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ka-G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zia Kiknadze" initials="MK" lastIdx="1" clrIdx="0">
    <p:extLst>
      <p:ext uri="{19B8F6BF-5375-455C-9EA6-DF929625EA0E}">
        <p15:presenceInfo xmlns:p15="http://schemas.microsoft.com/office/powerpoint/2012/main" userId="Mzia Kiknadz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0565-9D63-4D6E-B726-D062D18BA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FB583-0777-4885-AC25-500A58BCB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E5864-296B-41BA-836E-BC46CA86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FD8E-0309-4D96-A98E-B738AC8FF582}" type="datetimeFigureOut">
              <a:rPr lang="ka-GE" smtClean="0"/>
              <a:t>03.11.2024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5BB25-53DA-43F6-A616-FC07FFA20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71BFE-AA79-48E5-9AAA-74A5C2A9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6DA2-17BE-4998-B181-FB02CA5FB7A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56942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435D-CA7E-45D2-AE3B-D6F86215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CA855-EB81-4B86-8F80-8169052EA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096F7-83AF-4BF4-8688-C89BE0EA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FD8E-0309-4D96-A98E-B738AC8FF582}" type="datetimeFigureOut">
              <a:rPr lang="ka-GE" smtClean="0"/>
              <a:t>03.11.2024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DABE-A263-4AC1-89A2-90071E03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ED99A-9F88-46C5-8308-522BE3C0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6DA2-17BE-4998-B181-FB02CA5FB7A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04296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A8B0E8-DA39-4963-8B9C-845FC281C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046A4-7B47-4EDA-AD3F-8C4C37C4D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974CC-C7FA-4C7A-829B-B0450048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FD8E-0309-4D96-A98E-B738AC8FF582}" type="datetimeFigureOut">
              <a:rPr lang="ka-GE" smtClean="0"/>
              <a:t>03.11.2024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4975F-F03C-43EB-BEA5-6026F2B3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85B3A-1CB2-428D-AFFD-7C6EF822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6DA2-17BE-4998-B181-FB02CA5FB7A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8383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C7BD-D600-4624-B358-959E0F25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4075D-07DC-48C5-A7C6-B0CCD84B3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55F1-6869-442A-B39E-356F85DC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FD8E-0309-4D96-A98E-B738AC8FF582}" type="datetimeFigureOut">
              <a:rPr lang="ka-GE" smtClean="0"/>
              <a:t>03.11.2024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44D80-AC16-4790-B67C-AF772D6C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5EFF-6DB1-45B3-AB9C-B87B98BC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6DA2-17BE-4998-B181-FB02CA5FB7A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37596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0DF1-DB06-48CB-94E9-DAB883D2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AA49F-F1FE-4B55-BF24-A82714AC4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B0C0-BC32-45C5-BC51-4502F73E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FD8E-0309-4D96-A98E-B738AC8FF582}" type="datetimeFigureOut">
              <a:rPr lang="ka-GE" smtClean="0"/>
              <a:t>03.11.2024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2C96A-20D8-4C4D-8D3A-8FBE590C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48AF3-5A62-443A-A95E-C209CB9C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6DA2-17BE-4998-B181-FB02CA5FB7A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86189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860B-24BE-46DC-9D42-326D654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63D7-F813-4C09-8A24-B1B7BCBAC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58C49-DEC8-4C1E-90D1-FCB88016F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C0E98-D985-4908-A15D-8C0DEAB9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FD8E-0309-4D96-A98E-B738AC8FF582}" type="datetimeFigureOut">
              <a:rPr lang="ka-GE" smtClean="0"/>
              <a:t>03.11.2024</a:t>
            </a:fld>
            <a:endParaRPr lang="ka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F83B1-A4CF-49C4-8FB6-4A210F78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926AA-AE45-4630-8DB3-57EFDE8A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6DA2-17BE-4998-B181-FB02CA5FB7A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51386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BB20-EB00-4499-A1F4-D3551CEB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0F1FB-A74C-4CBA-ADE5-B1D8E890A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AE85D-38B4-49F2-889B-1F5212C04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3F6623-8895-4D79-8385-4D8D1E7FE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23567A-CDE2-4FD1-9419-619213428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8F3F2-FBF9-46E3-BEA6-3C3BDFBA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FD8E-0309-4D96-A98E-B738AC8FF582}" type="datetimeFigureOut">
              <a:rPr lang="ka-GE" smtClean="0"/>
              <a:t>03.11.2024</a:t>
            </a:fld>
            <a:endParaRPr lang="ka-G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27CF6-4E5A-425F-9833-09245793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06624-239D-4DB1-96C3-2749E8F1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6DA2-17BE-4998-B181-FB02CA5FB7A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48200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3EDF-B058-4A13-933A-1CF2DF6B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3520E-7F17-4E39-845E-3BAC175C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FD8E-0309-4D96-A98E-B738AC8FF582}" type="datetimeFigureOut">
              <a:rPr lang="ka-GE" smtClean="0"/>
              <a:t>03.11.2024</a:t>
            </a:fld>
            <a:endParaRPr lang="ka-G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4881F-820D-44FE-ACFA-F6A64EF4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95189-7319-41D1-B391-1CFF7D27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6DA2-17BE-4998-B181-FB02CA5FB7A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55585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FEE4D-D8FF-4A36-AF7B-96BADCE1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FD8E-0309-4D96-A98E-B738AC8FF582}" type="datetimeFigureOut">
              <a:rPr lang="ka-GE" smtClean="0"/>
              <a:t>03.11.2024</a:t>
            </a:fld>
            <a:endParaRPr lang="ka-G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5C310-C19F-4431-97E5-7770FF8C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023A8-0BA0-4136-B269-D3F4B1FE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6DA2-17BE-4998-B181-FB02CA5FB7A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824368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C641-D05E-494B-AEE4-C1A541CE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BAFE-190F-4455-B6B0-BBD99DBCF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550A7-17A6-4672-8673-B37C5DB40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87FAE-0C2E-4A21-A7CC-34174E47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FD8E-0309-4D96-A98E-B738AC8FF582}" type="datetimeFigureOut">
              <a:rPr lang="ka-GE" smtClean="0"/>
              <a:t>03.11.2024</a:t>
            </a:fld>
            <a:endParaRPr lang="ka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44669-184B-465E-B1CF-472D54A7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67BC0-0948-4736-B18F-0BA2D6C0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6DA2-17BE-4998-B181-FB02CA5FB7A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08205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BF2F-82FD-4B54-AEA4-B4DA106F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9521A-7EB2-48B2-BD10-9359BD42A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a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805F7-E8EA-4C1D-858B-AEE7210D4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7C7CC-147A-43EE-9E99-722762CC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4FD8E-0309-4D96-A98E-B738AC8FF582}" type="datetimeFigureOut">
              <a:rPr lang="ka-GE" smtClean="0"/>
              <a:t>03.11.2024</a:t>
            </a:fld>
            <a:endParaRPr lang="ka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CD81E-76FC-4C24-8A20-C4EB620E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97811-AB69-4447-B287-FE33A3D0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56DA2-17BE-4998-B181-FB02CA5FB7A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45433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65392-995F-4FD0-964F-3F35383A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ka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06B5A-8BBA-4670-AF6B-C22D1B808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ka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2C744-64CE-4EDA-8316-F69019688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4FD8E-0309-4D96-A98E-B738AC8FF582}" type="datetimeFigureOut">
              <a:rPr lang="ka-GE" smtClean="0"/>
              <a:t>03.11.2024</a:t>
            </a:fld>
            <a:endParaRPr lang="ka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7C234-60BC-4DC8-9E7C-8BA816EDB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a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E6B63-B17D-4879-9D80-024D7176D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56DA2-17BE-4998-B181-FB02CA5FB7A4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83697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a-G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1EAF98-211C-4329-ACD2-38DC7BF1BA76}"/>
              </a:ext>
            </a:extLst>
          </p:cNvPr>
          <p:cNvSpPr/>
          <p:nvPr/>
        </p:nvSpPr>
        <p:spPr>
          <a:xfrm>
            <a:off x="4435930" y="2105561"/>
            <a:ext cx="33201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 err="1"/>
              <a:t>OSPFv3</a:t>
            </a:r>
            <a:endParaRPr lang="ka-GE" sz="8000" dirty="0"/>
          </a:p>
        </p:txBody>
      </p:sp>
      <p:pic>
        <p:nvPicPr>
          <p:cNvPr id="11266" name="Picture 2" descr="OSPFv3: THE NEW LSA TYPES IN IPv6 OSPF – NETWORK FUN-TIMES">
            <a:extLst>
              <a:ext uri="{FF2B5EF4-FFF2-40B4-BE49-F238E27FC236}">
                <a16:creationId xmlns:a16="http://schemas.microsoft.com/office/drawing/2014/main" id="{3F587A2A-6BDA-4A79-8FD8-97222D00B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75"/>
          <a:stretch/>
        </p:blipFill>
        <p:spPr bwMode="auto">
          <a:xfrm rot="21356535">
            <a:off x="293428" y="4422962"/>
            <a:ext cx="4230789" cy="173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18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B092D9-7A7D-492D-AA63-990AE15F0C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79"/>
          <a:stretch/>
        </p:blipFill>
        <p:spPr>
          <a:xfrm>
            <a:off x="964706" y="1926164"/>
            <a:ext cx="4954315" cy="2086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B784B3-50B4-4A18-A06A-EC01046CF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2"/>
          <a:stretch/>
        </p:blipFill>
        <p:spPr>
          <a:xfrm>
            <a:off x="6272979" y="1926164"/>
            <a:ext cx="4954315" cy="19628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424247-9050-452B-A0AA-EB8F2CB7E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78" y="157060"/>
            <a:ext cx="7284045" cy="18929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2034C-FC04-4A8B-B941-42933D8EABE8}"/>
              </a:ext>
            </a:extLst>
          </p:cNvPr>
          <p:cNvSpPr txBox="1"/>
          <p:nvPr/>
        </p:nvSpPr>
        <p:spPr>
          <a:xfrm>
            <a:off x="787727" y="4383376"/>
            <a:ext cx="10262588" cy="88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a-GE" dirty="0"/>
              <a:t>როგორც ვხედავთ  </a:t>
            </a:r>
            <a:r>
              <a:rPr lang="en-US" dirty="0" err="1"/>
              <a:t>fastEthernet</a:t>
            </a:r>
            <a:r>
              <a:rPr lang="en-US" dirty="0"/>
              <a:t> 0/0</a:t>
            </a:r>
            <a:r>
              <a:rPr lang="ka-GE" dirty="0"/>
              <a:t> არ არის </a:t>
            </a:r>
            <a:r>
              <a:rPr lang="en-US" dirty="0"/>
              <a:t> link-local </a:t>
            </a:r>
            <a:r>
              <a:rPr lang="en-US" dirty="0" err="1"/>
              <a:t>IPv6</a:t>
            </a:r>
            <a:r>
              <a:rPr lang="ka-GE" dirty="0"/>
              <a:t> მისამართი ამიტომ ეს უნდა გამოვასწოროთ და უნდა გავააქტიუროტ ამ ინტერფეისებზე </a:t>
            </a:r>
            <a:r>
              <a:rPr lang="en-US" dirty="0" err="1"/>
              <a:t>IPv6</a:t>
            </a:r>
            <a:r>
              <a:rPr lang="ka-GE" dirty="0"/>
              <a:t> დამისამართება. </a:t>
            </a:r>
          </a:p>
        </p:txBody>
      </p:sp>
    </p:spTree>
    <p:extLst>
      <p:ext uri="{BB962C8B-B14F-4D97-AF65-F5344CB8AC3E}">
        <p14:creationId xmlns:p14="http://schemas.microsoft.com/office/powerpoint/2010/main" val="382208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4E0E8C-108D-4E12-9286-F2AFA6F17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03" y="1098564"/>
            <a:ext cx="7284045" cy="1892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7853B0-1A6F-4F43-A9C5-3F8408E03D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85"/>
          <a:stretch/>
        </p:blipFill>
        <p:spPr>
          <a:xfrm>
            <a:off x="899651" y="3097162"/>
            <a:ext cx="5078939" cy="1032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7CFC92-D03E-4D53-B47E-89B152D3F5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85"/>
          <a:stretch/>
        </p:blipFill>
        <p:spPr>
          <a:xfrm>
            <a:off x="6095999" y="3097162"/>
            <a:ext cx="5078939" cy="12039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BBD3DC-9ACF-4F24-9913-7683646B16FA}"/>
              </a:ext>
            </a:extLst>
          </p:cNvPr>
          <p:cNvSpPr txBox="1"/>
          <p:nvPr/>
        </p:nvSpPr>
        <p:spPr>
          <a:xfrm>
            <a:off x="657942" y="4512384"/>
            <a:ext cx="1087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dirty="0"/>
              <a:t>ინტერფეისზე </a:t>
            </a:r>
            <a:r>
              <a:rPr lang="en-US" dirty="0" err="1"/>
              <a:t>ipv6</a:t>
            </a:r>
            <a:r>
              <a:rPr lang="en-US" dirty="0"/>
              <a:t> </a:t>
            </a:r>
            <a:r>
              <a:rPr lang="ka-GE" dirty="0"/>
              <a:t>ის გააქტიურება ხდება შემდეგი ბრძანებით </a:t>
            </a:r>
            <a:r>
              <a:rPr lang="en-US" b="1" dirty="0" err="1"/>
              <a:t>ipv6</a:t>
            </a:r>
            <a:r>
              <a:rPr lang="en-US" b="1" dirty="0"/>
              <a:t> enable</a:t>
            </a:r>
            <a:r>
              <a:rPr lang="ka-GE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257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6A30C0-FEA6-4B5B-A59A-5CB8A5533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77" y="466776"/>
            <a:ext cx="7284045" cy="18929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BCFE1E-1747-42B9-8AB8-5C4643FD6D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51"/>
          <a:stretch/>
        </p:blipFill>
        <p:spPr>
          <a:xfrm>
            <a:off x="377674" y="1971285"/>
            <a:ext cx="5552718" cy="2669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4E8154-2663-4CF5-B4D7-9AC0EDDF3E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20"/>
          <a:stretch/>
        </p:blipFill>
        <p:spPr>
          <a:xfrm>
            <a:off x="5930392" y="2094271"/>
            <a:ext cx="5883933" cy="24234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5C151F-918F-4C82-B9E0-664676AE83ED}"/>
              </a:ext>
            </a:extLst>
          </p:cNvPr>
          <p:cNvSpPr txBox="1"/>
          <p:nvPr/>
        </p:nvSpPr>
        <p:spPr>
          <a:xfrm>
            <a:off x="495582" y="4978099"/>
            <a:ext cx="10028903" cy="88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a-GE" dirty="0"/>
              <a:t>როგორც კი ინტერფეისზე გავააქტიურებთ </a:t>
            </a:r>
            <a:r>
              <a:rPr lang="en-US" dirty="0" err="1"/>
              <a:t>ipv6</a:t>
            </a:r>
            <a:r>
              <a:rPr lang="en-US" dirty="0"/>
              <a:t> </a:t>
            </a:r>
            <a:r>
              <a:rPr lang="ka-GE" dirty="0"/>
              <a:t>დამისამართებას ის ავტომატურად დაიგენერირებს  </a:t>
            </a:r>
            <a:r>
              <a:rPr lang="en-US" dirty="0"/>
              <a:t> link-local </a:t>
            </a:r>
            <a:r>
              <a:rPr lang="en-US" dirty="0" err="1"/>
              <a:t>IPv6</a:t>
            </a:r>
            <a:r>
              <a:rPr lang="ka-GE" dirty="0"/>
              <a:t>  მისამართს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AA223D-BBC0-4282-BDF6-CB95B42F717D}"/>
              </a:ext>
            </a:extLst>
          </p:cNvPr>
          <p:cNvSpPr/>
          <p:nvPr/>
        </p:nvSpPr>
        <p:spPr>
          <a:xfrm>
            <a:off x="495582" y="2583343"/>
            <a:ext cx="4902249" cy="73004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a-G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06CDAE-E4F3-4DEB-8D29-4E0B470AEF45}"/>
              </a:ext>
            </a:extLst>
          </p:cNvPr>
          <p:cNvSpPr/>
          <p:nvPr/>
        </p:nvSpPr>
        <p:spPr>
          <a:xfrm>
            <a:off x="6095999" y="2466668"/>
            <a:ext cx="4902249" cy="73004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61893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1B3572-CD23-4851-B1EC-596D4EE7C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77" y="235974"/>
            <a:ext cx="7284045" cy="1892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B0A87D-2FCD-439E-8CA8-E3971B3013DF}"/>
              </a:ext>
            </a:extLst>
          </p:cNvPr>
          <p:cNvSpPr txBox="1"/>
          <p:nvPr/>
        </p:nvSpPr>
        <p:spPr>
          <a:xfrm>
            <a:off x="1450257" y="1944274"/>
            <a:ext cx="929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/>
              <a:t>შემდეგ ეტაპს წარმოადგენს ის რომ როუტერებზე გავააქტიუროთ</a:t>
            </a:r>
            <a:r>
              <a:rPr lang="en-US" dirty="0"/>
              <a:t> </a:t>
            </a:r>
            <a:r>
              <a:rPr lang="en-US" dirty="0" err="1"/>
              <a:t>OSPFv3</a:t>
            </a:r>
            <a:r>
              <a:rPr lang="en-US" dirty="0"/>
              <a:t> </a:t>
            </a:r>
            <a:r>
              <a:rPr lang="ka-GE" dirty="0"/>
              <a:t>პროტოკოლი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0337118-4A26-4086-A28E-4F1B62C39CF3}"/>
              </a:ext>
            </a:extLst>
          </p:cNvPr>
          <p:cNvGrpSpPr/>
          <p:nvPr/>
        </p:nvGrpSpPr>
        <p:grpSpPr>
          <a:xfrm>
            <a:off x="250723" y="2795011"/>
            <a:ext cx="6096000" cy="3292290"/>
            <a:chOff x="844738" y="2223607"/>
            <a:chExt cx="5098861" cy="254967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C62EDB-2EF9-48CA-B329-0B406331EC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0" b="81047"/>
            <a:stretch/>
          </p:blipFill>
          <p:spPr>
            <a:xfrm>
              <a:off x="1076632" y="2223607"/>
              <a:ext cx="4866967" cy="126068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C9A80E-055D-4B91-81F3-5F8D5FDE9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157" r="1498" b="29891"/>
            <a:stretch/>
          </p:blipFill>
          <p:spPr>
            <a:xfrm>
              <a:off x="844738" y="3512592"/>
              <a:ext cx="4982916" cy="1260686"/>
            </a:xfrm>
            <a:prstGeom prst="rect">
              <a:avLst/>
            </a:prstGeom>
          </p:spPr>
        </p:pic>
      </p:grpSp>
      <p:sp>
        <p:nvSpPr>
          <p:cNvPr id="12" name="Arrow: Left 11">
            <a:extLst>
              <a:ext uri="{FF2B5EF4-FFF2-40B4-BE49-F238E27FC236}">
                <a16:creationId xmlns:a16="http://schemas.microsoft.com/office/drawing/2014/main" id="{A1BDA877-A143-4A28-90C3-DFFBEB5DC02D}"/>
              </a:ext>
            </a:extLst>
          </p:cNvPr>
          <p:cNvSpPr/>
          <p:nvPr/>
        </p:nvSpPr>
        <p:spPr>
          <a:xfrm>
            <a:off x="4793126" y="3124316"/>
            <a:ext cx="978408" cy="484632"/>
          </a:xfrm>
          <a:prstGeom prst="leftArrow">
            <a:avLst>
              <a:gd name="adj1" fmla="val 37828"/>
              <a:gd name="adj2" fmla="val 101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a-G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463F54-E930-4F22-929F-1989FE033620}"/>
              </a:ext>
            </a:extLst>
          </p:cNvPr>
          <p:cNvSpPr txBox="1"/>
          <p:nvPr/>
        </p:nvSpPr>
        <p:spPr>
          <a:xfrm>
            <a:off x="5845277" y="3074244"/>
            <a:ext cx="5818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600" dirty="0"/>
              <a:t>როუტერზე აქტიურდება </a:t>
            </a:r>
            <a:r>
              <a:rPr lang="en-US" sz="1600" dirty="0" err="1"/>
              <a:t>ipv6</a:t>
            </a:r>
            <a:r>
              <a:rPr lang="en-US" sz="1600" dirty="0"/>
              <a:t> OSPF </a:t>
            </a:r>
            <a:r>
              <a:rPr lang="ka-GE" sz="1600" dirty="0"/>
              <a:t>პროცესი რომლის ნომერიც არის 1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3861700F-BBB6-44E6-94D3-646BCBCA54C1}"/>
              </a:ext>
            </a:extLst>
          </p:cNvPr>
          <p:cNvSpPr/>
          <p:nvPr/>
        </p:nvSpPr>
        <p:spPr>
          <a:xfrm>
            <a:off x="4630894" y="4752190"/>
            <a:ext cx="978408" cy="484632"/>
          </a:xfrm>
          <a:prstGeom prst="leftArrow">
            <a:avLst>
              <a:gd name="adj1" fmla="val 37828"/>
              <a:gd name="adj2" fmla="val 1017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a-G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2EAEEE-D9E8-45C1-9A1B-A97D6B1477F8}"/>
              </a:ext>
            </a:extLst>
          </p:cNvPr>
          <p:cNvSpPr txBox="1"/>
          <p:nvPr/>
        </p:nvSpPr>
        <p:spPr>
          <a:xfrm>
            <a:off x="5614220" y="4652047"/>
            <a:ext cx="5818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600" dirty="0"/>
              <a:t>როუტერზე აქტიურდება </a:t>
            </a:r>
            <a:r>
              <a:rPr lang="en-US" sz="1600" dirty="0" err="1"/>
              <a:t>ipv6</a:t>
            </a:r>
            <a:r>
              <a:rPr lang="en-US" sz="1600" dirty="0"/>
              <a:t> OSPF </a:t>
            </a:r>
            <a:r>
              <a:rPr lang="ka-GE" sz="1600" dirty="0"/>
              <a:t>პროცესი რომლის ნომერიც არის 1</a:t>
            </a:r>
          </a:p>
        </p:txBody>
      </p:sp>
    </p:spTree>
    <p:extLst>
      <p:ext uri="{BB962C8B-B14F-4D97-AF65-F5344CB8AC3E}">
        <p14:creationId xmlns:p14="http://schemas.microsoft.com/office/powerpoint/2010/main" val="6846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0F6B33-49BD-467C-A242-68FD81A313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10" b="54295"/>
          <a:stretch/>
        </p:blipFill>
        <p:spPr>
          <a:xfrm>
            <a:off x="371423" y="2212257"/>
            <a:ext cx="5798317" cy="2050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A332F8-D1E1-42B9-9D0E-6E3F3AB3A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96"/>
          <a:stretch/>
        </p:blipFill>
        <p:spPr>
          <a:xfrm>
            <a:off x="6230835" y="2212257"/>
            <a:ext cx="5589742" cy="2271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F512CE-557B-44DE-B460-FAAB0FD2B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190" y="206477"/>
            <a:ext cx="7284045" cy="18929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78B87C-F902-44FA-8765-FE5F947E91CD}"/>
              </a:ext>
            </a:extLst>
          </p:cNvPr>
          <p:cNvSpPr txBox="1"/>
          <p:nvPr/>
        </p:nvSpPr>
        <p:spPr>
          <a:xfrm>
            <a:off x="693174" y="4591832"/>
            <a:ext cx="1112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/>
              <a:t>საბოლოო ეტაპს წარმოადგენს ინტერფეისებზე </a:t>
            </a:r>
            <a:r>
              <a:rPr lang="en-US" dirty="0" err="1"/>
              <a:t>ipv6</a:t>
            </a:r>
            <a:r>
              <a:rPr lang="en-US" dirty="0"/>
              <a:t> </a:t>
            </a:r>
            <a:r>
              <a:rPr lang="en-US" dirty="0" err="1"/>
              <a:t>ospf</a:t>
            </a:r>
            <a:r>
              <a:rPr lang="ka-GE" dirty="0"/>
              <a:t> ის პროცესის გააქტიურება  </a:t>
            </a:r>
            <a:r>
              <a:rPr lang="en-US" b="1" dirty="0" err="1"/>
              <a:t>ipv6</a:t>
            </a:r>
            <a:r>
              <a:rPr lang="en-US" b="1" dirty="0"/>
              <a:t> </a:t>
            </a:r>
            <a:r>
              <a:rPr lang="en-US" b="1" dirty="0" err="1"/>
              <a:t>ospf</a:t>
            </a:r>
            <a:r>
              <a:rPr lang="en-US" b="1" dirty="0"/>
              <a:t> 1 area 0</a:t>
            </a:r>
            <a:r>
              <a:rPr lang="ka-GE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794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EDEE-52A9-493C-906E-A1E168311942}"/>
              </a:ext>
            </a:extLst>
          </p:cNvPr>
          <p:cNvSpPr/>
          <p:nvPr/>
        </p:nvSpPr>
        <p:spPr>
          <a:xfrm>
            <a:off x="1932039" y="2386110"/>
            <a:ext cx="946842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 err="1"/>
              <a:t>ipv6</a:t>
            </a:r>
            <a:r>
              <a:rPr lang="en-US" sz="9600" b="1" dirty="0"/>
              <a:t> </a:t>
            </a:r>
            <a:r>
              <a:rPr lang="en-US" sz="9600" b="1" dirty="0" err="1"/>
              <a:t>ospf</a:t>
            </a:r>
            <a:r>
              <a:rPr lang="en-US" sz="9600" b="1" dirty="0"/>
              <a:t> 1 area 0</a:t>
            </a:r>
            <a:r>
              <a:rPr lang="ka-GE" sz="9600" b="1" dirty="0"/>
              <a:t> </a:t>
            </a:r>
            <a:endParaRPr lang="ka-GE" sz="9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EE2493-82AF-4596-A0E7-BAEA162B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76" y="0"/>
            <a:ext cx="7284045" cy="1892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DF5087-94FF-486D-93CB-69F662603C64}"/>
              </a:ext>
            </a:extLst>
          </p:cNvPr>
          <p:cNvSpPr txBox="1"/>
          <p:nvPr/>
        </p:nvSpPr>
        <p:spPr>
          <a:xfrm>
            <a:off x="1932039" y="1892966"/>
            <a:ext cx="864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b="1" dirty="0"/>
              <a:t>განვიხილოთ შემდეგი ბრძანება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3AA18F-D47E-4C64-A951-1DBEA3301E00}"/>
              </a:ext>
            </a:extLst>
          </p:cNvPr>
          <p:cNvCxnSpPr>
            <a:cxnSpLocks/>
          </p:cNvCxnSpPr>
          <p:nvPr/>
        </p:nvCxnSpPr>
        <p:spPr>
          <a:xfrm flipV="1">
            <a:off x="3746092" y="4434861"/>
            <a:ext cx="434099" cy="524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B86CA-E849-4704-98C7-E7F1ACA934EE}"/>
              </a:ext>
            </a:extLst>
          </p:cNvPr>
          <p:cNvCxnSpPr>
            <a:cxnSpLocks/>
          </p:cNvCxnSpPr>
          <p:nvPr/>
        </p:nvCxnSpPr>
        <p:spPr>
          <a:xfrm flipV="1">
            <a:off x="7167717" y="3785932"/>
            <a:ext cx="0" cy="911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50AF9D-21D6-445D-B39E-25205226FC99}"/>
              </a:ext>
            </a:extLst>
          </p:cNvPr>
          <p:cNvCxnSpPr>
            <a:cxnSpLocks/>
          </p:cNvCxnSpPr>
          <p:nvPr/>
        </p:nvCxnSpPr>
        <p:spPr>
          <a:xfrm flipV="1">
            <a:off x="10574593" y="3785932"/>
            <a:ext cx="14750" cy="648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0954F9E-F0E8-4442-B834-6B26FCB4852D}"/>
              </a:ext>
            </a:extLst>
          </p:cNvPr>
          <p:cNvSpPr/>
          <p:nvPr/>
        </p:nvSpPr>
        <p:spPr>
          <a:xfrm rot="5400000">
            <a:off x="3949156" y="1742026"/>
            <a:ext cx="634140" cy="4427489"/>
          </a:xfrm>
          <a:prstGeom prst="rightBrace">
            <a:avLst>
              <a:gd name="adj1" fmla="val 133922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a-G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66B789-D10C-484C-ACFC-845BEA9FAF71}"/>
              </a:ext>
            </a:extLst>
          </p:cNvPr>
          <p:cNvSpPr txBox="1"/>
          <p:nvPr/>
        </p:nvSpPr>
        <p:spPr>
          <a:xfrm>
            <a:off x="943897" y="4862502"/>
            <a:ext cx="3554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/>
              <a:t>ბრძანების ამ ნაწილით აქტიურდება ინტერფეისზე </a:t>
            </a:r>
            <a:r>
              <a:rPr lang="en-US" dirty="0" err="1"/>
              <a:t>IPv6</a:t>
            </a:r>
            <a:r>
              <a:rPr lang="en-US" dirty="0"/>
              <a:t> OSPF </a:t>
            </a:r>
            <a:r>
              <a:rPr lang="ka-GE" dirty="0"/>
              <a:t>პროცესი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CAFDF-5692-4E0B-80D8-A1E557A34143}"/>
              </a:ext>
            </a:extLst>
          </p:cNvPr>
          <p:cNvSpPr txBox="1"/>
          <p:nvPr/>
        </p:nvSpPr>
        <p:spPr>
          <a:xfrm>
            <a:off x="5324169" y="4697040"/>
            <a:ext cx="35543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/>
              <a:t>წარმოადგენს პროცესის ნმერს რომელიც შევქმენით როუტერზე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84EE8E-D6D3-4FC8-9E00-CD89CC9BCF99}"/>
              </a:ext>
            </a:extLst>
          </p:cNvPr>
          <p:cNvSpPr txBox="1"/>
          <p:nvPr/>
        </p:nvSpPr>
        <p:spPr>
          <a:xfrm>
            <a:off x="8944897" y="4558540"/>
            <a:ext cx="3554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/>
              <a:t>წარმოაგენს </a:t>
            </a:r>
            <a:r>
              <a:rPr lang="en-US" dirty="0"/>
              <a:t>AREA </a:t>
            </a:r>
            <a:r>
              <a:rPr lang="ka-GE" dirty="0"/>
              <a:t>ს ნომერს რომელიშიც უნდა იმყოფებოდეს მოცემული ინტერფეისი</a:t>
            </a:r>
          </a:p>
        </p:txBody>
      </p:sp>
    </p:spTree>
    <p:extLst>
      <p:ext uri="{BB962C8B-B14F-4D97-AF65-F5344CB8AC3E}">
        <p14:creationId xmlns:p14="http://schemas.microsoft.com/office/powerpoint/2010/main" val="303935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3F48A4-FA35-4DF7-8488-013086C89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442" y="2817968"/>
            <a:ext cx="8903111" cy="1690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E0766-AC88-42F9-9029-69AAFA2B7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77" y="293308"/>
            <a:ext cx="7284045" cy="18929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EC59C-4858-4218-AB75-5A6ECDC8AF8D}"/>
              </a:ext>
            </a:extLst>
          </p:cNvPr>
          <p:cNvSpPr txBox="1"/>
          <p:nvPr/>
        </p:nvSpPr>
        <p:spPr>
          <a:xfrm>
            <a:off x="1465005" y="1939448"/>
            <a:ext cx="9261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dirty="0"/>
              <a:t>იმისთვის რომ გავარკვიოთ დადგა თუ არა </a:t>
            </a:r>
            <a:r>
              <a:rPr lang="en-US" dirty="0"/>
              <a:t>OSPF </a:t>
            </a:r>
            <a:r>
              <a:rPr lang="ka-GE" dirty="0"/>
              <a:t>მეზობლობა როუტერებს შორის შეგვიძლია გამოვიყენოთ შემდეგი ბრძანება </a:t>
            </a:r>
            <a:r>
              <a:rPr lang="en-US" b="1" dirty="0">
                <a:solidFill>
                  <a:srgbClr val="FF0000"/>
                </a:solidFill>
              </a:rPr>
              <a:t>show </a:t>
            </a:r>
            <a:r>
              <a:rPr lang="en-US" b="1" dirty="0" err="1">
                <a:solidFill>
                  <a:srgbClr val="FF0000"/>
                </a:solidFill>
              </a:rPr>
              <a:t>ipv6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ospf</a:t>
            </a:r>
            <a:r>
              <a:rPr lang="en-US" b="1" dirty="0">
                <a:solidFill>
                  <a:srgbClr val="FF0000"/>
                </a:solidFill>
              </a:rPr>
              <a:t> neighbor</a:t>
            </a:r>
            <a:endParaRPr lang="ka-GE" b="1" dirty="0">
              <a:solidFill>
                <a:srgbClr val="FF0000"/>
              </a:solidFill>
            </a:endParaRPr>
          </a:p>
          <a:p>
            <a:pPr algn="ctr"/>
            <a:r>
              <a:rPr lang="ka-GE" b="1" dirty="0"/>
              <a:t>რომელიც გამოიტანს შემდეგ შედეგს :</a:t>
            </a:r>
            <a:r>
              <a:rPr lang="en-US" b="1" dirty="0"/>
              <a:t> </a:t>
            </a:r>
            <a:endParaRPr lang="ka-GE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F9E314-FA82-40C0-B7D8-9A8E26FE2EEB}"/>
              </a:ext>
            </a:extLst>
          </p:cNvPr>
          <p:cNvCxnSpPr>
            <a:cxnSpLocks/>
          </p:cNvCxnSpPr>
          <p:nvPr/>
        </p:nvCxnSpPr>
        <p:spPr>
          <a:xfrm flipV="1">
            <a:off x="2063792" y="4327457"/>
            <a:ext cx="0" cy="693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45A00F-615F-4013-AA3D-7C2B7F6A621C}"/>
              </a:ext>
            </a:extLst>
          </p:cNvPr>
          <p:cNvCxnSpPr>
            <a:cxnSpLocks/>
          </p:cNvCxnSpPr>
          <p:nvPr/>
        </p:nvCxnSpPr>
        <p:spPr>
          <a:xfrm flipV="1">
            <a:off x="3995832" y="4320482"/>
            <a:ext cx="0" cy="1623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1A1389-2B2D-4F7E-93A7-9F550CD2493B}"/>
              </a:ext>
            </a:extLst>
          </p:cNvPr>
          <p:cNvCxnSpPr>
            <a:cxnSpLocks/>
          </p:cNvCxnSpPr>
          <p:nvPr/>
        </p:nvCxnSpPr>
        <p:spPr>
          <a:xfrm flipV="1">
            <a:off x="5809882" y="4290983"/>
            <a:ext cx="0" cy="693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BA07A0-5E68-4219-AB19-AB488D464912}"/>
              </a:ext>
            </a:extLst>
          </p:cNvPr>
          <p:cNvCxnSpPr>
            <a:cxnSpLocks/>
          </p:cNvCxnSpPr>
          <p:nvPr/>
        </p:nvCxnSpPr>
        <p:spPr>
          <a:xfrm flipV="1">
            <a:off x="8909621" y="4294719"/>
            <a:ext cx="1" cy="690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18B84D-014B-449D-8069-7177446B065F}"/>
              </a:ext>
            </a:extLst>
          </p:cNvPr>
          <p:cNvSpPr txBox="1"/>
          <p:nvPr/>
        </p:nvSpPr>
        <p:spPr>
          <a:xfrm>
            <a:off x="478340" y="5064272"/>
            <a:ext cx="3170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/>
              <a:t>მეზობელი როუტერის </a:t>
            </a:r>
            <a:r>
              <a:rPr lang="en-US" dirty="0"/>
              <a:t>ID </a:t>
            </a:r>
            <a:r>
              <a:rPr lang="ka-GE" dirty="0"/>
              <a:t>(იდენთიფიკატორი)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CAD9DB-C286-4763-9397-803068A6CF52}"/>
              </a:ext>
            </a:extLst>
          </p:cNvPr>
          <p:cNvSpPr txBox="1"/>
          <p:nvPr/>
        </p:nvSpPr>
        <p:spPr>
          <a:xfrm>
            <a:off x="478340" y="5991397"/>
            <a:ext cx="8731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</a:t>
            </a:r>
            <a:r>
              <a:rPr lang="ka-GE" dirty="0"/>
              <a:t>ნიშნავს იმას რომ ამ მეზობელტან არის სრულად დამყარებული მეზობლური კავშირი და მათ შეუძლიათ ინფორმაციის გაცვლია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1F97F6-96DE-404A-A9CB-A3206499A858}"/>
              </a:ext>
            </a:extLst>
          </p:cNvPr>
          <p:cNvSpPr txBox="1"/>
          <p:nvPr/>
        </p:nvSpPr>
        <p:spPr>
          <a:xfrm>
            <a:off x="4342420" y="4879881"/>
            <a:ext cx="3170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/>
              <a:t>დროის პერიოდი რომლის განმავლობაშიც როუტერებს შორის არის მეზობლობა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729641-B87E-44BC-866E-C97439DFAA01}"/>
              </a:ext>
            </a:extLst>
          </p:cNvPr>
          <p:cNvSpPr txBox="1"/>
          <p:nvPr/>
        </p:nvSpPr>
        <p:spPr>
          <a:xfrm>
            <a:off x="7859911" y="4964012"/>
            <a:ext cx="3170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/>
              <a:t>ინტერფეისი საიდანაც არის მეზობლობა ამ როუტერტან</a:t>
            </a:r>
          </a:p>
        </p:txBody>
      </p:sp>
    </p:spTree>
    <p:extLst>
      <p:ext uri="{BB962C8B-B14F-4D97-AF65-F5344CB8AC3E}">
        <p14:creationId xmlns:p14="http://schemas.microsoft.com/office/powerpoint/2010/main" val="4112684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82639C-7214-4E03-B9FF-2B6550216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84" y="10823"/>
            <a:ext cx="9614667" cy="249864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12480CE-1380-45E0-9467-2806D97EEE1D}"/>
              </a:ext>
            </a:extLst>
          </p:cNvPr>
          <p:cNvGrpSpPr/>
          <p:nvPr/>
        </p:nvGrpSpPr>
        <p:grpSpPr>
          <a:xfrm>
            <a:off x="2206929" y="3667573"/>
            <a:ext cx="8507232" cy="1401096"/>
            <a:chOff x="1920749" y="3810291"/>
            <a:chExt cx="8352244" cy="13221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D48B80-1C81-455E-8772-9DA9794C0C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613"/>
            <a:stretch/>
          </p:blipFill>
          <p:spPr>
            <a:xfrm>
              <a:off x="1920749" y="4277031"/>
              <a:ext cx="8350502" cy="8554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2456513-C0D6-4F0E-9BFC-6AF22C872B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6686"/>
            <a:stretch/>
          </p:blipFill>
          <p:spPr>
            <a:xfrm>
              <a:off x="1920749" y="3810291"/>
              <a:ext cx="8352244" cy="46674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2B8E68-35C9-49AE-8127-CBA17DA5069A}"/>
              </a:ext>
            </a:extLst>
          </p:cNvPr>
          <p:cNvSpPr txBox="1"/>
          <p:nvPr/>
        </p:nvSpPr>
        <p:spPr>
          <a:xfrm>
            <a:off x="2015406" y="2598313"/>
            <a:ext cx="8161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a-GE" dirty="0"/>
              <a:t>შევამოწმოტ როუტერზე </a:t>
            </a:r>
            <a:r>
              <a:rPr lang="en-US" dirty="0"/>
              <a:t>routing table </a:t>
            </a:r>
          </a:p>
          <a:p>
            <a:pPr algn="ctr"/>
            <a:r>
              <a:rPr lang="ka-GE" dirty="0"/>
              <a:t>რისი შემოწმებაც ხდება შემდეგი ბრძანებით </a:t>
            </a:r>
            <a:r>
              <a:rPr lang="en-US" b="1" dirty="0"/>
              <a:t>show </a:t>
            </a:r>
            <a:r>
              <a:rPr lang="en-US" b="1" dirty="0" err="1"/>
              <a:t>ipv6</a:t>
            </a:r>
            <a:r>
              <a:rPr lang="en-US" b="1" dirty="0"/>
              <a:t> route </a:t>
            </a:r>
            <a:r>
              <a:rPr lang="en-US" b="1" dirty="0" err="1"/>
              <a:t>ospf</a:t>
            </a:r>
            <a:r>
              <a:rPr lang="en-US" b="1" dirty="0"/>
              <a:t> </a:t>
            </a:r>
            <a:r>
              <a:rPr lang="ka-GE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0777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3AA7D19-E3A0-4136-AD3B-3E3E62E4FDC1}"/>
              </a:ext>
            </a:extLst>
          </p:cNvPr>
          <p:cNvGrpSpPr/>
          <p:nvPr/>
        </p:nvGrpSpPr>
        <p:grpSpPr>
          <a:xfrm>
            <a:off x="1162967" y="1495041"/>
            <a:ext cx="10103810" cy="1848324"/>
            <a:chOff x="1920749" y="3810291"/>
            <a:chExt cx="8352244" cy="13221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8A1D5F-9E6A-4325-8278-1E27D8F9C1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613"/>
            <a:stretch/>
          </p:blipFill>
          <p:spPr>
            <a:xfrm>
              <a:off x="1920749" y="4277031"/>
              <a:ext cx="8350502" cy="85540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C600814-6CD9-44BC-A709-FA5BFF4FA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6686"/>
            <a:stretch/>
          </p:blipFill>
          <p:spPr>
            <a:xfrm>
              <a:off x="1920749" y="3810291"/>
              <a:ext cx="8352244" cy="46674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2E49DD3-0532-4875-9C8F-295652E9C71B}"/>
              </a:ext>
            </a:extLst>
          </p:cNvPr>
          <p:cNvSpPr txBox="1"/>
          <p:nvPr/>
        </p:nvSpPr>
        <p:spPr>
          <a:xfrm>
            <a:off x="2914129" y="200487"/>
            <a:ext cx="6601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a-GE" sz="2400" b="1" dirty="0"/>
              <a:t>განვიზილოთ შემდეგი როუტინგ ინფორმაცია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85044-AEF5-4B1C-A64B-FDBE39EB2ABC}"/>
              </a:ext>
            </a:extLst>
          </p:cNvPr>
          <p:cNvSpPr txBox="1"/>
          <p:nvPr/>
        </p:nvSpPr>
        <p:spPr>
          <a:xfrm>
            <a:off x="875652" y="3514636"/>
            <a:ext cx="10101703" cy="1714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a-GE" b="1" dirty="0"/>
              <a:t> </a:t>
            </a:r>
            <a:r>
              <a:rPr lang="en-US" b="1" dirty="0"/>
              <a:t>O </a:t>
            </a:r>
            <a:r>
              <a:rPr lang="ka-GE" b="1" dirty="0"/>
              <a:t>-</a:t>
            </a:r>
            <a:r>
              <a:rPr lang="ru-RU" b="1" dirty="0"/>
              <a:t> </a:t>
            </a:r>
            <a:r>
              <a:rPr lang="ka-GE" dirty="0"/>
              <a:t>ნიშნავს იმას რომ ქსელი არის ნასწავლი </a:t>
            </a:r>
            <a:r>
              <a:rPr lang="en-US" dirty="0"/>
              <a:t>OSPF </a:t>
            </a:r>
            <a:r>
              <a:rPr lang="ka-GE" dirty="0"/>
              <a:t>პროტოკოლის მიერ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a-GE" b="1" dirty="0"/>
              <a:t>2001::1/128 -  </a:t>
            </a:r>
            <a:r>
              <a:rPr lang="ka-GE" dirty="0"/>
              <a:t>არის მეზობელი როუტერის ქსელი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FE80</a:t>
            </a:r>
            <a:r>
              <a:rPr lang="en-US" b="1" dirty="0"/>
              <a:t>::</a:t>
            </a:r>
            <a:r>
              <a:rPr lang="en-US" b="1" dirty="0" err="1"/>
              <a:t>C00F:1AFF:FEA7:0</a:t>
            </a:r>
            <a:r>
              <a:rPr lang="ka-GE" b="1" dirty="0"/>
              <a:t> -  </a:t>
            </a:r>
            <a:r>
              <a:rPr lang="en-US" dirty="0" err="1"/>
              <a:t>ipv</a:t>
            </a:r>
            <a:r>
              <a:rPr lang="ru-RU" dirty="0"/>
              <a:t>6 </a:t>
            </a:r>
            <a:r>
              <a:rPr lang="ka-GE" dirty="0"/>
              <a:t>მისამართი რომელის გავლითაც იცის როუტერმა ეს მისამართი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F</a:t>
            </a:r>
            <a:r>
              <a:rPr lang="en-US" b="1" dirty="0" err="1"/>
              <a:t>astEthernet0</a:t>
            </a:r>
            <a:r>
              <a:rPr lang="en-US" b="1" dirty="0"/>
              <a:t>/0</a:t>
            </a:r>
            <a:r>
              <a:rPr lang="ka-GE" b="1" dirty="0"/>
              <a:t> - </a:t>
            </a:r>
            <a:r>
              <a:rPr lang="ka-GE" dirty="0"/>
              <a:t> ინტერფეისი საიდანაც მიირო ინფორმაცია როუტერმა ამ ქსელის შესახებ</a:t>
            </a:r>
          </a:p>
        </p:txBody>
      </p:sp>
    </p:spTree>
    <p:extLst>
      <p:ext uri="{BB962C8B-B14F-4D97-AF65-F5344CB8AC3E}">
        <p14:creationId xmlns:p14="http://schemas.microsoft.com/office/powerpoint/2010/main" val="1454535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4D4D-B20B-4FC3-B55B-1247CF6A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2DC65-BFDF-413C-ABB0-19C051CE9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59125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1383" y="268051"/>
            <a:ext cx="45624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dirty="0">
                <a:solidFill>
                  <a:srgbClr val="C00000"/>
                </a:solidFill>
                <a:effectLst/>
                <a:latin typeface="Titillium Web"/>
              </a:rPr>
              <a:t>OSPF </a:t>
            </a:r>
            <a:r>
              <a:rPr lang="en-US" altLang="ja-JP" sz="2000" b="1" dirty="0">
                <a:solidFill>
                  <a:srgbClr val="C00000"/>
                </a:solidFill>
              </a:rPr>
              <a:t>link-State </a:t>
            </a:r>
            <a:r>
              <a:rPr lang="ka-GE" altLang="ja-JP" sz="2000" b="1" dirty="0">
                <a:solidFill>
                  <a:srgbClr val="C00000"/>
                </a:solidFill>
              </a:rPr>
              <a:t>როუტინგ პროტოკოლი</a:t>
            </a:r>
            <a:endParaRPr lang="en-US" sz="2000" b="1" i="0" dirty="0">
              <a:solidFill>
                <a:srgbClr val="C00000"/>
              </a:solidFill>
              <a:effectLst/>
              <a:latin typeface="Titillium Web"/>
            </a:endParaRPr>
          </a:p>
          <a:p>
            <a:endParaRPr lang="en-US" sz="2000" b="1" i="0" dirty="0">
              <a:solidFill>
                <a:srgbClr val="C00000"/>
              </a:solidFill>
              <a:effectLst/>
              <a:latin typeface="Titillium Web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999" y="591216"/>
            <a:ext cx="3823336" cy="3253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2336" y="3744873"/>
            <a:ext cx="11301479" cy="1714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Ospf</a:t>
            </a:r>
            <a:r>
              <a:rPr lang="en-US" dirty="0"/>
              <a:t> </a:t>
            </a:r>
            <a:r>
              <a:rPr lang="ka-GE" dirty="0"/>
              <a:t>როუტინგ პროტოკოლი </a:t>
            </a:r>
            <a:r>
              <a:rPr lang="ka-GE" dirty="0">
                <a:solidFill>
                  <a:srgbClr val="C00000"/>
                </a:solidFill>
              </a:rPr>
              <a:t>მოიცავს მთელი ქსელის რუკას, და ამ რუკის საშუალებით ის არჩევს</a:t>
            </a:r>
          </a:p>
          <a:p>
            <a:pPr>
              <a:lnSpc>
                <a:spcPct val="150000"/>
              </a:lnSpc>
            </a:pPr>
            <a:r>
              <a:rPr lang="ka-GE" dirty="0">
                <a:solidFill>
                  <a:srgbClr val="C00000"/>
                </a:solidFill>
              </a:rPr>
              <a:t>საუკეთესო გზას დანიშნულების წერტილამდე და გადააქვს ის როუტინგ ცხრილში</a:t>
            </a:r>
            <a:r>
              <a:rPr lang="ka-GE" dirty="0"/>
              <a:t>.</a:t>
            </a:r>
          </a:p>
          <a:p>
            <a:pPr>
              <a:lnSpc>
                <a:spcPct val="150000"/>
              </a:lnSpc>
            </a:pPr>
            <a:r>
              <a:rPr lang="ka-GE" dirty="0"/>
              <a:t>თითოეულ როუტერს აქვს მთლიანი ქსელის ინფორმაცია, თუმცა მასაც აქვს უარყოფითი მხარე რადგან </a:t>
            </a:r>
            <a:r>
              <a:rPr lang="ka-GE" b="1" dirty="0">
                <a:solidFill>
                  <a:srgbClr val="C00000"/>
                </a:solidFill>
              </a:rPr>
              <a:t>დიდი ქსელებში როუტერის პროცესორის დატვირთვა </a:t>
            </a:r>
            <a:r>
              <a:rPr lang="ka-GE" dirty="0"/>
              <a:t>საკმაოდ იზრდება.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58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1383" y="238554"/>
            <a:ext cx="45766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i="0" dirty="0">
                <a:solidFill>
                  <a:srgbClr val="C00000"/>
                </a:solidFill>
                <a:effectLst/>
                <a:latin typeface="Titillium Web"/>
              </a:rPr>
              <a:t>OSPF </a:t>
            </a:r>
            <a:r>
              <a:rPr lang="en-US" altLang="ja-JP" sz="2000" dirty="0">
                <a:solidFill>
                  <a:srgbClr val="C00000"/>
                </a:solidFill>
              </a:rPr>
              <a:t>link-State </a:t>
            </a:r>
            <a:r>
              <a:rPr lang="ka-GE" altLang="ja-JP" sz="2000" dirty="0">
                <a:solidFill>
                  <a:srgbClr val="C00000"/>
                </a:solidFill>
              </a:rPr>
              <a:t>როუტინგ პროტოკოლი</a:t>
            </a:r>
            <a:endParaRPr lang="en-US" sz="2000" b="0" i="0" dirty="0">
              <a:solidFill>
                <a:srgbClr val="C00000"/>
              </a:solidFill>
              <a:effectLst/>
              <a:latin typeface="Titillium Web"/>
            </a:endParaRPr>
          </a:p>
          <a:p>
            <a:endParaRPr lang="en-US" sz="2000" b="0" i="0" dirty="0">
              <a:solidFill>
                <a:srgbClr val="C00000"/>
              </a:solidFill>
              <a:effectLst/>
              <a:latin typeface="Titillium Web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1" y="1094601"/>
            <a:ext cx="3875622" cy="3241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6255" y="1094601"/>
            <a:ext cx="7957591" cy="379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a-GE" b="1" i="1" dirty="0">
                <a:solidFill>
                  <a:schemeClr val="accent1">
                    <a:lumMod val="75000"/>
                  </a:schemeClr>
                </a:solidFill>
              </a:rPr>
              <a:t>როუტერები</a:t>
            </a:r>
            <a:r>
              <a:rPr lang="ka-GE" b="1" dirty="0">
                <a:solidFill>
                  <a:schemeClr val="accent1">
                    <a:lumMod val="75000"/>
                  </a:schemeClr>
                </a:solidFill>
              </a:rPr>
              <a:t> ამყარებენ ერთმანეთთან მეზობლობას</a:t>
            </a:r>
            <a:r>
              <a:rPr lang="ka-GE" b="1" dirty="0">
                <a:solidFill>
                  <a:srgbClr val="C0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a-GE" b="1" dirty="0">
                <a:solidFill>
                  <a:schemeClr val="accent1">
                    <a:lumMod val="75000"/>
                  </a:schemeClr>
                </a:solidFill>
              </a:rPr>
              <a:t>ქსელში ჩართული ყველა </a:t>
            </a:r>
            <a:r>
              <a:rPr lang="ka-GE" b="1" i="1" dirty="0">
                <a:solidFill>
                  <a:schemeClr val="accent1">
                    <a:lumMod val="75000"/>
                  </a:schemeClr>
                </a:solidFill>
              </a:rPr>
              <a:t>როუტერი</a:t>
            </a:r>
            <a:r>
              <a:rPr lang="ka-GE" b="1" dirty="0">
                <a:solidFill>
                  <a:schemeClr val="accent1">
                    <a:lumMod val="75000"/>
                  </a:schemeClr>
                </a:solidFill>
              </a:rPr>
              <a:t> ერთმანეთს უგზავნის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LSA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(link state </a:t>
            </a:r>
            <a:r>
              <a:rPr lang="ka-GE" b="1" dirty="0">
                <a:solidFill>
                  <a:schemeClr val="accent1">
                    <a:lumMod val="75000"/>
                  </a:schemeClr>
                </a:solidFill>
              </a:rPr>
              <a:t>პაკეტებს </a:t>
            </a:r>
          </a:p>
          <a:p>
            <a:pPr>
              <a:lnSpc>
                <a:spcPct val="150000"/>
              </a:lnSpc>
            </a:pPr>
            <a:r>
              <a:rPr lang="ka-GE" b="1" dirty="0">
                <a:solidFill>
                  <a:schemeClr val="accent1">
                    <a:lumMod val="75000"/>
                  </a:schemeClr>
                </a:solidFill>
              </a:rPr>
              <a:t>ყველა როუტერი ადგენს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LSDB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ka-GE" b="1" dirty="0">
                <a:solidFill>
                  <a:schemeClr val="accent1">
                    <a:lumMod val="75000"/>
                  </a:schemeClr>
                </a:solidFill>
              </a:rPr>
              <a:t>ის</a:t>
            </a:r>
          </a:p>
          <a:p>
            <a:pPr>
              <a:lnSpc>
                <a:spcPct val="150000"/>
              </a:lnSpc>
            </a:pPr>
            <a:r>
              <a:rPr lang="ka-GE" dirty="0"/>
              <a:t>ითვლის  ყველა საუკეთესო მარშრუტის სხვადასხვა ქსელამდე. საუკეთესო გზის </a:t>
            </a:r>
            <a:r>
              <a:rPr lang="ka-GE" b="1" dirty="0">
                <a:solidFill>
                  <a:srgbClr val="C00000"/>
                </a:solidFill>
              </a:rPr>
              <a:t>ასარჩევად </a:t>
            </a:r>
            <a:r>
              <a:rPr lang="en-US" b="1" dirty="0">
                <a:solidFill>
                  <a:srgbClr val="C00000"/>
                </a:solidFill>
              </a:rPr>
              <a:t>OSPF </a:t>
            </a:r>
            <a:r>
              <a:rPr lang="ka-GE" b="1" dirty="0">
                <a:solidFill>
                  <a:srgbClr val="C00000"/>
                </a:solidFill>
              </a:rPr>
              <a:t>ი იყენებს </a:t>
            </a:r>
            <a:r>
              <a:rPr lang="en-US" b="1" dirty="0" err="1">
                <a:solidFill>
                  <a:srgbClr val="C00000"/>
                </a:solidFill>
              </a:rPr>
              <a:t>SFP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ka-GE" b="1" dirty="0">
                <a:solidFill>
                  <a:srgbClr val="C00000"/>
                </a:solidFill>
              </a:rPr>
              <a:t>ალგორითმს </a:t>
            </a:r>
            <a:r>
              <a:rPr lang="ka-GE" dirty="0"/>
              <a:t>რომელიც დაფუძნებულია გამტარუნარიანობაზე</a:t>
            </a:r>
            <a:r>
              <a:rPr lang="en-US" dirty="0"/>
              <a:t> (bandwidth)</a:t>
            </a:r>
            <a:r>
              <a:rPr lang="ka-GE" dirty="0"/>
              <a:t>. </a:t>
            </a:r>
            <a:r>
              <a:rPr lang="ka-GE" b="1" dirty="0">
                <a:solidFill>
                  <a:srgbClr val="C00000"/>
                </a:solidFill>
              </a:rPr>
              <a:t>ანუ </a:t>
            </a:r>
            <a:r>
              <a:rPr lang="en-US" b="1" dirty="0">
                <a:solidFill>
                  <a:srgbClr val="C00000"/>
                </a:solidFill>
              </a:rPr>
              <a:t>OSPF </a:t>
            </a:r>
            <a:r>
              <a:rPr lang="ka-GE" b="1" i="1" dirty="0">
                <a:solidFill>
                  <a:srgbClr val="C00000"/>
                </a:solidFill>
              </a:rPr>
              <a:t>ისთვის</a:t>
            </a:r>
            <a:r>
              <a:rPr lang="ka-GE" b="1" dirty="0">
                <a:solidFill>
                  <a:srgbClr val="C00000"/>
                </a:solidFill>
              </a:rPr>
              <a:t> საუკეთესო გზად ითვლება ის გზა რომელსაც შეუძლია უფრო დიდი ინფორმაციის გატარება</a:t>
            </a:r>
            <a:r>
              <a:rPr lang="ka-G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28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843" y="815378"/>
            <a:ext cx="4032045" cy="29459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81383" y="268051"/>
            <a:ext cx="42889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tillium Web"/>
              </a:rPr>
              <a:t>OSPF </a:t>
            </a:r>
            <a:r>
              <a:rPr lang="en-US" altLang="ja-JP" dirty="0"/>
              <a:t>link-State </a:t>
            </a:r>
            <a:r>
              <a:rPr lang="ka-GE" altLang="ja-JP" dirty="0"/>
              <a:t>როუტინგ პროტოკოლი</a:t>
            </a:r>
            <a:endParaRPr lang="en-US" b="0" i="0" dirty="0">
              <a:solidFill>
                <a:srgbClr val="000000"/>
              </a:solidFill>
              <a:effectLst/>
              <a:latin typeface="Titillium Web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Titillium Web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61" y="2288338"/>
            <a:ext cx="1134804" cy="94923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89" y="1000885"/>
            <a:ext cx="5728448" cy="3181765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44" y="3083882"/>
            <a:ext cx="725492" cy="606858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2" y="1709275"/>
            <a:ext cx="725492" cy="606858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98" y="669662"/>
            <a:ext cx="725492" cy="606858"/>
          </a:xfrm>
          <a:prstGeom prst="rect">
            <a:avLst/>
          </a:prstGeom>
        </p:spPr>
      </p:pic>
      <p:pic>
        <p:nvPicPr>
          <p:cNvPr id="13" name="Picture 12" descr="Screen Clippi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52" y="1984910"/>
            <a:ext cx="725492" cy="60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0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64D9-9868-45BB-8A11-D380DC7D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0509"/>
          </a:xfrm>
        </p:spPr>
        <p:txBody>
          <a:bodyPr/>
          <a:lstStyle/>
          <a:p>
            <a:pPr algn="ctr"/>
            <a:r>
              <a:rPr lang="en-US" dirty="0" err="1"/>
              <a:t>OSPFv2</a:t>
            </a:r>
            <a:r>
              <a:rPr lang="en-US" dirty="0"/>
              <a:t> vs </a:t>
            </a:r>
            <a:r>
              <a:rPr lang="en-US" dirty="0" err="1"/>
              <a:t>OSPFv3</a:t>
            </a:r>
            <a:endParaRPr lang="ka-G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162F9-2ADF-41EE-A1C3-E7AEF32E8179}"/>
              </a:ext>
            </a:extLst>
          </p:cNvPr>
          <p:cNvSpPr txBox="1"/>
          <p:nvPr/>
        </p:nvSpPr>
        <p:spPr>
          <a:xfrm>
            <a:off x="1088922" y="1505634"/>
            <a:ext cx="10014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OSPFv2</a:t>
            </a:r>
            <a:r>
              <a:rPr lang="en-US" dirty="0"/>
              <a:t> </a:t>
            </a:r>
            <a:r>
              <a:rPr lang="ka-GE" dirty="0"/>
              <a:t>განკუთვნილია </a:t>
            </a:r>
            <a:r>
              <a:rPr lang="en-US" dirty="0" err="1"/>
              <a:t>IPv4</a:t>
            </a:r>
            <a:r>
              <a:rPr lang="en-US" dirty="0"/>
              <a:t> </a:t>
            </a:r>
            <a:r>
              <a:rPr lang="ka-GE" dirty="0"/>
              <a:t>ქსელებისთვის ხოლო </a:t>
            </a:r>
            <a:r>
              <a:rPr lang="en-US" dirty="0" err="1"/>
              <a:t>OSPFv3</a:t>
            </a:r>
            <a:r>
              <a:rPr lang="ka-GE" dirty="0"/>
              <a:t> კი </a:t>
            </a:r>
            <a:r>
              <a:rPr lang="en-US" dirty="0" err="1"/>
              <a:t>IPv</a:t>
            </a:r>
            <a:r>
              <a:rPr lang="ka-GE" dirty="0"/>
              <a:t>6 ის ქსელებისთვის. </a:t>
            </a:r>
          </a:p>
          <a:p>
            <a:pPr algn="ctr"/>
            <a:r>
              <a:rPr lang="ka-GE" dirty="0"/>
              <a:t>ორივე პროტოკოლს მუშაობს იდენტურად თუმცა მათ შორის არის მცირედი განსხვავება.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32E39-1B41-45FA-A1BE-C64EBC3211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267"/>
          <a:stretch/>
        </p:blipFill>
        <p:spPr>
          <a:xfrm>
            <a:off x="3111782" y="2582758"/>
            <a:ext cx="5968435" cy="349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3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EDA24F-935F-4F4F-A62F-3F1C0E2A1C7B}"/>
              </a:ext>
            </a:extLst>
          </p:cNvPr>
          <p:cNvSpPr/>
          <p:nvPr/>
        </p:nvSpPr>
        <p:spPr>
          <a:xfrm>
            <a:off x="898616" y="1371924"/>
            <a:ext cx="10266689" cy="4195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Open Sans"/>
              </a:rPr>
              <a:t>Link-local addresses: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OSPFv3</a:t>
            </a:r>
            <a:r>
              <a:rPr lang="ka-GE" dirty="0">
                <a:solidFill>
                  <a:srgbClr val="000000"/>
                </a:solidFill>
                <a:latin typeface="Open Sans"/>
              </a:rPr>
              <a:t> ის როუტერები ერთმანეთში ინფორმაციის გასაცვლელად იყენებენ 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link-local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IPv6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addresses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Open Sans"/>
              </a:rPr>
              <a:t>Links, not networks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:</a:t>
            </a:r>
            <a:r>
              <a:rPr lang="ka-GE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OSPFv3</a:t>
            </a:r>
            <a:r>
              <a:rPr lang="ka-GE" dirty="0">
                <a:solidFill>
                  <a:srgbClr val="000000"/>
                </a:solidFill>
                <a:latin typeface="Open Sans"/>
              </a:rPr>
              <a:t> ის შემთხვევაში გვაქვს ლინკები და არა </a:t>
            </a:r>
            <a:r>
              <a:rPr lang="en-US" i="1" dirty="0">
                <a:solidFill>
                  <a:srgbClr val="000000"/>
                </a:solidFill>
                <a:latin typeface="Open Sans"/>
              </a:rPr>
              <a:t>networks</a:t>
            </a:r>
            <a:r>
              <a:rPr lang="ka-GE" i="1" dirty="0">
                <a:solidFill>
                  <a:srgbClr val="000000"/>
                </a:solidFill>
                <a:latin typeface="Open Sans"/>
              </a:rPr>
              <a:t> ები როგორც ეს იყო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OSPFv2</a:t>
            </a:r>
            <a:r>
              <a:rPr lang="ka-GE" dirty="0">
                <a:solidFill>
                  <a:srgbClr val="000000"/>
                </a:solidFill>
                <a:latin typeface="Open Sans"/>
              </a:rPr>
              <a:t>ს, შესაბამისად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OSPFv3</a:t>
            </a:r>
            <a:r>
              <a:rPr lang="ka-GE" dirty="0">
                <a:solidFill>
                  <a:srgbClr val="000000"/>
                </a:solidFill>
                <a:latin typeface="Open Sans"/>
              </a:rPr>
              <a:t> ის  გააქტიურება ხდება ინტერფეისზე.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Open Sans"/>
              </a:rPr>
              <a:t>OSPFv3</a:t>
            </a:r>
            <a:r>
              <a:rPr lang="en-US" b="1" dirty="0">
                <a:solidFill>
                  <a:srgbClr val="000000"/>
                </a:solidFill>
                <a:latin typeface="Open Sans"/>
              </a:rPr>
              <a:t> router ID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OSPFv3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router ID</a:t>
            </a:r>
            <a:r>
              <a:rPr lang="ka-GE" dirty="0">
                <a:solidFill>
                  <a:srgbClr val="000000"/>
                </a:solidFill>
                <a:latin typeface="Open Sans"/>
              </a:rPr>
              <a:t> ის კომფიგურაცია უნდა განხორციელდეს ხელით ის არ აირებს მას ავტომატურად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OSPFv2</a:t>
            </a:r>
            <a:r>
              <a:rPr lang="ka-GE" dirty="0">
                <a:solidFill>
                  <a:srgbClr val="000000"/>
                </a:solidFill>
                <a:latin typeface="Open Sans"/>
              </a:rPr>
              <a:t> ის გან განსხვავებით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Open Sans"/>
              </a:rPr>
              <a:t>Multiple prefixes per interface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: </a:t>
            </a:r>
            <a:r>
              <a:rPr lang="ka-GE" dirty="0">
                <a:solidFill>
                  <a:srgbClr val="000000"/>
                </a:solidFill>
                <a:latin typeface="Open Sans"/>
              </a:rPr>
              <a:t>თუ ინტერფეისზე გვაქვს გაწერილი რამდენიმე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IPv6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ka-GE" dirty="0">
                <a:solidFill>
                  <a:srgbClr val="000000"/>
                </a:solidFill>
                <a:latin typeface="Open Sans"/>
              </a:rPr>
              <a:t>მისამართი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OSPFv3</a:t>
            </a:r>
            <a:r>
              <a:rPr lang="ka-GE" dirty="0">
                <a:solidFill>
                  <a:srgbClr val="000000"/>
                </a:solidFill>
                <a:latin typeface="Open Sans"/>
              </a:rPr>
              <a:t> ის გაქტიურებისას დაანონსდება სხვა როუტერებთან ყვალა მათგანი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Open Sans"/>
              </a:rPr>
              <a:t>Multiple instances per link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Open Sans"/>
              </a:rPr>
              <a:t>OSPFv3</a:t>
            </a:r>
            <a:r>
              <a:rPr lang="ka-GE" dirty="0">
                <a:solidFill>
                  <a:srgbClr val="000000"/>
                </a:solidFill>
                <a:latin typeface="Open Sans"/>
              </a:rPr>
              <a:t> ში შესაძლებელია რამდეიმე 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OSPF </a:t>
            </a:r>
            <a:r>
              <a:rPr lang="ka-GE" dirty="0">
                <a:solidFill>
                  <a:srgbClr val="000000"/>
                </a:solidFill>
                <a:latin typeface="Open Sans"/>
              </a:rPr>
              <a:t>გაშვება თვითოეულ ლიკზე 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FF2AB-7C48-4B60-9566-5C04A4D1028A}"/>
              </a:ext>
            </a:extLst>
          </p:cNvPr>
          <p:cNvSpPr txBox="1"/>
          <p:nvPr/>
        </p:nvSpPr>
        <p:spPr>
          <a:xfrm>
            <a:off x="1379880" y="827057"/>
            <a:ext cx="763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b="1" dirty="0"/>
              <a:t>განსხვავებას წარმოადგენს შემდეგი:</a:t>
            </a:r>
          </a:p>
        </p:txBody>
      </p:sp>
    </p:spTree>
    <p:extLst>
      <p:ext uri="{BB962C8B-B14F-4D97-AF65-F5344CB8AC3E}">
        <p14:creationId xmlns:p14="http://schemas.microsoft.com/office/powerpoint/2010/main" val="308946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CA7F-4E4E-4507-AD72-6B07C37F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IPv6</a:t>
            </a:r>
            <a:r>
              <a:rPr lang="en-US" dirty="0"/>
              <a:t> </a:t>
            </a:r>
            <a:r>
              <a:rPr lang="en-US" dirty="0" err="1"/>
              <a:t>OSPFv3</a:t>
            </a:r>
            <a:endParaRPr lang="ka-G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FEB91-2A7B-4BB7-AAA3-49344E697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96" y="2800862"/>
            <a:ext cx="8029637" cy="2086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753DF8-B0B4-4E55-9240-0A40329CB7CF}"/>
              </a:ext>
            </a:extLst>
          </p:cNvPr>
          <p:cNvSpPr txBox="1"/>
          <p:nvPr/>
        </p:nvSpPr>
        <p:spPr>
          <a:xfrm>
            <a:off x="1733796" y="1805615"/>
            <a:ext cx="10334564" cy="88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a-GE" dirty="0"/>
              <a:t>გამვიხილოთ შემდეგი ტოპოლოგია და დავაკომფიგურიროთ </a:t>
            </a:r>
            <a:r>
              <a:rPr lang="en-US" dirty="0" err="1"/>
              <a:t>OSPFv3</a:t>
            </a:r>
            <a:r>
              <a:rPr lang="ka-GE" dirty="0"/>
              <a:t>.</a:t>
            </a:r>
          </a:p>
          <a:p>
            <a:pPr>
              <a:lnSpc>
                <a:spcPct val="150000"/>
              </a:lnSpc>
            </a:pPr>
            <a:r>
              <a:rPr lang="ka-GE" dirty="0"/>
              <a:t>ნახაზე მოცემულია ორი როუტერი და მათზე არის მიერტებული ორი </a:t>
            </a:r>
            <a:r>
              <a:rPr lang="en-US" dirty="0" err="1"/>
              <a:t>IPv6</a:t>
            </a:r>
            <a:r>
              <a:rPr lang="ka-GE" dirty="0"/>
              <a:t> ქსელი.</a:t>
            </a:r>
          </a:p>
        </p:txBody>
      </p:sp>
    </p:spTree>
    <p:extLst>
      <p:ext uri="{BB962C8B-B14F-4D97-AF65-F5344CB8AC3E}">
        <p14:creationId xmlns:p14="http://schemas.microsoft.com/office/powerpoint/2010/main" val="62605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690007-96F7-4ADA-AFD2-B39D06E18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81" y="205146"/>
            <a:ext cx="8029637" cy="2086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AF3562-5EB5-41CB-AB6C-34DFB24CC5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27"/>
          <a:stretch/>
        </p:blipFill>
        <p:spPr>
          <a:xfrm>
            <a:off x="761489" y="2470972"/>
            <a:ext cx="5334511" cy="1478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1D57F9-2F00-46CC-B86D-0DC44DE542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27"/>
          <a:stretch/>
        </p:blipFill>
        <p:spPr>
          <a:xfrm>
            <a:off x="6253317" y="2470972"/>
            <a:ext cx="5334511" cy="14784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0683D9-11D6-498A-A8A1-B804871D1581}"/>
              </a:ext>
            </a:extLst>
          </p:cNvPr>
          <p:cNvSpPr txBox="1"/>
          <p:nvPr/>
        </p:nvSpPr>
        <p:spPr>
          <a:xfrm>
            <a:off x="761489" y="4128503"/>
            <a:ext cx="10545097" cy="1714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a-GE" b="1" dirty="0">
                <a:solidFill>
                  <a:srgbClr val="FF0000"/>
                </a:solidFill>
              </a:rPr>
              <a:t>პირველ რიგში </a:t>
            </a:r>
            <a:r>
              <a:rPr lang="ka-GE" dirty="0"/>
              <a:t>საჭიროა როუტერებზე გავააქტიუროთ </a:t>
            </a:r>
            <a:r>
              <a:rPr lang="en-US" dirty="0" err="1"/>
              <a:t>IPv6</a:t>
            </a:r>
            <a:r>
              <a:rPr lang="ka-GE" dirty="0"/>
              <a:t> დამისამართება და ინტერფეისებს გაუწეროთ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ka-GE" dirty="0"/>
              <a:t>მისამართები.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IPv6</a:t>
            </a:r>
            <a:r>
              <a:rPr lang="ka-GE" dirty="0"/>
              <a:t> დამისამართების გააქტიურება ხდება  </a:t>
            </a:r>
            <a:r>
              <a:rPr lang="en-US" b="1" dirty="0" err="1"/>
              <a:t>ipv6</a:t>
            </a:r>
            <a:r>
              <a:rPr lang="en-US" b="1" dirty="0"/>
              <a:t> unicast-routing</a:t>
            </a:r>
            <a:r>
              <a:rPr lang="ka-GE" b="1" dirty="0"/>
              <a:t> </a:t>
            </a:r>
            <a:r>
              <a:rPr lang="ka-GE" dirty="0"/>
              <a:t>ბრძანებით. </a:t>
            </a:r>
          </a:p>
          <a:p>
            <a:pPr>
              <a:lnSpc>
                <a:spcPct val="150000"/>
              </a:lnSpc>
            </a:pPr>
            <a:r>
              <a:rPr lang="ka-GE" dirty="0"/>
              <a:t>ხოლო ინტერფეისებზე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ka-GE" dirty="0"/>
              <a:t>მისმართების გაწერა ხდება ბრძანებით</a:t>
            </a:r>
            <a:r>
              <a:rPr lang="ka-GE" b="1" dirty="0"/>
              <a:t> </a:t>
            </a:r>
            <a:r>
              <a:rPr lang="en-US" b="1" dirty="0" err="1"/>
              <a:t>ipv6</a:t>
            </a:r>
            <a:r>
              <a:rPr lang="en-US" b="1" dirty="0"/>
              <a:t> address</a:t>
            </a:r>
            <a:r>
              <a:rPr lang="ka-GE" b="1" dirty="0"/>
              <a:t> [</a:t>
            </a:r>
            <a:r>
              <a:rPr lang="en-US" b="1" dirty="0" err="1"/>
              <a:t>IPv6</a:t>
            </a:r>
            <a:r>
              <a:rPr lang="en-US" b="1" dirty="0"/>
              <a:t> </a:t>
            </a:r>
            <a:r>
              <a:rPr lang="ka-GE" b="1" dirty="0"/>
              <a:t>მისამართი]</a:t>
            </a:r>
          </a:p>
        </p:txBody>
      </p:sp>
    </p:spTree>
    <p:extLst>
      <p:ext uri="{BB962C8B-B14F-4D97-AF65-F5344CB8AC3E}">
        <p14:creationId xmlns:p14="http://schemas.microsoft.com/office/powerpoint/2010/main" val="266479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EF4BCE-E9BE-4302-ADB6-4842DED80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81" y="249391"/>
            <a:ext cx="8029637" cy="2086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246912-B123-4258-9AD9-9C73E26683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79"/>
          <a:stretch/>
        </p:blipFill>
        <p:spPr>
          <a:xfrm>
            <a:off x="1141684" y="2200892"/>
            <a:ext cx="4954315" cy="20867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5E582B-6F9D-4523-8753-970DF7CF3A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2"/>
          <a:stretch/>
        </p:blipFill>
        <p:spPr>
          <a:xfrm>
            <a:off x="6361470" y="2153265"/>
            <a:ext cx="4954315" cy="19628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04127C-2D9F-4D4D-AF3A-DBE0EBD74258}"/>
              </a:ext>
            </a:extLst>
          </p:cNvPr>
          <p:cNvSpPr txBox="1"/>
          <p:nvPr/>
        </p:nvSpPr>
        <p:spPr>
          <a:xfrm>
            <a:off x="939551" y="4608482"/>
            <a:ext cx="10312895" cy="883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a-GE" dirty="0"/>
              <a:t>მას შემდეგ რაც გავწერთ ინტერფეისებზე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ka-GE" dirty="0"/>
              <a:t>მისამართებს შეგვიძლია ისინი შევამოწმოთ შემდეგი ბრძანებით. </a:t>
            </a:r>
            <a:r>
              <a:rPr lang="en-US" b="1" dirty="0"/>
              <a:t>show </a:t>
            </a:r>
            <a:r>
              <a:rPr lang="en-US" b="1" dirty="0" err="1"/>
              <a:t>ipv6</a:t>
            </a:r>
            <a:r>
              <a:rPr lang="en-US" b="1" dirty="0"/>
              <a:t> interface brief </a:t>
            </a:r>
            <a:endParaRPr lang="ka-GE" b="1" dirty="0"/>
          </a:p>
        </p:txBody>
      </p:sp>
    </p:spTree>
    <p:extLst>
      <p:ext uri="{BB962C8B-B14F-4D97-AF65-F5344CB8AC3E}">
        <p14:creationId xmlns:p14="http://schemas.microsoft.com/office/powerpoint/2010/main" val="34409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551</Words>
  <Application>Microsoft Office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Open Sans</vt:lpstr>
      <vt:lpstr>Sylfaen</vt:lpstr>
      <vt:lpstr>Titillium Web</vt:lpstr>
      <vt:lpstr>Office Theme</vt:lpstr>
      <vt:lpstr>PowerPoint Presentation</vt:lpstr>
      <vt:lpstr>PowerPoint Presentation</vt:lpstr>
      <vt:lpstr>PowerPoint Presentation</vt:lpstr>
      <vt:lpstr>PowerPoint Presentation</vt:lpstr>
      <vt:lpstr>OSPFv2 vs OSPFv3</vt:lpstr>
      <vt:lpstr>PowerPoint Presentation</vt:lpstr>
      <vt:lpstr>IPv6 OSPFv3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Mzia Kiknadze</dc:creator>
  <cp:lastModifiedBy>m.kiknadze@gtu.ge</cp:lastModifiedBy>
  <cp:revision>3</cp:revision>
  <dcterms:created xsi:type="dcterms:W3CDTF">2023-05-14T19:51:53Z</dcterms:created>
  <dcterms:modified xsi:type="dcterms:W3CDTF">2024-11-03T18:38:45Z</dcterms:modified>
</cp:coreProperties>
</file>