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98" r:id="rId7"/>
    <p:sldId id="289" r:id="rId8"/>
    <p:sldId id="308" r:id="rId9"/>
    <p:sldId id="310" r:id="rId10"/>
    <p:sldId id="311" r:id="rId11"/>
    <p:sldId id="312" r:id="rId12"/>
    <p:sldId id="290" r:id="rId13"/>
    <p:sldId id="307" r:id="rId14"/>
    <p:sldId id="309" r:id="rId15"/>
    <p:sldId id="291" r:id="rId16"/>
    <p:sldId id="313" r:id="rId17"/>
    <p:sldId id="301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12B79-B55A-450F-BBE4-785646B23DA4}">
          <p14:sldIdLst>
            <p14:sldId id="256"/>
            <p14:sldId id="257"/>
            <p14:sldId id="298"/>
            <p14:sldId id="289"/>
            <p14:sldId id="308"/>
            <p14:sldId id="310"/>
            <p14:sldId id="311"/>
            <p14:sldId id="312"/>
            <p14:sldId id="290"/>
            <p14:sldId id="307"/>
            <p14:sldId id="309"/>
            <p14:sldId id="291"/>
            <p14:sldId id="313"/>
          </p14:sldIdLst>
        </p14:section>
        <p14:section name="QA" id="{A78447FC-6475-4E40-987B-C764AC6EF93A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A17F25-DD5E-3874-0C87-A8441F677060}" name="Kópházi Attila" initials="KA" userId="S::kophazi.attila@datarocklabs.hu::80f791f0-4e83-477b-b0d7-71d5ee308326" providerId="AD"/>
  <p188:author id="{3FC51B9A-A238-5FEB-C178-17B50EB7FE83}" name="Szécsi Péter" initials="PS" userId="S::szecsi.peter@datarocklabs.hu::92dee481-9598-4054-aede-36d77cadb2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C0"/>
    <a:srgbClr val="43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52" autoAdjust="0"/>
  </p:normalViewPr>
  <p:slideViewPr>
    <p:cSldViewPr snapToGrid="0">
      <p:cViewPr>
        <p:scale>
          <a:sx n="60" d="100"/>
          <a:sy n="60" d="100"/>
        </p:scale>
        <p:origin x="100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1F6B-A927-489B-A0F6-9617ECBDF335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9DD3-6489-4DAE-A188-F6B083F1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32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92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73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9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39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17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6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35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41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74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42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0BB59E-2421-BE0E-30A1-A54FCDBA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09" y="868362"/>
            <a:ext cx="5685191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387659-4EC5-D378-B774-9A33076D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09" y="3602039"/>
            <a:ext cx="568519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E27C38B0-9460-7FA9-0637-F56C5B8BC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39856" y="222387"/>
            <a:ext cx="7070736" cy="61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3D322A-AD83-F66C-8AEF-D1277BA6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8F4B3A8-CD4D-9898-EA8B-FE78E57C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BBE0F91A-4C94-A255-B433-5C0CBD3E86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776D0B-1CF2-08CB-47B8-1AF6315A3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F2329D-87C0-97BF-A537-3BAF9159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D6B694E9-E20A-B3D5-EB2E-EED75AF6CC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71BFA-C5C4-E148-BC2A-06CC428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19703-4C57-A7EF-CB68-C0AF6CD3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065AE2B-F88F-8548-D8F9-8C12FD99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Ábra 6">
            <a:extLst>
              <a:ext uri="{FF2B5EF4-FFF2-40B4-BE49-F238E27FC236}">
                <a16:creationId xmlns:a16="http://schemas.microsoft.com/office/drawing/2014/main" id="{15411D9E-61EF-5502-713E-6834C8740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2096" y="0"/>
            <a:ext cx="6924278" cy="6858000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29F70A95-51A8-499D-5054-DF335A19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09" y="868362"/>
            <a:ext cx="568519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7EBCC260-F408-34A5-9DE8-114D5AC1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09" y="3602039"/>
            <a:ext cx="568519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1242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E08EF-01EC-6BA8-5409-E47BA3E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58E99A-33EE-AB66-6F3B-844511A04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70DD10-653D-C398-927D-E5207E4D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FA07CEAC-FB67-6CFB-8248-8C1ECB052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2B8857-85E7-19E8-2B6F-966DF514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CF7C70-86EA-151C-2BFD-AFFEC926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8FCE19-7DB9-6ABB-B4AD-A17A0530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E63A62-B044-0A8B-703D-56245BAE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0737D8-EB41-F7D1-512F-C32AF63C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12" name="Ábra 11">
            <a:extLst>
              <a:ext uri="{FF2B5EF4-FFF2-40B4-BE49-F238E27FC236}">
                <a16:creationId xmlns:a16="http://schemas.microsoft.com/office/drawing/2014/main" id="{1B23D659-A310-0D42-5BDF-488FC96EEF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60CAA9-BF7E-703F-9C0A-11B8207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D2B5CD96-F675-59F0-EC3D-79339D9C9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>
            <a:extLst>
              <a:ext uri="{FF2B5EF4-FFF2-40B4-BE49-F238E27FC236}">
                <a16:creationId xmlns:a16="http://schemas.microsoft.com/office/drawing/2014/main" id="{184609A3-A868-C2FF-AFA9-A1384B99C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587EC-B6AA-8E28-223E-1719BB71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0146BD-0281-BA99-F90D-1AF539C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6BABD-5BA5-AF3D-874C-7C9F1EE0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1BC4C879-B26C-8AC5-2AD9-9BA1E939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11900"/>
            <a:ext cx="3140765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#5 Budapest </a:t>
            </a:r>
            <a:r>
              <a:rPr lang="hu-HU" err="1"/>
              <a:t>dbt</a:t>
            </a:r>
            <a:r>
              <a:rPr lang="hu-HU"/>
              <a:t> </a:t>
            </a:r>
            <a:r>
              <a:rPr lang="hu-HU" err="1"/>
              <a:t>Meetup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4AF1A8-88A3-5139-DB62-990E0CA1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2066B84-491B-C2F2-A2F4-4EE964F87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74DB14-72A1-D1D9-220F-FE8E214B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3FE23579-570E-FB3E-B1C5-EA2CB15B8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1DE1828-76DD-97E2-EAE8-9945FF3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A5F000-6D33-296C-2BBE-2DBD4982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525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Nunito Sans" panose="020F0502020204030204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rocklabs.hu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peter-szecsi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en-us/blog/generate-measure-descriptions-with-copilot-pre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1529B-F13F-3E5F-9D6D-D961D49B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31" y="1889740"/>
            <a:ext cx="6859063" cy="23876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Nunito Sans"/>
              </a:rPr>
              <a:t>Documenting your Power BI Models with Tabular Editor &amp; </a:t>
            </a:r>
            <a:r>
              <a:rPr lang="en-US" sz="4800" dirty="0" err="1">
                <a:solidFill>
                  <a:srgbClr val="FFFFFF"/>
                </a:solidFill>
                <a:latin typeface="Nunito Sans"/>
              </a:rPr>
              <a:t>GenAI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ED58E7-C704-A416-A375-E21502587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50" y="5349419"/>
            <a:ext cx="5685191" cy="1391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hu-HU" sz="2000" dirty="0"/>
          </a:p>
          <a:p>
            <a:pPr algn="l"/>
            <a:endParaRPr lang="hu-HU" sz="2000" dirty="0"/>
          </a:p>
          <a:p>
            <a:pPr algn="l"/>
            <a:r>
              <a:rPr lang="hu-HU" sz="2000" dirty="0">
                <a:latin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https://datarocklabs.hu</a:t>
            </a:r>
            <a:endParaRPr lang="hu-HU" sz="2000" dirty="0">
              <a:latin typeface="Nunito San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CE558AB-3FC6-61FE-49AF-78C2A9E04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10807" y="383771"/>
            <a:ext cx="1893899" cy="89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443D8-56DF-0F70-0E1F-A654724DA44A}"/>
              </a:ext>
            </a:extLst>
          </p:cNvPr>
          <p:cNvSpPr txBox="1"/>
          <p:nvPr/>
        </p:nvSpPr>
        <p:spPr>
          <a:xfrm>
            <a:off x="246831" y="4610755"/>
            <a:ext cx="64263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Nunito Sans"/>
              </a:rPr>
              <a:t>Péter Szécsi</a:t>
            </a:r>
            <a:br>
              <a:rPr lang="en-US" dirty="0">
                <a:latin typeface="Nunito Sans"/>
              </a:rPr>
            </a:br>
            <a:r>
              <a:rPr lang="en-US" dirty="0">
                <a:latin typeface="Nunito Sans"/>
              </a:rPr>
              <a:t>Co-</a:t>
            </a:r>
            <a:r>
              <a:rPr lang="en-US" dirty="0" err="1">
                <a:latin typeface="Nunito Sans"/>
              </a:rPr>
              <a:t>founde</a:t>
            </a:r>
            <a:r>
              <a:rPr lang="hu-HU" dirty="0">
                <a:latin typeface="Nunito Sans"/>
              </a:rPr>
              <a:t>r &amp; CEO</a:t>
            </a:r>
          </a:p>
          <a:p>
            <a:r>
              <a:rPr lang="hu-HU" dirty="0" err="1">
                <a:latin typeface="Nunito Sans"/>
              </a:rPr>
              <a:t>DataRock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Labs</a:t>
            </a:r>
            <a:br>
              <a:rPr lang="hu-HU" dirty="0">
                <a:latin typeface="Nunito Sans"/>
              </a:rPr>
            </a:br>
            <a:br>
              <a:rPr lang="hu-HU" dirty="0">
                <a:latin typeface="Nunito Sans"/>
              </a:rPr>
            </a:br>
            <a:endParaRPr lang="en-US" dirty="0">
              <a:latin typeface="Nunito Sans"/>
            </a:endParaRP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FE9AC4E0-C25E-B3F4-FC81-E9F492B1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2" y="5551281"/>
            <a:ext cx="315685" cy="3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C157-AF92-792D-232E-21CC2A76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1C30D666-581B-92AD-C1E8-770F5B20DCBF}"/>
              </a:ext>
            </a:extLst>
          </p:cNvPr>
          <p:cNvSpPr txBox="1"/>
          <p:nvPr/>
        </p:nvSpPr>
        <p:spPr>
          <a:xfrm>
            <a:off x="2470415" y="2900441"/>
            <a:ext cx="725117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DEMO</a:t>
            </a:r>
            <a:br>
              <a:rPr lang="hu-HU" sz="4400" b="1" dirty="0">
                <a:latin typeface="Nunito Sans" pitchFamily="2" charset="-18"/>
              </a:rPr>
            </a:b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2095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Nunito Sans"/>
              </a:rPr>
              <a:t>Benefits</a:t>
            </a:r>
            <a:r>
              <a:rPr lang="hu-HU" dirty="0">
                <a:latin typeface="Nunito Sans"/>
              </a:rPr>
              <a:t> of </a:t>
            </a:r>
            <a:r>
              <a:rPr lang="hu-HU" dirty="0" err="1">
                <a:latin typeface="Nunito Sans"/>
              </a:rPr>
              <a:t>our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Nunito Sans"/>
              </a:rPr>
              <a:t>Write documentation for different audience with different prompting: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latin typeface="Nunito Sans"/>
              </a:rPr>
              <a:t>Developers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latin typeface="Nunito Sans"/>
              </a:rPr>
              <a:t>Business users</a:t>
            </a:r>
            <a:endParaRPr lang="hu-HU" sz="1800" dirty="0">
              <a:latin typeface="Nunito Sans"/>
            </a:endParaRPr>
          </a:p>
          <a:p>
            <a:pPr>
              <a:lnSpc>
                <a:spcPct val="100000"/>
              </a:lnSpc>
            </a:pPr>
            <a:r>
              <a:rPr lang="hu-HU" sz="2200" dirty="0" err="1">
                <a:latin typeface="Nunito Sans"/>
              </a:rPr>
              <a:t>Set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language</a:t>
            </a:r>
            <a:r>
              <a:rPr lang="hu-HU" sz="2200" dirty="0">
                <a:latin typeface="Nunito Sans"/>
              </a:rPr>
              <a:t> of </a:t>
            </a:r>
            <a:r>
              <a:rPr lang="hu-HU" sz="2200" dirty="0" err="1">
                <a:latin typeface="Nunito Sans"/>
              </a:rPr>
              <a:t>the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documentation</a:t>
            </a:r>
            <a:endParaRPr lang="en-US" sz="2200" dirty="0">
              <a:latin typeface="Nunito Sans"/>
            </a:endParaRPr>
          </a:p>
          <a:p>
            <a:pPr>
              <a:lnSpc>
                <a:spcPct val="100000"/>
              </a:lnSpc>
            </a:pPr>
            <a:r>
              <a:rPr lang="hu-HU" sz="2200" dirty="0">
                <a:latin typeface="Nunito Sans"/>
              </a:rPr>
              <a:t>G</a:t>
            </a:r>
            <a:r>
              <a:rPr lang="en-US" sz="2200" dirty="0" err="1">
                <a:latin typeface="Nunito Sans"/>
              </a:rPr>
              <a:t>ive</a:t>
            </a:r>
            <a:r>
              <a:rPr lang="en-US" sz="2200" dirty="0">
                <a:latin typeface="Nunito Sans"/>
              </a:rPr>
              <a:t> hints for the AI: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hu-HU" sz="1800" dirty="0">
                <a:latin typeface="Nunito Sans"/>
              </a:rPr>
              <a:t>M</a:t>
            </a:r>
            <a:r>
              <a:rPr lang="en-US" sz="1800" dirty="0" err="1">
                <a:latin typeface="Nunito Sans"/>
              </a:rPr>
              <a:t>eaning</a:t>
            </a:r>
            <a:r>
              <a:rPr lang="en-US" sz="1800" dirty="0">
                <a:latin typeface="Nunito Sans"/>
              </a:rPr>
              <a:t> of abbreviations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hu-HU" sz="1800" dirty="0">
                <a:latin typeface="Nunito Sans"/>
              </a:rPr>
              <a:t>B</a:t>
            </a:r>
            <a:r>
              <a:rPr lang="en-US" sz="1800" dirty="0" err="1">
                <a:latin typeface="Nunito Sans"/>
              </a:rPr>
              <a:t>usiness</a:t>
            </a:r>
            <a:r>
              <a:rPr lang="en-US" sz="1800" dirty="0">
                <a:latin typeface="Nunito Sans"/>
              </a:rPr>
              <a:t> hints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Nunito Sans"/>
              </a:rPr>
              <a:t>We could easily change the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type</a:t>
            </a:r>
            <a:r>
              <a:rPr lang="hu-HU" sz="2200" dirty="0">
                <a:latin typeface="Nunito Sans"/>
              </a:rPr>
              <a:t> of </a:t>
            </a:r>
            <a:r>
              <a:rPr lang="hu-HU" sz="2200" dirty="0" err="1">
                <a:latin typeface="Nunito Sans"/>
              </a:rPr>
              <a:t>the</a:t>
            </a:r>
            <a:r>
              <a:rPr lang="en-US" sz="2200" dirty="0">
                <a:latin typeface="Nunito Sans"/>
              </a:rPr>
              <a:t> Large Language Model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Nunito San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800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5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F644-918C-B5C6-0A05-F21A9BC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Announcement</a:t>
            </a:r>
            <a:endParaRPr lang="en-US" dirty="0"/>
          </a:p>
        </p:txBody>
      </p:sp>
      <p:sp>
        <p:nvSpPr>
          <p:cNvPr id="5" name="Szövegdoboz 5">
            <a:extLst>
              <a:ext uri="{FF2B5EF4-FFF2-40B4-BE49-F238E27FC236}">
                <a16:creationId xmlns:a16="http://schemas.microsoft.com/office/drawing/2014/main" id="{15A5AF2B-7E1F-E299-D3F7-B8645E8C4486}"/>
              </a:ext>
            </a:extLst>
          </p:cNvPr>
          <p:cNvSpPr txBox="1"/>
          <p:nvPr/>
        </p:nvSpPr>
        <p:spPr>
          <a:xfrm>
            <a:off x="2470415" y="2561887"/>
            <a:ext cx="725117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Github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release</a:t>
            </a:r>
            <a:br>
              <a:rPr lang="en-US" dirty="0"/>
            </a:br>
            <a:br>
              <a:rPr lang="hu-HU" sz="4400" b="1" dirty="0">
                <a:latin typeface="Nunito Sans" pitchFamily="2" charset="-18"/>
              </a:rPr>
            </a:b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4880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5">
            <a:extLst>
              <a:ext uri="{FF2B5EF4-FFF2-40B4-BE49-F238E27FC236}">
                <a16:creationId xmlns:a16="http://schemas.microsoft.com/office/drawing/2014/main" id="{15A5AF2B-7E1F-E299-D3F7-B8645E8C4486}"/>
              </a:ext>
            </a:extLst>
          </p:cNvPr>
          <p:cNvSpPr txBox="1"/>
          <p:nvPr/>
        </p:nvSpPr>
        <p:spPr>
          <a:xfrm>
            <a:off x="2470415" y="2731164"/>
            <a:ext cx="725117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Thank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you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for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your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attention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!</a:t>
            </a:r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5751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C157-AF92-792D-232E-21CC2A76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1C30D666-581B-92AD-C1E8-770F5B20DCBF}"/>
              </a:ext>
            </a:extLst>
          </p:cNvPr>
          <p:cNvSpPr txBox="1"/>
          <p:nvPr/>
        </p:nvSpPr>
        <p:spPr>
          <a:xfrm>
            <a:off x="2470415" y="2428726"/>
            <a:ext cx="72511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 pitchFamily="2" charset="-18"/>
              </a:rPr>
              <a:t>Q&amp;A</a:t>
            </a:r>
            <a:br>
              <a:rPr lang="hu-HU" sz="4400" b="1">
                <a:solidFill>
                  <a:schemeClr val="bg1"/>
                </a:solidFill>
                <a:latin typeface="Nunito Sans" pitchFamily="2" charset="-18"/>
              </a:rPr>
            </a:b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28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r>
              <a:rPr lang="hu-HU" sz="2800" b="1" err="1">
                <a:solidFill>
                  <a:schemeClr val="bg1"/>
                </a:solidFill>
                <a:latin typeface="Nunito Sans" pitchFamily="2" charset="-18"/>
              </a:rPr>
              <a:t>Contact</a:t>
            </a:r>
            <a:r>
              <a:rPr lang="hu-HU" sz="2800" b="1">
                <a:solidFill>
                  <a:schemeClr val="bg1"/>
                </a:solidFill>
                <a:latin typeface="Nunito Sans" pitchFamily="2" charset="-18"/>
              </a:rPr>
              <a:t>: info@datarocklabs.hu</a:t>
            </a: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769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D5C3B-E6BD-AF15-A06A-CB6C716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Nunito Sans"/>
              </a:rPr>
              <a:t>Our</a:t>
            </a:r>
            <a:r>
              <a:rPr lang="hu-HU">
                <a:latin typeface="Nunito Sans"/>
              </a:rPr>
              <a:t> </a:t>
            </a:r>
            <a:r>
              <a:rPr lang="hu-HU" err="1">
                <a:latin typeface="Nunito Sans"/>
              </a:rPr>
              <a:t>services</a:t>
            </a:r>
            <a:endParaRPr lang="en-US" err="1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40091BCF-60A8-005E-73C2-CBD727AD0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82420" y="3417570"/>
            <a:ext cx="1682829" cy="1682829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9BF5C135-7F1F-6D9A-86ED-514A93522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81625" y="3417570"/>
            <a:ext cx="1428750" cy="1428750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33340AF4-1168-1C56-8B2B-51A15E9B02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48049" y="3492965"/>
            <a:ext cx="1457325" cy="1277961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7A822957-E1EB-C5BE-9521-C960617A51E2}"/>
              </a:ext>
            </a:extLst>
          </p:cNvPr>
          <p:cNvSpPr txBox="1"/>
          <p:nvPr/>
        </p:nvSpPr>
        <p:spPr>
          <a:xfrm>
            <a:off x="838200" y="2335848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Data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engineering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2040B76-B855-DCF3-8BC6-4BFA80DA40CD}"/>
              </a:ext>
            </a:extLst>
          </p:cNvPr>
          <p:cNvSpPr txBox="1"/>
          <p:nvPr/>
        </p:nvSpPr>
        <p:spPr>
          <a:xfrm>
            <a:off x="4739640" y="2304416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Artificial</a:t>
            </a:r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intelligence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9E78F7-FBB0-5E13-FB1C-7A41DFC45FEC}"/>
              </a:ext>
            </a:extLst>
          </p:cNvPr>
          <p:cNvSpPr txBox="1"/>
          <p:nvPr/>
        </p:nvSpPr>
        <p:spPr>
          <a:xfrm>
            <a:off x="8520351" y="2335848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Business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intelligence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83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2A5-EDA6-C5FF-FF23-9D2B6B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Nunito Sans"/>
              </a:rPr>
              <a:t>Problem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F5E1-82E1-3B27-13C7-DAD84206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Nunito Sans"/>
              </a:rPr>
              <a:t>Root cause: </a:t>
            </a:r>
            <a:r>
              <a:rPr lang="en-GB" dirty="0">
                <a:solidFill>
                  <a:srgbClr val="FFFFFF"/>
                </a:solidFill>
                <a:latin typeface="Nunito Sans"/>
              </a:rPr>
              <a:t>IT project... lack of time </a:t>
            </a:r>
            <a:r>
              <a:rPr lang="hu-HU" dirty="0">
                <a:solidFill>
                  <a:srgbClr val="FFFFFF"/>
                </a:solidFill>
                <a:latin typeface="Nunito Sans"/>
              </a:rPr>
              <a:t>and </a:t>
            </a:r>
            <a:r>
              <a:rPr lang="hu-HU" dirty="0" err="1">
                <a:solidFill>
                  <a:srgbClr val="FFFFFF"/>
                </a:solidFill>
                <a:latin typeface="Nunito Sans"/>
              </a:rPr>
              <a:t>motivation</a:t>
            </a:r>
            <a:r>
              <a:rPr lang="hu-HU" dirty="0">
                <a:solidFill>
                  <a:srgbClr val="FFFFFF"/>
                </a:solidFill>
                <a:latin typeface="Nunito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Nunito Sans"/>
              </a:rPr>
              <a:t>to documenting</a:t>
            </a:r>
          </a:p>
          <a:p>
            <a:r>
              <a:rPr lang="en-GB" dirty="0">
                <a:solidFill>
                  <a:srgbClr val="FFFFFF"/>
                </a:solidFill>
                <a:latin typeface="Nunito Sans"/>
              </a:rPr>
              <a:t>It can cause serious problems: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Inconsistency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Difficult troubleshooting</a:t>
            </a:r>
            <a:endParaRPr lang="en-GB" sz="2800" dirty="0">
              <a:solidFill>
                <a:srgbClr val="FFFFFF"/>
              </a:solidFill>
            </a:endParaRP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Knowledge gaps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hu-HU" sz="2800" dirty="0" err="1">
                <a:solidFill>
                  <a:srgbClr val="FFFFFF"/>
                </a:solidFill>
                <a:latin typeface="Nunito Sans"/>
              </a:rPr>
              <a:t>Lack</a:t>
            </a:r>
            <a:r>
              <a:rPr lang="hu-HU" sz="2800" dirty="0">
                <a:solidFill>
                  <a:srgbClr val="FFFFFF"/>
                </a:solidFill>
                <a:latin typeface="Nunito Sans"/>
              </a:rPr>
              <a:t> of d</a:t>
            </a:r>
            <a:r>
              <a:rPr lang="en-GB" sz="2800" dirty="0" err="1">
                <a:solidFill>
                  <a:srgbClr val="FFFFFF"/>
                </a:solidFill>
                <a:latin typeface="Nunito Sans"/>
              </a:rPr>
              <a:t>ifferent</a:t>
            </a:r>
            <a:r>
              <a:rPr lang="en-GB" sz="2800" dirty="0">
                <a:solidFill>
                  <a:srgbClr val="FFFFFF"/>
                </a:solidFill>
                <a:latin typeface="Nunito Sans"/>
              </a:rPr>
              <a:t> level of documentation</a:t>
            </a:r>
            <a:endParaRPr lang="en-GB" sz="2800" dirty="0">
              <a:cs typeface="Arial"/>
            </a:endParaRPr>
          </a:p>
          <a:p>
            <a:endParaRPr lang="en-GB" dirty="0">
              <a:solidFill>
                <a:srgbClr val="FFFFFF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32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408-1CA1-F4C4-0C9C-8C98714C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CF265-DD6B-19F6-8E5F-0B3677C3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27" y="1546376"/>
            <a:ext cx="7439924" cy="4455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49CF5-24CE-CDFA-D2D9-3935C2160628}"/>
              </a:ext>
            </a:extLst>
          </p:cNvPr>
          <p:cNvSpPr txBox="1"/>
          <p:nvPr/>
        </p:nvSpPr>
        <p:spPr>
          <a:xfrm>
            <a:off x="1052488" y="6130636"/>
            <a:ext cx="9821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https://powerbi.microsoft.com/en-us/blog/generate-measure-descriptions-with-copilot-preview/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FD189-2EF5-48B2-0EE6-28CF8265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213" y="1415751"/>
            <a:ext cx="9440458" cy="5142092"/>
          </a:xfrm>
        </p:spPr>
      </p:pic>
    </p:spTree>
    <p:extLst>
      <p:ext uri="{BB962C8B-B14F-4D97-AF65-F5344CB8AC3E}">
        <p14:creationId xmlns:p14="http://schemas.microsoft.com/office/powerpoint/2010/main" val="41391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>
              <a:solidFill>
                <a:srgbClr val="000000"/>
              </a:solidFill>
              <a:latin typeface="Nuni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Copilot in Microsoft Fabric isn't supported on trial SKUs</a:t>
            </a:r>
            <a:endParaRPr lang="hu-HU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Only paid SKUs (</a:t>
            </a:r>
            <a:r>
              <a:rPr lang="en-US" b="1" dirty="0">
                <a:solidFill>
                  <a:srgbClr val="FFFFFF"/>
                </a:solidFill>
                <a:latin typeface="Nunito Sans"/>
                <a:cs typeface="Segoe UI"/>
              </a:rPr>
              <a:t>F64 or higher, or P1 or higher</a:t>
            </a: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) are supported</a:t>
            </a:r>
            <a:endParaRPr lang="hu-HU" dirty="0">
              <a:solidFill>
                <a:srgbClr val="FFFFFF"/>
              </a:solidFill>
              <a:latin typeface="Nunito Sans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F64 capacity, West Europe, 1 year reservation - $6112 / month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Copilot is disabled by default unless your Fabric tenant admin enables</a:t>
            </a:r>
            <a:endParaRPr lang="hu-HU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Nunito Sans"/>
                <a:cs typeface="Segoe UI"/>
              </a:rPr>
              <a:t>Data sent to Azure OpenAI can be processed outside your tenant's geographic region, compliance boundary, or national cloud instance</a:t>
            </a:r>
            <a:r>
              <a:rPr lang="en-US" b="1" dirty="0">
                <a:solidFill>
                  <a:srgbClr val="FFFFFF"/>
                </a:solidFill>
                <a:latin typeface="Nunito Sans"/>
                <a:cs typeface="Segoe UI"/>
              </a:rPr>
              <a:t> tenant setting</a:t>
            </a:r>
            <a:r>
              <a:rPr lang="hu-HU" b="1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dirty="0">
                <a:solidFill>
                  <a:srgbClr val="FFFFFF"/>
                </a:solidFill>
                <a:latin typeface="Nunito Sans"/>
                <a:cs typeface="Segoe UI"/>
              </a:rPr>
              <a:t>(</a:t>
            </a: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If your tenant or capacity is outside the US or France</a:t>
            </a:r>
            <a:r>
              <a:rPr lang="hu-HU" dirty="0">
                <a:solidFill>
                  <a:srgbClr val="FFFFFF"/>
                </a:solidFill>
                <a:latin typeface="Nunito Sans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44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Tabular Object Model </a:t>
            </a:r>
            <a:br>
              <a:rPr lang="en-US" dirty="0">
                <a:latin typeface="Nunito Sans"/>
              </a:rPr>
            </a:br>
            <a:r>
              <a:rPr lang="en-US" dirty="0">
                <a:latin typeface="Nunito Sans"/>
              </a:rPr>
              <a:t>(TOM)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956405"/>
            <a:ext cx="5657850" cy="40774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Created to support programming scenarios for tabular models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TOM exposes native tabular metadata, such as model</a:t>
            </a:r>
            <a:r>
              <a:rPr lang="hu-HU" sz="2200" dirty="0">
                <a:solidFill>
                  <a:srgbClr val="FFFFFF"/>
                </a:solidFill>
                <a:latin typeface="Nunito Sans"/>
                <a:cs typeface="Segoe UI"/>
              </a:rPr>
              <a:t>s</a:t>
            </a: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, tables, columns, and relationships objects</a:t>
            </a:r>
          </a:p>
        </p:txBody>
      </p:sp>
      <p:pic>
        <p:nvPicPr>
          <p:cNvPr id="4" name="Picture 3" descr="object hierarchy diagram">
            <a:extLst>
              <a:ext uri="{FF2B5EF4-FFF2-40B4-BE49-F238E27FC236}">
                <a16:creationId xmlns:a16="http://schemas.microsoft.com/office/drawing/2014/main" id="{21D9E544-4C19-47B5-10BE-727D3489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96" y="151991"/>
            <a:ext cx="3917187" cy="66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Tabular Editor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TOM explorer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Best Practice Analyzer (BPA)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Data refresh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latin typeface="Nunito Sans"/>
                <a:cs typeface="Segoe UI"/>
              </a:rPr>
              <a:t>VertiPaq</a:t>
            </a: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 Analyzer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Dependency tree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Macros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Format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measurements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and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calculated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columns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Add prefix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to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selected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measurements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Nunito Sans"/>
                <a:cs typeface="Segoe UI"/>
              </a:rPr>
              <a:t>Auto-generate SUM measures from columns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Generate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Last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Updated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table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Nunito Sans"/>
                <a:cs typeface="Segoe UI"/>
              </a:rPr>
              <a:t>Copy DAX Expression into the measure's description field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…</a:t>
            </a:r>
          </a:p>
          <a:p>
            <a:pPr lvl="1">
              <a:lnSpc>
                <a:spcPct val="100000"/>
              </a:lnSpc>
            </a:pP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  <a:latin typeface="Nunito Sans"/>
              <a:cs typeface="Segoe UI"/>
            </a:endParaRPr>
          </a:p>
        </p:txBody>
      </p:sp>
      <p:pic>
        <p:nvPicPr>
          <p:cNvPr id="4" name="Picture 3" descr="GitHub - TabularEditor/tabulareditor.github.io: This is the ...">
            <a:extLst>
              <a:ext uri="{FF2B5EF4-FFF2-40B4-BE49-F238E27FC236}">
                <a16:creationId xmlns:a16="http://schemas.microsoft.com/office/drawing/2014/main" id="{E2BD6669-2BDB-CDBC-7C2C-39EAEE11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82" y="234387"/>
            <a:ext cx="1576087" cy="15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Our solution's architecture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2F331-5E50-A913-43DA-5EF7CFAE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915"/>
            <a:ext cx="12192000" cy="37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6E2566699B34AA1227392A01D6A4E" ma:contentTypeVersion="13" ma:contentTypeDescription="Create a new document." ma:contentTypeScope="" ma:versionID="a47d142a30243a9c757bcdf871c12232">
  <xsd:schema xmlns:xsd="http://www.w3.org/2001/XMLSchema" xmlns:xs="http://www.w3.org/2001/XMLSchema" xmlns:p="http://schemas.microsoft.com/office/2006/metadata/properties" xmlns:ns3="a410b0ad-d919-4b57-89f4-82988faf3b3f" xmlns:ns4="cb4497e3-b467-4119-b98a-bc5822791973" targetNamespace="http://schemas.microsoft.com/office/2006/metadata/properties" ma:root="true" ma:fieldsID="34b75045246c8d09399d27aac8ad03b3" ns3:_="" ns4:_="">
    <xsd:import namespace="a410b0ad-d919-4b57-89f4-82988faf3b3f"/>
    <xsd:import namespace="cb4497e3-b467-4119-b98a-bc5822791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0b0ad-d919-4b57-89f4-82988faf3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497e3-b467-4119-b98a-bc5822791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10b0ad-d919-4b57-89f4-82988faf3b3f" xsi:nil="true"/>
  </documentManagement>
</p:properties>
</file>

<file path=customXml/itemProps1.xml><?xml version="1.0" encoding="utf-8"?>
<ds:datastoreItem xmlns:ds="http://schemas.openxmlformats.org/officeDocument/2006/customXml" ds:itemID="{4B9395F9-D6F9-4301-A333-EC982DA07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0b0ad-d919-4b57-89f4-82988faf3b3f"/>
    <ds:schemaRef ds:uri="cb4497e3-b467-4119-b98a-bc5822791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BE3695-9E55-4606-881E-F0481B375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0814FB-0655-425A-A03E-C9821C35D0C6}">
  <ds:schemaRefs>
    <ds:schemaRef ds:uri="http://purl.org/dc/terms/"/>
    <ds:schemaRef ds:uri="cb4497e3-b467-4119-b98a-bc5822791973"/>
    <ds:schemaRef ds:uri="http://schemas.openxmlformats.org/package/2006/metadata/core-properties"/>
    <ds:schemaRef ds:uri="http://www.w3.org/XML/1998/namespace"/>
    <ds:schemaRef ds:uri="a410b0ad-d919-4b57-89f4-82988faf3b3f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338</Words>
  <Application>Microsoft Office PowerPoint</Application>
  <PresentationFormat>Szélesvásznú</PresentationFormat>
  <Paragraphs>70</Paragraphs>
  <Slides>14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Nunito Sans</vt:lpstr>
      <vt:lpstr>Office-téma</vt:lpstr>
      <vt:lpstr>Documenting your Power BI Models with Tabular Editor &amp; GenAI</vt:lpstr>
      <vt:lpstr>Our services</vt:lpstr>
      <vt:lpstr>Problem statement</vt:lpstr>
      <vt:lpstr>Out-of-the-box Fabric solution</vt:lpstr>
      <vt:lpstr>Out-of-the-box Fabric solution</vt:lpstr>
      <vt:lpstr>Out-of-the-box Fabric solution</vt:lpstr>
      <vt:lpstr>Tabular Object Model  (TOM)</vt:lpstr>
      <vt:lpstr>Tabular Editor skills</vt:lpstr>
      <vt:lpstr>Our solution's architecture</vt:lpstr>
      <vt:lpstr>PowerPoint-bemutató</vt:lpstr>
      <vt:lpstr>Benefits of our solution</vt:lpstr>
      <vt:lpstr>Announcement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Peter Szecsi</dc:creator>
  <cp:lastModifiedBy>Szécsi Péter</cp:lastModifiedBy>
  <cp:revision>379</cp:revision>
  <dcterms:created xsi:type="dcterms:W3CDTF">2024-02-11T23:36:47Z</dcterms:created>
  <dcterms:modified xsi:type="dcterms:W3CDTF">2024-04-21T19:47:05Z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0x010100CB16E2566699B34AA1227392A01D6A4E</vt:lpwstr>
  </property>
</Properties>
</file>