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88"/>
    <a:srgbClr val="D3C9E5"/>
    <a:srgbClr val="A892CB"/>
    <a:srgbClr val="7C5CB2"/>
    <a:srgbClr val="512698"/>
    <a:srgbClr val="616265"/>
    <a:srgbClr val="DF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5088" autoAdjust="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9E37C-DD1A-4073-B30C-386131B90569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676B2-F24C-455B-A0FE-DDE7C0C01D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963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676B2-F24C-455B-A0FE-DDE7C0C01D9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542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Yes, point 5 is a very artificial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676B2-F24C-455B-A0FE-DDE7C0C01D9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67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676B2-F24C-455B-A0FE-DDE7C0C01D9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791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676B2-F24C-455B-A0FE-DDE7C0C01D9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420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676B2-F24C-455B-A0FE-DDE7C0C01D9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712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676B2-F24C-455B-A0FE-DDE7C0C01D9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421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5BD3F4-D768-43C8-BBC2-CF998C2D52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353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3EE83-9BB9-481D-8395-69C4DB5CDE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0374" y="2549668"/>
            <a:ext cx="9144000" cy="563231"/>
          </a:xfrm>
        </p:spPr>
        <p:txBody>
          <a:bodyPr anchor="t" anchorCtr="0">
            <a:spAutoFit/>
          </a:bodyPr>
          <a:lstStyle>
            <a:lvl1pPr algn="l">
              <a:defRPr sz="3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Presentation Heading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83A4-33DB-4552-9007-D12033D1E1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0374" y="4156220"/>
            <a:ext cx="9144000" cy="369332"/>
          </a:xfrm>
        </p:spPr>
        <p:txBody>
          <a:bodyPr>
            <a:spAutoFit/>
          </a:bodyPr>
          <a:lstStyle>
            <a:lvl1pPr marL="0" indent="0" algn="l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Presented by/Sub-heading style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AFDDB99-4A42-4713-B148-1FC5187A09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0275" y="5671367"/>
            <a:ext cx="4057650" cy="286232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Published DD Month YYYY</a:t>
            </a:r>
          </a:p>
        </p:txBody>
      </p:sp>
    </p:spTree>
    <p:extLst>
      <p:ext uri="{BB962C8B-B14F-4D97-AF65-F5344CB8AC3E}">
        <p14:creationId xmlns:p14="http://schemas.microsoft.com/office/powerpoint/2010/main" val="347968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CCBF63-BE77-47F7-BC2C-2060A83C7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D207-F256-473F-8ACD-7992ADD8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C231D-00C0-4BA4-8EC1-A2C808CE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29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104CED-FCA3-43E9-B6F2-789E2D8FB3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846B65-0149-4100-B804-D2C789D9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6C89B-BCF7-4515-83E9-A3C71E965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3B3E4-DD4B-4F60-B675-7EE726FC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A4386-6EBC-49F7-B127-B0EBBFF2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BCA2-9676-4B81-BB26-14FE0592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373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C2908A-0CFB-4A42-876D-A00D9532E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CF6847-70BD-4D90-B4D7-F865C7C9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9E28C-4E16-4B39-B317-EACADEF6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8A1F-8F81-4146-95DA-CEF409E4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3909-B62E-4B51-9259-87A8A02A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141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2DCAB3-0E0A-4629-AB94-975F98601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0E009-FA67-4DB0-9941-4B016B540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841E8-6B80-423A-957E-5BF423384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F63B-FEF9-4C03-9300-380CF7AC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D3F4-F8DF-4316-93E5-D3A857F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40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C83D81-04CB-4893-9BFB-986BF0E26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6163" cy="844839"/>
          </a:xfrm>
        </p:spPr>
        <p:txBody>
          <a:bodyPr anchor="t" anchorCtr="0">
            <a:normAutofit/>
          </a:bodyPr>
          <a:lstStyle>
            <a:lvl1pPr>
              <a:defRPr lang="en-GB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9999" y="1440000"/>
            <a:ext cx="11446163" cy="435133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n-US" sz="2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0800" indent="-228600">
              <a:def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54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6163" cy="844839"/>
          </a:xfrm>
        </p:spPr>
        <p:txBody>
          <a:bodyPr anchor="t" anchorCtr="0">
            <a:normAutofit/>
          </a:bodyPr>
          <a:lstStyle>
            <a:lvl1pPr>
              <a:defRPr lang="en-GB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9999" y="1440000"/>
            <a:ext cx="11446163" cy="435133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n-US" sz="2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0800" indent="-228600">
              <a:def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82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56A6B2-45CE-47D3-ADDB-BD31EA111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353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93AC6-2F50-4B91-B6DD-840E6B04B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587192"/>
            <a:ext cx="10515600" cy="590931"/>
          </a:xfrm>
        </p:spPr>
        <p:txBody>
          <a:bodyPr anchor="t" anchorCtr="0">
            <a:spAutoFit/>
          </a:bodyPr>
          <a:lstStyle>
            <a:lvl1pPr>
              <a:defRPr sz="3600" b="1"/>
            </a:lvl1pPr>
          </a:lstStyle>
          <a:p>
            <a:r>
              <a:rPr lang="en-US" dirty="0"/>
              <a:t>Section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789940"/>
            <a:ext cx="10515600" cy="369332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196778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41E873-0E11-44B1-8E1D-3939D1CB99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10" name="AutoShape 3">
            <a:extLst>
              <a:ext uri="{FF2B5EF4-FFF2-40B4-BE49-F238E27FC236}">
                <a16:creationId xmlns:a16="http://schemas.microsoft.com/office/drawing/2014/main" id="{4FAAD646-2462-41CA-AE4B-76753CEDFF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50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8626" y="901414"/>
            <a:ext cx="10405919" cy="563231"/>
          </a:xfrm>
        </p:spPr>
        <p:txBody>
          <a:bodyPr>
            <a:spAutoFit/>
          </a:bodyPr>
          <a:lstStyle>
            <a:lvl1pPr marL="0" indent="0">
              <a:buNone/>
              <a:defRPr sz="34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CF87-BF69-4238-8BAD-CEB980FB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1D87-EBA9-4116-8E30-46E25652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C8A0FD4-F699-4BB5-A3C8-3A511F41233C}"/>
              </a:ext>
            </a:extLst>
          </p:cNvPr>
          <p:cNvSpPr/>
          <p:nvPr userDrawn="1"/>
        </p:nvSpPr>
        <p:spPr>
          <a:xfrm flipH="1">
            <a:off x="543561" y="553338"/>
            <a:ext cx="11095443" cy="5390262"/>
          </a:xfrm>
          <a:prstGeom prst="round2DiagRect">
            <a:avLst/>
          </a:prstGeom>
          <a:noFill/>
          <a:ln w="22860">
            <a:solidFill>
              <a:srgbClr val="6162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39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CFA8AA-1F36-4E3C-977C-A7C918EE0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2F404-A628-4163-A67A-017625A1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C20F-2520-4988-AFE4-EBE97F23EF9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440000"/>
            <a:ext cx="5580000" cy="471141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3pPr>
            <a:lvl4pPr marL="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460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3220-04BF-4C22-9F1D-EA71CB2E4D1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24072" y="1440000"/>
            <a:ext cx="5580000" cy="471141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3pPr>
            <a:lvl4pPr marL="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460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C2192-61D5-4EB8-AAF7-C62287CE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B638-8AEF-4744-AF26-A06733AE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15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238306-4959-4D7E-824A-5FCB2D3855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6CF47-9317-4BCB-B768-6FAFA244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4072" cy="9044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E0031-2A64-4B9F-9549-581805EC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514" y="1440000"/>
            <a:ext cx="5580000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C07EE-CCB7-404E-8CA0-28E7EADD435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14" y="1980000"/>
            <a:ext cx="5580000" cy="396821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3pPr>
            <a:lvl4pPr marL="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460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D9511-94F7-4D8A-B308-9F45F8C31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4072" y="1440000"/>
            <a:ext cx="5580000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B37DB-BE92-439C-B307-B67909DBB68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24072" y="1980000"/>
            <a:ext cx="5580000" cy="396821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3pPr>
            <a:lvl4pPr marL="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460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2FB8E-C592-4C15-8B2B-5B8ADAC8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3D43E-BF05-4A08-83EC-42885B45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11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ED54B9-F2A7-4FFF-9D77-5DA942986D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557C2-113E-4A34-8911-A50E353E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CE85-97F0-4F9A-BD88-99ECA8B5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4E44F-BFBB-4DDD-863B-D41AF6EB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8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46B4A-3069-4ED3-99CC-607B68B7B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3A5B5-FA1A-41C9-AE10-1940D02D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A1E2-41C9-4717-9C40-A6543712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51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0B943-7FEE-4EBA-894D-1AFF2D3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4072" cy="5355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BCFDC-5D94-4F0B-82D3-04481417E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999" y="1440000"/>
            <a:ext cx="114440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5446-D695-44BC-B721-FA7A3D3B3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5000" y="6356350"/>
            <a:ext cx="6380018" cy="365125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DA2C-4054-4870-AE04-3BEF0E496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4381" y="6356350"/>
            <a:ext cx="759691" cy="365125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44ADC-FBC0-4698-B0EC-1AD4A406038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744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2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1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7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179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cheatsheets/raw/master/regex.pdf" TargetMode="External"/><Relationship Id="rId2" Type="http://schemas.openxmlformats.org/officeDocument/2006/relationships/hyperlink" Target="https://www.rexegg.com/regex-quickstar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gexcrossword.com/" TargetMode="External"/><Relationship Id="rId5" Type="http://schemas.openxmlformats.org/officeDocument/2006/relationships/hyperlink" Target="https://blog.rsquaredacademy.com/regular-expression-in-r/" TargetMode="External"/><Relationship Id="rId4" Type="http://schemas.openxmlformats.org/officeDocument/2006/relationships/hyperlink" Target="https://r4ds.had.co.nz/string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70E482-A125-4833-B712-67EC9E72E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Regular Expressions in 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9E4C3DD-0C15-4059-95FA-4122D45E2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Health Coding Club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69CF3D-3ED7-4E40-8980-547EF27F07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UNPUBLISHED</a:t>
            </a:r>
          </a:p>
        </p:txBody>
      </p:sp>
    </p:spTree>
    <p:extLst>
      <p:ext uri="{BB962C8B-B14F-4D97-AF65-F5344CB8AC3E}">
        <p14:creationId xmlns:p14="http://schemas.microsoft.com/office/powerpoint/2010/main" val="317683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C8E467-C17E-4A62-9AE5-F52FA95B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Regex?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5199DD-EC17-4660-B97D-D0A24B0C8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Search/Replace, but more powerful.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Describe a </a:t>
            </a:r>
            <a:r>
              <a:rPr lang="en-GB" i="1" dirty="0"/>
              <a:t>pattern</a:t>
            </a:r>
            <a:r>
              <a:rPr lang="en-GB" dirty="0"/>
              <a:t> of text you want to match.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Used across many languages/editors.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Useful for:</a:t>
            </a:r>
          </a:p>
          <a:p>
            <a:pPr marL="803700" lvl="4" indent="-342900"/>
            <a:r>
              <a:rPr lang="en-GB" dirty="0"/>
              <a:t>Data validation (e.g. do my postcodes look like postcodes?)</a:t>
            </a:r>
          </a:p>
          <a:p>
            <a:pPr marL="803700" lvl="4" indent="-342900"/>
            <a:r>
              <a:rPr lang="en-GB" dirty="0"/>
              <a:t>Data cleaning (e.g. why are there postcodes in the D.O.B column?)</a:t>
            </a:r>
          </a:p>
          <a:p>
            <a:pPr marL="803700" lvl="4" indent="-342900"/>
            <a:r>
              <a:rPr lang="en-GB" dirty="0"/>
              <a:t>Data filtering (e.g. postcodes beginning LS)</a:t>
            </a:r>
          </a:p>
          <a:p>
            <a:pPr marL="803700" lvl="4" indent="-342900"/>
            <a:r>
              <a:rPr lang="en-GB" dirty="0"/>
              <a:t>Data exploration (e.g. next few slides!)</a:t>
            </a:r>
          </a:p>
          <a:p>
            <a:pPr marL="803700" lvl="4" indent="-342900"/>
            <a:r>
              <a:rPr lang="en-GB" dirty="0"/>
              <a:t>Big search &amp; replace (e.g. single-space after a full-stop rather than double-space.)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AA838-DA5F-4216-A93E-E781FF96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166DD0-478C-4C64-8462-32AC9401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6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C8E467-C17E-4A62-9AE5-F52FA95B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Eurostat part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5199DD-EC17-4660-B97D-D0A24B0C8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Install packages </a:t>
            </a:r>
            <a:r>
              <a:rPr lang="en-GB" dirty="0" err="1"/>
              <a:t>eurostat</a:t>
            </a:r>
            <a:r>
              <a:rPr lang="en-GB" dirty="0"/>
              <a:t>, </a:t>
            </a:r>
            <a:r>
              <a:rPr lang="en-GB" dirty="0" err="1"/>
              <a:t>tidyverse</a:t>
            </a:r>
            <a:r>
              <a:rPr lang="en-GB" dirty="0"/>
              <a:t>, </a:t>
            </a:r>
            <a:r>
              <a:rPr lang="en-GB" dirty="0" err="1"/>
              <a:t>lubridate</a:t>
            </a:r>
            <a:r>
              <a:rPr lang="en-GB" dirty="0"/>
              <a:t> if not already installed.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Move to the attached code, run section 1.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(Note that there are 2.8 million records in this </a:t>
            </a:r>
            <a:r>
              <a:rPr lang="en-GB" dirty="0" err="1"/>
              <a:t>data.frame</a:t>
            </a:r>
            <a:r>
              <a:rPr lang="en-GB" dirty="0"/>
              <a:t>. This is not practical to work with in Excel.)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In this section we’re finding EU-wide death stats.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search returns any dataset with “death” in the title, the same as a normal search/replace.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AA838-DA5F-4216-A93E-E781FF96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166DD0-478C-4C64-8462-32AC9401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21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C8E467-C17E-4A62-9AE5-F52FA95B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Eurostat part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5199DD-EC17-4660-B97D-D0A24B0C8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[MF] will match “M” or “F”, but not “T”.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If the data was unclean we might need [</a:t>
            </a:r>
            <a:r>
              <a:rPr lang="en-GB" dirty="0" err="1"/>
              <a:t>MmFf</a:t>
            </a:r>
            <a:r>
              <a:rPr lang="en-GB" dirty="0"/>
              <a:t>].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Can describe ranges:</a:t>
            </a:r>
          </a:p>
          <a:p>
            <a:pPr marL="918000" lvl="4" indent="-457200">
              <a:buFont typeface="+mj-lt"/>
              <a:buAutoNum type="arabicPeriod"/>
            </a:pPr>
            <a:r>
              <a:rPr lang="en-GB" dirty="0"/>
              <a:t>[a-z] – lowercase letters</a:t>
            </a:r>
          </a:p>
          <a:p>
            <a:pPr marL="918000" lvl="4" indent="-457200">
              <a:buFont typeface="+mj-lt"/>
              <a:buAutoNum type="arabicPeriod"/>
            </a:pPr>
            <a:r>
              <a:rPr lang="en-GB" dirty="0"/>
              <a:t>[A-Z] – uppercase letters</a:t>
            </a:r>
          </a:p>
          <a:p>
            <a:pPr marL="918000" lvl="4" indent="-457200">
              <a:buFont typeface="+mj-lt"/>
              <a:buAutoNum type="arabicPeriod"/>
            </a:pPr>
            <a:r>
              <a:rPr lang="en-GB" dirty="0"/>
              <a:t>[0-9] – numbers</a:t>
            </a:r>
          </a:p>
          <a:p>
            <a:pPr marL="918000" lvl="4" indent="-457200">
              <a:buFont typeface="+mj-lt"/>
              <a:buAutoNum type="arabicPeriod"/>
            </a:pPr>
            <a:r>
              <a:rPr lang="en-GB" dirty="0"/>
              <a:t>20[0-2][0-9] – numbers 2000-2029 (as strings).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Exclusion – “[^0-9]” excludes strings containing a number. (This would match every country code except EU28.)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What if we want to grab diseases of eye &amp; ear (codes beginning H) and digestive system (codes beginning K)?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AA838-DA5F-4216-A93E-E781FF96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166DD0-478C-4C64-8462-32AC9401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99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C8E467-C17E-4A62-9AE5-F52FA95B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Eurostat part 3 - anchors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5199DD-EC17-4660-B97D-D0A24B0C8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err="1"/>
              <a:t>Str_detect</a:t>
            </a:r>
            <a:r>
              <a:rPr lang="en-GB" dirty="0"/>
              <a:t>(icd10, “[HK]”) matches anything with a H or a K </a:t>
            </a:r>
            <a:r>
              <a:rPr lang="en-GB" i="1" dirty="0"/>
              <a:t>anywhere.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This includes codes ending “_OTH” (other) and starting “RHEUM” (arthritis).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We need </a:t>
            </a:r>
            <a:r>
              <a:rPr lang="en-GB" i="1" dirty="0"/>
              <a:t>anchors.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“^” matches the start of a string, “$” matches the end of a string.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“\b” matches empty space at either side of a word.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“^UK$” only matches “UK”, not “any string containing UK”.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“^[HK]” matches any code starting “H” or “K”. </a:t>
            </a:r>
            <a:r>
              <a:rPr lang="en-GB" sz="1400" b="0" dirty="0"/>
              <a:t>(As it turns out, H has been bundled with G. Hold on for pattern matching).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“^L” would match the countries </a:t>
            </a:r>
            <a:r>
              <a:rPr lang="en-GB" i="1" dirty="0"/>
              <a:t>starting </a:t>
            </a:r>
            <a:r>
              <a:rPr lang="en-GB" dirty="0"/>
              <a:t>with L. “L” would match countries with “L” anywhere in the code.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AA838-DA5F-4216-A93E-E781FF96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166DD0-478C-4C64-8462-32AC9401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003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C8E467-C17E-4A62-9AE5-F52FA95B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Eurostat part 4 – cleaning dates, repeated patterns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5199DD-EC17-4660-B97D-D0A24B0C8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The first code block messes up the timestamp so that some are in the shape 2010/1/1 and some are 1/1/2010.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Let’s say we are only interested in the year.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str_extract</a:t>
            </a:r>
            <a:r>
              <a:rPr lang="en-GB" dirty="0"/>
              <a:t>(____, “[0-9]{4}”) plucks out 4 numbers in a row.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We know the data is 20</a:t>
            </a:r>
            <a:r>
              <a:rPr lang="en-GB" baseline="30000" dirty="0"/>
              <a:t>th</a:t>
            </a:r>
            <a:r>
              <a:rPr lang="en-GB" dirty="0"/>
              <a:t>/21</a:t>
            </a:r>
            <a:r>
              <a:rPr lang="en-GB" baseline="30000" dirty="0"/>
              <a:t>st</a:t>
            </a:r>
            <a:r>
              <a:rPr lang="en-GB" dirty="0"/>
              <a:t> century, so “[12][019][0-9]{2}” also works.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“+” matches one or more times – “[0-9]+” will match any string of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“*” matches 0 or more times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“{n,}” matches at least n times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“{</a:t>
            </a:r>
            <a:r>
              <a:rPr lang="en-GB" dirty="0" err="1"/>
              <a:t>n,m</a:t>
            </a:r>
            <a:r>
              <a:rPr lang="en-GB" dirty="0"/>
              <a:t>}” matches between n and m times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“?” Matches at most 1 times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{,n} matches at most n times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AA838-DA5F-4216-A93E-E781FF96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166DD0-478C-4C64-8462-32AC9401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7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C8E467-C17E-4A62-9AE5-F52FA95B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5 – other special characters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5199DD-EC17-4660-B97D-D0A24B0C8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“.” matches any character except a newline. (e.g. if some of our dates are 01-01-2010, some are 01/01/2010, then [0-9]{2}.[0-9]{2}.[0-9]{4} matches both.)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“\s” – space “ “. (e.g. replace “\s+” with “\s”.)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“\n” – newline.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AA838-DA5F-4216-A93E-E781FF96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166DD0-478C-4C64-8462-32AC9401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02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C8E467-C17E-4A62-9AE5-F52FA95B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6 – Groups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5199DD-EC17-4660-B97D-D0A24B0C8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(UK|EU28) will match UK or EU28.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Can use any of our other tricks – ^([Aa]</a:t>
            </a:r>
            <a:r>
              <a:rPr lang="en-GB" dirty="0" err="1"/>
              <a:t>sda|Co-op|Coop</a:t>
            </a:r>
            <a:r>
              <a:rPr lang="en-GB" dirty="0"/>
              <a:t>)$ works.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Real example - "(</a:t>
            </a:r>
            <a:r>
              <a:rPr lang="en-GB" dirty="0" err="1"/>
              <a:t>coffee|latte|frap|mocha|Macchiato</a:t>
            </a:r>
            <a:r>
              <a:rPr lang="en-GB" dirty="0"/>
              <a:t>)” to find all ‘coffee drinks’ in a large dataset. (In this case I used the case-insensitive flag. (regex(____, </a:t>
            </a:r>
            <a:r>
              <a:rPr lang="en-GB" dirty="0" err="1"/>
              <a:t>ignore_case</a:t>
            </a:r>
            <a:r>
              <a:rPr lang="en-GB" dirty="0"/>
              <a:t>=TRUE)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AA838-DA5F-4216-A93E-E781FF96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166DD0-478C-4C64-8462-32AC9401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07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9326-3A4E-4B6C-9C6C-805D50CF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5BEC9-4ACC-4F6B-A34A-76B8F99A8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General </a:t>
            </a:r>
            <a:r>
              <a:rPr lang="en-GB" dirty="0" err="1"/>
              <a:t>cheatsheet</a:t>
            </a:r>
            <a:r>
              <a:rPr lang="en-GB" dirty="0"/>
              <a:t> - </a:t>
            </a:r>
            <a:r>
              <a:rPr lang="en-GB" dirty="0">
                <a:hlinkClick r:id="rId2"/>
              </a:rPr>
              <a:t>https://www.rexegg.com/regex-quickstart.html</a:t>
            </a:r>
            <a:endParaRPr lang="en-GB" dirty="0"/>
          </a:p>
          <a:p>
            <a:r>
              <a:rPr lang="en-GB" dirty="0"/>
              <a:t>R-specific </a:t>
            </a:r>
            <a:r>
              <a:rPr lang="en-GB" dirty="0" err="1"/>
              <a:t>cheatsheet</a:t>
            </a:r>
            <a:r>
              <a:rPr lang="en-GB" dirty="0"/>
              <a:t> (printable)  - </a:t>
            </a:r>
            <a:r>
              <a:rPr lang="en-GB" dirty="0">
                <a:hlinkClick r:id="rId3"/>
              </a:rPr>
              <a:t>https://github.com/rstudio/cheatsheets/raw/master/regex.pdf</a:t>
            </a:r>
            <a:r>
              <a:rPr lang="en-GB" dirty="0"/>
              <a:t> </a:t>
            </a:r>
          </a:p>
          <a:p>
            <a:r>
              <a:rPr lang="en-GB" dirty="0"/>
              <a:t>R4ds chapter on strings - </a:t>
            </a:r>
            <a:r>
              <a:rPr lang="en-GB" dirty="0">
                <a:hlinkClick r:id="rId4"/>
              </a:rPr>
              <a:t>https://r4ds.had.co.nz/strings.html</a:t>
            </a:r>
            <a:r>
              <a:rPr lang="en-GB" dirty="0"/>
              <a:t> </a:t>
            </a:r>
          </a:p>
          <a:p>
            <a:r>
              <a:rPr lang="en-GB" dirty="0"/>
              <a:t>Recent blog on regex - </a:t>
            </a:r>
            <a:r>
              <a:rPr lang="en-GB" dirty="0">
                <a:hlinkClick r:id="rId5"/>
              </a:rPr>
              <a:t>https://blog.rsquaredacademy.com/regular-expression-in-r/</a:t>
            </a:r>
            <a:r>
              <a:rPr lang="en-GB" dirty="0"/>
              <a:t> </a:t>
            </a:r>
          </a:p>
          <a:p>
            <a:r>
              <a:rPr lang="en-GB" dirty="0"/>
              <a:t>Regex crosswords </a:t>
            </a:r>
            <a:r>
              <a:rPr lang="en-GB"/>
              <a:t>to practise on - </a:t>
            </a:r>
            <a:r>
              <a:rPr lang="en-GB">
                <a:hlinkClick r:id="rId6"/>
              </a:rPr>
              <a:t>https://regexcrossword.com/</a:t>
            </a:r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51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HSC">
      <a:dk1>
        <a:sysClr val="windowText" lastClr="000000"/>
      </a:dk1>
      <a:lt1>
        <a:sysClr val="window" lastClr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.4398_DHSC_Ppt_template_DRAFT_v6.potx" id="{FF5623C2-E648-4D18-8D02-A8C6CCA3E916}" vid="{5CEE7835-84B0-457A-AA1D-DEDF797DD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DHSC PPT</Template>
  <TotalTime>123</TotalTime>
  <Words>845</Words>
  <Application>Microsoft Office PowerPoint</Application>
  <PresentationFormat>Widescreen</PresentationFormat>
  <Paragraphs>78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Regular Expressions in R</vt:lpstr>
      <vt:lpstr>What is Regex?</vt:lpstr>
      <vt:lpstr>Eurostat part 1</vt:lpstr>
      <vt:lpstr>Eurostat part 2</vt:lpstr>
      <vt:lpstr>Eurostat part 3 - anchors</vt:lpstr>
      <vt:lpstr>Eurostat part 4 – cleaning dates, repeated patterns</vt:lpstr>
      <vt:lpstr>Part 5 – other special characters</vt:lpstr>
      <vt:lpstr>Part 6 – Groups</vt:lpstr>
      <vt:lpstr>Further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[Add Subject]</dc:subject>
  <dc:creator>Eamyodsin, Nicole</dc:creator>
  <cp:keywords>[Add keywords]; DHSC; PowerPoint Presentation;</cp:keywords>
  <cp:lastModifiedBy>Riley, James</cp:lastModifiedBy>
  <cp:revision>5</cp:revision>
  <dcterms:created xsi:type="dcterms:W3CDTF">2018-09-10T12:23:38Z</dcterms:created>
  <dcterms:modified xsi:type="dcterms:W3CDTF">2019-05-30T10:29:00Z</dcterms:modified>
</cp:coreProperties>
</file>