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9" r:id="rId2"/>
    <p:sldId id="282" r:id="rId3"/>
    <p:sldId id="287" r:id="rId4"/>
    <p:sldId id="293" r:id="rId5"/>
    <p:sldId id="297" r:id="rId6"/>
    <p:sldId id="294" r:id="rId7"/>
    <p:sldId id="295" r:id="rId8"/>
    <p:sldId id="296" r:id="rId9"/>
    <p:sldId id="291" r:id="rId10"/>
    <p:sldId id="290" r:id="rId11"/>
    <p:sldId id="298" r:id="rId12"/>
    <p:sldId id="300" r:id="rId13"/>
    <p:sldId id="299" r:id="rId14"/>
    <p:sldId id="302"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DC3"/>
    <a:srgbClr val="D6EDBD"/>
    <a:srgbClr val="FFFBEB"/>
    <a:srgbClr val="00A188"/>
    <a:srgbClr val="D3C9E5"/>
    <a:srgbClr val="A892CB"/>
    <a:srgbClr val="7C5CB2"/>
    <a:srgbClr val="512698"/>
    <a:srgbClr val="616265"/>
    <a:srgbClr val="DF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40FDE-0814-40B9-B883-6167DCE87005}" v="31" dt="2023-02-02T12:52:43.702"/>
    <p1510:client id="{E13D9534-B467-4D40-9C5B-F31C122DA595}" v="86" dt="2023-02-03T09:11:12.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39" autoAdjust="0"/>
  </p:normalViewPr>
  <p:slideViewPr>
    <p:cSldViewPr snapToGrid="0">
      <p:cViewPr varScale="1">
        <p:scale>
          <a:sx n="73" d="100"/>
          <a:sy n="73" d="100"/>
        </p:scale>
        <p:origin x="364" y="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on, Georgina" userId="S::georgina.anderson@dhsc.gov.uk::eb5741f1-1655-4a1d-8664-0b0001a0ef7c" providerId="AD" clId="Web-{E13D9534-B467-4D40-9C5B-F31C122DA595}"/>
    <pc:docChg chg="modSld">
      <pc:chgData name="Anderson, Georgina" userId="S::georgina.anderson@dhsc.gov.uk::eb5741f1-1655-4a1d-8664-0b0001a0ef7c" providerId="AD" clId="Web-{E13D9534-B467-4D40-9C5B-F31C122DA595}" dt="2023-02-03T09:11:12.080" v="85" actId="20577"/>
      <pc:docMkLst>
        <pc:docMk/>
      </pc:docMkLst>
      <pc:sldChg chg="modSp">
        <pc:chgData name="Anderson, Georgina" userId="S::georgina.anderson@dhsc.gov.uk::eb5741f1-1655-4a1d-8664-0b0001a0ef7c" providerId="AD" clId="Web-{E13D9534-B467-4D40-9C5B-F31C122DA595}" dt="2023-02-03T09:10:13.156" v="15" actId="20577"/>
        <pc:sldMkLst>
          <pc:docMk/>
          <pc:sldMk cId="2081935322" sldId="279"/>
        </pc:sldMkLst>
        <pc:spChg chg="mod">
          <ac:chgData name="Anderson, Georgina" userId="S::georgina.anderson@dhsc.gov.uk::eb5741f1-1655-4a1d-8664-0b0001a0ef7c" providerId="AD" clId="Web-{E13D9534-B467-4D40-9C5B-F31C122DA595}" dt="2023-02-03T09:10:13.156" v="15" actId="20577"/>
          <ac:spMkLst>
            <pc:docMk/>
            <pc:sldMk cId="2081935322" sldId="279"/>
            <ac:spMk id="6" creationId="{7CD0003C-57BF-4816-873F-F40F8DB06301}"/>
          </ac:spMkLst>
        </pc:spChg>
      </pc:sldChg>
      <pc:sldChg chg="modSp">
        <pc:chgData name="Anderson, Georgina" userId="S::georgina.anderson@dhsc.gov.uk::eb5741f1-1655-4a1d-8664-0b0001a0ef7c" providerId="AD" clId="Web-{E13D9534-B467-4D40-9C5B-F31C122DA595}" dt="2023-02-03T09:11:12.080" v="85" actId="20577"/>
        <pc:sldMkLst>
          <pc:docMk/>
          <pc:sldMk cId="270858913" sldId="282"/>
        </pc:sldMkLst>
        <pc:spChg chg="mod">
          <ac:chgData name="Anderson, Georgina" userId="S::georgina.anderson@dhsc.gov.uk::eb5741f1-1655-4a1d-8664-0b0001a0ef7c" providerId="AD" clId="Web-{E13D9534-B467-4D40-9C5B-F31C122DA595}" dt="2023-02-03T09:11:12.080" v="85" actId="20577"/>
          <ac:spMkLst>
            <pc:docMk/>
            <pc:sldMk cId="270858913" sldId="282"/>
            <ac:spMk id="7" creationId="{0BF94222-F990-4FF1-9C6F-3D8FBD62BDCD}"/>
          </ac:spMkLst>
        </pc:spChg>
      </pc:sldChg>
    </pc:docChg>
  </pc:docChgLst>
  <pc:docChgLst>
    <pc:chgData name="Anderson, Georgina" userId="eb5741f1-1655-4a1d-8664-0b0001a0ef7c" providerId="ADAL" clId="{22B40FDE-0814-40B9-B883-6167DCE87005}"/>
    <pc:docChg chg="undo custSel addSld delSld modSld">
      <pc:chgData name="Anderson, Georgina" userId="eb5741f1-1655-4a1d-8664-0b0001a0ef7c" providerId="ADAL" clId="{22B40FDE-0814-40B9-B883-6167DCE87005}" dt="2023-02-02T14:53:18.786" v="4567" actId="20577"/>
      <pc:docMkLst>
        <pc:docMk/>
      </pc:docMkLst>
      <pc:sldChg chg="modSp mod">
        <pc:chgData name="Anderson, Georgina" userId="eb5741f1-1655-4a1d-8664-0b0001a0ef7c" providerId="ADAL" clId="{22B40FDE-0814-40B9-B883-6167DCE87005}" dt="2023-02-01T13:34:15.901" v="2889" actId="20577"/>
        <pc:sldMkLst>
          <pc:docMk/>
          <pc:sldMk cId="2081935322" sldId="279"/>
        </pc:sldMkLst>
        <pc:spChg chg="mod">
          <ac:chgData name="Anderson, Georgina" userId="eb5741f1-1655-4a1d-8664-0b0001a0ef7c" providerId="ADAL" clId="{22B40FDE-0814-40B9-B883-6167DCE87005}" dt="2023-02-01T13:34:15.901" v="2889" actId="20577"/>
          <ac:spMkLst>
            <pc:docMk/>
            <pc:sldMk cId="2081935322" sldId="279"/>
            <ac:spMk id="4" creationId="{31F4E6D6-1F6B-4057-954C-7BD26387E7C3}"/>
          </ac:spMkLst>
        </pc:spChg>
        <pc:spChg chg="mod">
          <ac:chgData name="Anderson, Georgina" userId="eb5741f1-1655-4a1d-8664-0b0001a0ef7c" providerId="ADAL" clId="{22B40FDE-0814-40B9-B883-6167DCE87005}" dt="2023-02-01T09:37:32.851" v="93" actId="6549"/>
          <ac:spMkLst>
            <pc:docMk/>
            <pc:sldMk cId="2081935322" sldId="279"/>
            <ac:spMk id="6" creationId="{7CD0003C-57BF-4816-873F-F40F8DB06301}"/>
          </ac:spMkLst>
        </pc:spChg>
      </pc:sldChg>
      <pc:sldChg chg="addSp delSp modSp mod">
        <pc:chgData name="Anderson, Georgina" userId="eb5741f1-1655-4a1d-8664-0b0001a0ef7c" providerId="ADAL" clId="{22B40FDE-0814-40B9-B883-6167DCE87005}" dt="2023-02-01T09:39:41.602" v="102" actId="931"/>
        <pc:sldMkLst>
          <pc:docMk/>
          <pc:sldMk cId="2991327333" sldId="287"/>
        </pc:sldMkLst>
        <pc:spChg chg="mod">
          <ac:chgData name="Anderson, Georgina" userId="eb5741f1-1655-4a1d-8664-0b0001a0ef7c" providerId="ADAL" clId="{22B40FDE-0814-40B9-B883-6167DCE87005}" dt="2023-02-01T09:38:43.060" v="98" actId="6549"/>
          <ac:spMkLst>
            <pc:docMk/>
            <pc:sldMk cId="2991327333" sldId="287"/>
            <ac:spMk id="8" creationId="{1B9DDFE3-5D50-40E1-AB5D-8A30663F2808}"/>
          </ac:spMkLst>
        </pc:spChg>
        <pc:picChg chg="add del mod">
          <ac:chgData name="Anderson, Georgina" userId="eb5741f1-1655-4a1d-8664-0b0001a0ef7c" providerId="ADAL" clId="{22B40FDE-0814-40B9-B883-6167DCE87005}" dt="2023-02-01T09:39:30.809" v="101" actId="931"/>
          <ac:picMkLst>
            <pc:docMk/>
            <pc:sldMk cId="2991327333" sldId="287"/>
            <ac:picMk id="3" creationId="{2D93601D-52AF-4BB6-97B3-55E539CDABE2}"/>
          </ac:picMkLst>
        </pc:picChg>
        <pc:picChg chg="del">
          <ac:chgData name="Anderson, Georgina" userId="eb5741f1-1655-4a1d-8664-0b0001a0ef7c" providerId="ADAL" clId="{22B40FDE-0814-40B9-B883-6167DCE87005}" dt="2023-02-01T09:38:48.104" v="99" actId="478"/>
          <ac:picMkLst>
            <pc:docMk/>
            <pc:sldMk cId="2991327333" sldId="287"/>
            <ac:picMk id="4" creationId="{A7DD76B1-39F3-4D30-B3AC-6665CCA1E1BE}"/>
          </ac:picMkLst>
        </pc:picChg>
        <pc:picChg chg="add mod">
          <ac:chgData name="Anderson, Georgina" userId="eb5741f1-1655-4a1d-8664-0b0001a0ef7c" providerId="ADAL" clId="{22B40FDE-0814-40B9-B883-6167DCE87005}" dt="2023-02-01T09:39:41.602" v="102" actId="931"/>
          <ac:picMkLst>
            <pc:docMk/>
            <pc:sldMk cId="2991327333" sldId="287"/>
            <ac:picMk id="9" creationId="{AFF1CC40-CCA8-45A8-87AE-A1C722CEE79E}"/>
          </ac:picMkLst>
        </pc:picChg>
      </pc:sldChg>
      <pc:sldChg chg="modSp mod">
        <pc:chgData name="Anderson, Georgina" userId="eb5741f1-1655-4a1d-8664-0b0001a0ef7c" providerId="ADAL" clId="{22B40FDE-0814-40B9-B883-6167DCE87005}" dt="2023-02-01T13:17:12.212" v="1466" actId="14100"/>
        <pc:sldMkLst>
          <pc:docMk/>
          <pc:sldMk cId="2580164718" sldId="289"/>
        </pc:sldMkLst>
        <pc:spChg chg="mod">
          <ac:chgData name="Anderson, Georgina" userId="eb5741f1-1655-4a1d-8664-0b0001a0ef7c" providerId="ADAL" clId="{22B40FDE-0814-40B9-B883-6167DCE87005}" dt="2023-02-01T09:59:04.735" v="394" actId="20577"/>
          <ac:spMkLst>
            <pc:docMk/>
            <pc:sldMk cId="2580164718" sldId="289"/>
            <ac:spMk id="12" creationId="{40BC7FBF-FF7A-4ABB-9853-CDE8F9BAF288}"/>
          </ac:spMkLst>
        </pc:spChg>
        <pc:grpChg chg="mod">
          <ac:chgData name="Anderson, Georgina" userId="eb5741f1-1655-4a1d-8664-0b0001a0ef7c" providerId="ADAL" clId="{22B40FDE-0814-40B9-B883-6167DCE87005}" dt="2023-02-01T13:17:12.212" v="1466" actId="14100"/>
          <ac:grpSpMkLst>
            <pc:docMk/>
            <pc:sldMk cId="2580164718" sldId="289"/>
            <ac:grpSpMk id="8" creationId="{D7E485D4-1407-4AF3-8EF1-8E43E93568AD}"/>
          </ac:grpSpMkLst>
        </pc:grpChg>
      </pc:sldChg>
      <pc:sldChg chg="modSp mod">
        <pc:chgData name="Anderson, Georgina" userId="eb5741f1-1655-4a1d-8664-0b0001a0ef7c" providerId="ADAL" clId="{22B40FDE-0814-40B9-B883-6167DCE87005}" dt="2023-02-02T13:02:16.685" v="4406" actId="6549"/>
        <pc:sldMkLst>
          <pc:docMk/>
          <pc:sldMk cId="3344609726" sldId="290"/>
        </pc:sldMkLst>
        <pc:spChg chg="mod">
          <ac:chgData name="Anderson, Georgina" userId="eb5741f1-1655-4a1d-8664-0b0001a0ef7c" providerId="ADAL" clId="{22B40FDE-0814-40B9-B883-6167DCE87005}" dt="2023-02-02T13:02:16.685" v="4406" actId="6549"/>
          <ac:spMkLst>
            <pc:docMk/>
            <pc:sldMk cId="3344609726" sldId="290"/>
            <ac:spMk id="7" creationId="{0BF94222-F990-4FF1-9C6F-3D8FBD62BDCD}"/>
          </ac:spMkLst>
        </pc:spChg>
      </pc:sldChg>
      <pc:sldChg chg="modSp mod">
        <pc:chgData name="Anderson, Georgina" userId="eb5741f1-1655-4a1d-8664-0b0001a0ef7c" providerId="ADAL" clId="{22B40FDE-0814-40B9-B883-6167DCE87005}" dt="2023-02-01T12:34:19.701" v="1146" actId="20577"/>
        <pc:sldMkLst>
          <pc:docMk/>
          <pc:sldMk cId="2241798838" sldId="291"/>
        </pc:sldMkLst>
        <pc:spChg chg="mod">
          <ac:chgData name="Anderson, Georgina" userId="eb5741f1-1655-4a1d-8664-0b0001a0ef7c" providerId="ADAL" clId="{22B40FDE-0814-40B9-B883-6167DCE87005}" dt="2023-02-01T10:53:09.900" v="577" actId="1076"/>
          <ac:spMkLst>
            <pc:docMk/>
            <pc:sldMk cId="2241798838" sldId="291"/>
            <ac:spMk id="3" creationId="{9025F864-49DA-4889-8D5E-85A39E838B14}"/>
          </ac:spMkLst>
        </pc:spChg>
        <pc:spChg chg="mod">
          <ac:chgData name="Anderson, Georgina" userId="eb5741f1-1655-4a1d-8664-0b0001a0ef7c" providerId="ADAL" clId="{22B40FDE-0814-40B9-B883-6167DCE87005}" dt="2023-02-01T10:54:22.850" v="798" actId="20577"/>
          <ac:spMkLst>
            <pc:docMk/>
            <pc:sldMk cId="2241798838" sldId="291"/>
            <ac:spMk id="4" creationId="{578475D7-D6BE-44D9-988C-AE35B64FB260}"/>
          </ac:spMkLst>
        </pc:spChg>
        <pc:spChg chg="mod">
          <ac:chgData name="Anderson, Georgina" userId="eb5741f1-1655-4a1d-8664-0b0001a0ef7c" providerId="ADAL" clId="{22B40FDE-0814-40B9-B883-6167DCE87005}" dt="2023-02-01T10:52:53.171" v="575" actId="6549"/>
          <ac:spMkLst>
            <pc:docMk/>
            <pc:sldMk cId="2241798838" sldId="291"/>
            <ac:spMk id="6" creationId="{7CD0003C-57BF-4816-873F-F40F8DB06301}"/>
          </ac:spMkLst>
        </pc:spChg>
        <pc:spChg chg="mod">
          <ac:chgData name="Anderson, Georgina" userId="eb5741f1-1655-4a1d-8664-0b0001a0ef7c" providerId="ADAL" clId="{22B40FDE-0814-40B9-B883-6167DCE87005}" dt="2023-02-01T12:34:19.701" v="1146" actId="20577"/>
          <ac:spMkLst>
            <pc:docMk/>
            <pc:sldMk cId="2241798838" sldId="291"/>
            <ac:spMk id="9" creationId="{2A2F9C3C-BEEC-41EB-83B0-2BEF0CAF3B7E}"/>
          </ac:spMkLst>
        </pc:spChg>
      </pc:sldChg>
      <pc:sldChg chg="addSp delSp modSp mod modClrScheme chgLayout">
        <pc:chgData name="Anderson, Georgina" userId="eb5741f1-1655-4a1d-8664-0b0001a0ef7c" providerId="ADAL" clId="{22B40FDE-0814-40B9-B883-6167DCE87005}" dt="2023-02-02T12:15:16.820" v="2986" actId="27636"/>
        <pc:sldMkLst>
          <pc:docMk/>
          <pc:sldMk cId="3643156012" sldId="293"/>
        </pc:sldMkLst>
        <pc:spChg chg="add del mod ord">
          <ac:chgData name="Anderson, Georgina" userId="eb5741f1-1655-4a1d-8664-0b0001a0ef7c" providerId="ADAL" clId="{22B40FDE-0814-40B9-B883-6167DCE87005}" dt="2023-02-01T09:45:12.490" v="138" actId="478"/>
          <ac:spMkLst>
            <pc:docMk/>
            <pc:sldMk cId="3643156012" sldId="293"/>
            <ac:spMk id="2" creationId="{13169407-8183-4C85-8D78-BADF3F237806}"/>
          </ac:spMkLst>
        </pc:spChg>
        <pc:spChg chg="add mod ord">
          <ac:chgData name="Anderson, Georgina" userId="eb5741f1-1655-4a1d-8664-0b0001a0ef7c" providerId="ADAL" clId="{22B40FDE-0814-40B9-B883-6167DCE87005}" dt="2023-02-02T12:15:16.820" v="2986" actId="27636"/>
          <ac:spMkLst>
            <pc:docMk/>
            <pc:sldMk cId="3643156012" sldId="293"/>
            <ac:spMk id="4" creationId="{D7443A16-8582-483C-933A-6FD94E234B2E}"/>
          </ac:spMkLst>
        </pc:spChg>
        <pc:spChg chg="mod">
          <ac:chgData name="Anderson, Georgina" userId="eb5741f1-1655-4a1d-8664-0b0001a0ef7c" providerId="ADAL" clId="{22B40FDE-0814-40B9-B883-6167DCE87005}" dt="2023-02-01T09:51:36.292" v="282" actId="6549"/>
          <ac:spMkLst>
            <pc:docMk/>
            <pc:sldMk cId="3643156012" sldId="293"/>
            <ac:spMk id="6" creationId="{7CD0003C-57BF-4816-873F-F40F8DB06301}"/>
          </ac:spMkLst>
        </pc:spChg>
        <pc:graphicFrameChg chg="del">
          <ac:chgData name="Anderson, Georgina" userId="eb5741f1-1655-4a1d-8664-0b0001a0ef7c" providerId="ADAL" clId="{22B40FDE-0814-40B9-B883-6167DCE87005}" dt="2023-02-01T09:44:52.190" v="135" actId="478"/>
          <ac:graphicFrameMkLst>
            <pc:docMk/>
            <pc:sldMk cId="3643156012" sldId="293"/>
            <ac:graphicFrameMk id="3" creationId="{A6C2048F-E3D0-4F8D-86CD-DC0225B982EB}"/>
          </ac:graphicFrameMkLst>
        </pc:graphicFrameChg>
      </pc:sldChg>
      <pc:sldChg chg="modSp mod">
        <pc:chgData name="Anderson, Georgina" userId="eb5741f1-1655-4a1d-8664-0b0001a0ef7c" providerId="ADAL" clId="{22B40FDE-0814-40B9-B883-6167DCE87005}" dt="2023-02-01T09:42:45.228" v="122" actId="2162"/>
        <pc:sldMkLst>
          <pc:docMk/>
          <pc:sldMk cId="3288796360" sldId="294"/>
        </pc:sldMkLst>
        <pc:graphicFrameChg chg="mod modGraphic">
          <ac:chgData name="Anderson, Georgina" userId="eb5741f1-1655-4a1d-8664-0b0001a0ef7c" providerId="ADAL" clId="{22B40FDE-0814-40B9-B883-6167DCE87005}" dt="2023-02-01T09:42:45.228" v="122" actId="2162"/>
          <ac:graphicFrameMkLst>
            <pc:docMk/>
            <pc:sldMk cId="3288796360" sldId="294"/>
            <ac:graphicFrameMk id="3" creationId="{A6C2048F-E3D0-4F8D-86CD-DC0225B982EB}"/>
          </ac:graphicFrameMkLst>
        </pc:graphicFrameChg>
      </pc:sldChg>
      <pc:sldChg chg="modSp mod">
        <pc:chgData name="Anderson, Georgina" userId="eb5741f1-1655-4a1d-8664-0b0001a0ef7c" providerId="ADAL" clId="{22B40FDE-0814-40B9-B883-6167DCE87005}" dt="2023-02-01T09:43:35.824" v="126" actId="14100"/>
        <pc:sldMkLst>
          <pc:docMk/>
          <pc:sldMk cId="1342627232" sldId="295"/>
        </pc:sldMkLst>
        <pc:graphicFrameChg chg="mod modGraphic">
          <ac:chgData name="Anderson, Georgina" userId="eb5741f1-1655-4a1d-8664-0b0001a0ef7c" providerId="ADAL" clId="{22B40FDE-0814-40B9-B883-6167DCE87005}" dt="2023-02-01T09:43:35.824" v="126" actId="14100"/>
          <ac:graphicFrameMkLst>
            <pc:docMk/>
            <pc:sldMk cId="1342627232" sldId="295"/>
            <ac:graphicFrameMk id="3" creationId="{A6C2048F-E3D0-4F8D-86CD-DC0225B982EB}"/>
          </ac:graphicFrameMkLst>
        </pc:graphicFrameChg>
      </pc:sldChg>
      <pc:sldChg chg="modSp mod">
        <pc:chgData name="Anderson, Georgina" userId="eb5741f1-1655-4a1d-8664-0b0001a0ef7c" providerId="ADAL" clId="{22B40FDE-0814-40B9-B883-6167DCE87005}" dt="2023-02-01T09:44:36.416" v="133" actId="14100"/>
        <pc:sldMkLst>
          <pc:docMk/>
          <pc:sldMk cId="3452505176" sldId="296"/>
        </pc:sldMkLst>
        <pc:graphicFrameChg chg="mod modGraphic">
          <ac:chgData name="Anderson, Georgina" userId="eb5741f1-1655-4a1d-8664-0b0001a0ef7c" providerId="ADAL" clId="{22B40FDE-0814-40B9-B883-6167DCE87005}" dt="2023-02-01T09:44:36.416" v="133" actId="14100"/>
          <ac:graphicFrameMkLst>
            <pc:docMk/>
            <pc:sldMk cId="3452505176" sldId="296"/>
            <ac:graphicFrameMk id="3" creationId="{A6C2048F-E3D0-4F8D-86CD-DC0225B982EB}"/>
          </ac:graphicFrameMkLst>
        </pc:graphicFrameChg>
      </pc:sldChg>
      <pc:sldChg chg="add">
        <pc:chgData name="Anderson, Georgina" userId="eb5741f1-1655-4a1d-8664-0b0001a0ef7c" providerId="ADAL" clId="{22B40FDE-0814-40B9-B883-6167DCE87005}" dt="2023-02-01T09:44:50.124" v="134" actId="2890"/>
        <pc:sldMkLst>
          <pc:docMk/>
          <pc:sldMk cId="2281742848" sldId="297"/>
        </pc:sldMkLst>
      </pc:sldChg>
      <pc:sldChg chg="addSp delSp modSp add mod">
        <pc:chgData name="Anderson, Georgina" userId="eb5741f1-1655-4a1d-8664-0b0001a0ef7c" providerId="ADAL" clId="{22B40FDE-0814-40B9-B883-6167DCE87005}" dt="2023-02-02T13:02:51.497" v="4414"/>
        <pc:sldMkLst>
          <pc:docMk/>
          <pc:sldMk cId="1576960151" sldId="298"/>
        </pc:sldMkLst>
        <pc:spChg chg="mod">
          <ac:chgData name="Anderson, Georgina" userId="eb5741f1-1655-4a1d-8664-0b0001a0ef7c" providerId="ADAL" clId="{22B40FDE-0814-40B9-B883-6167DCE87005}" dt="2023-02-01T12:29:36.576" v="827" actId="20577"/>
          <ac:spMkLst>
            <pc:docMk/>
            <pc:sldMk cId="1576960151" sldId="298"/>
            <ac:spMk id="6" creationId="{7CD0003C-57BF-4816-873F-F40F8DB06301}"/>
          </ac:spMkLst>
        </pc:spChg>
        <pc:spChg chg="mod">
          <ac:chgData name="Anderson, Georgina" userId="eb5741f1-1655-4a1d-8664-0b0001a0ef7c" providerId="ADAL" clId="{22B40FDE-0814-40B9-B883-6167DCE87005}" dt="2023-02-02T13:02:51.497" v="4414"/>
          <ac:spMkLst>
            <pc:docMk/>
            <pc:sldMk cId="1576960151" sldId="298"/>
            <ac:spMk id="7" creationId="{0BF94222-F990-4FF1-9C6F-3D8FBD62BDCD}"/>
          </ac:spMkLst>
        </pc:spChg>
        <pc:graphicFrameChg chg="add del mod modGraphic">
          <ac:chgData name="Anderson, Georgina" userId="eb5741f1-1655-4a1d-8664-0b0001a0ef7c" providerId="ADAL" clId="{22B40FDE-0814-40B9-B883-6167DCE87005}" dt="2023-02-02T12:29:21.525" v="3640" actId="478"/>
          <ac:graphicFrameMkLst>
            <pc:docMk/>
            <pc:sldMk cId="1576960151" sldId="298"/>
            <ac:graphicFrameMk id="2" creationId="{7F551267-0B9F-4D4A-9876-CA89BE03FEE5}"/>
          </ac:graphicFrameMkLst>
        </pc:graphicFrameChg>
      </pc:sldChg>
      <pc:sldChg chg="delSp modSp add mod">
        <pc:chgData name="Anderson, Georgina" userId="eb5741f1-1655-4a1d-8664-0b0001a0ef7c" providerId="ADAL" clId="{22B40FDE-0814-40B9-B883-6167DCE87005}" dt="2023-02-02T12:39:54.022" v="4332" actId="6549"/>
        <pc:sldMkLst>
          <pc:docMk/>
          <pc:sldMk cId="252685949" sldId="299"/>
        </pc:sldMkLst>
        <pc:spChg chg="mod">
          <ac:chgData name="Anderson, Georgina" userId="eb5741f1-1655-4a1d-8664-0b0001a0ef7c" providerId="ADAL" clId="{22B40FDE-0814-40B9-B883-6167DCE87005}" dt="2023-02-01T13:19:45.805" v="1566" actId="6549"/>
          <ac:spMkLst>
            <pc:docMk/>
            <pc:sldMk cId="252685949" sldId="299"/>
            <ac:spMk id="6" creationId="{7CD0003C-57BF-4816-873F-F40F8DB06301}"/>
          </ac:spMkLst>
        </pc:spChg>
        <pc:spChg chg="mod">
          <ac:chgData name="Anderson, Georgina" userId="eb5741f1-1655-4a1d-8664-0b0001a0ef7c" providerId="ADAL" clId="{22B40FDE-0814-40B9-B883-6167DCE87005}" dt="2023-02-02T12:39:54.022" v="4332" actId="6549"/>
          <ac:spMkLst>
            <pc:docMk/>
            <pc:sldMk cId="252685949" sldId="299"/>
            <ac:spMk id="7" creationId="{0BF94222-F990-4FF1-9C6F-3D8FBD62BDCD}"/>
          </ac:spMkLst>
        </pc:spChg>
        <pc:graphicFrameChg chg="del">
          <ac:chgData name="Anderson, Georgina" userId="eb5741f1-1655-4a1d-8664-0b0001a0ef7c" providerId="ADAL" clId="{22B40FDE-0814-40B9-B883-6167DCE87005}" dt="2023-02-01T13:19:32.150" v="1508" actId="478"/>
          <ac:graphicFrameMkLst>
            <pc:docMk/>
            <pc:sldMk cId="252685949" sldId="299"/>
            <ac:graphicFrameMk id="2" creationId="{7F551267-0B9F-4D4A-9876-CA89BE03FEE5}"/>
          </ac:graphicFrameMkLst>
        </pc:graphicFrameChg>
      </pc:sldChg>
      <pc:sldChg chg="add del">
        <pc:chgData name="Anderson, Georgina" userId="eb5741f1-1655-4a1d-8664-0b0001a0ef7c" providerId="ADAL" clId="{22B40FDE-0814-40B9-B883-6167DCE87005}" dt="2023-02-02T12:24:14.566" v="3143" actId="47"/>
        <pc:sldMkLst>
          <pc:docMk/>
          <pc:sldMk cId="2482981185" sldId="300"/>
        </pc:sldMkLst>
      </pc:sldChg>
      <pc:sldChg chg="modSp add mod">
        <pc:chgData name="Anderson, Georgina" userId="eb5741f1-1655-4a1d-8664-0b0001a0ef7c" providerId="ADAL" clId="{22B40FDE-0814-40B9-B883-6167DCE87005}" dt="2023-02-02T12:30:26.276" v="3837" actId="255"/>
        <pc:sldMkLst>
          <pc:docMk/>
          <pc:sldMk cId="4288368708" sldId="300"/>
        </pc:sldMkLst>
        <pc:spChg chg="mod">
          <ac:chgData name="Anderson, Georgina" userId="eb5741f1-1655-4a1d-8664-0b0001a0ef7c" providerId="ADAL" clId="{22B40FDE-0814-40B9-B883-6167DCE87005}" dt="2023-02-02T12:29:17.022" v="3639" actId="6549"/>
          <ac:spMkLst>
            <pc:docMk/>
            <pc:sldMk cId="4288368708" sldId="300"/>
            <ac:spMk id="6" creationId="{7CD0003C-57BF-4816-873F-F40F8DB06301}"/>
          </ac:spMkLst>
        </pc:spChg>
        <pc:spChg chg="mod">
          <ac:chgData name="Anderson, Georgina" userId="eb5741f1-1655-4a1d-8664-0b0001a0ef7c" providerId="ADAL" clId="{22B40FDE-0814-40B9-B883-6167DCE87005}" dt="2023-02-02T12:29:34.258" v="3825" actId="6549"/>
          <ac:spMkLst>
            <pc:docMk/>
            <pc:sldMk cId="4288368708" sldId="300"/>
            <ac:spMk id="7" creationId="{0BF94222-F990-4FF1-9C6F-3D8FBD62BDCD}"/>
          </ac:spMkLst>
        </pc:spChg>
        <pc:graphicFrameChg chg="mod modGraphic">
          <ac:chgData name="Anderson, Georgina" userId="eb5741f1-1655-4a1d-8664-0b0001a0ef7c" providerId="ADAL" clId="{22B40FDE-0814-40B9-B883-6167DCE87005}" dt="2023-02-02T12:30:26.276" v="3837" actId="255"/>
          <ac:graphicFrameMkLst>
            <pc:docMk/>
            <pc:sldMk cId="4288368708" sldId="300"/>
            <ac:graphicFrameMk id="2" creationId="{7F551267-0B9F-4D4A-9876-CA89BE03FEE5}"/>
          </ac:graphicFrameMkLst>
        </pc:graphicFrameChg>
      </pc:sldChg>
      <pc:sldChg chg="add del">
        <pc:chgData name="Anderson, Georgina" userId="eb5741f1-1655-4a1d-8664-0b0001a0ef7c" providerId="ADAL" clId="{22B40FDE-0814-40B9-B883-6167DCE87005}" dt="2023-02-02T12:34:31.585" v="3839" actId="2696"/>
        <pc:sldMkLst>
          <pc:docMk/>
          <pc:sldMk cId="548614046" sldId="301"/>
        </pc:sldMkLst>
      </pc:sldChg>
      <pc:sldChg chg="delSp modSp add del mod">
        <pc:chgData name="Anderson, Georgina" userId="eb5741f1-1655-4a1d-8664-0b0001a0ef7c" providerId="ADAL" clId="{22B40FDE-0814-40B9-B883-6167DCE87005}" dt="2023-02-02T12:35:18.541" v="3960" actId="47"/>
        <pc:sldMkLst>
          <pc:docMk/>
          <pc:sldMk cId="1126265480" sldId="301"/>
        </pc:sldMkLst>
        <pc:spChg chg="mod">
          <ac:chgData name="Anderson, Georgina" userId="eb5741f1-1655-4a1d-8664-0b0001a0ef7c" providerId="ADAL" clId="{22B40FDE-0814-40B9-B883-6167DCE87005}" dt="2023-02-02T12:34:58.228" v="3956" actId="6549"/>
          <ac:spMkLst>
            <pc:docMk/>
            <pc:sldMk cId="1126265480" sldId="301"/>
            <ac:spMk id="6" creationId="{7CD0003C-57BF-4816-873F-F40F8DB06301}"/>
          </ac:spMkLst>
        </pc:spChg>
        <pc:grpChg chg="del">
          <ac:chgData name="Anderson, Georgina" userId="eb5741f1-1655-4a1d-8664-0b0001a0ef7c" providerId="ADAL" clId="{22B40FDE-0814-40B9-B883-6167DCE87005}" dt="2023-02-02T12:35:01.155" v="3957" actId="478"/>
          <ac:grpSpMkLst>
            <pc:docMk/>
            <pc:sldMk cId="1126265480" sldId="301"/>
            <ac:grpSpMk id="8" creationId="{D7E485D4-1407-4AF3-8EF1-8E43E93568AD}"/>
          </ac:grpSpMkLst>
        </pc:grpChg>
        <pc:grpChg chg="del">
          <ac:chgData name="Anderson, Georgina" userId="eb5741f1-1655-4a1d-8664-0b0001a0ef7c" providerId="ADAL" clId="{22B40FDE-0814-40B9-B883-6167DCE87005}" dt="2023-02-02T12:35:05.562" v="3958" actId="478"/>
          <ac:grpSpMkLst>
            <pc:docMk/>
            <pc:sldMk cId="1126265480" sldId="301"/>
            <ac:grpSpMk id="15" creationId="{148421EE-6B50-4519-8B03-45DDFFBE10FE}"/>
          </ac:grpSpMkLst>
        </pc:grpChg>
      </pc:sldChg>
      <pc:sldChg chg="modSp add mod">
        <pc:chgData name="Anderson, Georgina" userId="eb5741f1-1655-4a1d-8664-0b0001a0ef7c" providerId="ADAL" clId="{22B40FDE-0814-40B9-B883-6167DCE87005}" dt="2023-02-02T14:53:18.786" v="4567" actId="20577"/>
        <pc:sldMkLst>
          <pc:docMk/>
          <pc:sldMk cId="4079410215" sldId="302"/>
        </pc:sldMkLst>
        <pc:spChg chg="mod">
          <ac:chgData name="Anderson, Georgina" userId="eb5741f1-1655-4a1d-8664-0b0001a0ef7c" providerId="ADAL" clId="{22B40FDE-0814-40B9-B883-6167DCE87005}" dt="2023-02-02T14:51:53.926" v="4465" actId="20577"/>
          <ac:spMkLst>
            <pc:docMk/>
            <pc:sldMk cId="4079410215" sldId="302"/>
            <ac:spMk id="6" creationId="{7CD0003C-57BF-4816-873F-F40F8DB06301}"/>
          </ac:spMkLst>
        </pc:spChg>
        <pc:spChg chg="mod">
          <ac:chgData name="Anderson, Georgina" userId="eb5741f1-1655-4a1d-8664-0b0001a0ef7c" providerId="ADAL" clId="{22B40FDE-0814-40B9-B883-6167DCE87005}" dt="2023-02-02T14:53:18.786" v="4567" actId="20577"/>
          <ac:spMkLst>
            <pc:docMk/>
            <pc:sldMk cId="4079410215" sldId="302"/>
            <ac:spMk id="7" creationId="{0BF94222-F990-4FF1-9C6F-3D8FBD62BD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9E37C-DD1A-4073-B30C-386131B90569}" type="datetimeFigureOut">
              <a:rPr lang="en-GB" smtClean="0"/>
              <a:t>03/02/2023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676B2-F24C-455B-A0FE-DDE7C0C01D95}" type="slidenum">
              <a:rPr lang="en-GB" smtClean="0"/>
              <a:t>‹#›</a:t>
            </a:fld>
            <a:endParaRPr lang="en-GB"/>
          </a:p>
        </p:txBody>
      </p:sp>
    </p:spTree>
    <p:extLst>
      <p:ext uri="{BB962C8B-B14F-4D97-AF65-F5344CB8AC3E}">
        <p14:creationId xmlns:p14="http://schemas.microsoft.com/office/powerpoint/2010/main" val="86896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930374" y="2549668"/>
            <a:ext cx="9144000" cy="563231"/>
          </a:xfrm>
        </p:spPr>
        <p:txBody>
          <a:bodyPr anchor="t" anchorCtr="0">
            <a:spAutoFit/>
          </a:bodyPr>
          <a:lstStyle>
            <a:lvl1pPr algn="l">
              <a:defRPr sz="340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930374" y="4156220"/>
            <a:ext cx="9144000" cy="369332"/>
          </a:xfrm>
        </p:spPr>
        <p:txBody>
          <a:bodyPr>
            <a:sp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by/Sub-heading style</a:t>
            </a:r>
            <a:endParaRPr lang="en-GB" dirty="0"/>
          </a:p>
        </p:txBody>
      </p:sp>
      <p:sp>
        <p:nvSpPr>
          <p:cNvPr id="11" name="Text Placeholder 10">
            <a:extLst>
              <a:ext uri="{FF2B5EF4-FFF2-40B4-BE49-F238E27FC236}">
                <a16:creationId xmlns:a16="http://schemas.microsoft.com/office/drawing/2014/main" id="{7AFDDB99-4A42-4713-B148-1FC5187A0930}"/>
              </a:ext>
            </a:extLst>
          </p:cNvPr>
          <p:cNvSpPr>
            <a:spLocks noGrp="1"/>
          </p:cNvSpPr>
          <p:nvPr>
            <p:ph type="body" sz="quarter" idx="13" hasCustomPrompt="1"/>
          </p:nvPr>
        </p:nvSpPr>
        <p:spPr>
          <a:xfrm>
            <a:off x="930275" y="5671367"/>
            <a:ext cx="4057650" cy="286232"/>
          </a:xfrm>
        </p:spPr>
        <p:txBody>
          <a:bodyPr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Published DD Month YYYY</a:t>
            </a:r>
          </a:p>
        </p:txBody>
      </p:sp>
      <p:pic>
        <p:nvPicPr>
          <p:cNvPr id="5" name="Picture 4">
            <a:extLst>
              <a:ext uri="{FF2B5EF4-FFF2-40B4-BE49-F238E27FC236}">
                <a16:creationId xmlns:a16="http://schemas.microsoft.com/office/drawing/2014/main" id="{873076E1-79A4-46B4-8E65-9C656DB742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340" y="543894"/>
            <a:ext cx="1628811" cy="1056324"/>
          </a:xfrm>
          <a:prstGeom prst="rect">
            <a:avLst/>
          </a:prstGeom>
          <a:solidFill>
            <a:schemeClr val="bg1"/>
          </a:solidFill>
        </p:spPr>
      </p:pic>
    </p:spTree>
    <p:extLst>
      <p:ext uri="{BB962C8B-B14F-4D97-AF65-F5344CB8AC3E}">
        <p14:creationId xmlns:p14="http://schemas.microsoft.com/office/powerpoint/2010/main" val="34796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BA01495D-38F5-45F5-8260-AF9650168DA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247129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76896919-0EAE-4945-AFCE-CD010C6901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393737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8" name="Picture 7">
            <a:extLst>
              <a:ext uri="{FF2B5EF4-FFF2-40B4-BE49-F238E27FC236}">
                <a16:creationId xmlns:a16="http://schemas.microsoft.com/office/drawing/2014/main" id="{CAF3E44F-BB29-42BE-9059-C32004F90E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21521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8" name="Picture 7">
            <a:extLst>
              <a:ext uri="{FF2B5EF4-FFF2-40B4-BE49-F238E27FC236}">
                <a16:creationId xmlns:a16="http://schemas.microsoft.com/office/drawing/2014/main" id="{C52B163B-D380-420A-B774-484E5F4A06E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506402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fld id="{06A44ADC-FBC0-4698-B0EC-1AD4A4060383}" type="slidenum">
              <a:rPr lang="en-GB" smtClean="0"/>
              <a:t>‹#›</a:t>
            </a:fld>
            <a:endParaRPr lang="en-GB" dirty="0"/>
          </a:p>
        </p:txBody>
      </p:sp>
    </p:spTree>
    <p:extLst>
      <p:ext uri="{BB962C8B-B14F-4D97-AF65-F5344CB8AC3E}">
        <p14:creationId xmlns:p14="http://schemas.microsoft.com/office/powerpoint/2010/main" val="45801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522515" y="2004602"/>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dirty="0">
              <a:solidFill>
                <a:srgbClr val="FFFFFF"/>
              </a:solidFill>
              <a:uFillTx/>
              <a:latin typeface="Arial"/>
            </a:endParaRPr>
          </a:p>
        </p:txBody>
      </p:sp>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2"/>
          <a:stretch>
            <a:fillRect/>
          </a:stretch>
        </p:blipFill>
        <p:spPr>
          <a:xfrm>
            <a:off x="7784154" y="1258064"/>
            <a:ext cx="495300" cy="247650"/>
          </a:xfrm>
          <a:prstGeom prst="rect">
            <a:avLst/>
          </a:prstGeom>
        </p:spPr>
      </p:pic>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pic>
        <p:nvPicPr>
          <p:cNvPr id="11" name="Picture 10">
            <a:extLst>
              <a:ext uri="{FF2B5EF4-FFF2-40B4-BE49-F238E27FC236}">
                <a16:creationId xmlns:a16="http://schemas.microsoft.com/office/drawing/2014/main" id="{00BB0CF2-B423-4F3C-A587-D6AAC72112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515" y="362504"/>
            <a:ext cx="1918844" cy="1244417"/>
          </a:xfrm>
          <a:prstGeom prst="rect">
            <a:avLst/>
          </a:prstGeom>
          <a:solidFill>
            <a:srgbClr val="FFFBEB"/>
          </a:solidFill>
        </p:spPr>
      </p:pic>
    </p:spTree>
    <p:extLst>
      <p:ext uri="{BB962C8B-B14F-4D97-AF65-F5344CB8AC3E}">
        <p14:creationId xmlns:p14="http://schemas.microsoft.com/office/powerpoint/2010/main" val="20195615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F5309773-F1F7-46DF-B2D1-D3B0BA48C821}"/>
              </a:ext>
            </a:extLst>
          </p:cNvPr>
          <p:cNvPicPr>
            <a:picLocks noChangeAspect="1"/>
          </p:cNvPicPr>
          <p:nvPr userDrawn="1"/>
        </p:nvPicPr>
        <p:blipFill>
          <a:blip r:embed="rId2"/>
          <a:srcRect l="957" b="50000"/>
          <a:stretch>
            <a:fillRect/>
          </a:stretch>
        </p:blipFill>
        <p:spPr>
          <a:xfrm>
            <a:off x="0" y="6186162"/>
            <a:ext cx="12191996" cy="671837"/>
          </a:xfrm>
          <a:prstGeom prst="rect">
            <a:avLst/>
          </a:prstGeom>
          <a:noFill/>
          <a:ln cap="flat">
            <a:noFill/>
          </a:ln>
        </p:spPr>
      </p:pic>
      <p:pic>
        <p:nvPicPr>
          <p:cNvPr id="13" name="Picture 12">
            <a:extLst>
              <a:ext uri="{FF2B5EF4-FFF2-40B4-BE49-F238E27FC236}">
                <a16:creationId xmlns:a16="http://schemas.microsoft.com/office/drawing/2014/main" id="{2568871E-FF3E-4012-859D-0775661ACD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1053" y="6366784"/>
            <a:ext cx="5161281" cy="338558"/>
          </a:xfrm>
          <a:prstGeom prst="rect">
            <a:avLst/>
          </a:prstGeom>
          <a:noFill/>
        </p:spPr>
      </p:pic>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357905" y="1204840"/>
            <a:ext cx="11446166" cy="4652238"/>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357192" y="236857"/>
            <a:ext cx="11447465" cy="904871"/>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4" name="Footer Placeholder 1">
            <a:extLst>
              <a:ext uri="{FF2B5EF4-FFF2-40B4-BE49-F238E27FC236}">
                <a16:creationId xmlns:a16="http://schemas.microsoft.com/office/drawing/2014/main" id="{30745C10-7CAF-443D-8946-45F86F7BDB4B}"/>
              </a:ext>
            </a:extLst>
          </p:cNvPr>
          <p:cNvSpPr txBox="1">
            <a:spLocks noGrp="1"/>
          </p:cNvSpPr>
          <p:nvPr>
            <p:ph type="ftr" sz="quarter" idx="9"/>
          </p:nvPr>
        </p:nvSpPr>
        <p:spPr>
          <a:xfrm>
            <a:off x="5663732" y="6356351"/>
            <a:ext cx="5161282" cy="365129"/>
          </a:xfrm>
          <a:prstGeom prst="rect">
            <a:avLst/>
          </a:prstGeom>
        </p:spPr>
        <p:txBody>
          <a:bodyPr/>
          <a:lstStyle>
            <a:lvl1pPr algn="r">
              <a:defRPr/>
            </a:lvl1pPr>
          </a:lstStyle>
          <a:p>
            <a:pPr lvl="0"/>
            <a:endParaRPr lang="en-GB" dirty="0"/>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8077943-3D51-438C-8FB7-BEE503748A1B}" type="slidenum">
              <a:t>‹#›</a:t>
            </a:fld>
            <a:endParaRPr lang="en-GB" dirty="0"/>
          </a:p>
        </p:txBody>
      </p:sp>
    </p:spTree>
    <p:extLst>
      <p:ext uri="{BB962C8B-B14F-4D97-AF65-F5344CB8AC3E}">
        <p14:creationId xmlns:p14="http://schemas.microsoft.com/office/powerpoint/2010/main" val="21717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593271" y="538836"/>
            <a:ext cx="11005453" cy="5551245"/>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1038474" y="2869816"/>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1038474" y="3717520"/>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EFCB10D8-1D00-42AA-815B-0ECC5D75D7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1053" y="6366784"/>
            <a:ext cx="5161281" cy="338558"/>
          </a:xfrm>
          <a:prstGeom prst="rect">
            <a:avLst/>
          </a:prstGeom>
          <a:noFill/>
        </p:spPr>
      </p:pic>
      <p:sp>
        <p:nvSpPr>
          <p:cNvPr id="8" name="Footer Placeholder 1">
            <a:extLst>
              <a:ext uri="{FF2B5EF4-FFF2-40B4-BE49-F238E27FC236}">
                <a16:creationId xmlns:a16="http://schemas.microsoft.com/office/drawing/2014/main" id="{7F49E0A3-A70B-409B-870E-309C59814DD8}"/>
              </a:ext>
            </a:extLst>
          </p:cNvPr>
          <p:cNvSpPr txBox="1">
            <a:spLocks noGrp="1"/>
          </p:cNvSpPr>
          <p:nvPr>
            <p:ph type="ftr" sz="quarter" idx="9"/>
          </p:nvPr>
        </p:nvSpPr>
        <p:spPr>
          <a:xfrm>
            <a:off x="5663732" y="6356351"/>
            <a:ext cx="5161282" cy="365129"/>
          </a:xfrm>
          <a:prstGeom prst="rect">
            <a:avLst/>
          </a:prstGeom>
        </p:spPr>
        <p:txBody>
          <a:bodyPr/>
          <a:lstStyle>
            <a:lvl1pPr algn="r">
              <a:defRPr/>
            </a:lvl1pPr>
          </a:lstStyle>
          <a:p>
            <a:pPr lvl="0"/>
            <a:endParaRPr lang="en-GB" dirty="0"/>
          </a:p>
        </p:txBody>
      </p:sp>
      <p:sp>
        <p:nvSpPr>
          <p:cNvPr id="9" name="Slide Number Placeholder 2">
            <a:extLst>
              <a:ext uri="{FF2B5EF4-FFF2-40B4-BE49-F238E27FC236}">
                <a16:creationId xmlns:a16="http://schemas.microsoft.com/office/drawing/2014/main" id="{1B6AEF92-7B8A-43C0-BC19-874A70820DAF}"/>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1855798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404905" y="432602"/>
            <a:ext cx="11416146" cy="5421084"/>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5663732" y="6356351"/>
            <a:ext cx="5161282" cy="365129"/>
          </a:xfrm>
          <a:prstGeom prst="rect">
            <a:avLst/>
          </a:prstGeom>
        </p:spPr>
        <p:txBody>
          <a:bodyPr/>
          <a:lstStyle>
            <a:lvl1pPr algn="r">
              <a:defRPr/>
            </a:lvl1pPr>
          </a:lstStyle>
          <a:p>
            <a:pPr lvl="0"/>
            <a:endParaRPr lang="en-GB" dirty="0"/>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2B15A99-32D5-48D2-9AB1-A17973B7257B}" type="slidenum">
              <a:t>‹#›</a:t>
            </a:fld>
            <a:endParaRPr lang="en-GB"/>
          </a:p>
        </p:txBody>
      </p:sp>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4021490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C877D1-B81D-4713-B49F-70D1C1F643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2515" y="362504"/>
            <a:ext cx="1918844" cy="1244417"/>
          </a:xfrm>
          <a:prstGeom prst="rect">
            <a:avLst/>
          </a:prstGeom>
          <a:solidFill>
            <a:srgbClr val="FFFBEB"/>
          </a:solidFill>
        </p:spPr>
      </p:pic>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522515" y="2093379"/>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1044573" y="2503490"/>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2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1044573" y="3662309"/>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1044573" y="4821128"/>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8291513" y="598951"/>
            <a:ext cx="1314306" cy="1227767"/>
          </a:xfrm>
          <a:prstGeom prst="rect">
            <a:avLst/>
          </a:prstGeom>
        </p:spPr>
      </p:pic>
    </p:spTree>
    <p:extLst>
      <p:ext uri="{BB962C8B-B14F-4D97-AF65-F5344CB8AC3E}">
        <p14:creationId xmlns:p14="http://schemas.microsoft.com/office/powerpoint/2010/main" val="1575986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pic>
        <p:nvPicPr>
          <p:cNvPr id="10" name="Picture 9">
            <a:extLst>
              <a:ext uri="{FF2B5EF4-FFF2-40B4-BE49-F238E27FC236}">
                <a16:creationId xmlns:a16="http://schemas.microsoft.com/office/drawing/2014/main" id="{1D3C58E4-84A1-4EE7-BED2-A7D78CB711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30554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120282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831850" y="2587192"/>
            <a:ext cx="10515600" cy="590931"/>
          </a:xfrm>
        </p:spPr>
        <p:txBody>
          <a:bodyPr anchor="t" anchorCtr="0">
            <a:spAutoFit/>
          </a:bodyPr>
          <a:lstStyle>
            <a:lvl1pPr>
              <a:defRPr sz="36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831850" y="3789940"/>
            <a:ext cx="10515600" cy="369332"/>
          </a:xfrm>
        </p:spPr>
        <p:txBody>
          <a:bodyPr>
            <a:spAutoFit/>
          </a:bodyPr>
          <a:lstStyle>
            <a:lvl1pPr marL="0" indent="0">
              <a:buNone/>
              <a:defRPr sz="2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96778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12150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fld id="{06A44ADC-FBC0-4698-B0EC-1AD4A4060383}" type="slidenum">
              <a:rPr lang="en-GB" smtClean="0"/>
              <a:t>‹#›</a:t>
            </a:fld>
            <a:endParaRPr lang="en-GB"/>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543561" y="553338"/>
            <a:ext cx="11095443" cy="5390262"/>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endParaRPr lang="en-GB" dirty="0">
              <a:solidFill>
                <a:schemeClr val="tx1"/>
              </a:solidFill>
            </a:endParaRPr>
          </a:p>
        </p:txBody>
      </p:sp>
      <p:pic>
        <p:nvPicPr>
          <p:cNvPr id="8" name="Picture 7">
            <a:extLst>
              <a:ext uri="{FF2B5EF4-FFF2-40B4-BE49-F238E27FC236}">
                <a16:creationId xmlns:a16="http://schemas.microsoft.com/office/drawing/2014/main" id="{24271249-A6E6-4E1D-BF38-9B55039C06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11703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hasCustomPrompt="1"/>
          </p:nvPr>
        </p:nvSpPr>
        <p:spPr>
          <a:xfrm>
            <a:off x="360000"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hasCustomPrompt="1"/>
          </p:nvPr>
        </p:nvSpPr>
        <p:spPr>
          <a:xfrm>
            <a:off x="6224072"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BCB9B26A-6FAE-4CD8-BB5B-6DDE25F439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41131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360000" y="360000"/>
            <a:ext cx="11444072" cy="904436"/>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368514"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hasCustomPrompt="1"/>
          </p:nvPr>
        </p:nvSpPr>
        <p:spPr>
          <a:xfrm>
            <a:off x="368514"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6224072"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hasCustomPrompt="1"/>
          </p:nvPr>
        </p:nvSpPr>
        <p:spPr>
          <a:xfrm>
            <a:off x="6224072"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11" name="Picture 10">
            <a:extLst>
              <a:ext uri="{FF2B5EF4-FFF2-40B4-BE49-F238E27FC236}">
                <a16:creationId xmlns:a16="http://schemas.microsoft.com/office/drawing/2014/main" id="{6BDEC63E-2A54-43A9-B167-8E8069CE00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77311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7" name="Picture 6">
            <a:extLst>
              <a:ext uri="{FF2B5EF4-FFF2-40B4-BE49-F238E27FC236}">
                <a16:creationId xmlns:a16="http://schemas.microsoft.com/office/drawing/2014/main" id="{D24786D0-5809-43D2-B13B-E5FA451081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31958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6" name="Picture 5">
            <a:extLst>
              <a:ext uri="{FF2B5EF4-FFF2-40B4-BE49-F238E27FC236}">
                <a16:creationId xmlns:a16="http://schemas.microsoft.com/office/drawing/2014/main" id="{9ED1185A-5D30-4C4F-8D3F-9422ECD8D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538" y="6451621"/>
            <a:ext cx="3867950" cy="253721"/>
          </a:xfrm>
          <a:prstGeom prst="rect">
            <a:avLst/>
          </a:prstGeom>
          <a:solidFill>
            <a:schemeClr val="bg1"/>
          </a:solidFill>
        </p:spPr>
      </p:pic>
    </p:spTree>
    <p:extLst>
      <p:ext uri="{BB962C8B-B14F-4D97-AF65-F5344CB8AC3E}">
        <p14:creationId xmlns:p14="http://schemas.microsoft.com/office/powerpoint/2010/main" val="21185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360000" y="360000"/>
            <a:ext cx="11444072" cy="535531"/>
          </a:xfrm>
          <a:prstGeom prst="rect">
            <a:avLst/>
          </a:prstGeom>
        </p:spPr>
        <p:txBody>
          <a:bodyPr vert="horz" lIns="91440" tIns="45720" rIns="91440" bIns="45720" rtlCol="0" anchor="t" anchorCtr="0">
            <a:sp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B1BCFDC-5D94-4F0B-82D3-04481417E05B}"/>
              </a:ext>
            </a:extLst>
          </p:cNvPr>
          <p:cNvSpPr>
            <a:spLocks noGrp="1"/>
          </p:cNvSpPr>
          <p:nvPr>
            <p:ph type="body" idx="1"/>
          </p:nvPr>
        </p:nvSpPr>
        <p:spPr>
          <a:xfrm>
            <a:off x="359999" y="1440000"/>
            <a:ext cx="11444073" cy="4351338"/>
          </a:xfrm>
          <a:prstGeom prst="rect">
            <a:avLst/>
          </a:prstGeom>
        </p:spPr>
        <p:txBody>
          <a:bodyPr vert="horz" lIns="91440" tIns="45720" rIns="91440" bIns="45720" rtlCol="0">
            <a:normAutofit/>
          </a:body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14055446-D695-44BC-B721-FA7A3D3B3C66}"/>
              </a:ext>
            </a:extLst>
          </p:cNvPr>
          <p:cNvSpPr>
            <a:spLocks noGrp="1"/>
          </p:cNvSpPr>
          <p:nvPr>
            <p:ph type="ftr" sz="quarter" idx="3"/>
          </p:nvPr>
        </p:nvSpPr>
        <p:spPr>
          <a:xfrm>
            <a:off x="4445000" y="6356350"/>
            <a:ext cx="6380018"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type="sldNum" sz="quarter" idx="4"/>
          </p:nvPr>
        </p:nvSpPr>
        <p:spPr>
          <a:xfrm>
            <a:off x="11044381" y="6356350"/>
            <a:ext cx="759691"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fld id="{06A44ADC-FBC0-4698-B0EC-1AD4A4060383}" type="slidenum">
              <a:rPr lang="en-GB" smtClean="0"/>
              <a:t>‹#›</a:t>
            </a:fld>
            <a:endParaRPr lang="en-GB" dirty="0"/>
          </a:p>
        </p:txBody>
      </p:sp>
    </p:spTree>
    <p:extLst>
      <p:ext uri="{BB962C8B-B14F-4D97-AF65-F5344CB8AC3E}">
        <p14:creationId xmlns:p14="http://schemas.microsoft.com/office/powerpoint/2010/main" val="2927442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analysis/a11ytables/" TargetMode="External"/><Relationship Id="rId2" Type="http://schemas.openxmlformats.org/officeDocument/2006/relationships/hyperlink" Target="https://co-analysis.github.io/a11ytables/"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matt-dray.github.io/earl22-presentation/"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dataingovernment.blog.gov.uk/2022/06/24/automatically-produce-best-practice-spreadsheets/" TargetMode="External"/><Relationship Id="rId2" Type="http://schemas.openxmlformats.org/officeDocument/2006/relationships/hyperlink" Target="https://pypi.org/project/gptables/" TargetMode="External"/><Relationship Id="rId1" Type="http://schemas.openxmlformats.org/officeDocument/2006/relationships/slideLayout" Target="../slideLayouts/slideLayout16.xml"/><Relationship Id="rId4" Type="http://schemas.openxmlformats.org/officeDocument/2006/relationships/hyperlink" Target="https://github.com/DataS-DHSC/coffee-and-coding/tree/master/2022-09-07%20Python%20and%20Accessible%20Datas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www.gov.uk/government/statistics/musculoskeletal-health-trends-risk-factors-and-disparities-in-england-november-2022"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analysisfunction.civilservice.gov.uk/policy-store/releasing-statistics-in-spreadsheets/" TargetMode="External"/><Relationship Id="rId2" Type="http://schemas.openxmlformats.org/officeDocument/2006/relationships/hyperlink" Target="https://code.statisticsauthority.gov.uk/" TargetMode="External"/><Relationship Id="rId1" Type="http://schemas.openxmlformats.org/officeDocument/2006/relationships/slideLayout" Target="../slideLayouts/slideLayout2.xml"/><Relationship Id="rId4" Type="http://schemas.openxmlformats.org/officeDocument/2006/relationships/hyperlink" Target="https://analysisfunction.civilservice.gov.uk/policy-store/making-spreadsheets-accessible-a-brief-checklist-of-the-bas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a:t>
            </a:fld>
            <a:endParaRPr lang="en-GB" dirty="0"/>
          </a:p>
        </p:txBody>
      </p:sp>
      <p:sp>
        <p:nvSpPr>
          <p:cNvPr id="4" name="Footer Placeholder 7">
            <a:extLst>
              <a:ext uri="{FF2B5EF4-FFF2-40B4-BE49-F238E27FC236}">
                <a16:creationId xmlns:a16="http://schemas.microsoft.com/office/drawing/2014/main" id="{31F4E6D6-1F6B-4057-954C-7BD26387E7C3}"/>
              </a:ext>
            </a:extLst>
          </p:cNvPr>
          <p:cNvSpPr txBox="1">
            <a:spLocks/>
          </p:cNvSpPr>
          <p:nvPr/>
        </p:nvSpPr>
        <p:spPr>
          <a:xfrm>
            <a:off x="6203091" y="6356350"/>
            <a:ext cx="465020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t>Georgina Anderson 23/02/2023</a:t>
            </a:r>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440000"/>
            <a:ext cx="10982255" cy="4623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1514763" y="1699273"/>
            <a:ext cx="9208655" cy="535531"/>
          </a:xfrm>
          <a:prstGeom prst="rect">
            <a:avLst/>
          </a:prstGeom>
        </p:spPr>
        <p:txBody>
          <a:bodyPr lIns="91440" tIns="45720" rIns="91440" bIns="45720" anchor="t"/>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4000"/>
              <a:t>Create reproducible and accessible Excel data files</a:t>
            </a:r>
          </a:p>
          <a:p>
            <a:pPr marL="571500" indent="-571500">
              <a:buFont typeface="Arial" panose="020B0604020202020204" pitchFamily="34" charset="0"/>
              <a:buChar char="•"/>
            </a:pPr>
            <a:endParaRPr lang="en-GB" dirty="0"/>
          </a:p>
          <a:p>
            <a:endParaRPr lang="en-GB" sz="4400" dirty="0"/>
          </a:p>
          <a:p>
            <a:r>
              <a:rPr lang="en-GB" sz="2400" dirty="0"/>
              <a:t>Coffee and Coding</a:t>
            </a:r>
          </a:p>
          <a:p>
            <a:r>
              <a:rPr lang="en-GB" sz="2400" dirty="0"/>
              <a:t>Georgina Anderson</a:t>
            </a:r>
          </a:p>
          <a:p>
            <a:r>
              <a:rPr lang="en-GB" sz="2400" dirty="0"/>
              <a:t>23</a:t>
            </a:r>
            <a:r>
              <a:rPr lang="en-GB" sz="2400" baseline="30000" dirty="0"/>
              <a:t>rd</a:t>
            </a:r>
            <a:r>
              <a:rPr lang="en-GB" sz="2400" dirty="0"/>
              <a:t> February 2023</a:t>
            </a:r>
          </a:p>
        </p:txBody>
      </p:sp>
    </p:spTree>
    <p:extLst>
      <p:ext uri="{BB962C8B-B14F-4D97-AF65-F5344CB8AC3E}">
        <p14:creationId xmlns:p14="http://schemas.microsoft.com/office/powerpoint/2010/main" val="208193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10</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216242"/>
            <a:ext cx="10982255" cy="48468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0" dirty="0"/>
              <a:t>Exports data tables from R to Excel </a:t>
            </a:r>
          </a:p>
          <a:p>
            <a:r>
              <a:rPr lang="en-GB" sz="2400" b="0" dirty="0"/>
              <a:t>Automatically generates </a:t>
            </a:r>
          </a:p>
          <a:p>
            <a:pPr lvl="1"/>
            <a:r>
              <a:rPr lang="en-GB" sz="1900" b="0" dirty="0"/>
              <a:t>Cover sheet</a:t>
            </a:r>
          </a:p>
          <a:p>
            <a:pPr lvl="1"/>
            <a:r>
              <a:rPr lang="en-GB" sz="1900" b="0" dirty="0"/>
              <a:t>Contents sheet</a:t>
            </a:r>
          </a:p>
          <a:p>
            <a:pPr lvl="1"/>
            <a:r>
              <a:rPr lang="en-GB" sz="1900" b="0" dirty="0"/>
              <a:t>Notes sheet</a:t>
            </a:r>
          </a:p>
          <a:p>
            <a:pPr marL="228600" lvl="1">
              <a:spcBef>
                <a:spcPts val="1000"/>
              </a:spcBef>
            </a:pPr>
            <a:r>
              <a:rPr lang="en-GB" sz="2400" b="0" dirty="0"/>
              <a:t>Marks up all tables</a:t>
            </a:r>
          </a:p>
          <a:p>
            <a:pPr marL="228600" lvl="1">
              <a:spcBef>
                <a:spcPts val="1000"/>
              </a:spcBef>
            </a:pPr>
            <a:r>
              <a:rPr lang="en-GB" sz="2400" b="0" dirty="0"/>
              <a:t>Names all worksheets and cross references in Contents sheet</a:t>
            </a:r>
          </a:p>
          <a:p>
            <a:pPr marL="228600" lvl="1">
              <a:spcBef>
                <a:spcPts val="1000"/>
              </a:spcBef>
            </a:pPr>
            <a:r>
              <a:rPr lang="en-GB" sz="2400" b="0" dirty="0"/>
              <a:t>Applies notes and cross references in Notes sheet</a:t>
            </a:r>
          </a:p>
          <a:p>
            <a:pPr marL="228600" lvl="1">
              <a:spcBef>
                <a:spcPts val="1000"/>
              </a:spcBef>
            </a:pPr>
            <a:r>
              <a:rPr lang="en-GB" sz="2400" b="0" dirty="0"/>
              <a:t>Avoids use of inaccessible fonts and formatting</a:t>
            </a:r>
          </a:p>
          <a:p>
            <a:pPr marL="228600" lvl="1">
              <a:spcBef>
                <a:spcPts val="1000"/>
              </a:spcBef>
            </a:pPr>
            <a:endParaRPr lang="en-GB" sz="2400" b="0" dirty="0"/>
          </a:p>
          <a:p>
            <a:pPr marL="0" lvl="1" indent="0">
              <a:spcBef>
                <a:spcPts val="1000"/>
              </a:spcBef>
              <a:buNone/>
            </a:pPr>
            <a:r>
              <a:rPr lang="en-GB" sz="2400" dirty="0"/>
              <a:t>And does this in a reproducible way</a:t>
            </a:r>
          </a:p>
          <a:p>
            <a:pPr marL="228600" lvl="1">
              <a:spcBef>
                <a:spcPts val="1000"/>
              </a:spcBef>
            </a:pPr>
            <a:endParaRPr lang="en-GB" sz="2400" b="0" dirty="0"/>
          </a:p>
          <a:p>
            <a:pPr marL="228600" lvl="1">
              <a:spcBef>
                <a:spcPts val="1000"/>
              </a:spcBef>
            </a:pPr>
            <a:endParaRPr lang="en-GB" sz="2400" b="0" dirty="0"/>
          </a:p>
          <a:p>
            <a:pPr marL="0" indent="0">
              <a:spcBef>
                <a:spcPts val="0"/>
              </a:spcBef>
              <a:buNone/>
            </a:pPr>
            <a:endParaRPr lang="en-GB" sz="2400" b="0" dirty="0">
              <a:solidFill>
                <a:srgbClr val="0B0C0C"/>
              </a:solidFill>
              <a:latin typeface="nta"/>
            </a:endParaRPr>
          </a:p>
          <a:p>
            <a:pPr marL="0" indent="0">
              <a:buNone/>
            </a:pP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a11ytables as an automated solution for R</a:t>
            </a:r>
          </a:p>
          <a:p>
            <a:endParaRPr lang="en-GB" dirty="0"/>
          </a:p>
        </p:txBody>
      </p:sp>
    </p:spTree>
    <p:extLst>
      <p:ext uri="{BB962C8B-B14F-4D97-AF65-F5344CB8AC3E}">
        <p14:creationId xmlns:p14="http://schemas.microsoft.com/office/powerpoint/2010/main" val="334460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11</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440000"/>
            <a:ext cx="10982255" cy="46230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dirty="0"/>
              <a:t>Documentation: </a:t>
            </a:r>
            <a:r>
              <a:rPr lang="en-GB" sz="2400" b="0" dirty="0">
                <a:hlinkClick r:id="rId2"/>
              </a:rPr>
              <a:t>https://co-analysis.github.io/a11ytables/</a:t>
            </a:r>
            <a:endParaRPr lang="en-GB" sz="2400" b="0" dirty="0"/>
          </a:p>
          <a:p>
            <a:pPr marL="0" indent="0">
              <a:buNone/>
            </a:pPr>
            <a:r>
              <a:rPr lang="en-GB" sz="2400" b="0" dirty="0"/>
              <a:t>Code: </a:t>
            </a:r>
            <a:r>
              <a:rPr lang="en-GB" sz="2400" b="0" dirty="0">
                <a:effectLst/>
                <a:hlinkClick r:id="rId3" tooltip="https://github.com/co-analysis/a11ytables/"/>
              </a:rPr>
              <a:t>https://github.com/co-analysis/a11ytables/</a:t>
            </a:r>
            <a:br>
              <a:rPr lang="en-GB" sz="2400" b="0" dirty="0"/>
            </a:br>
            <a:endParaRPr lang="en-GB" sz="2400" b="0" dirty="0"/>
          </a:p>
          <a:p>
            <a:pPr marL="0" indent="0">
              <a:buNone/>
            </a:pPr>
            <a:endParaRPr lang="en-GB" sz="2400" b="0" dirty="0"/>
          </a:p>
          <a:p>
            <a:pPr marL="0" indent="0">
              <a:buNone/>
            </a:pPr>
            <a:r>
              <a:rPr lang="en-GB" sz="2400" b="0" dirty="0"/>
              <a:t>Demo: Use a11ytables R Studio </a:t>
            </a:r>
            <a:r>
              <a:rPr lang="en-GB" sz="2400" b="0" dirty="0" err="1"/>
              <a:t>Addin</a:t>
            </a:r>
            <a:r>
              <a:rPr lang="en-GB" sz="2400" b="0" dirty="0"/>
              <a:t> to create customisable script: </a:t>
            </a:r>
          </a:p>
          <a:p>
            <a:pPr marL="0" indent="0">
              <a:buNone/>
            </a:pPr>
            <a:r>
              <a:rPr lang="en-GB" sz="2400" b="0" dirty="0"/>
              <a:t>“Insert full ‘a11ytables’ template workflow”</a:t>
            </a:r>
          </a:p>
          <a:p>
            <a:pPr marL="0" indent="0">
              <a:buNone/>
            </a:pPr>
            <a:endParaRPr lang="en-GB" sz="2400" b="0" dirty="0"/>
          </a:p>
          <a:p>
            <a:pPr marL="228600" lvl="1">
              <a:spcBef>
                <a:spcPts val="1000"/>
              </a:spcBef>
            </a:pPr>
            <a:endParaRPr lang="en-GB" sz="2400" b="0" dirty="0"/>
          </a:p>
          <a:p>
            <a:pPr marL="0" indent="0">
              <a:spcBef>
                <a:spcPts val="0"/>
              </a:spcBef>
              <a:buNone/>
            </a:pPr>
            <a:endParaRPr lang="en-GB" sz="2400" b="0" dirty="0">
              <a:solidFill>
                <a:srgbClr val="0B0C0C"/>
              </a:solidFill>
              <a:latin typeface="nta"/>
            </a:endParaRPr>
          </a:p>
          <a:p>
            <a:pPr marL="0" indent="0">
              <a:buNone/>
            </a:pP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Using a11ytables</a:t>
            </a:r>
          </a:p>
          <a:p>
            <a:endParaRPr lang="en-GB" dirty="0"/>
          </a:p>
        </p:txBody>
      </p:sp>
    </p:spTree>
    <p:extLst>
      <p:ext uri="{BB962C8B-B14F-4D97-AF65-F5344CB8AC3E}">
        <p14:creationId xmlns:p14="http://schemas.microsoft.com/office/powerpoint/2010/main" val="157696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12</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440000"/>
            <a:ext cx="10982255" cy="46230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Using a11ytables (2)</a:t>
            </a:r>
          </a:p>
          <a:p>
            <a:endParaRPr lang="en-GB" dirty="0"/>
          </a:p>
        </p:txBody>
      </p:sp>
      <p:graphicFrame>
        <p:nvGraphicFramePr>
          <p:cNvPr id="2" name="Table 2">
            <a:extLst>
              <a:ext uri="{FF2B5EF4-FFF2-40B4-BE49-F238E27FC236}">
                <a16:creationId xmlns:a16="http://schemas.microsoft.com/office/drawing/2014/main" id="{7F551267-0B9F-4D4A-9876-CA89BE03FEE5}"/>
              </a:ext>
            </a:extLst>
          </p:cNvPr>
          <p:cNvGraphicFramePr>
            <a:graphicFrameLocks noGrp="1"/>
          </p:cNvGraphicFramePr>
          <p:nvPr>
            <p:extLst>
              <p:ext uri="{D42A27DB-BD31-4B8C-83A1-F6EECF244321}">
                <p14:modId xmlns:p14="http://schemas.microsoft.com/office/powerpoint/2010/main" val="3181729212"/>
              </p:ext>
            </p:extLst>
          </p:nvPr>
        </p:nvGraphicFramePr>
        <p:xfrm>
          <a:off x="359999" y="1296934"/>
          <a:ext cx="11056938" cy="3875685"/>
        </p:xfrm>
        <a:graphic>
          <a:graphicData uri="http://schemas.openxmlformats.org/drawingml/2006/table">
            <a:tbl>
              <a:tblPr firstRow="1" bandRow="1">
                <a:tableStyleId>{5C22544A-7EE6-4342-B048-85BDC9FD1C3A}</a:tableStyleId>
              </a:tblPr>
              <a:tblGrid>
                <a:gridCol w="4255544">
                  <a:extLst>
                    <a:ext uri="{9D8B030D-6E8A-4147-A177-3AD203B41FA5}">
                      <a16:colId xmlns:a16="http://schemas.microsoft.com/office/drawing/2014/main" val="2454040426"/>
                    </a:ext>
                  </a:extLst>
                </a:gridCol>
                <a:gridCol w="6801394">
                  <a:extLst>
                    <a:ext uri="{9D8B030D-6E8A-4147-A177-3AD203B41FA5}">
                      <a16:colId xmlns:a16="http://schemas.microsoft.com/office/drawing/2014/main" val="43812667"/>
                    </a:ext>
                  </a:extLst>
                </a:gridCol>
              </a:tblGrid>
              <a:tr h="315165">
                <a:tc>
                  <a:txBody>
                    <a:bodyPr/>
                    <a:lstStyle/>
                    <a:p>
                      <a:r>
                        <a:rPr lang="en-GB" dirty="0"/>
                        <a:t>Workflow Task</a:t>
                      </a:r>
                    </a:p>
                  </a:txBody>
                  <a:tcPr/>
                </a:tc>
                <a:tc>
                  <a:txBody>
                    <a:bodyPr/>
                    <a:lstStyle/>
                    <a:p>
                      <a:r>
                        <a:rPr lang="en-GB" dirty="0"/>
                        <a:t>Code</a:t>
                      </a:r>
                    </a:p>
                  </a:txBody>
                  <a:tcPr/>
                </a:tc>
                <a:extLst>
                  <a:ext uri="{0D108BD9-81ED-4DB2-BD59-A6C34878D82A}">
                    <a16:rowId xmlns:a16="http://schemas.microsoft.com/office/drawing/2014/main" val="1678225730"/>
                  </a:ext>
                </a:extLst>
              </a:tr>
              <a:tr h="1160652">
                <a:tc>
                  <a:txBody>
                    <a:bodyPr/>
                    <a:lstStyle/>
                    <a:p>
                      <a:r>
                        <a:rPr lang="en-GB" dirty="0"/>
                        <a:t>Create data frame containing all spreadsheet content</a:t>
                      </a:r>
                    </a:p>
                    <a:p>
                      <a:endParaRPr lang="en-GB" dirty="0"/>
                    </a:p>
                    <a:p>
                      <a:endParaRPr lang="en-GB" dirty="0"/>
                    </a:p>
                    <a:p>
                      <a:endParaRPr lang="en-GB" dirty="0"/>
                    </a:p>
                    <a:p>
                      <a:endParaRPr lang="en-GB" dirty="0"/>
                    </a:p>
                    <a:p>
                      <a:endParaRPr lang="en-GB" dirty="0"/>
                    </a:p>
                  </a:txBody>
                  <a:tcPr/>
                </a:tc>
                <a:tc rowSpan="3">
                  <a:txBody>
                    <a:bodyPr/>
                    <a:lstStyle/>
                    <a:p>
                      <a:endParaRPr lang="en-GB" sz="800" dirty="0"/>
                    </a:p>
                    <a:p>
                      <a:r>
                        <a:rPr lang="en-GB" sz="2000" dirty="0">
                          <a:latin typeface="Calibri" panose="020F0502020204030204" pitchFamily="34" charset="0"/>
                          <a:cs typeface="Calibri" panose="020F0502020204030204" pitchFamily="34" charset="0"/>
                        </a:rPr>
                        <a:t>create_a11ytable(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tab_titles</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sheet_types</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sheet_titles</a:t>
                      </a:r>
                      <a:r>
                        <a:rPr lang="en-GB" sz="2000" dirty="0">
                          <a:latin typeface="Calibri" panose="020F0502020204030204" pitchFamily="34" charset="0"/>
                          <a:cs typeface="Calibri" panose="020F0502020204030204" pitchFamily="34" charset="0"/>
                        </a:rPr>
                        <a:t>,   # required char vectors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blank_cells</a:t>
                      </a:r>
                      <a:r>
                        <a:rPr lang="en-GB" sz="2000" dirty="0">
                          <a:latin typeface="Calibri" panose="020F0502020204030204" pitchFamily="34" charset="0"/>
                          <a:cs typeface="Calibri" panose="020F0502020204030204" pitchFamily="34" charset="0"/>
                        </a:rPr>
                        <a:t>, sources,                                # optional char vectors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latin typeface="Calibri" panose="020F0502020204030204" pitchFamily="34" charset="0"/>
                          <a:cs typeface="Calibri" panose="020F0502020204030204" pitchFamily="34" charset="0"/>
                        </a:rPr>
                        <a:t>  tables                                                          # required data frames</a:t>
                      </a:r>
                    </a:p>
                    <a:p>
                      <a:r>
                        <a:rPr lang="en-GB" sz="2000" dirty="0">
                          <a:latin typeface="Calibri" panose="020F0502020204030204" pitchFamily="34" charset="0"/>
                          <a:cs typeface="Calibri" panose="020F0502020204030204" pitchFamily="34" charset="0"/>
                        </a:rPr>
                        <a:t>) |&gt;</a:t>
                      </a:r>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generate_workbook</a:t>
                      </a:r>
                      <a:r>
                        <a:rPr lang="en-GB" sz="2000" dirty="0">
                          <a:latin typeface="Calibri" panose="020F0502020204030204" pitchFamily="34" charset="0"/>
                          <a:cs typeface="Calibri" panose="020F0502020204030204" pitchFamily="34" charset="0"/>
                        </a:rPr>
                        <a:t>() |&gt;</a:t>
                      </a:r>
                      <a:endParaRPr lang="en-GB" sz="32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openxlsx</a:t>
                      </a:r>
                      <a:r>
                        <a:rPr lang="en-GB" sz="2000" dirty="0">
                          <a:latin typeface="Calibri" panose="020F0502020204030204" pitchFamily="34" charset="0"/>
                          <a:cs typeface="Calibri" panose="020F0502020204030204" pitchFamily="34" charset="0"/>
                        </a:rPr>
                        <a:t>::</a:t>
                      </a:r>
                      <a:r>
                        <a:rPr lang="en-GB" sz="2000" dirty="0" err="1">
                          <a:latin typeface="Calibri" panose="020F0502020204030204" pitchFamily="34" charset="0"/>
                          <a:cs typeface="Calibri" panose="020F0502020204030204" pitchFamily="34" charset="0"/>
                        </a:rPr>
                        <a:t>saveWorkbook</a:t>
                      </a:r>
                      <a:r>
                        <a:rPr lang="en-GB" sz="2000"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2271195801"/>
                  </a:ext>
                </a:extLst>
              </a:tr>
              <a:tr h="736025">
                <a:tc>
                  <a:txBody>
                    <a:bodyPr/>
                    <a:lstStyle/>
                    <a:p>
                      <a:r>
                        <a:rPr lang="en-GB" dirty="0"/>
                        <a:t>Convert to </a:t>
                      </a:r>
                      <a:r>
                        <a:rPr lang="en-GB" dirty="0" err="1"/>
                        <a:t>openxlsx’s</a:t>
                      </a:r>
                      <a:r>
                        <a:rPr lang="en-GB" dirty="0"/>
                        <a:t> ‘Workbook’ class </a:t>
                      </a:r>
                    </a:p>
                    <a:p>
                      <a:r>
                        <a:rPr lang="en-GB" dirty="0"/>
                        <a:t>(add spreadsheet structure and styles)</a:t>
                      </a:r>
                    </a:p>
                  </a:txBody>
                  <a:tcPr/>
                </a:tc>
                <a:tc vMerge="1">
                  <a:txBody>
                    <a:bodyPr/>
                    <a:lstStyle/>
                    <a:p>
                      <a:r>
                        <a:rPr lang="en-GB" dirty="0"/>
                        <a:t>a11ytables::</a:t>
                      </a:r>
                      <a:r>
                        <a:rPr lang="en-GB" dirty="0" err="1"/>
                        <a:t>generate_workbook</a:t>
                      </a:r>
                      <a:r>
                        <a:rPr lang="en-GB" dirty="0"/>
                        <a:t>()</a:t>
                      </a:r>
                    </a:p>
                  </a:txBody>
                  <a:tcPr/>
                </a:tc>
                <a:extLst>
                  <a:ext uri="{0D108BD9-81ED-4DB2-BD59-A6C34878D82A}">
                    <a16:rowId xmlns:a16="http://schemas.microsoft.com/office/drawing/2014/main" val="2491237992"/>
                  </a:ext>
                </a:extLst>
              </a:tr>
              <a:tr h="762220">
                <a:tc>
                  <a:txBody>
                    <a:bodyPr/>
                    <a:lstStyle/>
                    <a:p>
                      <a:r>
                        <a:rPr lang="en-GB" dirty="0"/>
                        <a:t>Write to Excel</a:t>
                      </a:r>
                    </a:p>
                  </a:txBody>
                  <a:tcPr/>
                </a:tc>
                <a:tc vMerge="1">
                  <a:txBody>
                    <a:bodyPr/>
                    <a:lstStyle/>
                    <a:p>
                      <a:r>
                        <a:rPr lang="en-GB" dirty="0" err="1"/>
                        <a:t>openxlsx</a:t>
                      </a:r>
                      <a:r>
                        <a:rPr lang="en-GB" dirty="0"/>
                        <a:t>::</a:t>
                      </a:r>
                      <a:r>
                        <a:rPr lang="en-GB" dirty="0" err="1"/>
                        <a:t>saveWorkbook</a:t>
                      </a:r>
                      <a:r>
                        <a:rPr lang="en-GB" dirty="0"/>
                        <a:t>()</a:t>
                      </a:r>
                    </a:p>
                  </a:txBody>
                  <a:tcPr/>
                </a:tc>
                <a:extLst>
                  <a:ext uri="{0D108BD9-81ED-4DB2-BD59-A6C34878D82A}">
                    <a16:rowId xmlns:a16="http://schemas.microsoft.com/office/drawing/2014/main" val="3608727717"/>
                  </a:ext>
                </a:extLst>
              </a:tr>
            </a:tbl>
          </a:graphicData>
        </a:graphic>
      </p:graphicFrame>
    </p:spTree>
    <p:extLst>
      <p:ext uri="{BB962C8B-B14F-4D97-AF65-F5344CB8AC3E}">
        <p14:creationId xmlns:p14="http://schemas.microsoft.com/office/powerpoint/2010/main" val="428836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13</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074198"/>
            <a:ext cx="10982255" cy="49888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dirty="0"/>
              <a:t>Best practice that’s not in scope (or not that I’ve found…..):</a:t>
            </a:r>
          </a:p>
          <a:p>
            <a:r>
              <a:rPr lang="en-GB" sz="1800" b="0" dirty="0"/>
              <a:t>Document properties must still be set manually (title, author, keywords)</a:t>
            </a:r>
          </a:p>
          <a:p>
            <a:r>
              <a:rPr lang="en-GB" sz="1800" b="0" dirty="0"/>
              <a:t>Displaying numbers to a desired number of decimal places</a:t>
            </a:r>
          </a:p>
          <a:p>
            <a:r>
              <a:rPr lang="en-GB" sz="1800" b="0" dirty="0"/>
              <a:t>Apply Heading 1 Style to all worksheet titles</a:t>
            </a:r>
          </a:p>
          <a:p>
            <a:r>
              <a:rPr lang="en-GB" sz="1800" b="0" dirty="0"/>
              <a:t>Tables names are just numbers and user must refer back to Contents for titles</a:t>
            </a:r>
          </a:p>
          <a:p>
            <a:r>
              <a:rPr lang="en-GB" sz="1800" b="0" dirty="0"/>
              <a:t>Need to re-save output if want .</a:t>
            </a:r>
            <a:r>
              <a:rPr lang="en-GB" sz="1800" b="0" dirty="0" err="1"/>
              <a:t>ods</a:t>
            </a:r>
            <a:r>
              <a:rPr lang="en-GB" sz="1800" b="0" dirty="0"/>
              <a:t> format</a:t>
            </a:r>
          </a:p>
          <a:p>
            <a:pPr marL="0" indent="0">
              <a:buNone/>
            </a:pPr>
            <a:endParaRPr lang="en-GB" sz="1400" b="0" dirty="0"/>
          </a:p>
          <a:p>
            <a:pPr marL="0" indent="0">
              <a:buNone/>
            </a:pPr>
            <a:r>
              <a:rPr lang="en-GB" sz="2400" b="0" dirty="0"/>
              <a:t>Grey areas in ‘best practice’</a:t>
            </a:r>
          </a:p>
          <a:p>
            <a:r>
              <a:rPr lang="en-GB" sz="1800" b="0" dirty="0"/>
              <a:t>Not always agreement between package / guidance / publication team</a:t>
            </a:r>
          </a:p>
          <a:p>
            <a:pPr lvl="1"/>
            <a:r>
              <a:rPr lang="en-GB" sz="1800" b="0" dirty="0" err="1"/>
              <a:t>Eg</a:t>
            </a:r>
            <a:r>
              <a:rPr lang="en-GB" sz="1800" b="0" dirty="0"/>
              <a:t> ‘This worksheet contains 1/one table’</a:t>
            </a:r>
          </a:p>
          <a:p>
            <a:pPr marL="0" indent="0">
              <a:buNone/>
            </a:pPr>
            <a:endParaRPr lang="en-GB" sz="1800" b="0" dirty="0"/>
          </a:p>
          <a:p>
            <a:pPr marL="0" indent="0">
              <a:buNone/>
            </a:pPr>
            <a:r>
              <a:rPr lang="en-GB" sz="2400" b="0" dirty="0"/>
              <a:t>Consider purpose of data</a:t>
            </a:r>
          </a:p>
          <a:p>
            <a:r>
              <a:rPr lang="en-GB" sz="1800" b="0" dirty="0"/>
              <a:t>package aims to meet requirements for human-readable data (machine-readable requirements differ)</a:t>
            </a: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Words of caution</a:t>
            </a:r>
          </a:p>
          <a:p>
            <a:endParaRPr lang="en-GB" dirty="0"/>
          </a:p>
        </p:txBody>
      </p:sp>
    </p:spTree>
    <p:extLst>
      <p:ext uri="{BB962C8B-B14F-4D97-AF65-F5344CB8AC3E}">
        <p14:creationId xmlns:p14="http://schemas.microsoft.com/office/powerpoint/2010/main" val="25268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14</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419496"/>
            <a:ext cx="10982255" cy="464355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0" dirty="0"/>
              <a:t>Matt Dray, the package author, did a more comprehensive presentation on the {a11ytables} package to the NHS-R community, January 2023:</a:t>
            </a:r>
          </a:p>
          <a:p>
            <a:pPr marL="0" indent="0">
              <a:buNone/>
            </a:pPr>
            <a:endParaRPr lang="en-GB" sz="1800" dirty="0"/>
          </a:p>
          <a:p>
            <a:pPr marL="0" indent="0">
              <a:buNone/>
            </a:pPr>
            <a:r>
              <a:rPr lang="en-GB" sz="1800" dirty="0"/>
              <a:t>Create reproducible and accessible spreadsheets with {a11ytables}</a:t>
            </a:r>
          </a:p>
          <a:p>
            <a:r>
              <a:rPr lang="en-GB" sz="1800" b="0" dirty="0"/>
              <a:t>Presentation slides online: </a:t>
            </a:r>
            <a:r>
              <a:rPr lang="en-GB" sz="1800" b="0" dirty="0">
                <a:effectLst/>
                <a:hlinkClick r:id="rId2" tooltip="https://matt-dray.github.io/earl22-presentation/"/>
              </a:rPr>
              <a:t>https://matt-dray.github.io/earl22-presentation/</a:t>
            </a:r>
            <a:br>
              <a:rPr lang="en-GB" sz="1800" b="0" dirty="0"/>
            </a:br>
            <a:endParaRPr lang="en-GB" sz="1800" b="0" dirty="0"/>
          </a:p>
          <a:p>
            <a:pPr marL="0" indent="0">
              <a:spcBef>
                <a:spcPts val="600"/>
              </a:spcBef>
              <a:spcAft>
                <a:spcPts val="600"/>
              </a:spcAft>
              <a:buNone/>
            </a:pPr>
            <a:br>
              <a:rPr lang="en-GB" sz="2000" b="0" dirty="0"/>
            </a:b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Further reading</a:t>
            </a:r>
          </a:p>
          <a:p>
            <a:endParaRPr lang="en-GB" dirty="0"/>
          </a:p>
        </p:txBody>
      </p:sp>
    </p:spTree>
    <p:extLst>
      <p:ext uri="{BB962C8B-B14F-4D97-AF65-F5344CB8AC3E}">
        <p14:creationId xmlns:p14="http://schemas.microsoft.com/office/powerpoint/2010/main" val="407941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15</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Python alternatives</a:t>
            </a:r>
          </a:p>
          <a:p>
            <a:endParaRPr lang="en-GB" dirty="0"/>
          </a:p>
        </p:txBody>
      </p:sp>
      <p:grpSp>
        <p:nvGrpSpPr>
          <p:cNvPr id="8" name="Group 7">
            <a:extLst>
              <a:ext uri="{FF2B5EF4-FFF2-40B4-BE49-F238E27FC236}">
                <a16:creationId xmlns:a16="http://schemas.microsoft.com/office/drawing/2014/main" id="{D7E485D4-1407-4AF3-8EF1-8E43E93568AD}"/>
              </a:ext>
            </a:extLst>
          </p:cNvPr>
          <p:cNvGrpSpPr/>
          <p:nvPr/>
        </p:nvGrpSpPr>
        <p:grpSpPr>
          <a:xfrm>
            <a:off x="467365" y="1146699"/>
            <a:ext cx="10062090" cy="2492296"/>
            <a:chOff x="360000" y="1144121"/>
            <a:chExt cx="3685466" cy="2243126"/>
          </a:xfrm>
        </p:grpSpPr>
        <p:sp>
          <p:nvSpPr>
            <p:cNvPr id="13" name="Rectangle: Rounded Corners 12">
              <a:extLst>
                <a:ext uri="{FF2B5EF4-FFF2-40B4-BE49-F238E27FC236}">
                  <a16:creationId xmlns:a16="http://schemas.microsoft.com/office/drawing/2014/main" id="{E12CC438-504D-4D6E-BD61-D2999757D410}"/>
                </a:ext>
              </a:extLst>
            </p:cNvPr>
            <p:cNvSpPr/>
            <p:nvPr/>
          </p:nvSpPr>
          <p:spPr>
            <a:xfrm>
              <a:off x="360000" y="1144121"/>
              <a:ext cx="2083175" cy="1296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sz="2400" dirty="0"/>
                <a:t>gptables</a:t>
              </a:r>
            </a:p>
          </p:txBody>
        </p:sp>
        <p:grpSp>
          <p:nvGrpSpPr>
            <p:cNvPr id="10" name="Group 9">
              <a:extLst>
                <a:ext uri="{FF2B5EF4-FFF2-40B4-BE49-F238E27FC236}">
                  <a16:creationId xmlns:a16="http://schemas.microsoft.com/office/drawing/2014/main" id="{2E67F274-7D93-4692-9051-43BF6B111B6E}"/>
                </a:ext>
              </a:extLst>
            </p:cNvPr>
            <p:cNvGrpSpPr/>
            <p:nvPr/>
          </p:nvGrpSpPr>
          <p:grpSpPr>
            <a:xfrm>
              <a:off x="607045" y="1626732"/>
              <a:ext cx="3438421" cy="1760515"/>
              <a:chOff x="380518" y="2263561"/>
              <a:chExt cx="1838086" cy="1760515"/>
            </a:xfrm>
          </p:grpSpPr>
          <p:sp>
            <p:nvSpPr>
              <p:cNvPr id="11" name="Rectangle: Rounded Corners 10">
                <a:extLst>
                  <a:ext uri="{FF2B5EF4-FFF2-40B4-BE49-F238E27FC236}">
                    <a16:creationId xmlns:a16="http://schemas.microsoft.com/office/drawing/2014/main" id="{E9D5DBE2-3044-43F8-8A84-CDD97560E463}"/>
                  </a:ext>
                </a:extLst>
              </p:cNvPr>
              <p:cNvSpPr/>
              <p:nvPr/>
            </p:nvSpPr>
            <p:spPr>
              <a:xfrm>
                <a:off x="380518" y="2296076"/>
                <a:ext cx="1838086" cy="172800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ectangle: Rounded Corners 4">
                <a:extLst>
                  <a:ext uri="{FF2B5EF4-FFF2-40B4-BE49-F238E27FC236}">
                    <a16:creationId xmlns:a16="http://schemas.microsoft.com/office/drawing/2014/main" id="{40BC7FBF-FF7A-4ABB-9853-CDE8F9BAF288}"/>
                  </a:ext>
                </a:extLst>
              </p:cNvPr>
              <p:cNvSpPr txBox="1"/>
              <p:nvPr/>
            </p:nvSpPr>
            <p:spPr>
              <a:xfrm>
                <a:off x="431129" y="2263561"/>
                <a:ext cx="1736864" cy="16267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360" tIns="213360" rIns="213360" bIns="213360" numCol="1" spcCol="1270" anchor="t" anchorCtr="0">
                <a:noAutofit/>
              </a:bodyPr>
              <a:lstStyle/>
              <a:p>
                <a:pPr marL="176213" lvl="1" indent="-176213">
                  <a:buFont typeface="Arial" panose="020B0604020202020204" pitchFamily="34" charset="0"/>
                  <a:buChar char="•"/>
                </a:pPr>
                <a:r>
                  <a:rPr lang="en-GB" b="0" dirty="0"/>
                  <a:t>Good Practice tables</a:t>
                </a:r>
              </a:p>
              <a:p>
                <a:pPr marL="176213" lvl="1" indent="-176213">
                  <a:buFont typeface="Arial" panose="020B0604020202020204" pitchFamily="34" charset="0"/>
                  <a:buChar char="•"/>
                </a:pPr>
                <a:r>
                  <a:rPr lang="en-GB" b="0" dirty="0"/>
                  <a:t>Python package</a:t>
                </a:r>
              </a:p>
              <a:p>
                <a:pPr marL="176213" lvl="1" indent="-176213">
                  <a:buFont typeface="Arial" panose="020B0604020202020204" pitchFamily="34" charset="0"/>
                  <a:buChar char="•"/>
                </a:pPr>
                <a:r>
                  <a:rPr lang="en-GB" sz="1800" b="0" dirty="0"/>
                  <a:t>Published by the Government Analysis Function on </a:t>
                </a:r>
                <a:r>
                  <a:rPr lang="en-GB" sz="1800" b="0" dirty="0" err="1"/>
                  <a:t>PyPI</a:t>
                </a:r>
                <a:endParaRPr lang="en-GB" sz="1800" b="0" dirty="0"/>
              </a:p>
              <a:p>
                <a:pPr marL="176213" lvl="1" indent="-176213">
                  <a:buFont typeface="Arial" panose="020B0604020202020204" pitchFamily="34" charset="0"/>
                  <a:buChar char="•"/>
                </a:pPr>
                <a:r>
                  <a:rPr lang="en-GB" sz="1800" b="0" dirty="0">
                    <a:hlinkClick r:id="rId2"/>
                  </a:rPr>
                  <a:t>https://pypi.org/project/gptables/</a:t>
                </a:r>
                <a:endParaRPr lang="en-GB" sz="1800" b="0" dirty="0"/>
              </a:p>
              <a:p>
                <a:pPr marL="176213" lvl="1" indent="-176213">
                  <a:buFont typeface="Arial" panose="020B0604020202020204" pitchFamily="34" charset="0"/>
                  <a:buChar char="•"/>
                </a:pPr>
                <a:r>
                  <a:rPr lang="en-GB" sz="1800" b="0" dirty="0"/>
                  <a:t>Blog: </a:t>
                </a:r>
                <a:r>
                  <a:rPr lang="en-GB" sz="1800" b="0" dirty="0">
                    <a:hlinkClick r:id="rId3"/>
                  </a:rPr>
                  <a:t>https://dataingovernment.blog.gov.uk/2022/06/24/automatically-produce-best-practice-spreadsheets/</a:t>
                </a:r>
                <a:endParaRPr lang="en-GB" sz="1800" b="0" dirty="0"/>
              </a:p>
              <a:p>
                <a:pPr marL="176213" lvl="1" indent="-176213">
                  <a:buFont typeface="Arial" panose="020B0604020202020204" pitchFamily="34" charset="0"/>
                  <a:buChar char="•"/>
                </a:pPr>
                <a:endParaRPr lang="en-GB" sz="1800" b="0" dirty="0"/>
              </a:p>
              <a:p>
                <a:pPr marL="176213" lvl="1" indent="-176213">
                  <a:buFont typeface="Arial" panose="020B0604020202020204" pitchFamily="34" charset="0"/>
                  <a:buChar char="•"/>
                </a:pPr>
                <a:endParaRPr lang="en-GB" b="0" dirty="0"/>
              </a:p>
              <a:p>
                <a:pPr marL="285750" lvl="1" indent="-285750" algn="l" defTabSz="1333500">
                  <a:lnSpc>
                    <a:spcPct val="90000"/>
                  </a:lnSpc>
                  <a:spcBef>
                    <a:spcPct val="0"/>
                  </a:spcBef>
                  <a:spcAft>
                    <a:spcPct val="15000"/>
                  </a:spcAft>
                  <a:buChar char="•"/>
                </a:pPr>
                <a:endParaRPr lang="en-GB" sz="3000" kern="1200" dirty="0"/>
              </a:p>
            </p:txBody>
          </p:sp>
        </p:grpSp>
      </p:grpSp>
      <p:grpSp>
        <p:nvGrpSpPr>
          <p:cNvPr id="15" name="Group 14">
            <a:extLst>
              <a:ext uri="{FF2B5EF4-FFF2-40B4-BE49-F238E27FC236}">
                <a16:creationId xmlns:a16="http://schemas.microsoft.com/office/drawing/2014/main" id="{148421EE-6B50-4519-8B03-45DDFFBE10FE}"/>
              </a:ext>
            </a:extLst>
          </p:cNvPr>
          <p:cNvGrpSpPr/>
          <p:nvPr/>
        </p:nvGrpSpPr>
        <p:grpSpPr>
          <a:xfrm>
            <a:off x="473150" y="3781968"/>
            <a:ext cx="10062090" cy="2252362"/>
            <a:chOff x="360000" y="1144121"/>
            <a:chExt cx="3685466" cy="2252362"/>
          </a:xfrm>
        </p:grpSpPr>
        <p:sp>
          <p:nvSpPr>
            <p:cNvPr id="16" name="Rectangle: Rounded Corners 15">
              <a:extLst>
                <a:ext uri="{FF2B5EF4-FFF2-40B4-BE49-F238E27FC236}">
                  <a16:creationId xmlns:a16="http://schemas.microsoft.com/office/drawing/2014/main" id="{A9AFF0B7-8C22-4A95-A1F7-1E0AD041B4B0}"/>
                </a:ext>
              </a:extLst>
            </p:cNvPr>
            <p:cNvSpPr/>
            <p:nvPr/>
          </p:nvSpPr>
          <p:spPr>
            <a:xfrm>
              <a:off x="360000" y="1144121"/>
              <a:ext cx="2083176" cy="1296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sz="2400" dirty="0"/>
                <a:t>Coffee and Coding 7</a:t>
              </a:r>
              <a:r>
                <a:rPr lang="en-GB" sz="2400" baseline="30000" dirty="0"/>
                <a:t>th</a:t>
              </a:r>
              <a:r>
                <a:rPr lang="en-GB" sz="2400" dirty="0"/>
                <a:t> September 2022</a:t>
              </a:r>
            </a:p>
          </p:txBody>
        </p:sp>
        <p:grpSp>
          <p:nvGrpSpPr>
            <p:cNvPr id="17" name="Group 16">
              <a:extLst>
                <a:ext uri="{FF2B5EF4-FFF2-40B4-BE49-F238E27FC236}">
                  <a16:creationId xmlns:a16="http://schemas.microsoft.com/office/drawing/2014/main" id="{3F51A797-B494-40BB-83B8-64B8D64F648E}"/>
                </a:ext>
              </a:extLst>
            </p:cNvPr>
            <p:cNvGrpSpPr/>
            <p:nvPr/>
          </p:nvGrpSpPr>
          <p:grpSpPr>
            <a:xfrm>
              <a:off x="607045" y="1626732"/>
              <a:ext cx="3438421" cy="1769751"/>
              <a:chOff x="380518" y="2263561"/>
              <a:chExt cx="1838086" cy="1769751"/>
            </a:xfrm>
          </p:grpSpPr>
          <p:sp>
            <p:nvSpPr>
              <p:cNvPr id="18" name="Rectangle: Rounded Corners 17">
                <a:extLst>
                  <a:ext uri="{FF2B5EF4-FFF2-40B4-BE49-F238E27FC236}">
                    <a16:creationId xmlns:a16="http://schemas.microsoft.com/office/drawing/2014/main" id="{23070C35-DA48-4FD2-B087-D8B3EBD03E90}"/>
                  </a:ext>
                </a:extLst>
              </p:cNvPr>
              <p:cNvSpPr/>
              <p:nvPr/>
            </p:nvSpPr>
            <p:spPr>
              <a:xfrm>
                <a:off x="380518" y="2305312"/>
                <a:ext cx="1838086" cy="172800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Rounded Corners 4">
                <a:extLst>
                  <a:ext uri="{FF2B5EF4-FFF2-40B4-BE49-F238E27FC236}">
                    <a16:creationId xmlns:a16="http://schemas.microsoft.com/office/drawing/2014/main" id="{94F5460F-2003-44C4-B307-565ABDABF6BF}"/>
                  </a:ext>
                </a:extLst>
              </p:cNvPr>
              <p:cNvSpPr txBox="1"/>
              <p:nvPr/>
            </p:nvSpPr>
            <p:spPr>
              <a:xfrm>
                <a:off x="431129" y="2263561"/>
                <a:ext cx="1736864" cy="16267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360" tIns="213360" rIns="213360" bIns="213360" numCol="1" spcCol="1270" anchor="t" anchorCtr="0">
                <a:noAutofit/>
              </a:bodyPr>
              <a:lstStyle/>
              <a:p>
                <a:pPr marL="176213" lvl="1" indent="-176213">
                  <a:buFont typeface="Arial" panose="020B0604020202020204" pitchFamily="34" charset="0"/>
                  <a:buChar char="•"/>
                </a:pPr>
                <a:r>
                  <a:rPr lang="en-GB" b="0" dirty="0"/>
                  <a:t>James Osmond demo</a:t>
                </a:r>
              </a:p>
              <a:p>
                <a:pPr marL="176213" lvl="1" indent="-176213">
                  <a:buFont typeface="Arial" panose="020B0604020202020204" pitchFamily="34" charset="0"/>
                  <a:buChar char="•"/>
                </a:pPr>
                <a:r>
                  <a:rPr lang="en-GB" sz="1800" dirty="0"/>
                  <a:t>Bespoke python code to do similar task</a:t>
                </a:r>
                <a:endParaRPr lang="en-GB" sz="1800" b="0" dirty="0"/>
              </a:p>
              <a:p>
                <a:pPr marL="176213" lvl="1" indent="-176213">
                  <a:buFont typeface="Arial" panose="020B0604020202020204" pitchFamily="34" charset="0"/>
                  <a:buChar char="•"/>
                </a:pPr>
                <a:r>
                  <a:rPr lang="en-GB" b="0" dirty="0">
                    <a:hlinkClick r:id="rId4"/>
                  </a:rPr>
                  <a:t>https://github.com/DataS-DHSC/coffee-and-coding/tree/master/2022-09-07%20Python%20and%20Accessible%20Datasets</a:t>
                </a:r>
                <a:endParaRPr lang="en-GB" b="0" dirty="0">
                  <a:solidFill>
                    <a:srgbClr val="0B0C0C"/>
                  </a:solidFill>
                  <a:latin typeface="nta"/>
                </a:endParaRPr>
              </a:p>
              <a:p>
                <a:pPr marL="176213" lvl="1" indent="-176213">
                  <a:buFont typeface="Arial" panose="020B0604020202020204" pitchFamily="34" charset="0"/>
                  <a:buChar char="•"/>
                </a:pPr>
                <a:endParaRPr lang="en-GB" b="0" dirty="0"/>
              </a:p>
              <a:p>
                <a:pPr marL="285750" lvl="1" indent="-285750" algn="l" defTabSz="1333500">
                  <a:lnSpc>
                    <a:spcPct val="90000"/>
                  </a:lnSpc>
                  <a:spcBef>
                    <a:spcPct val="0"/>
                  </a:spcBef>
                  <a:spcAft>
                    <a:spcPct val="15000"/>
                  </a:spcAft>
                  <a:buChar char="•"/>
                </a:pPr>
                <a:endParaRPr lang="en-GB" sz="3000" kern="1200" dirty="0"/>
              </a:p>
            </p:txBody>
          </p:sp>
        </p:grpSp>
      </p:grpSp>
    </p:spTree>
    <p:extLst>
      <p:ext uri="{BB962C8B-B14F-4D97-AF65-F5344CB8AC3E}">
        <p14:creationId xmlns:p14="http://schemas.microsoft.com/office/powerpoint/2010/main" val="258016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2</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440000"/>
            <a:ext cx="10982255" cy="46230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pPr>
            <a:r>
              <a:rPr lang="en-GB" sz="3600" b="0" dirty="0"/>
              <a:t>Publishing Excel data to accompany a report</a:t>
            </a:r>
          </a:p>
          <a:p>
            <a:pPr>
              <a:spcBef>
                <a:spcPts val="1800"/>
              </a:spcBef>
            </a:pPr>
            <a:r>
              <a:rPr lang="en-GB" sz="3600" b="0"/>
              <a:t>Best practice requirements and guidance </a:t>
            </a:r>
            <a:endParaRPr lang="en-GB" sz="3600" b="0">
              <a:cs typeface="Arial"/>
            </a:endParaRPr>
          </a:p>
          <a:p>
            <a:pPr>
              <a:spcBef>
                <a:spcPts val="1800"/>
              </a:spcBef>
            </a:pPr>
            <a:r>
              <a:rPr lang="en-GB" sz="3600" b="0"/>
              <a:t>The manual process</a:t>
            </a:r>
            <a:endParaRPr lang="en-GB" sz="3600" b="0">
              <a:cs typeface="Arial"/>
            </a:endParaRPr>
          </a:p>
          <a:p>
            <a:pPr>
              <a:spcBef>
                <a:spcPts val="1800"/>
              </a:spcBef>
            </a:pPr>
            <a:r>
              <a:rPr lang="en-GB" sz="3600" b="0" dirty="0"/>
              <a:t>a11ytables as an automated solution for R</a:t>
            </a:r>
          </a:p>
          <a:p>
            <a:pPr>
              <a:spcBef>
                <a:spcPts val="1800"/>
              </a:spcBef>
            </a:pPr>
            <a:r>
              <a:rPr lang="en-GB" sz="3600" b="0" dirty="0"/>
              <a:t>Python alternatives</a:t>
            </a:r>
          </a:p>
          <a:p>
            <a:pPr marL="0" indent="0">
              <a:buNone/>
            </a:pPr>
            <a:endParaRPr lang="en-GB" sz="2400" b="0" dirty="0"/>
          </a:p>
          <a:p>
            <a:pPr marL="0" indent="0">
              <a:spcBef>
                <a:spcPts val="0"/>
              </a:spcBef>
              <a:buNone/>
            </a:pPr>
            <a:endParaRPr lang="en-GB" sz="2400" b="0" dirty="0">
              <a:solidFill>
                <a:srgbClr val="0B0C0C"/>
              </a:solidFill>
              <a:latin typeface="nta"/>
            </a:endParaRPr>
          </a:p>
          <a:p>
            <a:pPr marL="0" indent="0">
              <a:buNone/>
            </a:pP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dirty="0"/>
              <a:t>Content</a:t>
            </a:r>
          </a:p>
        </p:txBody>
      </p:sp>
    </p:spTree>
    <p:extLst>
      <p:ext uri="{BB962C8B-B14F-4D97-AF65-F5344CB8AC3E}">
        <p14:creationId xmlns:p14="http://schemas.microsoft.com/office/powerpoint/2010/main" val="27085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3</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Publishing Excel data to accompany a report</a:t>
            </a:r>
          </a:p>
          <a:p>
            <a:endParaRPr lang="en-GB" dirty="0"/>
          </a:p>
        </p:txBody>
      </p:sp>
      <p:sp>
        <p:nvSpPr>
          <p:cNvPr id="8" name="TextBox 7">
            <a:extLst>
              <a:ext uri="{FF2B5EF4-FFF2-40B4-BE49-F238E27FC236}">
                <a16:creationId xmlns:a16="http://schemas.microsoft.com/office/drawing/2014/main" id="{1B9DDFE3-5D50-40E1-AB5D-8A30663F2808}"/>
              </a:ext>
            </a:extLst>
          </p:cNvPr>
          <p:cNvSpPr txBox="1"/>
          <p:nvPr/>
        </p:nvSpPr>
        <p:spPr>
          <a:xfrm>
            <a:off x="377535" y="5740553"/>
            <a:ext cx="11046691" cy="307777"/>
          </a:xfrm>
          <a:prstGeom prst="rect">
            <a:avLst/>
          </a:prstGeom>
          <a:noFill/>
        </p:spPr>
        <p:txBody>
          <a:bodyPr wrap="square">
            <a:spAutoFit/>
          </a:bodyPr>
          <a:lstStyle/>
          <a:p>
            <a:r>
              <a:rPr lang="en-GB" sz="1400" dirty="0">
                <a:hlinkClick r:id="rId2"/>
              </a:rPr>
              <a:t>https://www.gov.uk/government/statistics/musculoskeletal-health-trends-risk-factors-and-disparities-in-england-november-2022</a:t>
            </a:r>
            <a:endParaRPr lang="en-GB" sz="1400" dirty="0"/>
          </a:p>
        </p:txBody>
      </p:sp>
      <p:pic>
        <p:nvPicPr>
          <p:cNvPr id="9" name="Picture 8">
            <a:extLst>
              <a:ext uri="{FF2B5EF4-FFF2-40B4-BE49-F238E27FC236}">
                <a16:creationId xmlns:a16="http://schemas.microsoft.com/office/drawing/2014/main" id="{AFF1CC40-CCA8-45A8-87AE-A1C722CEE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238" y="1282589"/>
            <a:ext cx="6299524" cy="4292821"/>
          </a:xfrm>
          <a:prstGeom prst="rect">
            <a:avLst/>
          </a:prstGeom>
        </p:spPr>
      </p:pic>
    </p:spTree>
    <p:extLst>
      <p:ext uri="{BB962C8B-B14F-4D97-AF65-F5344CB8AC3E}">
        <p14:creationId xmlns:p14="http://schemas.microsoft.com/office/powerpoint/2010/main" val="299132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4</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Government Best Practice Guidance</a:t>
            </a:r>
          </a:p>
          <a:p>
            <a:endParaRPr lang="en-GB" dirty="0"/>
          </a:p>
        </p:txBody>
      </p:sp>
      <p:sp>
        <p:nvSpPr>
          <p:cNvPr id="4" name="Content Placeholder 3">
            <a:extLst>
              <a:ext uri="{FF2B5EF4-FFF2-40B4-BE49-F238E27FC236}">
                <a16:creationId xmlns:a16="http://schemas.microsoft.com/office/drawing/2014/main" id="{D7443A16-8582-483C-933A-6FD94E234B2E}"/>
              </a:ext>
            </a:extLst>
          </p:cNvPr>
          <p:cNvSpPr>
            <a:spLocks noGrp="1"/>
          </p:cNvSpPr>
          <p:nvPr>
            <p:ph idx="1"/>
          </p:nvPr>
        </p:nvSpPr>
        <p:spPr/>
        <p:txBody>
          <a:bodyPr>
            <a:normAutofit/>
          </a:bodyPr>
          <a:lstStyle/>
          <a:p>
            <a:r>
              <a:rPr lang="en-GB" sz="2600" dirty="0"/>
              <a:t>Statistics Authority publications:</a:t>
            </a:r>
          </a:p>
          <a:p>
            <a:r>
              <a:rPr lang="en-GB" b="0" dirty="0"/>
              <a:t>Code of Practice for Statistics</a:t>
            </a:r>
          </a:p>
          <a:p>
            <a:r>
              <a:rPr lang="en-GB" b="0" dirty="0">
                <a:hlinkClick r:id="rId2"/>
              </a:rPr>
              <a:t>https://code.statisticsauthority.gov.uk/</a:t>
            </a:r>
            <a:endParaRPr lang="en-GB" b="0" dirty="0"/>
          </a:p>
          <a:p>
            <a:endParaRPr lang="en-GB" dirty="0"/>
          </a:p>
          <a:p>
            <a:r>
              <a:rPr lang="en-GB" sz="2600" dirty="0"/>
              <a:t>Government Analysis Function publications:</a:t>
            </a:r>
          </a:p>
          <a:p>
            <a:r>
              <a:rPr lang="en-GB" b="0" dirty="0"/>
              <a:t>Releasing statistics in spreadsheets</a:t>
            </a:r>
          </a:p>
          <a:p>
            <a:r>
              <a:rPr lang="en-GB" sz="1400" b="0" dirty="0">
                <a:hlinkClick r:id="rId3"/>
              </a:rPr>
              <a:t>https://analysisfunction.civilservice.gov.uk/policy-store/releasing-statistics-in-spreadsheets/</a:t>
            </a:r>
            <a:endParaRPr lang="en-GB" sz="1400" b="0" dirty="0"/>
          </a:p>
          <a:p>
            <a:endParaRPr lang="en-GB" sz="1400" b="0" dirty="0"/>
          </a:p>
          <a:p>
            <a:r>
              <a:rPr lang="en-GB" b="0" dirty="0"/>
              <a:t>Making spreadsheets accessible: a checklist of the basics</a:t>
            </a:r>
          </a:p>
          <a:p>
            <a:r>
              <a:rPr lang="en-GB" sz="1400" b="0" dirty="0">
                <a:hlinkClick r:id="rId4"/>
              </a:rPr>
              <a:t>https://analysisfunction.civilservice.gov.uk/policy-store/making-spreadsheets-accessible-a-brief-checklist-of-the-basics/</a:t>
            </a:r>
            <a:endParaRPr lang="en-GB" sz="1400" b="0" dirty="0"/>
          </a:p>
          <a:p>
            <a:endParaRPr lang="en-GB" sz="1400" dirty="0"/>
          </a:p>
        </p:txBody>
      </p:sp>
    </p:spTree>
    <p:extLst>
      <p:ext uri="{BB962C8B-B14F-4D97-AF65-F5344CB8AC3E}">
        <p14:creationId xmlns:p14="http://schemas.microsoft.com/office/powerpoint/2010/main" val="364315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5</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Accessibility requirements for Excel data – workbook level </a:t>
            </a:r>
          </a:p>
          <a:p>
            <a:endParaRPr lang="en-GB" dirty="0"/>
          </a:p>
        </p:txBody>
      </p:sp>
      <p:graphicFrame>
        <p:nvGraphicFramePr>
          <p:cNvPr id="3" name="Table 3">
            <a:extLst>
              <a:ext uri="{FF2B5EF4-FFF2-40B4-BE49-F238E27FC236}">
                <a16:creationId xmlns:a16="http://schemas.microsoft.com/office/drawing/2014/main" id="{A6C2048F-E3D0-4F8D-86CD-DC0225B982EB}"/>
              </a:ext>
            </a:extLst>
          </p:cNvPr>
          <p:cNvGraphicFramePr>
            <a:graphicFrameLocks noGrp="1"/>
          </p:cNvGraphicFramePr>
          <p:nvPr/>
        </p:nvGraphicFramePr>
        <p:xfrm>
          <a:off x="360000" y="1233401"/>
          <a:ext cx="10991491" cy="4043680"/>
        </p:xfrm>
        <a:graphic>
          <a:graphicData uri="http://schemas.openxmlformats.org/drawingml/2006/table">
            <a:tbl>
              <a:tblPr firstRow="1" bandRow="1">
                <a:tableStyleId>{21E4AEA4-8DFA-4A89-87EB-49C32662AFE0}</a:tableStyleId>
              </a:tblPr>
              <a:tblGrid>
                <a:gridCol w="9358111">
                  <a:extLst>
                    <a:ext uri="{9D8B030D-6E8A-4147-A177-3AD203B41FA5}">
                      <a16:colId xmlns:a16="http://schemas.microsoft.com/office/drawing/2014/main" val="2167515723"/>
                    </a:ext>
                  </a:extLst>
                </a:gridCol>
                <a:gridCol w="1633380">
                  <a:extLst>
                    <a:ext uri="{9D8B030D-6E8A-4147-A177-3AD203B41FA5}">
                      <a16:colId xmlns:a16="http://schemas.microsoft.com/office/drawing/2014/main" val="2941298985"/>
                    </a:ext>
                  </a:extLst>
                </a:gridCol>
              </a:tblGrid>
              <a:tr h="370840">
                <a:tc>
                  <a:txBody>
                    <a:bodyPr/>
                    <a:lstStyle/>
                    <a:p>
                      <a:r>
                        <a:rPr lang="en-GB" dirty="0"/>
                        <a:t>Requirement checklist</a:t>
                      </a:r>
                    </a:p>
                  </a:txBody>
                  <a:tcPr/>
                </a:tc>
                <a:tc>
                  <a:txBody>
                    <a:bodyPr/>
                    <a:lstStyle/>
                    <a:p>
                      <a:r>
                        <a:rPr lang="en-GB" dirty="0"/>
                        <a:t>Priority</a:t>
                      </a:r>
                    </a:p>
                  </a:txBody>
                  <a:tcPr/>
                </a:tc>
                <a:extLst>
                  <a:ext uri="{0D108BD9-81ED-4DB2-BD59-A6C34878D82A}">
                    <a16:rowId xmlns:a16="http://schemas.microsoft.com/office/drawing/2014/main" val="2373766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dirty="0">
                          <a:effectLst/>
                        </a:rPr>
                        <a:t>Have you removed all blank worksheets?</a:t>
                      </a:r>
                      <a:endParaRPr lang="en-GB" sz="1800" b="0" i="0" u="none" strike="noStrike" dirty="0">
                        <a:solidFill>
                          <a:srgbClr val="000000"/>
                        </a:solidFill>
                        <a:effectLst/>
                        <a:latin typeface="Calibri" panose="020F0502020204030204" pitchFamily="34" charset="0"/>
                      </a:endParaRPr>
                    </a:p>
                  </a:txBody>
                  <a:tcPr/>
                </a:tc>
                <a:tc>
                  <a:txBody>
                    <a:bodyPr/>
                    <a:lstStyle/>
                    <a:p>
                      <a:r>
                        <a:rPr lang="en-GB" dirty="0"/>
                        <a:t>Essential</a:t>
                      </a:r>
                    </a:p>
                  </a:txBody>
                  <a:tcPr/>
                </a:tc>
                <a:extLst>
                  <a:ext uri="{0D108BD9-81ED-4DB2-BD59-A6C34878D82A}">
                    <a16:rowId xmlns:a16="http://schemas.microsoft.com/office/drawing/2014/main" val="806348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dirty="0">
                          <a:effectLst/>
                        </a:rPr>
                        <a:t>Do all your worksheets have unique names or numbers in the tabs along the bottom?</a:t>
                      </a:r>
                      <a:endParaRPr lang="en-GB" sz="1800" b="0" i="0" u="none" strike="noStrike" dirty="0">
                        <a:solidFill>
                          <a:srgbClr val="000000"/>
                        </a:solidFill>
                        <a:effectLst/>
                        <a:latin typeface="Calibri" panose="020F0502020204030204" pitchFamily="34" charset="0"/>
                      </a:endParaRPr>
                    </a:p>
                  </a:txBody>
                  <a:tcPr/>
                </a:tc>
                <a:tc>
                  <a:txBody>
                    <a:bodyPr/>
                    <a:lstStyle/>
                    <a:p>
                      <a:r>
                        <a:rPr lang="en-GB" dirty="0"/>
                        <a:t>Essential</a:t>
                      </a:r>
                    </a:p>
                  </a:txBody>
                  <a:tcPr/>
                </a:tc>
                <a:extLst>
                  <a:ext uri="{0D108BD9-81ED-4DB2-BD59-A6C34878D82A}">
                    <a16:rowId xmlns:a16="http://schemas.microsoft.com/office/drawing/2014/main" val="1578208825"/>
                  </a:ext>
                </a:extLst>
              </a:tr>
              <a:tr h="370840">
                <a:tc>
                  <a:txBody>
                    <a:bodyPr/>
                    <a:lstStyle/>
                    <a:p>
                      <a:r>
                        <a:rPr lang="en-GB" sz="1800" u="none" strike="noStrike" dirty="0">
                          <a:effectLst/>
                        </a:rPr>
                        <a:t>If any of your worksheets have subheadings have you tagged them correctly? Remember, second level subheadings should be a Headings 2, third level a Headings 3 and so on</a:t>
                      </a:r>
                      <a:endParaRPr lang="en-GB" dirty="0"/>
                    </a:p>
                  </a:txBody>
                  <a:tcPr/>
                </a:tc>
                <a:tc>
                  <a:txBody>
                    <a:bodyPr/>
                    <a:lstStyle/>
                    <a:p>
                      <a:r>
                        <a:rPr lang="en-GB" dirty="0"/>
                        <a:t>Essential</a:t>
                      </a:r>
                    </a:p>
                  </a:txBody>
                  <a:tcPr/>
                </a:tc>
                <a:extLst>
                  <a:ext uri="{0D108BD9-81ED-4DB2-BD59-A6C34878D82A}">
                    <a16:rowId xmlns:a16="http://schemas.microsoft.com/office/drawing/2014/main" val="3930201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dirty="0">
                          <a:effectLst/>
                        </a:rPr>
                        <a:t>Have you added document information? </a:t>
                      </a:r>
                      <a:endParaRPr lang="en-GB" sz="1800" b="0" i="0" u="none" strike="noStrike" dirty="0">
                        <a:solidFill>
                          <a:srgbClr val="000000"/>
                        </a:solidFill>
                        <a:effectLst/>
                        <a:latin typeface="Calibri" panose="020F0502020204030204" pitchFamily="34" charset="0"/>
                      </a:endParaRPr>
                    </a:p>
                  </a:txBody>
                  <a:tcPr/>
                </a:tc>
                <a:tc>
                  <a:txBody>
                    <a:bodyPr/>
                    <a:lstStyle/>
                    <a:p>
                      <a:r>
                        <a:rPr lang="en-GB" dirty="0"/>
                        <a:t>Essential</a:t>
                      </a:r>
                    </a:p>
                  </a:txBody>
                  <a:tcPr/>
                </a:tc>
                <a:extLst>
                  <a:ext uri="{0D108BD9-81ED-4DB2-BD59-A6C34878D82A}">
                    <a16:rowId xmlns:a16="http://schemas.microsoft.com/office/drawing/2014/main" val="2053276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dirty="0">
                          <a:effectLst/>
                        </a:rPr>
                        <a:t>Have you run a spelling and grammar check? It is in the Review ribbon.</a:t>
                      </a:r>
                      <a:endParaRPr lang="en-GB" sz="1800" b="0" u="none" strike="noStrike" dirty="0">
                        <a:solidFill>
                          <a:srgbClr val="000000"/>
                        </a:solidFill>
                        <a:effectLst/>
                      </a:endParaRPr>
                    </a:p>
                    <a:p>
                      <a:endParaRPr lang="en-GB" dirty="0"/>
                    </a:p>
                  </a:txBody>
                  <a:tcPr/>
                </a:tc>
                <a:tc>
                  <a:txBody>
                    <a:bodyPr/>
                    <a:lstStyle/>
                    <a:p>
                      <a:r>
                        <a:rPr lang="en-GB" dirty="0"/>
                        <a:t>Essential</a:t>
                      </a:r>
                    </a:p>
                  </a:txBody>
                  <a:tcPr/>
                </a:tc>
                <a:extLst>
                  <a:ext uri="{0D108BD9-81ED-4DB2-BD59-A6C34878D82A}">
                    <a16:rowId xmlns:a16="http://schemas.microsoft.com/office/drawing/2014/main" val="1187336468"/>
                  </a:ext>
                </a:extLst>
              </a:tr>
              <a:tr h="370840">
                <a:tc>
                  <a:txBody>
                    <a:bodyPr/>
                    <a:lstStyle/>
                    <a:p>
                      <a:r>
                        <a:rPr lang="en-GB" dirty="0"/>
                        <a:t>Have you used Excel's accessibility checker? Remember it isn't perfect but it will flag up some things you may have missed.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to do</a:t>
                      </a:r>
                    </a:p>
                    <a:p>
                      <a:endParaRPr lang="en-GB" dirty="0"/>
                    </a:p>
                  </a:txBody>
                  <a:tcPr/>
                </a:tc>
                <a:extLst>
                  <a:ext uri="{0D108BD9-81ED-4DB2-BD59-A6C34878D82A}">
                    <a16:rowId xmlns:a16="http://schemas.microsoft.com/office/drawing/2014/main" val="2205742444"/>
                  </a:ext>
                </a:extLst>
              </a:tr>
              <a:tr h="370840">
                <a:tc>
                  <a:txBody>
                    <a:bodyPr/>
                    <a:lstStyle/>
                    <a:p>
                      <a:r>
                        <a:rPr lang="en-GB" dirty="0"/>
                        <a:t>Did you ensure the cursor was in cell A1 of the first worksheet when you did your final save?</a:t>
                      </a:r>
                    </a:p>
                  </a:txBody>
                  <a:tcPr/>
                </a:tc>
                <a:tc>
                  <a:txBody>
                    <a:bodyPr/>
                    <a:lstStyle/>
                    <a:p>
                      <a:r>
                        <a:rPr lang="en-GB" dirty="0"/>
                        <a:t>Good to do</a:t>
                      </a:r>
                    </a:p>
                  </a:txBody>
                  <a:tcPr/>
                </a:tc>
                <a:extLst>
                  <a:ext uri="{0D108BD9-81ED-4DB2-BD59-A6C34878D82A}">
                    <a16:rowId xmlns:a16="http://schemas.microsoft.com/office/drawing/2014/main" val="3668430300"/>
                  </a:ext>
                </a:extLst>
              </a:tr>
            </a:tbl>
          </a:graphicData>
        </a:graphic>
      </p:graphicFrame>
    </p:spTree>
    <p:extLst>
      <p:ext uri="{BB962C8B-B14F-4D97-AF65-F5344CB8AC3E}">
        <p14:creationId xmlns:p14="http://schemas.microsoft.com/office/powerpoint/2010/main" val="228174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6</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Accessibility requirements for Excel data – worksheet level </a:t>
            </a:r>
          </a:p>
          <a:p>
            <a:endParaRPr lang="en-GB" dirty="0"/>
          </a:p>
        </p:txBody>
      </p:sp>
      <p:graphicFrame>
        <p:nvGraphicFramePr>
          <p:cNvPr id="3" name="Table 3">
            <a:extLst>
              <a:ext uri="{FF2B5EF4-FFF2-40B4-BE49-F238E27FC236}">
                <a16:creationId xmlns:a16="http://schemas.microsoft.com/office/drawing/2014/main" id="{A6C2048F-E3D0-4F8D-86CD-DC0225B982EB}"/>
              </a:ext>
            </a:extLst>
          </p:cNvPr>
          <p:cNvGraphicFramePr>
            <a:graphicFrameLocks noGrp="1"/>
          </p:cNvGraphicFramePr>
          <p:nvPr>
            <p:extLst>
              <p:ext uri="{D42A27DB-BD31-4B8C-83A1-F6EECF244321}">
                <p14:modId xmlns:p14="http://schemas.microsoft.com/office/powerpoint/2010/main" val="1705291876"/>
              </p:ext>
            </p:extLst>
          </p:nvPr>
        </p:nvGraphicFramePr>
        <p:xfrm>
          <a:off x="360000" y="1233401"/>
          <a:ext cx="10973019" cy="4251960"/>
        </p:xfrm>
        <a:graphic>
          <a:graphicData uri="http://schemas.openxmlformats.org/drawingml/2006/table">
            <a:tbl>
              <a:tblPr firstRow="1" bandRow="1">
                <a:tableStyleId>{5C22544A-7EE6-4342-B048-85BDC9FD1C3A}</a:tableStyleId>
              </a:tblPr>
              <a:tblGrid>
                <a:gridCol w="9311086">
                  <a:extLst>
                    <a:ext uri="{9D8B030D-6E8A-4147-A177-3AD203B41FA5}">
                      <a16:colId xmlns:a16="http://schemas.microsoft.com/office/drawing/2014/main" val="2167515723"/>
                    </a:ext>
                  </a:extLst>
                </a:gridCol>
                <a:gridCol w="1661933">
                  <a:extLst>
                    <a:ext uri="{9D8B030D-6E8A-4147-A177-3AD203B41FA5}">
                      <a16:colId xmlns:a16="http://schemas.microsoft.com/office/drawing/2014/main" val="2941298985"/>
                    </a:ext>
                  </a:extLst>
                </a:gridCol>
              </a:tblGrid>
              <a:tr h="370840">
                <a:tc>
                  <a:txBody>
                    <a:bodyPr/>
                    <a:lstStyle/>
                    <a:p>
                      <a:r>
                        <a:rPr lang="en-GB" dirty="0"/>
                        <a:t>Requirement checklist</a:t>
                      </a:r>
                    </a:p>
                  </a:txBody>
                  <a:tcPr/>
                </a:tc>
                <a:tc>
                  <a:txBody>
                    <a:bodyPr/>
                    <a:lstStyle/>
                    <a:p>
                      <a:r>
                        <a:rPr lang="en-GB" dirty="0"/>
                        <a:t>Priority</a:t>
                      </a:r>
                    </a:p>
                  </a:txBody>
                  <a:tcPr/>
                </a:tc>
                <a:extLst>
                  <a:ext uri="{0D108BD9-81ED-4DB2-BD59-A6C34878D82A}">
                    <a16:rowId xmlns:a16="http://schemas.microsoft.com/office/drawing/2014/main" val="2373766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Is the worksheet heading in cell A1?</a:t>
                      </a:r>
                    </a:p>
                  </a:txBody>
                  <a:tcPr/>
                </a:tc>
                <a:tc>
                  <a:txBody>
                    <a:bodyPr/>
                    <a:lstStyle/>
                    <a:p>
                      <a:r>
                        <a:rPr lang="en-GB" sz="1200" dirty="0"/>
                        <a:t>Essential</a:t>
                      </a:r>
                    </a:p>
                  </a:txBody>
                  <a:tcPr/>
                </a:tc>
                <a:extLst>
                  <a:ext uri="{0D108BD9-81ED-4DB2-BD59-A6C34878D82A}">
                    <a16:rowId xmlns:a16="http://schemas.microsoft.com/office/drawing/2014/main" val="806348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Have you tagged the worksheet heading as a 'Headings 1' using the cell styles tool on the Home ribbon?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1578208825"/>
                  </a:ext>
                </a:extLst>
              </a:tr>
              <a:tr h="370840">
                <a:tc>
                  <a:txBody>
                    <a:bodyPr/>
                    <a:lstStyle/>
                    <a:p>
                      <a:r>
                        <a:rPr lang="en-GB" sz="1200" dirty="0"/>
                        <a:t>Are all tables on the worksheet marked-up using the insert table tool?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3930201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Do all the tables have one marked-up header row?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205327632"/>
                  </a:ext>
                </a:extLst>
              </a:tr>
              <a:tr h="370840">
                <a:tc>
                  <a:txBody>
                    <a:bodyPr/>
                    <a:lstStyle/>
                    <a:p>
                      <a:r>
                        <a:rPr lang="en-GB" sz="1200" dirty="0"/>
                        <a:t>Have all merged cells, split cells and nested tables been removed?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1187336468"/>
                  </a:ext>
                </a:extLst>
              </a:tr>
              <a:tr h="370840">
                <a:tc>
                  <a:txBody>
                    <a:bodyPr/>
                    <a:lstStyle/>
                    <a:p>
                      <a:r>
                        <a:rPr lang="en-GB" sz="1200" dirty="0"/>
                        <a:t>Have all blank rows and columns within tables been removed?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Essential</a:t>
                      </a:r>
                    </a:p>
                  </a:txBody>
                  <a:tcPr/>
                </a:tc>
                <a:extLst>
                  <a:ext uri="{0D108BD9-81ED-4DB2-BD59-A6C34878D82A}">
                    <a16:rowId xmlns:a16="http://schemas.microsoft.com/office/drawing/2014/main" val="2205742444"/>
                  </a:ext>
                </a:extLst>
              </a:tr>
              <a:tr h="370840">
                <a:tc>
                  <a:txBody>
                    <a:bodyPr/>
                    <a:lstStyle/>
                    <a:p>
                      <a:r>
                        <a:rPr lang="en-GB" sz="1200" dirty="0"/>
                        <a:t>Is all text visible and spaced 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3668430300"/>
                  </a:ext>
                </a:extLst>
              </a:tr>
              <a:tr h="370840">
                <a:tc>
                  <a:txBody>
                    <a:bodyPr/>
                    <a:lstStyle/>
                    <a:p>
                      <a:r>
                        <a:rPr lang="en-GB" sz="1200" dirty="0"/>
                        <a:t>If you have used filters or freeze panes have you made it clear they are switched on and explained how to switch them off using a mouse and keyboard shortcuts?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2709904467"/>
                  </a:ext>
                </a:extLst>
              </a:tr>
              <a:tr h="370840">
                <a:tc>
                  <a:txBody>
                    <a:bodyPr/>
                    <a:lstStyle/>
                    <a:p>
                      <a:r>
                        <a:rPr lang="en-GB" sz="1200" dirty="0"/>
                        <a:t>Have you checked all blank cells meet the criteria and is the appropriate guidance provided?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1408324311"/>
                  </a:ext>
                </a:extLst>
              </a:tr>
              <a:tr h="370840">
                <a:tc>
                  <a:txBody>
                    <a:bodyPr/>
                    <a:lstStyle/>
                    <a:p>
                      <a:r>
                        <a:rPr lang="en-GB" sz="1200" dirty="0"/>
                        <a:t>Have you replaced all symbols with the appropriate shorthand as outlined in our 'Using symbols and shorthand' guidance?  % and £ are OK.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Essential</a:t>
                      </a:r>
                    </a:p>
                  </a:txBody>
                  <a:tcPr/>
                </a:tc>
                <a:extLst>
                  <a:ext uri="{0D108BD9-81ED-4DB2-BD59-A6C34878D82A}">
                    <a16:rowId xmlns:a16="http://schemas.microsoft.com/office/drawing/2014/main" val="3385864312"/>
                  </a:ext>
                </a:extLst>
              </a:tr>
            </a:tbl>
          </a:graphicData>
        </a:graphic>
      </p:graphicFrame>
    </p:spTree>
    <p:extLst>
      <p:ext uri="{BB962C8B-B14F-4D97-AF65-F5344CB8AC3E}">
        <p14:creationId xmlns:p14="http://schemas.microsoft.com/office/powerpoint/2010/main" val="328879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7</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Accessibility requirements for Excel data – worksheet level </a:t>
            </a:r>
          </a:p>
          <a:p>
            <a:endParaRPr lang="en-GB" dirty="0"/>
          </a:p>
        </p:txBody>
      </p:sp>
      <p:graphicFrame>
        <p:nvGraphicFramePr>
          <p:cNvPr id="3" name="Table 3">
            <a:extLst>
              <a:ext uri="{FF2B5EF4-FFF2-40B4-BE49-F238E27FC236}">
                <a16:creationId xmlns:a16="http://schemas.microsoft.com/office/drawing/2014/main" id="{A6C2048F-E3D0-4F8D-86CD-DC0225B982EB}"/>
              </a:ext>
            </a:extLst>
          </p:cNvPr>
          <p:cNvGraphicFramePr>
            <a:graphicFrameLocks noGrp="1"/>
          </p:cNvGraphicFramePr>
          <p:nvPr>
            <p:extLst>
              <p:ext uri="{D42A27DB-BD31-4B8C-83A1-F6EECF244321}">
                <p14:modId xmlns:p14="http://schemas.microsoft.com/office/powerpoint/2010/main" val="1903587089"/>
              </p:ext>
            </p:extLst>
          </p:nvPr>
        </p:nvGraphicFramePr>
        <p:xfrm>
          <a:off x="359999" y="1233401"/>
          <a:ext cx="10976785" cy="4338320"/>
        </p:xfrm>
        <a:graphic>
          <a:graphicData uri="http://schemas.openxmlformats.org/drawingml/2006/table">
            <a:tbl>
              <a:tblPr firstRow="1" bandRow="1">
                <a:tableStyleId>{5C22544A-7EE6-4342-B048-85BDC9FD1C3A}</a:tableStyleId>
              </a:tblPr>
              <a:tblGrid>
                <a:gridCol w="9314283">
                  <a:extLst>
                    <a:ext uri="{9D8B030D-6E8A-4147-A177-3AD203B41FA5}">
                      <a16:colId xmlns:a16="http://schemas.microsoft.com/office/drawing/2014/main" val="2167515723"/>
                    </a:ext>
                  </a:extLst>
                </a:gridCol>
                <a:gridCol w="1662502">
                  <a:extLst>
                    <a:ext uri="{9D8B030D-6E8A-4147-A177-3AD203B41FA5}">
                      <a16:colId xmlns:a16="http://schemas.microsoft.com/office/drawing/2014/main" val="2941298985"/>
                    </a:ext>
                  </a:extLst>
                </a:gridCol>
              </a:tblGrid>
              <a:tr h="370840">
                <a:tc>
                  <a:txBody>
                    <a:bodyPr/>
                    <a:lstStyle/>
                    <a:p>
                      <a:r>
                        <a:rPr lang="en-GB" dirty="0"/>
                        <a:t>Requirement checklist (continued)</a:t>
                      </a:r>
                    </a:p>
                  </a:txBody>
                  <a:tcPr/>
                </a:tc>
                <a:tc>
                  <a:txBody>
                    <a:bodyPr/>
                    <a:lstStyle/>
                    <a:p>
                      <a:r>
                        <a:rPr lang="en-GB" dirty="0"/>
                        <a:t>Priority</a:t>
                      </a:r>
                    </a:p>
                  </a:txBody>
                  <a:tcPr/>
                </a:tc>
                <a:extLst>
                  <a:ext uri="{0D108BD9-81ED-4DB2-BD59-A6C34878D82A}">
                    <a16:rowId xmlns:a16="http://schemas.microsoft.com/office/drawing/2014/main" val="2373766410"/>
                  </a:ext>
                </a:extLst>
              </a:tr>
              <a:tr h="370840">
                <a:tc>
                  <a:txBody>
                    <a:bodyPr/>
                    <a:lstStyle/>
                    <a:p>
                      <a:r>
                        <a:rPr lang="en-GB" sz="1200" dirty="0"/>
                        <a:t>Do all hyperlinks have descriptive link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Essential</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1826998721"/>
                  </a:ext>
                </a:extLst>
              </a:tr>
              <a:tr h="370840">
                <a:tc>
                  <a:txBody>
                    <a:bodyPr/>
                    <a:lstStyle/>
                    <a:p>
                      <a:r>
                        <a:rPr lang="en-GB" sz="1200" dirty="0"/>
                        <a:t>Is the hyperlink text the default blue colour? It is OK to leave hyperlink text the default blue colour. Hyperlink text should also be underlined (even though underline is discouraged in all other situations).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Essential</a:t>
                      </a:r>
                    </a:p>
                  </a:txBody>
                  <a:tcPr/>
                </a:tc>
                <a:extLst>
                  <a:ext uri="{0D108BD9-81ED-4DB2-BD59-A6C34878D82A}">
                    <a16:rowId xmlns:a16="http://schemas.microsoft.com/office/drawing/2014/main" val="1740457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Have you ensured colour has not been used as the only way to communicate a message?</a:t>
                      </a:r>
                    </a:p>
                  </a:txBody>
                  <a:tcPr/>
                </a:tc>
                <a:tc>
                  <a:txBody>
                    <a:bodyPr/>
                    <a:lstStyle/>
                    <a:p>
                      <a:r>
                        <a:rPr lang="en-GB" sz="1200" dirty="0"/>
                        <a:t>Essential</a:t>
                      </a:r>
                    </a:p>
                  </a:txBody>
                  <a:tcPr/>
                </a:tc>
                <a:extLst>
                  <a:ext uri="{0D108BD9-81ED-4DB2-BD59-A6C34878D82A}">
                    <a16:rowId xmlns:a16="http://schemas.microsoft.com/office/drawing/2014/main" val="806348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When you have used colour for emphasis have you ensured the contrast between the text and the background meets the required standard?</a:t>
                      </a:r>
                    </a:p>
                  </a:txBody>
                  <a:tcPr/>
                </a:tc>
                <a:tc>
                  <a:txBody>
                    <a:bodyPr/>
                    <a:lstStyle/>
                    <a:p>
                      <a:r>
                        <a:rPr lang="en-GB" sz="1200" dirty="0"/>
                        <a:t>Essential</a:t>
                      </a:r>
                    </a:p>
                  </a:txBody>
                  <a:tcPr/>
                </a:tc>
                <a:extLst>
                  <a:ext uri="{0D108BD9-81ED-4DB2-BD59-A6C34878D82A}">
                    <a16:rowId xmlns:a16="http://schemas.microsoft.com/office/drawing/2014/main" val="1578208825"/>
                  </a:ext>
                </a:extLst>
              </a:tr>
              <a:tr h="370840">
                <a:tc>
                  <a:txBody>
                    <a:bodyPr/>
                    <a:lstStyle/>
                    <a:p>
                      <a:r>
                        <a:rPr lang="en-GB" sz="1200" dirty="0"/>
                        <a:t>Have you removed any headers, footers, floating text boxes or floating toolbars?</a:t>
                      </a:r>
                    </a:p>
                  </a:txBody>
                  <a:tcPr/>
                </a:tc>
                <a:tc>
                  <a:txBody>
                    <a:bodyPr/>
                    <a:lstStyle/>
                    <a:p>
                      <a:r>
                        <a:rPr lang="en-GB" sz="1200" dirty="0"/>
                        <a:t>Essential</a:t>
                      </a:r>
                    </a:p>
                  </a:txBody>
                  <a:tcPr/>
                </a:tc>
                <a:extLst>
                  <a:ext uri="{0D108BD9-81ED-4DB2-BD59-A6C34878D82A}">
                    <a16:rowId xmlns:a16="http://schemas.microsoft.com/office/drawing/2014/main" val="3930201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Have you avoided the use of images? If you have images have you ensured they have alternative text?</a:t>
                      </a:r>
                    </a:p>
                  </a:txBody>
                  <a:tcPr/>
                </a:tc>
                <a:tc>
                  <a:txBody>
                    <a:bodyPr/>
                    <a:lstStyle/>
                    <a:p>
                      <a:r>
                        <a:rPr lang="en-GB" sz="1200" dirty="0"/>
                        <a:t>Essential</a:t>
                      </a:r>
                    </a:p>
                  </a:txBody>
                  <a:tcPr/>
                </a:tc>
                <a:extLst>
                  <a:ext uri="{0D108BD9-81ED-4DB2-BD59-A6C34878D82A}">
                    <a16:rowId xmlns:a16="http://schemas.microsoft.com/office/drawing/2014/main" val="205327632"/>
                  </a:ext>
                </a:extLst>
              </a:tr>
              <a:tr h="370840">
                <a:tc>
                  <a:txBody>
                    <a:bodyPr/>
                    <a:lstStyle/>
                    <a:p>
                      <a:r>
                        <a:rPr lang="en-GB" sz="1200" dirty="0"/>
                        <a:t>Are all tables positioned against the left-hand edge of each sheet? Remember, you should not use blank columns to create 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Essential</a:t>
                      </a:r>
                    </a:p>
                    <a:p>
                      <a:endParaRPr lang="en-GB" sz="1200" dirty="0"/>
                    </a:p>
                  </a:txBody>
                  <a:tcPr/>
                </a:tc>
                <a:extLst>
                  <a:ext uri="{0D108BD9-81ED-4DB2-BD59-A6C34878D82A}">
                    <a16:rowId xmlns:a16="http://schemas.microsoft.com/office/drawing/2014/main" val="1187336468"/>
                  </a:ext>
                </a:extLst>
              </a:tr>
              <a:tr h="370840">
                <a:tc>
                  <a:txBody>
                    <a:bodyPr/>
                    <a:lstStyle/>
                    <a:p>
                      <a:r>
                        <a:rPr lang="en-GB" sz="1200" dirty="0"/>
                        <a:t>If your worksheet has multiple tables have you made sure to read and follow this section of the main spreadsheet guidance?</a:t>
                      </a:r>
                    </a:p>
                  </a:txBody>
                  <a:tcPr/>
                </a:tc>
                <a:tc>
                  <a:txBody>
                    <a:bodyPr/>
                    <a:lstStyle/>
                    <a:p>
                      <a:r>
                        <a:rPr lang="en-GB" sz="1200" dirty="0"/>
                        <a:t>Essential</a:t>
                      </a:r>
                    </a:p>
                  </a:txBody>
                  <a:tcPr/>
                </a:tc>
                <a:extLst>
                  <a:ext uri="{0D108BD9-81ED-4DB2-BD59-A6C34878D82A}">
                    <a16:rowId xmlns:a16="http://schemas.microsoft.com/office/drawing/2014/main" val="2205742444"/>
                  </a:ext>
                </a:extLst>
              </a:tr>
              <a:tr h="370840">
                <a:tc>
                  <a:txBody>
                    <a:bodyPr/>
                    <a:lstStyle/>
                    <a:p>
                      <a:r>
                        <a:rPr lang="en-GB" sz="1200" dirty="0"/>
                        <a:t>Is the worksheet heading descriptive - can non-experts understand what is on this worksheet?</a:t>
                      </a:r>
                    </a:p>
                  </a:txBody>
                  <a:tcPr/>
                </a:tc>
                <a:tc>
                  <a:txBody>
                    <a:bodyPr/>
                    <a:lstStyle/>
                    <a:p>
                      <a:r>
                        <a:rPr lang="en-GB" sz="1200" dirty="0"/>
                        <a:t>Good to do</a:t>
                      </a:r>
                    </a:p>
                  </a:txBody>
                  <a:tcPr/>
                </a:tc>
                <a:extLst>
                  <a:ext uri="{0D108BD9-81ED-4DB2-BD59-A6C34878D82A}">
                    <a16:rowId xmlns:a16="http://schemas.microsoft.com/office/drawing/2014/main" val="3668430300"/>
                  </a:ext>
                </a:extLst>
              </a:tr>
              <a:tr h="370840">
                <a:tc>
                  <a:txBody>
                    <a:bodyPr/>
                    <a:lstStyle/>
                    <a:p>
                      <a:r>
                        <a:rPr lang="en-GB" sz="1200" dirty="0"/>
                        <a:t>Have you edited the default formatting of the heading and any subheadings? Ideally you should select the 'automatic' font colour and take off the cell border.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Good to do</a:t>
                      </a:r>
                    </a:p>
                  </a:txBody>
                  <a:tcPr/>
                </a:tc>
                <a:extLst>
                  <a:ext uri="{0D108BD9-81ED-4DB2-BD59-A6C34878D82A}">
                    <a16:rowId xmlns:a16="http://schemas.microsoft.com/office/drawing/2014/main" val="2709904467"/>
                  </a:ext>
                </a:extLst>
              </a:tr>
            </a:tbl>
          </a:graphicData>
        </a:graphic>
      </p:graphicFrame>
    </p:spTree>
    <p:extLst>
      <p:ext uri="{BB962C8B-B14F-4D97-AF65-F5344CB8AC3E}">
        <p14:creationId xmlns:p14="http://schemas.microsoft.com/office/powerpoint/2010/main" val="134262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8</a:t>
            </a:fld>
            <a:endParaRPr lang="en-GB"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Accessibility requirements for Excel data – worksheet level </a:t>
            </a:r>
          </a:p>
          <a:p>
            <a:endParaRPr lang="en-GB" dirty="0"/>
          </a:p>
        </p:txBody>
      </p:sp>
      <p:graphicFrame>
        <p:nvGraphicFramePr>
          <p:cNvPr id="3" name="Table 3">
            <a:extLst>
              <a:ext uri="{FF2B5EF4-FFF2-40B4-BE49-F238E27FC236}">
                <a16:creationId xmlns:a16="http://schemas.microsoft.com/office/drawing/2014/main" id="{A6C2048F-E3D0-4F8D-86CD-DC0225B982EB}"/>
              </a:ext>
            </a:extLst>
          </p:cNvPr>
          <p:cNvGraphicFramePr>
            <a:graphicFrameLocks noGrp="1"/>
          </p:cNvGraphicFramePr>
          <p:nvPr>
            <p:extLst>
              <p:ext uri="{D42A27DB-BD31-4B8C-83A1-F6EECF244321}">
                <p14:modId xmlns:p14="http://schemas.microsoft.com/office/powerpoint/2010/main" val="3648657871"/>
              </p:ext>
            </p:extLst>
          </p:nvPr>
        </p:nvGraphicFramePr>
        <p:xfrm>
          <a:off x="359998" y="1233401"/>
          <a:ext cx="10976785" cy="3510280"/>
        </p:xfrm>
        <a:graphic>
          <a:graphicData uri="http://schemas.openxmlformats.org/drawingml/2006/table">
            <a:tbl>
              <a:tblPr firstRow="1" bandRow="1">
                <a:tableStyleId>{5C22544A-7EE6-4342-B048-85BDC9FD1C3A}</a:tableStyleId>
              </a:tblPr>
              <a:tblGrid>
                <a:gridCol w="9314282">
                  <a:extLst>
                    <a:ext uri="{9D8B030D-6E8A-4147-A177-3AD203B41FA5}">
                      <a16:colId xmlns:a16="http://schemas.microsoft.com/office/drawing/2014/main" val="2167515723"/>
                    </a:ext>
                  </a:extLst>
                </a:gridCol>
                <a:gridCol w="1662503">
                  <a:extLst>
                    <a:ext uri="{9D8B030D-6E8A-4147-A177-3AD203B41FA5}">
                      <a16:colId xmlns:a16="http://schemas.microsoft.com/office/drawing/2014/main" val="2941298985"/>
                    </a:ext>
                  </a:extLst>
                </a:gridCol>
              </a:tblGrid>
              <a:tr h="370840">
                <a:tc>
                  <a:txBody>
                    <a:bodyPr/>
                    <a:lstStyle/>
                    <a:p>
                      <a:r>
                        <a:rPr lang="en-GB" dirty="0"/>
                        <a:t>Requirement checklist (continued)</a:t>
                      </a:r>
                    </a:p>
                  </a:txBody>
                  <a:tcPr/>
                </a:tc>
                <a:tc>
                  <a:txBody>
                    <a:bodyPr/>
                    <a:lstStyle/>
                    <a:p>
                      <a:r>
                        <a:rPr lang="en-GB" dirty="0"/>
                        <a:t>Priority</a:t>
                      </a:r>
                    </a:p>
                  </a:txBody>
                  <a:tcPr/>
                </a:tc>
                <a:extLst>
                  <a:ext uri="{0D108BD9-81ED-4DB2-BD59-A6C34878D82A}">
                    <a16:rowId xmlns:a16="http://schemas.microsoft.com/office/drawing/2014/main" val="2373766410"/>
                  </a:ext>
                </a:extLst>
              </a:tr>
              <a:tr h="370840">
                <a:tc>
                  <a:txBody>
                    <a:bodyPr/>
                    <a:lstStyle/>
                    <a:p>
                      <a:r>
                        <a:rPr lang="en-GB" sz="1200" dirty="0"/>
                        <a:t>Does cell A2 have a description of what is on this worksheet? For example "This worksheet contains one table, some cells refer to notes which can be found on the notes worksheet"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panose="020B0604020202020204"/>
                          <a:ea typeface="+mn-ea"/>
                          <a:cs typeface="+mn-cs"/>
                        </a:rPr>
                        <a:t>Good to do</a:t>
                      </a:r>
                      <a:endPar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a:tc>
                <a:extLst>
                  <a:ext uri="{0D108BD9-81ED-4DB2-BD59-A6C34878D82A}">
                    <a16:rowId xmlns:a16="http://schemas.microsoft.com/office/drawing/2014/main" val="1843047820"/>
                  </a:ext>
                </a:extLst>
              </a:tr>
              <a:tr h="370840">
                <a:tc>
                  <a:txBody>
                    <a:bodyPr/>
                    <a:lstStyle/>
                    <a:p>
                      <a:r>
                        <a:rPr lang="en-GB" sz="1200" dirty="0"/>
                        <a:t>Is the table marked up with a meaningful name? This can be done by clicking into a marked-up table and then onto the Design ribbon.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Good to do</a:t>
                      </a:r>
                    </a:p>
                  </a:txBody>
                  <a:tcPr/>
                </a:tc>
                <a:extLst>
                  <a:ext uri="{0D108BD9-81ED-4DB2-BD59-A6C34878D82A}">
                    <a16:rowId xmlns:a16="http://schemas.microsoft.com/office/drawing/2014/main" val="245205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Have you set the background fill to 'No fill'? Note - if you don't like the gridlines that appear when you remove the fill, these can be switched off in the View ribbon.</a:t>
                      </a:r>
                    </a:p>
                  </a:txBody>
                  <a:tcPr/>
                </a:tc>
                <a:tc>
                  <a:txBody>
                    <a:bodyPr/>
                    <a:lstStyle/>
                    <a:p>
                      <a:r>
                        <a:rPr lang="en-GB" sz="1200" dirty="0"/>
                        <a:t>Good to do</a:t>
                      </a:r>
                    </a:p>
                  </a:txBody>
                  <a:tcPr/>
                </a:tc>
                <a:extLst>
                  <a:ext uri="{0D108BD9-81ED-4DB2-BD59-A6C34878D82A}">
                    <a16:rowId xmlns:a16="http://schemas.microsoft.com/office/drawing/2014/main" val="806348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If a table refers to notes, have you clearly explained where notes can be found in a cell in column A, above the table?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Good to do</a:t>
                      </a:r>
                    </a:p>
                  </a:txBody>
                  <a:tcPr/>
                </a:tc>
                <a:extLst>
                  <a:ext uri="{0D108BD9-81ED-4DB2-BD59-A6C34878D82A}">
                    <a16:rowId xmlns:a16="http://schemas.microsoft.com/office/drawing/2014/main" val="1578208825"/>
                  </a:ext>
                </a:extLst>
              </a:tr>
              <a:tr h="370840">
                <a:tc>
                  <a:txBody>
                    <a:bodyPr/>
                    <a:lstStyle/>
                    <a:p>
                      <a:r>
                        <a:rPr lang="en-GB" sz="1200" dirty="0"/>
                        <a:t>Is all text a sans serif font (e.g. Arial or Calibri)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Good to do</a:t>
                      </a:r>
                    </a:p>
                  </a:txBody>
                  <a:tcPr/>
                </a:tc>
                <a:extLst>
                  <a:ext uri="{0D108BD9-81ED-4DB2-BD59-A6C34878D82A}">
                    <a16:rowId xmlns:a16="http://schemas.microsoft.com/office/drawing/2014/main" val="3930201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Have you removed any italic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rial" panose="020B0604020202020204"/>
                          <a:ea typeface="+mn-ea"/>
                          <a:cs typeface="+mn-cs"/>
                        </a:rPr>
                        <a:t>Good to do</a:t>
                      </a:r>
                    </a:p>
                  </a:txBody>
                  <a:tcPr/>
                </a:tc>
                <a:extLst>
                  <a:ext uri="{0D108BD9-81ED-4DB2-BD59-A6C34878D82A}">
                    <a16:rowId xmlns:a16="http://schemas.microsoft.com/office/drawing/2014/main" val="205327632"/>
                  </a:ext>
                </a:extLst>
              </a:tr>
              <a:tr h="370840">
                <a:tc>
                  <a:txBody>
                    <a:bodyPr/>
                    <a:lstStyle/>
                    <a:p>
                      <a:r>
                        <a:rPr lang="en-GB" sz="1200" dirty="0"/>
                        <a:t>Have you limited your use of cell borders?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Good to do</a:t>
                      </a:r>
                    </a:p>
                  </a:txBody>
                  <a:tcPr/>
                </a:tc>
                <a:extLst>
                  <a:ext uri="{0D108BD9-81ED-4DB2-BD59-A6C34878D82A}">
                    <a16:rowId xmlns:a16="http://schemas.microsoft.com/office/drawing/2014/main" val="1187336468"/>
                  </a:ext>
                </a:extLst>
              </a:tr>
              <a:tr h="370840">
                <a:tc>
                  <a:txBody>
                    <a:bodyPr/>
                    <a:lstStyle/>
                    <a:p>
                      <a:r>
                        <a:rPr lang="en-GB" sz="1200" dirty="0"/>
                        <a:t>Have you removed any macros?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Good to do</a:t>
                      </a:r>
                    </a:p>
                  </a:txBody>
                  <a:tcPr/>
                </a:tc>
                <a:extLst>
                  <a:ext uri="{0D108BD9-81ED-4DB2-BD59-A6C34878D82A}">
                    <a16:rowId xmlns:a16="http://schemas.microsoft.com/office/drawing/2014/main" val="2205742444"/>
                  </a:ext>
                </a:extLst>
              </a:tr>
            </a:tbl>
          </a:graphicData>
        </a:graphic>
      </p:graphicFrame>
    </p:spTree>
    <p:extLst>
      <p:ext uri="{BB962C8B-B14F-4D97-AF65-F5344CB8AC3E}">
        <p14:creationId xmlns:p14="http://schemas.microsoft.com/office/powerpoint/2010/main" val="345250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9</a:t>
            </a:fld>
            <a:endParaRPr lang="en-GB" dirty="0"/>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59999" y="1440000"/>
            <a:ext cx="10982255" cy="46230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400" b="0" dirty="0"/>
          </a:p>
          <a:p>
            <a:pPr marL="0" indent="0">
              <a:spcBef>
                <a:spcPts val="0"/>
              </a:spcBef>
              <a:buNone/>
            </a:pPr>
            <a:endParaRPr lang="en-GB" sz="2400" b="0" dirty="0">
              <a:solidFill>
                <a:srgbClr val="0B0C0C"/>
              </a:solidFill>
              <a:latin typeface="nta"/>
            </a:endParaRPr>
          </a:p>
          <a:p>
            <a:pPr marL="0" indent="0">
              <a:buNone/>
            </a:pPr>
            <a:endParaRPr lang="en-GB" sz="2400" b="0" dirty="0"/>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sz="3200" b="0" dirty="0"/>
              <a:t>Meeting the requirements without a tool to help……</a:t>
            </a:r>
          </a:p>
          <a:p>
            <a:endParaRPr lang="en-GB" dirty="0"/>
          </a:p>
        </p:txBody>
      </p:sp>
      <p:sp>
        <p:nvSpPr>
          <p:cNvPr id="9" name="Content Placeholder 8">
            <a:extLst>
              <a:ext uri="{FF2B5EF4-FFF2-40B4-BE49-F238E27FC236}">
                <a16:creationId xmlns:a16="http://schemas.microsoft.com/office/drawing/2014/main" id="{2A2F9C3C-BEEC-41EB-83B0-2BEF0CAF3B7E}"/>
              </a:ext>
            </a:extLst>
          </p:cNvPr>
          <p:cNvSpPr txBox="1">
            <a:spLocks/>
          </p:cNvSpPr>
          <p:nvPr/>
        </p:nvSpPr>
        <p:spPr>
          <a:xfrm>
            <a:off x="512399" y="1260630"/>
            <a:ext cx="10982255" cy="495482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dirty="0"/>
              <a:t>Whether data was created directly in Excel or exported programmatically, accessibility amendments would almost always include:</a:t>
            </a:r>
          </a:p>
          <a:p>
            <a:r>
              <a:rPr lang="en-GB" sz="1800" b="0" dirty="0"/>
              <a:t>Marking up tables</a:t>
            </a:r>
          </a:p>
          <a:p>
            <a:r>
              <a:rPr lang="en-GB" sz="1800" b="0" dirty="0"/>
              <a:t>Naming worksheets</a:t>
            </a:r>
          </a:p>
          <a:p>
            <a:r>
              <a:rPr lang="en-GB" sz="1800" b="0" dirty="0"/>
              <a:t>Adding table titles &amp; sources</a:t>
            </a:r>
          </a:p>
          <a:p>
            <a:r>
              <a:rPr lang="en-GB" sz="1800" b="0" dirty="0"/>
              <a:t>Creating a Cover sheet </a:t>
            </a:r>
          </a:p>
          <a:p>
            <a:r>
              <a:rPr lang="en-GB" sz="1800" b="0" dirty="0"/>
              <a:t>Creating a Contents sheet</a:t>
            </a:r>
          </a:p>
          <a:p>
            <a:r>
              <a:rPr lang="en-GB" sz="1800" b="0" dirty="0"/>
              <a:t>Creating a Notes reference sheet</a:t>
            </a:r>
          </a:p>
          <a:p>
            <a:pPr marL="0" indent="0">
              <a:buNone/>
            </a:pPr>
            <a:endParaRPr lang="en-GB" sz="2400" b="0" dirty="0"/>
          </a:p>
          <a:p>
            <a:pPr marL="0" indent="0">
              <a:buNone/>
            </a:pPr>
            <a:r>
              <a:rPr lang="en-GB" sz="2400" b="0" dirty="0"/>
              <a:t>Additionally, if data has already been prettified, it may be necessary to undo these changes by removing non-default formatting such as merged cells, shading, borders, blank cells</a:t>
            </a:r>
          </a:p>
        </p:txBody>
      </p:sp>
      <p:sp>
        <p:nvSpPr>
          <p:cNvPr id="3" name="Right Brace 2">
            <a:extLst>
              <a:ext uri="{FF2B5EF4-FFF2-40B4-BE49-F238E27FC236}">
                <a16:creationId xmlns:a16="http://schemas.microsoft.com/office/drawing/2014/main" id="{9025F864-49DA-4889-8D5E-85A39E838B14}"/>
              </a:ext>
            </a:extLst>
          </p:cNvPr>
          <p:cNvSpPr/>
          <p:nvPr/>
        </p:nvSpPr>
        <p:spPr>
          <a:xfrm>
            <a:off x="4576754" y="1982414"/>
            <a:ext cx="822036" cy="216130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578475D7-D6BE-44D9-988C-AE35B64FB260}"/>
              </a:ext>
            </a:extLst>
          </p:cNvPr>
          <p:cNvSpPr txBox="1"/>
          <p:nvPr/>
        </p:nvSpPr>
        <p:spPr>
          <a:xfrm>
            <a:off x="6003526" y="2536431"/>
            <a:ext cx="4489880" cy="1200329"/>
          </a:xfrm>
          <a:prstGeom prst="rect">
            <a:avLst/>
          </a:prstGeom>
          <a:noFill/>
        </p:spPr>
        <p:txBody>
          <a:bodyPr wrap="square" rtlCol="0">
            <a:spAutoFit/>
          </a:bodyPr>
          <a:lstStyle/>
          <a:p>
            <a:r>
              <a:rPr lang="en-GB" b="1" dirty="0"/>
              <a:t>Not reproducible ….</a:t>
            </a:r>
          </a:p>
          <a:p>
            <a:r>
              <a:rPr lang="en-GB" dirty="0"/>
              <a:t>And although intention is to do this once only on the final document, can end up being done many times over </a:t>
            </a:r>
          </a:p>
        </p:txBody>
      </p:sp>
    </p:spTree>
    <p:extLst>
      <p:ext uri="{BB962C8B-B14F-4D97-AF65-F5344CB8AC3E}">
        <p14:creationId xmlns:p14="http://schemas.microsoft.com/office/powerpoint/2010/main" val="2241798838"/>
      </p:ext>
    </p:extLst>
  </p:cSld>
  <p:clrMapOvr>
    <a:masterClrMapping/>
  </p:clrMapOvr>
</p:sld>
</file>

<file path=ppt/theme/theme1.xml><?xml version="1.0" encoding="utf-8"?>
<a:theme xmlns:a="http://schemas.openxmlformats.org/drawingml/2006/main" name="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DHSC PPT</Template>
  <TotalTime>1542</TotalTime>
  <Words>1447</Words>
  <Application>Microsoft Office PowerPoint</Application>
  <PresentationFormat>Widescreen</PresentationFormat>
  <Paragraphs>211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Subject]</dc:subject>
  <dc:creator>Eamyodsin, Nicole</dc:creator>
  <cp:keywords>[Add keywords]; DHSC; PowerPoint Presentation;</cp:keywords>
  <cp:lastModifiedBy>Anderson, Georgina</cp:lastModifiedBy>
  <cp:revision>65</cp:revision>
  <dcterms:created xsi:type="dcterms:W3CDTF">2018-09-10T12:23:38Z</dcterms:created>
  <dcterms:modified xsi:type="dcterms:W3CDTF">2023-02-03T09:11:31Z</dcterms:modified>
</cp:coreProperties>
</file>