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15"/>
  </p:notesMasterIdLst>
  <p:sldIdLst>
    <p:sldId id="333" r:id="rId5"/>
    <p:sldId id="335" r:id="rId6"/>
    <p:sldId id="338" r:id="rId7"/>
    <p:sldId id="336" r:id="rId8"/>
    <p:sldId id="340" r:id="rId9"/>
    <p:sldId id="337" r:id="rId10"/>
    <p:sldId id="310" r:id="rId11"/>
    <p:sldId id="331" r:id="rId12"/>
    <p:sldId id="341" r:id="rId13"/>
    <p:sldId id="342" r:id="rId14"/>
  </p:sldIdLst>
  <p:sldSz cx="12192000" cy="6858000"/>
  <p:notesSz cx="6888163"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B03"/>
    <a:srgbClr val="01A188"/>
    <a:srgbClr val="D9D9D9"/>
    <a:srgbClr val="FFFBEB"/>
    <a:srgbClr val="00A188"/>
    <a:srgbClr val="D3C9E5"/>
    <a:srgbClr val="A892CB"/>
    <a:srgbClr val="7C5CB2"/>
    <a:srgbClr val="512698"/>
    <a:srgbClr val="6162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7A9F6-08D0-46B2-8784-01079DB91CBA}" v="18" dt="2023-05-16T11:07:08.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50176" autoAdjust="0"/>
  </p:normalViewPr>
  <p:slideViewPr>
    <p:cSldViewPr snapToGrid="0">
      <p:cViewPr varScale="1">
        <p:scale>
          <a:sx n="57" d="100"/>
          <a:sy n="57" d="100"/>
        </p:scale>
        <p:origin x="26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Sam" userId="91b3e69c-b94b-4b48-8827-99015a7a2a75" providerId="ADAL" clId="{8B07A9F6-08D0-46B2-8784-01079DB91CBA}"/>
    <pc:docChg chg="undo custSel addSld delSld modSld sldOrd">
      <pc:chgData name="Taylor, Sam" userId="91b3e69c-b94b-4b48-8827-99015a7a2a75" providerId="ADAL" clId="{8B07A9F6-08D0-46B2-8784-01079DB91CBA}" dt="2023-05-16T11:20:28.775" v="2478" actId="20577"/>
      <pc:docMkLst>
        <pc:docMk/>
      </pc:docMkLst>
      <pc:sldChg chg="ord">
        <pc:chgData name="Taylor, Sam" userId="91b3e69c-b94b-4b48-8827-99015a7a2a75" providerId="ADAL" clId="{8B07A9F6-08D0-46B2-8784-01079DB91CBA}" dt="2023-05-16T10:18:08.945" v="253"/>
        <pc:sldMkLst>
          <pc:docMk/>
          <pc:sldMk cId="1454895030" sldId="310"/>
        </pc:sldMkLst>
      </pc:sldChg>
      <pc:sldChg chg="del">
        <pc:chgData name="Taylor, Sam" userId="91b3e69c-b94b-4b48-8827-99015a7a2a75" providerId="ADAL" clId="{8B07A9F6-08D0-46B2-8784-01079DB91CBA}" dt="2023-05-16T10:13:52.637" v="4" actId="2696"/>
        <pc:sldMkLst>
          <pc:docMk/>
          <pc:sldMk cId="3237381977" sldId="324"/>
        </pc:sldMkLst>
      </pc:sldChg>
      <pc:sldChg chg="del">
        <pc:chgData name="Taylor, Sam" userId="91b3e69c-b94b-4b48-8827-99015a7a2a75" providerId="ADAL" clId="{8B07A9F6-08D0-46B2-8784-01079DB91CBA}" dt="2023-05-16T10:13:52.637" v="4" actId="2696"/>
        <pc:sldMkLst>
          <pc:docMk/>
          <pc:sldMk cId="3128682734" sldId="326"/>
        </pc:sldMkLst>
      </pc:sldChg>
      <pc:sldChg chg="del">
        <pc:chgData name="Taylor, Sam" userId="91b3e69c-b94b-4b48-8827-99015a7a2a75" providerId="ADAL" clId="{8B07A9F6-08D0-46B2-8784-01079DB91CBA}" dt="2023-05-16T10:13:52.637" v="4" actId="2696"/>
        <pc:sldMkLst>
          <pc:docMk/>
          <pc:sldMk cId="2358657609" sldId="327"/>
        </pc:sldMkLst>
      </pc:sldChg>
      <pc:sldChg chg="del">
        <pc:chgData name="Taylor, Sam" userId="91b3e69c-b94b-4b48-8827-99015a7a2a75" providerId="ADAL" clId="{8B07A9F6-08D0-46B2-8784-01079DB91CBA}" dt="2023-05-16T10:13:52.637" v="4" actId="2696"/>
        <pc:sldMkLst>
          <pc:docMk/>
          <pc:sldMk cId="2487068972" sldId="328"/>
        </pc:sldMkLst>
      </pc:sldChg>
      <pc:sldChg chg="del ord modNotesTx">
        <pc:chgData name="Taylor, Sam" userId="91b3e69c-b94b-4b48-8827-99015a7a2a75" providerId="ADAL" clId="{8B07A9F6-08D0-46B2-8784-01079DB91CBA}" dt="2023-05-16T11:03:32.960" v="1764" actId="2696"/>
        <pc:sldMkLst>
          <pc:docMk/>
          <pc:sldMk cId="2698701345" sldId="329"/>
        </pc:sldMkLst>
      </pc:sldChg>
      <pc:sldChg chg="del">
        <pc:chgData name="Taylor, Sam" userId="91b3e69c-b94b-4b48-8827-99015a7a2a75" providerId="ADAL" clId="{8B07A9F6-08D0-46B2-8784-01079DB91CBA}" dt="2023-05-16T10:13:52.637" v="4" actId="2696"/>
        <pc:sldMkLst>
          <pc:docMk/>
          <pc:sldMk cId="3141272906" sldId="330"/>
        </pc:sldMkLst>
      </pc:sldChg>
      <pc:sldChg chg="modSp mod ord">
        <pc:chgData name="Taylor, Sam" userId="91b3e69c-b94b-4b48-8827-99015a7a2a75" providerId="ADAL" clId="{8B07A9F6-08D0-46B2-8784-01079DB91CBA}" dt="2023-05-16T11:03:20.566" v="1762" actId="20577"/>
        <pc:sldMkLst>
          <pc:docMk/>
          <pc:sldMk cId="825932301" sldId="331"/>
        </pc:sldMkLst>
        <pc:spChg chg="mod">
          <ac:chgData name="Taylor, Sam" userId="91b3e69c-b94b-4b48-8827-99015a7a2a75" providerId="ADAL" clId="{8B07A9F6-08D0-46B2-8784-01079DB91CBA}" dt="2023-05-16T11:03:20.566" v="1762" actId="20577"/>
          <ac:spMkLst>
            <pc:docMk/>
            <pc:sldMk cId="825932301" sldId="331"/>
            <ac:spMk id="5" creationId="{6CCCC469-2648-BE1C-B063-A2B66A5E901B}"/>
          </ac:spMkLst>
        </pc:spChg>
      </pc:sldChg>
      <pc:sldChg chg="delSp modSp add del mod ord">
        <pc:chgData name="Taylor, Sam" userId="91b3e69c-b94b-4b48-8827-99015a7a2a75" providerId="ADAL" clId="{8B07A9F6-08D0-46B2-8784-01079DB91CBA}" dt="2023-05-16T10:21:02.034" v="384" actId="2696"/>
        <pc:sldMkLst>
          <pc:docMk/>
          <pc:sldMk cId="3128285602" sldId="332"/>
        </pc:sldMkLst>
        <pc:spChg chg="del mod">
          <ac:chgData name="Taylor, Sam" userId="91b3e69c-b94b-4b48-8827-99015a7a2a75" providerId="ADAL" clId="{8B07A9F6-08D0-46B2-8784-01079DB91CBA}" dt="2023-05-16T10:14:12.316" v="9" actId="478"/>
          <ac:spMkLst>
            <pc:docMk/>
            <pc:sldMk cId="3128285602" sldId="332"/>
            <ac:spMk id="5" creationId="{6CCCC469-2648-BE1C-B063-A2B66A5E901B}"/>
          </ac:spMkLst>
        </pc:spChg>
      </pc:sldChg>
      <pc:sldChg chg="del">
        <pc:chgData name="Taylor, Sam" userId="91b3e69c-b94b-4b48-8827-99015a7a2a75" providerId="ADAL" clId="{8B07A9F6-08D0-46B2-8784-01079DB91CBA}" dt="2023-05-16T10:13:52.637" v="4" actId="2696"/>
        <pc:sldMkLst>
          <pc:docMk/>
          <pc:sldMk cId="3691533188" sldId="332"/>
        </pc:sldMkLst>
      </pc:sldChg>
      <pc:sldChg chg="delSp modSp add mod ord">
        <pc:chgData name="Taylor, Sam" userId="91b3e69c-b94b-4b48-8827-99015a7a2a75" providerId="ADAL" clId="{8B07A9F6-08D0-46B2-8784-01079DB91CBA}" dt="2023-05-16T10:14:44.265" v="46" actId="20577"/>
        <pc:sldMkLst>
          <pc:docMk/>
          <pc:sldMk cId="516592429" sldId="333"/>
        </pc:sldMkLst>
        <pc:spChg chg="mod">
          <ac:chgData name="Taylor, Sam" userId="91b3e69c-b94b-4b48-8827-99015a7a2a75" providerId="ADAL" clId="{8B07A9F6-08D0-46B2-8784-01079DB91CBA}" dt="2023-05-16T10:14:44.265" v="46" actId="20577"/>
          <ac:spMkLst>
            <pc:docMk/>
            <pc:sldMk cId="516592429" sldId="333"/>
            <ac:spMk id="2" creationId="{C066568F-8123-413B-A412-43826BEDC0A9}"/>
          </ac:spMkLst>
        </pc:spChg>
        <pc:spChg chg="del">
          <ac:chgData name="Taylor, Sam" userId="91b3e69c-b94b-4b48-8827-99015a7a2a75" providerId="ADAL" clId="{8B07A9F6-08D0-46B2-8784-01079DB91CBA}" dt="2023-05-16T10:14:28.289" v="15" actId="478"/>
          <ac:spMkLst>
            <pc:docMk/>
            <pc:sldMk cId="516592429" sldId="333"/>
            <ac:spMk id="13" creationId="{E2C70A60-1AE7-41ED-8E65-09653BF44660}"/>
          </ac:spMkLst>
        </pc:spChg>
        <pc:picChg chg="del">
          <ac:chgData name="Taylor, Sam" userId="91b3e69c-b94b-4b48-8827-99015a7a2a75" providerId="ADAL" clId="{8B07A9F6-08D0-46B2-8784-01079DB91CBA}" dt="2023-05-16T10:14:29.038" v="16" actId="478"/>
          <ac:picMkLst>
            <pc:docMk/>
            <pc:sldMk cId="516592429" sldId="333"/>
            <ac:picMk id="11" creationId="{54B33A36-FB20-4D96-88D2-D253F9969D45}"/>
          </ac:picMkLst>
        </pc:picChg>
        <pc:picChg chg="del">
          <ac:chgData name="Taylor, Sam" userId="91b3e69c-b94b-4b48-8827-99015a7a2a75" providerId="ADAL" clId="{8B07A9F6-08D0-46B2-8784-01079DB91CBA}" dt="2023-05-16T10:14:26.914" v="14" actId="478"/>
          <ac:picMkLst>
            <pc:docMk/>
            <pc:sldMk cId="516592429" sldId="333"/>
            <ac:picMk id="12" creationId="{2ED65438-9463-4906-A9D6-18AF059A5ECF}"/>
          </ac:picMkLst>
        </pc:picChg>
      </pc:sldChg>
      <pc:sldChg chg="addSp delSp modSp add del mod modNotesTx">
        <pc:chgData name="Taylor, Sam" userId="91b3e69c-b94b-4b48-8827-99015a7a2a75" providerId="ADAL" clId="{8B07A9F6-08D0-46B2-8784-01079DB91CBA}" dt="2023-05-16T11:03:07.831" v="1734" actId="2696"/>
        <pc:sldMkLst>
          <pc:docMk/>
          <pc:sldMk cId="700764124" sldId="334"/>
        </pc:sldMkLst>
        <pc:spChg chg="mod">
          <ac:chgData name="Taylor, Sam" userId="91b3e69c-b94b-4b48-8827-99015a7a2a75" providerId="ADAL" clId="{8B07A9F6-08D0-46B2-8784-01079DB91CBA}" dt="2023-05-16T10:50:10.298" v="1203" actId="20577"/>
          <ac:spMkLst>
            <pc:docMk/>
            <pc:sldMk cId="700764124" sldId="334"/>
            <ac:spMk id="2" creationId="{C066568F-8123-413B-A412-43826BEDC0A9}"/>
          </ac:spMkLst>
        </pc:spChg>
        <pc:spChg chg="add del mod">
          <ac:chgData name="Taylor, Sam" userId="91b3e69c-b94b-4b48-8827-99015a7a2a75" providerId="ADAL" clId="{8B07A9F6-08D0-46B2-8784-01079DB91CBA}" dt="2023-05-16T10:22:00.698" v="498" actId="478"/>
          <ac:spMkLst>
            <pc:docMk/>
            <pc:sldMk cId="700764124" sldId="334"/>
            <ac:spMk id="3" creationId="{2FAEA657-0762-0C53-2971-CF1A81A50D87}"/>
          </ac:spMkLst>
        </pc:spChg>
        <pc:spChg chg="add mod">
          <ac:chgData name="Taylor, Sam" userId="91b3e69c-b94b-4b48-8827-99015a7a2a75" providerId="ADAL" clId="{8B07A9F6-08D0-46B2-8784-01079DB91CBA}" dt="2023-05-16T10:25:41.893" v="510" actId="1076"/>
          <ac:spMkLst>
            <pc:docMk/>
            <pc:sldMk cId="700764124" sldId="334"/>
            <ac:spMk id="9" creationId="{5C2270E8-A62F-BBEA-06EF-1CD0526CDE2B}"/>
          </ac:spMkLst>
        </pc:spChg>
        <pc:spChg chg="del">
          <ac:chgData name="Taylor, Sam" userId="91b3e69c-b94b-4b48-8827-99015a7a2a75" providerId="ADAL" clId="{8B07A9F6-08D0-46B2-8784-01079DB91CBA}" dt="2023-05-16T10:18:35.494" v="254" actId="478"/>
          <ac:spMkLst>
            <pc:docMk/>
            <pc:sldMk cId="700764124" sldId="334"/>
            <ac:spMk id="13" creationId="{E2C70A60-1AE7-41ED-8E65-09653BF44660}"/>
          </ac:spMkLst>
        </pc:spChg>
        <pc:picChg chg="add mod">
          <ac:chgData name="Taylor, Sam" userId="91b3e69c-b94b-4b48-8827-99015a7a2a75" providerId="ADAL" clId="{8B07A9F6-08D0-46B2-8784-01079DB91CBA}" dt="2023-05-16T10:56:57.772" v="1659" actId="1076"/>
          <ac:picMkLst>
            <pc:docMk/>
            <pc:sldMk cId="700764124" sldId="334"/>
            <ac:picMk id="6" creationId="{BFCC19EC-32DE-26EB-686E-B539646431F2}"/>
          </ac:picMkLst>
        </pc:picChg>
        <pc:picChg chg="add mod">
          <ac:chgData name="Taylor, Sam" userId="91b3e69c-b94b-4b48-8827-99015a7a2a75" providerId="ADAL" clId="{8B07A9F6-08D0-46B2-8784-01079DB91CBA}" dt="2023-05-16T10:25:37.755" v="509" actId="1076"/>
          <ac:picMkLst>
            <pc:docMk/>
            <pc:sldMk cId="700764124" sldId="334"/>
            <ac:picMk id="8" creationId="{A7247156-CC8C-9FFD-7DEA-2C51372A9032}"/>
          </ac:picMkLst>
        </pc:picChg>
        <pc:picChg chg="del">
          <ac:chgData name="Taylor, Sam" userId="91b3e69c-b94b-4b48-8827-99015a7a2a75" providerId="ADAL" clId="{8B07A9F6-08D0-46B2-8784-01079DB91CBA}" dt="2023-05-16T10:18:38.774" v="256" actId="478"/>
          <ac:picMkLst>
            <pc:docMk/>
            <pc:sldMk cId="700764124" sldId="334"/>
            <ac:picMk id="11" creationId="{54B33A36-FB20-4D96-88D2-D253F9969D45}"/>
          </ac:picMkLst>
        </pc:picChg>
        <pc:picChg chg="del">
          <ac:chgData name="Taylor, Sam" userId="91b3e69c-b94b-4b48-8827-99015a7a2a75" providerId="ADAL" clId="{8B07A9F6-08D0-46B2-8784-01079DB91CBA}" dt="2023-05-16T10:18:37.339" v="255" actId="478"/>
          <ac:picMkLst>
            <pc:docMk/>
            <pc:sldMk cId="700764124" sldId="334"/>
            <ac:picMk id="12" creationId="{2ED65438-9463-4906-A9D6-18AF059A5ECF}"/>
          </ac:picMkLst>
        </pc:picChg>
        <pc:picChg chg="add mod">
          <ac:chgData name="Taylor, Sam" userId="91b3e69c-b94b-4b48-8827-99015a7a2a75" providerId="ADAL" clId="{8B07A9F6-08D0-46B2-8784-01079DB91CBA}" dt="2023-05-16T10:39:03.537" v="1042" actId="1076"/>
          <ac:picMkLst>
            <pc:docMk/>
            <pc:sldMk cId="700764124" sldId="334"/>
            <ac:picMk id="14" creationId="{4AF91003-D80D-98F2-6B53-F5897A09DFB2}"/>
          </ac:picMkLst>
        </pc:picChg>
      </pc:sldChg>
      <pc:sldChg chg="addSp delSp modSp add mod">
        <pc:chgData name="Taylor, Sam" userId="91b3e69c-b94b-4b48-8827-99015a7a2a75" providerId="ADAL" clId="{8B07A9F6-08D0-46B2-8784-01079DB91CBA}" dt="2023-05-16T10:49:14.831" v="1193" actId="20577"/>
        <pc:sldMkLst>
          <pc:docMk/>
          <pc:sldMk cId="165259755" sldId="335"/>
        </pc:sldMkLst>
        <pc:spChg chg="mod">
          <ac:chgData name="Taylor, Sam" userId="91b3e69c-b94b-4b48-8827-99015a7a2a75" providerId="ADAL" clId="{8B07A9F6-08D0-46B2-8784-01079DB91CBA}" dt="2023-05-16T10:15:07.285" v="54" actId="20577"/>
          <ac:spMkLst>
            <pc:docMk/>
            <pc:sldMk cId="165259755" sldId="335"/>
            <ac:spMk id="2" creationId="{C066568F-8123-413B-A412-43826BEDC0A9}"/>
          </ac:spMkLst>
        </pc:spChg>
        <pc:spChg chg="add mod">
          <ac:chgData name="Taylor, Sam" userId="91b3e69c-b94b-4b48-8827-99015a7a2a75" providerId="ADAL" clId="{8B07A9F6-08D0-46B2-8784-01079DB91CBA}" dt="2023-05-16T10:49:14.831" v="1193" actId="20577"/>
          <ac:spMkLst>
            <pc:docMk/>
            <pc:sldMk cId="165259755" sldId="335"/>
            <ac:spMk id="3" creationId="{E4CF12A8-062E-91D9-111F-89BA5AB880BE}"/>
          </ac:spMkLst>
        </pc:spChg>
        <pc:picChg chg="add del">
          <ac:chgData name="Taylor, Sam" userId="91b3e69c-b94b-4b48-8827-99015a7a2a75" providerId="ADAL" clId="{8B07A9F6-08D0-46B2-8784-01079DB91CBA}" dt="2023-05-16T10:48:26.367" v="1101" actId="22"/>
          <ac:picMkLst>
            <pc:docMk/>
            <pc:sldMk cId="165259755" sldId="335"/>
            <ac:picMk id="6" creationId="{D9BC8701-1B09-396F-AEC9-4B211DFE0D00}"/>
          </ac:picMkLst>
        </pc:picChg>
      </pc:sldChg>
      <pc:sldChg chg="modSp add mod modNotesTx">
        <pc:chgData name="Taylor, Sam" userId="91b3e69c-b94b-4b48-8827-99015a7a2a75" providerId="ADAL" clId="{8B07A9F6-08D0-46B2-8784-01079DB91CBA}" dt="2023-05-16T11:12:31.515" v="2097" actId="20577"/>
        <pc:sldMkLst>
          <pc:docMk/>
          <pc:sldMk cId="167147634" sldId="336"/>
        </pc:sldMkLst>
        <pc:spChg chg="mod">
          <ac:chgData name="Taylor, Sam" userId="91b3e69c-b94b-4b48-8827-99015a7a2a75" providerId="ADAL" clId="{8B07A9F6-08D0-46B2-8784-01079DB91CBA}" dt="2023-05-16T10:50:38.039" v="1225" actId="20577"/>
          <ac:spMkLst>
            <pc:docMk/>
            <pc:sldMk cId="167147634" sldId="336"/>
            <ac:spMk id="2" creationId="{C066568F-8123-413B-A412-43826BEDC0A9}"/>
          </ac:spMkLst>
        </pc:spChg>
        <pc:spChg chg="mod">
          <ac:chgData name="Taylor, Sam" userId="91b3e69c-b94b-4b48-8827-99015a7a2a75" providerId="ADAL" clId="{8B07A9F6-08D0-46B2-8784-01079DB91CBA}" dt="2023-05-16T11:12:31.515" v="2097" actId="20577"/>
          <ac:spMkLst>
            <pc:docMk/>
            <pc:sldMk cId="167147634" sldId="336"/>
            <ac:spMk id="3" creationId="{E4CF12A8-062E-91D9-111F-89BA5AB880BE}"/>
          </ac:spMkLst>
        </pc:spChg>
      </pc:sldChg>
      <pc:sldChg chg="addSp delSp modSp add mod modNotesTx">
        <pc:chgData name="Taylor, Sam" userId="91b3e69c-b94b-4b48-8827-99015a7a2a75" providerId="ADAL" clId="{8B07A9F6-08D0-46B2-8784-01079DB91CBA}" dt="2023-05-16T11:04:51.745" v="1798" actId="20577"/>
        <pc:sldMkLst>
          <pc:docMk/>
          <pc:sldMk cId="4291648280" sldId="337"/>
        </pc:sldMkLst>
        <pc:spChg chg="mod">
          <ac:chgData name="Taylor, Sam" userId="91b3e69c-b94b-4b48-8827-99015a7a2a75" providerId="ADAL" clId="{8B07A9F6-08D0-46B2-8784-01079DB91CBA}" dt="2023-05-16T11:04:34.907" v="1797" actId="20577"/>
          <ac:spMkLst>
            <pc:docMk/>
            <pc:sldMk cId="4291648280" sldId="337"/>
            <ac:spMk id="2" creationId="{C066568F-8123-413B-A412-43826BEDC0A9}"/>
          </ac:spMkLst>
        </pc:spChg>
        <pc:spChg chg="mod">
          <ac:chgData name="Taylor, Sam" userId="91b3e69c-b94b-4b48-8827-99015a7a2a75" providerId="ADAL" clId="{8B07A9F6-08D0-46B2-8784-01079DB91CBA}" dt="2023-05-16T11:04:51.745" v="1798" actId="20577"/>
          <ac:spMkLst>
            <pc:docMk/>
            <pc:sldMk cId="4291648280" sldId="337"/>
            <ac:spMk id="3" creationId="{E4CF12A8-062E-91D9-111F-89BA5AB880BE}"/>
          </ac:spMkLst>
        </pc:spChg>
        <pc:spChg chg="add mod">
          <ac:chgData name="Taylor, Sam" userId="91b3e69c-b94b-4b48-8827-99015a7a2a75" providerId="ADAL" clId="{8B07A9F6-08D0-46B2-8784-01079DB91CBA}" dt="2023-05-16T11:02:47.651" v="1732" actId="14100"/>
          <ac:spMkLst>
            <pc:docMk/>
            <pc:sldMk cId="4291648280" sldId="337"/>
            <ac:spMk id="10" creationId="{DAA47DAB-F96C-6DD3-F00A-664CA79FF746}"/>
          </ac:spMkLst>
        </pc:spChg>
        <pc:spChg chg="add del mod">
          <ac:chgData name="Taylor, Sam" userId="91b3e69c-b94b-4b48-8827-99015a7a2a75" providerId="ADAL" clId="{8B07A9F6-08D0-46B2-8784-01079DB91CBA}" dt="2023-05-16T11:01:13.664" v="1701" actId="478"/>
          <ac:spMkLst>
            <pc:docMk/>
            <pc:sldMk cId="4291648280" sldId="337"/>
            <ac:spMk id="11" creationId="{D02E5B07-095E-73FB-F0B4-E4C71047C38F}"/>
          </ac:spMkLst>
        </pc:spChg>
        <pc:spChg chg="add del mod">
          <ac:chgData name="Taylor, Sam" userId="91b3e69c-b94b-4b48-8827-99015a7a2a75" providerId="ADAL" clId="{8B07A9F6-08D0-46B2-8784-01079DB91CBA}" dt="2023-05-16T11:01:46.428" v="1711" actId="478"/>
          <ac:spMkLst>
            <pc:docMk/>
            <pc:sldMk cId="4291648280" sldId="337"/>
            <ac:spMk id="12" creationId="{643B8AD0-23BD-8F6B-9F3F-91F4352B0328}"/>
          </ac:spMkLst>
        </pc:spChg>
        <pc:picChg chg="add mod">
          <ac:chgData name="Taylor, Sam" userId="91b3e69c-b94b-4b48-8827-99015a7a2a75" providerId="ADAL" clId="{8B07A9F6-08D0-46B2-8784-01079DB91CBA}" dt="2023-05-16T11:02:19.580" v="1723" actId="1076"/>
          <ac:picMkLst>
            <pc:docMk/>
            <pc:sldMk cId="4291648280" sldId="337"/>
            <ac:picMk id="5" creationId="{FF6A8878-58B4-95E3-5F87-51569AFA45FA}"/>
          </ac:picMkLst>
        </pc:picChg>
        <pc:picChg chg="add mod ord">
          <ac:chgData name="Taylor, Sam" userId="91b3e69c-b94b-4b48-8827-99015a7a2a75" providerId="ADAL" clId="{8B07A9F6-08D0-46B2-8784-01079DB91CBA}" dt="2023-05-16T11:02:18.378" v="1722" actId="1076"/>
          <ac:picMkLst>
            <pc:docMk/>
            <pc:sldMk cId="4291648280" sldId="337"/>
            <ac:picMk id="6" creationId="{A3F81F52-ABB0-BB2B-7738-CE4F4BD99965}"/>
          </ac:picMkLst>
        </pc:picChg>
        <pc:picChg chg="add mod ord">
          <ac:chgData name="Taylor, Sam" userId="91b3e69c-b94b-4b48-8827-99015a7a2a75" providerId="ADAL" clId="{8B07A9F6-08D0-46B2-8784-01079DB91CBA}" dt="2023-05-16T11:02:38.818" v="1730" actId="1076"/>
          <ac:picMkLst>
            <pc:docMk/>
            <pc:sldMk cId="4291648280" sldId="337"/>
            <ac:picMk id="8" creationId="{F685A994-971F-F36C-03B2-52E572AB35B0}"/>
          </ac:picMkLst>
        </pc:picChg>
        <pc:picChg chg="add mod">
          <ac:chgData name="Taylor, Sam" userId="91b3e69c-b94b-4b48-8827-99015a7a2a75" providerId="ADAL" clId="{8B07A9F6-08D0-46B2-8784-01079DB91CBA}" dt="2023-05-16T11:02:30.270" v="1727" actId="1076"/>
          <ac:picMkLst>
            <pc:docMk/>
            <pc:sldMk cId="4291648280" sldId="337"/>
            <ac:picMk id="9" creationId="{C9B5778F-9246-3485-BF3C-CF64FC59B943}"/>
          </ac:picMkLst>
        </pc:picChg>
      </pc:sldChg>
      <pc:sldChg chg="delSp modSp add mod">
        <pc:chgData name="Taylor, Sam" userId="91b3e69c-b94b-4b48-8827-99015a7a2a75" providerId="ADAL" clId="{8B07A9F6-08D0-46B2-8784-01079DB91CBA}" dt="2023-05-16T11:04:10.068" v="1780" actId="20577"/>
        <pc:sldMkLst>
          <pc:docMk/>
          <pc:sldMk cId="3206916976" sldId="338"/>
        </pc:sldMkLst>
        <pc:spChg chg="mod">
          <ac:chgData name="Taylor, Sam" userId="91b3e69c-b94b-4b48-8827-99015a7a2a75" providerId="ADAL" clId="{8B07A9F6-08D0-46B2-8784-01079DB91CBA}" dt="2023-05-16T11:04:10.068" v="1780" actId="20577"/>
          <ac:spMkLst>
            <pc:docMk/>
            <pc:sldMk cId="3206916976" sldId="338"/>
            <ac:spMk id="2" creationId="{C066568F-8123-413B-A412-43826BEDC0A9}"/>
          </ac:spMkLst>
        </pc:spChg>
        <pc:spChg chg="del mod">
          <ac:chgData name="Taylor, Sam" userId="91b3e69c-b94b-4b48-8827-99015a7a2a75" providerId="ADAL" clId="{8B07A9F6-08D0-46B2-8784-01079DB91CBA}" dt="2023-05-16T11:04:06.870" v="1769"/>
          <ac:spMkLst>
            <pc:docMk/>
            <pc:sldMk cId="3206916976" sldId="338"/>
            <ac:spMk id="3" creationId="{E4CF12A8-062E-91D9-111F-89BA5AB880BE}"/>
          </ac:spMkLst>
        </pc:spChg>
      </pc:sldChg>
      <pc:sldChg chg="add del">
        <pc:chgData name="Taylor, Sam" userId="91b3e69c-b94b-4b48-8827-99015a7a2a75" providerId="ADAL" clId="{8B07A9F6-08D0-46B2-8784-01079DB91CBA}" dt="2023-05-16T11:08:17.666" v="1843" actId="2696"/>
        <pc:sldMkLst>
          <pc:docMk/>
          <pc:sldMk cId="3764151866" sldId="339"/>
        </pc:sldMkLst>
      </pc:sldChg>
      <pc:sldChg chg="modSp add mod ord">
        <pc:chgData name="Taylor, Sam" userId="91b3e69c-b94b-4b48-8827-99015a7a2a75" providerId="ADAL" clId="{8B07A9F6-08D0-46B2-8784-01079DB91CBA}" dt="2023-05-16T11:04:30.835" v="1796" actId="20577"/>
        <pc:sldMkLst>
          <pc:docMk/>
          <pc:sldMk cId="2365900420" sldId="340"/>
        </pc:sldMkLst>
        <pc:spChg chg="mod">
          <ac:chgData name="Taylor, Sam" userId="91b3e69c-b94b-4b48-8827-99015a7a2a75" providerId="ADAL" clId="{8B07A9F6-08D0-46B2-8784-01079DB91CBA}" dt="2023-05-16T11:04:30.835" v="1796" actId="20577"/>
          <ac:spMkLst>
            <pc:docMk/>
            <pc:sldMk cId="2365900420" sldId="340"/>
            <ac:spMk id="2" creationId="{C066568F-8123-413B-A412-43826BEDC0A9}"/>
          </ac:spMkLst>
        </pc:spChg>
      </pc:sldChg>
      <pc:sldChg chg="addSp delSp modSp add mod modNotesTx">
        <pc:chgData name="Taylor, Sam" userId="91b3e69c-b94b-4b48-8827-99015a7a2a75" providerId="ADAL" clId="{8B07A9F6-08D0-46B2-8784-01079DB91CBA}" dt="2023-05-16T11:20:28.775" v="2478" actId="20577"/>
        <pc:sldMkLst>
          <pc:docMk/>
          <pc:sldMk cId="3075833467" sldId="341"/>
        </pc:sldMkLst>
        <pc:spChg chg="del">
          <ac:chgData name="Taylor, Sam" userId="91b3e69c-b94b-4b48-8827-99015a7a2a75" providerId="ADAL" clId="{8B07A9F6-08D0-46B2-8784-01079DB91CBA}" dt="2023-05-16T11:05:42.639" v="1814" actId="478"/>
          <ac:spMkLst>
            <pc:docMk/>
            <pc:sldMk cId="3075833467" sldId="341"/>
            <ac:spMk id="2" creationId="{C066568F-8123-413B-A412-43826BEDC0A9}"/>
          </ac:spMkLst>
        </pc:spChg>
        <pc:spChg chg="mod">
          <ac:chgData name="Taylor, Sam" userId="91b3e69c-b94b-4b48-8827-99015a7a2a75" providerId="ADAL" clId="{8B07A9F6-08D0-46B2-8784-01079DB91CBA}" dt="2023-05-16T11:05:48.468" v="1816" actId="1076"/>
          <ac:spMkLst>
            <pc:docMk/>
            <pc:sldMk cId="3075833467" sldId="341"/>
            <ac:spMk id="3" creationId="{1BD884BD-6E68-43FF-8C80-EC4D8BB5CDC7}"/>
          </ac:spMkLst>
        </pc:spChg>
        <pc:spChg chg="del">
          <ac:chgData name="Taylor, Sam" userId="91b3e69c-b94b-4b48-8827-99015a7a2a75" providerId="ADAL" clId="{8B07A9F6-08D0-46B2-8784-01079DB91CBA}" dt="2023-05-16T11:05:06.295" v="1800" actId="478"/>
          <ac:spMkLst>
            <pc:docMk/>
            <pc:sldMk cId="3075833467" sldId="341"/>
            <ac:spMk id="5" creationId="{6CCCC469-2648-BE1C-B063-A2B66A5E901B}"/>
          </ac:spMkLst>
        </pc:spChg>
        <pc:spChg chg="add del mod">
          <ac:chgData name="Taylor, Sam" userId="91b3e69c-b94b-4b48-8827-99015a7a2a75" providerId="ADAL" clId="{8B07A9F6-08D0-46B2-8784-01079DB91CBA}" dt="2023-05-16T11:05:44.077" v="1815" actId="478"/>
          <ac:spMkLst>
            <pc:docMk/>
            <pc:sldMk cId="3075833467" sldId="341"/>
            <ac:spMk id="7" creationId="{00B2AA5F-F84D-BDDC-4BFB-27C93685F336}"/>
          </ac:spMkLst>
        </pc:spChg>
      </pc:sldChg>
      <pc:sldChg chg="modSp add mod ord">
        <pc:chgData name="Taylor, Sam" userId="91b3e69c-b94b-4b48-8827-99015a7a2a75" providerId="ADAL" clId="{8B07A9F6-08D0-46B2-8784-01079DB91CBA}" dt="2023-05-16T11:07:16.941" v="1842" actId="20577"/>
        <pc:sldMkLst>
          <pc:docMk/>
          <pc:sldMk cId="3529572646" sldId="342"/>
        </pc:sldMkLst>
        <pc:spChg chg="mod">
          <ac:chgData name="Taylor, Sam" userId="91b3e69c-b94b-4b48-8827-99015a7a2a75" providerId="ADAL" clId="{8B07A9F6-08D0-46B2-8784-01079DB91CBA}" dt="2023-05-16T11:07:16.941" v="1842" actId="20577"/>
          <ac:spMkLst>
            <pc:docMk/>
            <pc:sldMk cId="3529572646" sldId="342"/>
            <ac:spMk id="2" creationId="{C066568F-8123-413B-A412-43826BEDC0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GB"/>
          </a:p>
        </p:txBody>
      </p:sp>
      <p:sp>
        <p:nvSpPr>
          <p:cNvPr id="3" name="Date Placeholder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5AA9E37C-DD1A-4073-B30C-386131B90569}" type="datetimeFigureOut">
              <a:rPr lang="en-GB" smtClean="0"/>
              <a:t>16/05/2023</a:t>
            </a:fld>
            <a:endParaRPr lang="en-GB"/>
          </a:p>
        </p:txBody>
      </p:sp>
      <p:sp>
        <p:nvSpPr>
          <p:cNvPr id="4" name="Slide Image Placeholder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en-GB"/>
          </a:p>
        </p:txBody>
      </p:sp>
      <p:sp>
        <p:nvSpPr>
          <p:cNvPr id="5" name="Notes Placeholder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en-GB"/>
          </a:p>
        </p:txBody>
      </p:sp>
      <p:sp>
        <p:nvSpPr>
          <p:cNvPr id="7" name="Slide Number Placeholder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CFC676B2-F24C-455B-A0FE-DDE7C0C01D95}" type="slidenum">
              <a:rPr lang="en-GB" smtClean="0"/>
              <a:t>‹#›</a:t>
            </a:fld>
            <a:endParaRPr lang="en-GB"/>
          </a:p>
        </p:txBody>
      </p:sp>
    </p:spTree>
    <p:extLst>
      <p:ext uri="{BB962C8B-B14F-4D97-AF65-F5344CB8AC3E}">
        <p14:creationId xmlns:p14="http://schemas.microsoft.com/office/powerpoint/2010/main" val="86896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A0AABA"/>
                </a:solidFill>
                <a:effectLst/>
                <a:latin typeface="Open Sans" panose="020B0606030504020204" pitchFamily="34" charset="0"/>
              </a:rPr>
              <a:t>Dash apps are composed of two parts. </a:t>
            </a:r>
          </a:p>
          <a:p>
            <a:endParaRPr lang="en-GB" b="0" i="0" dirty="0">
              <a:solidFill>
                <a:srgbClr val="A0AABA"/>
              </a:solidFill>
              <a:effectLst/>
              <a:latin typeface="Open Sans" panose="020B0606030504020204" pitchFamily="34" charset="0"/>
            </a:endParaRPr>
          </a:p>
          <a:p>
            <a:r>
              <a:rPr lang="en-GB" b="0" i="0" dirty="0">
                <a:solidFill>
                  <a:srgbClr val="A0AABA"/>
                </a:solidFill>
                <a:effectLst/>
                <a:latin typeface="Open Sans" panose="020B0606030504020204" pitchFamily="34" charset="0"/>
              </a:rPr>
              <a:t>The first part is the "</a:t>
            </a:r>
            <a:r>
              <a:rPr lang="en-GB" dirty="0"/>
              <a:t>layout</a:t>
            </a:r>
            <a:r>
              <a:rPr lang="en-GB" b="0" i="0" dirty="0">
                <a:solidFill>
                  <a:srgbClr val="A0AABA"/>
                </a:solidFill>
                <a:effectLst/>
                <a:latin typeface="Open Sans" panose="020B0606030504020204" pitchFamily="34" charset="0"/>
              </a:rPr>
              <a:t>", which describes what the app looks like</a:t>
            </a:r>
          </a:p>
          <a:p>
            <a:endParaRPr lang="en-GB" b="0" i="0" dirty="0">
              <a:solidFill>
                <a:srgbClr val="A0AABA"/>
              </a:solidFill>
              <a:effectLst/>
              <a:latin typeface="Open Sans" panose="020B0606030504020204" pitchFamily="34" charset="0"/>
            </a:endParaRPr>
          </a:p>
          <a:p>
            <a:pPr algn="l">
              <a:buFont typeface="+mj-lt"/>
              <a:buAutoNum type="arabicPeriod"/>
            </a:pPr>
            <a:r>
              <a:rPr lang="en-GB" b="0" i="0" dirty="0">
                <a:solidFill>
                  <a:srgbClr val="A0AABA"/>
                </a:solidFill>
                <a:effectLst/>
                <a:latin typeface="Open Sans" panose="020B0606030504020204" pitchFamily="34" charset="0"/>
              </a:rPr>
              <a:t>The layout is composed of a tree of "components" such as </a:t>
            </a:r>
            <a:r>
              <a:rPr lang="en-GB" b="0" i="0" dirty="0" err="1">
                <a:solidFill>
                  <a:srgbClr val="A0AABA"/>
                </a:solidFill>
                <a:effectLst/>
                <a:latin typeface="Open Sans" panose="020B0606030504020204" pitchFamily="34" charset="0"/>
              </a:rPr>
              <a:t>html.Div</a:t>
            </a:r>
            <a:r>
              <a:rPr lang="en-GB" b="0" i="0" dirty="0">
                <a:solidFill>
                  <a:srgbClr val="A0AABA"/>
                </a:solidFill>
                <a:effectLst/>
                <a:latin typeface="Open Sans" panose="020B0606030504020204" pitchFamily="34" charset="0"/>
              </a:rPr>
              <a:t> and </a:t>
            </a:r>
            <a:r>
              <a:rPr lang="en-GB" b="0" i="0" dirty="0" err="1">
                <a:solidFill>
                  <a:srgbClr val="A0AABA"/>
                </a:solidFill>
                <a:effectLst/>
                <a:latin typeface="Open Sans" panose="020B0606030504020204" pitchFamily="34" charset="0"/>
              </a:rPr>
              <a:t>dcc.Graph</a:t>
            </a:r>
            <a:r>
              <a:rPr lang="en-GB" b="0" i="0" dirty="0">
                <a:solidFill>
                  <a:srgbClr val="A0AABA"/>
                </a:solidFill>
                <a:effectLst/>
                <a:latin typeface="Open Sans" panose="020B0606030504020204" pitchFamily="34" charset="0"/>
              </a:rPr>
              <a:t>.</a:t>
            </a:r>
          </a:p>
          <a:p>
            <a:pPr algn="l">
              <a:buFont typeface="+mj-lt"/>
              <a:buAutoNum type="arabicPeriod"/>
            </a:pPr>
            <a:r>
              <a:rPr lang="en-GB" b="0" i="0" dirty="0">
                <a:solidFill>
                  <a:srgbClr val="A0AABA"/>
                </a:solidFill>
                <a:effectLst/>
                <a:latin typeface="Open Sans" panose="020B0606030504020204" pitchFamily="34" charset="0"/>
              </a:rPr>
              <a:t>The Dash HTML Components module (dash.html)</a:t>
            </a:r>
          </a:p>
          <a:p>
            <a:pPr algn="l">
              <a:buFont typeface="+mj-lt"/>
              <a:buAutoNum type="arabicPeriod"/>
            </a:pPr>
            <a:r>
              <a:rPr lang="en-GB" b="0" i="0" dirty="0">
                <a:solidFill>
                  <a:srgbClr val="A0AABA"/>
                </a:solidFill>
                <a:effectLst/>
                <a:latin typeface="Open Sans" panose="020B0606030504020204" pitchFamily="34" charset="0"/>
              </a:rPr>
              <a:t>has a component for every HTML tag. The html.H1(children='Hello Dash') component generates a &lt;h1&gt;Hello Dash&lt;/h1&gt; HTML element in your app.</a:t>
            </a:r>
          </a:p>
          <a:p>
            <a:pPr algn="l">
              <a:buFont typeface="+mj-lt"/>
              <a:buAutoNum type="arabicPeriod"/>
            </a:pPr>
            <a:r>
              <a:rPr lang="en-GB" b="0" i="0" dirty="0">
                <a:solidFill>
                  <a:srgbClr val="A0AABA"/>
                </a:solidFill>
                <a:effectLst/>
                <a:latin typeface="Open Sans" panose="020B0606030504020204" pitchFamily="34" charset="0"/>
              </a:rPr>
              <a:t>Not all components are pure HTML. The Dash Core Components module (</a:t>
            </a:r>
            <a:r>
              <a:rPr lang="en-GB" b="0" i="0" dirty="0" err="1">
                <a:solidFill>
                  <a:srgbClr val="A0AABA"/>
                </a:solidFill>
                <a:effectLst/>
                <a:latin typeface="Open Sans" panose="020B0606030504020204" pitchFamily="34" charset="0"/>
              </a:rPr>
              <a:t>dash.dcc</a:t>
            </a:r>
            <a:r>
              <a:rPr lang="en-GB" b="0" i="0" dirty="0">
                <a:solidFill>
                  <a:srgbClr val="A0AABA"/>
                </a:solidFill>
                <a:effectLst/>
                <a:latin typeface="Open Sans" panose="020B0606030504020204" pitchFamily="34" charset="0"/>
              </a:rPr>
              <a:t>) contains higher-level components that are interactive and are generated with JavaScript, HTML, and CSS through the React.js library.</a:t>
            </a:r>
          </a:p>
          <a:p>
            <a:pPr algn="l">
              <a:buFont typeface="+mj-lt"/>
              <a:buAutoNum type="arabicPeriod"/>
            </a:pPr>
            <a:r>
              <a:rPr lang="en-GB" b="0" i="0" dirty="0">
                <a:solidFill>
                  <a:srgbClr val="A0AABA"/>
                </a:solidFill>
                <a:effectLst/>
                <a:latin typeface="Open Sans" panose="020B0606030504020204" pitchFamily="34" charset="0"/>
              </a:rPr>
              <a:t>Each component is described entirely through keyword attributes. Dash is </a:t>
            </a:r>
            <a:r>
              <a:rPr lang="en-GB" b="0" i="1" dirty="0">
                <a:solidFill>
                  <a:srgbClr val="A0AABA"/>
                </a:solidFill>
                <a:effectLst/>
                <a:latin typeface="Open Sans" panose="020B0606030504020204" pitchFamily="34" charset="0"/>
              </a:rPr>
              <a:t>declarative</a:t>
            </a:r>
            <a:r>
              <a:rPr lang="en-GB" b="0" i="0" dirty="0">
                <a:solidFill>
                  <a:srgbClr val="A0AABA"/>
                </a:solidFill>
                <a:effectLst/>
                <a:latin typeface="Open Sans" panose="020B0606030504020204" pitchFamily="34" charset="0"/>
              </a:rPr>
              <a:t>: you will primarily describe your app through these attributes.</a:t>
            </a:r>
          </a:p>
          <a:p>
            <a:endParaRPr lang="en-GB" b="0" i="0" dirty="0">
              <a:solidFill>
                <a:srgbClr val="A0AABA"/>
              </a:solidFill>
              <a:effectLst/>
              <a:latin typeface="Open Sans" panose="020B0606030504020204" pitchFamily="34" charset="0"/>
            </a:endParaRPr>
          </a:p>
          <a:p>
            <a:r>
              <a:rPr lang="en-GB" b="0" i="0" dirty="0">
                <a:solidFill>
                  <a:srgbClr val="A0AABA"/>
                </a:solidFill>
                <a:effectLst/>
                <a:latin typeface="Open Sans" panose="020B0606030504020204" pitchFamily="34" charset="0"/>
              </a:rPr>
              <a:t>Dash includes "hot-reloading", this feature es is activated by default when you run your app </a:t>
            </a:r>
            <a:r>
              <a:rPr lang="en-GB" b="0" i="0" dirty="0" err="1">
                <a:solidFill>
                  <a:srgbClr val="A0AABA"/>
                </a:solidFill>
                <a:effectLst/>
                <a:latin typeface="Open Sans" panose="020B0606030504020204" pitchFamily="34" charset="0"/>
              </a:rPr>
              <a:t>with</a:t>
            </a:r>
            <a:r>
              <a:rPr lang="en-GB" dirty="0" err="1"/>
              <a:t>app.run_server</a:t>
            </a:r>
            <a:r>
              <a:rPr lang="en-GB" dirty="0"/>
              <a:t>(debug=True)</a:t>
            </a:r>
            <a:r>
              <a:rPr lang="en-GB" b="0" i="0" dirty="0">
                <a:solidFill>
                  <a:srgbClr val="A0AABA"/>
                </a:solidFill>
                <a:effectLst/>
                <a:latin typeface="Open Sans" panose="020B0606030504020204" pitchFamily="34" charset="0"/>
              </a:rPr>
              <a:t>. This means that Dash will automatically refresh your browser when you make a change in your code.</a:t>
            </a:r>
          </a:p>
          <a:p>
            <a:endParaRPr lang="en-GB" b="0" i="0" dirty="0">
              <a:solidFill>
                <a:srgbClr val="A0AABA"/>
              </a:solidFill>
              <a:effectLst/>
              <a:latin typeface="Open Sans" panose="020B0606030504020204" pitchFamily="34" charset="0"/>
            </a:endParaRPr>
          </a:p>
          <a:p>
            <a:r>
              <a:rPr lang="en-GB" b="0" i="0" dirty="0">
                <a:solidFill>
                  <a:srgbClr val="A0AABA"/>
                </a:solidFill>
                <a:effectLst/>
                <a:latin typeface="Open Sans" panose="020B0606030504020204" pitchFamily="34" charset="0"/>
              </a:rPr>
              <a:t>You can also include things like Markdown and Graphs</a:t>
            </a:r>
          </a:p>
          <a:p>
            <a:endParaRPr lang="en-GB" b="0" i="0" dirty="0">
              <a:solidFill>
                <a:srgbClr val="A0AABA"/>
              </a:solidFill>
              <a:effectLst/>
              <a:latin typeface="Open Sans" panose="020B0606030504020204" pitchFamily="34" charset="0"/>
            </a:endParaRPr>
          </a:p>
          <a:p>
            <a:r>
              <a:rPr lang="en-GB" b="0" i="1" dirty="0" err="1">
                <a:solidFill>
                  <a:srgbClr val="A0AABA"/>
                </a:solidFill>
                <a:effectLst/>
                <a:latin typeface="Open Sans" panose="020B0606030504020204" pitchFamily="34" charset="0"/>
              </a:rPr>
              <a:t>callback</a:t>
            </a:r>
            <a:r>
              <a:rPr lang="en-GB" b="0" i="1" dirty="0">
                <a:solidFill>
                  <a:srgbClr val="A0AABA"/>
                </a:solidFill>
                <a:effectLst/>
                <a:latin typeface="Open Sans" panose="020B0606030504020204" pitchFamily="34" charset="0"/>
              </a:rPr>
              <a:t> functions</a:t>
            </a:r>
            <a:r>
              <a:rPr lang="en-GB" b="0" i="0" dirty="0">
                <a:solidFill>
                  <a:srgbClr val="A0AABA"/>
                </a:solidFill>
                <a:effectLst/>
                <a:latin typeface="Open Sans" panose="020B0606030504020204" pitchFamily="34" charset="0"/>
              </a:rPr>
              <a:t>: functions that are automatically called by Dash whenever an input component's property changes, in order to update some property in another component (the output).</a:t>
            </a:r>
          </a:p>
          <a:p>
            <a:endParaRPr lang="en-GB" b="0" i="0" dirty="0">
              <a:solidFill>
                <a:srgbClr val="A0AABA"/>
              </a:solidFill>
              <a:effectLst/>
              <a:latin typeface="Open Sans" panose="020B0606030504020204" pitchFamily="34" charset="0"/>
            </a:endParaRPr>
          </a:p>
          <a:p>
            <a:r>
              <a:rPr lang="en-GB" b="0" i="0" dirty="0">
                <a:solidFill>
                  <a:srgbClr val="A0AABA"/>
                </a:solidFill>
                <a:effectLst/>
                <a:latin typeface="Open Sans" panose="020B0606030504020204" pitchFamily="34" charset="0"/>
              </a:rPr>
              <a:t>It's sort of like programming with Microsoft Excel: whenever a cell changes (the input), all the cells that depend on that cell (the outputs) will get updated automatically. This is called "Reactive Programming" because the outputs </a:t>
            </a:r>
            <a:r>
              <a:rPr lang="en-GB" b="0" i="1" dirty="0">
                <a:solidFill>
                  <a:srgbClr val="A0AABA"/>
                </a:solidFill>
                <a:effectLst/>
                <a:latin typeface="Open Sans" panose="020B0606030504020204" pitchFamily="34" charset="0"/>
              </a:rPr>
              <a:t>react</a:t>
            </a:r>
            <a:r>
              <a:rPr lang="en-GB" b="0" i="0" dirty="0">
                <a:solidFill>
                  <a:srgbClr val="A0AABA"/>
                </a:solidFill>
                <a:effectLst/>
                <a:latin typeface="Open Sans" panose="020B0606030504020204" pitchFamily="34" charset="0"/>
              </a:rPr>
              <a:t> to changes in the inputs automatically.</a:t>
            </a:r>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4</a:t>
            </a:fld>
            <a:endParaRPr lang="en-GB"/>
          </a:p>
        </p:txBody>
      </p:sp>
    </p:spTree>
    <p:extLst>
      <p:ext uri="{BB962C8B-B14F-4D97-AF65-F5344CB8AC3E}">
        <p14:creationId xmlns:p14="http://schemas.microsoft.com/office/powerpoint/2010/main" val="146695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600"/>
              </a:spcAft>
              <a:buFont typeface="Arial" panose="020B0604020202020204" pitchFamily="34" charset="0"/>
              <a:buChar char="•"/>
            </a:pPr>
            <a:r>
              <a:rPr lang="en-GB" sz="1200" dirty="0"/>
              <a:t>The ICB Dashboard was developed to support Ministers in performance discussions with Integrated Care Boards (ICBs).</a:t>
            </a:r>
          </a:p>
          <a:p>
            <a:pPr marL="171450" indent="-171450">
              <a:spcAft>
                <a:spcPts val="600"/>
              </a:spcAft>
              <a:buFont typeface="Arial" panose="020B0604020202020204" pitchFamily="34" charset="0"/>
              <a:buChar char="•"/>
            </a:pPr>
            <a:r>
              <a:rPr lang="en-GB" sz="1200" dirty="0"/>
              <a:t>It is refreshed on a </a:t>
            </a:r>
            <a:r>
              <a:rPr lang="en-GB" sz="1200" b="1" dirty="0"/>
              <a:t>monthly basis</a:t>
            </a:r>
          </a:p>
          <a:p>
            <a:pPr marL="171450" indent="-171450">
              <a:spcAft>
                <a:spcPts val="600"/>
              </a:spcAft>
              <a:buFont typeface="Arial" panose="020B0604020202020204" pitchFamily="34" charset="0"/>
              <a:buChar char="•"/>
            </a:pPr>
            <a:r>
              <a:rPr lang="en-GB" sz="1200" dirty="0"/>
              <a:t>The scope comprises GPs, Ambulances, Urgent and Emergency Care (UEC), Electives, Dentistry, and Discharge/Bed Pressures</a:t>
            </a:r>
          </a:p>
          <a:p>
            <a:pPr marL="171450" indent="-171450">
              <a:spcAft>
                <a:spcPts val="600"/>
              </a:spcAft>
              <a:buFont typeface="Arial" panose="020B0604020202020204" pitchFamily="34" charset="0"/>
              <a:buChar char="•"/>
            </a:pPr>
            <a:r>
              <a:rPr lang="en-GB" sz="1200" dirty="0"/>
              <a:t>They wish to see the current state, plus trends over time and </a:t>
            </a:r>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6</a:t>
            </a:fld>
            <a:endParaRPr lang="en-GB"/>
          </a:p>
        </p:txBody>
      </p:sp>
    </p:spTree>
    <p:extLst>
      <p:ext uri="{BB962C8B-B14F-4D97-AF65-F5344CB8AC3E}">
        <p14:creationId xmlns:p14="http://schemas.microsoft.com/office/powerpoint/2010/main" val="22044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7</a:t>
            </a:fld>
            <a:endParaRPr lang="en-GB"/>
          </a:p>
        </p:txBody>
      </p:sp>
    </p:spTree>
    <p:extLst>
      <p:ext uri="{BB962C8B-B14F-4D97-AF65-F5344CB8AC3E}">
        <p14:creationId xmlns:p14="http://schemas.microsoft.com/office/powerpoint/2010/main" val="33504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Toggling between ICBs changes the content and the charts</a:t>
            </a:r>
          </a:p>
          <a:p>
            <a:endParaRPr lang="en-GB" dirty="0"/>
          </a:p>
          <a:p>
            <a:r>
              <a:rPr lang="en-GB" dirty="0"/>
              <a:t>You can add image files</a:t>
            </a:r>
          </a:p>
          <a:p>
            <a:endParaRPr lang="en-GB" dirty="0"/>
          </a:p>
          <a:p>
            <a:r>
              <a:rPr lang="en-GB" dirty="0"/>
              <a:t>You can upload datasets which will be rendered as tables</a:t>
            </a:r>
          </a:p>
          <a:p>
            <a:endParaRPr lang="en-GB" dirty="0"/>
          </a:p>
          <a:p>
            <a:r>
              <a:rPr lang="en-GB" dirty="0"/>
              <a:t>You can add markdown which will be rendered inline. </a:t>
            </a:r>
          </a:p>
          <a:p>
            <a:endParaRPr lang="en-GB" dirty="0"/>
          </a:p>
          <a:p>
            <a:r>
              <a:rPr lang="en-GB" dirty="0"/>
              <a:t>Draw distinctions between this and </a:t>
            </a:r>
            <a:r>
              <a:rPr lang="en-GB" dirty="0" err="1"/>
              <a:t>Rstudio</a:t>
            </a:r>
            <a:r>
              <a:rPr lang="en-GB" dirty="0"/>
              <a:t> / RMD – this is a ‘no code’ option which is ideal for policy people. </a:t>
            </a:r>
          </a:p>
        </p:txBody>
      </p:sp>
      <p:sp>
        <p:nvSpPr>
          <p:cNvPr id="4" name="Slide Number Placeholder 3"/>
          <p:cNvSpPr>
            <a:spLocks noGrp="1"/>
          </p:cNvSpPr>
          <p:nvPr>
            <p:ph type="sldNum" sz="quarter" idx="5"/>
          </p:nvPr>
        </p:nvSpPr>
        <p:spPr/>
        <p:txBody>
          <a:bodyPr/>
          <a:lstStyle/>
          <a:p>
            <a:fld id="{CFC676B2-F24C-455B-A0FE-DDE7C0C01D95}" type="slidenum">
              <a:rPr lang="en-GB" smtClean="0"/>
              <a:t>9</a:t>
            </a:fld>
            <a:endParaRPr lang="en-GB"/>
          </a:p>
        </p:txBody>
      </p:sp>
    </p:spTree>
    <p:extLst>
      <p:ext uri="{BB962C8B-B14F-4D97-AF65-F5344CB8AC3E}">
        <p14:creationId xmlns:p14="http://schemas.microsoft.com/office/powerpoint/2010/main" val="557879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930374" y="2549668"/>
            <a:ext cx="9144000" cy="563231"/>
          </a:xfrm>
        </p:spPr>
        <p:txBody>
          <a:bodyPr anchor="t" anchorCtr="0">
            <a:spAutoFit/>
          </a:bodyPr>
          <a:lstStyle>
            <a:lvl1pPr algn="l">
              <a:defRPr sz="3400" b="1">
                <a:latin typeface="Arial" panose="020B0604020202020204" pitchFamily="34" charset="0"/>
                <a:cs typeface="Arial" panose="020B0604020202020204" pitchFamily="34" charset="0"/>
              </a:defRPr>
            </a:lvl1pPr>
          </a:lstStyle>
          <a:p>
            <a:r>
              <a:rPr lang="en-US"/>
              <a:t>Click to edit Presentation Heading style</a:t>
            </a:r>
            <a:endParaRPr lang="en-GB"/>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930374" y="4156220"/>
            <a:ext cx="9144000" cy="369332"/>
          </a:xfrm>
        </p:spPr>
        <p:txBody>
          <a:bodyPr>
            <a:sp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Presented by/Sub-heading style</a:t>
            </a:r>
            <a:endParaRPr lang="en-GB"/>
          </a:p>
        </p:txBody>
      </p:sp>
      <p:sp>
        <p:nvSpPr>
          <p:cNvPr id="11" name="Text Placeholder 10">
            <a:extLst>
              <a:ext uri="{FF2B5EF4-FFF2-40B4-BE49-F238E27FC236}">
                <a16:creationId xmlns:a16="http://schemas.microsoft.com/office/drawing/2014/main" id="{7AFDDB99-4A42-4713-B148-1FC5187A0930}"/>
              </a:ext>
            </a:extLst>
          </p:cNvPr>
          <p:cNvSpPr>
            <a:spLocks noGrp="1"/>
          </p:cNvSpPr>
          <p:nvPr>
            <p:ph type="body" sz="quarter" idx="13" hasCustomPrompt="1"/>
          </p:nvPr>
        </p:nvSpPr>
        <p:spPr>
          <a:xfrm>
            <a:off x="930275" y="5671367"/>
            <a:ext cx="4057650" cy="286232"/>
          </a:xfrm>
        </p:spPr>
        <p:txBody>
          <a:bodyPr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Published DD Month YYYY</a:t>
            </a:r>
          </a:p>
        </p:txBody>
      </p:sp>
    </p:spTree>
    <p:extLst>
      <p:ext uri="{BB962C8B-B14F-4D97-AF65-F5344CB8AC3E}">
        <p14:creationId xmlns:p14="http://schemas.microsoft.com/office/powerpoint/2010/main" val="34796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47129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93737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521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506402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45801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522515" y="2004602"/>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7784154" y="1258064"/>
            <a:ext cx="495300" cy="247650"/>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201956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8077943-3D51-438C-8FB7-BEE503748A1B}" type="slidenum">
              <a:t>‹#›</a:t>
            </a:fld>
            <a:endParaRPr lang="en-GB"/>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357905" y="1204840"/>
            <a:ext cx="11446166" cy="4652238"/>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357192" y="236857"/>
            <a:ext cx="11447465" cy="904871"/>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6186162"/>
            <a:ext cx="12191996" cy="671837"/>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1717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593271" y="538837"/>
            <a:ext cx="11005453" cy="5780315"/>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1038474" y="2869816"/>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itchFamily="34"/>
                <a:cs typeface="Arial" pitchFamily="34"/>
              </a:defRPr>
            </a:lvl1pPr>
          </a:lstStyle>
          <a:p>
            <a:pPr lvl="0"/>
            <a:r>
              <a:rPr lang="en-US"/>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1038474" y="3717520"/>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1855798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404905" y="432602"/>
            <a:ext cx="11416146" cy="542108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2B15A99-32D5-48D2-9AB1-A17973B7257B}" type="slidenum">
              <a:t>‹#›</a:t>
            </a:fld>
            <a:endParaRPr lang="en-GB"/>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Large text page</a:t>
            </a:r>
          </a:p>
        </p:txBody>
      </p:sp>
    </p:spTree>
    <p:extLst>
      <p:ext uri="{BB962C8B-B14F-4D97-AF65-F5344CB8AC3E}">
        <p14:creationId xmlns:p14="http://schemas.microsoft.com/office/powerpoint/2010/main" val="4021490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522515" y="2093379"/>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1044573" y="2503490"/>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2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1044573" y="3662309"/>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1044573" y="4821128"/>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8291513" y="598951"/>
            <a:ext cx="1314306" cy="1227767"/>
          </a:xfrm>
          <a:prstGeom prst="rect">
            <a:avLst/>
          </a:prstGeom>
        </p:spPr>
      </p:pic>
    </p:spTree>
    <p:extLst>
      <p:ext uri="{BB962C8B-B14F-4D97-AF65-F5344CB8AC3E}">
        <p14:creationId xmlns:p14="http://schemas.microsoft.com/office/powerpoint/2010/main" val="15759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30554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12028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831850" y="2587192"/>
            <a:ext cx="10515600" cy="590931"/>
          </a:xfrm>
        </p:spPr>
        <p:txBody>
          <a:bodyPr anchor="t" anchorCtr="0">
            <a:spAutoFit/>
          </a:bodyPr>
          <a:lstStyle>
            <a:lvl1pPr>
              <a:defRPr sz="3600" b="1"/>
            </a:lvl1pPr>
          </a:lstStyle>
          <a:p>
            <a:r>
              <a:rPr lang="en-US"/>
              <a:t>Section heading</a:t>
            </a:r>
            <a:endParaRPr lang="en-GB"/>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831850" y="3789940"/>
            <a:ext cx="10515600" cy="369332"/>
          </a:xfrm>
        </p:spPr>
        <p:txBody>
          <a:bodyPr>
            <a:spAutoFit/>
          </a:bodyPr>
          <a:lstStyle>
            <a:lvl1pPr marL="0" indent="0">
              <a:buNone/>
              <a:defRPr sz="2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Sub-heading</a:t>
            </a:r>
          </a:p>
        </p:txBody>
      </p:sp>
    </p:spTree>
    <p:extLst>
      <p:ext uri="{BB962C8B-B14F-4D97-AF65-F5344CB8AC3E}">
        <p14:creationId xmlns:p14="http://schemas.microsoft.com/office/powerpoint/2010/main" val="196778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12150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543561" y="553338"/>
            <a:ext cx="11095443" cy="5390262"/>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endParaRPr lang="en-GB">
              <a:solidFill>
                <a:schemeClr val="tx1"/>
              </a:solidFill>
            </a:endParaRPr>
          </a:p>
        </p:txBody>
      </p:sp>
    </p:spTree>
    <p:extLst>
      <p:ext uri="{BB962C8B-B14F-4D97-AF65-F5344CB8AC3E}">
        <p14:creationId xmlns:p14="http://schemas.microsoft.com/office/powerpoint/2010/main" val="11703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hasCustomPrompt="1"/>
          </p:nvPr>
        </p:nvSpPr>
        <p:spPr>
          <a:xfrm>
            <a:off x="360000"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hasCustomPrompt="1"/>
          </p:nvPr>
        </p:nvSpPr>
        <p:spPr>
          <a:xfrm>
            <a:off x="6224072"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41131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360000" y="360000"/>
            <a:ext cx="11444072" cy="90443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368514"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hasCustomPrompt="1"/>
          </p:nvPr>
        </p:nvSpPr>
        <p:spPr>
          <a:xfrm>
            <a:off x="368514"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6224072"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hasCustomPrompt="1"/>
          </p:nvPr>
        </p:nvSpPr>
        <p:spPr>
          <a:xfrm>
            <a:off x="6224072"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77311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195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185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360000" y="360000"/>
            <a:ext cx="11444072" cy="535531"/>
          </a:xfrm>
          <a:prstGeom prst="rect">
            <a:avLst/>
          </a:prstGeom>
        </p:spPr>
        <p:txBody>
          <a:bodyPr vert="horz" lIns="91440" tIns="45720" rIns="91440" bIns="45720" rtlCol="0" anchor="t" anchorCtr="0">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1BCFDC-5D94-4F0B-82D3-04481417E05B}"/>
              </a:ext>
            </a:extLst>
          </p:cNvPr>
          <p:cNvSpPr>
            <a:spLocks noGrp="1"/>
          </p:cNvSpPr>
          <p:nvPr>
            <p:ph type="body" idx="1"/>
          </p:nvPr>
        </p:nvSpPr>
        <p:spPr>
          <a:xfrm>
            <a:off x="359999" y="1440000"/>
            <a:ext cx="11444073" cy="4351338"/>
          </a:xfrm>
          <a:prstGeom prst="rect">
            <a:avLst/>
          </a:prstGeom>
        </p:spPr>
        <p:txBody>
          <a:bodyPr vert="horz" lIns="91440" tIns="45720" rIns="91440" bIns="45720" rtlCol="0">
            <a:normAutofit/>
          </a:body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a:t>Bullet sub</a:t>
            </a:r>
            <a:endParaRPr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4445000" y="6356350"/>
            <a:ext cx="6380018"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11044381" y="6356350"/>
            <a:ext cx="759691"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fld id="{06A44ADC-FBC0-4698-B0EC-1AD4A4060383}" type="slidenum">
              <a:rPr lang="en-GB" smtClean="0"/>
              <a:t>‹#›</a:t>
            </a:fld>
            <a:endParaRPr lang="en-GB"/>
          </a:p>
        </p:txBody>
      </p:sp>
    </p:spTree>
    <p:extLst>
      <p:ext uri="{BB962C8B-B14F-4D97-AF65-F5344CB8AC3E}">
        <p14:creationId xmlns:p14="http://schemas.microsoft.com/office/powerpoint/2010/main" val="2927442732"/>
      </p:ext>
    </p:extLst>
  </p:cSld>
  <p:clrMap bg1="lt1" tx1="dk1" bg2="lt2" tx2="dk2" accent1="accent1" accent2="accent2" accent3="accent3" accent4="accent4" accent5="accent5" accent6="accent6" hlink="hlink" folHlink="folHlink"/>
  <p:sldLayoutIdLst>
    <p:sldLayoutId id="2147483681" r:id="rId1"/>
    <p:sldLayoutId id="2147483686" r:id="rId2"/>
    <p:sldLayoutId id="2147483660" r:id="rId3"/>
    <p:sldLayoutId id="2147483683" r:id="rId4"/>
    <p:sldLayoutId id="2147483661" r:id="rId5"/>
    <p:sldLayoutId id="2147483687" r:id="rId6"/>
    <p:sldLayoutId id="2147483674" r:id="rId7"/>
    <p:sldLayoutId id="2147483675" r:id="rId8"/>
    <p:sldLayoutId id="2147483676" r:id="rId9"/>
    <p:sldLayoutId id="2147483677" r:id="rId10"/>
    <p:sldLayoutId id="2147483678" r:id="rId11"/>
    <p:sldLayoutId id="2147483679" r:id="rId12"/>
    <p:sldLayoutId id="2147483680"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439899" y="2756971"/>
            <a:ext cx="11446163" cy="844839"/>
          </a:xfrm>
        </p:spPr>
        <p:txBody>
          <a:bodyPr/>
          <a:lstStyle/>
          <a:p>
            <a:r>
              <a:rPr lang="en-GB" dirty="0"/>
              <a:t>Automated Briefings with Dash</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1</a:t>
            </a:fld>
            <a:endParaRPr lang="en-GB"/>
          </a:p>
        </p:txBody>
      </p:sp>
    </p:spTree>
    <p:extLst>
      <p:ext uri="{BB962C8B-B14F-4D97-AF65-F5344CB8AC3E}">
        <p14:creationId xmlns:p14="http://schemas.microsoft.com/office/powerpoint/2010/main" val="51659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363293" y="2779799"/>
            <a:ext cx="11446163" cy="844839"/>
          </a:xfrm>
        </p:spPr>
        <p:txBody>
          <a:bodyPr/>
          <a:lstStyle/>
          <a:p>
            <a:r>
              <a:rPr lang="en-GB" dirty="0"/>
              <a:t>Building an App</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10</a:t>
            </a:fld>
            <a:endParaRPr lang="en-GB"/>
          </a:p>
        </p:txBody>
      </p:sp>
    </p:spTree>
    <p:extLst>
      <p:ext uri="{BB962C8B-B14F-4D97-AF65-F5344CB8AC3E}">
        <p14:creationId xmlns:p14="http://schemas.microsoft.com/office/powerpoint/2010/main" val="352957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244590" y="297856"/>
            <a:ext cx="11446163" cy="844839"/>
          </a:xfrm>
        </p:spPr>
        <p:txBody>
          <a:bodyPr/>
          <a:lstStyle/>
          <a:p>
            <a:r>
              <a:rPr lang="en-GB" dirty="0"/>
              <a:t>Agenda</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2</a:t>
            </a:fld>
            <a:endParaRPr lang="en-GB"/>
          </a:p>
        </p:txBody>
      </p:sp>
      <p:sp>
        <p:nvSpPr>
          <p:cNvPr id="3" name="TextBox 2">
            <a:extLst>
              <a:ext uri="{FF2B5EF4-FFF2-40B4-BE49-F238E27FC236}">
                <a16:creationId xmlns:a16="http://schemas.microsoft.com/office/drawing/2014/main" id="{E4CF12A8-062E-91D9-111F-89BA5AB880BE}"/>
              </a:ext>
            </a:extLst>
          </p:cNvPr>
          <p:cNvSpPr txBox="1"/>
          <p:nvPr/>
        </p:nvSpPr>
        <p:spPr>
          <a:xfrm>
            <a:off x="363293" y="1142695"/>
            <a:ext cx="10467332"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What’s </a:t>
            </a:r>
            <a:r>
              <a:rPr lang="en-GB" dirty="0" err="1"/>
              <a:t>Plotly</a:t>
            </a:r>
            <a:r>
              <a:rPr lang="en-GB" dirty="0"/>
              <a:t> Dash?</a:t>
            </a:r>
          </a:p>
          <a:p>
            <a:endParaRPr lang="en-GB" dirty="0"/>
          </a:p>
          <a:p>
            <a:pPr marL="285750" indent="-285750">
              <a:buFont typeface="Arial" panose="020B0604020202020204" pitchFamily="34" charset="0"/>
              <a:buChar char="•"/>
            </a:pPr>
            <a:r>
              <a:rPr lang="en-GB" dirty="0"/>
              <a:t>Case Study – ICB Briefings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Building a demo app</a:t>
            </a:r>
          </a:p>
        </p:txBody>
      </p:sp>
    </p:spTree>
    <p:extLst>
      <p:ext uri="{BB962C8B-B14F-4D97-AF65-F5344CB8AC3E}">
        <p14:creationId xmlns:p14="http://schemas.microsoft.com/office/powerpoint/2010/main" val="16525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363293" y="2779799"/>
            <a:ext cx="11446163" cy="844839"/>
          </a:xfrm>
        </p:spPr>
        <p:txBody>
          <a:bodyPr/>
          <a:lstStyle/>
          <a:p>
            <a:r>
              <a:rPr lang="en-GB" dirty="0" err="1"/>
              <a:t>Plotly</a:t>
            </a:r>
            <a:r>
              <a:rPr lang="en-GB" dirty="0"/>
              <a:t> Dash</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3</a:t>
            </a:fld>
            <a:endParaRPr lang="en-GB"/>
          </a:p>
        </p:txBody>
      </p:sp>
    </p:spTree>
    <p:extLst>
      <p:ext uri="{BB962C8B-B14F-4D97-AF65-F5344CB8AC3E}">
        <p14:creationId xmlns:p14="http://schemas.microsoft.com/office/powerpoint/2010/main" val="320691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244590" y="297856"/>
            <a:ext cx="11446163" cy="844839"/>
          </a:xfrm>
        </p:spPr>
        <p:txBody>
          <a:bodyPr/>
          <a:lstStyle/>
          <a:p>
            <a:r>
              <a:rPr lang="en-GB" dirty="0"/>
              <a:t>What’s </a:t>
            </a:r>
            <a:r>
              <a:rPr lang="en-GB" dirty="0" err="1"/>
              <a:t>Plotly</a:t>
            </a:r>
            <a:r>
              <a:rPr lang="en-GB" dirty="0"/>
              <a:t> Dash</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4</a:t>
            </a:fld>
            <a:endParaRPr lang="en-GB"/>
          </a:p>
        </p:txBody>
      </p:sp>
      <p:sp>
        <p:nvSpPr>
          <p:cNvPr id="3" name="TextBox 2">
            <a:extLst>
              <a:ext uri="{FF2B5EF4-FFF2-40B4-BE49-F238E27FC236}">
                <a16:creationId xmlns:a16="http://schemas.microsoft.com/office/drawing/2014/main" id="{E4CF12A8-062E-91D9-111F-89BA5AB880BE}"/>
              </a:ext>
            </a:extLst>
          </p:cNvPr>
          <p:cNvSpPr txBox="1"/>
          <p:nvPr/>
        </p:nvSpPr>
        <p:spPr>
          <a:xfrm>
            <a:off x="363293" y="1142695"/>
            <a:ext cx="10467332" cy="1477328"/>
          </a:xfrm>
          <a:prstGeom prst="rect">
            <a:avLst/>
          </a:prstGeom>
          <a:noFill/>
        </p:spPr>
        <p:txBody>
          <a:bodyPr wrap="square" rtlCol="0">
            <a:spAutoFit/>
          </a:bodyPr>
          <a:lstStyle/>
          <a:p>
            <a:pPr marL="285750" indent="-285750">
              <a:buFont typeface="Arial" panose="020B0604020202020204" pitchFamily="34" charset="0"/>
              <a:buChar char="•"/>
            </a:pPr>
            <a:r>
              <a:rPr lang="en-GB" dirty="0"/>
              <a:t>Data visualisation / Dashboarding tool built on top of Flask</a:t>
            </a:r>
          </a:p>
          <a:p>
            <a:endParaRPr lang="en-GB" dirty="0"/>
          </a:p>
          <a:p>
            <a:pPr marL="285750" indent="-285750">
              <a:buFont typeface="Arial" panose="020B0604020202020204" pitchFamily="34" charset="0"/>
              <a:buChar char="•"/>
            </a:pPr>
            <a:r>
              <a:rPr lang="en-GB" dirty="0"/>
              <a:t>Key elements – App Layout &amp; </a:t>
            </a:r>
            <a:r>
              <a:rPr lang="en-GB" dirty="0" err="1"/>
              <a:t>Callbacks</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Other tools are available (</a:t>
            </a:r>
            <a:r>
              <a:rPr lang="en-GB" dirty="0" err="1"/>
              <a:t>Rmd</a:t>
            </a:r>
            <a:r>
              <a:rPr lang="en-GB" dirty="0"/>
              <a:t>, Quarto) and your mileage my vary</a:t>
            </a:r>
          </a:p>
        </p:txBody>
      </p:sp>
    </p:spTree>
    <p:extLst>
      <p:ext uri="{BB962C8B-B14F-4D97-AF65-F5344CB8AC3E}">
        <p14:creationId xmlns:p14="http://schemas.microsoft.com/office/powerpoint/2010/main" val="16714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363293" y="2779799"/>
            <a:ext cx="11446163" cy="844839"/>
          </a:xfrm>
        </p:spPr>
        <p:txBody>
          <a:bodyPr/>
          <a:lstStyle/>
          <a:p>
            <a:r>
              <a:rPr lang="en-GB" dirty="0"/>
              <a:t>Case Study</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5</a:t>
            </a:fld>
            <a:endParaRPr lang="en-GB"/>
          </a:p>
        </p:txBody>
      </p:sp>
    </p:spTree>
    <p:extLst>
      <p:ext uri="{BB962C8B-B14F-4D97-AF65-F5344CB8AC3E}">
        <p14:creationId xmlns:p14="http://schemas.microsoft.com/office/powerpoint/2010/main" val="236590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a:xfrm>
            <a:off x="244590" y="218438"/>
            <a:ext cx="11446163" cy="844839"/>
          </a:xfrm>
        </p:spPr>
        <p:txBody>
          <a:bodyPr/>
          <a:lstStyle/>
          <a:p>
            <a:r>
              <a:rPr lang="en-GB" dirty="0"/>
              <a:t>ICB Briefings</a:t>
            </a:r>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6</a:t>
            </a:fld>
            <a:endParaRPr lang="en-GB"/>
          </a:p>
        </p:txBody>
      </p:sp>
      <p:sp>
        <p:nvSpPr>
          <p:cNvPr id="3" name="TextBox 2">
            <a:extLst>
              <a:ext uri="{FF2B5EF4-FFF2-40B4-BE49-F238E27FC236}">
                <a16:creationId xmlns:a16="http://schemas.microsoft.com/office/drawing/2014/main" id="{E4CF12A8-062E-91D9-111F-89BA5AB880BE}"/>
              </a:ext>
            </a:extLst>
          </p:cNvPr>
          <p:cNvSpPr txBox="1"/>
          <p:nvPr/>
        </p:nvSpPr>
        <p:spPr>
          <a:xfrm>
            <a:off x="363293" y="1142695"/>
            <a:ext cx="3686193" cy="3970318"/>
          </a:xfrm>
          <a:prstGeom prst="rect">
            <a:avLst/>
          </a:prstGeom>
          <a:noFill/>
        </p:spPr>
        <p:txBody>
          <a:bodyPr wrap="square" rtlCol="0">
            <a:spAutoFit/>
          </a:bodyPr>
          <a:lstStyle/>
          <a:p>
            <a:pPr marL="285750" indent="-285750">
              <a:buFont typeface="Arial" panose="020B0604020202020204" pitchFamily="34" charset="0"/>
              <a:buChar char="•"/>
            </a:pPr>
            <a:r>
              <a:rPr lang="en-GB" dirty="0"/>
              <a:t>Regular meetings between </a:t>
            </a:r>
            <a:r>
              <a:rPr lang="en-GB" dirty="0" err="1"/>
              <a:t>SofS</a:t>
            </a:r>
            <a:r>
              <a:rPr lang="en-GB" dirty="0"/>
              <a:t> and MPs / CEO’s of ICBs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Time consuming and labour intensive to produce the briefing pack often with short deadlines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Reproducible Analytical Pipelines</a:t>
            </a:r>
          </a:p>
          <a:p>
            <a:endParaRPr lang="en-GB" dirty="0"/>
          </a:p>
          <a:p>
            <a:pPr marL="285750" indent="-285750">
              <a:buFont typeface="Arial" panose="020B0604020202020204" pitchFamily="34" charset="0"/>
              <a:buChar char="•"/>
            </a:pPr>
            <a:r>
              <a:rPr lang="en-GB" dirty="0"/>
              <a:t>Dash App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a16="http://schemas.microsoft.com/office/drawing/2014/main" id="{A3F81F52-ABB0-BB2B-7738-CE4F4BD99965}"/>
              </a:ext>
            </a:extLst>
          </p:cNvPr>
          <p:cNvPicPr>
            <a:picLocks noChangeAspect="1"/>
          </p:cNvPicPr>
          <p:nvPr/>
        </p:nvPicPr>
        <p:blipFill>
          <a:blip r:embed="rId3"/>
          <a:stretch>
            <a:fillRect/>
          </a:stretch>
        </p:blipFill>
        <p:spPr>
          <a:xfrm>
            <a:off x="9186824" y="218438"/>
            <a:ext cx="2237402" cy="2529333"/>
          </a:xfrm>
          <a:prstGeom prst="rect">
            <a:avLst/>
          </a:prstGeom>
        </p:spPr>
      </p:pic>
      <p:pic>
        <p:nvPicPr>
          <p:cNvPr id="5" name="Picture 4">
            <a:extLst>
              <a:ext uri="{FF2B5EF4-FFF2-40B4-BE49-F238E27FC236}">
                <a16:creationId xmlns:a16="http://schemas.microsoft.com/office/drawing/2014/main" id="{FF6A8878-58B4-95E3-5F87-51569AFA45FA}"/>
              </a:ext>
            </a:extLst>
          </p:cNvPr>
          <p:cNvPicPr>
            <a:picLocks noChangeAspect="1"/>
          </p:cNvPicPr>
          <p:nvPr/>
        </p:nvPicPr>
        <p:blipFill>
          <a:blip r:embed="rId4"/>
          <a:stretch>
            <a:fillRect/>
          </a:stretch>
        </p:blipFill>
        <p:spPr>
          <a:xfrm>
            <a:off x="8068123" y="835955"/>
            <a:ext cx="2237402" cy="2593045"/>
          </a:xfrm>
          <a:prstGeom prst="rect">
            <a:avLst/>
          </a:prstGeom>
        </p:spPr>
      </p:pic>
      <p:pic>
        <p:nvPicPr>
          <p:cNvPr id="9" name="Picture 8">
            <a:extLst>
              <a:ext uri="{FF2B5EF4-FFF2-40B4-BE49-F238E27FC236}">
                <a16:creationId xmlns:a16="http://schemas.microsoft.com/office/drawing/2014/main" id="{C9B5778F-9246-3485-BF3C-CF64FC59B943}"/>
              </a:ext>
            </a:extLst>
          </p:cNvPr>
          <p:cNvPicPr>
            <a:picLocks noChangeAspect="1"/>
          </p:cNvPicPr>
          <p:nvPr/>
        </p:nvPicPr>
        <p:blipFill>
          <a:blip r:embed="rId5"/>
          <a:stretch>
            <a:fillRect/>
          </a:stretch>
        </p:blipFill>
        <p:spPr>
          <a:xfrm>
            <a:off x="4374396" y="2747771"/>
            <a:ext cx="3186549" cy="2103722"/>
          </a:xfrm>
          <a:prstGeom prst="rect">
            <a:avLst/>
          </a:prstGeom>
        </p:spPr>
      </p:pic>
      <p:sp>
        <p:nvSpPr>
          <p:cNvPr id="10" name="Arrow: Curved Right 9">
            <a:extLst>
              <a:ext uri="{FF2B5EF4-FFF2-40B4-BE49-F238E27FC236}">
                <a16:creationId xmlns:a16="http://schemas.microsoft.com/office/drawing/2014/main" id="{DAA47DAB-F96C-6DD3-F00A-664CA79FF746}"/>
              </a:ext>
            </a:extLst>
          </p:cNvPr>
          <p:cNvSpPr/>
          <p:nvPr/>
        </p:nvSpPr>
        <p:spPr>
          <a:xfrm rot="2280616" flipH="1">
            <a:off x="9233143" y="4076238"/>
            <a:ext cx="1288092" cy="1758163"/>
          </a:xfrm>
          <a:prstGeom prst="curvedRightArrow">
            <a:avLst>
              <a:gd name="adj1" fmla="val 33056"/>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8" name="Picture 7">
            <a:extLst>
              <a:ext uri="{FF2B5EF4-FFF2-40B4-BE49-F238E27FC236}">
                <a16:creationId xmlns:a16="http://schemas.microsoft.com/office/drawing/2014/main" id="{F685A994-971F-F36C-03B2-52E572AB35B0}"/>
              </a:ext>
            </a:extLst>
          </p:cNvPr>
          <p:cNvPicPr>
            <a:picLocks noChangeAspect="1"/>
          </p:cNvPicPr>
          <p:nvPr/>
        </p:nvPicPr>
        <p:blipFill>
          <a:blip r:embed="rId6"/>
          <a:stretch>
            <a:fillRect/>
          </a:stretch>
        </p:blipFill>
        <p:spPr>
          <a:xfrm>
            <a:off x="5782631" y="3586016"/>
            <a:ext cx="2553476" cy="2530953"/>
          </a:xfrm>
          <a:prstGeom prst="rect">
            <a:avLst/>
          </a:prstGeom>
        </p:spPr>
      </p:pic>
    </p:spTree>
    <p:extLst>
      <p:ext uri="{BB962C8B-B14F-4D97-AF65-F5344CB8AC3E}">
        <p14:creationId xmlns:p14="http://schemas.microsoft.com/office/powerpoint/2010/main" val="429164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0D35A0-8093-469B-BB5F-370BE800EEBC}"/>
              </a:ext>
            </a:extLst>
          </p:cNvPr>
          <p:cNvSpPr/>
          <p:nvPr/>
        </p:nvSpPr>
        <p:spPr>
          <a:xfrm>
            <a:off x="267855" y="1089891"/>
            <a:ext cx="11690366" cy="19026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926B8AC-350E-467E-B2DA-D5CBA9F2D26C}"/>
              </a:ext>
            </a:extLst>
          </p:cNvPr>
          <p:cNvSpPr>
            <a:spLocks noGrp="1"/>
          </p:cNvSpPr>
          <p:nvPr>
            <p:ph type="title"/>
          </p:nvPr>
        </p:nvSpPr>
        <p:spPr/>
        <p:txBody>
          <a:bodyPr/>
          <a:lstStyle/>
          <a:p>
            <a:r>
              <a:rPr lang="en-GB" dirty="0"/>
              <a:t>Why Reproducible Analytical Pipelines (RAP)?</a:t>
            </a:r>
          </a:p>
        </p:txBody>
      </p:sp>
      <p:sp>
        <p:nvSpPr>
          <p:cNvPr id="4" name="Slide Number Placeholder 3">
            <a:extLst>
              <a:ext uri="{FF2B5EF4-FFF2-40B4-BE49-F238E27FC236}">
                <a16:creationId xmlns:a16="http://schemas.microsoft.com/office/drawing/2014/main" id="{597BEB89-7320-437C-845C-9899E1892C20}"/>
              </a:ext>
            </a:extLst>
          </p:cNvPr>
          <p:cNvSpPr>
            <a:spLocks noGrp="1"/>
          </p:cNvSpPr>
          <p:nvPr>
            <p:ph type="sldNum" sz="quarter" idx="12"/>
          </p:nvPr>
        </p:nvSpPr>
        <p:spPr/>
        <p:txBody>
          <a:bodyPr/>
          <a:lstStyle/>
          <a:p>
            <a:fld id="{06A44ADC-FBC0-4698-B0EC-1AD4A4060383}" type="slidenum">
              <a:rPr lang="en-GB" smtClean="0"/>
              <a:t>7</a:t>
            </a:fld>
            <a:endParaRPr lang="en-GB"/>
          </a:p>
        </p:txBody>
      </p:sp>
      <p:sp>
        <p:nvSpPr>
          <p:cNvPr id="6" name="TextBox 5">
            <a:extLst>
              <a:ext uri="{FF2B5EF4-FFF2-40B4-BE49-F238E27FC236}">
                <a16:creationId xmlns:a16="http://schemas.microsoft.com/office/drawing/2014/main" id="{082EF6A9-4963-4044-ABEE-3659DF846ECB}"/>
              </a:ext>
            </a:extLst>
          </p:cNvPr>
          <p:cNvSpPr txBox="1"/>
          <p:nvPr/>
        </p:nvSpPr>
        <p:spPr>
          <a:xfrm>
            <a:off x="359999" y="1169353"/>
            <a:ext cx="11598222" cy="4401205"/>
          </a:xfrm>
          <a:prstGeom prst="rect">
            <a:avLst/>
          </a:prstGeom>
          <a:noFill/>
        </p:spPr>
        <p:txBody>
          <a:bodyPr wrap="square" rtlCol="0">
            <a:spAutoFit/>
          </a:bodyPr>
          <a:lstStyle/>
          <a:p>
            <a:pPr algn="l"/>
            <a:r>
              <a:rPr lang="en-GB" b="0" i="0" dirty="0">
                <a:solidFill>
                  <a:srgbClr val="333333"/>
                </a:solidFill>
                <a:effectLst/>
              </a:rPr>
              <a:t>“Reproducible Analytical Pipelines (RAPs) are automated statistical and analytical processes. They incorporate elements of software engineering best practice to ensure that the pipelines are reproducible, auditable, efficient, and high quality. RAPs increase the efficiency of statistical and analytical processes, delivering value. Reproducibility and auditability increase trust in the statistics. The pipelines are easier to quality assure than manual processes, leading to higher quality solutions</a:t>
            </a:r>
            <a:r>
              <a:rPr lang="en-GB" dirty="0"/>
              <a:t>.” </a:t>
            </a:r>
          </a:p>
          <a:p>
            <a:pPr algn="l"/>
            <a:r>
              <a:rPr lang="en-GB" b="1" i="1" dirty="0"/>
              <a:t>The Civil Service Analysis Function</a:t>
            </a:r>
          </a:p>
          <a:p>
            <a:pPr marL="285750" indent="-285750" algn="l">
              <a:buFont typeface="Arial" panose="020B0604020202020204" pitchFamily="34" charset="0"/>
              <a:buChar char="•"/>
            </a:pPr>
            <a:endParaRPr lang="en-GB" dirty="0"/>
          </a:p>
          <a:p>
            <a:pPr algn="l">
              <a:spcAft>
                <a:spcPts val="600"/>
              </a:spcAft>
            </a:pPr>
            <a:r>
              <a:rPr lang="en-GB" dirty="0"/>
              <a:t>Specifically, we are looking for RAP to deliver the following:</a:t>
            </a:r>
          </a:p>
          <a:p>
            <a:pPr marL="285750" indent="-285750" algn="l">
              <a:spcAft>
                <a:spcPts val="600"/>
              </a:spcAft>
              <a:buFont typeface="Arial" panose="020B0604020202020204" pitchFamily="34" charset="0"/>
              <a:buChar char="•"/>
            </a:pPr>
            <a:r>
              <a:rPr lang="en-GB" b="1" dirty="0"/>
              <a:t>Accuracy</a:t>
            </a:r>
            <a:r>
              <a:rPr lang="en-GB" dirty="0"/>
              <a:t> – implementing analysis and data manipulation in code means it can be tested, peer reviewed and audited so that we can be explicit in how analysis in the </a:t>
            </a:r>
            <a:r>
              <a:rPr lang="en-GB" dirty="0" err="1"/>
              <a:t>DataHub</a:t>
            </a:r>
            <a:r>
              <a:rPr lang="en-GB" dirty="0"/>
              <a:t> has been derived. </a:t>
            </a:r>
            <a:r>
              <a:rPr lang="en-GB" i="1" dirty="0"/>
              <a:t>Ministers and others ask these questions!</a:t>
            </a:r>
            <a:r>
              <a:rPr lang="en-GB" dirty="0"/>
              <a:t> It also dramatically reduces the risk of human error skewing our data and results.</a:t>
            </a:r>
          </a:p>
          <a:p>
            <a:pPr marL="285750" indent="-285750" algn="l">
              <a:spcAft>
                <a:spcPts val="600"/>
              </a:spcAft>
              <a:buFont typeface="Arial" panose="020B0604020202020204" pitchFamily="34" charset="0"/>
              <a:buChar char="•"/>
            </a:pPr>
            <a:r>
              <a:rPr lang="en-GB" b="1" dirty="0"/>
              <a:t>Efficiency</a:t>
            </a:r>
            <a:r>
              <a:rPr lang="en-GB" dirty="0"/>
              <a:t> – Analysis in the </a:t>
            </a:r>
            <a:r>
              <a:rPr lang="en-GB" dirty="0" err="1"/>
              <a:t>DataHub</a:t>
            </a:r>
            <a:r>
              <a:rPr lang="en-GB" dirty="0"/>
              <a:t> is being used to respond to urgent Ministerial and other questions. It also supports briefings given to Ministers, often at short notice. Removing manual steps from the current process will reduce the time taken to produce this analysis and also ensure the process is predictable - the same steps, every time.</a:t>
            </a:r>
          </a:p>
        </p:txBody>
      </p:sp>
    </p:spTree>
    <p:extLst>
      <p:ext uri="{BB962C8B-B14F-4D97-AF65-F5344CB8AC3E}">
        <p14:creationId xmlns:p14="http://schemas.microsoft.com/office/powerpoint/2010/main" val="1454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568F-8123-413B-A412-43826BEDC0A9}"/>
              </a:ext>
            </a:extLst>
          </p:cNvPr>
          <p:cNvSpPr>
            <a:spLocks noGrp="1"/>
          </p:cNvSpPr>
          <p:nvPr>
            <p:ph type="title"/>
          </p:nvPr>
        </p:nvSpPr>
        <p:spPr/>
        <p:txBody>
          <a:bodyPr/>
          <a:lstStyle/>
          <a:p>
            <a:r>
              <a:rPr lang="en-GB" dirty="0"/>
              <a:t>DHSC RAP tools</a:t>
            </a:r>
          </a:p>
        </p:txBody>
      </p:sp>
      <p:sp>
        <p:nvSpPr>
          <p:cNvPr id="3" name="Content Placeholder 2">
            <a:extLst>
              <a:ext uri="{FF2B5EF4-FFF2-40B4-BE49-F238E27FC236}">
                <a16:creationId xmlns:a16="http://schemas.microsoft.com/office/drawing/2014/main" id="{1BD884BD-6E68-43FF-8C80-EC4D8BB5CDC7}"/>
              </a:ext>
            </a:extLst>
          </p:cNvPr>
          <p:cNvSpPr>
            <a:spLocks noGrp="1"/>
          </p:cNvSpPr>
          <p:nvPr>
            <p:ph idx="1"/>
          </p:nvPr>
        </p:nvSpPr>
        <p:spPr/>
        <p:txBody>
          <a:bodyPr/>
          <a:lstStyle/>
          <a:p>
            <a:r>
              <a:rPr lang="en-GB" dirty="0"/>
              <a:t>GitHub Project Template:</a:t>
            </a:r>
          </a:p>
          <a:p>
            <a:pPr marL="342900" indent="-342900">
              <a:buFont typeface="Arial" panose="020B0604020202020204" pitchFamily="34" charset="0"/>
              <a:buChar char="•"/>
            </a:pPr>
            <a:r>
              <a:rPr lang="en-GB" b="0" dirty="0"/>
              <a:t>Provides best practice guidance in README</a:t>
            </a:r>
          </a:p>
          <a:p>
            <a:pPr marL="342900" indent="-342900">
              <a:buFont typeface="Arial" panose="020B0604020202020204" pitchFamily="34" charset="0"/>
              <a:buChar char="•"/>
            </a:pPr>
            <a:r>
              <a:rPr lang="en-GB" b="0" dirty="0"/>
              <a:t>Standard directory structure (follows that of R package)</a:t>
            </a:r>
          </a:p>
          <a:p>
            <a:pPr marL="342900" indent="-342900">
              <a:buFont typeface="Arial" panose="020B0604020202020204" pitchFamily="34" charset="0"/>
              <a:buChar char="•"/>
            </a:pPr>
            <a:r>
              <a:rPr lang="en-GB" b="0" dirty="0"/>
              <a:t>Logging functions</a:t>
            </a:r>
          </a:p>
          <a:p>
            <a:pPr marL="342900" indent="-342900">
              <a:buFont typeface="Arial" panose="020B0604020202020204" pitchFamily="34" charset="0"/>
              <a:buChar char="•"/>
            </a:pPr>
            <a:r>
              <a:rPr lang="en-GB" b="0" dirty="0"/>
              <a:t>Dependency management via DESCRIPTION file and custom functions</a:t>
            </a:r>
          </a:p>
          <a:p>
            <a:endParaRPr lang="en-GB" dirty="0"/>
          </a:p>
          <a:p>
            <a:r>
              <a:rPr lang="en-GB" dirty="0"/>
              <a:t>DHSC Data Store package</a:t>
            </a:r>
          </a:p>
          <a:p>
            <a:pPr marL="342900" indent="-342900">
              <a:buFont typeface="Arial" panose="020B0604020202020204" pitchFamily="34" charset="0"/>
              <a:buChar char="•"/>
            </a:pPr>
            <a:r>
              <a:rPr lang="en-GB" b="0" dirty="0"/>
              <a:t>Demonstrate best practice and provide “off-the-shelf” access to common data sources</a:t>
            </a:r>
          </a:p>
          <a:p>
            <a:pPr marL="803700" lvl="4" indent="-342900"/>
            <a:r>
              <a:rPr lang="en-GB" dirty="0"/>
              <a:t>Foundry, GOV.UK files, ONS</a:t>
            </a:r>
            <a:endParaRPr lang="en-GB" b="0" dirty="0"/>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8</a:t>
            </a:fld>
            <a:endParaRPr lang="en-GB"/>
          </a:p>
        </p:txBody>
      </p:sp>
      <p:sp>
        <p:nvSpPr>
          <p:cNvPr id="5" name="Rectangle 4">
            <a:extLst>
              <a:ext uri="{FF2B5EF4-FFF2-40B4-BE49-F238E27FC236}">
                <a16:creationId xmlns:a16="http://schemas.microsoft.com/office/drawing/2014/main" id="{6CCCC469-2648-BE1C-B063-A2B66A5E901B}"/>
              </a:ext>
            </a:extLst>
          </p:cNvPr>
          <p:cNvSpPr/>
          <p:nvPr/>
        </p:nvSpPr>
        <p:spPr>
          <a:xfrm>
            <a:off x="7416800" y="637309"/>
            <a:ext cx="4202545" cy="1274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 Mat Katz for more details</a:t>
            </a:r>
          </a:p>
        </p:txBody>
      </p:sp>
    </p:spTree>
    <p:extLst>
      <p:ext uri="{BB962C8B-B14F-4D97-AF65-F5344CB8AC3E}">
        <p14:creationId xmlns:p14="http://schemas.microsoft.com/office/powerpoint/2010/main" val="82593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884BD-6E68-43FF-8C80-EC4D8BB5CDC7}"/>
              </a:ext>
            </a:extLst>
          </p:cNvPr>
          <p:cNvSpPr>
            <a:spLocks noGrp="1"/>
          </p:cNvSpPr>
          <p:nvPr>
            <p:ph idx="1"/>
          </p:nvPr>
        </p:nvSpPr>
        <p:spPr>
          <a:xfrm>
            <a:off x="169994" y="418722"/>
            <a:ext cx="11446163" cy="4351338"/>
          </a:xfrm>
        </p:spPr>
        <p:txBody>
          <a:bodyPr/>
          <a:lstStyle/>
          <a:p>
            <a:endParaRPr lang="en-GB" b="0" dirty="0"/>
          </a:p>
          <a:p>
            <a:endParaRPr lang="en-GB" b="0" dirty="0"/>
          </a:p>
          <a:p>
            <a:endParaRPr lang="en-GB" b="0" dirty="0"/>
          </a:p>
          <a:p>
            <a:endParaRPr lang="en-GB" b="0" dirty="0"/>
          </a:p>
          <a:p>
            <a:pPr algn="ctr"/>
            <a:r>
              <a:rPr lang="en-GB" sz="4000" b="0" dirty="0">
                <a:hlinkClick r:id="rId3"/>
              </a:rPr>
              <a:t>The App</a:t>
            </a:r>
            <a:endParaRPr lang="en-GB" sz="4000" b="0" dirty="0"/>
          </a:p>
          <a:p>
            <a:endParaRPr lang="en-GB" b="0" dirty="0"/>
          </a:p>
        </p:txBody>
      </p:sp>
      <p:sp>
        <p:nvSpPr>
          <p:cNvPr id="4" name="Slide Number Placeholder 3">
            <a:extLst>
              <a:ext uri="{FF2B5EF4-FFF2-40B4-BE49-F238E27FC236}">
                <a16:creationId xmlns:a16="http://schemas.microsoft.com/office/drawing/2014/main" id="{3C33152A-5906-48E9-A081-F17EAEBAB638}"/>
              </a:ext>
            </a:extLst>
          </p:cNvPr>
          <p:cNvSpPr>
            <a:spLocks noGrp="1"/>
          </p:cNvSpPr>
          <p:nvPr>
            <p:ph type="sldNum" sz="quarter" idx="12"/>
          </p:nvPr>
        </p:nvSpPr>
        <p:spPr/>
        <p:txBody>
          <a:bodyPr/>
          <a:lstStyle/>
          <a:p>
            <a:fld id="{06A44ADC-FBC0-4698-B0EC-1AD4A4060383}" type="slidenum">
              <a:rPr lang="en-GB" smtClean="0"/>
              <a:t>9</a:t>
            </a:fld>
            <a:endParaRPr lang="en-GB"/>
          </a:p>
        </p:txBody>
      </p:sp>
    </p:spTree>
    <p:extLst>
      <p:ext uri="{BB962C8B-B14F-4D97-AF65-F5344CB8AC3E}">
        <p14:creationId xmlns:p14="http://schemas.microsoft.com/office/powerpoint/2010/main" val="3075833467"/>
      </p:ext>
    </p:extLst>
  </p:cSld>
  <p:clrMapOvr>
    <a:masterClrMapping/>
  </p:clrMapOvr>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C78C29EA38EA46A4952C9AAE73DEB8" ma:contentTypeVersion="16" ma:contentTypeDescription="Create a new document." ma:contentTypeScope="" ma:versionID="7b8812427ccaab0db8f9b7faba235f79">
  <xsd:schema xmlns:xsd="http://www.w3.org/2001/XMLSchema" xmlns:xs="http://www.w3.org/2001/XMLSchema" xmlns:p="http://schemas.microsoft.com/office/2006/metadata/properties" xmlns:ns2="ea619630-162b-4744-a807-9b79dc7416bb" xmlns:ns3="76256d95-9c16-48b8-b057-600873782057" targetNamespace="http://schemas.microsoft.com/office/2006/metadata/properties" ma:root="true" ma:fieldsID="612d19a913cf7f74602cc3bee4ff3f9e" ns2:_="" ns3:_="">
    <xsd:import namespace="ea619630-162b-4744-a807-9b79dc7416bb"/>
    <xsd:import namespace="76256d95-9c16-48b8-b057-60087378205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19630-162b-4744-a807-9b79dc741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caf2c84-180d-4652-98d8-3773f236d385" ma:termSetId="09814cd3-568e-fe90-9814-8d621ff8fb84" ma:anchorId="fba54fb3-c3e1-fe81-a776-ca4b69148c4d" ma:open="true" ma:isKeyword="false">
      <xsd:complexType>
        <xsd:sequence>
          <xsd:element ref="pc:Terms" minOccurs="0" maxOccurs="1"/>
        </xsd:sequence>
      </xsd:complexType>
    </xsd:element>
    <xsd:element name="_Flow_SignoffStatus" ma:index="23"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256d95-9c16-48b8-b057-60087378205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aeda80e-223b-4a25-8e62-4bdde79523e1}" ma:internalName="TaxCatchAll" ma:showField="CatchAllData" ma:web="76256d95-9c16-48b8-b057-6008737820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a619630-162b-4744-a807-9b79dc7416bb">
      <Terms xmlns="http://schemas.microsoft.com/office/infopath/2007/PartnerControls"/>
    </lcf76f155ced4ddcb4097134ff3c332f>
    <_Flow_SignoffStatus xmlns="ea619630-162b-4744-a807-9b79dc7416bb" xsi:nil="true"/>
    <TaxCatchAll xmlns="76256d95-9c16-48b8-b057-600873782057" xsi:nil="true"/>
  </documentManagement>
</p:properties>
</file>

<file path=customXml/itemProps1.xml><?xml version="1.0" encoding="utf-8"?>
<ds:datastoreItem xmlns:ds="http://schemas.openxmlformats.org/officeDocument/2006/customXml" ds:itemID="{C770B062-B8B6-4B4B-90CD-6866D32632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19630-162b-4744-a807-9b79dc7416bb"/>
    <ds:schemaRef ds:uri="76256d95-9c16-48b8-b057-600873782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62D7FE-3E76-4CBA-8CBA-5DD375CF46B8}">
  <ds:schemaRefs>
    <ds:schemaRef ds:uri="http://schemas.microsoft.com/sharepoint/v3/contenttype/forms"/>
  </ds:schemaRefs>
</ds:datastoreItem>
</file>

<file path=customXml/itemProps3.xml><?xml version="1.0" encoding="utf-8"?>
<ds:datastoreItem xmlns:ds="http://schemas.openxmlformats.org/officeDocument/2006/customXml" ds:itemID="{B47E3DB2-3D7D-46F4-85D4-E20DD1883CAE}">
  <ds:schemaRef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http://schemas.microsoft.com/office/2006/metadata/properties"/>
    <ds:schemaRef ds:uri="ea619630-162b-4744-a807-9b79dc7416bb"/>
    <ds:schemaRef ds:uri="http://schemas.microsoft.com/office/2006/documentManagement/types"/>
    <ds:schemaRef ds:uri="76256d95-9c16-48b8-b057-60087378205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FINAL DHSC PPT</Template>
  <TotalTime>3948</TotalTime>
  <Words>797</Words>
  <Application>Microsoft Office PowerPoint</Application>
  <PresentationFormat>Widescreen</PresentationFormat>
  <Paragraphs>91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Open Sans</vt:lpstr>
      <vt:lpstr>Office Theme</vt:lpstr>
      <vt:lpstr>Automated Briefings with Dash</vt:lpstr>
      <vt:lpstr>Agenda</vt:lpstr>
      <vt:lpstr>Plotly Dash</vt:lpstr>
      <vt:lpstr>What’s Plotly Dash</vt:lpstr>
      <vt:lpstr>Case Study</vt:lpstr>
      <vt:lpstr>ICB Briefings</vt:lpstr>
      <vt:lpstr>Why Reproducible Analytical Pipelines (RAP)?</vt:lpstr>
      <vt:lpstr>DHSC RAP tools</vt:lpstr>
      <vt:lpstr>PowerPoint Presentation</vt:lpstr>
      <vt:lpstr>Building an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Subject]</dc:subject>
  <dc:creator>Eamyodsin, Nicole</dc:creator>
  <cp:keywords>[Add keywords]; DHSC; PowerPoint Presentation;</cp:keywords>
  <cp:lastModifiedBy>Taylor, Sam</cp:lastModifiedBy>
  <cp:revision>11</cp:revision>
  <cp:lastPrinted>2023-01-26T11:44:59Z</cp:lastPrinted>
  <dcterms:created xsi:type="dcterms:W3CDTF">2018-09-10T12:23:38Z</dcterms:created>
  <dcterms:modified xsi:type="dcterms:W3CDTF">2023-05-16T11:20:38Z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0x01010084C78C29EA38EA46A4952C9AAE73DEB8</vt:lpwstr>
  </property>
</Properties>
</file>