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147374656" r:id="rId4"/>
    <p:sldId id="272" r:id="rId5"/>
    <p:sldId id="2147374662" r:id="rId6"/>
    <p:sldId id="258" r:id="rId7"/>
    <p:sldId id="262" r:id="rId8"/>
    <p:sldId id="263" r:id="rId9"/>
    <p:sldId id="267" r:id="rId10"/>
    <p:sldId id="264" r:id="rId11"/>
    <p:sldId id="2147374660" r:id="rId12"/>
    <p:sldId id="2147374611" r:id="rId13"/>
    <p:sldId id="2147374659" r:id="rId14"/>
    <p:sldId id="268" r:id="rId15"/>
    <p:sldId id="265" r:id="rId16"/>
    <p:sldId id="266" r:id="rId17"/>
    <p:sldId id="2147374657" r:id="rId18"/>
    <p:sldId id="260" r:id="rId19"/>
    <p:sldId id="271" r:id="rId20"/>
    <p:sldId id="2147374663" r:id="rId21"/>
    <p:sldId id="2147374664" r:id="rId22"/>
    <p:sldId id="274" r:id="rId23"/>
    <p:sldId id="270" r:id="rId24"/>
    <p:sldId id="261" r:id="rId25"/>
    <p:sldId id="2147374666" r:id="rId26"/>
    <p:sldId id="2147374665" r:id="rId27"/>
    <p:sldId id="2147374667" r:id="rId28"/>
    <p:sldId id="214737465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7160" autoAdjust="0"/>
  </p:normalViewPr>
  <p:slideViewPr>
    <p:cSldViewPr snapToGrid="0">
      <p:cViewPr varScale="1">
        <p:scale>
          <a:sx n="51" d="100"/>
          <a:sy n="51" d="100"/>
        </p:scale>
        <p:origin x="12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6056-66CE-4E13-B04A-D7327BDE9FF3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8EC7-A6B4-4A09-BFB5-D5DC4728F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may get geographic data as text, e.g. </a:t>
            </a:r>
            <a:r>
              <a:rPr lang="en-GB" dirty="0" err="1"/>
              <a:t>lat</a:t>
            </a:r>
            <a:r>
              <a:rPr lang="en-GB" dirty="0"/>
              <a:t>/ long or northings eastings. Geometry is usually the most ideally as it allows us to access a lot of the geographic functionality of our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5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E67A9-41ED-4433-B463-9349A8BF6F5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66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Proximity- distance, buffer</a:t>
            </a:r>
          </a:p>
          <a:p>
            <a:r>
              <a:rPr lang="en-GB" dirty="0"/>
              <a:t>Overlay- union, intersect, spatial join</a:t>
            </a:r>
          </a:p>
          <a:p>
            <a:r>
              <a:rPr lang="en-GB" dirty="0"/>
              <a:t>Reclassification: merge, dissolve</a:t>
            </a:r>
          </a:p>
          <a:p>
            <a:r>
              <a:rPr lang="en-GB" dirty="0"/>
              <a:t>Extraction: clip, select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99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UK Statistical Geographies</a:t>
            </a:r>
          </a:p>
          <a:p>
            <a:r>
              <a:rPr lang="en-GB" dirty="0"/>
              <a:t>There are also international geographies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2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spatial units change over time- check all datasets have the same codes. Ideally you would used data from the same month and year.</a:t>
            </a:r>
          </a:p>
          <a:p>
            <a:r>
              <a:rPr lang="en-GB" dirty="0"/>
              <a:t>Explain apportionment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12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71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9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idea is to give you a starting point so you know what to look for, common issues and mistakes. </a:t>
            </a:r>
          </a:p>
          <a:p>
            <a:r>
              <a:rPr lang="en-GB" dirty="0"/>
              <a:t>I’m sure lots of us are self-taught or self improved and used a lot of google and stack exchange. But know what to search for and where to begin can be hard.</a:t>
            </a:r>
          </a:p>
          <a:p>
            <a:r>
              <a:rPr lang="en-GB" dirty="0"/>
              <a:t>It is tool agnostic but I’ll be using a few simple examples from my work which uses python. </a:t>
            </a:r>
          </a:p>
          <a:p>
            <a:r>
              <a:rPr lang="en-GB" dirty="0"/>
              <a:t> if you are collecting data, it is good to consider some of the points made in advance.</a:t>
            </a:r>
          </a:p>
          <a:p>
            <a:r>
              <a:rPr lang="en-GB" dirty="0"/>
              <a:t>Often about creating a visual model of the geographic reality however the visual output and the analysis are not necessarily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E67A9-41ED-4433-B463-9349A8BF6F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7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Advertise the EOI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3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2. John Snow and cholera- mid 1800s Soho, London</a:t>
            </a:r>
          </a:p>
          <a:p>
            <a:r>
              <a:rPr lang="en-GB" dirty="0"/>
              <a:t>3. Important for developing policy and evaluating work that has been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E67A9-41ED-4433-B463-9349A8BF6F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GIS can mean many things but is a catch all term for the capturing, storing, analysing and displaying of geospatial data.</a:t>
            </a:r>
          </a:p>
          <a:p>
            <a:endParaRPr lang="en-GB" dirty="0"/>
          </a:p>
          <a:p>
            <a:r>
              <a:rPr lang="en-GB" dirty="0" err="1"/>
              <a:t>GIScience</a:t>
            </a:r>
            <a:r>
              <a:rPr lang="en-GB" dirty="0"/>
              <a:t> should study the </a:t>
            </a:r>
            <a:r>
              <a:rPr lang="en-GB" dirty="0" err="1"/>
              <a:t>the</a:t>
            </a:r>
            <a:r>
              <a:rPr lang="en-GB" dirty="0"/>
              <a:t> fundamental issues arising from geographic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4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Memory intensive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Often used in earth sciences, elevation, land cover, pollution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E67A9-41ED-4433-B463-9349A8BF6F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5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POINT: Each individual point is defined by a single x, y coordinate.</a:t>
            </a:r>
          </a:p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LINE: Lines are composed of many (at least 2) vertices, or points, that are connected</a:t>
            </a:r>
          </a:p>
          <a:p>
            <a:r>
              <a:rPr lang="en-GB" b="0" i="0" dirty="0">
                <a:solidFill>
                  <a:srgbClr val="494E52"/>
                </a:solidFill>
                <a:effectLst/>
                <a:latin typeface="-apple-system"/>
              </a:rPr>
              <a:t>AREA: A polygon consists of 3 or more vertices that are connected and “closed”.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E67A9-41ED-4433-B463-9349A8BF6F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0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Emphasis that the variables and info about characteristics are important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8EC7-A6B4-4A09-BFB5-D5DC4728F3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0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0000"/>
                </a:solidFill>
              </a:rPr>
              <a:t>What data cleaning or wrangling have you done on text or numeric data?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2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BFB-74FF-49C9-A8B1-FE43DFCB4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9CFA-E534-4B7E-8EE0-4E5253B2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2B2A-3188-4739-8650-EEB52854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F63A-54A1-40D4-95F8-610AF9AA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F036-595C-42D0-87F2-A5356EEB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4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0BE2-5042-47E9-AE27-97C387F2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D49BC-CBB2-4647-8C68-47918E7C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8806-0E68-49C7-96A3-DB5FCBCA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24D8-E72F-4551-8F8B-EF1F77A7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E50F-FE8F-4D27-9BCD-9A37288B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D84F1-378E-4F79-8F7E-469B3FF4F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45D23-6F34-4164-A818-D31D7F1A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1670-CF01-415A-A06D-410B254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147C-2D98-40D3-9889-68780C3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4D60-56DC-4C95-8F35-8FFA5892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7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8037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F449-6F3A-4C16-9524-36E9F82F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F148-4B21-4C7E-86AF-A321C554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6290-7F21-47F6-8181-CFDE8C78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6E8B-4F74-4DC2-BE12-DF860FF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404B-BE6B-483A-AF97-D8099BD0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0A5A-297A-49C0-A2F1-37C8B69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0F67-986B-468B-81C0-5A9D125F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1162-EFCE-4DA5-8F0E-10AC056A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DDF6-DD4C-46A9-93DE-9219E574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A3D1-26A6-4F06-B07A-F7954CDB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1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AD3-5814-41A5-9055-7676195F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178E-428D-4432-8BE3-4915B7ADD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71412-90E9-4CFD-8C02-BE7F472A6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A0048-92DD-4F2C-82C5-3635689D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3B88-F5A1-473E-AF30-AE28C232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55CF-DCA1-42D3-BDF6-6909E30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442-C476-4BF1-BE48-52FFB558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20681-2261-4992-8C6C-3B1E4256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3472-0B27-4F72-915C-D1A620288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7A26C-FD5E-42CB-91A1-4D181679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F4B41-F896-4B7A-804C-B83D79B6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DCD7-F26A-495D-92AF-6F505B02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0F2F9-8D93-4192-B8BE-9048EF1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04251-8BE2-4A2E-B6FB-1F6114C5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561C-72E7-4508-937A-23F2A0D7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8123E-A543-4150-9900-BD7D44AF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8101-2AF5-4F29-9735-1D4325E7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F81E3-95F0-4D2F-AC81-51EB0604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AFCE1-6C6A-4F01-A2E8-981088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149A1-B616-4071-AAAC-086FF9BA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4D8AD-99F9-4575-9B98-D584A00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7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49D4-3E6F-4CD6-8FDF-A290C480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52D8-B29A-4338-94BE-36AB8EBD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3989-2673-4A44-A0FA-DAFCB66F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F962-F46C-450A-9E17-8FBBB7A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938C-478D-461B-80F5-2E364EF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BAEBC-F681-4405-8146-DE4D314A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9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E0-E28A-4797-892D-515CC014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54F7D-8473-4861-A068-B2086192B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68B7-7A43-497F-BD77-20A1ED83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AF4C-4DD4-40AE-B42F-5F0DB06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52814-F5B4-42DD-918F-C7C3FE85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8F4F-F7AD-4D12-94BE-6B983F79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547C8-CA12-4399-98A4-CF5D3C85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8DCDD-2867-4F2F-BBAB-0B5AB1A7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E2B2-DF34-450B-87F3-C71594E94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AB1F-EB4D-4CD2-BA42-74796D4B93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CB1C-E36C-4D5B-BD07-5DFAB9AF3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44C9-1625-4E53-B4FF-DDE155BC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D729-326B-4288-A903-11CFCCBC2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0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rest.nyc/40-spatial-sql-resources-and-guid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gisco/geodata/reference-data/administrative-units-statistical-units/nuts" TargetMode="External"/><Relationship Id="rId2" Type="http://schemas.openxmlformats.org/officeDocument/2006/relationships/hyperlink" Target="https://geoportal.statistics.gov.u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3.22/en/docs/gentle_gis_introduction/vector_data.html" TargetMode="External"/><Relationship Id="rId2" Type="http://schemas.openxmlformats.org/officeDocument/2006/relationships/hyperlink" Target="https://geocompr.robinlovelace.net/spatial-clas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arthdatascience.org/courses/" TargetMode="External"/><Relationship Id="rId4" Type="http://schemas.openxmlformats.org/officeDocument/2006/relationships/hyperlink" Target="https://geographicdata.science/book/intro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ionwizard.org/" TargetMode="External"/><Relationship Id="rId2" Type="http://schemas.openxmlformats.org/officeDocument/2006/relationships/hyperlink" Target="https://eps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pshaper.org/" TargetMode="External"/><Relationship Id="rId4" Type="http://schemas.openxmlformats.org/officeDocument/2006/relationships/hyperlink" Target="https://geojson.io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34" y="2389598"/>
            <a:ext cx="10192768" cy="2474524"/>
          </a:xfrm>
        </p:spPr>
        <p:txBody>
          <a:bodyPr/>
          <a:lstStyle/>
          <a:p>
            <a:pPr algn="r"/>
            <a:r>
              <a:rPr lang="en-GB" sz="4400" dirty="0">
                <a:solidFill>
                  <a:srgbClr val="006652"/>
                </a:solidFill>
                <a:latin typeface="Arial"/>
                <a:cs typeface="Arial"/>
              </a:rPr>
              <a:t>Spatial Analysis 101</a:t>
            </a:r>
            <a:br>
              <a:rPr lang="en-GB" sz="4400" dirty="0">
                <a:solidFill>
                  <a:srgbClr val="006652"/>
                </a:solidFill>
                <a:latin typeface="Arial"/>
                <a:cs typeface="Arial"/>
              </a:rPr>
            </a:br>
            <a:br>
              <a:rPr lang="en-GB" sz="4400" dirty="0">
                <a:solidFill>
                  <a:srgbClr val="006652"/>
                </a:solidFill>
                <a:latin typeface="Arial"/>
                <a:cs typeface="Arial"/>
              </a:rPr>
            </a:br>
            <a:r>
              <a:rPr lang="en-GB" sz="4000" b="0" dirty="0">
                <a:solidFill>
                  <a:srgbClr val="006652"/>
                </a:solidFill>
                <a:latin typeface="Arial"/>
                <a:cs typeface="Arial"/>
              </a:rPr>
              <a:t>Afua Kokayi</a:t>
            </a:r>
            <a:br>
              <a:rPr lang="en-GB" sz="4000" b="0" dirty="0">
                <a:solidFill>
                  <a:srgbClr val="006652"/>
                </a:solidFill>
                <a:latin typeface="Arial"/>
                <a:cs typeface="Arial"/>
              </a:rPr>
            </a:br>
            <a:endParaRPr lang="en-GB" sz="4400" b="0" i="1" dirty="0">
              <a:solidFill>
                <a:srgbClr val="00665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AC5-ABE9-91E3-6231-0760300E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F5DA-5806-B997-B557-2EFA9FEC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GeoJSON</a:t>
            </a:r>
            <a:endParaRPr lang="en-GB" dirty="0"/>
          </a:p>
          <a:p>
            <a:r>
              <a:rPr lang="en-GB" dirty="0" err="1"/>
              <a:t>GeoPackage</a:t>
            </a:r>
            <a:endParaRPr lang="en-GB" dirty="0"/>
          </a:p>
          <a:p>
            <a:r>
              <a:rPr lang="en-GB" dirty="0"/>
              <a:t>Shapefiles (avoid if you can)</a:t>
            </a:r>
          </a:p>
          <a:p>
            <a:r>
              <a:rPr lang="en-GB" dirty="0"/>
              <a:t>CSV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EDA4-0918-45DB-8653-C53A8FAE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Example- where is WLP being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61B-0C3B-4A2E-A62B-8DCCF83B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5225" cy="8376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Weight Loss Plan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612FD-9FF8-427E-856A-633592A54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/>
          <a:stretch/>
        </p:blipFill>
        <p:spPr>
          <a:xfrm>
            <a:off x="600850" y="2353871"/>
            <a:ext cx="4874705" cy="15476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E3B53E-C797-45E6-A1E6-0E1AB32CC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7"/>
          <a:stretch/>
        </p:blipFill>
        <p:spPr bwMode="auto">
          <a:xfrm>
            <a:off x="9850747" y="285750"/>
            <a:ext cx="1863827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CFE6B-8F6C-4EE6-8741-82BCD09DC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85"/>
          <a:stretch/>
        </p:blipFill>
        <p:spPr>
          <a:xfrm>
            <a:off x="6065383" y="2353871"/>
            <a:ext cx="3710085" cy="16955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1CA09D-D8D2-47CE-A6E2-8DCF06209405}"/>
              </a:ext>
            </a:extLst>
          </p:cNvPr>
          <p:cNvSpPr txBox="1">
            <a:spLocks/>
          </p:cNvSpPr>
          <p:nvPr/>
        </p:nvSpPr>
        <p:spPr>
          <a:xfrm>
            <a:off x="6214965" y="1825625"/>
            <a:ext cx="3485225" cy="83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ONS postcode look 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5C7D3D-72D0-4042-A679-3DD522EF917F}"/>
              </a:ext>
            </a:extLst>
          </p:cNvPr>
          <p:cNvGrpSpPr/>
          <p:nvPr/>
        </p:nvGrpSpPr>
        <p:grpSpPr>
          <a:xfrm>
            <a:off x="1273950" y="4953619"/>
            <a:ext cx="7641450" cy="1539256"/>
            <a:chOff x="5513956" y="2981325"/>
            <a:chExt cx="4821156" cy="895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D527C5-3A1E-4AA6-86E3-97370813A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000" r="15067"/>
            <a:stretch/>
          </p:blipFill>
          <p:spPr>
            <a:xfrm>
              <a:off x="6095999" y="2981325"/>
              <a:ext cx="4239113" cy="8953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10FB5C-2C5C-46DB-A975-F90BA9452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5204"/>
            <a:stretch/>
          </p:blipFill>
          <p:spPr>
            <a:xfrm>
              <a:off x="5513956" y="2981325"/>
              <a:ext cx="582042" cy="89535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D6AD4A-E819-4D9E-9F1F-A7EC41B526CC}"/>
              </a:ext>
            </a:extLst>
          </p:cNvPr>
          <p:cNvSpPr txBox="1">
            <a:spLocks/>
          </p:cNvSpPr>
          <p:nvPr/>
        </p:nvSpPr>
        <p:spPr>
          <a:xfrm>
            <a:off x="2645139" y="4429795"/>
            <a:ext cx="5182458" cy="52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LAD boundaries with population</a:t>
            </a:r>
          </a:p>
        </p:txBody>
      </p:sp>
    </p:spTree>
    <p:extLst>
      <p:ext uri="{BB962C8B-B14F-4D97-AF65-F5344CB8AC3E}">
        <p14:creationId xmlns:p14="http://schemas.microsoft.com/office/powerpoint/2010/main" val="121822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D266-6D8C-48E6-AE6E-6C9EB441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654" y="3263477"/>
            <a:ext cx="6212692" cy="59093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rgbClr val="006652"/>
                </a:solidFill>
                <a:latin typeface="Arial"/>
                <a:cs typeface="Arial"/>
              </a:rPr>
              <a:t>Wrangling spatial data sets</a:t>
            </a:r>
            <a:endParaRPr lang="en-GB" dirty="0">
              <a:solidFill>
                <a:srgbClr val="00665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35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E803-21A2-A9C0-D4BA-D08DA6CA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Convert text to geometry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BCE-0E84-4580-9C95-02CE5ACF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2" y="2536931"/>
            <a:ext cx="11561264" cy="20322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3F1BC-FCD6-4AA0-9DD3-5880A6C2B649}"/>
              </a:ext>
            </a:extLst>
          </p:cNvPr>
          <p:cNvSpPr/>
          <p:nvPr/>
        </p:nvSpPr>
        <p:spPr>
          <a:xfrm>
            <a:off x="8598870" y="3317982"/>
            <a:ext cx="3372465" cy="1201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7B222-B56B-4C77-92DB-244D67854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50" b="2345"/>
          <a:stretch/>
        </p:blipFill>
        <p:spPr>
          <a:xfrm>
            <a:off x="9483664" y="365125"/>
            <a:ext cx="2123520" cy="2059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5781D-9801-4869-B868-60D559A3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844" y="5415379"/>
            <a:ext cx="7890312" cy="6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5CE6-703E-3182-F8B5-9362EBDD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Change the spatial projection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52D-F5FA-4D29-C7E0-35185DB9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7" y="3181666"/>
            <a:ext cx="10515600" cy="525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/>
              <a:t>Eckert IV                                               ETRS89 / ETRS-LAEA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005A9-5716-0846-06E1-2F69A7B0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0" y="3919144"/>
            <a:ext cx="3779848" cy="173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C9383-4418-EA0D-724A-133AE65B82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70"/>
          <a:stretch/>
        </p:blipFill>
        <p:spPr>
          <a:xfrm>
            <a:off x="7343603" y="3707030"/>
            <a:ext cx="2598645" cy="21617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4938A-7C21-3916-2FB4-1E4BE8F8C11A}"/>
              </a:ext>
            </a:extLst>
          </p:cNvPr>
          <p:cNvSpPr txBox="1">
            <a:spLocks/>
          </p:cNvSpPr>
          <p:nvPr/>
        </p:nvSpPr>
        <p:spPr>
          <a:xfrm>
            <a:off x="838200" y="1489292"/>
            <a:ext cx="10515600" cy="169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Coordinate reference system refers to the way we represent the 3D Earth in 2D</a:t>
            </a:r>
          </a:p>
          <a:p>
            <a:r>
              <a:rPr lang="en-GB" dirty="0"/>
              <a:t>The default is often WSG84 which is designed to be suitable for the globe</a:t>
            </a:r>
          </a:p>
          <a:p>
            <a:r>
              <a:rPr lang="en-GB" dirty="0"/>
              <a:t>You can change the CRS and there are websites to check which is best for your goals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7685F-62B7-B640-60F0-D1B98883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216" y="6076916"/>
            <a:ext cx="4709568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A234-37A1-466A-9C2A-29EFC533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Creating new geographies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2AF64-8251-CA4F-3DB4-817CF5DF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371" y="1364117"/>
            <a:ext cx="5169362" cy="4351338"/>
          </a:xfrm>
        </p:spPr>
      </p:pic>
      <p:pic>
        <p:nvPicPr>
          <p:cNvPr id="4098" name="Picture 2" descr="Buffer—Help | ArcGIS for Desktop">
            <a:extLst>
              <a:ext uri="{FF2B5EF4-FFF2-40B4-BE49-F238E27FC236}">
                <a16:creationId xmlns:a16="http://schemas.microsoft.com/office/drawing/2014/main" id="{35055BCB-ADBC-4B88-BD85-0CAD08D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62" y="1587953"/>
            <a:ext cx="5715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4C1416A-7D9B-4227-9FEC-5184A04AF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r="13571"/>
          <a:stretch/>
        </p:blipFill>
        <p:spPr>
          <a:xfrm>
            <a:off x="2643379" y="0"/>
            <a:ext cx="9548621" cy="70153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5FBF-D698-9872-F555-956C709B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53469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Joining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9729-E4FC-B730-C995-B66A6684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3684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/>
              <a:t>The UK can be broken up into many different geographies</a:t>
            </a:r>
          </a:p>
          <a:p>
            <a:r>
              <a:rPr lang="en-GB" dirty="0"/>
              <a:t>They do not always align which can make working with multiple data sets difficult.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14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5FBF-D698-9872-F555-956C709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Joining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9729-E4FC-B730-C995-B66A6684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374796"/>
          </a:xfrm>
        </p:spPr>
        <p:txBody>
          <a:bodyPr/>
          <a:lstStyle/>
          <a:p>
            <a:r>
              <a:rPr lang="en-GB" dirty="0"/>
              <a:t>Each spatial area has a unique code which is used to join data sets.</a:t>
            </a:r>
          </a:p>
          <a:p>
            <a:r>
              <a:rPr lang="en-GB" dirty="0"/>
              <a:t>Is usually quite simple…</a:t>
            </a:r>
          </a:p>
          <a:p>
            <a:endParaRPr lang="en-GB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57D958-C4E3-4322-8C9F-CF432B80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20372"/>
              </p:ext>
            </p:extLst>
          </p:nvPr>
        </p:nvGraphicFramePr>
        <p:xfrm>
          <a:off x="1882905" y="3429000"/>
          <a:ext cx="8128000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1991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5578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Key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codes aren’t the same in all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1.Understand why this is the case- usually the boundaries have changed</a:t>
                      </a:r>
                    </a:p>
                    <a:p>
                      <a:r>
                        <a:rPr lang="en-GB" dirty="0"/>
                        <a:t>2. You might be able to do some interpolation</a:t>
                      </a:r>
                    </a:p>
                    <a:p>
                      <a:r>
                        <a:rPr lang="en-GB" dirty="0"/>
                        <a:t>3. The data may not be usable.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You want to link data based on different geographic breakdowns e.g. Local Authorities and Integrated Care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a lookup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lookup file does not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an </a:t>
                      </a:r>
                      <a:r>
                        <a:rPr lang="en-GB" b="1" dirty="0"/>
                        <a:t>data apportionment </a:t>
                      </a:r>
                      <a:r>
                        <a:rPr lang="en-GB" dirty="0"/>
                        <a:t>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342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50768D-875C-401D-A4B6-1504CF6D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08" y="2690295"/>
            <a:ext cx="9809184" cy="5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C72-5A23-CE32-BC9A-AD95F9AF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Analysing spatial data- Spatial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514A-99DE-4A9C-2D1C-42C4B999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do many of the same descriptive statistics on spatial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Mean centre</a:t>
            </a:r>
          </a:p>
          <a:p>
            <a:r>
              <a:rPr lang="en-GB" dirty="0"/>
              <a:t>Standard Deviational Ellipses</a:t>
            </a:r>
          </a:p>
        </p:txBody>
      </p:sp>
      <p:pic>
        <p:nvPicPr>
          <p:cNvPr id="6148" name="Picture 4" descr="Computing the Mean Center in ArcGIS - YouTube">
            <a:extLst>
              <a:ext uri="{FF2B5EF4-FFF2-40B4-BE49-F238E27FC236}">
                <a16:creationId xmlns:a16="http://schemas.microsoft.com/office/drawing/2014/main" id="{0DBF98F2-5A0E-466A-BAFD-413AFC1DD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15556" r="28214" b="4127"/>
          <a:stretch/>
        </p:blipFill>
        <p:spPr bwMode="auto">
          <a:xfrm>
            <a:off x="7355988" y="2737078"/>
            <a:ext cx="3399096" cy="34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6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40BD-C9EC-A90E-41BB-91557D2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Analysing spatial data-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A51E-E27E-64DB-C11F-23255081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Modifiable Area Unit Problem (MAUP)</a:t>
            </a:r>
          </a:p>
          <a:p>
            <a:endParaRPr lang="en-GB" sz="2800" dirty="0"/>
          </a:p>
          <a:p>
            <a:endParaRPr lang="en-GB" dirty="0"/>
          </a:p>
        </p:txBody>
      </p:sp>
      <p:pic>
        <p:nvPicPr>
          <p:cNvPr id="5124" name="Picture 4" descr="MAUP - Modifiable Areal Unit Problem - GIS Geography">
            <a:extLst>
              <a:ext uri="{FF2B5EF4-FFF2-40B4-BE49-F238E27FC236}">
                <a16:creationId xmlns:a16="http://schemas.microsoft.com/office/drawing/2014/main" id="{D26463E4-01CD-420F-B617-9591A9C9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9" y="2572431"/>
            <a:ext cx="9426114" cy="329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4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943E-73D7-601B-31BE-72ACFB94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4C86-E39B-7962-CBFA-F3B31FEC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tool agnostic look at the following:</a:t>
            </a:r>
          </a:p>
          <a:p>
            <a:endParaRPr lang="en-GB" dirty="0"/>
          </a:p>
          <a:p>
            <a:r>
              <a:rPr lang="en-GB" dirty="0"/>
              <a:t>Spatial Data types</a:t>
            </a:r>
          </a:p>
          <a:p>
            <a:r>
              <a:rPr lang="en-GB" dirty="0"/>
              <a:t>Wrangling spatial data </a:t>
            </a:r>
          </a:p>
          <a:p>
            <a:r>
              <a:rPr lang="en-GB" dirty="0"/>
              <a:t>Analysing spatial data</a:t>
            </a:r>
          </a:p>
          <a:p>
            <a:r>
              <a:rPr lang="en-GB" dirty="0"/>
              <a:t>Example?</a:t>
            </a:r>
          </a:p>
          <a:p>
            <a:r>
              <a:rPr lang="en-GB" dirty="0"/>
              <a:t>Suggestions for getting started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20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40BD-C9EC-A90E-41BB-91557D2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Analysing spatial data-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A51E-E27E-64DB-C11F-23255081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Spatial Autocorrelation </a:t>
            </a:r>
            <a:r>
              <a:rPr lang="en-GB" dirty="0"/>
              <a:t>(can be useful for spatial interpolation)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dirty="0"/>
              <a:t>Tobler’s First Law of Geography: </a:t>
            </a:r>
          </a:p>
          <a:p>
            <a:pPr marL="0" indent="0" algn="ctr">
              <a:buNone/>
            </a:pPr>
            <a:r>
              <a:rPr lang="en-GB" dirty="0"/>
              <a:t>‘</a:t>
            </a:r>
            <a:r>
              <a:rPr lang="en-GB" i="1" dirty="0"/>
              <a:t>Everything is related to everything else, but near things are more related than distant things’ </a:t>
            </a:r>
            <a:r>
              <a:rPr lang="en-GB" dirty="0"/>
              <a:t>(1970)</a:t>
            </a:r>
            <a:endParaRPr lang="en-GB" sz="2800" dirty="0"/>
          </a:p>
          <a:p>
            <a:endParaRPr lang="en-GB" dirty="0"/>
          </a:p>
          <a:p>
            <a:r>
              <a:rPr lang="en-GB" dirty="0"/>
              <a:t>You can run Moran’s I test to check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4230795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40BD-C9EC-A90E-41BB-91557D2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Analysing spatial data-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A51E-E27E-64DB-C11F-23255081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Scale</a:t>
            </a:r>
          </a:p>
          <a:p>
            <a:r>
              <a:rPr lang="en-GB" dirty="0"/>
              <a:t>Edge effects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34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E1A8-B97D-EC49-289F-301457FF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Analysing spatial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E8FE-20A4-74ED-3B84-B24D4CD1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doing geospatial statistical analysis we are deciding to view a spatial distribution shown on a map as the outcome of some spatial process.</a:t>
            </a:r>
          </a:p>
          <a:p>
            <a:r>
              <a:rPr lang="en-GB" dirty="0"/>
              <a:t>Thus the idea of ‘no geography’ is the starting null hypothesis for any geographical analysis.</a:t>
            </a:r>
          </a:p>
          <a:p>
            <a:r>
              <a:rPr lang="en-GB" dirty="0"/>
              <a:t>This is usually referred to as </a:t>
            </a:r>
            <a:r>
              <a:rPr lang="en-GB" u="sng" dirty="0"/>
              <a:t>complete spatial randomness (CSR)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33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6CD-8540-5B9A-5B51-73B32AE2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Visualising spatial data</a:t>
            </a:r>
            <a:r>
              <a:rPr lang="en-GB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771C-D8A2-D502-2CF0-5C5634E0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right projection</a:t>
            </a:r>
          </a:p>
          <a:p>
            <a:r>
              <a:rPr lang="en-GB" dirty="0"/>
              <a:t>Include a scale bar and legend</a:t>
            </a:r>
          </a:p>
          <a:p>
            <a:r>
              <a:rPr lang="en-GB" dirty="0"/>
              <a:t>Consider your use of colour</a:t>
            </a:r>
          </a:p>
        </p:txBody>
      </p:sp>
    </p:spTree>
    <p:extLst>
      <p:ext uri="{BB962C8B-B14F-4D97-AF65-F5344CB8AC3E}">
        <p14:creationId xmlns:p14="http://schemas.microsoft.com/office/powerpoint/2010/main" val="57475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AAA0-86B9-44DE-921D-A5C622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D0B-6A19-B465-79A4-60DF303A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Tools</a:t>
            </a:r>
          </a:p>
          <a:p>
            <a:r>
              <a:rPr lang="en-GB" dirty="0"/>
              <a:t>Python (</a:t>
            </a:r>
            <a:r>
              <a:rPr lang="en-GB" dirty="0" err="1"/>
              <a:t>Geopandas</a:t>
            </a:r>
            <a:r>
              <a:rPr lang="en-GB" dirty="0"/>
              <a:t>, </a:t>
            </a:r>
            <a:r>
              <a:rPr lang="en-GB" dirty="0" err="1"/>
              <a:t>rasterio</a:t>
            </a:r>
            <a:r>
              <a:rPr lang="en-GB" dirty="0"/>
              <a:t>)</a:t>
            </a:r>
          </a:p>
          <a:p>
            <a:r>
              <a:rPr lang="en-GB" dirty="0"/>
              <a:t>R (GDAL, GEOS,PROJ)</a:t>
            </a:r>
          </a:p>
          <a:p>
            <a:r>
              <a:rPr lang="en-GB" dirty="0"/>
              <a:t>QGIS</a:t>
            </a:r>
          </a:p>
          <a:p>
            <a:r>
              <a:rPr lang="en-GB" dirty="0" err="1"/>
              <a:t>SpatialSQL</a:t>
            </a:r>
            <a:r>
              <a:rPr lang="en-GB" dirty="0"/>
              <a:t>- the examples section (5.3) of the </a:t>
            </a:r>
            <a:r>
              <a:rPr lang="en-GB" dirty="0" err="1">
                <a:hlinkClick r:id="rId2"/>
              </a:rPr>
              <a:t>PostGIS</a:t>
            </a:r>
            <a:r>
              <a:rPr lang="en-GB" dirty="0">
                <a:hlinkClick r:id="rId2"/>
              </a:rPr>
              <a:t> Documentation</a:t>
            </a:r>
            <a:r>
              <a:rPr lang="en-GB" dirty="0"/>
              <a:t> is a good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112579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AAA0-86B9-44DE-921D-A5C622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D0B-6A19-B465-79A4-60DF303A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Useful data resources</a:t>
            </a:r>
          </a:p>
          <a:p>
            <a:r>
              <a:rPr lang="en-GB" dirty="0"/>
              <a:t>Official UK boundaries: </a:t>
            </a:r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https://geoportal.statistics.gov.uk/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Official European boundaries: </a:t>
            </a:r>
            <a:r>
              <a:rPr lang="en-GB" dirty="0">
                <a:hlinkClick r:id="rId3"/>
              </a:rPr>
              <a:t>https://ec.europa.eu/eurostat/web/gisco/geodata/reference-data/administrative-units-statistical-units/nuts</a:t>
            </a:r>
            <a:r>
              <a:rPr lang="en-GB" dirty="0"/>
              <a:t> </a:t>
            </a:r>
            <a:endParaRPr lang="en-GB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22068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AAA0-86B9-44DE-921D-A5C622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D0B-6A19-B465-79A4-60DF303A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Through step-by-step guides*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hlinkClick r:id="rId2"/>
              </a:rPr>
              <a:t>Geocomputation with R</a:t>
            </a:r>
            <a:r>
              <a:rPr lang="en-GB" dirty="0"/>
              <a:t>: Online version of book by </a:t>
            </a:r>
            <a:r>
              <a:rPr lang="en-GB" dirty="0" err="1"/>
              <a:t>Dr.</a:t>
            </a:r>
            <a:r>
              <a:rPr lang="en-GB" dirty="0"/>
              <a:t> Robin Lovelace</a:t>
            </a:r>
          </a:p>
          <a:p>
            <a:r>
              <a:rPr lang="en-GB" b="1" dirty="0">
                <a:hlinkClick r:id="rId3"/>
              </a:rPr>
              <a:t>Gentle introduction to GIS</a:t>
            </a:r>
            <a:r>
              <a:rPr lang="en-GB" b="1" dirty="0"/>
              <a:t>: </a:t>
            </a:r>
            <a:r>
              <a:rPr lang="en-GB" dirty="0"/>
              <a:t>Good overview of key GIS concepts (CRS, data types, spatial analysis)</a:t>
            </a:r>
          </a:p>
          <a:p>
            <a:r>
              <a:rPr lang="en-GB" b="1" dirty="0">
                <a:hlinkClick r:id="rId4"/>
              </a:rPr>
              <a:t>Geographic Data Science with Python: </a:t>
            </a:r>
            <a:r>
              <a:rPr lang="en-GB" dirty="0"/>
              <a:t>Good overview of more complex analysis, still useful if you don’t use R </a:t>
            </a:r>
          </a:p>
          <a:p>
            <a:r>
              <a:rPr lang="en-GB" b="1" dirty="0">
                <a:hlinkClick r:id="rId5"/>
              </a:rPr>
              <a:t>Earth Data Science Courses</a:t>
            </a:r>
            <a:r>
              <a:rPr lang="en-GB" dirty="0"/>
              <a:t>: not the right topic but does start from basics so you can pick and choose what might be useful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* N.B. I have not worked through these but they are from reputable sources in the field</a:t>
            </a:r>
          </a:p>
        </p:txBody>
      </p:sp>
    </p:spTree>
    <p:extLst>
      <p:ext uri="{BB962C8B-B14F-4D97-AF65-F5344CB8AC3E}">
        <p14:creationId xmlns:p14="http://schemas.microsoft.com/office/powerpoint/2010/main" val="2830240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AAA0-86B9-44DE-921D-A5C622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D0B-6A19-B465-79A4-60DF303A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951029" cy="479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Miscellaneous</a:t>
            </a:r>
          </a:p>
          <a:p>
            <a:r>
              <a:rPr lang="en-GB" dirty="0"/>
              <a:t>Get codes for different Coordinate Reference Systems (CRS): </a:t>
            </a:r>
            <a:r>
              <a:rPr lang="en-GB" dirty="0">
                <a:hlinkClick r:id="rId2"/>
              </a:rPr>
              <a:t>https://epsg.io/</a:t>
            </a:r>
            <a:r>
              <a:rPr lang="en-GB" dirty="0"/>
              <a:t>   </a:t>
            </a:r>
          </a:p>
          <a:p>
            <a:r>
              <a:rPr lang="en-GB" dirty="0"/>
              <a:t>Help choosing an appropriate CRS: </a:t>
            </a:r>
            <a:r>
              <a:rPr lang="en-GB" dirty="0">
                <a:hlinkClick r:id="rId3"/>
              </a:rPr>
              <a:t>https://projectionwizard.org/</a:t>
            </a:r>
            <a:r>
              <a:rPr lang="en-GB" dirty="0"/>
              <a:t> </a:t>
            </a:r>
          </a:p>
          <a:p>
            <a:r>
              <a:rPr lang="en-GB" dirty="0"/>
              <a:t>Create </a:t>
            </a:r>
            <a:r>
              <a:rPr lang="en-GB" dirty="0" err="1"/>
              <a:t>GeoJSON</a:t>
            </a:r>
            <a:r>
              <a:rPr lang="en-GB" dirty="0"/>
              <a:t> objects to use when making a </a:t>
            </a:r>
            <a:r>
              <a:rPr lang="en-GB" dirty="0" err="1"/>
              <a:t>dataframe</a:t>
            </a:r>
            <a:r>
              <a:rPr lang="en-GB" dirty="0"/>
              <a:t> from scratch: </a:t>
            </a:r>
            <a:r>
              <a:rPr lang="en-GB" dirty="0">
                <a:hlinkClick r:id="rId4"/>
              </a:rPr>
              <a:t>https://geojson.io/</a:t>
            </a:r>
            <a:r>
              <a:rPr lang="en-GB" dirty="0"/>
              <a:t> </a:t>
            </a:r>
          </a:p>
          <a:p>
            <a:r>
              <a:rPr lang="en-GB" dirty="0"/>
              <a:t>Edit map data (Thanks Phil, Moura!): </a:t>
            </a:r>
            <a:r>
              <a:rPr lang="en-GB" dirty="0">
                <a:hlinkClick r:id="rId5"/>
              </a:rPr>
              <a:t>https://mapshaper.org/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81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92F4-409E-449A-9CB1-61FEAF2E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14" y="2558914"/>
            <a:ext cx="6487115" cy="188245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006652"/>
                </a:solidFill>
                <a:latin typeface="Arial"/>
                <a:ea typeface="Arial"/>
                <a:cs typeface="Arial"/>
              </a:rPr>
              <a:t>Any questions?</a:t>
            </a:r>
            <a:br>
              <a:rPr lang="en-GB" b="1" dirty="0">
                <a:solidFill>
                  <a:srgbClr val="006652"/>
                </a:solidFill>
                <a:latin typeface="Arial"/>
                <a:ea typeface="Arial"/>
                <a:cs typeface="Arial"/>
              </a:rPr>
            </a:br>
            <a:r>
              <a:rPr lang="en-GB" sz="4400" u="sng" dirty="0">
                <a:latin typeface="Arial"/>
                <a:cs typeface="Arial"/>
              </a:rPr>
              <a:t>afua.kokayi@dhsc.gov.uk</a:t>
            </a:r>
            <a:br>
              <a:rPr lang="en-GB" u="sng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2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C3697-5BE0-4B29-87D5-6B896AEF4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4473" b="-1"/>
          <a:stretch/>
        </p:blipFill>
        <p:spPr>
          <a:xfrm>
            <a:off x="3119120" y="10"/>
            <a:ext cx="90728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CE803-21A2-A9C0-D4BA-D08DA6CA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38803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C68-E8CC-7FC5-5D37-0FF2F4B0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164"/>
            <a:ext cx="4292601" cy="41078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Completed a Masters in Geographic Data Science last year</a:t>
            </a:r>
          </a:p>
          <a:p>
            <a:r>
              <a:rPr lang="en-GB" dirty="0"/>
              <a:t>Senior Data Analyst in OHID, on the product and data team- there is currently an EOI for my role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800" u="sng" dirty="0">
                <a:latin typeface="Arial"/>
                <a:cs typeface="Arial"/>
              </a:rPr>
              <a:t>afua.kokayi@dhsc.gov.uk</a:t>
            </a:r>
            <a:endParaRPr lang="en-GB" u="sng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775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03C-4002-F86A-93FD-FC62C806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Why analyse spatial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E89-887E-89E5-4A66-6EC7D3EC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Almost everything happens somewhere</a:t>
            </a:r>
          </a:p>
          <a:p>
            <a:r>
              <a:rPr lang="en-GB" dirty="0"/>
              <a:t>Understanding the ‘where’ can provide increased understanding</a:t>
            </a:r>
          </a:p>
          <a:p>
            <a:r>
              <a:rPr lang="en-GB" dirty="0"/>
              <a:t>A lot of government intervention is place-based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‘</a:t>
            </a:r>
            <a:r>
              <a:rPr lang="en-GB" i="1" dirty="0"/>
              <a:t>Geospatial data describe both the locations and characteristics of geographical/spatial features.’ </a:t>
            </a:r>
            <a:r>
              <a:rPr lang="en-GB" dirty="0"/>
              <a:t>(Chang 2012, p2) </a:t>
            </a:r>
          </a:p>
        </p:txBody>
      </p:sp>
    </p:spTree>
    <p:extLst>
      <p:ext uri="{BB962C8B-B14F-4D97-AF65-F5344CB8AC3E}">
        <p14:creationId xmlns:p14="http://schemas.microsoft.com/office/powerpoint/2010/main" val="40306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C5EB-C170-42BE-A02B-E533DE38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033D-B4D1-4239-9098-902543E9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What is Geographic Information Systems (GIS)? - GIS Geography">
            <a:extLst>
              <a:ext uri="{FF2B5EF4-FFF2-40B4-BE49-F238E27FC236}">
                <a16:creationId xmlns:a16="http://schemas.microsoft.com/office/drawing/2014/main" id="{767A296D-26E4-422A-807D-A6CB4120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0"/>
            <a:ext cx="1193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6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A7BD-07C3-7E55-7E13-A60D2066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Representing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A8DBC-18B2-93D5-0BA3-1CCBF30A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216" y="5210826"/>
            <a:ext cx="3457184" cy="1647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world is a blank space with objects on 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C90C66-3DE6-4754-3975-294D4E0A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14" y="1690688"/>
            <a:ext cx="6290172" cy="332770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FF0AAE-25C1-70DC-980C-218FA25D67DE}"/>
              </a:ext>
            </a:extLst>
          </p:cNvPr>
          <p:cNvSpPr txBox="1">
            <a:spLocks/>
          </p:cNvSpPr>
          <p:nvPr/>
        </p:nvSpPr>
        <p:spPr>
          <a:xfrm>
            <a:off x="5837587" y="5201269"/>
            <a:ext cx="3898696" cy="164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The world is a continuous field with varying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57198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2943-AB05-5D9E-4ACE-EF4B07F0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Raster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F8-3A8E-500D-693F-F0690710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5233"/>
          </a:xfrm>
        </p:spPr>
        <p:txBody>
          <a:bodyPr/>
          <a:lstStyle/>
          <a:p>
            <a:r>
              <a:rPr lang="en-GB" dirty="0"/>
              <a:t>The earth’s surface is represented as a grid of equally sized cells (pixels). An individual cell represents a portion of the earth such as a square meter or a square mile.</a:t>
            </a:r>
          </a:p>
          <a:p>
            <a:r>
              <a:rPr lang="en-GB" dirty="0"/>
              <a:t>Each pixel has a value even if it is zero or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ED005-7A98-526E-78A7-1DFE90B5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66" y="3880903"/>
            <a:ext cx="2225233" cy="222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E3321-E625-856D-02DB-8E10332C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66" y="4098091"/>
            <a:ext cx="3086367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33DB-6DF2-67E5-2F12-511787AD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Vector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6761-ECB0-FB50-2CA7-B3120DEF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39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Records the locational co-ordinates of features as point, line and area objects.</a:t>
            </a:r>
          </a:p>
          <a:p>
            <a:r>
              <a:rPr lang="en-GB" dirty="0"/>
              <a:t>In the vector data model, every feature is assigned a unique numerical identifier, which is stored with the feature record in an attribute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55E9B-58B9-D9DF-DBD3-0094D6C3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6592"/>
            <a:ext cx="10515600" cy="35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E803-21A2-A9C0-D4BA-D08DA6CA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006652"/>
                </a:solidFill>
                <a:latin typeface="Arial"/>
                <a:cs typeface="Arial"/>
              </a:rPr>
              <a:t>Attribute table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4124F-1EC8-4334-B65C-120AF6AF0873}"/>
              </a:ext>
            </a:extLst>
          </p:cNvPr>
          <p:cNvGrpSpPr/>
          <p:nvPr/>
        </p:nvGrpSpPr>
        <p:grpSpPr>
          <a:xfrm>
            <a:off x="320567" y="1941712"/>
            <a:ext cx="11550865" cy="2314205"/>
            <a:chOff x="5513956" y="2981325"/>
            <a:chExt cx="6649468" cy="8953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D7E9B5-D887-4ECC-B987-B3BAABA9D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/>
            <a:stretch/>
          </p:blipFill>
          <p:spPr>
            <a:xfrm>
              <a:off x="6095999" y="2981325"/>
              <a:ext cx="6067425" cy="8953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EF80E0-65A3-40B6-B5F1-AFC55F42D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204"/>
            <a:stretch/>
          </p:blipFill>
          <p:spPr>
            <a:xfrm>
              <a:off x="5513956" y="2981325"/>
              <a:ext cx="582042" cy="89535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04A6F-A0BC-4D91-AB26-DFEB0113131E}"/>
              </a:ext>
            </a:extLst>
          </p:cNvPr>
          <p:cNvSpPr/>
          <p:nvPr/>
        </p:nvSpPr>
        <p:spPr>
          <a:xfrm>
            <a:off x="1331638" y="1941711"/>
            <a:ext cx="4465479" cy="231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8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</TotalTime>
  <Words>1280</Words>
  <Application>Microsoft Office PowerPoint</Application>
  <PresentationFormat>Widescreen</PresentationFormat>
  <Paragraphs>169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Spatial Analysis 101  Afua Kokayi </vt:lpstr>
      <vt:lpstr>Overview</vt:lpstr>
      <vt:lpstr>About me</vt:lpstr>
      <vt:lpstr>Why analyse spatial data?</vt:lpstr>
      <vt:lpstr>PowerPoint Presentation</vt:lpstr>
      <vt:lpstr>Representing Spatial Data</vt:lpstr>
      <vt:lpstr>Raster data</vt:lpstr>
      <vt:lpstr>Vector data</vt:lpstr>
      <vt:lpstr>Attribute table</vt:lpstr>
      <vt:lpstr>File formats</vt:lpstr>
      <vt:lpstr>Example- where is WLP being used?</vt:lpstr>
      <vt:lpstr>Wrangling spatial data sets</vt:lpstr>
      <vt:lpstr>Convert text to geometry data </vt:lpstr>
      <vt:lpstr>Change the spatial projection </vt:lpstr>
      <vt:lpstr>Creating new geographies</vt:lpstr>
      <vt:lpstr>Joining data</vt:lpstr>
      <vt:lpstr>Joining data</vt:lpstr>
      <vt:lpstr>Analysing spatial data- Spatial Statistics</vt:lpstr>
      <vt:lpstr>Analysing spatial data- things to consider</vt:lpstr>
      <vt:lpstr>Analysing spatial data- things to consider</vt:lpstr>
      <vt:lpstr>Analysing spatial data- things to consider</vt:lpstr>
      <vt:lpstr>Analysing spatial processes</vt:lpstr>
      <vt:lpstr>Visualising spatial data   </vt:lpstr>
      <vt:lpstr>Getting started </vt:lpstr>
      <vt:lpstr>Getting started </vt:lpstr>
      <vt:lpstr>Getting started </vt:lpstr>
      <vt:lpstr>Getting started </vt:lpstr>
      <vt:lpstr>Any questions? afua.kokayi@dhsc.gov.uk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Afua Kokayi</dc:creator>
  <cp:lastModifiedBy>Prise, Ailsa</cp:lastModifiedBy>
  <cp:revision>43</cp:revision>
  <dcterms:created xsi:type="dcterms:W3CDTF">2022-05-16T15:12:42Z</dcterms:created>
  <dcterms:modified xsi:type="dcterms:W3CDTF">2022-10-04T09:01:49Z</dcterms:modified>
</cp:coreProperties>
</file>