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4"/>
    <p:sldMasterId id="2147483799" r:id="rId5"/>
  </p:sldMasterIdLst>
  <p:notesMasterIdLst>
    <p:notesMasterId r:id="rId21"/>
  </p:notesMasterIdLst>
  <p:handoutMasterIdLst>
    <p:handoutMasterId r:id="rId22"/>
  </p:handoutMasterIdLst>
  <p:sldIdLst>
    <p:sldId id="663" r:id="rId6"/>
    <p:sldId id="687" r:id="rId7"/>
    <p:sldId id="357" r:id="rId8"/>
    <p:sldId id="693" r:id="rId9"/>
    <p:sldId id="682" r:id="rId10"/>
    <p:sldId id="689" r:id="rId11"/>
    <p:sldId id="685" r:id="rId12"/>
    <p:sldId id="690" r:id="rId13"/>
    <p:sldId id="667" r:id="rId14"/>
    <p:sldId id="688" r:id="rId15"/>
    <p:sldId id="691" r:id="rId16"/>
    <p:sldId id="672" r:id="rId17"/>
    <p:sldId id="671" r:id="rId18"/>
    <p:sldId id="694" r:id="rId19"/>
    <p:sldId id="339" r:id="rId20"/>
  </p:sldIdLst>
  <p:sldSz cx="9144000" cy="6858000" type="screen4x3"/>
  <p:notesSz cx="6865938" cy="95408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3C600904-839B-4975-AE7B-3A5462CB6AA3}">
          <p14:sldIdLst>
            <p14:sldId id="663"/>
            <p14:sldId id="687"/>
            <p14:sldId id="357"/>
            <p14:sldId id="693"/>
            <p14:sldId id="682"/>
            <p14:sldId id="689"/>
            <p14:sldId id="685"/>
            <p14:sldId id="690"/>
            <p14:sldId id="667"/>
            <p14:sldId id="688"/>
            <p14:sldId id="691"/>
            <p14:sldId id="672"/>
            <p14:sldId id="671"/>
            <p14:sldId id="694"/>
            <p14:sldId id="3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3" userDrawn="1">
          <p15:clr>
            <a:srgbClr val="A4A3A4"/>
          </p15:clr>
        </p15:guide>
        <p15:guide id="2" pos="2256" userDrawn="1">
          <p15:clr>
            <a:srgbClr val="A4A3A4"/>
          </p15:clr>
        </p15:guide>
        <p15:guide id="3" orient="horz" pos="3005" userDrawn="1">
          <p15:clr>
            <a:srgbClr val="A4A3A4"/>
          </p15:clr>
        </p15:guide>
        <p15:guide id="4" pos="216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ina Anderson" initials="GA" lastIdx="1" clrIdx="0">
    <p:extLst>
      <p:ext uri="{19B8F6BF-5375-455C-9EA6-DF929625EA0E}">
        <p15:presenceInfo xmlns:p15="http://schemas.microsoft.com/office/powerpoint/2012/main" userId="S-1-5-21-3685816821-1215056363-1987234180-86346" providerId="AD"/>
      </p:ext>
    </p:extLst>
  </p:cmAuthor>
  <p:cmAuthor id="2" name="Georgina Anderson" initials="GA [2]" lastIdx="1" clrIdx="1">
    <p:extLst>
      <p:ext uri="{19B8F6BF-5375-455C-9EA6-DF929625EA0E}">
        <p15:presenceInfo xmlns:p15="http://schemas.microsoft.com/office/powerpoint/2012/main" userId="S::Georgina.Anderson@phe.gov.uk::67f8ccc9-823a-41bd-b208-9f33c94099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9E"/>
    <a:srgbClr val="98002E"/>
    <a:srgbClr val="009229"/>
    <a:srgbClr val="212CB9"/>
    <a:srgbClr val="F2DCDB"/>
    <a:srgbClr val="F2DBDB"/>
    <a:srgbClr val="A7E3DE"/>
    <a:srgbClr val="00B6A5"/>
    <a:srgbClr val="FF9BBA"/>
    <a:srgbClr val="7880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66392" autoAdjust="0"/>
  </p:normalViewPr>
  <p:slideViewPr>
    <p:cSldViewPr snapToGrid="0">
      <p:cViewPr varScale="1">
        <p:scale>
          <a:sx n="72" d="100"/>
          <a:sy n="72" d="100"/>
        </p:scale>
        <p:origin x="2616" y="60"/>
      </p:cViewPr>
      <p:guideLst>
        <p:guide orient="horz" pos="2160"/>
        <p:guide pos="2880"/>
      </p:guideLst>
    </p:cSldViewPr>
  </p:slideViewPr>
  <p:outlineViewPr>
    <p:cViewPr>
      <p:scale>
        <a:sx n="33" d="100"/>
        <a:sy n="33" d="100"/>
      </p:scale>
      <p:origin x="0" y="-2802"/>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77" d="100"/>
          <a:sy n="77" d="100"/>
        </p:scale>
        <p:origin x="3996" y="108"/>
      </p:cViewPr>
      <p:guideLst>
        <p:guide orient="horz" pos="3093"/>
        <p:guide pos="2256"/>
        <p:guide orient="horz" pos="3005"/>
        <p:guide pos="2163"/>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217" cy="497524"/>
          </a:xfrm>
          <a:prstGeom prst="rect">
            <a:avLst/>
          </a:prstGeom>
        </p:spPr>
        <p:txBody>
          <a:bodyPr vert="horz" lIns="91565" tIns="45782" rIns="91565" bIns="45782" rtlCol="0"/>
          <a:lstStyle>
            <a:lvl1pPr algn="l">
              <a:defRPr sz="1200"/>
            </a:lvl1pPr>
          </a:lstStyle>
          <a:p>
            <a:endParaRPr lang="en-GB" dirty="0"/>
          </a:p>
        </p:txBody>
      </p:sp>
      <p:sp>
        <p:nvSpPr>
          <p:cNvPr id="3" name="Date Placeholder 2"/>
          <p:cNvSpPr>
            <a:spLocks noGrp="1"/>
          </p:cNvSpPr>
          <p:nvPr>
            <p:ph type="dt" sz="quarter" idx="1"/>
          </p:nvPr>
        </p:nvSpPr>
        <p:spPr>
          <a:xfrm>
            <a:off x="3855982" y="0"/>
            <a:ext cx="2951217" cy="497524"/>
          </a:xfrm>
          <a:prstGeom prst="rect">
            <a:avLst/>
          </a:prstGeom>
        </p:spPr>
        <p:txBody>
          <a:bodyPr vert="horz" lIns="91565" tIns="45782" rIns="91565" bIns="45782" rtlCol="0"/>
          <a:lstStyle>
            <a:lvl1pPr algn="r">
              <a:defRPr sz="1200"/>
            </a:lvl1pPr>
          </a:lstStyle>
          <a:p>
            <a:fld id="{D4F6AF35-9E02-4C8D-9112-B3CF83793C54}" type="datetimeFigureOut">
              <a:rPr lang="en-GB" smtClean="0"/>
              <a:pPr/>
              <a:t>08/09/2021</a:t>
            </a:fld>
            <a:endParaRPr lang="en-GB" dirty="0"/>
          </a:p>
        </p:txBody>
      </p:sp>
      <p:sp>
        <p:nvSpPr>
          <p:cNvPr id="4" name="Footer Placeholder 3"/>
          <p:cNvSpPr>
            <a:spLocks noGrp="1"/>
          </p:cNvSpPr>
          <p:nvPr>
            <p:ph type="ftr" sz="quarter" idx="2"/>
          </p:nvPr>
        </p:nvSpPr>
        <p:spPr>
          <a:xfrm>
            <a:off x="0" y="9441812"/>
            <a:ext cx="2951217" cy="497524"/>
          </a:xfrm>
          <a:prstGeom prst="rect">
            <a:avLst/>
          </a:prstGeom>
        </p:spPr>
        <p:txBody>
          <a:bodyPr vert="horz" lIns="91565" tIns="45782" rIns="91565" bIns="45782"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55982" y="9441812"/>
            <a:ext cx="2951217" cy="497524"/>
          </a:xfrm>
          <a:prstGeom prst="rect">
            <a:avLst/>
          </a:prstGeom>
        </p:spPr>
        <p:txBody>
          <a:bodyPr vert="horz" lIns="91565" tIns="45782" rIns="91565" bIns="45782" rtlCol="0" anchor="b"/>
          <a:lstStyle>
            <a:lvl1pPr algn="r">
              <a:defRPr sz="1200"/>
            </a:lvl1pPr>
          </a:lstStyle>
          <a:p>
            <a:fld id="{DE6EF761-1D4D-466F-B9EB-102BDB8F3F4E}" type="slidenum">
              <a:rPr lang="en-GB" smtClean="0"/>
              <a:pPr/>
              <a:t>‹#›</a:t>
            </a:fld>
            <a:endParaRPr lang="en-GB" dirty="0"/>
          </a:p>
        </p:txBody>
      </p:sp>
    </p:spTree>
    <p:extLst>
      <p:ext uri="{BB962C8B-B14F-4D97-AF65-F5344CB8AC3E}">
        <p14:creationId xmlns:p14="http://schemas.microsoft.com/office/powerpoint/2010/main" val="3582110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51217" cy="497524"/>
          </a:xfrm>
          <a:prstGeom prst="rect">
            <a:avLst/>
          </a:prstGeom>
        </p:spPr>
        <p:txBody>
          <a:bodyPr vert="horz" lIns="91563" tIns="45780" rIns="91563" bIns="4578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55982" y="1"/>
            <a:ext cx="2951217" cy="497524"/>
          </a:xfrm>
          <a:prstGeom prst="rect">
            <a:avLst/>
          </a:prstGeom>
        </p:spPr>
        <p:txBody>
          <a:bodyPr vert="horz" lIns="91563" tIns="45780" rIns="91563" bIns="45780" rtlCol="0"/>
          <a:lstStyle>
            <a:lvl1pPr algn="r" fontAlgn="auto">
              <a:spcBef>
                <a:spcPts val="0"/>
              </a:spcBef>
              <a:spcAft>
                <a:spcPts val="0"/>
              </a:spcAft>
              <a:defRPr sz="1200">
                <a:latin typeface="+mn-lt"/>
                <a:cs typeface="+mn-cs"/>
              </a:defRPr>
            </a:lvl1pPr>
          </a:lstStyle>
          <a:p>
            <a:pPr>
              <a:defRPr/>
            </a:pPr>
            <a:fld id="{6F9A532C-7947-4DAC-B806-585A8493EAE6}" type="datetimeFigureOut">
              <a:rPr lang="en-US"/>
              <a:pPr>
                <a:defRPr/>
              </a:pPr>
              <a:t>9/8/2021</a:t>
            </a:fld>
            <a:endParaRPr lang="en-US" dirty="0"/>
          </a:p>
        </p:txBody>
      </p:sp>
      <p:sp>
        <p:nvSpPr>
          <p:cNvPr id="4" name="Slide Image Placeholder 3"/>
          <p:cNvSpPr>
            <a:spLocks noGrp="1" noRot="1" noChangeAspect="1"/>
          </p:cNvSpPr>
          <p:nvPr>
            <p:ph type="sldImg" idx="2"/>
          </p:nvPr>
        </p:nvSpPr>
        <p:spPr>
          <a:xfrm>
            <a:off x="920750" y="744538"/>
            <a:ext cx="4967288" cy="3727450"/>
          </a:xfrm>
          <a:prstGeom prst="rect">
            <a:avLst/>
          </a:prstGeom>
          <a:noFill/>
          <a:ln w="12700">
            <a:solidFill>
              <a:prstClr val="black"/>
            </a:solidFill>
          </a:ln>
        </p:spPr>
        <p:txBody>
          <a:bodyPr vert="horz" lIns="91563" tIns="45780" rIns="91563" bIns="45780" rtlCol="0" anchor="ctr"/>
          <a:lstStyle/>
          <a:p>
            <a:pPr lvl="0"/>
            <a:endParaRPr lang="en-US" noProof="0" dirty="0"/>
          </a:p>
        </p:txBody>
      </p:sp>
      <p:sp>
        <p:nvSpPr>
          <p:cNvPr id="5" name="Notes Placeholder 4"/>
          <p:cNvSpPr>
            <a:spLocks noGrp="1"/>
          </p:cNvSpPr>
          <p:nvPr>
            <p:ph type="body" sz="quarter" idx="3"/>
          </p:nvPr>
        </p:nvSpPr>
        <p:spPr>
          <a:xfrm>
            <a:off x="680564" y="4722498"/>
            <a:ext cx="5447666" cy="4472939"/>
          </a:xfrm>
          <a:prstGeom prst="rect">
            <a:avLst/>
          </a:prstGeom>
        </p:spPr>
        <p:txBody>
          <a:bodyPr vert="horz" lIns="91563" tIns="45780" rIns="91563" bIns="4578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1813"/>
            <a:ext cx="2951217" cy="497524"/>
          </a:xfrm>
          <a:prstGeom prst="rect">
            <a:avLst/>
          </a:prstGeom>
        </p:spPr>
        <p:txBody>
          <a:bodyPr vert="horz" lIns="91563" tIns="45780" rIns="91563" bIns="4578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55982" y="9441813"/>
            <a:ext cx="2951217" cy="497524"/>
          </a:xfrm>
          <a:prstGeom prst="rect">
            <a:avLst/>
          </a:prstGeom>
        </p:spPr>
        <p:txBody>
          <a:bodyPr vert="horz" lIns="91563" tIns="45780" rIns="91563" bIns="45780" rtlCol="0" anchor="b"/>
          <a:lstStyle>
            <a:lvl1pPr algn="r" fontAlgn="auto">
              <a:spcBef>
                <a:spcPts val="0"/>
              </a:spcBef>
              <a:spcAft>
                <a:spcPts val="0"/>
              </a:spcAft>
              <a:defRPr sz="1200">
                <a:latin typeface="+mn-lt"/>
                <a:cs typeface="+mn-cs"/>
              </a:defRPr>
            </a:lvl1pPr>
          </a:lstStyle>
          <a:p>
            <a:pPr>
              <a:defRPr/>
            </a:pPr>
            <a:fld id="{6CDCF128-4A6C-4D37-B682-52264B7C436C}" type="slidenum">
              <a:rPr lang="en-US"/>
              <a:pPr>
                <a:defRPr/>
              </a:pPr>
              <a:t>‹#›</a:t>
            </a:fld>
            <a:endParaRPr lang="en-US" dirty="0"/>
          </a:p>
        </p:txBody>
      </p:sp>
    </p:spTree>
    <p:extLst>
      <p:ext uri="{BB962C8B-B14F-4D97-AF65-F5344CB8AC3E}">
        <p14:creationId xmlns:p14="http://schemas.microsoft.com/office/powerpoint/2010/main" val="597488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1</a:t>
            </a:fld>
            <a:endParaRPr lang="en-US" dirty="0"/>
          </a:p>
        </p:txBody>
      </p:sp>
    </p:spTree>
    <p:extLst>
      <p:ext uri="{BB962C8B-B14F-4D97-AF65-F5344CB8AC3E}">
        <p14:creationId xmlns:p14="http://schemas.microsoft.com/office/powerpoint/2010/main" val="397581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PHE’s most maturely coded projects</a:t>
            </a:r>
          </a:p>
        </p:txBody>
      </p:sp>
      <p:sp>
        <p:nvSpPr>
          <p:cNvPr id="4" name="Slide Number Placeholder 3"/>
          <p:cNvSpPr>
            <a:spLocks noGrp="1"/>
          </p:cNvSpPr>
          <p:nvPr>
            <p:ph type="sldNum" sz="quarter" idx="10"/>
          </p:nvPr>
        </p:nvSpPr>
        <p:spPr/>
        <p:txBody>
          <a:bodyPr/>
          <a:lstStyle/>
          <a:p>
            <a:pPr>
              <a:defRPr/>
            </a:pPr>
            <a:fld id="{9AE0CBF3-2A0A-4409-B599-FEFEAF974B88}" type="slidenum">
              <a:rPr lang="en-US" smtClean="0"/>
              <a:pPr>
                <a:defRPr/>
              </a:pPr>
              <a:t>10</a:t>
            </a:fld>
            <a:endParaRPr lang="en-US" dirty="0"/>
          </a:p>
        </p:txBody>
      </p:sp>
    </p:spTree>
    <p:extLst>
      <p:ext uri="{BB962C8B-B14F-4D97-AF65-F5344CB8AC3E}">
        <p14:creationId xmlns:p14="http://schemas.microsoft.com/office/powerpoint/2010/main" val="85126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11</a:t>
            </a:fld>
            <a:endParaRPr lang="en-US" dirty="0"/>
          </a:p>
        </p:txBody>
      </p:sp>
    </p:spTree>
    <p:extLst>
      <p:ext uri="{BB962C8B-B14F-4D97-AF65-F5344CB8AC3E}">
        <p14:creationId xmlns:p14="http://schemas.microsoft.com/office/powerpoint/2010/main" val="1293567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a feature is not in scope then it gets added to our backlog.</a:t>
            </a:r>
          </a:p>
          <a:p>
            <a:endParaRPr lang="en-GB" dirty="0"/>
          </a:p>
          <a:p>
            <a:r>
              <a:rPr lang="en-GB" dirty="0"/>
              <a:t>If a Data Source or breakdown group is not in scope but is stored in the Data Lake (</a:t>
            </a:r>
            <a:r>
              <a:rPr lang="en-GB" dirty="0" err="1"/>
              <a:t>eg</a:t>
            </a:r>
            <a:r>
              <a:rPr lang="en-GB" dirty="0"/>
              <a:t> in an Analysis Database) – a semi-automated solution exists whereby if users can write their own SQL to obtain their counts then this SQL script can be fed into the CIA Tool pipeline to pass those counts through the remainder of the CIA Pipeline – MHSDS using this.</a:t>
            </a:r>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12</a:t>
            </a:fld>
            <a:endParaRPr lang="en-US" dirty="0"/>
          </a:p>
        </p:txBody>
      </p:sp>
    </p:spTree>
    <p:extLst>
      <p:ext uri="{BB962C8B-B14F-4D97-AF65-F5344CB8AC3E}">
        <p14:creationId xmlns:p14="http://schemas.microsoft.com/office/powerpoint/2010/main" val="1082158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Culture and behaviour change:</a:t>
            </a:r>
          </a:p>
          <a:p>
            <a:endParaRPr lang="en-GB" dirty="0"/>
          </a:p>
          <a:p>
            <a:r>
              <a:rPr lang="en-GB" dirty="0"/>
              <a:t>Before being published an indicator will have undergone 3 levels of QA:</a:t>
            </a:r>
          </a:p>
          <a:p>
            <a:pPr marL="228600" indent="-228600">
              <a:buFont typeface="+mj-lt"/>
              <a:buAutoNum type="arabicPeriod"/>
            </a:pPr>
            <a:r>
              <a:rPr lang="en-GB" dirty="0"/>
              <a:t>Developer QA ensures that the CIA Tool can accurately generate an indicator, assuming the correct inputs are provided – CIA specifications and Data Sources.  It does this by passing a varied sample of indicators through the tool and comparing CIA Tool Outputs to Fingertips data already published.  These tests are re-run every time we release a new version of the tool to make sure the changes haven’t broken any existing functionality.  The indicators we use for testing are selected to cover the breadth of sources and methods covered by the scope of the CIA Tool and are continually added to as we add further functionality. </a:t>
            </a:r>
          </a:p>
          <a:p>
            <a:pPr marL="228600" indent="-228600">
              <a:buFont typeface="+mj-lt"/>
              <a:buAutoNum type="arabicPeriod"/>
            </a:pPr>
            <a:endParaRPr lang="en-GB" dirty="0"/>
          </a:p>
          <a:p>
            <a:pPr marL="285750" indent="-285750">
              <a:spcBef>
                <a:spcPts val="600"/>
              </a:spcBef>
              <a:buFont typeface="Arial" panose="020B0604020202020204" pitchFamily="34" charset="0"/>
              <a:buChar char="•"/>
            </a:pPr>
            <a:r>
              <a:rPr lang="en-GB" dirty="0"/>
              <a:t>No requirement to generate indicator twice independently and compare = may wish to do 1 independent calc and compare to CIA output</a:t>
            </a:r>
          </a:p>
          <a:p>
            <a:pPr marL="285750" indent="-285750">
              <a:spcBef>
                <a:spcPts val="600"/>
              </a:spcBef>
              <a:buFont typeface="Arial" panose="020B0604020202020204" pitchFamily="34" charset="0"/>
              <a:buChar char="•"/>
            </a:pPr>
            <a:r>
              <a:rPr lang="en-GB" dirty="0"/>
              <a:t>Per-indicator QA – compare to pre-published data or eyeball ref data against related indicator</a:t>
            </a:r>
          </a:p>
          <a:p>
            <a:pPr marL="285750" indent="-285750">
              <a:spcBef>
                <a:spcPts val="600"/>
              </a:spcBef>
              <a:buFont typeface="Arial" panose="020B0604020202020204" pitchFamily="34" charset="0"/>
              <a:buChar char="•"/>
            </a:pPr>
            <a:r>
              <a:rPr lang="en-GB" dirty="0"/>
              <a:t>Per-execution QA – review automated QA output</a:t>
            </a:r>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13</a:t>
            </a:fld>
            <a:endParaRPr lang="en-US" dirty="0"/>
          </a:p>
        </p:txBody>
      </p:sp>
    </p:spTree>
    <p:extLst>
      <p:ext uri="{BB962C8B-B14F-4D97-AF65-F5344CB8AC3E}">
        <p14:creationId xmlns:p14="http://schemas.microsoft.com/office/powerpoint/2010/main" val="4216276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14</a:t>
            </a:fld>
            <a:endParaRPr lang="en-US" dirty="0"/>
          </a:p>
        </p:txBody>
      </p:sp>
    </p:spTree>
    <p:extLst>
      <p:ext uri="{BB962C8B-B14F-4D97-AF65-F5344CB8AC3E}">
        <p14:creationId xmlns:p14="http://schemas.microsoft.com/office/powerpoint/2010/main" val="2894272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AE0CBF3-2A0A-4409-B599-FEFEAF974B88}" type="slidenum">
              <a:rPr lang="en-US" smtClean="0"/>
              <a:pPr>
                <a:defRPr/>
              </a:pPr>
              <a:t>15</a:t>
            </a:fld>
            <a:endParaRPr lang="en-US" dirty="0"/>
          </a:p>
        </p:txBody>
      </p:sp>
    </p:spTree>
    <p:extLst>
      <p:ext uri="{BB962C8B-B14F-4D97-AF65-F5344CB8AC3E}">
        <p14:creationId xmlns:p14="http://schemas.microsoft.com/office/powerpoint/2010/main" val="399736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2</a:t>
            </a:fld>
            <a:endParaRPr lang="en-US" dirty="0"/>
          </a:p>
        </p:txBody>
      </p:sp>
    </p:spTree>
    <p:extLst>
      <p:ext uri="{BB962C8B-B14F-4D97-AF65-F5344CB8AC3E}">
        <p14:creationId xmlns:p14="http://schemas.microsoft.com/office/powerpoint/2010/main" val="288356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6CDCF128-4A6C-4D37-B682-52264B7C436C}" type="slidenum">
              <a:rPr lang="en-US" smtClean="0"/>
              <a:pPr>
                <a:defRPr/>
              </a:pPr>
              <a:t>3</a:t>
            </a:fld>
            <a:endParaRPr lang="en-US" dirty="0"/>
          </a:p>
        </p:txBody>
      </p:sp>
    </p:spTree>
    <p:extLst>
      <p:ext uri="{BB962C8B-B14F-4D97-AF65-F5344CB8AC3E}">
        <p14:creationId xmlns:p14="http://schemas.microsoft.com/office/powerpoint/2010/main" val="197275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4</a:t>
            </a:fld>
            <a:endParaRPr lang="en-US" dirty="0"/>
          </a:p>
        </p:txBody>
      </p:sp>
    </p:spTree>
    <p:extLst>
      <p:ext uri="{BB962C8B-B14F-4D97-AF65-F5344CB8AC3E}">
        <p14:creationId xmlns:p14="http://schemas.microsoft.com/office/powerpoint/2010/main" val="389958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Previously – semi-automated in that a script could produce an indicator</a:t>
            </a:r>
          </a:p>
          <a:p>
            <a:r>
              <a:rPr lang="en-GB" dirty="0"/>
              <a:t>BUT….</a:t>
            </a:r>
          </a:p>
          <a:p>
            <a:pPr marL="171450" indent="-171450">
              <a:buFont typeface="Arial" panose="020B0604020202020204" pitchFamily="34" charset="0"/>
              <a:buChar char="•"/>
            </a:pPr>
            <a:r>
              <a:rPr lang="en-GB" dirty="0"/>
              <a:t>No re-use of code between indicators/groups of indicators</a:t>
            </a:r>
          </a:p>
          <a:p>
            <a:pPr marL="171450" indent="-171450">
              <a:buFont typeface="Arial" panose="020B0604020202020204" pitchFamily="34" charset="0"/>
              <a:buChar char="•"/>
            </a:pPr>
            <a:r>
              <a:rPr lang="en-GB" dirty="0"/>
              <a:t>Lack of central control of code - copies of scripts circulated between teams and edited – unintentional inconsistencies</a:t>
            </a:r>
          </a:p>
          <a:p>
            <a:pPr marL="171450" indent="-171450">
              <a:buFont typeface="Arial" panose="020B0604020202020204" pitchFamily="34" charset="0"/>
              <a:buChar char="•"/>
            </a:pPr>
            <a:r>
              <a:rPr lang="en-GB" dirty="0"/>
              <a:t>Duplication of effort when anything needed changing </a:t>
            </a:r>
          </a:p>
          <a:p>
            <a:endParaRPr lang="en-GB" dirty="0"/>
          </a:p>
          <a:p>
            <a:r>
              <a:rPr lang="en-GB" dirty="0"/>
              <a:t>OR…..</a:t>
            </a:r>
          </a:p>
          <a:p>
            <a:r>
              <a:rPr lang="en-GB" dirty="0"/>
              <a:t>Very manual copy/paste processing in Excel prone to error and inconsistency</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5</a:t>
            </a:fld>
            <a:endParaRPr lang="en-US" dirty="0"/>
          </a:p>
        </p:txBody>
      </p:sp>
    </p:spTree>
    <p:extLst>
      <p:ext uri="{BB962C8B-B14F-4D97-AF65-F5344CB8AC3E}">
        <p14:creationId xmlns:p14="http://schemas.microsoft.com/office/powerpoint/2010/main" val="758376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CIA</a:t>
            </a:r>
          </a:p>
          <a:p>
            <a:pPr marL="171450" indent="-171450">
              <a:buFont typeface="Arial" panose="020B0604020202020204" pitchFamily="34" charset="0"/>
              <a:buChar char="•"/>
            </a:pPr>
            <a:r>
              <a:rPr lang="en-GB" dirty="0"/>
              <a:t>Version controlled packages of related functions to perform each task</a:t>
            </a:r>
          </a:p>
          <a:p>
            <a:pPr marL="171450" indent="-171450">
              <a:buFont typeface="Arial" panose="020B0604020202020204" pitchFamily="34" charset="0"/>
              <a:buChar char="•"/>
            </a:pPr>
            <a:r>
              <a:rPr lang="en-GB" dirty="0"/>
              <a:t>Pulled together into pipeline</a:t>
            </a:r>
          </a:p>
          <a:p>
            <a:pPr marL="171450" indent="-171450">
              <a:buFont typeface="Arial" panose="020B0604020202020204" pitchFamily="34" charset="0"/>
              <a:buChar char="•"/>
            </a:pPr>
            <a:r>
              <a:rPr lang="en-GB" dirty="0"/>
              <a:t>Any changes just need to be made once in one place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6</a:t>
            </a:fld>
            <a:endParaRPr lang="en-US" dirty="0"/>
          </a:p>
        </p:txBody>
      </p:sp>
    </p:spTree>
    <p:extLst>
      <p:ext uri="{BB962C8B-B14F-4D97-AF65-F5344CB8AC3E}">
        <p14:creationId xmlns:p14="http://schemas.microsoft.com/office/powerpoint/2010/main" val="172474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7</a:t>
            </a:fld>
            <a:endParaRPr lang="en-US" dirty="0"/>
          </a:p>
        </p:txBody>
      </p:sp>
    </p:spTree>
    <p:extLst>
      <p:ext uri="{BB962C8B-B14F-4D97-AF65-F5344CB8AC3E}">
        <p14:creationId xmlns:p14="http://schemas.microsoft.com/office/powerpoint/2010/main" val="387815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Centralised Indicator Automation</a:t>
            </a:r>
          </a:p>
          <a:p>
            <a:endParaRPr lang="en-GB" dirty="0"/>
          </a:p>
          <a:p>
            <a:r>
              <a:rPr lang="en-GB" dirty="0"/>
              <a:t>RAP = Reproducible Analytical Pipeline</a:t>
            </a:r>
          </a:p>
          <a:p>
            <a:endParaRPr lang="en-GB" dirty="0"/>
          </a:p>
          <a:p>
            <a:r>
              <a:rPr lang="en-GB" dirty="0"/>
              <a:t>LHS: Two Inputs to process – CIA Specifications (which data to use and what to do with it) and Data Sources</a:t>
            </a:r>
          </a:p>
          <a:p>
            <a:endParaRPr lang="en-GB" dirty="0"/>
          </a:p>
          <a:p>
            <a:r>
              <a:rPr lang="en-GB" dirty="0"/>
              <a:t>Middle: </a:t>
            </a:r>
          </a:p>
          <a:p>
            <a:pPr marL="171450" indent="-171450">
              <a:buFont typeface="Arial" panose="020B0604020202020204" pitchFamily="34" charset="0"/>
              <a:buChar char="•"/>
            </a:pPr>
            <a:r>
              <a:rPr lang="en-GB" dirty="0" err="1"/>
              <a:t>indicatorautomation</a:t>
            </a:r>
            <a:r>
              <a:rPr lang="en-GB" dirty="0"/>
              <a:t> is the R package that brings whole process together – reads in data and definitions and spits out indicators</a:t>
            </a:r>
          </a:p>
          <a:p>
            <a:pPr marL="171450" indent="-171450">
              <a:buFont typeface="Arial" panose="020B0604020202020204" pitchFamily="34" charset="0"/>
              <a:buChar char="•"/>
            </a:pPr>
            <a:r>
              <a:rPr lang="en-GB" dirty="0"/>
              <a:t>Calls modular R packages that manage each step in the indicator production pipeline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a:t>Grey box = “CIA Tool”.  Data sources and definitions not controlled by CIA Team – QA of tool by developers excludes QA of ref tables (see later)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dirty="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dirty="0"/>
              <a:t>RHS: Outputs – indicator data in required formats plus QA and SQL supporting outputs </a:t>
            </a:r>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8</a:t>
            </a:fld>
            <a:endParaRPr lang="en-US" dirty="0"/>
          </a:p>
        </p:txBody>
      </p:sp>
    </p:spTree>
    <p:extLst>
      <p:ext uri="{BB962C8B-B14F-4D97-AF65-F5344CB8AC3E}">
        <p14:creationId xmlns:p14="http://schemas.microsoft.com/office/powerpoint/2010/main" val="196344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6CDCF128-4A6C-4D37-B682-52264B7C436C}" type="slidenum">
              <a:rPr lang="en-US" smtClean="0"/>
              <a:pPr>
                <a:defRPr/>
              </a:pPr>
              <a:t>9</a:t>
            </a:fld>
            <a:endParaRPr lang="en-US" dirty="0"/>
          </a:p>
        </p:txBody>
      </p:sp>
    </p:spTree>
    <p:extLst>
      <p:ext uri="{BB962C8B-B14F-4D97-AF65-F5344CB8AC3E}">
        <p14:creationId xmlns:p14="http://schemas.microsoft.com/office/powerpoint/2010/main" val="286490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0" y="1773238"/>
            <a:ext cx="9144000" cy="508476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8"/>
          <p:cNvSpPr>
            <a:spLocks noChangeArrowheads="1"/>
          </p:cNvSpPr>
          <p:nvPr/>
        </p:nvSpPr>
        <p:spPr bwMode="auto">
          <a:xfrm>
            <a:off x="0" y="1628775"/>
            <a:ext cx="9144000" cy="144463"/>
          </a:xfrm>
          <a:prstGeom prst="rect">
            <a:avLst/>
          </a:prstGeom>
          <a:solidFill>
            <a:srgbClr val="00AE9E"/>
          </a:solidFill>
          <a:ln>
            <a:noFill/>
          </a:ln>
        </p:spPr>
        <p:txBody>
          <a:bodyPr anchor="ctr"/>
          <a:lstStyle/>
          <a:p>
            <a:pPr algn="ctr"/>
            <a:endParaRPr lang="en-US" dirty="0">
              <a:solidFill>
                <a:srgbClr val="FFFFFF"/>
              </a:solidFill>
            </a:endParaRPr>
          </a:p>
        </p:txBody>
      </p:sp>
      <p:pic>
        <p:nvPicPr>
          <p:cNvPr id="6" name="Picture 9"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73063"/>
            <a:ext cx="14398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58000" y="2132856"/>
            <a:ext cx="7633648" cy="2084543"/>
          </a:xfrm>
          <a:ln>
            <a:noFill/>
          </a:ln>
        </p:spPr>
        <p:txBody>
          <a:bodyPr anchor="t">
            <a:noAutofit/>
          </a:bodyPr>
          <a:lstStyle>
            <a:lvl1pPr algn="l">
              <a:defRPr sz="4500"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8000" y="5445224"/>
            <a:ext cx="7633648" cy="914400"/>
          </a:xfrm>
        </p:spPr>
        <p:txBody>
          <a:bodyPr anchor="b">
            <a:normAutofit/>
          </a:bodyPr>
          <a:lstStyle>
            <a:lvl1pPr marL="0" indent="0" algn="l">
              <a:spcBef>
                <a:spcPts val="0"/>
              </a:spcBef>
              <a:buNone/>
              <a:defRPr sz="20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1651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1" y="1122590"/>
            <a:ext cx="6858000" cy="2388053"/>
          </a:xfrm>
          <a:prstGeom prst="rect">
            <a:avLst/>
          </a:prstGeom>
        </p:spPr>
        <p:txBody>
          <a:bodyPr anchor="b"/>
          <a:lstStyle>
            <a:lvl1pPr algn="ctr">
              <a:defRPr sz="4849"/>
            </a:lvl1pPr>
          </a:lstStyle>
          <a:p>
            <a:r>
              <a:rPr lang="en-US"/>
              <a:t>Click to edit Master title style</a:t>
            </a:r>
            <a:endParaRPr lang="en-GB"/>
          </a:p>
        </p:txBody>
      </p:sp>
      <p:sp>
        <p:nvSpPr>
          <p:cNvPr id="3" name="Subtitle 2"/>
          <p:cNvSpPr>
            <a:spLocks noGrp="1"/>
          </p:cNvSpPr>
          <p:nvPr>
            <p:ph type="subTitle" idx="1"/>
          </p:nvPr>
        </p:nvSpPr>
        <p:spPr>
          <a:xfrm>
            <a:off x="1143001" y="3601812"/>
            <a:ext cx="6858000" cy="1655989"/>
          </a:xfrm>
          <a:prstGeom prst="rect">
            <a:avLst/>
          </a:prstGeom>
        </p:spPr>
        <p:txBody>
          <a:bodyPr/>
          <a:lstStyle>
            <a:lvl1pPr marL="0" indent="0" algn="ctr">
              <a:buNone/>
              <a:defRPr sz="1939"/>
            </a:lvl1pPr>
            <a:lvl2pPr marL="369463" indent="0" algn="ctr">
              <a:buNone/>
              <a:defRPr sz="1616"/>
            </a:lvl2pPr>
            <a:lvl3pPr marL="738927" indent="0" algn="ctr">
              <a:buNone/>
              <a:defRPr sz="1455"/>
            </a:lvl3pPr>
            <a:lvl4pPr marL="1108390" indent="0" algn="ctr">
              <a:buNone/>
              <a:defRPr sz="1293"/>
            </a:lvl4pPr>
            <a:lvl5pPr marL="1477853" indent="0" algn="ctr">
              <a:buNone/>
              <a:defRPr sz="1293"/>
            </a:lvl5pPr>
            <a:lvl6pPr marL="1847317" indent="0" algn="ctr">
              <a:buNone/>
              <a:defRPr sz="1293"/>
            </a:lvl6pPr>
            <a:lvl7pPr marL="2216780" indent="0" algn="ctr">
              <a:buNone/>
              <a:defRPr sz="1293"/>
            </a:lvl7pPr>
            <a:lvl8pPr marL="2586243" indent="0" algn="ctr">
              <a:buNone/>
              <a:defRPr sz="1293"/>
            </a:lvl8pPr>
            <a:lvl9pPr marL="2955707" indent="0" algn="ctr">
              <a:buNone/>
              <a:defRPr sz="1293"/>
            </a:lvl9pPr>
          </a:lstStyle>
          <a:p>
            <a:r>
              <a:rPr lang="en-US"/>
              <a:t>Click to edit Master subtitle style</a:t>
            </a:r>
            <a:endParaRPr lang="en-GB"/>
          </a:p>
        </p:txBody>
      </p:sp>
    </p:spTree>
    <p:extLst>
      <p:ext uri="{BB962C8B-B14F-4D97-AF65-F5344CB8AC3E}">
        <p14:creationId xmlns:p14="http://schemas.microsoft.com/office/powerpoint/2010/main" val="20950264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586" y="364672"/>
            <a:ext cx="7886828" cy="1326697"/>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628586" y="1826079"/>
            <a:ext cx="7886828" cy="435156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761795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5" y="1710418"/>
            <a:ext cx="7886828" cy="2852057"/>
          </a:xfrm>
          <a:prstGeom prst="rect">
            <a:avLst/>
          </a:prstGeom>
        </p:spPr>
        <p:txBody>
          <a:bodyPr anchor="b"/>
          <a:lstStyle>
            <a:lvl1pPr>
              <a:defRPr sz="4849"/>
            </a:lvl1pPr>
          </a:lstStyle>
          <a:p>
            <a:r>
              <a:rPr lang="en-US"/>
              <a:t>Click to edit Master title style</a:t>
            </a:r>
            <a:endParaRPr lang="en-GB"/>
          </a:p>
        </p:txBody>
      </p:sp>
      <p:sp>
        <p:nvSpPr>
          <p:cNvPr id="3" name="Text Placeholder 2"/>
          <p:cNvSpPr>
            <a:spLocks noGrp="1"/>
          </p:cNvSpPr>
          <p:nvPr>
            <p:ph type="body" idx="1"/>
          </p:nvPr>
        </p:nvSpPr>
        <p:spPr>
          <a:xfrm>
            <a:off x="623455" y="4589690"/>
            <a:ext cx="7886828" cy="1499507"/>
          </a:xfrm>
          <a:prstGeom prst="rect">
            <a:avLst/>
          </a:prstGeom>
        </p:spPr>
        <p:txBody>
          <a:bodyPr/>
          <a:lstStyle>
            <a:lvl1pPr marL="0" indent="0">
              <a:buNone/>
              <a:defRPr sz="1939"/>
            </a:lvl1pPr>
            <a:lvl2pPr marL="369463" indent="0">
              <a:buNone/>
              <a:defRPr sz="1616"/>
            </a:lvl2pPr>
            <a:lvl3pPr marL="738927" indent="0">
              <a:buNone/>
              <a:defRPr sz="1455"/>
            </a:lvl3pPr>
            <a:lvl4pPr marL="1108390" indent="0">
              <a:buNone/>
              <a:defRPr sz="1293"/>
            </a:lvl4pPr>
            <a:lvl5pPr marL="1477853" indent="0">
              <a:buNone/>
              <a:defRPr sz="1293"/>
            </a:lvl5pPr>
            <a:lvl6pPr marL="1847317" indent="0">
              <a:buNone/>
              <a:defRPr sz="1293"/>
            </a:lvl6pPr>
            <a:lvl7pPr marL="2216780" indent="0">
              <a:buNone/>
              <a:defRPr sz="1293"/>
            </a:lvl7pPr>
            <a:lvl8pPr marL="2586243" indent="0">
              <a:buNone/>
              <a:defRPr sz="1293"/>
            </a:lvl8pPr>
            <a:lvl9pPr marL="2955707" indent="0">
              <a:buNone/>
              <a:defRPr sz="1293"/>
            </a:lvl9pPr>
          </a:lstStyle>
          <a:p>
            <a:pPr lvl="0"/>
            <a:r>
              <a:rPr lang="en-US"/>
              <a:t>Click to edit Master text styles</a:t>
            </a:r>
          </a:p>
        </p:txBody>
      </p:sp>
    </p:spTree>
    <p:extLst>
      <p:ext uri="{BB962C8B-B14F-4D97-AF65-F5344CB8AC3E}">
        <p14:creationId xmlns:p14="http://schemas.microsoft.com/office/powerpoint/2010/main" val="317093550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586" y="364672"/>
            <a:ext cx="7886828" cy="1326697"/>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628586" y="1826079"/>
            <a:ext cx="3881838" cy="435156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33576" y="1826079"/>
            <a:ext cx="3881838" cy="435156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4867260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69" y="364672"/>
            <a:ext cx="7886828" cy="1326697"/>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629869" y="1681843"/>
            <a:ext cx="3867727" cy="823233"/>
          </a:xfrm>
          <a:prstGeom prst="rect">
            <a:avLst/>
          </a:prstGeom>
        </p:spPr>
        <p:txBody>
          <a:bodyPr anchor="b"/>
          <a:lstStyle>
            <a:lvl1pPr marL="0" indent="0">
              <a:buNone/>
              <a:defRPr sz="1939" b="1"/>
            </a:lvl1pPr>
            <a:lvl2pPr marL="369463" indent="0">
              <a:buNone/>
              <a:defRPr sz="1616" b="1"/>
            </a:lvl2pPr>
            <a:lvl3pPr marL="738927" indent="0">
              <a:buNone/>
              <a:defRPr sz="1455" b="1"/>
            </a:lvl3pPr>
            <a:lvl4pPr marL="1108390" indent="0">
              <a:buNone/>
              <a:defRPr sz="1293" b="1"/>
            </a:lvl4pPr>
            <a:lvl5pPr marL="1477853" indent="0">
              <a:buNone/>
              <a:defRPr sz="1293" b="1"/>
            </a:lvl5pPr>
            <a:lvl6pPr marL="1847317" indent="0">
              <a:buNone/>
              <a:defRPr sz="1293" b="1"/>
            </a:lvl6pPr>
            <a:lvl7pPr marL="2216780" indent="0">
              <a:buNone/>
              <a:defRPr sz="1293" b="1"/>
            </a:lvl7pPr>
            <a:lvl8pPr marL="2586243" indent="0">
              <a:buNone/>
              <a:defRPr sz="1293" b="1"/>
            </a:lvl8pPr>
            <a:lvl9pPr marL="2955707" indent="0">
              <a:buNone/>
              <a:defRPr sz="1293" b="1"/>
            </a:lvl9pPr>
          </a:lstStyle>
          <a:p>
            <a:pPr lvl="0"/>
            <a:r>
              <a:rPr lang="en-US"/>
              <a:t>Click to edit Master text styles</a:t>
            </a:r>
          </a:p>
        </p:txBody>
      </p:sp>
      <p:sp>
        <p:nvSpPr>
          <p:cNvPr id="4" name="Content Placeholder 3"/>
          <p:cNvSpPr>
            <a:spLocks noGrp="1"/>
          </p:cNvSpPr>
          <p:nvPr>
            <p:ph sz="half" idx="2"/>
          </p:nvPr>
        </p:nvSpPr>
        <p:spPr>
          <a:xfrm>
            <a:off x="629869" y="2505076"/>
            <a:ext cx="3867727" cy="36848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728" y="1681843"/>
            <a:ext cx="3886970" cy="823233"/>
          </a:xfrm>
          <a:prstGeom prst="rect">
            <a:avLst/>
          </a:prstGeom>
        </p:spPr>
        <p:txBody>
          <a:bodyPr anchor="b"/>
          <a:lstStyle>
            <a:lvl1pPr marL="0" indent="0">
              <a:buNone/>
              <a:defRPr sz="1939" b="1"/>
            </a:lvl1pPr>
            <a:lvl2pPr marL="369463" indent="0">
              <a:buNone/>
              <a:defRPr sz="1616" b="1"/>
            </a:lvl2pPr>
            <a:lvl3pPr marL="738927" indent="0">
              <a:buNone/>
              <a:defRPr sz="1455" b="1"/>
            </a:lvl3pPr>
            <a:lvl4pPr marL="1108390" indent="0">
              <a:buNone/>
              <a:defRPr sz="1293" b="1"/>
            </a:lvl4pPr>
            <a:lvl5pPr marL="1477853" indent="0">
              <a:buNone/>
              <a:defRPr sz="1293" b="1"/>
            </a:lvl5pPr>
            <a:lvl6pPr marL="1847317" indent="0">
              <a:buNone/>
              <a:defRPr sz="1293" b="1"/>
            </a:lvl6pPr>
            <a:lvl7pPr marL="2216780" indent="0">
              <a:buNone/>
              <a:defRPr sz="1293" b="1"/>
            </a:lvl7pPr>
            <a:lvl8pPr marL="2586243" indent="0">
              <a:buNone/>
              <a:defRPr sz="1293" b="1"/>
            </a:lvl8pPr>
            <a:lvl9pPr marL="2955707" indent="0">
              <a:buNone/>
              <a:defRPr sz="1293" b="1"/>
            </a:lvl9pPr>
          </a:lstStyle>
          <a:p>
            <a:pPr lvl="0"/>
            <a:r>
              <a:rPr lang="en-US"/>
              <a:t>Click to edit Master text styles</a:t>
            </a:r>
          </a:p>
        </p:txBody>
      </p:sp>
      <p:sp>
        <p:nvSpPr>
          <p:cNvPr id="6" name="Content Placeholder 5"/>
          <p:cNvSpPr>
            <a:spLocks noGrp="1"/>
          </p:cNvSpPr>
          <p:nvPr>
            <p:ph sz="quarter" idx="4"/>
          </p:nvPr>
        </p:nvSpPr>
        <p:spPr>
          <a:xfrm>
            <a:off x="4629728" y="2505076"/>
            <a:ext cx="3886970" cy="36848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3558653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586" y="364672"/>
            <a:ext cx="7886828" cy="1326697"/>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79097108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3715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69" y="457200"/>
            <a:ext cx="2949222" cy="1600200"/>
          </a:xfrm>
          <a:prstGeom prst="rect">
            <a:avLst/>
          </a:prstGeom>
        </p:spPr>
        <p:txBody>
          <a:bodyPr anchor="b"/>
          <a:lstStyle>
            <a:lvl1pPr>
              <a:defRPr sz="2586"/>
            </a:lvl1pPr>
          </a:lstStyle>
          <a:p>
            <a:r>
              <a:rPr lang="en-US"/>
              <a:t>Click to edit Master title style</a:t>
            </a:r>
            <a:endParaRPr lang="en-GB"/>
          </a:p>
        </p:txBody>
      </p:sp>
      <p:sp>
        <p:nvSpPr>
          <p:cNvPr id="3" name="Content Placeholder 2"/>
          <p:cNvSpPr>
            <a:spLocks noGrp="1"/>
          </p:cNvSpPr>
          <p:nvPr>
            <p:ph idx="1"/>
          </p:nvPr>
        </p:nvSpPr>
        <p:spPr>
          <a:xfrm>
            <a:off x="3886970" y="987879"/>
            <a:ext cx="4629728" cy="4872718"/>
          </a:xfrm>
          <a:prstGeom prst="rect">
            <a:avLst/>
          </a:prstGeom>
        </p:spPr>
        <p:txBody>
          <a:bodyPr/>
          <a:lstStyle>
            <a:lvl1pPr>
              <a:defRPr sz="2586"/>
            </a:lvl1pPr>
            <a:lvl2pPr>
              <a:defRPr sz="2263"/>
            </a:lvl2pPr>
            <a:lvl3pPr>
              <a:defRPr sz="1939"/>
            </a:lvl3pPr>
            <a:lvl4pPr>
              <a:defRPr sz="1616"/>
            </a:lvl4pPr>
            <a:lvl5pPr>
              <a:defRPr sz="1616"/>
            </a:lvl5pPr>
            <a:lvl6pPr>
              <a:defRPr sz="1616"/>
            </a:lvl6pPr>
            <a:lvl7pPr>
              <a:defRPr sz="1616"/>
            </a:lvl7pPr>
            <a:lvl8pPr>
              <a:defRPr sz="1616"/>
            </a:lvl8pPr>
            <a:lvl9pPr>
              <a:defRPr sz="16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69" y="2057400"/>
            <a:ext cx="2949222" cy="3811361"/>
          </a:xfrm>
          <a:prstGeom prst="rect">
            <a:avLst/>
          </a:prstGeom>
        </p:spPr>
        <p:txBody>
          <a:bodyPr/>
          <a:lstStyle>
            <a:lvl1pPr marL="0" indent="0">
              <a:buNone/>
              <a:defRPr sz="1293"/>
            </a:lvl1pPr>
            <a:lvl2pPr marL="369463" indent="0">
              <a:buNone/>
              <a:defRPr sz="1131"/>
            </a:lvl2pPr>
            <a:lvl3pPr marL="738927" indent="0">
              <a:buNone/>
              <a:defRPr sz="970"/>
            </a:lvl3pPr>
            <a:lvl4pPr marL="1108390" indent="0">
              <a:buNone/>
              <a:defRPr sz="808"/>
            </a:lvl4pPr>
            <a:lvl5pPr marL="1477853" indent="0">
              <a:buNone/>
              <a:defRPr sz="808"/>
            </a:lvl5pPr>
            <a:lvl6pPr marL="1847317" indent="0">
              <a:buNone/>
              <a:defRPr sz="808"/>
            </a:lvl6pPr>
            <a:lvl7pPr marL="2216780" indent="0">
              <a:buNone/>
              <a:defRPr sz="808"/>
            </a:lvl7pPr>
            <a:lvl8pPr marL="2586243" indent="0">
              <a:buNone/>
              <a:defRPr sz="808"/>
            </a:lvl8pPr>
            <a:lvl9pPr marL="2955707" indent="0">
              <a:buNone/>
              <a:defRPr sz="808"/>
            </a:lvl9pPr>
          </a:lstStyle>
          <a:p>
            <a:pPr lvl="0"/>
            <a:r>
              <a:rPr lang="en-US"/>
              <a:t>Click to edit Master text styles</a:t>
            </a:r>
          </a:p>
        </p:txBody>
      </p:sp>
    </p:spTree>
    <p:extLst>
      <p:ext uri="{BB962C8B-B14F-4D97-AF65-F5344CB8AC3E}">
        <p14:creationId xmlns:p14="http://schemas.microsoft.com/office/powerpoint/2010/main" val="423047924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69" y="457200"/>
            <a:ext cx="2949222" cy="1600200"/>
          </a:xfrm>
          <a:prstGeom prst="rect">
            <a:avLst/>
          </a:prstGeom>
        </p:spPr>
        <p:txBody>
          <a:bodyPr anchor="b"/>
          <a:lstStyle>
            <a:lvl1pPr>
              <a:defRPr sz="2586"/>
            </a:lvl1pPr>
          </a:lstStyle>
          <a:p>
            <a:r>
              <a:rPr lang="en-US"/>
              <a:t>Click to edit Master title style</a:t>
            </a:r>
            <a:endParaRPr lang="en-GB"/>
          </a:p>
        </p:txBody>
      </p:sp>
      <p:sp>
        <p:nvSpPr>
          <p:cNvPr id="3" name="Picture Placeholder 2"/>
          <p:cNvSpPr>
            <a:spLocks noGrp="1"/>
          </p:cNvSpPr>
          <p:nvPr>
            <p:ph type="pic" idx="1"/>
          </p:nvPr>
        </p:nvSpPr>
        <p:spPr>
          <a:xfrm>
            <a:off x="3886970" y="987879"/>
            <a:ext cx="4629728" cy="4872718"/>
          </a:xfrm>
          <a:prstGeom prst="rect">
            <a:avLst/>
          </a:prstGeom>
        </p:spPr>
        <p:txBody>
          <a:bodyPr/>
          <a:lstStyle>
            <a:lvl1pPr marL="0" indent="0">
              <a:buNone/>
              <a:defRPr sz="2586"/>
            </a:lvl1pPr>
            <a:lvl2pPr marL="369463" indent="0">
              <a:buNone/>
              <a:defRPr sz="2263"/>
            </a:lvl2pPr>
            <a:lvl3pPr marL="738927" indent="0">
              <a:buNone/>
              <a:defRPr sz="1939"/>
            </a:lvl3pPr>
            <a:lvl4pPr marL="1108390" indent="0">
              <a:buNone/>
              <a:defRPr sz="1616"/>
            </a:lvl4pPr>
            <a:lvl5pPr marL="1477853" indent="0">
              <a:buNone/>
              <a:defRPr sz="1616"/>
            </a:lvl5pPr>
            <a:lvl6pPr marL="1847317" indent="0">
              <a:buNone/>
              <a:defRPr sz="1616"/>
            </a:lvl6pPr>
            <a:lvl7pPr marL="2216780" indent="0">
              <a:buNone/>
              <a:defRPr sz="1616"/>
            </a:lvl7pPr>
            <a:lvl8pPr marL="2586243" indent="0">
              <a:buNone/>
              <a:defRPr sz="1616"/>
            </a:lvl8pPr>
            <a:lvl9pPr marL="2955707" indent="0">
              <a:buNone/>
              <a:defRPr sz="1616"/>
            </a:lvl9pPr>
          </a:lstStyle>
          <a:p>
            <a:pPr lvl="0"/>
            <a:endParaRPr lang="en-GB" noProof="0"/>
          </a:p>
        </p:txBody>
      </p:sp>
      <p:sp>
        <p:nvSpPr>
          <p:cNvPr id="4" name="Text Placeholder 3"/>
          <p:cNvSpPr>
            <a:spLocks noGrp="1"/>
          </p:cNvSpPr>
          <p:nvPr>
            <p:ph type="body" sz="half" idx="2"/>
          </p:nvPr>
        </p:nvSpPr>
        <p:spPr>
          <a:xfrm>
            <a:off x="629869" y="2057400"/>
            <a:ext cx="2949222" cy="3811361"/>
          </a:xfrm>
          <a:prstGeom prst="rect">
            <a:avLst/>
          </a:prstGeom>
        </p:spPr>
        <p:txBody>
          <a:bodyPr/>
          <a:lstStyle>
            <a:lvl1pPr marL="0" indent="0">
              <a:buNone/>
              <a:defRPr sz="1293"/>
            </a:lvl1pPr>
            <a:lvl2pPr marL="369463" indent="0">
              <a:buNone/>
              <a:defRPr sz="1131"/>
            </a:lvl2pPr>
            <a:lvl3pPr marL="738927" indent="0">
              <a:buNone/>
              <a:defRPr sz="970"/>
            </a:lvl3pPr>
            <a:lvl4pPr marL="1108390" indent="0">
              <a:buNone/>
              <a:defRPr sz="808"/>
            </a:lvl4pPr>
            <a:lvl5pPr marL="1477853" indent="0">
              <a:buNone/>
              <a:defRPr sz="808"/>
            </a:lvl5pPr>
            <a:lvl6pPr marL="1847317" indent="0">
              <a:buNone/>
              <a:defRPr sz="808"/>
            </a:lvl6pPr>
            <a:lvl7pPr marL="2216780" indent="0">
              <a:buNone/>
              <a:defRPr sz="808"/>
            </a:lvl7pPr>
            <a:lvl8pPr marL="2586243" indent="0">
              <a:buNone/>
              <a:defRPr sz="808"/>
            </a:lvl8pPr>
            <a:lvl9pPr marL="2955707" indent="0">
              <a:buNone/>
              <a:defRPr sz="808"/>
            </a:lvl9pPr>
          </a:lstStyle>
          <a:p>
            <a:pPr lvl="0"/>
            <a:r>
              <a:rPr lang="en-US"/>
              <a:t>Click to edit Master text styles</a:t>
            </a:r>
          </a:p>
        </p:txBody>
      </p:sp>
    </p:spTree>
    <p:extLst>
      <p:ext uri="{BB962C8B-B14F-4D97-AF65-F5344CB8AC3E}">
        <p14:creationId xmlns:p14="http://schemas.microsoft.com/office/powerpoint/2010/main" val="373419153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586" y="364672"/>
            <a:ext cx="7886828" cy="1326697"/>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628586" y="1826079"/>
            <a:ext cx="7886828" cy="435156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327075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1 line) and Content">
    <p:spTree>
      <p:nvGrpSpPr>
        <p:cNvPr id="1" name=""/>
        <p:cNvGrpSpPr/>
        <p:nvPr/>
      </p:nvGrpSpPr>
      <p:grpSpPr>
        <a:xfrm>
          <a:off x="0" y="0"/>
          <a:ext cx="0" cy="0"/>
          <a:chOff x="0" y="0"/>
          <a:chExt cx="0" cy="0"/>
        </a:xfrm>
      </p:grpSpPr>
      <p:pic>
        <p:nvPicPr>
          <p:cNvPr id="4"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8028000" cy="648072"/>
          </a:xfrm>
        </p:spPr>
        <p:txBody>
          <a:bodyPr anchor="t" anchorCtr="0"/>
          <a:lstStyle>
            <a:lvl1pPr>
              <a:defRPr sz="4000" baseline="0">
                <a:solidFill>
                  <a:srgbClr val="00AE9E"/>
                </a:solidFill>
                <a:latin typeface="Arial" pitchFamily="34" charset="0"/>
              </a:defRPr>
            </a:lvl1pPr>
          </a:lstStyle>
          <a:p>
            <a:r>
              <a:rPr lang="en-US" dirty="0"/>
              <a:t>Click to edit Master title style</a:t>
            </a:r>
          </a:p>
        </p:txBody>
      </p:sp>
      <p:sp>
        <p:nvSpPr>
          <p:cNvPr id="3" name="Content Placeholder 2"/>
          <p:cNvSpPr>
            <a:spLocks noGrp="1"/>
          </p:cNvSpPr>
          <p:nvPr>
            <p:ph idx="1"/>
          </p:nvPr>
        </p:nvSpPr>
        <p:spPr>
          <a:xfrm>
            <a:off x="558000" y="2088000"/>
            <a:ext cx="8028000" cy="4064455"/>
          </a:xfrm>
        </p:spPr>
        <p:txBody>
          <a:bodyPr/>
          <a:lstStyle>
            <a:lvl1pPr>
              <a:spcBef>
                <a:spcPts val="1200"/>
              </a:spcBef>
              <a:defRPr sz="1800" b="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89E13707-55E4-4D57-BB4A-82E3BC41C3F0}" type="slidenum">
              <a:rPr lang="en-US"/>
              <a:pPr>
                <a:defRPr/>
              </a:pPr>
              <a:t>‹#›</a:t>
            </a:fld>
            <a:endParaRPr lang="en-US" dirty="0"/>
          </a:p>
        </p:txBody>
      </p:sp>
      <p:sp>
        <p:nvSpPr>
          <p:cNvPr id="6"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lgn="r">
              <a:defRPr/>
            </a:pPr>
            <a:endParaRPr lang="en-US" dirty="0"/>
          </a:p>
        </p:txBody>
      </p:sp>
    </p:spTree>
    <p:extLst>
      <p:ext uri="{BB962C8B-B14F-4D97-AF65-F5344CB8AC3E}">
        <p14:creationId xmlns:p14="http://schemas.microsoft.com/office/powerpoint/2010/main" val="3846112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708" y="364672"/>
            <a:ext cx="1971707" cy="5812971"/>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586" y="364672"/>
            <a:ext cx="5791970" cy="581297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8059663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586" y="364672"/>
            <a:ext cx="7886828" cy="58129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4219930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2 lines) and Content">
    <p:spTree>
      <p:nvGrpSpPr>
        <p:cNvPr id="1" name=""/>
        <p:cNvGrpSpPr/>
        <p:nvPr/>
      </p:nvGrpSpPr>
      <p:grpSpPr>
        <a:xfrm>
          <a:off x="0" y="0"/>
          <a:ext cx="0" cy="0"/>
          <a:chOff x="0" y="0"/>
          <a:chExt cx="0" cy="0"/>
        </a:xfrm>
      </p:grpSpPr>
      <p:pic>
        <p:nvPicPr>
          <p:cNvPr id="4"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8028000" cy="1188000"/>
          </a:xfrm>
        </p:spPr>
        <p:txBody>
          <a:bodyPr anchor="t" anchorCtr="0"/>
          <a:lstStyle>
            <a:lvl1pPr>
              <a:defRPr sz="4000" baseline="0">
                <a:solidFill>
                  <a:srgbClr val="00AE9E"/>
                </a:solidFill>
                <a:latin typeface="Arial" pitchFamily="34" charset="0"/>
              </a:defRPr>
            </a:lvl1pPr>
          </a:lstStyle>
          <a:p>
            <a:r>
              <a:rPr lang="en-US" dirty="0"/>
              <a:t>Click to edit Master title style</a:t>
            </a:r>
          </a:p>
        </p:txBody>
      </p:sp>
      <p:sp>
        <p:nvSpPr>
          <p:cNvPr id="3" name="Content Placeholder 2"/>
          <p:cNvSpPr>
            <a:spLocks noGrp="1"/>
          </p:cNvSpPr>
          <p:nvPr>
            <p:ph idx="1"/>
          </p:nvPr>
        </p:nvSpPr>
        <p:spPr>
          <a:xfrm>
            <a:off x="558000" y="2628000"/>
            <a:ext cx="8028000" cy="3537304"/>
          </a:xfrm>
        </p:spPr>
        <p:txBody>
          <a:bodyPr/>
          <a:lstStyle>
            <a:lvl1pPr>
              <a:spcBef>
                <a:spcPts val="1200"/>
              </a:spcBef>
              <a:defRPr>
                <a:solidFill>
                  <a:srgbClr val="00AE9E"/>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593FF8AB-A5C8-4891-B0A0-83731F4AAD64}" type="slidenum">
              <a:rPr lang="en-US"/>
              <a:pPr>
                <a:defRPr/>
              </a:pPr>
              <a:t>‹#›</a:t>
            </a:fld>
            <a:endParaRPr lang="en-US" dirty="0"/>
          </a:p>
        </p:txBody>
      </p:sp>
      <p:sp>
        <p:nvSpPr>
          <p:cNvPr id="6"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lgn="r">
              <a:defRPr/>
            </a:pPr>
            <a:endParaRPr lang="en-US" dirty="0"/>
          </a:p>
        </p:txBody>
      </p:sp>
    </p:spTree>
    <p:extLst>
      <p:ext uri="{BB962C8B-B14F-4D97-AF65-F5344CB8AC3E}">
        <p14:creationId xmlns:p14="http://schemas.microsoft.com/office/powerpoint/2010/main" val="27845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1 line) and Two Col Content">
    <p:spTree>
      <p:nvGrpSpPr>
        <p:cNvPr id="1" name=""/>
        <p:cNvGrpSpPr/>
        <p:nvPr/>
      </p:nvGrpSpPr>
      <p:grpSpPr>
        <a:xfrm>
          <a:off x="0" y="0"/>
          <a:ext cx="0" cy="0"/>
          <a:chOff x="0" y="0"/>
          <a:chExt cx="0" cy="0"/>
        </a:xfrm>
      </p:grpSpPr>
      <p:pic>
        <p:nvPicPr>
          <p:cNvPr id="5"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8028000" cy="648000"/>
          </a:xfrm>
        </p:spPr>
        <p:txBody>
          <a:bodyPr anchor="t" anchorCtr="0"/>
          <a:lstStyle/>
          <a:p>
            <a:r>
              <a:rPr lang="en-US" dirty="0"/>
              <a:t>Click to edit Master title style</a:t>
            </a:r>
          </a:p>
        </p:txBody>
      </p:sp>
      <p:sp>
        <p:nvSpPr>
          <p:cNvPr id="3" name="Content Placeholder 2"/>
          <p:cNvSpPr>
            <a:spLocks noGrp="1"/>
          </p:cNvSpPr>
          <p:nvPr>
            <p:ph sz="half" idx="1"/>
          </p:nvPr>
        </p:nvSpPr>
        <p:spPr>
          <a:xfrm>
            <a:off x="558000" y="2088000"/>
            <a:ext cx="3924000" cy="4068000"/>
          </a:xfrm>
        </p:spPr>
        <p:txBody>
          <a:bodyPr/>
          <a:lstStyle>
            <a:lvl1pPr>
              <a:defRPr sz="1800" baseline="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000" y="2088000"/>
            <a:ext cx="3924000" cy="4068000"/>
          </a:xfrm>
        </p:spPr>
        <p:txBody>
          <a:bodyPr/>
          <a:lstStyle>
            <a:lvl1pPr>
              <a:defRPr sz="1800" baseline="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0"/>
          </p:nvPr>
        </p:nvSpPr>
        <p:spPr/>
        <p:txBody>
          <a:bodyPr/>
          <a:lstStyle>
            <a:lvl1pPr>
              <a:defRPr/>
            </a:lvl1pPr>
          </a:lstStyle>
          <a:p>
            <a:pPr>
              <a:defRPr/>
            </a:pPr>
            <a:fld id="{71CC2EBB-8FBA-4F98-B16B-BD974DB68359}" type="slidenum">
              <a:rPr lang="en-US"/>
              <a:pPr>
                <a:defRPr/>
              </a:pPr>
              <a:t>‹#›</a:t>
            </a:fld>
            <a:endParaRPr lang="en-US" dirty="0"/>
          </a:p>
        </p:txBody>
      </p:sp>
      <p:sp>
        <p:nvSpPr>
          <p:cNvPr id="7"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endParaRPr lang="en-US" dirty="0"/>
          </a:p>
        </p:txBody>
      </p:sp>
    </p:spTree>
    <p:extLst>
      <p:ext uri="{BB962C8B-B14F-4D97-AF65-F5344CB8AC3E}">
        <p14:creationId xmlns:p14="http://schemas.microsoft.com/office/powerpoint/2010/main" val="239965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2 lines) and Two Col Content">
    <p:spTree>
      <p:nvGrpSpPr>
        <p:cNvPr id="1" name=""/>
        <p:cNvGrpSpPr/>
        <p:nvPr/>
      </p:nvGrpSpPr>
      <p:grpSpPr>
        <a:xfrm>
          <a:off x="0" y="0"/>
          <a:ext cx="0" cy="0"/>
          <a:chOff x="0" y="0"/>
          <a:chExt cx="0" cy="0"/>
        </a:xfrm>
      </p:grpSpPr>
      <p:pic>
        <p:nvPicPr>
          <p:cNvPr id="5"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8028000" cy="1188000"/>
          </a:xfrm>
        </p:spPr>
        <p:txBody>
          <a:bodyPr anchor="t" anchorCtr="0"/>
          <a:lstStyle/>
          <a:p>
            <a:r>
              <a:rPr lang="en-US" dirty="0"/>
              <a:t>Click to edit Master title style</a:t>
            </a:r>
          </a:p>
        </p:txBody>
      </p:sp>
      <p:sp>
        <p:nvSpPr>
          <p:cNvPr id="3" name="Content Placeholder 2"/>
          <p:cNvSpPr>
            <a:spLocks noGrp="1"/>
          </p:cNvSpPr>
          <p:nvPr>
            <p:ph sz="half" idx="1"/>
          </p:nvPr>
        </p:nvSpPr>
        <p:spPr>
          <a:xfrm>
            <a:off x="558000" y="2628000"/>
            <a:ext cx="3924000" cy="3564000"/>
          </a:xfrm>
        </p:spPr>
        <p:txBody>
          <a:bodyPr/>
          <a:lstStyle>
            <a:lvl1pPr>
              <a:defRPr sz="1800" baseline="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000" y="2628000"/>
            <a:ext cx="3924000" cy="3564000"/>
          </a:xfrm>
        </p:spPr>
        <p:txBody>
          <a:bodyPr/>
          <a:lstStyle>
            <a:lvl1pPr>
              <a:defRPr sz="1800" baseline="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0"/>
          </p:nvPr>
        </p:nvSpPr>
        <p:spPr/>
        <p:txBody>
          <a:bodyPr/>
          <a:lstStyle>
            <a:lvl1pPr>
              <a:defRPr/>
            </a:lvl1pPr>
          </a:lstStyle>
          <a:p>
            <a:pPr>
              <a:defRPr/>
            </a:pPr>
            <a:fld id="{9BF3193C-53FF-47B5-9F2E-69C1DDF03E0D}" type="slidenum">
              <a:rPr lang="en-US"/>
              <a:pPr>
                <a:defRPr/>
              </a:pPr>
              <a:t>‹#›</a:t>
            </a:fld>
            <a:endParaRPr lang="en-US" dirty="0"/>
          </a:p>
        </p:txBody>
      </p:sp>
      <p:sp>
        <p:nvSpPr>
          <p:cNvPr id="7"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endParaRPr lang="en-US" dirty="0"/>
          </a:p>
        </p:txBody>
      </p:sp>
    </p:spTree>
    <p:extLst>
      <p:ext uri="{BB962C8B-B14F-4D97-AF65-F5344CB8AC3E}">
        <p14:creationId xmlns:p14="http://schemas.microsoft.com/office/powerpoint/2010/main" val="191982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pic>
        <p:nvPicPr>
          <p:cNvPr id="4"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58000" y="1367999"/>
            <a:ext cx="8028000" cy="4788000"/>
          </a:xfrm>
        </p:spPr>
        <p:txBody>
          <a:bodyPr/>
          <a:lstStyle>
            <a:lvl1pPr>
              <a:spcBef>
                <a:spcPts val="12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BB6DB72B-92F3-4A93-834F-7C685916856E}" type="slidenum">
              <a:rPr lang="en-US"/>
              <a:pPr>
                <a:defRPr/>
              </a:pPr>
              <a:t>‹#›</a:t>
            </a:fld>
            <a:endParaRPr lang="en-US" dirty="0"/>
          </a:p>
        </p:txBody>
      </p:sp>
      <p:sp>
        <p:nvSpPr>
          <p:cNvPr id="6"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endParaRPr lang="en-US" dirty="0"/>
          </a:p>
        </p:txBody>
      </p:sp>
    </p:spTree>
    <p:extLst>
      <p:ext uri="{BB962C8B-B14F-4D97-AF65-F5344CB8AC3E}">
        <p14:creationId xmlns:p14="http://schemas.microsoft.com/office/powerpoint/2010/main" val="37060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8000" y="1368000"/>
            <a:ext cx="3077896" cy="670396"/>
          </a:xfrm>
        </p:spPr>
        <p:txBody>
          <a:bodyPr anchor="t" anchorCtr="0"/>
          <a:lstStyle>
            <a:lvl1pPr algn="l">
              <a:defRPr sz="1800" b="0" i="0" spc="0" baseline="0">
                <a:latin typeface="Arial" pitchFamily="34" charset="0"/>
              </a:defRPr>
            </a:lvl1pPr>
          </a:lstStyle>
          <a:p>
            <a:r>
              <a:rPr lang="en-US" dirty="0"/>
              <a:t>Click to edit Master title style</a:t>
            </a:r>
          </a:p>
        </p:txBody>
      </p:sp>
      <p:sp>
        <p:nvSpPr>
          <p:cNvPr id="3" name="Content Placeholder 2"/>
          <p:cNvSpPr>
            <a:spLocks noGrp="1"/>
          </p:cNvSpPr>
          <p:nvPr>
            <p:ph idx="1"/>
          </p:nvPr>
        </p:nvSpPr>
        <p:spPr>
          <a:xfrm>
            <a:off x="3779912" y="1368001"/>
            <a:ext cx="4799138" cy="4788000"/>
          </a:xfrm>
        </p:spPr>
        <p:txBody>
          <a:bodyPr/>
          <a:lstStyle>
            <a:lvl1pPr>
              <a:defRPr sz="1800" baseline="0"/>
            </a:lvl1pPr>
            <a:lvl2pPr>
              <a:defRPr sz="1800" baseline="0"/>
            </a:lvl2pPr>
            <a:lvl3pPr>
              <a:defRPr sz="1800" baseline="0"/>
            </a:lvl3pPr>
            <a:lvl4pPr>
              <a:defRPr sz="1600" baseline="0"/>
            </a:lvl4pPr>
            <a:lvl5pPr>
              <a:defRPr sz="1600" baseline="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58000" y="2132856"/>
            <a:ext cx="3077896" cy="4032448"/>
          </a:xfrm>
        </p:spPr>
        <p:txBody>
          <a:bodyPr/>
          <a:lstStyle>
            <a:lvl1pPr marL="0" indent="0">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CB94ABC7-5702-4116-BBCE-F06EAFAD3122}" type="slidenum">
              <a:rPr lang="en-US"/>
              <a:pPr>
                <a:defRPr/>
              </a:pPr>
              <a:t>‹#›</a:t>
            </a:fld>
            <a:endParaRPr lang="en-US" dirty="0"/>
          </a:p>
        </p:txBody>
      </p:sp>
      <p:sp>
        <p:nvSpPr>
          <p:cNvPr id="7"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endParaRPr lang="en-US" dirty="0"/>
          </a:p>
        </p:txBody>
      </p:sp>
    </p:spTree>
    <p:extLst>
      <p:ext uri="{BB962C8B-B14F-4D97-AF65-F5344CB8AC3E}">
        <p14:creationId xmlns:p14="http://schemas.microsoft.com/office/powerpoint/2010/main" val="173757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a:xfrm>
            <a:off x="0" y="1773238"/>
            <a:ext cx="9144000" cy="508476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1628775"/>
            <a:ext cx="9144000" cy="144463"/>
          </a:xfrm>
          <a:prstGeom prst="rect">
            <a:avLst/>
          </a:prstGeom>
          <a:solidFill>
            <a:srgbClr val="00AE9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9" descr="PHE_3268_SML_AW.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333375"/>
            <a:ext cx="126047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558000" y="1800000"/>
            <a:ext cx="8028000" cy="4377600"/>
          </a:xfrm>
        </p:spPr>
        <p:txBody>
          <a:bodyPr/>
          <a:lstStyle>
            <a:lvl1pPr marL="0" indent="0">
              <a:buNone/>
              <a:defRPr sz="3600" b="0" i="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Slide Number Placeholder 5"/>
          <p:cNvSpPr>
            <a:spLocks noGrp="1"/>
          </p:cNvSpPr>
          <p:nvPr>
            <p:ph type="sldNum" sz="quarter" idx="10"/>
          </p:nvPr>
        </p:nvSpPr>
        <p:spPr>
          <a:noFill/>
        </p:spPr>
        <p:txBody>
          <a:bodyPr/>
          <a:lstStyle>
            <a:lvl1pPr>
              <a:defRPr/>
            </a:lvl1pPr>
          </a:lstStyle>
          <a:p>
            <a:pPr>
              <a:defRPr/>
            </a:pPr>
            <a:fld id="{5DAC55CA-111D-4FB7-BF28-FC31A0051AEF}" type="slidenum">
              <a:rPr lang="en-US"/>
              <a:pPr>
                <a:defRPr/>
              </a:pPr>
              <a:t>‹#›</a:t>
            </a:fld>
            <a:endParaRPr lang="en-US" dirty="0"/>
          </a:p>
        </p:txBody>
      </p:sp>
      <p:sp>
        <p:nvSpPr>
          <p:cNvPr id="8" name="Footer Placeholder 5"/>
          <p:cNvSpPr>
            <a:spLocks noGrp="1"/>
          </p:cNvSpPr>
          <p:nvPr>
            <p:ph type="ftr" sz="quarter" idx="11"/>
          </p:nvPr>
        </p:nvSpPr>
        <p:spPr/>
        <p:txBody>
          <a:bodyPr/>
          <a:lstStyle>
            <a:lvl1pPr algn="l">
              <a:defRPr sz="1200" baseline="0">
                <a:solidFill>
                  <a:schemeClr val="bg1"/>
                </a:solidFill>
                <a:latin typeface="Arial" pitchFamily="34" charset="0"/>
              </a:defRPr>
            </a:lvl1pPr>
          </a:lstStyle>
          <a:p>
            <a:pPr>
              <a:defRPr/>
            </a:pPr>
            <a:endParaRPr lang="en-US" dirty="0"/>
          </a:p>
        </p:txBody>
      </p:sp>
    </p:spTree>
    <p:extLst>
      <p:ext uri="{BB962C8B-B14F-4D97-AF65-F5344CB8AC3E}">
        <p14:creationId xmlns:p14="http://schemas.microsoft.com/office/powerpoint/2010/main" val="344291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6308725"/>
          </a:xfrm>
        </p:spPr>
        <p:txBody>
          <a:bodyPr rtlCol="0">
            <a:normAutofit/>
          </a:bodyPr>
          <a:lstStyle/>
          <a:p>
            <a:pPr lvl="0"/>
            <a:endParaRPr lang="en-US" noProof="0" dirty="0"/>
          </a:p>
        </p:txBody>
      </p:sp>
      <p:sp>
        <p:nvSpPr>
          <p:cNvPr id="3" name="Slide Number Placeholder 5"/>
          <p:cNvSpPr>
            <a:spLocks noGrp="1"/>
          </p:cNvSpPr>
          <p:nvPr>
            <p:ph type="sldNum" sz="quarter" idx="14"/>
          </p:nvPr>
        </p:nvSpPr>
        <p:spPr/>
        <p:txBody>
          <a:bodyPr/>
          <a:lstStyle>
            <a:lvl1pPr>
              <a:defRPr/>
            </a:lvl1pPr>
          </a:lstStyle>
          <a:p>
            <a:pPr>
              <a:defRPr/>
            </a:pPr>
            <a:fld id="{4BDF9620-432C-46B4-883E-599DBF46A6EB}" type="slidenum">
              <a:rPr lang="en-US"/>
              <a:pPr>
                <a:defRPr/>
              </a:pPr>
              <a:t>‹#›</a:t>
            </a:fld>
            <a:endParaRPr lang="en-US" dirty="0"/>
          </a:p>
        </p:txBody>
      </p:sp>
      <p:sp>
        <p:nvSpPr>
          <p:cNvPr id="4" name="Footer Placeholder 5"/>
          <p:cNvSpPr>
            <a:spLocks noGrp="1"/>
          </p:cNvSpPr>
          <p:nvPr>
            <p:ph type="ftr" sz="quarter" idx="15"/>
          </p:nvPr>
        </p:nvSpPr>
        <p:spPr/>
        <p:txBody>
          <a:bodyPr/>
          <a:lstStyle>
            <a:lvl1pPr algn="l">
              <a:defRPr sz="1200" baseline="0">
                <a:solidFill>
                  <a:schemeClr val="bg1"/>
                </a:solidFill>
                <a:latin typeface="Arial" pitchFamily="34" charset="0"/>
              </a:defRPr>
            </a:lvl1pPr>
          </a:lstStyle>
          <a:p>
            <a:pPr>
              <a:defRPr/>
            </a:pPr>
            <a:endParaRPr lang="en-US" dirty="0"/>
          </a:p>
        </p:txBody>
      </p:sp>
    </p:spTree>
    <p:extLst>
      <p:ext uri="{BB962C8B-B14F-4D97-AF65-F5344CB8AC3E}">
        <p14:creationId xmlns:p14="http://schemas.microsoft.com/office/powerpoint/2010/main" val="423049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213" y="274638"/>
            <a:ext cx="8029575" cy="1143000"/>
          </a:xfrm>
          <a:prstGeom prst="rect">
            <a:avLst/>
          </a:prstGeom>
        </p:spPr>
        <p:txBody>
          <a:bodyPr vert="horz" lIns="0" tIns="0" rIns="0" bIns="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557213" y="1600200"/>
            <a:ext cx="80295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0" y="6308725"/>
            <a:ext cx="9144000" cy="549275"/>
          </a:xfrm>
          <a:prstGeom prst="rect">
            <a:avLst/>
          </a:prstGeom>
          <a:solidFill>
            <a:schemeClr val="bg2"/>
          </a:solidFill>
        </p:spPr>
        <p:txBody>
          <a:bodyPr vert="horz" wrap="square" lIns="0" tIns="0" rIns="91440" bIns="0" numCol="1" anchor="ctr" anchorCtr="0" compatLnSpc="1">
            <a:prstTxWarp prst="textNoShape">
              <a:avLst/>
            </a:prstTxWarp>
          </a:bodyPr>
          <a:lstStyle>
            <a:lvl1pPr>
              <a:defRPr sz="1200">
                <a:solidFill>
                  <a:schemeClr val="bg1"/>
                </a:solidFill>
                <a:latin typeface="Arial" pitchFamily="34" charset="0"/>
                <a:cs typeface="Arial" pitchFamily="34" charset="0"/>
              </a:defRPr>
            </a:lvl1pPr>
          </a:lstStyle>
          <a:p>
            <a:pPr>
              <a:defRPr/>
            </a:pPr>
            <a:fld id="{77249D8B-9566-4963-9CA1-7DD2E4CE5D67}" type="slidenum">
              <a:rPr lang="en-US"/>
              <a:pPr>
                <a:defRPr/>
              </a:pPr>
              <a:t>‹#›</a:t>
            </a:fld>
            <a:r>
              <a:rPr lang="en-US" dirty="0"/>
              <a:t> </a:t>
            </a:r>
          </a:p>
        </p:txBody>
      </p:sp>
      <p:sp>
        <p:nvSpPr>
          <p:cNvPr id="6" name="Footer Placeholder 5"/>
          <p:cNvSpPr>
            <a:spLocks noGrp="1"/>
          </p:cNvSpPr>
          <p:nvPr>
            <p:ph type="ftr" sz="quarter" idx="3"/>
          </p:nvPr>
        </p:nvSpPr>
        <p:spPr>
          <a:xfrm>
            <a:off x="900113" y="6308725"/>
            <a:ext cx="7704137" cy="549275"/>
          </a:xfrm>
          <a:prstGeom prst="rect">
            <a:avLst/>
          </a:prstGeom>
        </p:spPr>
        <p:txBody>
          <a:bodyPr vert="horz" lIns="0" tIns="0" rIns="0" bIns="0" rtlCol="0" anchor="ctr"/>
          <a:lstStyle>
            <a:lvl1pPr algn="l" fontAlgn="auto">
              <a:spcBef>
                <a:spcPts val="0"/>
              </a:spcBef>
              <a:spcAft>
                <a:spcPts val="0"/>
              </a:spcAft>
              <a:defRPr sz="1200" baseline="0">
                <a:solidFill>
                  <a:schemeClr val="bg1"/>
                </a:solidFill>
                <a:latin typeface="Arial" pitchFamily="34" charset="0"/>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Lst>
  <p:hf hdr="0" ftr="0" dt="0"/>
  <p:txStyles>
    <p:titleStyle>
      <a:lvl1pPr algn="l" rtl="0" eaLnBrk="0" fontAlgn="base" hangingPunct="0">
        <a:spcBef>
          <a:spcPct val="0"/>
        </a:spcBef>
        <a:spcAft>
          <a:spcPct val="0"/>
        </a:spcAft>
        <a:defRPr sz="4000" kern="1200" spc="-150" baseline="0">
          <a:solidFill>
            <a:srgbClr val="00AE9E"/>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p:titleStyle>
    <p:bodyStyle>
      <a:lvl1pPr marL="342900" indent="-342900" algn="l" rtl="0" eaLnBrk="0" fontAlgn="base" hangingPunct="0">
        <a:spcBef>
          <a:spcPts val="1200"/>
        </a:spcBef>
        <a:spcAft>
          <a:spcPct val="0"/>
        </a:spcAft>
        <a:buFont typeface="Arial" charset="0"/>
        <a:defRPr kern="1200" baseline="0">
          <a:solidFill>
            <a:srgbClr val="00AE9E"/>
          </a:solidFill>
          <a:latin typeface="Arial" pitchFamily="34" charset="0"/>
          <a:ea typeface="+mn-ea"/>
          <a:cs typeface="+mn-cs"/>
        </a:defRPr>
      </a:lvl1pPr>
      <a:lvl2pPr marL="742950" indent="-285750" algn="l" rtl="0" eaLnBrk="0" fontAlgn="base" hangingPunct="0">
        <a:spcBef>
          <a:spcPts val="600"/>
        </a:spcBef>
        <a:spcAft>
          <a:spcPct val="0"/>
        </a:spcAft>
        <a:defRPr kern="1200">
          <a:solidFill>
            <a:schemeClr val="tx1"/>
          </a:solidFill>
          <a:latin typeface="Arial" pitchFamily="34" charset="0"/>
          <a:ea typeface="+mn-ea"/>
          <a:cs typeface="+mn-cs"/>
        </a:defRPr>
      </a:lvl2pPr>
      <a:lvl3pPr marL="215900" indent="-215900" algn="l" rtl="0" eaLnBrk="0" fontAlgn="base" hangingPunct="0">
        <a:spcBef>
          <a:spcPts val="600"/>
        </a:spcBef>
        <a:spcAft>
          <a:spcPct val="0"/>
        </a:spcAft>
        <a:buFont typeface="Arial" charset="0"/>
        <a:buChar char="•"/>
        <a:defRPr kern="1200">
          <a:solidFill>
            <a:schemeClr val="tx1"/>
          </a:solidFill>
          <a:latin typeface="Arial" pitchFamily="34" charset="0"/>
          <a:ea typeface="+mn-ea"/>
          <a:cs typeface="+mn-cs"/>
        </a:defRPr>
      </a:lvl3pPr>
      <a:lvl4pPr marL="898525" indent="-287338" algn="l" rtl="0" eaLnBrk="0" fontAlgn="base" hangingPunct="0">
        <a:spcBef>
          <a:spcPts val="600"/>
        </a:spcBef>
        <a:spcAft>
          <a:spcPct val="0"/>
        </a:spcAft>
        <a:buFont typeface="Arial" charset="0"/>
        <a:buChar char="–"/>
        <a:defRPr sz="1600" kern="1200">
          <a:solidFill>
            <a:schemeClr val="tx1"/>
          </a:solidFill>
          <a:latin typeface="Arial" pitchFamily="34" charset="0"/>
          <a:ea typeface="+mn-ea"/>
          <a:cs typeface="+mn-cs"/>
        </a:defRPr>
      </a:lvl4pPr>
      <a:lvl5pPr marL="898525" indent="-287338" algn="l" rtl="0" eaLnBrk="0" fontAlgn="base" hangingPunct="0">
        <a:spcBef>
          <a:spcPct val="20000"/>
        </a:spcBef>
        <a:spcAft>
          <a:spcPct val="0"/>
        </a:spcAft>
        <a:buFont typeface="Arial" charset="0"/>
        <a:buAutoNum type="arabicPeriod"/>
        <a:defRPr sz="16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2" descr="Mind-logo-R0-G51-B119"/>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6783596" y="5651048"/>
            <a:ext cx="1878061" cy="87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0628768"/>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Lst>
  <p:transition/>
  <p:hf hdr="0" ftr="0" dt="0"/>
  <p:txStyles>
    <p:titleStyle>
      <a:lvl1pPr algn="ctr" rtl="0" eaLnBrk="0" fontAlgn="base" hangingPunct="0">
        <a:spcBef>
          <a:spcPct val="0"/>
        </a:spcBef>
        <a:spcAft>
          <a:spcPct val="0"/>
        </a:spcAft>
        <a:defRPr sz="3475" kern="1200">
          <a:solidFill>
            <a:schemeClr val="tx2"/>
          </a:solidFill>
          <a:latin typeface="+mj-lt"/>
          <a:ea typeface="+mj-ea"/>
          <a:cs typeface="+mj-cs"/>
        </a:defRPr>
      </a:lvl1pPr>
      <a:lvl2pPr algn="ctr" rtl="0" eaLnBrk="0" fontAlgn="base" hangingPunct="0">
        <a:spcBef>
          <a:spcPct val="0"/>
        </a:spcBef>
        <a:spcAft>
          <a:spcPct val="0"/>
        </a:spcAft>
        <a:defRPr sz="3475">
          <a:solidFill>
            <a:schemeClr val="tx2"/>
          </a:solidFill>
          <a:latin typeface="Arial" panose="020B0604020202020204" pitchFamily="34" charset="0"/>
        </a:defRPr>
      </a:lvl2pPr>
      <a:lvl3pPr algn="ctr" rtl="0" eaLnBrk="0" fontAlgn="base" hangingPunct="0">
        <a:spcBef>
          <a:spcPct val="0"/>
        </a:spcBef>
        <a:spcAft>
          <a:spcPct val="0"/>
        </a:spcAft>
        <a:defRPr sz="3475">
          <a:solidFill>
            <a:schemeClr val="tx2"/>
          </a:solidFill>
          <a:latin typeface="Arial" panose="020B0604020202020204" pitchFamily="34" charset="0"/>
        </a:defRPr>
      </a:lvl3pPr>
      <a:lvl4pPr algn="ctr" rtl="0" eaLnBrk="0" fontAlgn="base" hangingPunct="0">
        <a:spcBef>
          <a:spcPct val="0"/>
        </a:spcBef>
        <a:spcAft>
          <a:spcPct val="0"/>
        </a:spcAft>
        <a:defRPr sz="3475">
          <a:solidFill>
            <a:schemeClr val="tx2"/>
          </a:solidFill>
          <a:latin typeface="Arial" panose="020B0604020202020204" pitchFamily="34" charset="0"/>
        </a:defRPr>
      </a:lvl4pPr>
      <a:lvl5pPr algn="ctr" rtl="0" eaLnBrk="0" fontAlgn="base" hangingPunct="0">
        <a:spcBef>
          <a:spcPct val="0"/>
        </a:spcBef>
        <a:spcAft>
          <a:spcPct val="0"/>
        </a:spcAft>
        <a:defRPr sz="3475">
          <a:solidFill>
            <a:schemeClr val="tx2"/>
          </a:solidFill>
          <a:latin typeface="Arial" panose="020B0604020202020204" pitchFamily="34" charset="0"/>
        </a:defRPr>
      </a:lvl5pPr>
      <a:lvl6pPr marL="369463" algn="ctr" rtl="0" fontAlgn="base">
        <a:spcBef>
          <a:spcPct val="0"/>
        </a:spcBef>
        <a:spcAft>
          <a:spcPct val="0"/>
        </a:spcAft>
        <a:defRPr sz="3475">
          <a:solidFill>
            <a:schemeClr val="tx2"/>
          </a:solidFill>
          <a:latin typeface="Arial" panose="020B0604020202020204" pitchFamily="34" charset="0"/>
        </a:defRPr>
      </a:lvl6pPr>
      <a:lvl7pPr marL="738927" algn="ctr" rtl="0" fontAlgn="base">
        <a:spcBef>
          <a:spcPct val="0"/>
        </a:spcBef>
        <a:spcAft>
          <a:spcPct val="0"/>
        </a:spcAft>
        <a:defRPr sz="3475">
          <a:solidFill>
            <a:schemeClr val="tx2"/>
          </a:solidFill>
          <a:latin typeface="Arial" panose="020B0604020202020204" pitchFamily="34" charset="0"/>
        </a:defRPr>
      </a:lvl7pPr>
      <a:lvl8pPr marL="1108390" algn="ctr" rtl="0" fontAlgn="base">
        <a:spcBef>
          <a:spcPct val="0"/>
        </a:spcBef>
        <a:spcAft>
          <a:spcPct val="0"/>
        </a:spcAft>
        <a:defRPr sz="3475">
          <a:solidFill>
            <a:schemeClr val="tx2"/>
          </a:solidFill>
          <a:latin typeface="Arial" panose="020B0604020202020204" pitchFamily="34" charset="0"/>
        </a:defRPr>
      </a:lvl8pPr>
      <a:lvl9pPr marL="1477853" algn="ctr" rtl="0" fontAlgn="base">
        <a:spcBef>
          <a:spcPct val="0"/>
        </a:spcBef>
        <a:spcAft>
          <a:spcPct val="0"/>
        </a:spcAft>
        <a:defRPr sz="3475">
          <a:solidFill>
            <a:schemeClr val="tx2"/>
          </a:solidFill>
          <a:latin typeface="Arial" panose="020B0604020202020204" pitchFamily="34" charset="0"/>
        </a:defRPr>
      </a:lvl9pPr>
    </p:titleStyle>
    <p:bodyStyle>
      <a:lvl1pPr marL="277097" indent="-277097" algn="l" rtl="0" eaLnBrk="0" fontAlgn="base" hangingPunct="0">
        <a:spcBef>
          <a:spcPct val="20000"/>
        </a:spcBef>
        <a:spcAft>
          <a:spcPct val="0"/>
        </a:spcAft>
        <a:buChar char="•"/>
        <a:defRPr sz="2667" kern="1200">
          <a:solidFill>
            <a:schemeClr val="tx1"/>
          </a:solidFill>
          <a:latin typeface="+mn-lt"/>
          <a:ea typeface="+mn-ea"/>
          <a:cs typeface="+mn-cs"/>
        </a:defRPr>
      </a:lvl1pPr>
      <a:lvl2pPr marL="600378" indent="-230915" algn="l" rtl="0" eaLnBrk="0" fontAlgn="base" hangingPunct="0">
        <a:spcBef>
          <a:spcPct val="20000"/>
        </a:spcBef>
        <a:spcAft>
          <a:spcPct val="0"/>
        </a:spcAft>
        <a:buChar char="–"/>
        <a:defRPr sz="2263" kern="1200">
          <a:solidFill>
            <a:schemeClr val="tx1"/>
          </a:solidFill>
          <a:latin typeface="+mn-lt"/>
          <a:ea typeface="+mn-ea"/>
          <a:cs typeface="+mn-cs"/>
        </a:defRPr>
      </a:lvl2pPr>
      <a:lvl3pPr marL="922376" indent="-183449" algn="l" rtl="0" eaLnBrk="0" fontAlgn="base" hangingPunct="0">
        <a:spcBef>
          <a:spcPct val="20000"/>
        </a:spcBef>
        <a:spcAft>
          <a:spcPct val="0"/>
        </a:spcAft>
        <a:buChar char="•"/>
        <a:defRPr sz="1939" kern="1200">
          <a:solidFill>
            <a:schemeClr val="tx1"/>
          </a:solidFill>
          <a:latin typeface="+mn-lt"/>
          <a:ea typeface="+mn-ea"/>
          <a:cs typeface="+mn-cs"/>
        </a:defRPr>
      </a:lvl3pPr>
      <a:lvl4pPr marL="1293122" indent="-184732" algn="l" rtl="0" eaLnBrk="0" fontAlgn="base" hangingPunct="0">
        <a:spcBef>
          <a:spcPct val="20000"/>
        </a:spcBef>
        <a:spcAft>
          <a:spcPct val="0"/>
        </a:spcAft>
        <a:buChar char="–"/>
        <a:defRPr sz="1697" kern="1200">
          <a:solidFill>
            <a:schemeClr val="tx1"/>
          </a:solidFill>
          <a:latin typeface="+mn-lt"/>
          <a:ea typeface="+mn-ea"/>
          <a:cs typeface="+mn-cs"/>
        </a:defRPr>
      </a:lvl4pPr>
      <a:lvl5pPr marL="1662585" indent="-184732" algn="l" rtl="0" eaLnBrk="0" fontAlgn="base" hangingPunct="0">
        <a:spcBef>
          <a:spcPct val="20000"/>
        </a:spcBef>
        <a:spcAft>
          <a:spcPct val="0"/>
        </a:spcAft>
        <a:buChar char="»"/>
        <a:defRPr sz="1697" kern="1200">
          <a:solidFill>
            <a:schemeClr val="tx1"/>
          </a:solidFill>
          <a:latin typeface="+mn-lt"/>
          <a:ea typeface="+mn-ea"/>
          <a:cs typeface="+mn-cs"/>
        </a:defRPr>
      </a:lvl5pPr>
      <a:lvl6pPr marL="2032048" indent="-184732" algn="l" defTabSz="738927" rtl="0" eaLnBrk="1" latinLnBrk="0" hangingPunct="1">
        <a:lnSpc>
          <a:spcPct val="90000"/>
        </a:lnSpc>
        <a:spcBef>
          <a:spcPts val="404"/>
        </a:spcBef>
        <a:buFont typeface="Arial" panose="020B0604020202020204" pitchFamily="34" charset="0"/>
        <a:buChar char="•"/>
        <a:defRPr sz="1455" kern="1200">
          <a:solidFill>
            <a:schemeClr val="tx1"/>
          </a:solidFill>
          <a:latin typeface="+mn-lt"/>
          <a:ea typeface="+mn-ea"/>
          <a:cs typeface="+mn-cs"/>
        </a:defRPr>
      </a:lvl6pPr>
      <a:lvl7pPr marL="2401512" indent="-184732" algn="l" defTabSz="738927" rtl="0" eaLnBrk="1" latinLnBrk="0" hangingPunct="1">
        <a:lnSpc>
          <a:spcPct val="90000"/>
        </a:lnSpc>
        <a:spcBef>
          <a:spcPts val="404"/>
        </a:spcBef>
        <a:buFont typeface="Arial" panose="020B0604020202020204" pitchFamily="34" charset="0"/>
        <a:buChar char="•"/>
        <a:defRPr sz="1455" kern="1200">
          <a:solidFill>
            <a:schemeClr val="tx1"/>
          </a:solidFill>
          <a:latin typeface="+mn-lt"/>
          <a:ea typeface="+mn-ea"/>
          <a:cs typeface="+mn-cs"/>
        </a:defRPr>
      </a:lvl7pPr>
      <a:lvl8pPr marL="2770975" indent="-184732" algn="l" defTabSz="738927" rtl="0" eaLnBrk="1" latinLnBrk="0" hangingPunct="1">
        <a:lnSpc>
          <a:spcPct val="90000"/>
        </a:lnSpc>
        <a:spcBef>
          <a:spcPts val="404"/>
        </a:spcBef>
        <a:buFont typeface="Arial" panose="020B0604020202020204" pitchFamily="34" charset="0"/>
        <a:buChar char="•"/>
        <a:defRPr sz="1455" kern="1200">
          <a:solidFill>
            <a:schemeClr val="tx1"/>
          </a:solidFill>
          <a:latin typeface="+mn-lt"/>
          <a:ea typeface="+mn-ea"/>
          <a:cs typeface="+mn-cs"/>
        </a:defRPr>
      </a:lvl8pPr>
      <a:lvl9pPr marL="3140438" indent="-184732" algn="l" defTabSz="738927" rtl="0" eaLnBrk="1" latinLnBrk="0" hangingPunct="1">
        <a:lnSpc>
          <a:spcPct val="90000"/>
        </a:lnSpc>
        <a:spcBef>
          <a:spcPts val="404"/>
        </a:spcBef>
        <a:buFont typeface="Arial" panose="020B0604020202020204" pitchFamily="34" charset="0"/>
        <a:buChar char="•"/>
        <a:defRPr sz="1455" kern="1200">
          <a:solidFill>
            <a:schemeClr val="tx1"/>
          </a:solidFill>
          <a:latin typeface="+mn-lt"/>
          <a:ea typeface="+mn-ea"/>
          <a:cs typeface="+mn-cs"/>
        </a:defRPr>
      </a:lvl9pPr>
    </p:bodyStyle>
    <p:otherStyle>
      <a:defPPr>
        <a:defRPr lang="en-US"/>
      </a:defPPr>
      <a:lvl1pPr marL="0" algn="l" defTabSz="738927" rtl="0" eaLnBrk="1" latinLnBrk="0" hangingPunct="1">
        <a:defRPr sz="1455" kern="1200">
          <a:solidFill>
            <a:schemeClr val="tx1"/>
          </a:solidFill>
          <a:latin typeface="+mn-lt"/>
          <a:ea typeface="+mn-ea"/>
          <a:cs typeface="+mn-cs"/>
        </a:defRPr>
      </a:lvl1pPr>
      <a:lvl2pPr marL="369463" algn="l" defTabSz="738927" rtl="0" eaLnBrk="1" latinLnBrk="0" hangingPunct="1">
        <a:defRPr sz="1455" kern="1200">
          <a:solidFill>
            <a:schemeClr val="tx1"/>
          </a:solidFill>
          <a:latin typeface="+mn-lt"/>
          <a:ea typeface="+mn-ea"/>
          <a:cs typeface="+mn-cs"/>
        </a:defRPr>
      </a:lvl2pPr>
      <a:lvl3pPr marL="738927" algn="l" defTabSz="738927" rtl="0" eaLnBrk="1" latinLnBrk="0" hangingPunct="1">
        <a:defRPr sz="1455" kern="1200">
          <a:solidFill>
            <a:schemeClr val="tx1"/>
          </a:solidFill>
          <a:latin typeface="+mn-lt"/>
          <a:ea typeface="+mn-ea"/>
          <a:cs typeface="+mn-cs"/>
        </a:defRPr>
      </a:lvl3pPr>
      <a:lvl4pPr marL="1108390" algn="l" defTabSz="738927" rtl="0" eaLnBrk="1" latinLnBrk="0" hangingPunct="1">
        <a:defRPr sz="1455" kern="1200">
          <a:solidFill>
            <a:schemeClr val="tx1"/>
          </a:solidFill>
          <a:latin typeface="+mn-lt"/>
          <a:ea typeface="+mn-ea"/>
          <a:cs typeface="+mn-cs"/>
        </a:defRPr>
      </a:lvl4pPr>
      <a:lvl5pPr marL="1477853" algn="l" defTabSz="738927" rtl="0" eaLnBrk="1" latinLnBrk="0" hangingPunct="1">
        <a:defRPr sz="1455" kern="1200">
          <a:solidFill>
            <a:schemeClr val="tx1"/>
          </a:solidFill>
          <a:latin typeface="+mn-lt"/>
          <a:ea typeface="+mn-ea"/>
          <a:cs typeface="+mn-cs"/>
        </a:defRPr>
      </a:lvl5pPr>
      <a:lvl6pPr marL="1847317" algn="l" defTabSz="738927" rtl="0" eaLnBrk="1" latinLnBrk="0" hangingPunct="1">
        <a:defRPr sz="1455" kern="1200">
          <a:solidFill>
            <a:schemeClr val="tx1"/>
          </a:solidFill>
          <a:latin typeface="+mn-lt"/>
          <a:ea typeface="+mn-ea"/>
          <a:cs typeface="+mn-cs"/>
        </a:defRPr>
      </a:lvl6pPr>
      <a:lvl7pPr marL="2216780" algn="l" defTabSz="738927" rtl="0" eaLnBrk="1" latinLnBrk="0" hangingPunct="1">
        <a:defRPr sz="1455" kern="1200">
          <a:solidFill>
            <a:schemeClr val="tx1"/>
          </a:solidFill>
          <a:latin typeface="+mn-lt"/>
          <a:ea typeface="+mn-ea"/>
          <a:cs typeface="+mn-cs"/>
        </a:defRPr>
      </a:lvl7pPr>
      <a:lvl8pPr marL="2586243" algn="l" defTabSz="738927" rtl="0" eaLnBrk="1" latinLnBrk="0" hangingPunct="1">
        <a:defRPr sz="1455" kern="1200">
          <a:solidFill>
            <a:schemeClr val="tx1"/>
          </a:solidFill>
          <a:latin typeface="+mn-lt"/>
          <a:ea typeface="+mn-ea"/>
          <a:cs typeface="+mn-cs"/>
        </a:defRPr>
      </a:lvl8pPr>
      <a:lvl9pPr marL="2955707" algn="l" defTabSz="738927" rtl="0" eaLnBrk="1" latinLnBrk="0" hangingPunct="1">
        <a:defRPr sz="14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igitaltools.phe.org.uk/confluence/display/NT/Indicator+Automation+Feature+Development+Pla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fingertips.phe.org.u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D35E-40CA-451A-B6BF-58AE0DA4F7B7}"/>
              </a:ext>
            </a:extLst>
          </p:cNvPr>
          <p:cNvSpPr>
            <a:spLocks noGrp="1"/>
          </p:cNvSpPr>
          <p:nvPr>
            <p:ph type="ctrTitle"/>
          </p:nvPr>
        </p:nvSpPr>
        <p:spPr/>
        <p:txBody>
          <a:bodyPr/>
          <a:lstStyle/>
          <a:p>
            <a:r>
              <a:rPr lang="en-GB" sz="4400" dirty="0"/>
              <a:t>Centralised Indicator </a:t>
            </a:r>
            <a:br>
              <a:rPr lang="en-GB" sz="4400" dirty="0"/>
            </a:br>
            <a:r>
              <a:rPr lang="en-GB" sz="4400" dirty="0"/>
              <a:t>Automation (CIA) Using RAP</a:t>
            </a:r>
            <a:br>
              <a:rPr lang="en-GB" sz="4400" dirty="0"/>
            </a:br>
            <a:br>
              <a:rPr lang="en-GB" sz="4400" dirty="0"/>
            </a:br>
            <a:r>
              <a:rPr lang="en-GB" sz="4400" dirty="0"/>
              <a:t>DHSC Coffee &amp; Coding</a:t>
            </a:r>
            <a:endParaRPr lang="en-GB" sz="3600" dirty="0"/>
          </a:p>
        </p:txBody>
      </p:sp>
      <p:sp>
        <p:nvSpPr>
          <p:cNvPr id="3" name="Subtitle 2">
            <a:extLst>
              <a:ext uri="{FF2B5EF4-FFF2-40B4-BE49-F238E27FC236}">
                <a16:creationId xmlns:a16="http://schemas.microsoft.com/office/drawing/2014/main" id="{4EAFFDB2-E457-4504-8B2B-FDF45BAEA540}"/>
              </a:ext>
            </a:extLst>
          </p:cNvPr>
          <p:cNvSpPr>
            <a:spLocks noGrp="1"/>
          </p:cNvSpPr>
          <p:nvPr>
            <p:ph type="subTitle" idx="1"/>
          </p:nvPr>
        </p:nvSpPr>
        <p:spPr/>
        <p:txBody>
          <a:bodyPr/>
          <a:lstStyle/>
          <a:p>
            <a:r>
              <a:rPr lang="en-GB" dirty="0">
                <a:latin typeface="Arial"/>
                <a:cs typeface="Arial"/>
              </a:rPr>
              <a:t>Georgina Anderson</a:t>
            </a:r>
            <a:endParaRPr lang="en-GB" dirty="0"/>
          </a:p>
          <a:p>
            <a:r>
              <a:rPr lang="en-GB" dirty="0"/>
              <a:t>September 2021</a:t>
            </a:r>
          </a:p>
        </p:txBody>
      </p:sp>
    </p:spTree>
    <p:extLst>
      <p:ext uri="{BB962C8B-B14F-4D97-AF65-F5344CB8AC3E}">
        <p14:creationId xmlns:p14="http://schemas.microsoft.com/office/powerpoint/2010/main" val="209851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531813">
              <a:defRPr/>
            </a:pPr>
            <a:r>
              <a:rPr lang="en-US" dirty="0"/>
              <a:t>  </a:t>
            </a:r>
            <a:fld id="{2565FA6D-D4C8-4C4C-AC4B-3269734D34D8}" type="slidenum">
              <a:rPr lang="en-US" smtClean="0"/>
              <a:pPr marL="531813">
                <a:defRPr/>
              </a:pPr>
              <a:t>10</a:t>
            </a:fld>
            <a:endParaRPr lang="en-US" dirty="0"/>
          </a:p>
        </p:txBody>
      </p:sp>
      <p:pic>
        <p:nvPicPr>
          <p:cNvPr id="9" name="Picture 8" descr="Diagram&#10;&#10;Description automatically generated">
            <a:extLst>
              <a:ext uri="{FF2B5EF4-FFF2-40B4-BE49-F238E27FC236}">
                <a16:creationId xmlns:a16="http://schemas.microsoft.com/office/drawing/2014/main" id="{846984C4-898F-49E8-AD9C-29EF12436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93" y="1299714"/>
            <a:ext cx="8076464" cy="4543011"/>
          </a:xfrm>
          <a:prstGeom prst="rect">
            <a:avLst/>
          </a:prstGeom>
        </p:spPr>
      </p:pic>
      <p:sp>
        <p:nvSpPr>
          <p:cNvPr id="10" name="Title 1">
            <a:extLst>
              <a:ext uri="{FF2B5EF4-FFF2-40B4-BE49-F238E27FC236}">
                <a16:creationId xmlns:a16="http://schemas.microsoft.com/office/drawing/2014/main" id="{D7AEEF48-04F8-4754-B89B-DE1146BDD90C}"/>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Code maturity</a:t>
            </a:r>
          </a:p>
        </p:txBody>
      </p:sp>
      <p:sp>
        <p:nvSpPr>
          <p:cNvPr id="11" name="TextBox 10">
            <a:extLst>
              <a:ext uri="{FF2B5EF4-FFF2-40B4-BE49-F238E27FC236}">
                <a16:creationId xmlns:a16="http://schemas.microsoft.com/office/drawing/2014/main" id="{EDFD9291-6141-4373-A1A5-E865B8E5D993}"/>
              </a:ext>
            </a:extLst>
          </p:cNvPr>
          <p:cNvSpPr txBox="1"/>
          <p:nvPr/>
        </p:nvSpPr>
        <p:spPr>
          <a:xfrm>
            <a:off x="4121426" y="5842725"/>
            <a:ext cx="4674231" cy="369332"/>
          </a:xfrm>
          <a:prstGeom prst="rect">
            <a:avLst/>
          </a:prstGeom>
          <a:noFill/>
        </p:spPr>
        <p:txBody>
          <a:bodyPr wrap="square" rtlCol="0">
            <a:spAutoFit/>
          </a:bodyPr>
          <a:lstStyle/>
          <a:p>
            <a:r>
              <a:rPr lang="en-GB" dirty="0"/>
              <a:t>Source: Jamie </a:t>
            </a:r>
            <a:r>
              <a:rPr lang="en-GB" dirty="0" err="1"/>
              <a:t>Lendrum</a:t>
            </a:r>
            <a:r>
              <a:rPr lang="en-GB" dirty="0"/>
              <a:t> DSTL, GDS Slack</a:t>
            </a:r>
          </a:p>
        </p:txBody>
      </p:sp>
      <p:sp>
        <p:nvSpPr>
          <p:cNvPr id="12" name="Arrow: Right 11">
            <a:extLst>
              <a:ext uri="{FF2B5EF4-FFF2-40B4-BE49-F238E27FC236}">
                <a16:creationId xmlns:a16="http://schemas.microsoft.com/office/drawing/2014/main" id="{4460539B-81A1-42AA-9E14-23E8E3668F31}"/>
              </a:ext>
            </a:extLst>
          </p:cNvPr>
          <p:cNvSpPr/>
          <p:nvPr/>
        </p:nvSpPr>
        <p:spPr>
          <a:xfrm>
            <a:off x="198783" y="2092982"/>
            <a:ext cx="689113" cy="5839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6A085ED3-34D7-4C5E-823E-490EF1D3C421}"/>
              </a:ext>
            </a:extLst>
          </p:cNvPr>
          <p:cNvSpPr txBox="1"/>
          <p:nvPr/>
        </p:nvSpPr>
        <p:spPr>
          <a:xfrm>
            <a:off x="198783" y="2200295"/>
            <a:ext cx="689112" cy="369332"/>
          </a:xfrm>
          <a:prstGeom prst="rect">
            <a:avLst/>
          </a:prstGeom>
          <a:noFill/>
        </p:spPr>
        <p:txBody>
          <a:bodyPr wrap="square" rtlCol="0">
            <a:spAutoFit/>
          </a:bodyPr>
          <a:lstStyle/>
          <a:p>
            <a:r>
              <a:rPr lang="en-GB" b="1" dirty="0">
                <a:solidFill>
                  <a:schemeClr val="bg1"/>
                </a:solidFill>
              </a:rPr>
              <a:t>CIA</a:t>
            </a:r>
          </a:p>
        </p:txBody>
      </p:sp>
    </p:spTree>
    <p:extLst>
      <p:ext uri="{BB962C8B-B14F-4D97-AF65-F5344CB8AC3E}">
        <p14:creationId xmlns:p14="http://schemas.microsoft.com/office/powerpoint/2010/main" val="260122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5A93B1-014A-4805-8B95-4A3383623ADF}"/>
              </a:ext>
            </a:extLst>
          </p:cNvPr>
          <p:cNvSpPr>
            <a:spLocks noGrp="1"/>
          </p:cNvSpPr>
          <p:nvPr>
            <p:ph type="sldNum" sz="quarter" idx="10"/>
          </p:nvPr>
        </p:nvSpPr>
        <p:spPr/>
        <p:txBody>
          <a:bodyPr/>
          <a:lstStyle/>
          <a:p>
            <a:pPr>
              <a:defRPr/>
            </a:pPr>
            <a:fld id="{89E13707-55E4-4D57-BB4A-82E3BC41C3F0}" type="slidenum">
              <a:rPr lang="en-US" smtClean="0"/>
              <a:pPr>
                <a:defRPr/>
              </a:pPr>
              <a:t>11</a:t>
            </a:fld>
            <a:r>
              <a:rPr lang="en-US" dirty="0"/>
              <a:t>								</a:t>
            </a:r>
          </a:p>
        </p:txBody>
      </p:sp>
      <p:sp>
        <p:nvSpPr>
          <p:cNvPr id="5" name="Title 1">
            <a:extLst>
              <a:ext uri="{FF2B5EF4-FFF2-40B4-BE49-F238E27FC236}">
                <a16:creationId xmlns:a16="http://schemas.microsoft.com/office/drawing/2014/main" id="{0AB57FFB-0E54-4FB7-98B4-9A582BABFFD0}"/>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Demo</a:t>
            </a:r>
          </a:p>
        </p:txBody>
      </p:sp>
      <p:sp>
        <p:nvSpPr>
          <p:cNvPr id="6" name="Content Placeholder 5">
            <a:extLst>
              <a:ext uri="{FF2B5EF4-FFF2-40B4-BE49-F238E27FC236}">
                <a16:creationId xmlns:a16="http://schemas.microsoft.com/office/drawing/2014/main" id="{6BC564DD-B245-4D29-B7E0-E26B8A2E2883}"/>
              </a:ext>
            </a:extLst>
          </p:cNvPr>
          <p:cNvSpPr>
            <a:spLocks noGrp="1"/>
          </p:cNvSpPr>
          <p:nvPr>
            <p:ph idx="1"/>
          </p:nvPr>
        </p:nvSpPr>
        <p:spPr>
          <a:xfrm>
            <a:off x="558000" y="1396772"/>
            <a:ext cx="8028000" cy="4064455"/>
          </a:xfrm>
        </p:spPr>
        <p:txBody>
          <a:bodyPr/>
          <a:lstStyle/>
          <a:p>
            <a:r>
              <a:rPr lang="en-GB" sz="2400" b="1" dirty="0"/>
              <a:t>Indicator 92309: </a:t>
            </a:r>
          </a:p>
          <a:p>
            <a:r>
              <a:rPr lang="en-GB" sz="2400" b="1" dirty="0"/>
              <a:t>Proportion of the population aged under 18</a:t>
            </a:r>
          </a:p>
          <a:p>
            <a:endParaRPr lang="en-GB" b="1" dirty="0"/>
          </a:p>
          <a:p>
            <a:pPr>
              <a:buFont typeface="Arial" panose="020B0604020202020204" pitchFamily="34" charset="0"/>
              <a:buChar char="•"/>
            </a:pPr>
            <a:r>
              <a:rPr lang="en-GB" sz="2000" dirty="0"/>
              <a:t>Population of CIA Specifications</a:t>
            </a:r>
          </a:p>
          <a:p>
            <a:pPr>
              <a:buFont typeface="Arial" panose="020B0604020202020204" pitchFamily="34" charset="0"/>
              <a:buChar char="•"/>
            </a:pPr>
            <a:r>
              <a:rPr lang="en-GB" sz="2000" dirty="0"/>
              <a:t>Run CIA Tool</a:t>
            </a:r>
          </a:p>
          <a:p>
            <a:pPr lvl="1">
              <a:buFont typeface="Arial" panose="020B0604020202020204" pitchFamily="34" charset="0"/>
              <a:buChar char="•"/>
            </a:pPr>
            <a:r>
              <a:rPr lang="en-GB" sz="2000" dirty="0"/>
              <a:t>Using R Studio console</a:t>
            </a:r>
          </a:p>
          <a:p>
            <a:pPr lvl="1">
              <a:buFont typeface="Arial" panose="020B0604020202020204" pitchFamily="34" charset="0"/>
              <a:buChar char="•"/>
            </a:pPr>
            <a:r>
              <a:rPr lang="en-GB" sz="2000" dirty="0"/>
              <a:t>Using R Shiny App (to be decommissioned)</a:t>
            </a:r>
          </a:p>
          <a:p>
            <a:pPr lvl="1">
              <a:buFont typeface="Arial" panose="020B0604020202020204" pitchFamily="34" charset="0"/>
              <a:buChar char="•"/>
            </a:pPr>
            <a:r>
              <a:rPr lang="en-GB" sz="2000" dirty="0"/>
              <a:t>Using Server-hosted web app (in development)</a:t>
            </a:r>
          </a:p>
          <a:p>
            <a:pPr marL="0" indent="0"/>
            <a:endParaRPr lang="en-GB" b="1" dirty="0"/>
          </a:p>
        </p:txBody>
      </p:sp>
    </p:spTree>
    <p:extLst>
      <p:ext uri="{BB962C8B-B14F-4D97-AF65-F5344CB8AC3E}">
        <p14:creationId xmlns:p14="http://schemas.microsoft.com/office/powerpoint/2010/main" val="308026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5A93B1-014A-4805-8B95-4A3383623ADF}"/>
              </a:ext>
            </a:extLst>
          </p:cNvPr>
          <p:cNvSpPr>
            <a:spLocks noGrp="1"/>
          </p:cNvSpPr>
          <p:nvPr>
            <p:ph type="sldNum" sz="quarter" idx="10"/>
          </p:nvPr>
        </p:nvSpPr>
        <p:spPr/>
        <p:txBody>
          <a:bodyPr/>
          <a:lstStyle/>
          <a:p>
            <a:pPr>
              <a:defRPr/>
            </a:pPr>
            <a:fld id="{89E13707-55E4-4D57-BB4A-82E3BC41C3F0}" type="slidenum">
              <a:rPr lang="en-US" smtClean="0"/>
              <a:pPr>
                <a:defRPr/>
              </a:pPr>
              <a:t>12</a:t>
            </a:fld>
            <a:r>
              <a:rPr lang="en-US" dirty="0"/>
              <a:t>								</a:t>
            </a:r>
          </a:p>
        </p:txBody>
      </p:sp>
      <p:sp>
        <p:nvSpPr>
          <p:cNvPr id="6" name="Content Placeholder 5">
            <a:extLst>
              <a:ext uri="{FF2B5EF4-FFF2-40B4-BE49-F238E27FC236}">
                <a16:creationId xmlns:a16="http://schemas.microsoft.com/office/drawing/2014/main" id="{730690D5-52C9-4710-A21A-A6913826D6BA}"/>
              </a:ext>
            </a:extLst>
          </p:cNvPr>
          <p:cNvSpPr>
            <a:spLocks noGrp="1"/>
          </p:cNvSpPr>
          <p:nvPr>
            <p:ph idx="1"/>
          </p:nvPr>
        </p:nvSpPr>
        <p:spPr>
          <a:xfrm>
            <a:off x="558000" y="1499616"/>
            <a:ext cx="8028000" cy="4652839"/>
          </a:xfrm>
        </p:spPr>
        <p:txBody>
          <a:bodyPr/>
          <a:lstStyle/>
          <a:p>
            <a:pPr marL="0" indent="0"/>
            <a:r>
              <a:rPr lang="en-GB" sz="2800" dirty="0">
                <a:solidFill>
                  <a:srgbClr val="00AE9E"/>
                </a:solidFill>
              </a:rPr>
              <a:t>Agile Development of CIA Tool Scope</a:t>
            </a:r>
          </a:p>
          <a:p>
            <a:pPr marL="0" indent="0"/>
            <a:r>
              <a:rPr lang="en-GB" dirty="0"/>
              <a:t>Sprints to add ‘features’ to scope of tool (</a:t>
            </a:r>
            <a:r>
              <a:rPr lang="en-GB" dirty="0" err="1"/>
              <a:t>eg</a:t>
            </a:r>
            <a:r>
              <a:rPr lang="en-GB" dirty="0"/>
              <a:t> new data sources or methods)</a:t>
            </a:r>
          </a:p>
          <a:p>
            <a:pPr marL="0" indent="0"/>
            <a:endParaRPr lang="en-GB" sz="2000" b="1" dirty="0">
              <a:solidFill>
                <a:srgbClr val="98002E"/>
              </a:solidFill>
            </a:endParaRPr>
          </a:p>
          <a:p>
            <a:pPr marL="0" indent="0"/>
            <a:endParaRPr lang="en-GB" sz="2000" b="1" dirty="0">
              <a:solidFill>
                <a:srgbClr val="98002E"/>
              </a:solidFill>
            </a:endParaRPr>
          </a:p>
          <a:p>
            <a:pPr marL="0" indent="0"/>
            <a:r>
              <a:rPr lang="en-GB" dirty="0"/>
              <a:t>Features include:</a:t>
            </a:r>
          </a:p>
          <a:p>
            <a:pPr marL="285750" indent="-285750">
              <a:spcBef>
                <a:spcPts val="600"/>
              </a:spcBef>
              <a:buFont typeface="Arial" panose="020B0604020202020204" pitchFamily="34" charset="0"/>
              <a:buChar char="•"/>
            </a:pPr>
            <a:r>
              <a:rPr lang="en-GB" sz="1600" dirty="0"/>
              <a:t>Data sources		(</a:t>
            </a:r>
            <a:r>
              <a:rPr lang="en-GB" sz="1600" dirty="0" err="1"/>
              <a:t>eg</a:t>
            </a:r>
            <a:r>
              <a:rPr lang="en-GB" sz="1600" dirty="0"/>
              <a:t> populations, births, mortality, </a:t>
            </a:r>
            <a:r>
              <a:rPr lang="en-GB" sz="1600" dirty="0" err="1"/>
              <a:t>hes</a:t>
            </a:r>
            <a:r>
              <a:rPr lang="en-GB" sz="1600" dirty="0"/>
              <a:t> </a:t>
            </a:r>
            <a:r>
              <a:rPr lang="en-GB" sz="1600" dirty="0" err="1"/>
              <a:t>apc</a:t>
            </a:r>
            <a:r>
              <a:rPr lang="en-GB" sz="1600" dirty="0"/>
              <a:t> ….)</a:t>
            </a:r>
          </a:p>
          <a:p>
            <a:pPr marL="285750" indent="-285750">
              <a:spcBef>
                <a:spcPts val="600"/>
              </a:spcBef>
              <a:buFont typeface="Arial" panose="020B0604020202020204" pitchFamily="34" charset="0"/>
              <a:buChar char="•"/>
            </a:pPr>
            <a:r>
              <a:rPr lang="en-GB" sz="1600" dirty="0"/>
              <a:t>Statistical Calculations	(</a:t>
            </a:r>
            <a:r>
              <a:rPr lang="en-GB" sz="1600" dirty="0" err="1"/>
              <a:t>eg</a:t>
            </a:r>
            <a:r>
              <a:rPr lang="en-GB" sz="1600" dirty="0"/>
              <a:t> proportion, crude rate, DSR, life expectancy ….)</a:t>
            </a:r>
          </a:p>
          <a:p>
            <a:pPr marL="285750" indent="-285750">
              <a:spcBef>
                <a:spcPts val="600"/>
              </a:spcBef>
              <a:buFont typeface="Arial" panose="020B0604020202020204" pitchFamily="34" charset="0"/>
              <a:buChar char="•"/>
            </a:pPr>
            <a:r>
              <a:rPr lang="en-GB" sz="1600" dirty="0"/>
              <a:t>Breakdowns		(</a:t>
            </a:r>
            <a:r>
              <a:rPr lang="en-GB" sz="1600" dirty="0" err="1"/>
              <a:t>eg</a:t>
            </a:r>
            <a:r>
              <a:rPr lang="en-GB" sz="1600" dirty="0"/>
              <a:t> geography, gender, IMD ….)</a:t>
            </a:r>
          </a:p>
          <a:p>
            <a:pPr marL="285750" indent="-285750">
              <a:spcBef>
                <a:spcPts val="600"/>
              </a:spcBef>
              <a:buFont typeface="Arial" panose="020B0604020202020204" pitchFamily="34" charset="0"/>
              <a:buChar char="•"/>
            </a:pPr>
            <a:r>
              <a:rPr lang="en-GB" sz="1600" dirty="0"/>
              <a:t>Methods		(</a:t>
            </a:r>
            <a:r>
              <a:rPr lang="en-GB" sz="1600" dirty="0" err="1"/>
              <a:t>eg</a:t>
            </a:r>
            <a:r>
              <a:rPr lang="en-GB" sz="1600" dirty="0"/>
              <a:t> disclosure control, combining areas, 	aggregating </a:t>
            </a:r>
          </a:p>
          <a:p>
            <a:pPr marL="0" indent="0">
              <a:spcBef>
                <a:spcPts val="0"/>
              </a:spcBef>
            </a:pPr>
            <a:r>
              <a:rPr lang="en-GB" sz="1600" dirty="0"/>
              <a:t>			      time periods, alcohol-attributable fractions ….) </a:t>
            </a:r>
          </a:p>
          <a:p>
            <a:pPr marL="0" indent="0"/>
            <a:r>
              <a:rPr lang="en-GB" dirty="0"/>
              <a:t>Check the </a:t>
            </a:r>
            <a:r>
              <a:rPr lang="en-GB" dirty="0">
                <a:hlinkClick r:id="rId3"/>
              </a:rPr>
              <a:t>Feature Development Confluence page </a:t>
            </a:r>
            <a:r>
              <a:rPr lang="en-GB" dirty="0"/>
              <a:t>to see which features are in scope, in development or on the backlog</a:t>
            </a:r>
          </a:p>
          <a:p>
            <a:pPr marL="0" indent="0"/>
            <a:endParaRPr lang="en-GB" dirty="0"/>
          </a:p>
        </p:txBody>
      </p:sp>
      <p:sp>
        <p:nvSpPr>
          <p:cNvPr id="5" name="Title 1">
            <a:extLst>
              <a:ext uri="{FF2B5EF4-FFF2-40B4-BE49-F238E27FC236}">
                <a16:creationId xmlns:a16="http://schemas.microsoft.com/office/drawing/2014/main" id="{0AB57FFB-0E54-4FB7-98B4-9A582BABFFD0}"/>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Which Indicators are Covered?</a:t>
            </a:r>
          </a:p>
        </p:txBody>
      </p:sp>
      <p:sp>
        <p:nvSpPr>
          <p:cNvPr id="2" name="Rectangle: Rounded Corners 1">
            <a:extLst>
              <a:ext uri="{FF2B5EF4-FFF2-40B4-BE49-F238E27FC236}">
                <a16:creationId xmlns:a16="http://schemas.microsoft.com/office/drawing/2014/main" id="{FE8ACEF1-01C1-4431-A19D-0934AC94BC19}"/>
              </a:ext>
            </a:extLst>
          </p:cNvPr>
          <p:cNvSpPr/>
          <p:nvPr/>
        </p:nvSpPr>
        <p:spPr>
          <a:xfrm>
            <a:off x="877824" y="2474976"/>
            <a:ext cx="7327392" cy="743712"/>
          </a:xfrm>
          <a:prstGeom prst="roundRect">
            <a:avLst/>
          </a:prstGeom>
          <a:solidFill>
            <a:srgbClr val="98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r>
              <a:rPr lang="en-GB" sz="2000" b="1" dirty="0">
                <a:solidFill>
                  <a:schemeClr val="bg1"/>
                </a:solidFill>
              </a:rPr>
              <a:t>The CIA Tool can be used to generate an indicator once all </a:t>
            </a:r>
          </a:p>
          <a:p>
            <a:pPr marL="0" indent="0" algn="ctr"/>
            <a:r>
              <a:rPr lang="en-GB" sz="2000" b="1" dirty="0">
                <a:solidFill>
                  <a:schemeClr val="bg1"/>
                </a:solidFill>
              </a:rPr>
              <a:t>data sources and methods required are in scope</a:t>
            </a:r>
          </a:p>
        </p:txBody>
      </p:sp>
    </p:spTree>
    <p:extLst>
      <p:ext uri="{BB962C8B-B14F-4D97-AF65-F5344CB8AC3E}">
        <p14:creationId xmlns:p14="http://schemas.microsoft.com/office/powerpoint/2010/main" val="31239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BD9697CC-353C-4AFD-8A16-8C0614DA037E}"/>
              </a:ext>
            </a:extLst>
          </p:cNvPr>
          <p:cNvSpPr>
            <a:spLocks noGrp="1"/>
          </p:cNvSpPr>
          <p:nvPr>
            <p:ph idx="1"/>
          </p:nvPr>
        </p:nvSpPr>
        <p:spPr>
          <a:xfrm>
            <a:off x="558000" y="1499616"/>
            <a:ext cx="8028000" cy="4652839"/>
          </a:xfrm>
        </p:spPr>
        <p:txBody>
          <a:bodyPr/>
          <a:lstStyle/>
          <a:p>
            <a:pPr marL="0" indent="0"/>
            <a:r>
              <a:rPr lang="en-GB" dirty="0"/>
              <a:t>Indicators go through 3 stages of QA:</a:t>
            </a:r>
          </a:p>
          <a:p>
            <a:pPr marL="0" indent="0"/>
            <a:endParaRPr lang="en-GB" dirty="0"/>
          </a:p>
          <a:p>
            <a:pPr marL="0" indent="0"/>
            <a:endParaRPr lang="en-GB" dirty="0"/>
          </a:p>
          <a:p>
            <a:pPr marL="0" indent="0"/>
            <a:endParaRPr lang="en-GB" dirty="0"/>
          </a:p>
          <a:p>
            <a:pPr marL="0" indent="0"/>
            <a:endParaRPr lang="en-GB" dirty="0"/>
          </a:p>
          <a:p>
            <a:pPr marL="0" indent="0"/>
            <a:endParaRPr lang="en-GB" dirty="0"/>
          </a:p>
          <a:p>
            <a:pPr marL="0" indent="0"/>
            <a:endParaRPr lang="en-GB" dirty="0"/>
          </a:p>
          <a:p>
            <a:pPr marL="0" indent="0"/>
            <a:endParaRPr lang="en-GB" dirty="0"/>
          </a:p>
        </p:txBody>
      </p:sp>
      <p:sp>
        <p:nvSpPr>
          <p:cNvPr id="4" name="Slide Number Placeholder 3">
            <a:extLst>
              <a:ext uri="{FF2B5EF4-FFF2-40B4-BE49-F238E27FC236}">
                <a16:creationId xmlns:a16="http://schemas.microsoft.com/office/drawing/2014/main" id="{C15A93B1-014A-4805-8B95-4A3383623ADF}"/>
              </a:ext>
            </a:extLst>
          </p:cNvPr>
          <p:cNvSpPr>
            <a:spLocks noGrp="1"/>
          </p:cNvSpPr>
          <p:nvPr>
            <p:ph type="sldNum" sz="quarter" idx="10"/>
          </p:nvPr>
        </p:nvSpPr>
        <p:spPr/>
        <p:txBody>
          <a:bodyPr/>
          <a:lstStyle/>
          <a:p>
            <a:pPr>
              <a:defRPr/>
            </a:pPr>
            <a:fld id="{89E13707-55E4-4D57-BB4A-82E3BC41C3F0}" type="slidenum">
              <a:rPr lang="en-US" smtClean="0"/>
              <a:pPr>
                <a:defRPr/>
              </a:pPr>
              <a:t>13</a:t>
            </a:fld>
            <a:r>
              <a:rPr lang="en-US" dirty="0"/>
              <a:t>								</a:t>
            </a:r>
          </a:p>
        </p:txBody>
      </p:sp>
      <p:sp>
        <p:nvSpPr>
          <p:cNvPr id="5" name="Title 1">
            <a:extLst>
              <a:ext uri="{FF2B5EF4-FFF2-40B4-BE49-F238E27FC236}">
                <a16:creationId xmlns:a16="http://schemas.microsoft.com/office/drawing/2014/main" id="{0AB57FFB-0E54-4FB7-98B4-9A582BABFFD0}"/>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QA Principles</a:t>
            </a:r>
          </a:p>
        </p:txBody>
      </p:sp>
      <p:graphicFrame>
        <p:nvGraphicFramePr>
          <p:cNvPr id="2" name="Table 1">
            <a:extLst>
              <a:ext uri="{FF2B5EF4-FFF2-40B4-BE49-F238E27FC236}">
                <a16:creationId xmlns:a16="http://schemas.microsoft.com/office/drawing/2014/main" id="{FE75B2D9-B6B1-4338-A71B-C4CE83A37641}"/>
              </a:ext>
            </a:extLst>
          </p:cNvPr>
          <p:cNvGraphicFramePr>
            <a:graphicFrameLocks noGrp="1"/>
          </p:cNvGraphicFramePr>
          <p:nvPr>
            <p:extLst>
              <p:ext uri="{D42A27DB-BD31-4B8C-83A1-F6EECF244321}">
                <p14:modId xmlns:p14="http://schemas.microsoft.com/office/powerpoint/2010/main" val="737415975"/>
              </p:ext>
            </p:extLst>
          </p:nvPr>
        </p:nvGraphicFramePr>
        <p:xfrm>
          <a:off x="558000" y="1860296"/>
          <a:ext cx="7915440" cy="3840480"/>
        </p:xfrm>
        <a:graphic>
          <a:graphicData uri="http://schemas.openxmlformats.org/drawingml/2006/table">
            <a:tbl>
              <a:tblPr firstRow="1" bandRow="1">
                <a:tableStyleId>{5C22544A-7EE6-4342-B048-85BDC9FD1C3A}</a:tableStyleId>
              </a:tblPr>
              <a:tblGrid>
                <a:gridCol w="1769912">
                  <a:extLst>
                    <a:ext uri="{9D8B030D-6E8A-4147-A177-3AD203B41FA5}">
                      <a16:colId xmlns:a16="http://schemas.microsoft.com/office/drawing/2014/main" val="2583296615"/>
                    </a:ext>
                  </a:extLst>
                </a:gridCol>
                <a:gridCol w="1634710">
                  <a:extLst>
                    <a:ext uri="{9D8B030D-6E8A-4147-A177-3AD203B41FA5}">
                      <a16:colId xmlns:a16="http://schemas.microsoft.com/office/drawing/2014/main" val="3179766890"/>
                    </a:ext>
                  </a:extLst>
                </a:gridCol>
                <a:gridCol w="4510818">
                  <a:extLst>
                    <a:ext uri="{9D8B030D-6E8A-4147-A177-3AD203B41FA5}">
                      <a16:colId xmlns:a16="http://schemas.microsoft.com/office/drawing/2014/main" val="4083094086"/>
                    </a:ext>
                  </a:extLst>
                </a:gridCol>
              </a:tblGrid>
              <a:tr h="370840">
                <a:tc>
                  <a:txBody>
                    <a:bodyPr/>
                    <a:lstStyle/>
                    <a:p>
                      <a:r>
                        <a:rPr lang="en-GB" dirty="0"/>
                        <a:t>QA Responsibility</a:t>
                      </a:r>
                    </a:p>
                  </a:txBody>
                  <a:tcPr>
                    <a:solidFill>
                      <a:srgbClr val="98002E"/>
                    </a:solidFill>
                  </a:tcPr>
                </a:tc>
                <a:tc>
                  <a:txBody>
                    <a:bodyPr/>
                    <a:lstStyle/>
                    <a:p>
                      <a:r>
                        <a:rPr lang="en-GB" dirty="0"/>
                        <a:t>Execution pattern</a:t>
                      </a:r>
                    </a:p>
                  </a:txBody>
                  <a:tcPr>
                    <a:solidFill>
                      <a:srgbClr val="98002E"/>
                    </a:solidFill>
                  </a:tcPr>
                </a:tc>
                <a:tc>
                  <a:txBody>
                    <a:bodyPr/>
                    <a:lstStyle/>
                    <a:p>
                      <a:r>
                        <a:rPr lang="en-GB" dirty="0"/>
                        <a:t>Purpose</a:t>
                      </a:r>
                    </a:p>
                  </a:txBody>
                  <a:tcPr>
                    <a:solidFill>
                      <a:srgbClr val="98002E"/>
                    </a:solidFill>
                  </a:tcPr>
                </a:tc>
                <a:extLst>
                  <a:ext uri="{0D108BD9-81ED-4DB2-BD59-A6C34878D82A}">
                    <a16:rowId xmlns:a16="http://schemas.microsoft.com/office/drawing/2014/main" val="2669007841"/>
                  </a:ext>
                </a:extLst>
              </a:tr>
              <a:tr h="370840">
                <a:tc>
                  <a:txBody>
                    <a:bodyPr/>
                    <a:lstStyle/>
                    <a:p>
                      <a:r>
                        <a:rPr lang="en-GB" dirty="0"/>
                        <a:t>Developers</a:t>
                      </a:r>
                    </a:p>
                  </a:txBody>
                  <a:tcPr/>
                </a:tc>
                <a:tc>
                  <a:txBody>
                    <a:bodyPr/>
                    <a:lstStyle/>
                    <a:p>
                      <a:r>
                        <a:rPr lang="en-GB" dirty="0"/>
                        <a:t>Per-release</a:t>
                      </a:r>
                    </a:p>
                  </a:txBody>
                  <a:tcPr/>
                </a:tc>
                <a:tc>
                  <a:txBody>
                    <a:bodyPr/>
                    <a:lstStyle/>
                    <a:p>
                      <a:r>
                        <a:rPr lang="en-GB" dirty="0"/>
                        <a:t>Ensures that the </a:t>
                      </a:r>
                      <a:r>
                        <a:rPr lang="en-GB" sz="2400" b="1" dirty="0"/>
                        <a:t>tool</a:t>
                      </a:r>
                      <a:r>
                        <a:rPr lang="en-GB" dirty="0"/>
                        <a:t> generates indicators accurately</a:t>
                      </a:r>
                      <a:r>
                        <a:rPr lang="en-GB" b="0" dirty="0"/>
                        <a:t> </a:t>
                      </a:r>
                      <a:r>
                        <a:rPr lang="en-GB" b="1" i="1" dirty="0"/>
                        <a:t>when the correct inputs and source data are provided</a:t>
                      </a:r>
                    </a:p>
                  </a:txBody>
                  <a:tcPr/>
                </a:tc>
                <a:extLst>
                  <a:ext uri="{0D108BD9-81ED-4DB2-BD59-A6C34878D82A}">
                    <a16:rowId xmlns:a16="http://schemas.microsoft.com/office/drawing/2014/main" val="1935329557"/>
                  </a:ext>
                </a:extLst>
              </a:tr>
              <a:tr h="370840">
                <a:tc rowSpan="3">
                  <a:txBody>
                    <a:bodyPr/>
                    <a:lstStyle/>
                    <a:p>
                      <a:r>
                        <a:rPr lang="en-GB" dirty="0"/>
                        <a:t>Users</a:t>
                      </a:r>
                    </a:p>
                  </a:txBody>
                  <a:tcPr/>
                </a:tc>
                <a:tc>
                  <a:txBody>
                    <a:bodyPr/>
                    <a:lstStyle/>
                    <a:p>
                      <a:r>
                        <a:rPr lang="en-GB" dirty="0"/>
                        <a:t>Per-indicator</a:t>
                      </a:r>
                    </a:p>
                  </a:txBody>
                  <a:tcPr/>
                </a:tc>
                <a:tc>
                  <a:txBody>
                    <a:bodyPr/>
                    <a:lstStyle/>
                    <a:p>
                      <a:r>
                        <a:rPr lang="en-GB" dirty="0"/>
                        <a:t>Ensures </a:t>
                      </a:r>
                      <a:r>
                        <a:rPr lang="en-GB" sz="2400" b="1" dirty="0"/>
                        <a:t>indicator inputs </a:t>
                      </a:r>
                      <a:r>
                        <a:rPr lang="en-GB" dirty="0"/>
                        <a:t>are provided correctly</a:t>
                      </a:r>
                    </a:p>
                  </a:txBody>
                  <a:tcPr/>
                </a:tc>
                <a:extLst>
                  <a:ext uri="{0D108BD9-81ED-4DB2-BD59-A6C34878D82A}">
                    <a16:rowId xmlns:a16="http://schemas.microsoft.com/office/drawing/2014/main" val="2131100143"/>
                  </a:ext>
                </a:extLst>
              </a:tr>
              <a:tr h="370840">
                <a:tc vMerge="1">
                  <a:txBody>
                    <a:bodyPr/>
                    <a:lstStyle/>
                    <a:p>
                      <a:endParaRPr lang="en-GB" dirty="0"/>
                    </a:p>
                  </a:txBody>
                  <a:tcPr/>
                </a:tc>
                <a:tc rowSpan="2">
                  <a:txBody>
                    <a:bodyPr/>
                    <a:lstStyle/>
                    <a:p>
                      <a:r>
                        <a:rPr lang="en-GB" dirty="0"/>
                        <a:t>Per-execution</a:t>
                      </a:r>
                    </a:p>
                  </a:txBody>
                  <a:tcPr/>
                </a:tc>
                <a:tc>
                  <a:txBody>
                    <a:bodyPr/>
                    <a:lstStyle/>
                    <a:p>
                      <a:r>
                        <a:rPr lang="en-GB" dirty="0"/>
                        <a:t>Ensures outputs look sensible – essential to pick up issues in </a:t>
                      </a:r>
                      <a:r>
                        <a:rPr lang="en-GB" sz="2400" b="1" dirty="0"/>
                        <a:t>source data</a:t>
                      </a:r>
                    </a:p>
                  </a:txBody>
                  <a:tcPr/>
                </a:tc>
                <a:extLst>
                  <a:ext uri="{0D108BD9-81ED-4DB2-BD59-A6C34878D82A}">
                    <a16:rowId xmlns:a16="http://schemas.microsoft.com/office/drawing/2014/main" val="3370676280"/>
                  </a:ext>
                </a:extLst>
              </a:tr>
              <a:tr h="370840">
                <a:tc vMerge="1">
                  <a:txBody>
                    <a:bodyPr/>
                    <a:lstStyle/>
                    <a:p>
                      <a:endParaRPr lang="en-GB" dirty="0"/>
                    </a:p>
                  </a:txBody>
                  <a:tcPr/>
                </a:tc>
                <a:tc vMerge="1">
                  <a:txBody>
                    <a:bodyPr/>
                    <a:lstStyle/>
                    <a:p>
                      <a:endParaRPr lang="en-GB" dirty="0"/>
                    </a:p>
                  </a:txBody>
                  <a:tcPr/>
                </a:tc>
                <a:tc>
                  <a:txBody>
                    <a:bodyPr/>
                    <a:lstStyle/>
                    <a:p>
                      <a:r>
                        <a:rPr lang="en-GB" sz="1800" kern="1200" dirty="0">
                          <a:solidFill>
                            <a:schemeClr val="dk1"/>
                          </a:solidFill>
                          <a:latin typeface="+mn-lt"/>
                          <a:ea typeface="+mn-ea"/>
                          <a:cs typeface="+mn-cs"/>
                        </a:rPr>
                        <a:t>Ensures</a:t>
                      </a:r>
                      <a:r>
                        <a:rPr lang="en-GB" sz="2400" b="1" dirty="0"/>
                        <a:t> breakdown inputs </a:t>
                      </a:r>
                      <a:r>
                        <a:rPr lang="en-GB" sz="1800" kern="1200" dirty="0">
                          <a:solidFill>
                            <a:schemeClr val="dk1"/>
                          </a:solidFill>
                          <a:latin typeface="+mn-lt"/>
                          <a:ea typeface="+mn-ea"/>
                          <a:cs typeface="+mn-cs"/>
                        </a:rPr>
                        <a:t>are provided correctly</a:t>
                      </a:r>
                    </a:p>
                  </a:txBody>
                  <a:tcPr/>
                </a:tc>
                <a:extLst>
                  <a:ext uri="{0D108BD9-81ED-4DB2-BD59-A6C34878D82A}">
                    <a16:rowId xmlns:a16="http://schemas.microsoft.com/office/drawing/2014/main" val="1039995728"/>
                  </a:ext>
                </a:extLst>
              </a:tr>
            </a:tbl>
          </a:graphicData>
        </a:graphic>
      </p:graphicFrame>
      <p:sp>
        <p:nvSpPr>
          <p:cNvPr id="3" name="Rectangle 2">
            <a:extLst>
              <a:ext uri="{FF2B5EF4-FFF2-40B4-BE49-F238E27FC236}">
                <a16:creationId xmlns:a16="http://schemas.microsoft.com/office/drawing/2014/main" id="{29AAF95C-6ED1-400D-AE58-8BAB61E657C9}"/>
              </a:ext>
            </a:extLst>
          </p:cNvPr>
          <p:cNvSpPr/>
          <p:nvPr/>
        </p:nvSpPr>
        <p:spPr>
          <a:xfrm>
            <a:off x="558000" y="5731963"/>
            <a:ext cx="7915440" cy="369332"/>
          </a:xfrm>
          <a:prstGeom prst="rect">
            <a:avLst/>
          </a:prstGeom>
        </p:spPr>
        <p:txBody>
          <a:bodyPr wrap="square">
            <a:spAutoFit/>
          </a:bodyPr>
          <a:lstStyle/>
          <a:p>
            <a:pPr>
              <a:spcBef>
                <a:spcPts val="600"/>
              </a:spcBef>
            </a:pPr>
            <a:r>
              <a:rPr lang="en-GB" dirty="0"/>
              <a:t>No requirement to generate indicator twice independently and compare</a:t>
            </a:r>
          </a:p>
        </p:txBody>
      </p:sp>
    </p:spTree>
    <p:extLst>
      <p:ext uri="{BB962C8B-B14F-4D97-AF65-F5344CB8AC3E}">
        <p14:creationId xmlns:p14="http://schemas.microsoft.com/office/powerpoint/2010/main" val="2522421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5A93B1-014A-4805-8B95-4A3383623ADF}"/>
              </a:ext>
            </a:extLst>
          </p:cNvPr>
          <p:cNvSpPr>
            <a:spLocks noGrp="1"/>
          </p:cNvSpPr>
          <p:nvPr>
            <p:ph type="sldNum" sz="quarter" idx="10"/>
          </p:nvPr>
        </p:nvSpPr>
        <p:spPr/>
        <p:txBody>
          <a:bodyPr/>
          <a:lstStyle/>
          <a:p>
            <a:pPr>
              <a:defRPr/>
            </a:pPr>
            <a:fld id="{89E13707-55E4-4D57-BB4A-82E3BC41C3F0}" type="slidenum">
              <a:rPr lang="en-US" smtClean="0"/>
              <a:pPr>
                <a:defRPr/>
              </a:pPr>
              <a:t>14</a:t>
            </a:fld>
            <a:r>
              <a:rPr lang="en-US" dirty="0"/>
              <a:t>								</a:t>
            </a:r>
          </a:p>
        </p:txBody>
      </p:sp>
      <p:sp>
        <p:nvSpPr>
          <p:cNvPr id="6" name="Content Placeholder 5">
            <a:extLst>
              <a:ext uri="{FF2B5EF4-FFF2-40B4-BE49-F238E27FC236}">
                <a16:creationId xmlns:a16="http://schemas.microsoft.com/office/drawing/2014/main" id="{730690D5-52C9-4710-A21A-A6913826D6BA}"/>
              </a:ext>
            </a:extLst>
          </p:cNvPr>
          <p:cNvSpPr>
            <a:spLocks noGrp="1"/>
          </p:cNvSpPr>
          <p:nvPr>
            <p:ph idx="1"/>
          </p:nvPr>
        </p:nvSpPr>
        <p:spPr>
          <a:xfrm>
            <a:off x="558000" y="1499616"/>
            <a:ext cx="8028000" cy="4652839"/>
          </a:xfrm>
        </p:spPr>
        <p:txBody>
          <a:bodyPr/>
          <a:lstStyle/>
          <a:p>
            <a:pPr marL="0" indent="0"/>
            <a:r>
              <a:rPr lang="en-GB" sz="2800" dirty="0">
                <a:latin typeface="Arial"/>
                <a:cs typeface="Arial"/>
              </a:rPr>
              <a:t>Some key areas for development:</a:t>
            </a:r>
          </a:p>
          <a:p>
            <a:pPr marL="457200" indent="-457200">
              <a:buFont typeface="Arial" panose="020B0604020202020204" pitchFamily="34" charset="0"/>
              <a:buChar char="•"/>
            </a:pPr>
            <a:r>
              <a:rPr lang="en-GB" sz="2800" dirty="0">
                <a:latin typeface="Arial"/>
                <a:cs typeface="Arial"/>
              </a:rPr>
              <a:t>Integrate CIA Specifications with published Fingertips metadata</a:t>
            </a:r>
          </a:p>
          <a:p>
            <a:pPr marL="457200" indent="-457200">
              <a:buFont typeface="Arial" panose="020B0604020202020204" pitchFamily="34" charset="0"/>
              <a:buChar char="•"/>
            </a:pPr>
            <a:r>
              <a:rPr lang="en-GB" sz="2800" dirty="0">
                <a:latin typeface="Arial"/>
                <a:cs typeface="Arial"/>
              </a:rPr>
              <a:t>Include web-based data sources in scope</a:t>
            </a:r>
          </a:p>
          <a:p>
            <a:pPr marL="457200" indent="-457200">
              <a:buFont typeface="Arial" panose="020B0604020202020204" pitchFamily="34" charset="0"/>
              <a:buChar char="•"/>
            </a:pPr>
            <a:r>
              <a:rPr lang="en-GB" sz="2800" dirty="0">
                <a:latin typeface="Arial"/>
                <a:cs typeface="Arial"/>
              </a:rPr>
              <a:t>Add breakdowns – ethnicity, age groups</a:t>
            </a:r>
          </a:p>
          <a:p>
            <a:pPr marL="457200" indent="-457200">
              <a:buFont typeface="Arial" panose="020B0604020202020204" pitchFamily="34" charset="0"/>
              <a:buChar char="•"/>
            </a:pPr>
            <a:r>
              <a:rPr lang="en-GB" sz="2800" dirty="0">
                <a:latin typeface="Arial"/>
                <a:cs typeface="Arial"/>
              </a:rPr>
              <a:t>Improve package testing processes</a:t>
            </a:r>
          </a:p>
          <a:p>
            <a:pPr marL="457200" indent="-457200">
              <a:buFont typeface="Arial" panose="020B0604020202020204" pitchFamily="34" charset="0"/>
              <a:buChar char="•"/>
            </a:pPr>
            <a:r>
              <a:rPr lang="en-GB" sz="2800" dirty="0">
                <a:latin typeface="Arial"/>
                <a:cs typeface="Arial"/>
              </a:rPr>
              <a:t>Incorporate estimated aggregation methods</a:t>
            </a:r>
          </a:p>
          <a:p>
            <a:pPr marL="457200" indent="-457200">
              <a:buFont typeface="Arial" panose="020B0604020202020204" pitchFamily="34" charset="0"/>
              <a:buChar char="•"/>
            </a:pPr>
            <a:r>
              <a:rPr lang="en-GB" sz="2800" dirty="0">
                <a:latin typeface="Arial"/>
                <a:cs typeface="Arial"/>
              </a:rPr>
              <a:t>Add methods…..</a:t>
            </a:r>
          </a:p>
        </p:txBody>
      </p:sp>
      <p:sp>
        <p:nvSpPr>
          <p:cNvPr id="5" name="Title 1">
            <a:extLst>
              <a:ext uri="{FF2B5EF4-FFF2-40B4-BE49-F238E27FC236}">
                <a16:creationId xmlns:a16="http://schemas.microsoft.com/office/drawing/2014/main" id="{0AB57FFB-0E54-4FB7-98B4-9A582BABFFD0}"/>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Project backlog</a:t>
            </a:r>
          </a:p>
        </p:txBody>
      </p:sp>
    </p:spTree>
    <p:extLst>
      <p:ext uri="{BB962C8B-B14F-4D97-AF65-F5344CB8AC3E}">
        <p14:creationId xmlns:p14="http://schemas.microsoft.com/office/powerpoint/2010/main" val="410238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531813">
              <a:defRPr/>
            </a:pPr>
            <a:r>
              <a:rPr lang="en-US" dirty="0"/>
              <a:t>  </a:t>
            </a:r>
            <a:fld id="{2565FA6D-D4C8-4C4C-AC4B-3269734D34D8}" type="slidenum">
              <a:rPr lang="en-US" smtClean="0"/>
              <a:pPr marL="531813">
                <a:defRPr/>
              </a:pPr>
              <a:t>15</a:t>
            </a:fld>
            <a:endParaRPr lang="en-US" dirty="0"/>
          </a:p>
        </p:txBody>
      </p:sp>
      <p:pic>
        <p:nvPicPr>
          <p:cNvPr id="6" name="Picture 5" descr="Image result for question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7140" y="1339162"/>
            <a:ext cx="4109720" cy="410972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547664" y="836712"/>
            <a:ext cx="5616624" cy="648072"/>
          </a:xfrm>
        </p:spPr>
        <p:txBody>
          <a:bodyPr/>
          <a:lstStyle/>
          <a:p>
            <a:pPr algn="ctr"/>
            <a:r>
              <a:rPr lang="en-GB" dirty="0"/>
              <a:t>Questions?</a:t>
            </a:r>
          </a:p>
        </p:txBody>
      </p:sp>
    </p:spTree>
    <p:extLst>
      <p:ext uri="{BB962C8B-B14F-4D97-AF65-F5344CB8AC3E}">
        <p14:creationId xmlns:p14="http://schemas.microsoft.com/office/powerpoint/2010/main" val="15320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5A93B1-014A-4805-8B95-4A3383623ADF}"/>
              </a:ext>
            </a:extLst>
          </p:cNvPr>
          <p:cNvSpPr>
            <a:spLocks noGrp="1"/>
          </p:cNvSpPr>
          <p:nvPr>
            <p:ph type="sldNum" sz="quarter" idx="10"/>
          </p:nvPr>
        </p:nvSpPr>
        <p:spPr/>
        <p:txBody>
          <a:bodyPr/>
          <a:lstStyle/>
          <a:p>
            <a:pPr>
              <a:defRPr/>
            </a:pPr>
            <a:fld id="{89E13707-55E4-4D57-BB4A-82E3BC41C3F0}" type="slidenum">
              <a:rPr lang="en-US" smtClean="0"/>
              <a:pPr>
                <a:defRPr/>
              </a:pPr>
              <a:t>2</a:t>
            </a:fld>
            <a:r>
              <a:rPr lang="en-US" dirty="0"/>
              <a:t>								</a:t>
            </a:r>
          </a:p>
        </p:txBody>
      </p:sp>
      <p:sp>
        <p:nvSpPr>
          <p:cNvPr id="6" name="Content Placeholder 5">
            <a:extLst>
              <a:ext uri="{FF2B5EF4-FFF2-40B4-BE49-F238E27FC236}">
                <a16:creationId xmlns:a16="http://schemas.microsoft.com/office/drawing/2014/main" id="{730690D5-52C9-4710-A21A-A6913826D6BA}"/>
              </a:ext>
            </a:extLst>
          </p:cNvPr>
          <p:cNvSpPr>
            <a:spLocks noGrp="1"/>
          </p:cNvSpPr>
          <p:nvPr>
            <p:ph idx="1"/>
          </p:nvPr>
        </p:nvSpPr>
        <p:spPr>
          <a:xfrm>
            <a:off x="558000" y="1499616"/>
            <a:ext cx="8028000" cy="4652839"/>
          </a:xfrm>
        </p:spPr>
        <p:txBody>
          <a:bodyPr/>
          <a:lstStyle/>
          <a:p>
            <a:pPr marL="0" indent="0"/>
            <a:r>
              <a:rPr lang="en-GB" sz="2800" dirty="0">
                <a:solidFill>
                  <a:srgbClr val="00AE9E"/>
                </a:solidFill>
                <a:latin typeface="Arial"/>
                <a:cs typeface="Arial"/>
              </a:rPr>
              <a:t>CIA Tool Overview</a:t>
            </a:r>
          </a:p>
          <a:p>
            <a:pPr>
              <a:buAutoNum type="arabicPeriod"/>
            </a:pPr>
            <a:r>
              <a:rPr lang="en-GB" sz="2400" dirty="0">
                <a:latin typeface="Arial"/>
                <a:cs typeface="Arial"/>
              </a:rPr>
              <a:t>Project purpose and aims</a:t>
            </a:r>
          </a:p>
          <a:p>
            <a:pPr>
              <a:buFont typeface="+mj-lt"/>
              <a:buAutoNum type="arabicPeriod"/>
            </a:pPr>
            <a:r>
              <a:rPr lang="en-GB" sz="2400" dirty="0"/>
              <a:t>Analytical Pipeline</a:t>
            </a:r>
          </a:p>
          <a:p>
            <a:pPr>
              <a:buFont typeface="+mj-lt"/>
              <a:buAutoNum type="arabicPeriod"/>
            </a:pPr>
            <a:r>
              <a:rPr lang="en-GB" sz="2400" dirty="0"/>
              <a:t>Reproducible Analytical Pipeline – automated solution</a:t>
            </a:r>
          </a:p>
          <a:p>
            <a:pPr>
              <a:buFont typeface="+mj-lt"/>
              <a:buAutoNum type="arabicPeriod"/>
            </a:pPr>
            <a:r>
              <a:rPr lang="en-GB" sz="2400" dirty="0"/>
              <a:t>Code maturity</a:t>
            </a:r>
          </a:p>
          <a:p>
            <a:pPr>
              <a:buFont typeface="+mj-lt"/>
              <a:buAutoNum type="arabicPeriod"/>
            </a:pPr>
            <a:r>
              <a:rPr lang="en-GB" sz="2400" dirty="0"/>
              <a:t>Demo</a:t>
            </a:r>
          </a:p>
          <a:p>
            <a:pPr>
              <a:buFont typeface="+mj-lt"/>
              <a:buAutoNum type="arabicPeriod"/>
            </a:pPr>
            <a:r>
              <a:rPr lang="en-GB" sz="2400" dirty="0"/>
              <a:t>Agile development</a:t>
            </a:r>
          </a:p>
          <a:p>
            <a:pPr>
              <a:buFont typeface="+mj-lt"/>
              <a:buAutoNum type="arabicPeriod"/>
            </a:pPr>
            <a:r>
              <a:rPr lang="en-GB" sz="2400" dirty="0"/>
              <a:t>QA principles</a:t>
            </a:r>
          </a:p>
          <a:p>
            <a:pPr>
              <a:buFont typeface="+mj-lt"/>
              <a:buAutoNum type="arabicPeriod"/>
            </a:pPr>
            <a:r>
              <a:rPr lang="en-GB" sz="2400" dirty="0"/>
              <a:t>Project backlog</a:t>
            </a:r>
          </a:p>
          <a:p>
            <a:pPr marL="0" indent="0"/>
            <a:endParaRPr lang="en-GB" sz="2800" dirty="0">
              <a:solidFill>
                <a:srgbClr val="00AE9E"/>
              </a:solidFill>
            </a:endParaRPr>
          </a:p>
        </p:txBody>
      </p:sp>
      <p:sp>
        <p:nvSpPr>
          <p:cNvPr id="5" name="Title 1">
            <a:extLst>
              <a:ext uri="{FF2B5EF4-FFF2-40B4-BE49-F238E27FC236}">
                <a16:creationId xmlns:a16="http://schemas.microsoft.com/office/drawing/2014/main" id="{0AB57FFB-0E54-4FB7-98B4-9A582BABFFD0}"/>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Agenda</a:t>
            </a:r>
          </a:p>
        </p:txBody>
      </p:sp>
    </p:spTree>
    <p:extLst>
      <p:ext uri="{BB962C8B-B14F-4D97-AF65-F5344CB8AC3E}">
        <p14:creationId xmlns:p14="http://schemas.microsoft.com/office/powerpoint/2010/main" val="105173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5">
            <a:extLst>
              <a:ext uri="{FF2B5EF4-FFF2-40B4-BE49-F238E27FC236}">
                <a16:creationId xmlns:a16="http://schemas.microsoft.com/office/drawing/2014/main" id="{8441FF8E-5FFE-40F2-8775-4F9C27E59FC1}"/>
              </a:ext>
            </a:extLst>
          </p:cNvPr>
          <p:cNvSpPr>
            <a:spLocks noGrp="1"/>
          </p:cNvSpPr>
          <p:nvPr>
            <p:ph idx="1"/>
          </p:nvPr>
        </p:nvSpPr>
        <p:spPr>
          <a:xfrm>
            <a:off x="558000" y="1499616"/>
            <a:ext cx="8028000" cy="1920663"/>
          </a:xfrm>
        </p:spPr>
        <p:txBody>
          <a:bodyPr/>
          <a:lstStyle/>
          <a:p>
            <a:pPr marL="0" indent="0"/>
            <a:r>
              <a:rPr lang="en-GB" sz="2400" dirty="0"/>
              <a:t>PHE calculates and publishes over 2000 public health indicators from various data sources</a:t>
            </a:r>
          </a:p>
          <a:p>
            <a:pPr marL="0" indent="0"/>
            <a:endParaRPr lang="en-GB" sz="2400" dirty="0"/>
          </a:p>
          <a:p>
            <a:pPr marL="0" indent="0"/>
            <a:r>
              <a:rPr lang="en-GB" sz="2400" dirty="0"/>
              <a:t>How the data flows:</a:t>
            </a:r>
          </a:p>
          <a:p>
            <a:pPr marL="0" indent="0"/>
            <a:endParaRPr lang="en-GB" sz="2400" dirty="0"/>
          </a:p>
          <a:p>
            <a:pPr marL="0" indent="0"/>
            <a:endParaRPr lang="en-GB" sz="2400" dirty="0"/>
          </a:p>
          <a:p>
            <a:pPr marL="0" indent="0"/>
            <a:endParaRPr lang="en-GB" sz="2400" dirty="0"/>
          </a:p>
          <a:p>
            <a:pPr marL="0" indent="0"/>
            <a:endParaRPr lang="en-GB" sz="2400" dirty="0"/>
          </a:p>
          <a:p>
            <a:pPr marL="0" indent="0"/>
            <a:r>
              <a:rPr lang="en-GB" sz="2400" dirty="0"/>
              <a:t>Separate teams are responsible for generating groups of related indicators at a Profile level (respiratory, alcohol etc)</a:t>
            </a:r>
          </a:p>
          <a:p>
            <a:pPr marL="0" indent="0"/>
            <a:endParaRPr lang="en-GB" sz="2400" dirty="0">
              <a:solidFill>
                <a:schemeClr val="bg1">
                  <a:lumMod val="65000"/>
                </a:schemeClr>
              </a:solidFill>
              <a:latin typeface="Arial"/>
              <a:cs typeface="Arial"/>
            </a:endParaRPr>
          </a:p>
        </p:txBody>
      </p:sp>
      <p:sp>
        <p:nvSpPr>
          <p:cNvPr id="4" name="Slide Number Placeholder 3">
            <a:extLst>
              <a:ext uri="{FF2B5EF4-FFF2-40B4-BE49-F238E27FC236}">
                <a16:creationId xmlns:a16="http://schemas.microsoft.com/office/drawing/2014/main" id="{99457054-74E1-4787-AA64-8913988BB7BC}"/>
              </a:ext>
            </a:extLst>
          </p:cNvPr>
          <p:cNvSpPr>
            <a:spLocks noGrp="1"/>
          </p:cNvSpPr>
          <p:nvPr>
            <p:ph type="sldNum" sz="quarter" idx="10"/>
          </p:nvPr>
        </p:nvSpPr>
        <p:spPr/>
        <p:txBody>
          <a:bodyPr/>
          <a:lstStyle/>
          <a:p>
            <a:pPr marL="531813">
              <a:defRPr/>
            </a:pPr>
            <a:r>
              <a:rPr lang="en-US" dirty="0"/>
              <a:t>  </a:t>
            </a:r>
            <a:fld id="{2565FA6D-D4C8-4C4C-AC4B-3269734D34D8}" type="slidenum">
              <a:rPr lang="en-US" smtClean="0"/>
              <a:pPr marL="531813">
                <a:defRPr/>
              </a:pPr>
              <a:t>3</a:t>
            </a:fld>
            <a:endParaRPr lang="en-US" dirty="0"/>
          </a:p>
        </p:txBody>
      </p:sp>
      <p:sp>
        <p:nvSpPr>
          <p:cNvPr id="5" name="Footer Placeholder 4">
            <a:extLst>
              <a:ext uri="{FF2B5EF4-FFF2-40B4-BE49-F238E27FC236}">
                <a16:creationId xmlns:a16="http://schemas.microsoft.com/office/drawing/2014/main" id="{07453B75-A35B-480C-A297-0814A27475ED}"/>
              </a:ext>
            </a:extLst>
          </p:cNvPr>
          <p:cNvSpPr>
            <a:spLocks noGrp="1"/>
          </p:cNvSpPr>
          <p:nvPr>
            <p:ph type="ftr" sz="quarter" idx="11"/>
          </p:nvPr>
        </p:nvSpPr>
        <p:spPr/>
        <p:txBody>
          <a:bodyPr/>
          <a:lstStyle/>
          <a:p>
            <a:pPr>
              <a:defRPr/>
            </a:pPr>
            <a:endParaRPr lang="en-US" dirty="0"/>
          </a:p>
        </p:txBody>
      </p:sp>
      <p:sp>
        <p:nvSpPr>
          <p:cNvPr id="14" name="Title 1">
            <a:extLst>
              <a:ext uri="{FF2B5EF4-FFF2-40B4-BE49-F238E27FC236}">
                <a16:creationId xmlns:a16="http://schemas.microsoft.com/office/drawing/2014/main" id="{0DE9482D-F3F5-436F-BF10-5DC2BA3447B4}"/>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Project purpose and aims</a:t>
            </a:r>
          </a:p>
        </p:txBody>
      </p:sp>
      <p:grpSp>
        <p:nvGrpSpPr>
          <p:cNvPr id="29" name="Group 28">
            <a:extLst>
              <a:ext uri="{FF2B5EF4-FFF2-40B4-BE49-F238E27FC236}">
                <a16:creationId xmlns:a16="http://schemas.microsoft.com/office/drawing/2014/main" id="{A630ADB1-8F15-489A-8F40-64C0C67BEDDB}"/>
              </a:ext>
            </a:extLst>
          </p:cNvPr>
          <p:cNvGrpSpPr/>
          <p:nvPr/>
        </p:nvGrpSpPr>
        <p:grpSpPr>
          <a:xfrm>
            <a:off x="459104" y="3374842"/>
            <a:ext cx="8336553" cy="1422675"/>
            <a:chOff x="459103" y="3672046"/>
            <a:chExt cx="8336553" cy="1422675"/>
          </a:xfrm>
        </p:grpSpPr>
        <p:sp>
          <p:nvSpPr>
            <p:cNvPr id="19" name="TextBox 18">
              <a:extLst>
                <a:ext uri="{FF2B5EF4-FFF2-40B4-BE49-F238E27FC236}">
                  <a16:creationId xmlns:a16="http://schemas.microsoft.com/office/drawing/2014/main" id="{6C2D4F23-E9D9-43D9-9A44-A54A11EEA457}"/>
                </a:ext>
              </a:extLst>
            </p:cNvPr>
            <p:cNvSpPr txBox="1"/>
            <p:nvPr/>
          </p:nvSpPr>
          <p:spPr>
            <a:xfrm>
              <a:off x="459103" y="4187998"/>
              <a:ext cx="1170913" cy="707886"/>
            </a:xfrm>
            <a:prstGeom prst="rect">
              <a:avLst/>
            </a:prstGeom>
            <a:noFill/>
          </p:spPr>
          <p:txBody>
            <a:bodyPr wrap="square" rtlCol="0">
              <a:spAutoFit/>
            </a:bodyPr>
            <a:lstStyle/>
            <a:p>
              <a:pPr algn="ctr"/>
              <a:r>
                <a:rPr lang="en-GB" sz="2000" dirty="0"/>
                <a:t>Data</a:t>
              </a:r>
            </a:p>
            <a:p>
              <a:pPr algn="ctr"/>
              <a:r>
                <a:rPr lang="en-GB" sz="2000" dirty="0"/>
                <a:t>Sources</a:t>
              </a:r>
            </a:p>
          </p:txBody>
        </p:sp>
        <p:grpSp>
          <p:nvGrpSpPr>
            <p:cNvPr id="27" name="Group 26">
              <a:extLst>
                <a:ext uri="{FF2B5EF4-FFF2-40B4-BE49-F238E27FC236}">
                  <a16:creationId xmlns:a16="http://schemas.microsoft.com/office/drawing/2014/main" id="{B14C8116-09E3-4206-96CB-791413BA691E}"/>
                </a:ext>
              </a:extLst>
            </p:cNvPr>
            <p:cNvGrpSpPr/>
            <p:nvPr/>
          </p:nvGrpSpPr>
          <p:grpSpPr>
            <a:xfrm>
              <a:off x="900113" y="3672046"/>
              <a:ext cx="7895543" cy="1422675"/>
              <a:chOff x="863897" y="2382325"/>
              <a:chExt cx="7895543" cy="1422675"/>
            </a:xfrm>
          </p:grpSpPr>
          <p:sp>
            <p:nvSpPr>
              <p:cNvPr id="6" name="TextBox 5">
                <a:extLst>
                  <a:ext uri="{FF2B5EF4-FFF2-40B4-BE49-F238E27FC236}">
                    <a16:creationId xmlns:a16="http://schemas.microsoft.com/office/drawing/2014/main" id="{C7859426-B6B2-4E58-BE00-4F60DFD5D782}"/>
                  </a:ext>
                </a:extLst>
              </p:cNvPr>
              <p:cNvSpPr txBox="1"/>
              <p:nvPr/>
            </p:nvSpPr>
            <p:spPr>
              <a:xfrm>
                <a:off x="2133481" y="2897059"/>
                <a:ext cx="789219" cy="707886"/>
              </a:xfrm>
              <a:prstGeom prst="rect">
                <a:avLst/>
              </a:prstGeom>
              <a:noFill/>
            </p:spPr>
            <p:txBody>
              <a:bodyPr wrap="square" rtlCol="0">
                <a:spAutoFit/>
              </a:bodyPr>
              <a:lstStyle/>
              <a:p>
                <a:pPr algn="ctr"/>
                <a:r>
                  <a:rPr lang="en-GB" sz="2000" dirty="0"/>
                  <a:t>Data Lake</a:t>
                </a:r>
              </a:p>
            </p:txBody>
          </p:sp>
          <p:sp>
            <p:nvSpPr>
              <p:cNvPr id="7" name="TextBox 6">
                <a:extLst>
                  <a:ext uri="{FF2B5EF4-FFF2-40B4-BE49-F238E27FC236}">
                    <a16:creationId xmlns:a16="http://schemas.microsoft.com/office/drawing/2014/main" id="{80CC0EC0-8F17-4BD2-A102-FBB25645747A}"/>
                  </a:ext>
                </a:extLst>
              </p:cNvPr>
              <p:cNvSpPr txBox="1"/>
              <p:nvPr/>
            </p:nvSpPr>
            <p:spPr>
              <a:xfrm>
                <a:off x="3699739" y="2897059"/>
                <a:ext cx="1419141" cy="707886"/>
              </a:xfrm>
              <a:prstGeom prst="rect">
                <a:avLst/>
              </a:prstGeom>
              <a:noFill/>
            </p:spPr>
            <p:txBody>
              <a:bodyPr wrap="square" rtlCol="0">
                <a:spAutoFit/>
              </a:bodyPr>
              <a:lstStyle/>
              <a:p>
                <a:pPr algn="ctr"/>
                <a:r>
                  <a:rPr lang="en-GB" sz="2000" dirty="0"/>
                  <a:t>Indicator Production</a:t>
                </a:r>
              </a:p>
            </p:txBody>
          </p:sp>
          <p:sp>
            <p:nvSpPr>
              <p:cNvPr id="8" name="TextBox 7">
                <a:extLst>
                  <a:ext uri="{FF2B5EF4-FFF2-40B4-BE49-F238E27FC236}">
                    <a16:creationId xmlns:a16="http://schemas.microsoft.com/office/drawing/2014/main" id="{6A37D9A6-8C32-42F7-AF72-1E78C4F259C5}"/>
                  </a:ext>
                </a:extLst>
              </p:cNvPr>
              <p:cNvSpPr txBox="1"/>
              <p:nvPr/>
            </p:nvSpPr>
            <p:spPr>
              <a:xfrm>
                <a:off x="5874393" y="2789337"/>
                <a:ext cx="1330571" cy="1015663"/>
              </a:xfrm>
              <a:prstGeom prst="rect">
                <a:avLst/>
              </a:prstGeom>
              <a:noFill/>
            </p:spPr>
            <p:txBody>
              <a:bodyPr wrap="square" rtlCol="0">
                <a:spAutoFit/>
              </a:bodyPr>
              <a:lstStyle/>
              <a:p>
                <a:pPr algn="ctr"/>
                <a:r>
                  <a:rPr lang="en-GB" sz="2000" dirty="0"/>
                  <a:t>PHOLIO</a:t>
                </a:r>
              </a:p>
              <a:p>
                <a:pPr algn="ctr"/>
                <a:r>
                  <a:rPr lang="en-GB" sz="2000" dirty="0"/>
                  <a:t>&amp;</a:t>
                </a:r>
              </a:p>
              <a:p>
                <a:pPr algn="ctr"/>
                <a:r>
                  <a:rPr lang="en-GB" sz="2000" dirty="0"/>
                  <a:t>Fingertips</a:t>
                </a:r>
              </a:p>
            </p:txBody>
          </p:sp>
          <p:cxnSp>
            <p:nvCxnSpPr>
              <p:cNvPr id="11" name="Straight Arrow Connector 10">
                <a:extLst>
                  <a:ext uri="{FF2B5EF4-FFF2-40B4-BE49-F238E27FC236}">
                    <a16:creationId xmlns:a16="http://schemas.microsoft.com/office/drawing/2014/main" id="{6698462C-4F47-4D24-8FAC-E9E23D0F4A0B}"/>
                  </a:ext>
                </a:extLst>
              </p:cNvPr>
              <p:cNvCxnSpPr>
                <a:cxnSpLocks/>
              </p:cNvCxnSpPr>
              <p:nvPr/>
            </p:nvCxnSpPr>
            <p:spPr>
              <a:xfrm>
                <a:off x="3058212" y="3158669"/>
                <a:ext cx="504056" cy="0"/>
              </a:xfrm>
              <a:prstGeom prst="straightConnector1">
                <a:avLst/>
              </a:prstGeom>
              <a:ln w="50800">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C78232-0789-4F0E-9773-74E0E37356A1}"/>
                  </a:ext>
                </a:extLst>
              </p:cNvPr>
              <p:cNvCxnSpPr>
                <a:cxnSpLocks/>
              </p:cNvCxnSpPr>
              <p:nvPr/>
            </p:nvCxnSpPr>
            <p:spPr>
              <a:xfrm>
                <a:off x="5127688" y="3158669"/>
                <a:ext cx="504056" cy="0"/>
              </a:xfrm>
              <a:prstGeom prst="straightConnector1">
                <a:avLst/>
              </a:prstGeom>
              <a:ln w="50800">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71F1FB4-51F3-4E7B-9CDE-A275D218CD37}"/>
                  </a:ext>
                </a:extLst>
              </p:cNvPr>
              <p:cNvCxnSpPr>
                <a:cxnSpLocks/>
              </p:cNvCxnSpPr>
              <p:nvPr/>
            </p:nvCxnSpPr>
            <p:spPr>
              <a:xfrm>
                <a:off x="7137662" y="3158669"/>
                <a:ext cx="504056" cy="0"/>
              </a:xfrm>
              <a:prstGeom prst="straightConnector1">
                <a:avLst/>
              </a:prstGeom>
              <a:ln w="50800">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BD3E5A8-B19C-4049-9B18-9782ABB91BCA}"/>
                  </a:ext>
                </a:extLst>
              </p:cNvPr>
              <p:cNvSpPr txBox="1"/>
              <p:nvPr/>
            </p:nvSpPr>
            <p:spPr>
              <a:xfrm>
                <a:off x="7884367" y="3004782"/>
                <a:ext cx="875073" cy="400110"/>
              </a:xfrm>
              <a:prstGeom prst="rect">
                <a:avLst/>
              </a:prstGeom>
              <a:noFill/>
            </p:spPr>
            <p:txBody>
              <a:bodyPr wrap="square" rtlCol="0">
                <a:spAutoFit/>
              </a:bodyPr>
              <a:lstStyle/>
              <a:p>
                <a:pPr algn="ctr"/>
                <a:r>
                  <a:rPr lang="en-GB" sz="2000" dirty="0"/>
                  <a:t>Users</a:t>
                </a:r>
              </a:p>
            </p:txBody>
          </p:sp>
          <p:cxnSp>
            <p:nvCxnSpPr>
              <p:cNvPr id="20" name="Straight Arrow Connector 19">
                <a:extLst>
                  <a:ext uri="{FF2B5EF4-FFF2-40B4-BE49-F238E27FC236}">
                    <a16:creationId xmlns:a16="http://schemas.microsoft.com/office/drawing/2014/main" id="{5AC1D875-8823-4FE0-864B-52AA35D4242F}"/>
                  </a:ext>
                </a:extLst>
              </p:cNvPr>
              <p:cNvCxnSpPr>
                <a:cxnSpLocks/>
              </p:cNvCxnSpPr>
              <p:nvPr/>
            </p:nvCxnSpPr>
            <p:spPr>
              <a:xfrm>
                <a:off x="1492792" y="3158669"/>
                <a:ext cx="504056" cy="0"/>
              </a:xfrm>
              <a:prstGeom prst="straightConnector1">
                <a:avLst/>
              </a:prstGeom>
              <a:ln w="50800">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sp>
            <p:nvSpPr>
              <p:cNvPr id="26" name="Arrow: U-Turn 25">
                <a:extLst>
                  <a:ext uri="{FF2B5EF4-FFF2-40B4-BE49-F238E27FC236}">
                    <a16:creationId xmlns:a16="http://schemas.microsoft.com/office/drawing/2014/main" id="{DE6A7824-5D61-41E6-A372-90F3F32B04DC}"/>
                  </a:ext>
                </a:extLst>
              </p:cNvPr>
              <p:cNvSpPr/>
              <p:nvPr/>
            </p:nvSpPr>
            <p:spPr>
              <a:xfrm>
                <a:off x="863897" y="2382325"/>
                <a:ext cx="3575580" cy="407012"/>
              </a:xfrm>
              <a:prstGeom prst="uturnArrow">
                <a:avLst/>
              </a:prstGeom>
              <a:solidFill>
                <a:schemeClr val="bg1">
                  <a:lumMod val="85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248756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5A93B1-014A-4805-8B95-4A3383623ADF}"/>
              </a:ext>
            </a:extLst>
          </p:cNvPr>
          <p:cNvSpPr>
            <a:spLocks noGrp="1"/>
          </p:cNvSpPr>
          <p:nvPr>
            <p:ph type="sldNum" sz="quarter" idx="10"/>
          </p:nvPr>
        </p:nvSpPr>
        <p:spPr/>
        <p:txBody>
          <a:bodyPr/>
          <a:lstStyle/>
          <a:p>
            <a:pPr>
              <a:defRPr/>
            </a:pPr>
            <a:fld id="{89E13707-55E4-4D57-BB4A-82E3BC41C3F0}" type="slidenum">
              <a:rPr lang="en-US" smtClean="0"/>
              <a:pPr>
                <a:defRPr/>
              </a:pPr>
              <a:t>4</a:t>
            </a:fld>
            <a:r>
              <a:rPr lang="en-US" dirty="0"/>
              <a:t>								</a:t>
            </a:r>
          </a:p>
        </p:txBody>
      </p:sp>
      <p:sp>
        <p:nvSpPr>
          <p:cNvPr id="6" name="Content Placeholder 5">
            <a:extLst>
              <a:ext uri="{FF2B5EF4-FFF2-40B4-BE49-F238E27FC236}">
                <a16:creationId xmlns:a16="http://schemas.microsoft.com/office/drawing/2014/main" id="{730690D5-52C9-4710-A21A-A6913826D6BA}"/>
              </a:ext>
            </a:extLst>
          </p:cNvPr>
          <p:cNvSpPr>
            <a:spLocks noGrp="1"/>
          </p:cNvSpPr>
          <p:nvPr>
            <p:ph idx="1"/>
          </p:nvPr>
        </p:nvSpPr>
        <p:spPr>
          <a:xfrm>
            <a:off x="558000" y="1499616"/>
            <a:ext cx="8028000" cy="4652839"/>
          </a:xfrm>
        </p:spPr>
        <p:txBody>
          <a:bodyPr/>
          <a:lstStyle/>
          <a:p>
            <a:pPr marL="0" indent="0"/>
            <a:r>
              <a:rPr lang="en-GB" sz="2800" dirty="0">
                <a:latin typeface="Arial"/>
                <a:cs typeface="Arial"/>
              </a:rPr>
              <a:t>See examples of the Profiles and Indicators being produced on the</a:t>
            </a:r>
            <a:endParaRPr lang="en-GB" sz="2800" dirty="0">
              <a:latin typeface="Arial"/>
              <a:cs typeface="Arial"/>
              <a:hlinkClick r:id="rId3">
                <a:extLst>
                  <a:ext uri="{A12FA001-AC4F-418D-AE19-62706E023703}">
                    <ahyp:hlinkClr xmlns:ahyp="http://schemas.microsoft.com/office/drawing/2018/hyperlinkcolor" val="tx"/>
                  </a:ext>
                </a:extLst>
              </a:hlinkClick>
            </a:endParaRPr>
          </a:p>
          <a:p>
            <a:pPr marL="0" indent="0"/>
            <a:endParaRPr lang="en-GB" sz="2800" dirty="0">
              <a:solidFill>
                <a:srgbClr val="000000"/>
              </a:solidFill>
              <a:latin typeface="Arial"/>
              <a:cs typeface="Arial"/>
              <a:hlinkClick r:id="rId3">
                <a:extLst>
                  <a:ext uri="{A12FA001-AC4F-418D-AE19-62706E023703}">
                    <ahyp:hlinkClr xmlns:ahyp="http://schemas.microsoft.com/office/drawing/2018/hyperlinkcolor" val="tx"/>
                  </a:ext>
                </a:extLst>
              </a:hlinkClick>
            </a:endParaRPr>
          </a:p>
          <a:p>
            <a:pPr marL="0" indent="0"/>
            <a:r>
              <a:rPr lang="en-GB" sz="2800" dirty="0">
                <a:solidFill>
                  <a:srgbClr val="000000"/>
                </a:solidFill>
                <a:latin typeface="Arial"/>
                <a:cs typeface="Arial"/>
                <a:hlinkClick r:id="rId3">
                  <a:extLst>
                    <a:ext uri="{A12FA001-AC4F-418D-AE19-62706E023703}">
                      <ahyp:hlinkClr xmlns:ahyp="http://schemas.microsoft.com/office/drawing/2018/hyperlinkcolor" val="tx"/>
                    </a:ext>
                  </a:extLst>
                </a:hlinkClick>
              </a:rPr>
              <a:t>PHE Fingertips Website</a:t>
            </a:r>
            <a:endParaRPr lang="en-GB" sz="2800" dirty="0">
              <a:solidFill>
                <a:srgbClr val="00AE9E"/>
              </a:solidFill>
            </a:endParaRPr>
          </a:p>
        </p:txBody>
      </p:sp>
      <p:sp>
        <p:nvSpPr>
          <p:cNvPr id="5" name="Title 1">
            <a:extLst>
              <a:ext uri="{FF2B5EF4-FFF2-40B4-BE49-F238E27FC236}">
                <a16:creationId xmlns:a16="http://schemas.microsoft.com/office/drawing/2014/main" id="{0AB57FFB-0E54-4FB7-98B4-9A582BABFFD0}"/>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Project purpose and aims</a:t>
            </a:r>
          </a:p>
        </p:txBody>
      </p:sp>
    </p:spTree>
    <p:extLst>
      <p:ext uri="{BB962C8B-B14F-4D97-AF65-F5344CB8AC3E}">
        <p14:creationId xmlns:p14="http://schemas.microsoft.com/office/powerpoint/2010/main" val="353331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5A93B1-014A-4805-8B95-4A3383623ADF}"/>
              </a:ext>
            </a:extLst>
          </p:cNvPr>
          <p:cNvSpPr>
            <a:spLocks noGrp="1"/>
          </p:cNvSpPr>
          <p:nvPr>
            <p:ph type="sldNum" sz="quarter" idx="10"/>
          </p:nvPr>
        </p:nvSpPr>
        <p:spPr/>
        <p:txBody>
          <a:bodyPr/>
          <a:lstStyle/>
          <a:p>
            <a:pPr>
              <a:defRPr/>
            </a:pPr>
            <a:fld id="{89E13707-55E4-4D57-BB4A-82E3BC41C3F0}" type="slidenum">
              <a:rPr lang="en-US" smtClean="0"/>
              <a:pPr>
                <a:defRPr/>
              </a:pPr>
              <a:t>5</a:t>
            </a:fld>
            <a:r>
              <a:rPr lang="en-US" dirty="0"/>
              <a:t>								</a:t>
            </a:r>
          </a:p>
        </p:txBody>
      </p:sp>
      <p:sp>
        <p:nvSpPr>
          <p:cNvPr id="6" name="Content Placeholder 5">
            <a:extLst>
              <a:ext uri="{FF2B5EF4-FFF2-40B4-BE49-F238E27FC236}">
                <a16:creationId xmlns:a16="http://schemas.microsoft.com/office/drawing/2014/main" id="{730690D5-52C9-4710-A21A-A6913826D6BA}"/>
              </a:ext>
            </a:extLst>
          </p:cNvPr>
          <p:cNvSpPr>
            <a:spLocks noGrp="1"/>
          </p:cNvSpPr>
          <p:nvPr>
            <p:ph idx="1"/>
          </p:nvPr>
        </p:nvSpPr>
        <p:spPr>
          <a:xfrm>
            <a:off x="558000" y="1499616"/>
            <a:ext cx="8028000" cy="4652839"/>
          </a:xfrm>
        </p:spPr>
        <p:txBody>
          <a:bodyPr/>
          <a:lstStyle/>
          <a:p>
            <a:pPr marL="0" indent="0"/>
            <a:r>
              <a:rPr lang="en-GB" sz="2800" dirty="0"/>
              <a:t>Previously……</a:t>
            </a:r>
          </a:p>
        </p:txBody>
      </p:sp>
      <p:sp>
        <p:nvSpPr>
          <p:cNvPr id="5" name="Title 1">
            <a:extLst>
              <a:ext uri="{FF2B5EF4-FFF2-40B4-BE49-F238E27FC236}">
                <a16:creationId xmlns:a16="http://schemas.microsoft.com/office/drawing/2014/main" id="{0AB57FFB-0E54-4FB7-98B4-9A582BABFFD0}"/>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Project purpose and aims</a:t>
            </a:r>
          </a:p>
        </p:txBody>
      </p:sp>
      <p:grpSp>
        <p:nvGrpSpPr>
          <p:cNvPr id="46" name="Group 45">
            <a:extLst>
              <a:ext uri="{FF2B5EF4-FFF2-40B4-BE49-F238E27FC236}">
                <a16:creationId xmlns:a16="http://schemas.microsoft.com/office/drawing/2014/main" id="{1B6901B7-CC56-47B9-99FA-A5DC78ABBF79}"/>
              </a:ext>
            </a:extLst>
          </p:cNvPr>
          <p:cNvGrpSpPr/>
          <p:nvPr/>
        </p:nvGrpSpPr>
        <p:grpSpPr>
          <a:xfrm>
            <a:off x="558000" y="2501229"/>
            <a:ext cx="4674720" cy="2857155"/>
            <a:chOff x="2057165" y="4590528"/>
            <a:chExt cx="3521781" cy="1493786"/>
          </a:xfrm>
        </p:grpSpPr>
        <p:sp>
          <p:nvSpPr>
            <p:cNvPr id="19" name="TextBox 18">
              <a:extLst>
                <a:ext uri="{FF2B5EF4-FFF2-40B4-BE49-F238E27FC236}">
                  <a16:creationId xmlns:a16="http://schemas.microsoft.com/office/drawing/2014/main" id="{B14E305A-138A-4E04-8CEE-20B7DA699B04}"/>
                </a:ext>
              </a:extLst>
            </p:cNvPr>
            <p:cNvSpPr txBox="1"/>
            <p:nvPr/>
          </p:nvSpPr>
          <p:spPr>
            <a:xfrm>
              <a:off x="2057165" y="4590528"/>
              <a:ext cx="3357748" cy="1118343"/>
            </a:xfrm>
            <a:prstGeom prst="rect">
              <a:avLst/>
            </a:prstGeom>
            <a:noFill/>
          </p:spPr>
          <p:txBody>
            <a:bodyPr wrap="square" rtlCol="0">
              <a:spAutoFit/>
            </a:bodyPr>
            <a:lstStyle/>
            <a:p>
              <a:pPr>
                <a:spcBef>
                  <a:spcPts val="600"/>
                </a:spcBef>
              </a:pPr>
              <a:r>
                <a:rPr lang="en-GB" dirty="0"/>
                <a:t>Individual scripts</a:t>
              </a:r>
            </a:p>
            <a:p>
              <a:pPr>
                <a:spcBef>
                  <a:spcPts val="600"/>
                </a:spcBef>
              </a:pPr>
              <a:endParaRPr lang="en-GB" dirty="0"/>
            </a:p>
            <a:p>
              <a:pPr>
                <a:spcBef>
                  <a:spcPts val="600"/>
                </a:spcBef>
              </a:pPr>
              <a:r>
                <a:rPr lang="en-GB" dirty="0" err="1"/>
                <a:t>eg</a:t>
              </a:r>
              <a:endParaRPr lang="en-GB" dirty="0"/>
            </a:p>
            <a:p>
              <a:pPr>
                <a:spcBef>
                  <a:spcPts val="600"/>
                </a:spcBef>
              </a:pPr>
              <a:r>
                <a:rPr lang="en-GB" dirty="0">
                  <a:solidFill>
                    <a:srgbClr val="98002E"/>
                  </a:solidFill>
                </a:rPr>
                <a:t>Get data</a:t>
              </a:r>
            </a:p>
            <a:p>
              <a:pPr>
                <a:spcBef>
                  <a:spcPts val="600"/>
                </a:spcBef>
              </a:pPr>
              <a:r>
                <a:rPr lang="en-GB" dirty="0">
                  <a:solidFill>
                    <a:srgbClr val="00AE9E"/>
                  </a:solidFill>
                </a:rPr>
                <a:t>Calculate statistic</a:t>
              </a:r>
            </a:p>
            <a:p>
              <a:pPr>
                <a:spcBef>
                  <a:spcPts val="600"/>
                </a:spcBef>
              </a:pPr>
              <a:r>
                <a:rPr lang="en-GB" dirty="0">
                  <a:solidFill>
                    <a:srgbClr val="212CB9"/>
                  </a:solidFill>
                </a:rPr>
                <a:t>Disclosure control</a:t>
              </a:r>
            </a:p>
          </p:txBody>
        </p:sp>
        <p:pic>
          <p:nvPicPr>
            <p:cNvPr id="42" name="Picture 2" descr="https://static.thenounproject.com/png/1197967-200.png">
              <a:extLst>
                <a:ext uri="{FF2B5EF4-FFF2-40B4-BE49-F238E27FC236}">
                  <a16:creationId xmlns:a16="http://schemas.microsoft.com/office/drawing/2014/main" id="{8DC8949B-302D-4D74-9E60-237AD74C5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889" y="4604257"/>
              <a:ext cx="1480057" cy="1480057"/>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D1922B53-1C90-4AB1-8A98-2199D1D2B9DB}"/>
                </a:ext>
              </a:extLst>
            </p:cNvPr>
            <p:cNvSpPr/>
            <p:nvPr/>
          </p:nvSpPr>
          <p:spPr>
            <a:xfrm>
              <a:off x="4007904" y="4961961"/>
              <a:ext cx="1267968" cy="281704"/>
            </a:xfrm>
            <a:prstGeom prst="ellipse">
              <a:avLst/>
            </a:prstGeom>
            <a:noFill/>
            <a:ln w="50800">
              <a:solidFill>
                <a:srgbClr val="980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E372B9D1-C48E-4E1A-8777-DCBFEA48225D}"/>
                </a:ext>
              </a:extLst>
            </p:cNvPr>
            <p:cNvSpPr/>
            <p:nvPr/>
          </p:nvSpPr>
          <p:spPr>
            <a:xfrm>
              <a:off x="4007904" y="5309476"/>
              <a:ext cx="1267968" cy="281704"/>
            </a:xfrm>
            <a:prstGeom prst="ellipse">
              <a:avLst/>
            </a:prstGeom>
            <a:noFill/>
            <a:ln w="50800">
              <a:solidFill>
                <a:srgbClr val="00A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124BE7CE-4D8A-42FF-AC23-698748C30BF2}"/>
                </a:ext>
              </a:extLst>
            </p:cNvPr>
            <p:cNvSpPr/>
            <p:nvPr/>
          </p:nvSpPr>
          <p:spPr>
            <a:xfrm>
              <a:off x="4007904" y="5674739"/>
              <a:ext cx="1267968" cy="281704"/>
            </a:xfrm>
            <a:prstGeom prst="ellipse">
              <a:avLst/>
            </a:prstGeom>
            <a:noFill/>
            <a:ln w="50800">
              <a:solidFill>
                <a:srgbClr val="212C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descr="Table">
            <a:extLst>
              <a:ext uri="{FF2B5EF4-FFF2-40B4-BE49-F238E27FC236}">
                <a16:creationId xmlns:a16="http://schemas.microsoft.com/office/drawing/2014/main" id="{1E939900-9BBD-466F-B132-D67A602E9C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58011" y="2527488"/>
            <a:ext cx="1929384" cy="1929384"/>
          </a:xfrm>
          <a:prstGeom prst="rect">
            <a:avLst/>
          </a:prstGeom>
        </p:spPr>
      </p:pic>
      <p:sp>
        <p:nvSpPr>
          <p:cNvPr id="8" name="TextBox 7">
            <a:extLst>
              <a:ext uri="{FF2B5EF4-FFF2-40B4-BE49-F238E27FC236}">
                <a16:creationId xmlns:a16="http://schemas.microsoft.com/office/drawing/2014/main" id="{49D17991-42CA-4CE7-8B34-28F1EC59AF15}"/>
              </a:ext>
            </a:extLst>
          </p:cNvPr>
          <p:cNvSpPr txBox="1"/>
          <p:nvPr/>
        </p:nvSpPr>
        <p:spPr>
          <a:xfrm>
            <a:off x="6309383" y="2499997"/>
            <a:ext cx="2385484" cy="369332"/>
          </a:xfrm>
          <a:prstGeom prst="rect">
            <a:avLst/>
          </a:prstGeom>
          <a:noFill/>
        </p:spPr>
        <p:txBody>
          <a:bodyPr wrap="square" rtlCol="0">
            <a:spAutoFit/>
          </a:bodyPr>
          <a:lstStyle/>
          <a:p>
            <a:r>
              <a:rPr lang="en-GB" dirty="0"/>
              <a:t>Excel Spreadsheets</a:t>
            </a:r>
          </a:p>
        </p:txBody>
      </p:sp>
    </p:spTree>
    <p:extLst>
      <p:ext uri="{BB962C8B-B14F-4D97-AF65-F5344CB8AC3E}">
        <p14:creationId xmlns:p14="http://schemas.microsoft.com/office/powerpoint/2010/main" val="73420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5A93B1-014A-4805-8B95-4A3383623ADF}"/>
              </a:ext>
            </a:extLst>
          </p:cNvPr>
          <p:cNvSpPr>
            <a:spLocks noGrp="1"/>
          </p:cNvSpPr>
          <p:nvPr>
            <p:ph type="sldNum" sz="quarter" idx="10"/>
          </p:nvPr>
        </p:nvSpPr>
        <p:spPr/>
        <p:txBody>
          <a:bodyPr/>
          <a:lstStyle/>
          <a:p>
            <a:pPr>
              <a:defRPr/>
            </a:pPr>
            <a:fld id="{89E13707-55E4-4D57-BB4A-82E3BC41C3F0}" type="slidenum">
              <a:rPr lang="en-US" smtClean="0"/>
              <a:pPr>
                <a:defRPr/>
              </a:pPr>
              <a:t>6</a:t>
            </a:fld>
            <a:r>
              <a:rPr lang="en-US" dirty="0"/>
              <a:t>								</a:t>
            </a:r>
          </a:p>
        </p:txBody>
      </p:sp>
      <p:sp>
        <p:nvSpPr>
          <p:cNvPr id="6" name="Content Placeholder 5">
            <a:extLst>
              <a:ext uri="{FF2B5EF4-FFF2-40B4-BE49-F238E27FC236}">
                <a16:creationId xmlns:a16="http://schemas.microsoft.com/office/drawing/2014/main" id="{730690D5-52C9-4710-A21A-A6913826D6BA}"/>
              </a:ext>
            </a:extLst>
          </p:cNvPr>
          <p:cNvSpPr>
            <a:spLocks noGrp="1"/>
          </p:cNvSpPr>
          <p:nvPr>
            <p:ph idx="1"/>
          </p:nvPr>
        </p:nvSpPr>
        <p:spPr>
          <a:xfrm>
            <a:off x="558000" y="1499616"/>
            <a:ext cx="8028000" cy="4652839"/>
          </a:xfrm>
        </p:spPr>
        <p:txBody>
          <a:bodyPr/>
          <a:lstStyle/>
          <a:p>
            <a:pPr>
              <a:buFont typeface="+mj-lt"/>
              <a:buAutoNum type="arabicPeriod"/>
            </a:pPr>
            <a:r>
              <a:rPr lang="en-GB" sz="2400" dirty="0"/>
              <a:t>Reduce duplication of effort</a:t>
            </a:r>
          </a:p>
          <a:p>
            <a:pPr marL="800100" lvl="1" indent="-342900">
              <a:buFont typeface="Arial" panose="020B0604020202020204" pitchFamily="34" charset="0"/>
              <a:buChar char="•"/>
            </a:pPr>
            <a:r>
              <a:rPr lang="en-GB" sz="2000" dirty="0"/>
              <a:t>Re-use of code - consistency</a:t>
            </a:r>
          </a:p>
          <a:p>
            <a:pPr marL="800100" lvl="1" indent="-342900">
              <a:buFont typeface="Arial" panose="020B0604020202020204" pitchFamily="34" charset="0"/>
              <a:buChar char="•"/>
            </a:pPr>
            <a:r>
              <a:rPr lang="en-GB" sz="2000" dirty="0"/>
              <a:t>Bug fixes/ maintenance need to be done once only</a:t>
            </a:r>
          </a:p>
          <a:p>
            <a:pPr>
              <a:buFont typeface="+mj-lt"/>
              <a:buAutoNum type="arabicPeriod"/>
            </a:pPr>
            <a:r>
              <a:rPr lang="en-GB" sz="2400" dirty="0"/>
              <a:t>Reduce resource requirements for indicator generation</a:t>
            </a:r>
            <a:endParaRPr lang="en-GB" sz="2000" dirty="0"/>
          </a:p>
          <a:p>
            <a:pPr>
              <a:buFont typeface="+mj-lt"/>
              <a:buAutoNum type="arabicPeriod"/>
            </a:pPr>
            <a:r>
              <a:rPr lang="en-GB" sz="2400" dirty="0"/>
              <a:t>Improve consistency of methods across indicators</a:t>
            </a:r>
          </a:p>
          <a:p>
            <a:pPr lvl="3">
              <a:buFont typeface="Arial" panose="020B0604020202020204" pitchFamily="34" charset="0"/>
              <a:buChar char="•"/>
            </a:pPr>
            <a:r>
              <a:rPr lang="en-GB" sz="2000" dirty="0"/>
              <a:t>IMRG approved methods</a:t>
            </a:r>
          </a:p>
          <a:p>
            <a:pPr lvl="3">
              <a:buFont typeface="Arial" panose="020B0604020202020204" pitchFamily="34" charset="0"/>
              <a:buChar char="•"/>
            </a:pPr>
            <a:r>
              <a:rPr lang="en-GB" sz="2000" dirty="0"/>
              <a:t>Version control</a:t>
            </a:r>
          </a:p>
          <a:p>
            <a:pPr marL="0" indent="0"/>
            <a:endParaRPr lang="en-GB" sz="2800" dirty="0">
              <a:solidFill>
                <a:srgbClr val="00AE9E"/>
              </a:solidFill>
            </a:endParaRPr>
          </a:p>
        </p:txBody>
      </p:sp>
      <p:sp>
        <p:nvSpPr>
          <p:cNvPr id="5" name="Title 1">
            <a:extLst>
              <a:ext uri="{FF2B5EF4-FFF2-40B4-BE49-F238E27FC236}">
                <a16:creationId xmlns:a16="http://schemas.microsoft.com/office/drawing/2014/main" id="{0AB57FFB-0E54-4FB7-98B4-9A582BABFFD0}"/>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Project purpose and aims</a:t>
            </a:r>
          </a:p>
        </p:txBody>
      </p:sp>
      <p:grpSp>
        <p:nvGrpSpPr>
          <p:cNvPr id="46" name="Group 45">
            <a:extLst>
              <a:ext uri="{FF2B5EF4-FFF2-40B4-BE49-F238E27FC236}">
                <a16:creationId xmlns:a16="http://schemas.microsoft.com/office/drawing/2014/main" id="{1B6901B7-CC56-47B9-99FA-A5DC78ABBF79}"/>
              </a:ext>
            </a:extLst>
          </p:cNvPr>
          <p:cNvGrpSpPr/>
          <p:nvPr/>
        </p:nvGrpSpPr>
        <p:grpSpPr>
          <a:xfrm>
            <a:off x="2733026" y="4736804"/>
            <a:ext cx="6243418" cy="1493786"/>
            <a:chOff x="2057165" y="4590528"/>
            <a:chExt cx="6243418" cy="1493786"/>
          </a:xfrm>
        </p:grpSpPr>
        <p:sp>
          <p:nvSpPr>
            <p:cNvPr id="19" name="TextBox 18">
              <a:extLst>
                <a:ext uri="{FF2B5EF4-FFF2-40B4-BE49-F238E27FC236}">
                  <a16:creationId xmlns:a16="http://schemas.microsoft.com/office/drawing/2014/main" id="{B14E305A-138A-4E04-8CEE-20B7DA699B04}"/>
                </a:ext>
              </a:extLst>
            </p:cNvPr>
            <p:cNvSpPr txBox="1"/>
            <p:nvPr/>
          </p:nvSpPr>
          <p:spPr>
            <a:xfrm>
              <a:off x="2057165" y="4590528"/>
              <a:ext cx="3357748" cy="1431161"/>
            </a:xfrm>
            <a:prstGeom prst="rect">
              <a:avLst/>
            </a:prstGeom>
            <a:noFill/>
          </p:spPr>
          <p:txBody>
            <a:bodyPr wrap="square" rtlCol="0">
              <a:spAutoFit/>
            </a:bodyPr>
            <a:lstStyle/>
            <a:p>
              <a:pPr>
                <a:spcBef>
                  <a:spcPts val="600"/>
                </a:spcBef>
              </a:pPr>
              <a:r>
                <a:rPr lang="en-GB" dirty="0" err="1"/>
                <a:t>eg</a:t>
              </a:r>
              <a:endParaRPr lang="en-GB" dirty="0"/>
            </a:p>
            <a:p>
              <a:pPr>
                <a:spcBef>
                  <a:spcPts val="600"/>
                </a:spcBef>
              </a:pPr>
              <a:r>
                <a:rPr lang="en-GB" dirty="0">
                  <a:solidFill>
                    <a:srgbClr val="98002E"/>
                  </a:solidFill>
                </a:rPr>
                <a:t>Get data</a:t>
              </a:r>
            </a:p>
            <a:p>
              <a:pPr>
                <a:spcBef>
                  <a:spcPts val="600"/>
                </a:spcBef>
              </a:pPr>
              <a:r>
                <a:rPr lang="en-GB" dirty="0">
                  <a:solidFill>
                    <a:srgbClr val="00AE9E"/>
                  </a:solidFill>
                </a:rPr>
                <a:t>Calculate statistic</a:t>
              </a:r>
            </a:p>
            <a:p>
              <a:pPr>
                <a:spcBef>
                  <a:spcPts val="600"/>
                </a:spcBef>
              </a:pPr>
              <a:r>
                <a:rPr lang="en-GB" dirty="0">
                  <a:solidFill>
                    <a:srgbClr val="212CB9"/>
                  </a:solidFill>
                </a:rPr>
                <a:t>Disclosure control</a:t>
              </a:r>
            </a:p>
          </p:txBody>
        </p:sp>
        <p:cxnSp>
          <p:nvCxnSpPr>
            <p:cNvPr id="20" name="Straight Arrow Connector 19">
              <a:extLst>
                <a:ext uri="{FF2B5EF4-FFF2-40B4-BE49-F238E27FC236}">
                  <a16:creationId xmlns:a16="http://schemas.microsoft.com/office/drawing/2014/main" id="{D7D3AC0D-326C-4CBC-BF84-2572414F63EC}"/>
                </a:ext>
              </a:extLst>
            </p:cNvPr>
            <p:cNvCxnSpPr/>
            <p:nvPr/>
          </p:nvCxnSpPr>
          <p:spPr>
            <a:xfrm flipH="1">
              <a:off x="5169404" y="5102813"/>
              <a:ext cx="1886496" cy="0"/>
            </a:xfrm>
            <a:prstGeom prst="straightConnector1">
              <a:avLst/>
            </a:prstGeom>
            <a:ln w="50800">
              <a:solidFill>
                <a:srgbClr val="98002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DCD185-2902-44CC-ABFF-C619BE28FBA9}"/>
                </a:ext>
              </a:extLst>
            </p:cNvPr>
            <p:cNvCxnSpPr/>
            <p:nvPr/>
          </p:nvCxnSpPr>
          <p:spPr>
            <a:xfrm flipH="1">
              <a:off x="5169404" y="5450328"/>
              <a:ext cx="1886496" cy="0"/>
            </a:xfrm>
            <a:prstGeom prst="straightConnector1">
              <a:avLst/>
            </a:prstGeom>
            <a:ln w="50800">
              <a:solidFill>
                <a:srgbClr val="00AE9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80ECE54-8635-42C0-96AC-07ADDE76BAF4}"/>
                </a:ext>
              </a:extLst>
            </p:cNvPr>
            <p:cNvCxnSpPr/>
            <p:nvPr/>
          </p:nvCxnSpPr>
          <p:spPr>
            <a:xfrm flipH="1">
              <a:off x="5175500" y="5815591"/>
              <a:ext cx="1886496" cy="0"/>
            </a:xfrm>
            <a:prstGeom prst="straightConnector1">
              <a:avLst/>
            </a:prstGeom>
            <a:ln w="50800">
              <a:solidFill>
                <a:srgbClr val="212CB9"/>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0FB29D0-B4CD-430B-9E71-F878AA479865}"/>
                </a:ext>
              </a:extLst>
            </p:cNvPr>
            <p:cNvSpPr/>
            <p:nvPr/>
          </p:nvSpPr>
          <p:spPr>
            <a:xfrm>
              <a:off x="7096320" y="4943036"/>
              <a:ext cx="259192" cy="300629"/>
            </a:xfrm>
            <a:prstGeom prst="roundRect">
              <a:avLst/>
            </a:prstGeom>
            <a:solidFill>
              <a:srgbClr val="9800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A087FEAC-9D2D-4BD3-B6C2-CDC4F2093A10}"/>
                </a:ext>
              </a:extLst>
            </p:cNvPr>
            <p:cNvSpPr/>
            <p:nvPr/>
          </p:nvSpPr>
          <p:spPr>
            <a:xfrm>
              <a:off x="7096320" y="5333403"/>
              <a:ext cx="259192" cy="300629"/>
            </a:xfrm>
            <a:prstGeom prst="roundRect">
              <a:avLst/>
            </a:prstGeom>
            <a:solidFill>
              <a:srgbClr val="00AE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Rounded Corners 29">
              <a:extLst>
                <a:ext uri="{FF2B5EF4-FFF2-40B4-BE49-F238E27FC236}">
                  <a16:creationId xmlns:a16="http://schemas.microsoft.com/office/drawing/2014/main" id="{5F6EBD9C-553C-4969-8D20-E7E261F32CFD}"/>
                </a:ext>
              </a:extLst>
            </p:cNvPr>
            <p:cNvSpPr/>
            <p:nvPr/>
          </p:nvSpPr>
          <p:spPr>
            <a:xfrm>
              <a:off x="7096320" y="5721060"/>
              <a:ext cx="259192" cy="3006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a:extLst>
                <a:ext uri="{FF2B5EF4-FFF2-40B4-BE49-F238E27FC236}">
                  <a16:creationId xmlns:a16="http://schemas.microsoft.com/office/drawing/2014/main" id="{512EA03F-2719-422E-99AC-92C35CA784DE}"/>
                </a:ext>
              </a:extLst>
            </p:cNvPr>
            <p:cNvCxnSpPr>
              <a:cxnSpLocks/>
            </p:cNvCxnSpPr>
            <p:nvPr/>
          </p:nvCxnSpPr>
          <p:spPr>
            <a:xfrm>
              <a:off x="7752522" y="4961961"/>
              <a:ext cx="0" cy="948512"/>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C65CA5-6ACF-493A-9A71-6719346554D8}"/>
                </a:ext>
              </a:extLst>
            </p:cNvPr>
            <p:cNvCxnSpPr>
              <a:cxnSpLocks/>
            </p:cNvCxnSpPr>
            <p:nvPr/>
          </p:nvCxnSpPr>
          <p:spPr>
            <a:xfrm>
              <a:off x="7494103" y="4961961"/>
              <a:ext cx="311427"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6CB8F3-6E56-4D05-9BC7-48127BA13E2B}"/>
                </a:ext>
              </a:extLst>
            </p:cNvPr>
            <p:cNvCxnSpPr>
              <a:cxnSpLocks/>
            </p:cNvCxnSpPr>
            <p:nvPr/>
          </p:nvCxnSpPr>
          <p:spPr>
            <a:xfrm>
              <a:off x="7494103" y="5450328"/>
              <a:ext cx="483706"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8B387E-9D63-49E1-B847-AB2886CD03E6}"/>
                </a:ext>
              </a:extLst>
            </p:cNvPr>
            <p:cNvCxnSpPr>
              <a:cxnSpLocks/>
            </p:cNvCxnSpPr>
            <p:nvPr/>
          </p:nvCxnSpPr>
          <p:spPr>
            <a:xfrm>
              <a:off x="7494103" y="5910473"/>
              <a:ext cx="311427" cy="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EE6D7FE5-15B2-43DD-BAB4-80F35F34CB8D}"/>
                </a:ext>
              </a:extLst>
            </p:cNvPr>
            <p:cNvSpPr/>
            <p:nvPr/>
          </p:nvSpPr>
          <p:spPr>
            <a:xfrm>
              <a:off x="8041391" y="5315955"/>
              <a:ext cx="259192" cy="30062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2" descr="https://static.thenounproject.com/png/1197967-200.png">
              <a:extLst>
                <a:ext uri="{FF2B5EF4-FFF2-40B4-BE49-F238E27FC236}">
                  <a16:creationId xmlns:a16="http://schemas.microsoft.com/office/drawing/2014/main" id="{8DC8949B-302D-4D74-9E60-237AD74C5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889" y="4604257"/>
              <a:ext cx="1480057" cy="1480057"/>
            </a:xfrm>
            <a:prstGeom prst="rect">
              <a:avLst/>
            </a:prstGeom>
            <a:noFill/>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D1922B53-1C90-4AB1-8A98-2199D1D2B9DB}"/>
                </a:ext>
              </a:extLst>
            </p:cNvPr>
            <p:cNvSpPr/>
            <p:nvPr/>
          </p:nvSpPr>
          <p:spPr>
            <a:xfrm>
              <a:off x="4007904" y="4961961"/>
              <a:ext cx="1267968" cy="281704"/>
            </a:xfrm>
            <a:prstGeom prst="ellipse">
              <a:avLst/>
            </a:prstGeom>
            <a:noFill/>
            <a:ln w="50800">
              <a:solidFill>
                <a:srgbClr val="980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E372B9D1-C48E-4E1A-8777-DCBFEA48225D}"/>
                </a:ext>
              </a:extLst>
            </p:cNvPr>
            <p:cNvSpPr/>
            <p:nvPr/>
          </p:nvSpPr>
          <p:spPr>
            <a:xfrm>
              <a:off x="4007904" y="5309476"/>
              <a:ext cx="1267968" cy="281704"/>
            </a:xfrm>
            <a:prstGeom prst="ellipse">
              <a:avLst/>
            </a:prstGeom>
            <a:noFill/>
            <a:ln w="50800">
              <a:solidFill>
                <a:srgbClr val="00AE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124BE7CE-4D8A-42FF-AC23-698748C30BF2}"/>
                </a:ext>
              </a:extLst>
            </p:cNvPr>
            <p:cNvSpPr/>
            <p:nvPr/>
          </p:nvSpPr>
          <p:spPr>
            <a:xfrm>
              <a:off x="4007904" y="5674739"/>
              <a:ext cx="1267968" cy="281704"/>
            </a:xfrm>
            <a:prstGeom prst="ellipse">
              <a:avLst/>
            </a:prstGeom>
            <a:noFill/>
            <a:ln w="50800">
              <a:solidFill>
                <a:srgbClr val="212C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TextBox 46">
            <a:extLst>
              <a:ext uri="{FF2B5EF4-FFF2-40B4-BE49-F238E27FC236}">
                <a16:creationId xmlns:a16="http://schemas.microsoft.com/office/drawing/2014/main" id="{ED7C5E32-57D5-4D41-9FFB-F96E6D5A836C}"/>
              </a:ext>
            </a:extLst>
          </p:cNvPr>
          <p:cNvSpPr txBox="1"/>
          <p:nvPr/>
        </p:nvSpPr>
        <p:spPr>
          <a:xfrm>
            <a:off x="3922645" y="4373217"/>
            <a:ext cx="5053791" cy="369332"/>
          </a:xfrm>
          <a:prstGeom prst="rect">
            <a:avLst/>
          </a:prstGeom>
          <a:noFill/>
        </p:spPr>
        <p:txBody>
          <a:bodyPr wrap="square" rtlCol="0">
            <a:spAutoFit/>
          </a:bodyPr>
          <a:lstStyle/>
          <a:p>
            <a:r>
              <a:rPr lang="en-GB" dirty="0"/>
              <a:t>Previously semi-automated               CIA Tool</a:t>
            </a:r>
          </a:p>
        </p:txBody>
      </p:sp>
    </p:spTree>
    <p:extLst>
      <p:ext uri="{BB962C8B-B14F-4D97-AF65-F5344CB8AC3E}">
        <p14:creationId xmlns:p14="http://schemas.microsoft.com/office/powerpoint/2010/main" val="233721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96A1E909-0626-4FDE-9979-3EF0072BB348}"/>
              </a:ext>
            </a:extLst>
          </p:cNvPr>
          <p:cNvSpPr/>
          <p:nvPr/>
        </p:nvSpPr>
        <p:spPr>
          <a:xfrm>
            <a:off x="2334017" y="1433034"/>
            <a:ext cx="6699333" cy="46872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Hexagon 6">
            <a:extLst>
              <a:ext uri="{FF2B5EF4-FFF2-40B4-BE49-F238E27FC236}">
                <a16:creationId xmlns:a16="http://schemas.microsoft.com/office/drawing/2014/main" id="{FA3D8861-81FD-4A37-BF81-8B99643E62DB}"/>
              </a:ext>
            </a:extLst>
          </p:cNvPr>
          <p:cNvSpPr/>
          <p:nvPr/>
        </p:nvSpPr>
        <p:spPr>
          <a:xfrm>
            <a:off x="3356914" y="2125071"/>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Hexagon 8">
            <a:extLst>
              <a:ext uri="{FF2B5EF4-FFF2-40B4-BE49-F238E27FC236}">
                <a16:creationId xmlns:a16="http://schemas.microsoft.com/office/drawing/2014/main" id="{CD9222A9-56B4-45F4-A4FD-B6D02260C939}"/>
              </a:ext>
            </a:extLst>
          </p:cNvPr>
          <p:cNvSpPr/>
          <p:nvPr/>
        </p:nvSpPr>
        <p:spPr>
          <a:xfrm>
            <a:off x="4216670" y="3311699"/>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Hexagon 10">
            <a:extLst>
              <a:ext uri="{FF2B5EF4-FFF2-40B4-BE49-F238E27FC236}">
                <a16:creationId xmlns:a16="http://schemas.microsoft.com/office/drawing/2014/main" id="{D8EDB119-5047-4839-8DEF-96215CA2892E}"/>
              </a:ext>
            </a:extLst>
          </p:cNvPr>
          <p:cNvSpPr/>
          <p:nvPr/>
        </p:nvSpPr>
        <p:spPr>
          <a:xfrm>
            <a:off x="3619428" y="4651181"/>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Hexagon 16">
            <a:extLst>
              <a:ext uri="{FF2B5EF4-FFF2-40B4-BE49-F238E27FC236}">
                <a16:creationId xmlns:a16="http://schemas.microsoft.com/office/drawing/2014/main" id="{EA0BAB7B-A349-4F40-A492-9A0092EA8105}"/>
              </a:ext>
            </a:extLst>
          </p:cNvPr>
          <p:cNvSpPr/>
          <p:nvPr/>
        </p:nvSpPr>
        <p:spPr>
          <a:xfrm>
            <a:off x="2137906" y="4790224"/>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9" name="Hexagon 18">
            <a:extLst>
              <a:ext uri="{FF2B5EF4-FFF2-40B4-BE49-F238E27FC236}">
                <a16:creationId xmlns:a16="http://schemas.microsoft.com/office/drawing/2014/main" id="{740C6CDC-C8D1-449C-B258-DA69BB7C8BED}"/>
              </a:ext>
            </a:extLst>
          </p:cNvPr>
          <p:cNvSpPr/>
          <p:nvPr/>
        </p:nvSpPr>
        <p:spPr>
          <a:xfrm>
            <a:off x="1264071" y="3604071"/>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Slide Number Placeholder 3">
            <a:extLst>
              <a:ext uri="{FF2B5EF4-FFF2-40B4-BE49-F238E27FC236}">
                <a16:creationId xmlns:a16="http://schemas.microsoft.com/office/drawing/2014/main" id="{A9D19523-3891-4450-8F18-856CA4F69D0E}"/>
              </a:ext>
            </a:extLst>
          </p:cNvPr>
          <p:cNvSpPr>
            <a:spLocks noGrp="1"/>
          </p:cNvSpPr>
          <p:nvPr>
            <p:ph type="sldNum" sz="quarter" idx="10"/>
          </p:nvPr>
        </p:nvSpPr>
        <p:spPr/>
        <p:txBody>
          <a:bodyPr/>
          <a:lstStyle/>
          <a:p>
            <a:pPr>
              <a:defRPr/>
            </a:pPr>
            <a:fld id="{89E13707-55E4-4D57-BB4A-82E3BC41C3F0}" type="slidenum">
              <a:rPr lang="en-US" smtClean="0"/>
              <a:pPr>
                <a:defRPr/>
              </a:pPr>
              <a:t>7</a:t>
            </a:fld>
            <a:r>
              <a:rPr lang="en-US" dirty="0"/>
              <a:t>								</a:t>
            </a:r>
          </a:p>
        </p:txBody>
      </p:sp>
      <p:sp>
        <p:nvSpPr>
          <p:cNvPr id="33" name="Title 1">
            <a:extLst>
              <a:ext uri="{FF2B5EF4-FFF2-40B4-BE49-F238E27FC236}">
                <a16:creationId xmlns:a16="http://schemas.microsoft.com/office/drawing/2014/main" id="{E882F19E-4BEF-4038-90EA-4E1EB050DB13}"/>
              </a:ext>
            </a:extLst>
          </p:cNvPr>
          <p:cNvSpPr>
            <a:spLocks noGrp="1"/>
          </p:cNvSpPr>
          <p:nvPr>
            <p:ph type="title"/>
          </p:nvPr>
        </p:nvSpPr>
        <p:spPr>
          <a:xfrm>
            <a:off x="2137906" y="426703"/>
            <a:ext cx="6699333" cy="407012"/>
          </a:xfrm>
        </p:spPr>
        <p:txBody>
          <a:bodyPr>
            <a:noAutofit/>
          </a:bodyPr>
          <a:lstStyle/>
          <a:p>
            <a:r>
              <a:rPr lang="en-GB" dirty="0"/>
              <a:t>Analytical Pipeline</a:t>
            </a:r>
          </a:p>
        </p:txBody>
      </p:sp>
      <p:sp>
        <p:nvSpPr>
          <p:cNvPr id="2" name="Rectangle: Rounded Corners 1">
            <a:extLst>
              <a:ext uri="{FF2B5EF4-FFF2-40B4-BE49-F238E27FC236}">
                <a16:creationId xmlns:a16="http://schemas.microsoft.com/office/drawing/2014/main" id="{2057ECD6-A331-447B-A1AD-D19E4FB2EF9B}"/>
              </a:ext>
            </a:extLst>
          </p:cNvPr>
          <p:cNvSpPr/>
          <p:nvPr/>
        </p:nvSpPr>
        <p:spPr>
          <a:xfrm>
            <a:off x="2655822" y="2155186"/>
            <a:ext cx="5013711" cy="57764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         </a:t>
            </a:r>
          </a:p>
          <a:p>
            <a:r>
              <a:rPr lang="en-GB" sz="1400" dirty="0"/>
              <a:t>            Get numerator/ denominator counts from Data Lake</a:t>
            </a:r>
          </a:p>
        </p:txBody>
      </p:sp>
      <p:sp>
        <p:nvSpPr>
          <p:cNvPr id="30" name="Rectangle: Rounded Corners 29">
            <a:extLst>
              <a:ext uri="{FF2B5EF4-FFF2-40B4-BE49-F238E27FC236}">
                <a16:creationId xmlns:a16="http://schemas.microsoft.com/office/drawing/2014/main" id="{2DD97B86-3CCE-4CF9-B245-08B408C44087}"/>
              </a:ext>
            </a:extLst>
          </p:cNvPr>
          <p:cNvSpPr/>
          <p:nvPr/>
        </p:nvSpPr>
        <p:spPr>
          <a:xfrm>
            <a:off x="2655962" y="3442538"/>
            <a:ext cx="5012807" cy="57764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p>
          <a:p>
            <a:r>
              <a:rPr lang="en-GB" sz="1600" dirty="0"/>
              <a:t>          Calculate statistics and confidence intervals</a:t>
            </a:r>
          </a:p>
        </p:txBody>
      </p:sp>
      <p:sp>
        <p:nvSpPr>
          <p:cNvPr id="31" name="Rectangle: Rounded Corners 30">
            <a:extLst>
              <a:ext uri="{FF2B5EF4-FFF2-40B4-BE49-F238E27FC236}">
                <a16:creationId xmlns:a16="http://schemas.microsoft.com/office/drawing/2014/main" id="{1E0724B8-6AA0-4BCB-B2A7-E33D46DA1A97}"/>
              </a:ext>
            </a:extLst>
          </p:cNvPr>
          <p:cNvSpPr/>
          <p:nvPr/>
        </p:nvSpPr>
        <p:spPr>
          <a:xfrm>
            <a:off x="2670049" y="4102392"/>
            <a:ext cx="5012807" cy="57764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bg1"/>
                </a:solidFill>
              </a:rPr>
              <a:t>         </a:t>
            </a:r>
          </a:p>
          <a:p>
            <a:r>
              <a:rPr lang="en-GB" dirty="0">
                <a:solidFill>
                  <a:schemeClr val="bg1"/>
                </a:solidFill>
              </a:rPr>
              <a:t>          </a:t>
            </a:r>
            <a:r>
              <a:rPr lang="en-GB" sz="1600" dirty="0">
                <a:solidFill>
                  <a:schemeClr val="bg1"/>
                </a:solidFill>
              </a:rPr>
              <a:t>Apply disclosure control</a:t>
            </a:r>
          </a:p>
        </p:txBody>
      </p:sp>
      <p:sp>
        <p:nvSpPr>
          <p:cNvPr id="32" name="Rectangle: Rounded Corners 31">
            <a:extLst>
              <a:ext uri="{FF2B5EF4-FFF2-40B4-BE49-F238E27FC236}">
                <a16:creationId xmlns:a16="http://schemas.microsoft.com/office/drawing/2014/main" id="{E5710EF1-203E-4A8B-840E-966DE39AB7A2}"/>
              </a:ext>
            </a:extLst>
          </p:cNvPr>
          <p:cNvSpPr/>
          <p:nvPr/>
        </p:nvSpPr>
        <p:spPr>
          <a:xfrm>
            <a:off x="2670049" y="5413020"/>
            <a:ext cx="5012807" cy="57764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p>
          <a:p>
            <a:r>
              <a:rPr lang="en-GB" sz="1600" dirty="0"/>
              <a:t>           QA output</a:t>
            </a:r>
          </a:p>
        </p:txBody>
      </p:sp>
      <p:sp>
        <p:nvSpPr>
          <p:cNvPr id="34" name="Rectangle: Rounded Corners 33">
            <a:extLst>
              <a:ext uri="{FF2B5EF4-FFF2-40B4-BE49-F238E27FC236}">
                <a16:creationId xmlns:a16="http://schemas.microsoft.com/office/drawing/2014/main" id="{DD7AD5E0-4FE1-4012-8B5B-DD270B828E09}"/>
              </a:ext>
            </a:extLst>
          </p:cNvPr>
          <p:cNvSpPr/>
          <p:nvPr/>
        </p:nvSpPr>
        <p:spPr>
          <a:xfrm>
            <a:off x="2655962" y="4757146"/>
            <a:ext cx="5012807" cy="57764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         </a:t>
            </a:r>
          </a:p>
          <a:p>
            <a:r>
              <a:rPr lang="en-GB" sz="1600" dirty="0"/>
              <a:t>           Apply PHOLIO formatting</a:t>
            </a:r>
          </a:p>
        </p:txBody>
      </p:sp>
      <p:sp>
        <p:nvSpPr>
          <p:cNvPr id="37" name="Rectangle: Rounded Corners 36">
            <a:extLst>
              <a:ext uri="{FF2B5EF4-FFF2-40B4-BE49-F238E27FC236}">
                <a16:creationId xmlns:a16="http://schemas.microsoft.com/office/drawing/2014/main" id="{7AB77C90-8802-45CE-A3DB-01BF759847F1}"/>
              </a:ext>
            </a:extLst>
          </p:cNvPr>
          <p:cNvSpPr/>
          <p:nvPr/>
        </p:nvSpPr>
        <p:spPr>
          <a:xfrm>
            <a:off x="2670049" y="2793841"/>
            <a:ext cx="5012807" cy="57764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bg1"/>
                </a:solidFill>
              </a:rPr>
              <a:t>         </a:t>
            </a:r>
          </a:p>
          <a:p>
            <a:r>
              <a:rPr lang="en-GB" sz="1600" dirty="0">
                <a:solidFill>
                  <a:schemeClr val="bg1"/>
                </a:solidFill>
              </a:rPr>
              <a:t>           Apply disclosure control</a:t>
            </a:r>
          </a:p>
        </p:txBody>
      </p:sp>
      <p:sp>
        <p:nvSpPr>
          <p:cNvPr id="39" name="TextBox 38">
            <a:extLst>
              <a:ext uri="{FF2B5EF4-FFF2-40B4-BE49-F238E27FC236}">
                <a16:creationId xmlns:a16="http://schemas.microsoft.com/office/drawing/2014/main" id="{9012B16C-F6ED-4122-A64B-078F36772AF5}"/>
              </a:ext>
            </a:extLst>
          </p:cNvPr>
          <p:cNvSpPr txBox="1"/>
          <p:nvPr/>
        </p:nvSpPr>
        <p:spPr>
          <a:xfrm>
            <a:off x="2670048" y="1518631"/>
            <a:ext cx="5388930" cy="369332"/>
          </a:xfrm>
          <a:prstGeom prst="rect">
            <a:avLst/>
          </a:prstGeom>
          <a:noFill/>
        </p:spPr>
        <p:txBody>
          <a:bodyPr wrap="square" rtlCol="0">
            <a:spAutoFit/>
          </a:bodyPr>
          <a:lstStyle/>
          <a:p>
            <a:r>
              <a:rPr lang="en-GB" b="1" dirty="0"/>
              <a:t>     Indicator Generation</a:t>
            </a:r>
            <a:endParaRPr lang="en-GB" dirty="0"/>
          </a:p>
        </p:txBody>
      </p:sp>
      <p:sp>
        <p:nvSpPr>
          <p:cNvPr id="6" name="Arrow: Down 5">
            <a:extLst>
              <a:ext uri="{FF2B5EF4-FFF2-40B4-BE49-F238E27FC236}">
                <a16:creationId xmlns:a16="http://schemas.microsoft.com/office/drawing/2014/main" id="{7C1418C0-0512-4DAD-8034-ADA525356A12}"/>
              </a:ext>
            </a:extLst>
          </p:cNvPr>
          <p:cNvSpPr/>
          <p:nvPr/>
        </p:nvSpPr>
        <p:spPr>
          <a:xfrm>
            <a:off x="2765431" y="1887963"/>
            <a:ext cx="293964" cy="395200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Rounded Corners 49">
            <a:extLst>
              <a:ext uri="{FF2B5EF4-FFF2-40B4-BE49-F238E27FC236}">
                <a16:creationId xmlns:a16="http://schemas.microsoft.com/office/drawing/2014/main" id="{2C76C447-7DFB-4489-B192-46A5285562B4}"/>
              </a:ext>
            </a:extLst>
          </p:cNvPr>
          <p:cNvSpPr/>
          <p:nvPr/>
        </p:nvSpPr>
        <p:spPr>
          <a:xfrm>
            <a:off x="8179394" y="2097774"/>
            <a:ext cx="657845" cy="353238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b="1" dirty="0">
                <a:solidFill>
                  <a:schemeClr val="tx1"/>
                </a:solidFill>
              </a:rPr>
              <a:t>Indicator data </a:t>
            </a:r>
          </a:p>
          <a:p>
            <a:pPr algn="ctr"/>
            <a:r>
              <a:rPr lang="en-GB" b="1" dirty="0">
                <a:solidFill>
                  <a:schemeClr val="tx1"/>
                </a:solidFill>
              </a:rPr>
              <a:t>&amp; supporting outputs</a:t>
            </a:r>
          </a:p>
        </p:txBody>
      </p:sp>
      <p:sp>
        <p:nvSpPr>
          <p:cNvPr id="51" name="Arrow: Down 50">
            <a:extLst>
              <a:ext uri="{FF2B5EF4-FFF2-40B4-BE49-F238E27FC236}">
                <a16:creationId xmlns:a16="http://schemas.microsoft.com/office/drawing/2014/main" id="{4A08E6C4-A468-446A-8BAC-D3188786532D}"/>
              </a:ext>
            </a:extLst>
          </p:cNvPr>
          <p:cNvSpPr/>
          <p:nvPr/>
        </p:nvSpPr>
        <p:spPr>
          <a:xfrm rot="16200000">
            <a:off x="7826814" y="3608074"/>
            <a:ext cx="306611" cy="51760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64350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96A1E909-0626-4FDE-9979-3EF0072BB348}"/>
              </a:ext>
            </a:extLst>
          </p:cNvPr>
          <p:cNvSpPr/>
          <p:nvPr/>
        </p:nvSpPr>
        <p:spPr>
          <a:xfrm>
            <a:off x="2334017" y="1433034"/>
            <a:ext cx="6699333" cy="468729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Hexagon 6">
            <a:extLst>
              <a:ext uri="{FF2B5EF4-FFF2-40B4-BE49-F238E27FC236}">
                <a16:creationId xmlns:a16="http://schemas.microsoft.com/office/drawing/2014/main" id="{FA3D8861-81FD-4A37-BF81-8B99643E62DB}"/>
              </a:ext>
            </a:extLst>
          </p:cNvPr>
          <p:cNvSpPr/>
          <p:nvPr/>
        </p:nvSpPr>
        <p:spPr>
          <a:xfrm>
            <a:off x="3356914" y="2125071"/>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Hexagon 8">
            <a:extLst>
              <a:ext uri="{FF2B5EF4-FFF2-40B4-BE49-F238E27FC236}">
                <a16:creationId xmlns:a16="http://schemas.microsoft.com/office/drawing/2014/main" id="{CD9222A9-56B4-45F4-A4FD-B6D02260C939}"/>
              </a:ext>
            </a:extLst>
          </p:cNvPr>
          <p:cNvSpPr/>
          <p:nvPr/>
        </p:nvSpPr>
        <p:spPr>
          <a:xfrm>
            <a:off x="4216670" y="3311699"/>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1" name="Hexagon 10">
            <a:extLst>
              <a:ext uri="{FF2B5EF4-FFF2-40B4-BE49-F238E27FC236}">
                <a16:creationId xmlns:a16="http://schemas.microsoft.com/office/drawing/2014/main" id="{D8EDB119-5047-4839-8DEF-96215CA2892E}"/>
              </a:ext>
            </a:extLst>
          </p:cNvPr>
          <p:cNvSpPr/>
          <p:nvPr/>
        </p:nvSpPr>
        <p:spPr>
          <a:xfrm>
            <a:off x="3619428" y="4651181"/>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Hexagon 16">
            <a:extLst>
              <a:ext uri="{FF2B5EF4-FFF2-40B4-BE49-F238E27FC236}">
                <a16:creationId xmlns:a16="http://schemas.microsoft.com/office/drawing/2014/main" id="{EA0BAB7B-A349-4F40-A492-9A0092EA8105}"/>
              </a:ext>
            </a:extLst>
          </p:cNvPr>
          <p:cNvSpPr/>
          <p:nvPr/>
        </p:nvSpPr>
        <p:spPr>
          <a:xfrm>
            <a:off x="2137906" y="4790224"/>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9" name="Hexagon 18">
            <a:extLst>
              <a:ext uri="{FF2B5EF4-FFF2-40B4-BE49-F238E27FC236}">
                <a16:creationId xmlns:a16="http://schemas.microsoft.com/office/drawing/2014/main" id="{740C6CDC-C8D1-449C-B258-DA69BB7C8BED}"/>
              </a:ext>
            </a:extLst>
          </p:cNvPr>
          <p:cNvSpPr/>
          <p:nvPr/>
        </p:nvSpPr>
        <p:spPr>
          <a:xfrm>
            <a:off x="1264071" y="3604071"/>
            <a:ext cx="736673" cy="634741"/>
          </a:xfrm>
          <a:prstGeom prst="hexagon">
            <a:avLst>
              <a:gd name="adj" fmla="val 28900"/>
              <a:gd name="vf" fmla="val 115470"/>
            </a:avLst>
          </a:prstGeom>
          <a:no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 name="Slide Number Placeholder 3">
            <a:extLst>
              <a:ext uri="{FF2B5EF4-FFF2-40B4-BE49-F238E27FC236}">
                <a16:creationId xmlns:a16="http://schemas.microsoft.com/office/drawing/2014/main" id="{A9D19523-3891-4450-8F18-856CA4F69D0E}"/>
              </a:ext>
            </a:extLst>
          </p:cNvPr>
          <p:cNvSpPr>
            <a:spLocks noGrp="1"/>
          </p:cNvSpPr>
          <p:nvPr>
            <p:ph type="sldNum" sz="quarter" idx="10"/>
          </p:nvPr>
        </p:nvSpPr>
        <p:spPr/>
        <p:txBody>
          <a:bodyPr/>
          <a:lstStyle/>
          <a:p>
            <a:pPr>
              <a:defRPr/>
            </a:pPr>
            <a:fld id="{89E13707-55E4-4D57-BB4A-82E3BC41C3F0}" type="slidenum">
              <a:rPr lang="en-US" smtClean="0"/>
              <a:pPr>
                <a:defRPr/>
              </a:pPr>
              <a:t>8</a:t>
            </a:fld>
            <a:r>
              <a:rPr lang="en-US" dirty="0"/>
              <a:t>								</a:t>
            </a:r>
          </a:p>
        </p:txBody>
      </p:sp>
      <p:sp>
        <p:nvSpPr>
          <p:cNvPr id="33" name="Title 1">
            <a:extLst>
              <a:ext uri="{FF2B5EF4-FFF2-40B4-BE49-F238E27FC236}">
                <a16:creationId xmlns:a16="http://schemas.microsoft.com/office/drawing/2014/main" id="{E882F19E-4BEF-4038-90EA-4E1EB050DB13}"/>
              </a:ext>
            </a:extLst>
          </p:cNvPr>
          <p:cNvSpPr>
            <a:spLocks noGrp="1"/>
          </p:cNvSpPr>
          <p:nvPr>
            <p:ph type="title"/>
          </p:nvPr>
        </p:nvSpPr>
        <p:spPr>
          <a:xfrm>
            <a:off x="2137906" y="426703"/>
            <a:ext cx="6699333" cy="407012"/>
          </a:xfrm>
        </p:spPr>
        <p:txBody>
          <a:bodyPr>
            <a:noAutofit/>
          </a:bodyPr>
          <a:lstStyle/>
          <a:p>
            <a:r>
              <a:rPr lang="en-GB" dirty="0"/>
              <a:t>Reproducible Analytical Pipeline</a:t>
            </a:r>
          </a:p>
        </p:txBody>
      </p:sp>
      <p:sp>
        <p:nvSpPr>
          <p:cNvPr id="2" name="Rectangle: Rounded Corners 1">
            <a:extLst>
              <a:ext uri="{FF2B5EF4-FFF2-40B4-BE49-F238E27FC236}">
                <a16:creationId xmlns:a16="http://schemas.microsoft.com/office/drawing/2014/main" id="{2057ECD6-A331-447B-A1AD-D19E4FB2EF9B}"/>
              </a:ext>
            </a:extLst>
          </p:cNvPr>
          <p:cNvSpPr/>
          <p:nvPr/>
        </p:nvSpPr>
        <p:spPr>
          <a:xfrm>
            <a:off x="2655822" y="2155186"/>
            <a:ext cx="5013711" cy="57764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         </a:t>
            </a:r>
            <a:r>
              <a:rPr lang="en-GB" b="1" dirty="0" err="1"/>
              <a:t>DataLakeR</a:t>
            </a:r>
            <a:endParaRPr lang="en-GB" b="1" dirty="0"/>
          </a:p>
          <a:p>
            <a:r>
              <a:rPr lang="en-GB" sz="1400" dirty="0"/>
              <a:t>            Gets numerator/ denominator counts from Data Lake</a:t>
            </a:r>
          </a:p>
        </p:txBody>
      </p:sp>
      <p:sp>
        <p:nvSpPr>
          <p:cNvPr id="30" name="Rectangle: Rounded Corners 29">
            <a:extLst>
              <a:ext uri="{FF2B5EF4-FFF2-40B4-BE49-F238E27FC236}">
                <a16:creationId xmlns:a16="http://schemas.microsoft.com/office/drawing/2014/main" id="{2DD97B86-3CCE-4CF9-B245-08B408C44087}"/>
              </a:ext>
            </a:extLst>
          </p:cNvPr>
          <p:cNvSpPr/>
          <p:nvPr/>
        </p:nvSpPr>
        <p:spPr>
          <a:xfrm>
            <a:off x="2655962" y="3442538"/>
            <a:ext cx="5012807" cy="57764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         </a:t>
            </a:r>
            <a:r>
              <a:rPr lang="en-GB" b="1" dirty="0" err="1"/>
              <a:t>PHEindicatormethods</a:t>
            </a:r>
            <a:endParaRPr lang="en-GB" b="1" dirty="0"/>
          </a:p>
          <a:p>
            <a:r>
              <a:rPr lang="en-GB" sz="1600" dirty="0"/>
              <a:t>          Calculates statistics and confidence intervals</a:t>
            </a:r>
          </a:p>
        </p:txBody>
      </p:sp>
      <p:sp>
        <p:nvSpPr>
          <p:cNvPr id="31" name="Rectangle: Rounded Corners 30">
            <a:extLst>
              <a:ext uri="{FF2B5EF4-FFF2-40B4-BE49-F238E27FC236}">
                <a16:creationId xmlns:a16="http://schemas.microsoft.com/office/drawing/2014/main" id="{1E0724B8-6AA0-4BCB-B2A7-E33D46DA1A97}"/>
              </a:ext>
            </a:extLst>
          </p:cNvPr>
          <p:cNvSpPr/>
          <p:nvPr/>
        </p:nvSpPr>
        <p:spPr>
          <a:xfrm>
            <a:off x="2670049" y="4102392"/>
            <a:ext cx="5012807" cy="57764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bg1"/>
                </a:solidFill>
              </a:rPr>
              <a:t>         </a:t>
            </a:r>
            <a:r>
              <a:rPr lang="en-GB" b="1" dirty="0" err="1">
                <a:solidFill>
                  <a:schemeClr val="bg1"/>
                </a:solidFill>
              </a:rPr>
              <a:t>disclosurecontrolr</a:t>
            </a:r>
            <a:endParaRPr lang="en-GB" b="1" dirty="0">
              <a:solidFill>
                <a:schemeClr val="bg1"/>
              </a:solidFill>
            </a:endParaRPr>
          </a:p>
          <a:p>
            <a:r>
              <a:rPr lang="en-GB" dirty="0">
                <a:solidFill>
                  <a:schemeClr val="bg1"/>
                </a:solidFill>
              </a:rPr>
              <a:t>          </a:t>
            </a:r>
            <a:r>
              <a:rPr lang="en-GB" sz="1600" dirty="0">
                <a:solidFill>
                  <a:schemeClr val="bg1"/>
                </a:solidFill>
              </a:rPr>
              <a:t>Applies disclosure control</a:t>
            </a:r>
          </a:p>
        </p:txBody>
      </p:sp>
      <p:sp>
        <p:nvSpPr>
          <p:cNvPr id="32" name="Rectangle: Rounded Corners 31">
            <a:extLst>
              <a:ext uri="{FF2B5EF4-FFF2-40B4-BE49-F238E27FC236}">
                <a16:creationId xmlns:a16="http://schemas.microsoft.com/office/drawing/2014/main" id="{E5710EF1-203E-4A8B-840E-966DE39AB7A2}"/>
              </a:ext>
            </a:extLst>
          </p:cNvPr>
          <p:cNvSpPr/>
          <p:nvPr/>
        </p:nvSpPr>
        <p:spPr>
          <a:xfrm>
            <a:off x="2670049" y="5413020"/>
            <a:ext cx="5012807" cy="57764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         </a:t>
            </a:r>
            <a:r>
              <a:rPr lang="en-GB" b="1" dirty="0" err="1"/>
              <a:t>indiqar</a:t>
            </a:r>
            <a:endParaRPr lang="en-GB" b="1" dirty="0"/>
          </a:p>
          <a:p>
            <a:r>
              <a:rPr lang="en-GB" sz="1600" dirty="0"/>
              <a:t>          Generates QA sense check output</a:t>
            </a:r>
          </a:p>
        </p:txBody>
      </p:sp>
      <p:sp>
        <p:nvSpPr>
          <p:cNvPr id="34" name="Rectangle: Rounded Corners 33">
            <a:extLst>
              <a:ext uri="{FF2B5EF4-FFF2-40B4-BE49-F238E27FC236}">
                <a16:creationId xmlns:a16="http://schemas.microsoft.com/office/drawing/2014/main" id="{DD7AD5E0-4FE1-4012-8B5B-DD270B828E09}"/>
              </a:ext>
            </a:extLst>
          </p:cNvPr>
          <p:cNvSpPr/>
          <p:nvPr/>
        </p:nvSpPr>
        <p:spPr>
          <a:xfrm>
            <a:off x="2655962" y="4757146"/>
            <a:ext cx="5012807" cy="57764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t>         </a:t>
            </a:r>
            <a:r>
              <a:rPr lang="en-GB" b="1" dirty="0" err="1"/>
              <a:t>pholior</a:t>
            </a:r>
            <a:endParaRPr lang="en-GB" b="1" dirty="0"/>
          </a:p>
          <a:p>
            <a:r>
              <a:rPr lang="en-GB" sz="1600" dirty="0"/>
              <a:t>           Applies PHOLIO formatting</a:t>
            </a:r>
          </a:p>
        </p:txBody>
      </p:sp>
      <p:sp>
        <p:nvSpPr>
          <p:cNvPr id="36" name="Rectangle: Rounded Corners 35">
            <a:extLst>
              <a:ext uri="{FF2B5EF4-FFF2-40B4-BE49-F238E27FC236}">
                <a16:creationId xmlns:a16="http://schemas.microsoft.com/office/drawing/2014/main" id="{18924C47-4BB5-4A3B-A682-BE301A71199A}"/>
              </a:ext>
            </a:extLst>
          </p:cNvPr>
          <p:cNvSpPr/>
          <p:nvPr/>
        </p:nvSpPr>
        <p:spPr>
          <a:xfrm>
            <a:off x="306761" y="1473984"/>
            <a:ext cx="1952170" cy="3084374"/>
          </a:xfrm>
          <a:prstGeom prst="roundRect">
            <a:avLst/>
          </a:prstGeom>
          <a:solidFill>
            <a:srgbClr val="98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CIA Specifications</a:t>
            </a:r>
          </a:p>
          <a:p>
            <a:pPr algn="ctr"/>
            <a:r>
              <a:rPr lang="en-GB" sz="1400" dirty="0"/>
              <a:t>(numerator &amp; denominator sources, methods, disclosure rules etc)</a:t>
            </a:r>
          </a:p>
          <a:p>
            <a:pPr algn="ctr"/>
            <a:endParaRPr lang="en-GB" dirty="0"/>
          </a:p>
          <a:p>
            <a:pPr algn="ctr"/>
            <a:r>
              <a:rPr lang="en-GB" dirty="0"/>
              <a:t>“instruction manual”</a:t>
            </a:r>
          </a:p>
        </p:txBody>
      </p:sp>
      <p:sp>
        <p:nvSpPr>
          <p:cNvPr id="37" name="Rectangle: Rounded Corners 36">
            <a:extLst>
              <a:ext uri="{FF2B5EF4-FFF2-40B4-BE49-F238E27FC236}">
                <a16:creationId xmlns:a16="http://schemas.microsoft.com/office/drawing/2014/main" id="{7AB77C90-8802-45CE-A3DB-01BF759847F1}"/>
              </a:ext>
            </a:extLst>
          </p:cNvPr>
          <p:cNvSpPr/>
          <p:nvPr/>
        </p:nvSpPr>
        <p:spPr>
          <a:xfrm>
            <a:off x="2670049" y="2793841"/>
            <a:ext cx="5012807" cy="57764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chemeClr val="bg1"/>
                </a:solidFill>
              </a:rPr>
              <a:t>         </a:t>
            </a:r>
            <a:r>
              <a:rPr lang="en-GB" b="1" dirty="0" err="1">
                <a:solidFill>
                  <a:schemeClr val="bg1"/>
                </a:solidFill>
              </a:rPr>
              <a:t>disclosurecontrolr</a:t>
            </a:r>
            <a:endParaRPr lang="en-GB" b="1" dirty="0">
              <a:solidFill>
                <a:schemeClr val="bg1"/>
              </a:solidFill>
            </a:endParaRPr>
          </a:p>
          <a:p>
            <a:r>
              <a:rPr lang="en-GB" sz="1600" dirty="0">
                <a:solidFill>
                  <a:schemeClr val="bg1"/>
                </a:solidFill>
              </a:rPr>
              <a:t>           Applies disclosure control</a:t>
            </a:r>
          </a:p>
        </p:txBody>
      </p:sp>
      <p:sp>
        <p:nvSpPr>
          <p:cNvPr id="39" name="TextBox 38">
            <a:extLst>
              <a:ext uri="{FF2B5EF4-FFF2-40B4-BE49-F238E27FC236}">
                <a16:creationId xmlns:a16="http://schemas.microsoft.com/office/drawing/2014/main" id="{9012B16C-F6ED-4122-A64B-078F36772AF5}"/>
              </a:ext>
            </a:extLst>
          </p:cNvPr>
          <p:cNvSpPr txBox="1"/>
          <p:nvPr/>
        </p:nvSpPr>
        <p:spPr>
          <a:xfrm>
            <a:off x="2670048" y="1518631"/>
            <a:ext cx="5388930" cy="369332"/>
          </a:xfrm>
          <a:prstGeom prst="rect">
            <a:avLst/>
          </a:prstGeom>
          <a:noFill/>
        </p:spPr>
        <p:txBody>
          <a:bodyPr wrap="square" rtlCol="0">
            <a:spAutoFit/>
          </a:bodyPr>
          <a:lstStyle/>
          <a:p>
            <a:r>
              <a:rPr lang="en-GB" b="1" dirty="0"/>
              <a:t>     </a:t>
            </a:r>
            <a:r>
              <a:rPr lang="en-GB" b="1" dirty="0" err="1"/>
              <a:t>Indicatorautomation</a:t>
            </a:r>
            <a:r>
              <a:rPr lang="en-GB" b="1" dirty="0"/>
              <a:t> – “The CIA Tool”</a:t>
            </a:r>
            <a:endParaRPr lang="en-GB" dirty="0"/>
          </a:p>
        </p:txBody>
      </p:sp>
      <p:sp>
        <p:nvSpPr>
          <p:cNvPr id="40" name="Arrow: Down 39">
            <a:extLst>
              <a:ext uri="{FF2B5EF4-FFF2-40B4-BE49-F238E27FC236}">
                <a16:creationId xmlns:a16="http://schemas.microsoft.com/office/drawing/2014/main" id="{7C3C6F42-1CCD-495C-B801-2017D98152AD}"/>
              </a:ext>
            </a:extLst>
          </p:cNvPr>
          <p:cNvSpPr/>
          <p:nvPr/>
        </p:nvSpPr>
        <p:spPr>
          <a:xfrm rot="16200000">
            <a:off x="2010788" y="1552559"/>
            <a:ext cx="290577" cy="73667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Arrow: Down 5">
            <a:extLst>
              <a:ext uri="{FF2B5EF4-FFF2-40B4-BE49-F238E27FC236}">
                <a16:creationId xmlns:a16="http://schemas.microsoft.com/office/drawing/2014/main" id="{7C1418C0-0512-4DAD-8034-ADA525356A12}"/>
              </a:ext>
            </a:extLst>
          </p:cNvPr>
          <p:cNvSpPr/>
          <p:nvPr/>
        </p:nvSpPr>
        <p:spPr>
          <a:xfrm>
            <a:off x="2765431" y="1887963"/>
            <a:ext cx="293964" cy="395200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Rounded Corners 37">
            <a:extLst>
              <a:ext uri="{FF2B5EF4-FFF2-40B4-BE49-F238E27FC236}">
                <a16:creationId xmlns:a16="http://schemas.microsoft.com/office/drawing/2014/main" id="{F876DD2D-C3C9-469E-83B4-B47FCD637D11}"/>
              </a:ext>
            </a:extLst>
          </p:cNvPr>
          <p:cNvSpPr/>
          <p:nvPr/>
        </p:nvSpPr>
        <p:spPr>
          <a:xfrm>
            <a:off x="295743" y="4674337"/>
            <a:ext cx="1952170" cy="1445994"/>
          </a:xfrm>
          <a:prstGeom prst="roundRect">
            <a:avLst/>
          </a:prstGeom>
          <a:solidFill>
            <a:srgbClr val="98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Sources</a:t>
            </a:r>
          </a:p>
          <a:p>
            <a:pPr algn="ctr"/>
            <a:r>
              <a:rPr lang="en-GB" sz="1400" dirty="0"/>
              <a:t>(populations, births, deaths, HES etc)</a:t>
            </a:r>
          </a:p>
        </p:txBody>
      </p:sp>
      <p:sp>
        <p:nvSpPr>
          <p:cNvPr id="41" name="Arrow: Down 40">
            <a:extLst>
              <a:ext uri="{FF2B5EF4-FFF2-40B4-BE49-F238E27FC236}">
                <a16:creationId xmlns:a16="http://schemas.microsoft.com/office/drawing/2014/main" id="{0A371957-4CD7-4893-93C5-2BACE8BFFC7E}"/>
              </a:ext>
            </a:extLst>
          </p:cNvPr>
          <p:cNvSpPr/>
          <p:nvPr/>
        </p:nvSpPr>
        <p:spPr>
          <a:xfrm rot="16200000">
            <a:off x="2013168" y="4505945"/>
            <a:ext cx="290577" cy="736674"/>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TextBox 48">
            <a:extLst>
              <a:ext uri="{FF2B5EF4-FFF2-40B4-BE49-F238E27FC236}">
                <a16:creationId xmlns:a16="http://schemas.microsoft.com/office/drawing/2014/main" id="{A89D45DC-A90A-44EC-B3F9-8FDB2A7107E1}"/>
              </a:ext>
            </a:extLst>
          </p:cNvPr>
          <p:cNvSpPr txBox="1"/>
          <p:nvPr/>
        </p:nvSpPr>
        <p:spPr>
          <a:xfrm>
            <a:off x="295743" y="1138356"/>
            <a:ext cx="1952170" cy="369332"/>
          </a:xfrm>
          <a:prstGeom prst="rect">
            <a:avLst/>
          </a:prstGeom>
          <a:noFill/>
        </p:spPr>
        <p:txBody>
          <a:bodyPr wrap="square" rtlCol="0">
            <a:spAutoFit/>
          </a:bodyPr>
          <a:lstStyle/>
          <a:p>
            <a:r>
              <a:rPr lang="en-GB" b="1" dirty="0"/>
              <a:t>CIA Tool Inputs</a:t>
            </a:r>
            <a:endParaRPr lang="en-GB" dirty="0"/>
          </a:p>
        </p:txBody>
      </p:sp>
      <p:sp>
        <p:nvSpPr>
          <p:cNvPr id="50" name="Rectangle: Rounded Corners 49">
            <a:extLst>
              <a:ext uri="{FF2B5EF4-FFF2-40B4-BE49-F238E27FC236}">
                <a16:creationId xmlns:a16="http://schemas.microsoft.com/office/drawing/2014/main" id="{2C76C447-7DFB-4489-B192-46A5285562B4}"/>
              </a:ext>
            </a:extLst>
          </p:cNvPr>
          <p:cNvSpPr/>
          <p:nvPr/>
        </p:nvSpPr>
        <p:spPr>
          <a:xfrm>
            <a:off x="8179394" y="2097774"/>
            <a:ext cx="657845" cy="353238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b="1" dirty="0">
                <a:solidFill>
                  <a:schemeClr val="tx1"/>
                </a:solidFill>
              </a:rPr>
              <a:t>Indicator data </a:t>
            </a:r>
          </a:p>
          <a:p>
            <a:pPr algn="ctr"/>
            <a:r>
              <a:rPr lang="en-GB" b="1" dirty="0">
                <a:solidFill>
                  <a:schemeClr val="tx1"/>
                </a:solidFill>
              </a:rPr>
              <a:t>&amp; supporting outputs</a:t>
            </a:r>
          </a:p>
        </p:txBody>
      </p:sp>
      <p:sp>
        <p:nvSpPr>
          <p:cNvPr id="51" name="Arrow: Down 50">
            <a:extLst>
              <a:ext uri="{FF2B5EF4-FFF2-40B4-BE49-F238E27FC236}">
                <a16:creationId xmlns:a16="http://schemas.microsoft.com/office/drawing/2014/main" id="{4A08E6C4-A468-446A-8BAC-D3188786532D}"/>
              </a:ext>
            </a:extLst>
          </p:cNvPr>
          <p:cNvSpPr/>
          <p:nvPr/>
        </p:nvSpPr>
        <p:spPr>
          <a:xfrm rot="16200000">
            <a:off x="7826814" y="3608074"/>
            <a:ext cx="306611" cy="51760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3992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5A93B1-014A-4805-8B95-4A3383623ADF}"/>
              </a:ext>
            </a:extLst>
          </p:cNvPr>
          <p:cNvSpPr>
            <a:spLocks noGrp="1"/>
          </p:cNvSpPr>
          <p:nvPr>
            <p:ph type="sldNum" sz="quarter" idx="10"/>
          </p:nvPr>
        </p:nvSpPr>
        <p:spPr/>
        <p:txBody>
          <a:bodyPr/>
          <a:lstStyle/>
          <a:p>
            <a:pPr>
              <a:defRPr/>
            </a:pPr>
            <a:fld id="{89E13707-55E4-4D57-BB4A-82E3BC41C3F0}" type="slidenum">
              <a:rPr lang="en-US" smtClean="0"/>
              <a:pPr>
                <a:defRPr/>
              </a:pPr>
              <a:t>9</a:t>
            </a:fld>
            <a:r>
              <a:rPr lang="en-US" dirty="0"/>
              <a:t>								</a:t>
            </a:r>
          </a:p>
        </p:txBody>
      </p:sp>
      <p:sp>
        <p:nvSpPr>
          <p:cNvPr id="6" name="Content Placeholder 5">
            <a:extLst>
              <a:ext uri="{FF2B5EF4-FFF2-40B4-BE49-F238E27FC236}">
                <a16:creationId xmlns:a16="http://schemas.microsoft.com/office/drawing/2014/main" id="{730690D5-52C9-4710-A21A-A6913826D6BA}"/>
              </a:ext>
            </a:extLst>
          </p:cNvPr>
          <p:cNvSpPr>
            <a:spLocks noGrp="1"/>
          </p:cNvSpPr>
          <p:nvPr>
            <p:ph idx="1"/>
          </p:nvPr>
        </p:nvSpPr>
        <p:spPr>
          <a:xfrm>
            <a:off x="558000" y="1499616"/>
            <a:ext cx="8028000" cy="4652839"/>
          </a:xfrm>
        </p:spPr>
        <p:txBody>
          <a:bodyPr/>
          <a:lstStyle/>
          <a:p>
            <a:pPr marL="0" indent="0"/>
            <a:r>
              <a:rPr lang="en-GB" dirty="0"/>
              <a:t>The CIA Tool can generate indicator data in human readable and PHOLIO formats based on reference data supplied to it.  The reference data is very detailed metadata that defines the indicator sources and methods, acting as an instruction manual for the CIA Tool.</a:t>
            </a:r>
          </a:p>
        </p:txBody>
      </p:sp>
      <p:sp>
        <p:nvSpPr>
          <p:cNvPr id="5" name="Title 1">
            <a:extLst>
              <a:ext uri="{FF2B5EF4-FFF2-40B4-BE49-F238E27FC236}">
                <a16:creationId xmlns:a16="http://schemas.microsoft.com/office/drawing/2014/main" id="{0AB57FFB-0E54-4FB7-98B4-9A582BABFFD0}"/>
              </a:ext>
            </a:extLst>
          </p:cNvPr>
          <p:cNvSpPr txBox="1">
            <a:spLocks/>
          </p:cNvSpPr>
          <p:nvPr/>
        </p:nvSpPr>
        <p:spPr>
          <a:xfrm>
            <a:off x="1982227" y="426703"/>
            <a:ext cx="6813430" cy="407012"/>
          </a:xfrm>
          <a:prstGeom prst="rect">
            <a:avLst/>
          </a:prstGeom>
        </p:spPr>
        <p:txBody>
          <a:bodyPr vert="horz" lIns="0" tIns="0" rIns="0" bIns="0" rtlCol="0" anchor="t" anchorCtr="0">
            <a:noAutofit/>
          </a:bodyPr>
          <a:lstStyle>
            <a:lvl1pPr algn="l" rtl="0" eaLnBrk="0" fontAlgn="base" hangingPunct="0">
              <a:spcBef>
                <a:spcPct val="0"/>
              </a:spcBef>
              <a:spcAft>
                <a:spcPct val="0"/>
              </a:spcAft>
              <a:defRPr sz="4000" kern="1200" spc="-150" baseline="0">
                <a:solidFill>
                  <a:srgbClr val="00AE9E"/>
                </a:solidFill>
                <a:latin typeface="Arial" pitchFamily="34" charset="0"/>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a:lstStyle>
          <a:p>
            <a:r>
              <a:rPr lang="en-GB" dirty="0"/>
              <a:t>What is the CIA Tool?</a:t>
            </a:r>
          </a:p>
        </p:txBody>
      </p:sp>
      <p:sp>
        <p:nvSpPr>
          <p:cNvPr id="3" name="Rectangle: Rounded Corners 2">
            <a:extLst>
              <a:ext uri="{FF2B5EF4-FFF2-40B4-BE49-F238E27FC236}">
                <a16:creationId xmlns:a16="http://schemas.microsoft.com/office/drawing/2014/main" id="{8F257D3E-8AE7-4B51-866C-099113FFE568}"/>
              </a:ext>
            </a:extLst>
          </p:cNvPr>
          <p:cNvSpPr/>
          <p:nvPr/>
        </p:nvSpPr>
        <p:spPr>
          <a:xfrm>
            <a:off x="588890" y="4536504"/>
            <a:ext cx="1889760" cy="923544"/>
          </a:xfrm>
          <a:prstGeom prst="roundRect">
            <a:avLst/>
          </a:prstGeom>
          <a:solidFill>
            <a:srgbClr val="98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Sources</a:t>
            </a:r>
          </a:p>
        </p:txBody>
      </p:sp>
      <p:sp>
        <p:nvSpPr>
          <p:cNvPr id="7" name="Rectangle: Rounded Corners 6">
            <a:extLst>
              <a:ext uri="{FF2B5EF4-FFF2-40B4-BE49-F238E27FC236}">
                <a16:creationId xmlns:a16="http://schemas.microsoft.com/office/drawing/2014/main" id="{2243E52B-FDEC-48EA-8604-CDF359D88EFA}"/>
              </a:ext>
            </a:extLst>
          </p:cNvPr>
          <p:cNvSpPr/>
          <p:nvPr/>
        </p:nvSpPr>
        <p:spPr>
          <a:xfrm>
            <a:off x="588890" y="3491076"/>
            <a:ext cx="1889760" cy="923544"/>
          </a:xfrm>
          <a:prstGeom prst="roundRect">
            <a:avLst/>
          </a:prstGeom>
          <a:solidFill>
            <a:srgbClr val="98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CIA Specifications</a:t>
            </a:r>
          </a:p>
        </p:txBody>
      </p:sp>
      <p:sp>
        <p:nvSpPr>
          <p:cNvPr id="8" name="Arrow: Right 7">
            <a:extLst>
              <a:ext uri="{FF2B5EF4-FFF2-40B4-BE49-F238E27FC236}">
                <a16:creationId xmlns:a16="http://schemas.microsoft.com/office/drawing/2014/main" id="{38F23A4B-517E-42DD-BD8B-08AB903C84F4}"/>
              </a:ext>
            </a:extLst>
          </p:cNvPr>
          <p:cNvSpPr/>
          <p:nvPr/>
        </p:nvSpPr>
        <p:spPr>
          <a:xfrm>
            <a:off x="2535936" y="4171042"/>
            <a:ext cx="950976" cy="51927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Inputs</a:t>
            </a:r>
          </a:p>
        </p:txBody>
      </p:sp>
      <p:sp>
        <p:nvSpPr>
          <p:cNvPr id="9" name="Rectangle: Rounded Corners 8">
            <a:extLst>
              <a:ext uri="{FF2B5EF4-FFF2-40B4-BE49-F238E27FC236}">
                <a16:creationId xmlns:a16="http://schemas.microsoft.com/office/drawing/2014/main" id="{38DAFEF5-0D6C-4E54-976C-33E21A836D4F}"/>
              </a:ext>
            </a:extLst>
          </p:cNvPr>
          <p:cNvSpPr/>
          <p:nvPr/>
        </p:nvSpPr>
        <p:spPr>
          <a:xfrm>
            <a:off x="3545042" y="3984386"/>
            <a:ext cx="1889760" cy="1373998"/>
          </a:xfrm>
          <a:prstGeom prst="roundRect">
            <a:avLst/>
          </a:prstGeom>
          <a:solidFill>
            <a:srgbClr val="98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CIA Tool</a:t>
            </a:r>
          </a:p>
        </p:txBody>
      </p:sp>
      <p:sp>
        <p:nvSpPr>
          <p:cNvPr id="10" name="Rectangle: Rounded Corners 9">
            <a:extLst>
              <a:ext uri="{FF2B5EF4-FFF2-40B4-BE49-F238E27FC236}">
                <a16:creationId xmlns:a16="http://schemas.microsoft.com/office/drawing/2014/main" id="{D2FE79BE-6ACF-4455-9011-FF668A5AF044}"/>
              </a:ext>
            </a:extLst>
          </p:cNvPr>
          <p:cNvSpPr/>
          <p:nvPr/>
        </p:nvSpPr>
        <p:spPr>
          <a:xfrm>
            <a:off x="6456100" y="3060192"/>
            <a:ext cx="2339557" cy="1743456"/>
          </a:xfrm>
          <a:prstGeom prst="roundRect">
            <a:avLst/>
          </a:prstGeom>
          <a:solidFill>
            <a:srgbClr val="98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Indicator data</a:t>
            </a:r>
          </a:p>
          <a:p>
            <a:pPr marL="285750" indent="-285750" algn="ctr">
              <a:buFont typeface="Arial" panose="020B0604020202020204" pitchFamily="34" charset="0"/>
              <a:buChar char="•"/>
            </a:pPr>
            <a:endParaRPr lang="en-GB" dirty="0"/>
          </a:p>
        </p:txBody>
      </p:sp>
      <p:sp>
        <p:nvSpPr>
          <p:cNvPr id="11" name="Arrow: Right 10">
            <a:extLst>
              <a:ext uri="{FF2B5EF4-FFF2-40B4-BE49-F238E27FC236}">
                <a16:creationId xmlns:a16="http://schemas.microsoft.com/office/drawing/2014/main" id="{B8695E91-5801-45A6-BB00-027B8C4E8996}"/>
              </a:ext>
            </a:extLst>
          </p:cNvPr>
          <p:cNvSpPr/>
          <p:nvPr/>
        </p:nvSpPr>
        <p:spPr>
          <a:xfrm>
            <a:off x="5505124" y="4171042"/>
            <a:ext cx="950976" cy="519273"/>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Outputs</a:t>
            </a:r>
          </a:p>
        </p:txBody>
      </p:sp>
      <p:sp>
        <p:nvSpPr>
          <p:cNvPr id="12" name="Rectangle: Rounded Corners 11">
            <a:extLst>
              <a:ext uri="{FF2B5EF4-FFF2-40B4-BE49-F238E27FC236}">
                <a16:creationId xmlns:a16="http://schemas.microsoft.com/office/drawing/2014/main" id="{F6A4A8DA-159F-45F6-AC9B-623EE2CD2A11}"/>
              </a:ext>
            </a:extLst>
          </p:cNvPr>
          <p:cNvSpPr/>
          <p:nvPr/>
        </p:nvSpPr>
        <p:spPr>
          <a:xfrm>
            <a:off x="6456100" y="4907930"/>
            <a:ext cx="2339556" cy="923544"/>
          </a:xfrm>
          <a:prstGeom prst="roundRect">
            <a:avLst/>
          </a:prstGeom>
          <a:solidFill>
            <a:srgbClr val="980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Supporting outputs</a:t>
            </a:r>
          </a:p>
        </p:txBody>
      </p:sp>
      <p:sp>
        <p:nvSpPr>
          <p:cNvPr id="2" name="TextBox 1">
            <a:extLst>
              <a:ext uri="{FF2B5EF4-FFF2-40B4-BE49-F238E27FC236}">
                <a16:creationId xmlns:a16="http://schemas.microsoft.com/office/drawing/2014/main" id="{76EBE438-DC90-428B-803F-E0D303E186D1}"/>
              </a:ext>
            </a:extLst>
          </p:cNvPr>
          <p:cNvSpPr txBox="1"/>
          <p:nvPr/>
        </p:nvSpPr>
        <p:spPr>
          <a:xfrm>
            <a:off x="1679353" y="2705374"/>
            <a:ext cx="4258102" cy="646331"/>
          </a:xfrm>
          <a:prstGeom prst="rect">
            <a:avLst/>
          </a:prstGeom>
          <a:noFill/>
        </p:spPr>
        <p:txBody>
          <a:bodyPr wrap="square" rtlCol="0">
            <a:spAutoFit/>
          </a:bodyPr>
          <a:lstStyle/>
          <a:p>
            <a:r>
              <a:rPr lang="en-GB" b="1" dirty="0">
                <a:solidFill>
                  <a:srgbClr val="98002E"/>
                </a:solidFill>
                <a:latin typeface="Bradley Hand ITC" panose="03070402050302030203" pitchFamily="66" charset="0"/>
              </a:rPr>
              <a:t>Table of CIA Tool Instructions – which data to get and what to do with it</a:t>
            </a:r>
          </a:p>
        </p:txBody>
      </p:sp>
      <p:cxnSp>
        <p:nvCxnSpPr>
          <p:cNvPr id="18" name="Connector: Curved 17">
            <a:extLst>
              <a:ext uri="{FF2B5EF4-FFF2-40B4-BE49-F238E27FC236}">
                <a16:creationId xmlns:a16="http://schemas.microsoft.com/office/drawing/2014/main" id="{5C136615-0FB6-4FE9-8C72-517176F67E7C}"/>
              </a:ext>
            </a:extLst>
          </p:cNvPr>
          <p:cNvCxnSpPr/>
          <p:nvPr/>
        </p:nvCxnSpPr>
        <p:spPr>
          <a:xfrm rot="16200000" flipV="1">
            <a:off x="1296816" y="3014527"/>
            <a:ext cx="420395" cy="341194"/>
          </a:xfrm>
          <a:prstGeom prst="curvedConnector3">
            <a:avLst>
              <a:gd name="adj1" fmla="val -11682"/>
            </a:avLst>
          </a:prstGeom>
          <a:ln w="19050">
            <a:solidFill>
              <a:srgbClr val="98002E"/>
            </a:solidFill>
            <a:tailEnd type="triangle"/>
          </a:ln>
          <a:scene3d>
            <a:camera prst="orthographicFront">
              <a:rot lat="10800000" lon="0" rev="0"/>
            </a:camera>
            <a:lightRig rig="threePt" dir="t"/>
          </a:scene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625705"/>
      </p:ext>
    </p:extLst>
  </p:cSld>
  <p:clrMapOvr>
    <a:masterClrMapping/>
  </p:clrMapOvr>
</p:sld>
</file>

<file path=ppt/theme/theme1.xml><?xml version="1.0" encoding="utf-8"?>
<a:theme xmlns:a="http://schemas.openxmlformats.org/drawingml/2006/main" name="Office Theme">
  <a:themeElements>
    <a:clrScheme name="Public Health England">
      <a:dk1>
        <a:sysClr val="windowText" lastClr="000000"/>
      </a:dk1>
      <a:lt1>
        <a:sysClr val="window" lastClr="FFFFFF"/>
      </a:lt1>
      <a:dk2>
        <a:srgbClr val="009966"/>
      </a:dk2>
      <a:lt2>
        <a:srgbClr val="98002E"/>
      </a:lt2>
      <a:accent1>
        <a:srgbClr val="11175E"/>
      </a:accent1>
      <a:accent2>
        <a:srgbClr val="D8B5A3"/>
      </a:accent2>
      <a:accent3>
        <a:srgbClr val="F9A25E"/>
      </a:accent3>
      <a:accent4>
        <a:srgbClr val="EEB111"/>
      </a:accent4>
      <a:accent5>
        <a:srgbClr val="00B274"/>
      </a:accent5>
      <a:accent6>
        <a:srgbClr val="A7A9AC"/>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4200" b="1" i="0" u="none" strike="noStrike" cap="none" normalizeH="0" baseline="-25000" smtClean="0">
            <a:ln>
              <a:noFill/>
            </a:ln>
            <a:solidFill>
              <a:srgbClr val="0099FF"/>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4200" b="1" i="0" u="none" strike="noStrike" cap="none" normalizeH="0" baseline="-25000" smtClean="0">
            <a:ln>
              <a:noFill/>
            </a:ln>
            <a:solidFill>
              <a:srgbClr val="0099FF"/>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55547DEF730D74EA5543201242B40D3" ma:contentTypeVersion="2" ma:contentTypeDescription="Create a new document." ma:contentTypeScope="" ma:versionID="90abed70ebe52a91dc341b84b028ecb3">
  <xsd:schema xmlns:xsd="http://www.w3.org/2001/XMLSchema" xmlns:xs="http://www.w3.org/2001/XMLSchema" xmlns:p="http://schemas.microsoft.com/office/2006/metadata/properties" xmlns:ns1="http://schemas.microsoft.com/sharepoint/v3" targetNamespace="http://schemas.microsoft.com/office/2006/metadata/properties" ma:root="true" ma:fieldsID="814c3b335b53ce6b9a41890f168eae5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4C209A5-9E72-4FF0-B064-1705C997F459}">
  <ds:schemaRefs>
    <ds:schemaRef ds:uri="http://schemas.microsoft.com/sharepoint/v3/contenttype/forms"/>
  </ds:schemaRefs>
</ds:datastoreItem>
</file>

<file path=customXml/itemProps2.xml><?xml version="1.0" encoding="utf-8"?>
<ds:datastoreItem xmlns:ds="http://schemas.openxmlformats.org/officeDocument/2006/customXml" ds:itemID="{B586D2D9-290A-4D2F-8D22-4E325A4CD1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54D1D1-343E-4FAD-AAFE-62EBE94DE4FE}">
  <ds:schemaRefs>
    <ds:schemaRef ds:uri="http://schemas.microsoft.com/sharepoint/v3"/>
    <ds:schemaRef ds:uri="http://schemas.microsoft.com/office/2006/metadata/properties"/>
    <ds:schemaRef ds:uri="http://purl.org/dc/elements/1.1/"/>
    <ds:schemaRef ds:uri="http://schemas.microsoft.com/office/infopath/2007/PartnerControls"/>
    <ds:schemaRef ds:uri="http://purl.org/dc/dcmitype/"/>
    <ds:schemaRef ds:uri="http://www.w3.org/XML/1998/namespace"/>
    <ds:schemaRef ds:uri="http://schemas.microsoft.com/office/2006/documentManagement/typ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32933</TotalTime>
  <Words>1283</Words>
  <Application>Microsoft Office PowerPoint</Application>
  <PresentationFormat>On-screen Show (4:3)</PresentationFormat>
  <Paragraphs>225</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Bradley Hand ITC</vt:lpstr>
      <vt:lpstr>Calibri</vt:lpstr>
      <vt:lpstr>Office Theme</vt:lpstr>
      <vt:lpstr>Custom Design</vt:lpstr>
      <vt:lpstr>Centralised Indicator  Automation (CIA) Using RAP  DHSC Coffee &amp; Coding</vt:lpstr>
      <vt:lpstr>PowerPoint Presentation</vt:lpstr>
      <vt:lpstr>PowerPoint Presentation</vt:lpstr>
      <vt:lpstr>PowerPoint Presentation</vt:lpstr>
      <vt:lpstr>PowerPoint Presentation</vt:lpstr>
      <vt:lpstr>PowerPoint Presentation</vt:lpstr>
      <vt:lpstr>Analytical Pipeline</vt:lpstr>
      <vt:lpstr>Reproducible Analytical Pipeline</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Public Health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PHE core slides</dc:title>
  <dc:creator>Georgina Anderson;Stephen Spreadborough</dc:creator>
  <cp:lastModifiedBy>Georgina Anderson</cp:lastModifiedBy>
  <cp:revision>371</cp:revision>
  <cp:lastPrinted>2021-06-23T12:13:48Z</cp:lastPrinted>
  <dcterms:created xsi:type="dcterms:W3CDTF">2012-10-10T09:02:29Z</dcterms:created>
  <dcterms:modified xsi:type="dcterms:W3CDTF">2021-09-08T13:28:21Z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0x010100855547DEF730D74EA5543201242B40D3</vt:lpwstr>
  </property>
  <property fmtid="{D5CDD505-2E9C-101B-9397-08002B2CF9AE}" pid="3" name="TemplateUrl">
    <vt:lpwstr/>
  </property>
  <property fmtid="{D5CDD505-2E9C-101B-9397-08002B2CF9AE}" pid="4" name="Order">
    <vt:r8>5800</vt:r8>
  </property>
  <property fmtid="{D5CDD505-2E9C-101B-9397-08002B2CF9AE}" pid="5" name="xd_Signature">
    <vt:bool>false</vt:bool>
  </property>
  <property fmtid="{D5CDD505-2E9C-101B-9397-08002B2CF9AE}" pid="6" name="xd_ProgID">
    <vt:lpwstr/>
  </property>
  <property fmtid="{D5CDD505-2E9C-101B-9397-08002B2CF9AE}" pid="7" name="_SharedFileIndex">
    <vt:lpwstr/>
  </property>
  <property fmtid="{D5CDD505-2E9C-101B-9397-08002B2CF9AE}" pid="8" name="_SourceUrl">
    <vt:lpwstr/>
  </property>
</Properties>
</file>