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sldIdLst>
    <p:sldId id="307" r:id="rId5"/>
    <p:sldId id="257" r:id="rId6"/>
    <p:sldId id="258" r:id="rId7"/>
    <p:sldId id="287" r:id="rId8"/>
    <p:sldId id="288" r:id="rId9"/>
    <p:sldId id="289" r:id="rId10"/>
    <p:sldId id="291" r:id="rId11"/>
    <p:sldId id="292" r:id="rId12"/>
    <p:sldId id="293" r:id="rId13"/>
    <p:sldId id="298" r:id="rId14"/>
    <p:sldId id="306" r:id="rId15"/>
    <p:sldId id="259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D476F5-4299-456B-AF09-06E9D061FF40}" v="216" dt="2021-02-02T14:00:44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CD0548-DD8F-4FA2-A087-487C16282DF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A31EA7-E4EC-4797-8D4E-199E22B20741}">
      <dgm:prSet phldrT="[Text]"/>
      <dgm:spPr/>
      <dgm:t>
        <a:bodyPr/>
        <a:lstStyle/>
        <a:p>
          <a:r>
            <a:rPr lang="en-US" dirty="0"/>
            <a:t>Find certain patterns in data</a:t>
          </a:r>
        </a:p>
      </dgm:t>
    </dgm:pt>
    <dgm:pt modelId="{87CA9628-0343-4181-9F3C-6110A3AFD001}" type="parTrans" cxnId="{AB1DEF5E-4D59-49CF-8771-C75E75A5D6CF}">
      <dgm:prSet/>
      <dgm:spPr/>
      <dgm:t>
        <a:bodyPr/>
        <a:lstStyle/>
        <a:p>
          <a:endParaRPr lang="en-US"/>
        </a:p>
      </dgm:t>
    </dgm:pt>
    <dgm:pt modelId="{5B87F3FF-0637-4687-8566-7DA4794EA31D}" type="sibTrans" cxnId="{AB1DEF5E-4D59-49CF-8771-C75E75A5D6CF}">
      <dgm:prSet/>
      <dgm:spPr/>
      <dgm:t>
        <a:bodyPr/>
        <a:lstStyle/>
        <a:p>
          <a:endParaRPr lang="en-US"/>
        </a:p>
      </dgm:t>
    </dgm:pt>
    <dgm:pt modelId="{866B7574-E9F5-4EFE-98F3-181D1A2B029D}">
      <dgm:prSet phldrT="[Text]"/>
      <dgm:spPr/>
      <dgm:t>
        <a:bodyPr/>
        <a:lstStyle/>
        <a:p>
          <a:r>
            <a:rPr lang="en-US" dirty="0"/>
            <a:t>Guard against incorrect data entry</a:t>
          </a:r>
        </a:p>
      </dgm:t>
    </dgm:pt>
    <dgm:pt modelId="{F15F9655-0837-414C-B712-3703925F58F1}" type="parTrans" cxnId="{E81BE5FA-BEE6-4ECB-8EED-5E60B8EFC5DE}">
      <dgm:prSet/>
      <dgm:spPr/>
      <dgm:t>
        <a:bodyPr/>
        <a:lstStyle/>
        <a:p>
          <a:endParaRPr lang="en-US"/>
        </a:p>
      </dgm:t>
    </dgm:pt>
    <dgm:pt modelId="{DBB364C3-0133-4B92-B9C5-344FF6F997DE}" type="sibTrans" cxnId="{E81BE5FA-BEE6-4ECB-8EED-5E60B8EFC5DE}">
      <dgm:prSet/>
      <dgm:spPr/>
      <dgm:t>
        <a:bodyPr/>
        <a:lstStyle/>
        <a:p>
          <a:endParaRPr lang="en-US"/>
        </a:p>
      </dgm:t>
    </dgm:pt>
    <dgm:pt modelId="{79BC670F-F75A-4015-BE79-EED6694639E0}">
      <dgm:prSet/>
      <dgm:spPr/>
      <dgm:t>
        <a:bodyPr/>
        <a:lstStyle/>
        <a:p>
          <a:r>
            <a:rPr lang="en-US" dirty="0"/>
            <a:t>Help to find connections in data beyond literal exact matches</a:t>
          </a:r>
        </a:p>
      </dgm:t>
    </dgm:pt>
    <dgm:pt modelId="{E53D6A6A-33A1-4334-B3E7-E383C010DFA6}" type="parTrans" cxnId="{A5B6722F-37D0-473A-AAF5-CDB43D571A70}">
      <dgm:prSet/>
      <dgm:spPr/>
      <dgm:t>
        <a:bodyPr/>
        <a:lstStyle/>
        <a:p>
          <a:endParaRPr lang="en-US"/>
        </a:p>
      </dgm:t>
    </dgm:pt>
    <dgm:pt modelId="{1CE46270-5E4E-4CC9-9883-8B3D60DB89A7}" type="sibTrans" cxnId="{A5B6722F-37D0-473A-AAF5-CDB43D571A70}">
      <dgm:prSet/>
      <dgm:spPr/>
      <dgm:t>
        <a:bodyPr/>
        <a:lstStyle/>
        <a:p>
          <a:endParaRPr lang="en-US"/>
        </a:p>
      </dgm:t>
    </dgm:pt>
    <dgm:pt modelId="{DDDFDFDD-0582-4445-9722-4CB8D5291988}">
      <dgm:prSet/>
      <dgm:spPr/>
      <dgm:t>
        <a:bodyPr/>
        <a:lstStyle/>
        <a:p>
          <a:r>
            <a:rPr lang="en-US" dirty="0"/>
            <a:t>Filter data to relevant cases</a:t>
          </a:r>
        </a:p>
      </dgm:t>
    </dgm:pt>
    <dgm:pt modelId="{4E7D754F-F1BC-4C87-BD3D-ADD2FB7DF365}" type="parTrans" cxnId="{3C8A4830-3E26-42FC-BF46-64441B551E9D}">
      <dgm:prSet/>
      <dgm:spPr/>
      <dgm:t>
        <a:bodyPr/>
        <a:lstStyle/>
        <a:p>
          <a:endParaRPr lang="en-US"/>
        </a:p>
      </dgm:t>
    </dgm:pt>
    <dgm:pt modelId="{193A49EF-B27C-4577-98F2-455A95D1C515}" type="sibTrans" cxnId="{3C8A4830-3E26-42FC-BF46-64441B551E9D}">
      <dgm:prSet/>
      <dgm:spPr/>
      <dgm:t>
        <a:bodyPr/>
        <a:lstStyle/>
        <a:p>
          <a:endParaRPr lang="en-US"/>
        </a:p>
      </dgm:t>
    </dgm:pt>
    <dgm:pt modelId="{72A28BF2-9F5B-4DAD-9DCC-6560F8E8AAC3}">
      <dgm:prSet/>
      <dgm:spPr/>
      <dgm:t>
        <a:bodyPr/>
        <a:lstStyle/>
        <a:p>
          <a:r>
            <a:rPr lang="en-US" dirty="0"/>
            <a:t>Data validation - avoid collecting incorrectly formatted data (e.g. is that a phone number?)</a:t>
          </a:r>
        </a:p>
      </dgm:t>
    </dgm:pt>
    <dgm:pt modelId="{FA952993-089B-4D57-98D1-FF4BED8CE1B7}" type="parTrans" cxnId="{818EF274-AF25-4310-931C-BF67F93D40B4}">
      <dgm:prSet/>
      <dgm:spPr/>
      <dgm:t>
        <a:bodyPr/>
        <a:lstStyle/>
        <a:p>
          <a:endParaRPr lang="en-US"/>
        </a:p>
      </dgm:t>
    </dgm:pt>
    <dgm:pt modelId="{6ADB51EE-EA75-4567-B385-0F20E05D9F83}" type="sibTrans" cxnId="{818EF274-AF25-4310-931C-BF67F93D40B4}">
      <dgm:prSet/>
      <dgm:spPr/>
      <dgm:t>
        <a:bodyPr/>
        <a:lstStyle/>
        <a:p>
          <a:endParaRPr lang="en-US"/>
        </a:p>
      </dgm:t>
    </dgm:pt>
    <dgm:pt modelId="{BAD27CCD-C956-4A41-9E5A-8B117550691A}">
      <dgm:prSet/>
      <dgm:spPr/>
      <dgm:t>
        <a:bodyPr/>
        <a:lstStyle/>
        <a:p>
          <a:r>
            <a:rPr lang="en-US" dirty="0"/>
            <a:t>Data cleaning e.g. identifying a phone number in an email address field</a:t>
          </a:r>
        </a:p>
      </dgm:t>
    </dgm:pt>
    <dgm:pt modelId="{94C498E4-A9C2-47C8-9AAC-2C444AF884AC}" type="parTrans" cxnId="{81A4F886-C081-46B6-9164-863891F12256}">
      <dgm:prSet/>
      <dgm:spPr/>
      <dgm:t>
        <a:bodyPr/>
        <a:lstStyle/>
        <a:p>
          <a:endParaRPr lang="en-US"/>
        </a:p>
      </dgm:t>
    </dgm:pt>
    <dgm:pt modelId="{6DCD46A7-832C-4D43-B330-7EDFEF8B7A65}" type="sibTrans" cxnId="{81A4F886-C081-46B6-9164-863891F12256}">
      <dgm:prSet/>
      <dgm:spPr/>
      <dgm:t>
        <a:bodyPr/>
        <a:lstStyle/>
        <a:p>
          <a:endParaRPr lang="en-US"/>
        </a:p>
      </dgm:t>
    </dgm:pt>
    <dgm:pt modelId="{CD664CEC-4E4E-4240-A7E2-4E2106083653}">
      <dgm:prSet/>
      <dgm:spPr/>
      <dgm:t>
        <a:bodyPr/>
        <a:lstStyle/>
        <a:p>
          <a:r>
            <a:rPr lang="en-US" dirty="0"/>
            <a:t>Complex search &amp; replace</a:t>
          </a:r>
        </a:p>
      </dgm:t>
    </dgm:pt>
    <dgm:pt modelId="{A108FD5D-ECA1-4FCB-B5C0-9EB2E26A0FC4}" type="parTrans" cxnId="{31ECCEC3-261E-45A2-87F6-1F80CB53FC5F}">
      <dgm:prSet/>
      <dgm:spPr/>
      <dgm:t>
        <a:bodyPr/>
        <a:lstStyle/>
        <a:p>
          <a:endParaRPr lang="en-GB"/>
        </a:p>
      </dgm:t>
    </dgm:pt>
    <dgm:pt modelId="{FCBF4F04-B4F0-42EA-9F6F-B90EB2941A37}" type="sibTrans" cxnId="{31ECCEC3-261E-45A2-87F6-1F80CB53FC5F}">
      <dgm:prSet/>
      <dgm:spPr/>
      <dgm:t>
        <a:bodyPr/>
        <a:lstStyle/>
        <a:p>
          <a:endParaRPr lang="en-GB"/>
        </a:p>
      </dgm:t>
    </dgm:pt>
    <dgm:pt modelId="{F7A56849-DC7B-4455-B8FB-1A0F38470F25}">
      <dgm:prSet/>
      <dgm:spPr/>
      <dgm:t>
        <a:bodyPr/>
        <a:lstStyle/>
        <a:p>
          <a:r>
            <a:rPr lang="en-US" dirty="0"/>
            <a:t>Provide helpful error messages if you receive incorrect input</a:t>
          </a:r>
        </a:p>
      </dgm:t>
    </dgm:pt>
    <dgm:pt modelId="{FC60D911-12C3-48E5-92B6-5E17773000B6}" type="parTrans" cxnId="{47227180-E815-42D8-808D-165B9A3F40DC}">
      <dgm:prSet/>
      <dgm:spPr/>
      <dgm:t>
        <a:bodyPr/>
        <a:lstStyle/>
        <a:p>
          <a:endParaRPr lang="en-GB"/>
        </a:p>
      </dgm:t>
    </dgm:pt>
    <dgm:pt modelId="{5C369C65-30FC-42A4-B15E-776EE351EF39}" type="sibTrans" cxnId="{47227180-E815-42D8-808D-165B9A3F40DC}">
      <dgm:prSet/>
      <dgm:spPr/>
      <dgm:t>
        <a:bodyPr/>
        <a:lstStyle/>
        <a:p>
          <a:endParaRPr lang="en-GB"/>
        </a:p>
      </dgm:t>
    </dgm:pt>
    <dgm:pt modelId="{E1EE1443-9711-4F55-9ABC-228EA7656D89}" type="pres">
      <dgm:prSet presAssocID="{67CD0548-DD8F-4FA2-A087-487C16282DF5}" presName="Name0" presStyleCnt="0">
        <dgm:presLayoutVars>
          <dgm:dir/>
          <dgm:animLvl val="lvl"/>
          <dgm:resizeHandles val="exact"/>
        </dgm:presLayoutVars>
      </dgm:prSet>
      <dgm:spPr/>
    </dgm:pt>
    <dgm:pt modelId="{98BF1430-6C67-4C12-AFDE-FC95E68B6791}" type="pres">
      <dgm:prSet presAssocID="{30A31EA7-E4EC-4797-8D4E-199E22B20741}" presName="composite" presStyleCnt="0"/>
      <dgm:spPr/>
    </dgm:pt>
    <dgm:pt modelId="{6EEA83BA-D7EB-4450-81FB-7FE35D80C747}" type="pres">
      <dgm:prSet presAssocID="{30A31EA7-E4EC-4797-8D4E-199E22B2074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8C1A0B6-49A0-430C-8127-B18AA7B08E7F}" type="pres">
      <dgm:prSet presAssocID="{30A31EA7-E4EC-4797-8D4E-199E22B20741}" presName="desTx" presStyleLbl="alignAccFollowNode1" presStyleIdx="0" presStyleCnt="2">
        <dgm:presLayoutVars>
          <dgm:bulletEnabled val="1"/>
        </dgm:presLayoutVars>
      </dgm:prSet>
      <dgm:spPr/>
    </dgm:pt>
    <dgm:pt modelId="{E99E4DB0-98E8-4C9B-A46F-36EE65F87C79}" type="pres">
      <dgm:prSet presAssocID="{5B87F3FF-0637-4687-8566-7DA4794EA31D}" presName="space" presStyleCnt="0"/>
      <dgm:spPr/>
    </dgm:pt>
    <dgm:pt modelId="{2708F806-FD5F-4B9A-898B-05351512CBAB}" type="pres">
      <dgm:prSet presAssocID="{866B7574-E9F5-4EFE-98F3-181D1A2B029D}" presName="composite" presStyleCnt="0"/>
      <dgm:spPr/>
    </dgm:pt>
    <dgm:pt modelId="{51CFA09F-E271-4DD0-9C1C-62E4CAF35537}" type="pres">
      <dgm:prSet presAssocID="{866B7574-E9F5-4EFE-98F3-181D1A2B029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3D22B2A-53C9-45EA-A1EE-7DDA9D07A5DD}" type="pres">
      <dgm:prSet presAssocID="{866B7574-E9F5-4EFE-98F3-181D1A2B029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3C1661A-1003-4F11-802A-7C089B52A14C}" type="presOf" srcId="{DDDFDFDD-0582-4445-9722-4CB8D5291988}" destId="{A8C1A0B6-49A0-430C-8127-B18AA7B08E7F}" srcOrd="0" destOrd="0" presId="urn:microsoft.com/office/officeart/2005/8/layout/hList1"/>
    <dgm:cxn modelId="{83F1461E-002A-4AFD-A287-38C79EFE1786}" type="presOf" srcId="{67CD0548-DD8F-4FA2-A087-487C16282DF5}" destId="{E1EE1443-9711-4F55-9ABC-228EA7656D89}" srcOrd="0" destOrd="0" presId="urn:microsoft.com/office/officeart/2005/8/layout/hList1"/>
    <dgm:cxn modelId="{B9CE0324-4EBB-4E07-93A3-E535FDE48E33}" type="presOf" srcId="{30A31EA7-E4EC-4797-8D4E-199E22B20741}" destId="{6EEA83BA-D7EB-4450-81FB-7FE35D80C747}" srcOrd="0" destOrd="0" presId="urn:microsoft.com/office/officeart/2005/8/layout/hList1"/>
    <dgm:cxn modelId="{A5B6722F-37D0-473A-AAF5-CDB43D571A70}" srcId="{30A31EA7-E4EC-4797-8D4E-199E22B20741}" destId="{79BC670F-F75A-4015-BE79-EED6694639E0}" srcOrd="1" destOrd="0" parTransId="{E53D6A6A-33A1-4334-B3E7-E383C010DFA6}" sibTransId="{1CE46270-5E4E-4CC9-9883-8B3D60DB89A7}"/>
    <dgm:cxn modelId="{3C8A4830-3E26-42FC-BF46-64441B551E9D}" srcId="{30A31EA7-E4EC-4797-8D4E-199E22B20741}" destId="{DDDFDFDD-0582-4445-9722-4CB8D5291988}" srcOrd="0" destOrd="0" parTransId="{4E7D754F-F1BC-4C87-BD3D-ADD2FB7DF365}" sibTransId="{193A49EF-B27C-4577-98F2-455A95D1C515}"/>
    <dgm:cxn modelId="{AB1DEF5E-4D59-49CF-8771-C75E75A5D6CF}" srcId="{67CD0548-DD8F-4FA2-A087-487C16282DF5}" destId="{30A31EA7-E4EC-4797-8D4E-199E22B20741}" srcOrd="0" destOrd="0" parTransId="{87CA9628-0343-4181-9F3C-6110A3AFD001}" sibTransId="{5B87F3FF-0637-4687-8566-7DA4794EA31D}"/>
    <dgm:cxn modelId="{74854562-ABC5-4717-AD2B-5F68FF9B80AD}" type="presOf" srcId="{79BC670F-F75A-4015-BE79-EED6694639E0}" destId="{A8C1A0B6-49A0-430C-8127-B18AA7B08E7F}" srcOrd="0" destOrd="1" presId="urn:microsoft.com/office/officeart/2005/8/layout/hList1"/>
    <dgm:cxn modelId="{E4C64763-5543-4E03-B08A-A488919B89E2}" type="presOf" srcId="{72A28BF2-9F5B-4DAD-9DCC-6560F8E8AAC3}" destId="{53D22B2A-53C9-45EA-A1EE-7DDA9D07A5DD}" srcOrd="0" destOrd="0" presId="urn:microsoft.com/office/officeart/2005/8/layout/hList1"/>
    <dgm:cxn modelId="{471ECC67-074C-450A-9F94-78B8A2754938}" type="presOf" srcId="{BAD27CCD-C956-4A41-9E5A-8B117550691A}" destId="{53D22B2A-53C9-45EA-A1EE-7DDA9D07A5DD}" srcOrd="0" destOrd="2" presId="urn:microsoft.com/office/officeart/2005/8/layout/hList1"/>
    <dgm:cxn modelId="{DCE4196F-A8F6-4CB4-A141-81306A6B9DE5}" type="presOf" srcId="{CD664CEC-4E4E-4240-A7E2-4E2106083653}" destId="{A8C1A0B6-49A0-430C-8127-B18AA7B08E7F}" srcOrd="0" destOrd="2" presId="urn:microsoft.com/office/officeart/2005/8/layout/hList1"/>
    <dgm:cxn modelId="{818EF274-AF25-4310-931C-BF67F93D40B4}" srcId="{866B7574-E9F5-4EFE-98F3-181D1A2B029D}" destId="{72A28BF2-9F5B-4DAD-9DCC-6560F8E8AAC3}" srcOrd="0" destOrd="0" parTransId="{FA952993-089B-4D57-98D1-FF4BED8CE1B7}" sibTransId="{6ADB51EE-EA75-4567-B385-0F20E05D9F83}"/>
    <dgm:cxn modelId="{47227180-E815-42D8-808D-165B9A3F40DC}" srcId="{866B7574-E9F5-4EFE-98F3-181D1A2B029D}" destId="{F7A56849-DC7B-4455-B8FB-1A0F38470F25}" srcOrd="1" destOrd="0" parTransId="{FC60D911-12C3-48E5-92B6-5E17773000B6}" sibTransId="{5C369C65-30FC-42A4-B15E-776EE351EF39}"/>
    <dgm:cxn modelId="{81A4F886-C081-46B6-9164-863891F12256}" srcId="{866B7574-E9F5-4EFE-98F3-181D1A2B029D}" destId="{BAD27CCD-C956-4A41-9E5A-8B117550691A}" srcOrd="2" destOrd="0" parTransId="{94C498E4-A9C2-47C8-9AAC-2C444AF884AC}" sibTransId="{6DCD46A7-832C-4D43-B330-7EDFEF8B7A65}"/>
    <dgm:cxn modelId="{56A04A8D-B3BE-4692-B24A-C4ED3DCB4B94}" type="presOf" srcId="{F7A56849-DC7B-4455-B8FB-1A0F38470F25}" destId="{53D22B2A-53C9-45EA-A1EE-7DDA9D07A5DD}" srcOrd="0" destOrd="1" presId="urn:microsoft.com/office/officeart/2005/8/layout/hList1"/>
    <dgm:cxn modelId="{31ECCEC3-261E-45A2-87F6-1F80CB53FC5F}" srcId="{30A31EA7-E4EC-4797-8D4E-199E22B20741}" destId="{CD664CEC-4E4E-4240-A7E2-4E2106083653}" srcOrd="2" destOrd="0" parTransId="{A108FD5D-ECA1-4FCB-B5C0-9EB2E26A0FC4}" sibTransId="{FCBF4F04-B4F0-42EA-9F6F-B90EB2941A37}"/>
    <dgm:cxn modelId="{0BFADBDF-725E-4157-946F-9AA48578BC16}" type="presOf" srcId="{866B7574-E9F5-4EFE-98F3-181D1A2B029D}" destId="{51CFA09F-E271-4DD0-9C1C-62E4CAF35537}" srcOrd="0" destOrd="0" presId="urn:microsoft.com/office/officeart/2005/8/layout/hList1"/>
    <dgm:cxn modelId="{E81BE5FA-BEE6-4ECB-8EED-5E60B8EFC5DE}" srcId="{67CD0548-DD8F-4FA2-A087-487C16282DF5}" destId="{866B7574-E9F5-4EFE-98F3-181D1A2B029D}" srcOrd="1" destOrd="0" parTransId="{F15F9655-0837-414C-B712-3703925F58F1}" sibTransId="{DBB364C3-0133-4B92-B9C5-344FF6F997DE}"/>
    <dgm:cxn modelId="{8A5E3D84-50AE-465C-B0C0-6266BB813A70}" type="presParOf" srcId="{E1EE1443-9711-4F55-9ABC-228EA7656D89}" destId="{98BF1430-6C67-4C12-AFDE-FC95E68B6791}" srcOrd="0" destOrd="0" presId="urn:microsoft.com/office/officeart/2005/8/layout/hList1"/>
    <dgm:cxn modelId="{6FD94538-2927-4881-89FC-76DD7F2AEFF9}" type="presParOf" srcId="{98BF1430-6C67-4C12-AFDE-FC95E68B6791}" destId="{6EEA83BA-D7EB-4450-81FB-7FE35D80C747}" srcOrd="0" destOrd="0" presId="urn:microsoft.com/office/officeart/2005/8/layout/hList1"/>
    <dgm:cxn modelId="{4BBBCC40-9DF9-496F-AC91-D99FBA34F2B6}" type="presParOf" srcId="{98BF1430-6C67-4C12-AFDE-FC95E68B6791}" destId="{A8C1A0B6-49A0-430C-8127-B18AA7B08E7F}" srcOrd="1" destOrd="0" presId="urn:microsoft.com/office/officeart/2005/8/layout/hList1"/>
    <dgm:cxn modelId="{91D36412-D279-4AEF-A583-BF04CBEB22E2}" type="presParOf" srcId="{E1EE1443-9711-4F55-9ABC-228EA7656D89}" destId="{E99E4DB0-98E8-4C9B-A46F-36EE65F87C79}" srcOrd="1" destOrd="0" presId="urn:microsoft.com/office/officeart/2005/8/layout/hList1"/>
    <dgm:cxn modelId="{48AE4806-5889-4FD6-8601-653BD7543E4B}" type="presParOf" srcId="{E1EE1443-9711-4F55-9ABC-228EA7656D89}" destId="{2708F806-FD5F-4B9A-898B-05351512CBAB}" srcOrd="2" destOrd="0" presId="urn:microsoft.com/office/officeart/2005/8/layout/hList1"/>
    <dgm:cxn modelId="{F7C6DC65-37C2-429B-8638-18DFEB145FF7}" type="presParOf" srcId="{2708F806-FD5F-4B9A-898B-05351512CBAB}" destId="{51CFA09F-E271-4DD0-9C1C-62E4CAF35537}" srcOrd="0" destOrd="0" presId="urn:microsoft.com/office/officeart/2005/8/layout/hList1"/>
    <dgm:cxn modelId="{B978DA82-0A33-4818-A458-F034494E7FFB}" type="presParOf" srcId="{2708F806-FD5F-4B9A-898B-05351512CBAB}" destId="{53D22B2A-53C9-45EA-A1EE-7DDA9D07A5D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A83BA-D7EB-4450-81FB-7FE35D80C747}">
      <dsp:nvSpPr>
        <dsp:cNvPr id="0" name=""/>
        <dsp:cNvSpPr/>
      </dsp:nvSpPr>
      <dsp:spPr>
        <a:xfrm>
          <a:off x="38" y="30052"/>
          <a:ext cx="3658088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Find certain patterns in data</a:t>
          </a:r>
        </a:p>
      </dsp:txBody>
      <dsp:txXfrm>
        <a:off x="38" y="30052"/>
        <a:ext cx="3658088" cy="460800"/>
      </dsp:txXfrm>
    </dsp:sp>
    <dsp:sp modelId="{A8C1A0B6-49A0-430C-8127-B18AA7B08E7F}">
      <dsp:nvSpPr>
        <dsp:cNvPr id="0" name=""/>
        <dsp:cNvSpPr/>
      </dsp:nvSpPr>
      <dsp:spPr>
        <a:xfrm>
          <a:off x="38" y="490852"/>
          <a:ext cx="3658088" cy="1998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Filter data to relevant cases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Help to find connections in data beyond literal exact matches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Complex search &amp; replace</a:t>
          </a:r>
        </a:p>
      </dsp:txBody>
      <dsp:txXfrm>
        <a:off x="38" y="490852"/>
        <a:ext cx="3658088" cy="1998360"/>
      </dsp:txXfrm>
    </dsp:sp>
    <dsp:sp modelId="{51CFA09F-E271-4DD0-9C1C-62E4CAF35537}">
      <dsp:nvSpPr>
        <dsp:cNvPr id="0" name=""/>
        <dsp:cNvSpPr/>
      </dsp:nvSpPr>
      <dsp:spPr>
        <a:xfrm>
          <a:off x="4170258" y="30052"/>
          <a:ext cx="3658088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Guard against incorrect data entry</a:t>
          </a:r>
        </a:p>
      </dsp:txBody>
      <dsp:txXfrm>
        <a:off x="4170258" y="30052"/>
        <a:ext cx="3658088" cy="460800"/>
      </dsp:txXfrm>
    </dsp:sp>
    <dsp:sp modelId="{53D22B2A-53C9-45EA-A1EE-7DDA9D07A5DD}">
      <dsp:nvSpPr>
        <dsp:cNvPr id="0" name=""/>
        <dsp:cNvSpPr/>
      </dsp:nvSpPr>
      <dsp:spPr>
        <a:xfrm>
          <a:off x="4170258" y="490852"/>
          <a:ext cx="3658088" cy="1998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validation - avoid collecting incorrectly formatted data (e.g. is that a phone number?)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Provide helpful error messages if you receive incorrect input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cleaning e.g. identifying a phone number in an email address field</a:t>
          </a:r>
        </a:p>
      </dsp:txBody>
      <dsp:txXfrm>
        <a:off x="4170258" y="490852"/>
        <a:ext cx="3658088" cy="1998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5BD3F4-D768-43C8-BBC2-CF998C2D5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353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F3EE83-9BB9-481D-8395-69C4DB5CDE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0374" y="2549668"/>
            <a:ext cx="9144000" cy="563231"/>
          </a:xfrm>
        </p:spPr>
        <p:txBody>
          <a:bodyPr anchor="t" anchorCtr="0">
            <a:spAutoFit/>
          </a:bodyPr>
          <a:lstStyle>
            <a:lvl1pPr algn="l">
              <a:defRPr sz="3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Presentation Heading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283A4-33DB-4552-9007-D12033D1E1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0374" y="4156220"/>
            <a:ext cx="9144000" cy="369332"/>
          </a:xfrm>
        </p:spPr>
        <p:txBody>
          <a:bodyPr>
            <a:spAutoFit/>
          </a:bodyPr>
          <a:lstStyle>
            <a:lvl1pPr marL="0" indent="0" algn="l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Presented by/Sub-heading style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AFDDB99-4A42-4713-B148-1FC5187A09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0275" y="5671367"/>
            <a:ext cx="4057650" cy="286232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Published DD Month YYYY</a:t>
            </a:r>
          </a:p>
        </p:txBody>
      </p:sp>
    </p:spTree>
    <p:extLst>
      <p:ext uri="{BB962C8B-B14F-4D97-AF65-F5344CB8AC3E}">
        <p14:creationId xmlns:p14="http://schemas.microsoft.com/office/powerpoint/2010/main" val="132645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CCBF63-BE77-47F7-BC2C-2060A83C7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D207-F256-473F-8ACD-7992ADD8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C231D-00C0-4BA4-8EC1-A2C808CE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C2D2-C3CA-47BC-8F4A-2207CA2C7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54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104CED-FCA3-43E9-B6F2-789E2D8FB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846B65-0149-4100-B804-D2C789D9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6C89B-BCF7-4515-83E9-A3C71E965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3B3E4-DD4B-4F60-B675-7EE726FC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A4386-6EBC-49F7-B127-B0EBBFF2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BCA2-9676-4B81-BB26-14FE0592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C2D2-C3CA-47BC-8F4A-2207CA2C7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12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C2908A-0CFB-4A42-876D-A00D9532E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CF6847-70BD-4D90-B4D7-F865C7C9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9E28C-4E16-4B39-B317-EACADEF6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8A1F-8F81-4146-95DA-CEF409E4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3909-B62E-4B51-9259-87A8A02A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C2D2-C3CA-47BC-8F4A-2207CA2C7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144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2DCAB3-0E0A-4629-AB94-975F98601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0E009-FA67-4DB0-9941-4B016B540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841E8-6B80-423A-957E-5BF423384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F63B-FEF9-4C03-9300-380CF7AC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D3F4-F8DF-4316-93E5-D3A857F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C2D2-C3CA-47BC-8F4A-2207CA2C7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842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0E17B7C1-EA1F-4DDE-AA1D-70A41AEED0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0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000" y="1440000"/>
            <a:ext cx="5280000" cy="360000"/>
          </a:xfrm>
        </p:spPr>
        <p:txBody>
          <a:bodyPr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000" y="1800000"/>
            <a:ext cx="5280000" cy="396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9999" y="1440000"/>
            <a:ext cx="5280000" cy="360000"/>
          </a:xfrm>
        </p:spPr>
        <p:txBody>
          <a:bodyPr>
            <a:norm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000" y="1800000"/>
            <a:ext cx="5280000" cy="396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912000" y="468000"/>
            <a:ext cx="10320000" cy="360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85B7DBB-5D22-4798-B8B1-B23DA8AFA4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9184" y="6335713"/>
            <a:ext cx="2065867" cy="252412"/>
          </a:xfrm>
          <a:prstGeom prst="rect">
            <a:avLst/>
          </a:prstGeom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8212EBA-54E1-4F59-834D-F5F18BA1D34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3393684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C83D81-04CB-4893-9BFB-986BF0E26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6163" cy="844839"/>
          </a:xfrm>
        </p:spPr>
        <p:txBody>
          <a:bodyPr anchor="t" anchorCtr="0">
            <a:normAutofit/>
          </a:bodyPr>
          <a:lstStyle>
            <a:lvl1pPr>
              <a:defRPr lang="en-GB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9999" y="1440000"/>
            <a:ext cx="11446163" cy="435133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n-US" sz="2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22860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0800" indent="-228600">
              <a:def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C2D2-C3CA-47BC-8F4A-2207CA2C7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27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6163" cy="844839"/>
          </a:xfrm>
        </p:spPr>
        <p:txBody>
          <a:bodyPr anchor="t" anchorCtr="0">
            <a:normAutofit/>
          </a:bodyPr>
          <a:lstStyle>
            <a:lvl1pPr>
              <a:defRPr lang="en-GB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9999" y="1440000"/>
            <a:ext cx="11446163" cy="435133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n-US" sz="2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22860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0800" indent="-228600">
              <a:defRPr lang="en-GB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C2D2-C3CA-47BC-8F4A-2207CA2C7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92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56A6B2-45CE-47D3-ADDB-BD31EA111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353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93AC6-2F50-4B91-B6DD-840E6B04B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587192"/>
            <a:ext cx="10515600" cy="590931"/>
          </a:xfrm>
        </p:spPr>
        <p:txBody>
          <a:bodyPr anchor="t" anchorCtr="0">
            <a:spAutoFit/>
          </a:bodyPr>
          <a:lstStyle>
            <a:lvl1pPr>
              <a:defRPr sz="3600" b="1"/>
            </a:lvl1pPr>
          </a:lstStyle>
          <a:p>
            <a:r>
              <a:rPr lang="en-US" dirty="0"/>
              <a:t>Section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789940"/>
            <a:ext cx="10515600" cy="369332"/>
          </a:xfrm>
        </p:spPr>
        <p:txBody>
          <a:bodyPr>
            <a:sp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26548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41E873-0E11-44B1-8E1D-3939D1CB9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10" name="AutoShape 3">
            <a:extLst>
              <a:ext uri="{FF2B5EF4-FFF2-40B4-BE49-F238E27FC236}">
                <a16:creationId xmlns:a16="http://schemas.microsoft.com/office/drawing/2014/main" id="{4FAAD646-2462-41CA-AE4B-76753CEDFF5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0"/>
            <a:ext cx="12150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8626" y="901414"/>
            <a:ext cx="10405919" cy="563231"/>
          </a:xfrm>
        </p:spPr>
        <p:txBody>
          <a:bodyPr>
            <a:spAutoFit/>
          </a:bodyPr>
          <a:lstStyle>
            <a:lvl1pPr marL="0" indent="0">
              <a:buNone/>
              <a:defRPr sz="34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CF87-BF69-4238-8BAD-CEB980FB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1D87-EBA9-4116-8E30-46E25652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C2D2-C3CA-47BC-8F4A-2207CA2C73C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C8A0FD4-F699-4BB5-A3C8-3A511F41233C}"/>
              </a:ext>
            </a:extLst>
          </p:cNvPr>
          <p:cNvSpPr/>
          <p:nvPr/>
        </p:nvSpPr>
        <p:spPr>
          <a:xfrm flipH="1">
            <a:off x="543561" y="553338"/>
            <a:ext cx="11095443" cy="5390262"/>
          </a:xfrm>
          <a:prstGeom prst="round2DiagRect">
            <a:avLst/>
          </a:prstGeom>
          <a:noFill/>
          <a:ln w="22860">
            <a:solidFill>
              <a:srgbClr val="6162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83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CFA8AA-1F36-4E3C-977C-A7C918EE0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2F404-A628-4163-A67A-017625A1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C20F-2520-4988-AFE4-EBE97F23EF9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440000"/>
            <a:ext cx="5580000" cy="471141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3pPr>
            <a:lvl4pPr marL="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460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3220-04BF-4C22-9F1D-EA71CB2E4D1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24072" y="1440000"/>
            <a:ext cx="5580000" cy="471141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3pPr>
            <a:lvl4pPr marL="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460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C2192-61D5-4EB8-AAF7-C62287CE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B638-8AEF-4744-AF26-A06733AE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C2D2-C3CA-47BC-8F4A-2207CA2C7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36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3238306-4959-4D7E-824A-5FCB2D385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6CF47-9317-4BCB-B768-6FAFA244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4072" cy="9044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E0031-2A64-4B9F-9549-581805ECA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514" y="1440000"/>
            <a:ext cx="5580000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C07EE-CCB7-404E-8CA0-28E7EADD435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14" y="1980000"/>
            <a:ext cx="5580000" cy="396821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3pPr>
            <a:lvl4pPr marL="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460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D9511-94F7-4D8A-B308-9F45F8C31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4072" y="1440000"/>
            <a:ext cx="5580000" cy="82391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B37DB-BE92-439C-B307-B67909DBB68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24072" y="1980000"/>
            <a:ext cx="5580000" cy="396821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/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lvl3pPr>
            <a:lvl4pPr marL="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460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2FB8E-C592-4C15-8B2B-5B8ADAC8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3D43E-BF05-4A08-83EC-42885B45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C2D2-C3CA-47BC-8F4A-2207CA2C7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2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ED54B9-F2A7-4FFF-9D77-5DA942986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557C2-113E-4A34-8911-A50E353E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CE85-97F0-4F9A-BD88-99ECA8B5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4E44F-BFBB-4DDD-863B-D41AF6EB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C2D2-C3CA-47BC-8F4A-2207CA2C7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09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46B4A-3069-4ED3-99CC-607B68B7B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537" cy="68579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3A5B5-FA1A-41C9-AE10-1940D02D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A1E2-41C9-4717-9C40-A6543712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C2D2-C3CA-47BC-8F4A-2207CA2C7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25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0B943-7FEE-4EBA-894D-1AFF2D3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4072" cy="5355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BCFDC-5D94-4F0B-82D3-04481417E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999" y="1440000"/>
            <a:ext cx="114440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4608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5446-D695-44BC-B721-FA7A3D3B3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5000" y="6356350"/>
            <a:ext cx="6380018" cy="365125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DA2C-4054-4870-AE04-3BEF0E496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4381" y="6356350"/>
            <a:ext cx="759691" cy="365125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0C2D2-C3CA-47BC-8F4A-2207CA2C73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26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2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1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7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179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cheatsheets/raw/master/regex.pdf" TargetMode="External"/><Relationship Id="rId7" Type="http://schemas.openxmlformats.org/officeDocument/2006/relationships/hyperlink" Target="https://regexr.com/" TargetMode="External"/><Relationship Id="rId2" Type="http://schemas.openxmlformats.org/officeDocument/2006/relationships/hyperlink" Target="https://www.rexegg.com/regex-quickstar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gexcrossword.com/" TargetMode="External"/><Relationship Id="rId5" Type="http://schemas.openxmlformats.org/officeDocument/2006/relationships/hyperlink" Target="https://blog.rsquaredacademy.com/regular-expression-in-r/" TargetMode="External"/><Relationship Id="rId4" Type="http://schemas.openxmlformats.org/officeDocument/2006/relationships/hyperlink" Target="https://r4ds.had.co.nz/string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jt.me.uk/posts/falsehoods-programmers-believe-about-addresses/" TargetMode="External"/><Relationship Id="rId2" Type="http://schemas.openxmlformats.org/officeDocument/2006/relationships/hyperlink" Target="https://www.kalzumeus.com/2010/06/17/falsehoods-programmers-believe-about-names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kdeldycke/awesome-falsehood" TargetMode="External"/><Relationship Id="rId4" Type="http://schemas.openxmlformats.org/officeDocument/2006/relationships/hyperlink" Target="https://infiniteundo.com/post/25326999628/falsehoods-programmers-believe-about-tim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DCBA4-1C54-444B-A406-7B02CD861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 to </a:t>
            </a:r>
            <a:r>
              <a:rPr lang="en-GB" dirty="0" err="1"/>
              <a:t>RegEx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6148F-869C-4A66-9576-4FDB42127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Ailsa Prise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12038-226F-4E1F-BC49-B3DA22665D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04 Feb 2021</a:t>
            </a:r>
          </a:p>
        </p:txBody>
      </p:sp>
    </p:spTree>
    <p:extLst>
      <p:ext uri="{BB962C8B-B14F-4D97-AF65-F5344CB8AC3E}">
        <p14:creationId xmlns:p14="http://schemas.microsoft.com/office/powerpoint/2010/main" val="327275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BF5C61-E9ED-424A-A646-56155EE6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defRPr/>
            </a:pPr>
            <a:r>
              <a:rPr lang="en-GB" dirty="0"/>
              <a:t>R and regex</a:t>
            </a:r>
          </a:p>
        </p:txBody>
      </p:sp>
      <p:sp>
        <p:nvSpPr>
          <p:cNvPr id="22531" name="Text Placeholder 5">
            <a:extLst>
              <a:ext uri="{FF2B5EF4-FFF2-40B4-BE49-F238E27FC236}">
                <a16:creationId xmlns:a16="http://schemas.microsoft.com/office/drawing/2014/main" id="{F6EB4411-5DE3-4133-B633-85F0CC234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GB" altLang="en-US"/>
              <a:t>Escaping special characters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0ED048-64F1-4FE6-AD3E-11C0E77B60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>
              <a:defRPr/>
            </a:pPr>
            <a:r>
              <a:rPr lang="en-GB" sz="1200" dirty="0"/>
              <a:t>Sometimes you will want to match a character that has a special meaning in regex. To do that, use a backslash.</a:t>
            </a:r>
          </a:p>
          <a:p>
            <a:pPr marL="0">
              <a:defRPr/>
            </a:pPr>
            <a:r>
              <a:rPr lang="en-GB" sz="1200" dirty="0"/>
              <a:t>A “.” matches any character, so how do you match an actual “.”? – escape with a \ - “\.” </a:t>
            </a:r>
          </a:p>
          <a:p>
            <a:pPr>
              <a:defRPr/>
            </a:pPr>
            <a:endParaRPr lang="en-GB" sz="1200" dirty="0"/>
          </a:p>
          <a:p>
            <a:pPr marL="0" indent="0">
              <a:defRPr/>
            </a:pPr>
            <a:r>
              <a:rPr lang="en-GB" sz="1200" dirty="0"/>
              <a:t>However, backslashes are also used as escape symbols in strings in R, so you need to escape the escape symbol AND the special characters. </a:t>
            </a:r>
          </a:p>
          <a:p>
            <a:pPr marL="0" indent="0">
              <a:defRPr/>
            </a:pPr>
            <a:r>
              <a:rPr lang="en-GB" sz="1200" dirty="0"/>
              <a:t>So in R Regex, this needs to be “\\.”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This can get particularly intense when you are trying to match a literal backslash.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r>
              <a:rPr lang="en-GB" sz="1200" dirty="0"/>
              <a:t>“\\\\”</a:t>
            </a:r>
          </a:p>
        </p:txBody>
      </p:sp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A98C73EE-D716-4F36-B7E7-AC860A3CD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59CF471-1F57-4E6B-80F9-30604576745F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8" y="2952541"/>
            <a:ext cx="5580062" cy="202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BF5C61-E9ED-424A-A646-56155EE6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defRPr/>
            </a:pPr>
            <a:r>
              <a:rPr lang="en-GB" dirty="0"/>
              <a:t>R and regex</a:t>
            </a:r>
          </a:p>
        </p:txBody>
      </p:sp>
      <p:sp>
        <p:nvSpPr>
          <p:cNvPr id="23555" name="Text Placeholder 5">
            <a:extLst>
              <a:ext uri="{FF2B5EF4-FFF2-40B4-BE49-F238E27FC236}">
                <a16:creationId xmlns:a16="http://schemas.microsoft.com/office/drawing/2014/main" id="{AF47B91B-4AC9-4BB3-9E52-A73043247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196165"/>
            <a:ext cx="5580000" cy="823912"/>
          </a:xfrm>
        </p:spPr>
        <p:txBody>
          <a:bodyPr anchor="t">
            <a:normAutofit/>
          </a:bodyPr>
          <a:lstStyle/>
          <a:p>
            <a:r>
              <a:rPr lang="en-GB" altLang="en-US" dirty="0"/>
              <a:t>Some useful functions</a:t>
            </a:r>
          </a:p>
        </p:txBody>
      </p:sp>
      <p:sp>
        <p:nvSpPr>
          <p:cNvPr id="23560" name="Content Placeholder 7">
            <a:extLst>
              <a:ext uri="{FF2B5EF4-FFF2-40B4-BE49-F238E27FC236}">
                <a16:creationId xmlns:a16="http://schemas.microsoft.com/office/drawing/2014/main" id="{F414968D-7B16-4052-AABE-96FCE3B0E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13" y="1748589"/>
            <a:ext cx="7395865" cy="419962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300" dirty="0" err="1"/>
              <a:t>stringr</a:t>
            </a:r>
            <a:r>
              <a:rPr lang="en-GB" altLang="en-US" sz="1300" dirty="0"/>
              <a:t>::</a:t>
            </a:r>
            <a:r>
              <a:rPr lang="en-GB" altLang="en-US" sz="1300" dirty="0" err="1"/>
              <a:t>str_view</a:t>
            </a:r>
            <a:r>
              <a:rPr lang="en-GB" altLang="en-US" sz="1300" dirty="0"/>
              <a:t>()</a:t>
            </a:r>
          </a:p>
          <a:p>
            <a:pPr marL="0">
              <a:spcAft>
                <a:spcPts val="600"/>
              </a:spcAft>
            </a:pPr>
            <a:r>
              <a:rPr lang="en-GB" altLang="en-US" sz="1300" dirty="0"/>
              <a:t>Show you how a character vector and regular expression match. Will only match the first instance of a pattern, use </a:t>
            </a:r>
            <a:r>
              <a:rPr lang="en-GB" altLang="en-US" sz="1300" dirty="0" err="1"/>
              <a:t>string_view_all</a:t>
            </a:r>
            <a:r>
              <a:rPr lang="en-GB" altLang="en-US" sz="1300" dirty="0"/>
              <a:t> to match 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300" dirty="0" err="1"/>
              <a:t>stringr</a:t>
            </a:r>
            <a:r>
              <a:rPr lang="en-GB" altLang="en-US" sz="1300" dirty="0"/>
              <a:t>::</a:t>
            </a:r>
            <a:r>
              <a:rPr lang="en-GB" altLang="en-US" sz="1300" dirty="0" err="1"/>
              <a:t>str_which</a:t>
            </a:r>
            <a:r>
              <a:rPr lang="en-GB" altLang="en-US" sz="1300" dirty="0"/>
              <a:t> / grep()</a:t>
            </a:r>
          </a:p>
          <a:p>
            <a:pPr marL="0">
              <a:spcAft>
                <a:spcPts val="600"/>
              </a:spcAft>
            </a:pPr>
            <a:r>
              <a:rPr lang="en-GB" altLang="en-US" sz="1300" dirty="0"/>
              <a:t>Returns the index position of matches.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300" dirty="0" err="1"/>
              <a:t>stringr</a:t>
            </a:r>
            <a:r>
              <a:rPr lang="en-GB" altLang="en-US" sz="1300" dirty="0"/>
              <a:t>::</a:t>
            </a:r>
            <a:r>
              <a:rPr lang="en-GB" altLang="en-US" sz="1300" dirty="0" err="1"/>
              <a:t>str_detect</a:t>
            </a:r>
            <a:r>
              <a:rPr lang="en-GB" altLang="en-US" sz="1300" dirty="0"/>
              <a:t> / </a:t>
            </a:r>
            <a:r>
              <a:rPr lang="en-GB" altLang="en-US" sz="1300" dirty="0" err="1"/>
              <a:t>grepl</a:t>
            </a:r>
            <a:r>
              <a:rPr lang="en-GB" altLang="en-US" sz="1300" dirty="0"/>
              <a:t>()</a:t>
            </a:r>
          </a:p>
          <a:p>
            <a:pPr marL="0">
              <a:spcAft>
                <a:spcPts val="600"/>
              </a:spcAft>
            </a:pPr>
            <a:r>
              <a:rPr lang="en-GB" altLang="en-US" sz="1300" dirty="0"/>
              <a:t>Returns a logical vector. These also therefore allow you to count the number of matches when combined with sum(), for example.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300" dirty="0" err="1"/>
              <a:t>stringr</a:t>
            </a:r>
            <a:r>
              <a:rPr lang="en-GB" altLang="en-US" sz="1300" dirty="0"/>
              <a:t>::</a:t>
            </a:r>
            <a:r>
              <a:rPr lang="en-GB" altLang="en-US" sz="1300" dirty="0" err="1"/>
              <a:t>str_extract</a:t>
            </a:r>
            <a:r>
              <a:rPr lang="en-GB" altLang="en-US" sz="1300" dirty="0"/>
              <a:t>()</a:t>
            </a:r>
          </a:p>
          <a:p>
            <a:pPr marL="0">
              <a:spcAft>
                <a:spcPts val="600"/>
              </a:spcAft>
            </a:pPr>
            <a:r>
              <a:rPr lang="en-GB" altLang="en-US" sz="1300" dirty="0"/>
              <a:t>Extract only the parts of a character vector that match a regex. Also only matches the first instance, use </a:t>
            </a:r>
            <a:r>
              <a:rPr lang="en-GB" altLang="en-US" sz="1300" dirty="0" err="1"/>
              <a:t>str_extract_all</a:t>
            </a:r>
            <a:r>
              <a:rPr lang="en-GB" altLang="en-US" sz="1300" dirty="0"/>
              <a:t> </a:t>
            </a:r>
            <a:r>
              <a:rPr lang="en-GB" altLang="en-US" sz="1300"/>
              <a:t>to match all.</a:t>
            </a:r>
            <a:endParaRPr lang="en-GB" alt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300" dirty="0" err="1"/>
              <a:t>stringr</a:t>
            </a:r>
            <a:r>
              <a:rPr lang="en-GB" altLang="en-US" sz="1300" dirty="0"/>
              <a:t>::</a:t>
            </a:r>
            <a:r>
              <a:rPr lang="en-GB" altLang="en-US" sz="1300" dirty="0" err="1"/>
              <a:t>str_replace</a:t>
            </a:r>
            <a:r>
              <a:rPr lang="en-GB" altLang="en-US" sz="1300" dirty="0"/>
              <a:t>() / </a:t>
            </a:r>
            <a:r>
              <a:rPr lang="en-GB" altLang="en-US" sz="1300" dirty="0" err="1"/>
              <a:t>gsub</a:t>
            </a:r>
            <a:r>
              <a:rPr lang="en-GB" altLang="en-US" sz="1300" dirty="0"/>
              <a:t>()</a:t>
            </a:r>
          </a:p>
          <a:p>
            <a:pPr marL="0"/>
            <a:r>
              <a:rPr lang="en-GB" altLang="en-US" sz="1300" dirty="0"/>
              <a:t>Replace matches with another defined string. </a:t>
            </a:r>
          </a:p>
          <a:p>
            <a:pPr marL="0"/>
            <a:endParaRPr lang="en-GB" altLang="en-US" sz="1300" dirty="0"/>
          </a:p>
          <a:p>
            <a:pPr marL="0"/>
            <a:endParaRPr lang="en-GB" altLang="en-US" sz="1300" dirty="0"/>
          </a:p>
          <a:p>
            <a:pPr marL="0"/>
            <a:endParaRPr lang="en-GB" altLang="en-US" sz="1300" dirty="0"/>
          </a:p>
          <a:p>
            <a:pPr marL="0"/>
            <a:endParaRPr lang="en-GB" altLang="en-US" sz="13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87BC-27E8-4B2B-859B-064A9E0F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Regexercises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BABFC-49E9-4466-83A2-14B00DBE3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Write a regex that will match…</a:t>
            </a:r>
          </a:p>
          <a:p>
            <a:endParaRPr lang="en-GB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Challenge 1: </a:t>
            </a:r>
            <a:r>
              <a:rPr lang="en-GB" b="0" dirty="0"/>
              <a:t>Words that start with a consonant and end with a vowel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Challenge 2: </a:t>
            </a:r>
            <a:r>
              <a:rPr lang="en-GB" b="0" dirty="0"/>
              <a:t>Words in ALL CAPS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Challenge 3: </a:t>
            </a:r>
            <a:r>
              <a:rPr lang="en-GB" b="0" dirty="0"/>
              <a:t>British mobile phone numbers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Challenge 4: </a:t>
            </a:r>
            <a:r>
              <a:rPr lang="en-GB" b="0" dirty="0"/>
              <a:t>Usernames at least 8 characters long, using only letters and numbers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24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9326-3A4E-4B6C-9C6C-805D50CF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5BEC9-4ACC-4F6B-A34A-76B8F99A8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General </a:t>
            </a:r>
            <a:r>
              <a:rPr lang="en-GB" dirty="0" err="1"/>
              <a:t>cheatsheet</a:t>
            </a:r>
            <a:r>
              <a:rPr lang="en-GB" dirty="0"/>
              <a:t> - </a:t>
            </a:r>
            <a:r>
              <a:rPr lang="en-GB" dirty="0">
                <a:hlinkClick r:id="rId2"/>
              </a:rPr>
              <a:t>https://www.rexegg.com/regex-quickstart.html</a:t>
            </a:r>
            <a:endParaRPr lang="en-GB" dirty="0"/>
          </a:p>
          <a:p>
            <a:r>
              <a:rPr lang="en-GB" dirty="0"/>
              <a:t>R-specific </a:t>
            </a:r>
            <a:r>
              <a:rPr lang="en-GB" dirty="0" err="1"/>
              <a:t>cheatsheet</a:t>
            </a:r>
            <a:r>
              <a:rPr lang="en-GB" dirty="0"/>
              <a:t> (printable)  - </a:t>
            </a:r>
            <a:r>
              <a:rPr lang="en-GB" dirty="0">
                <a:hlinkClick r:id="rId3"/>
              </a:rPr>
              <a:t>https://github.com/rstudio/cheatsheets/raw/master/regex.pdf</a:t>
            </a:r>
            <a:r>
              <a:rPr lang="en-GB" dirty="0"/>
              <a:t> </a:t>
            </a:r>
          </a:p>
          <a:p>
            <a:r>
              <a:rPr lang="en-GB" dirty="0"/>
              <a:t>R4ds chapter on strings - </a:t>
            </a:r>
            <a:r>
              <a:rPr lang="en-GB" dirty="0">
                <a:hlinkClick r:id="rId4"/>
              </a:rPr>
              <a:t>https://r4ds.had.co.nz/strings.html</a:t>
            </a:r>
            <a:r>
              <a:rPr lang="en-GB" dirty="0"/>
              <a:t> </a:t>
            </a:r>
          </a:p>
          <a:p>
            <a:r>
              <a:rPr lang="en-GB" dirty="0"/>
              <a:t>Recent blog on regex - </a:t>
            </a:r>
            <a:r>
              <a:rPr lang="en-GB" dirty="0">
                <a:hlinkClick r:id="rId5"/>
              </a:rPr>
              <a:t>https://blog.rsquaredacademy.com/regular-expression-in-r/</a:t>
            </a:r>
            <a:r>
              <a:rPr lang="en-GB" dirty="0"/>
              <a:t> </a:t>
            </a:r>
          </a:p>
          <a:p>
            <a:r>
              <a:rPr lang="en-GB" dirty="0"/>
              <a:t>Regex crosswords to practise on - </a:t>
            </a:r>
            <a:r>
              <a:rPr lang="en-GB" dirty="0">
                <a:hlinkClick r:id="rId6"/>
              </a:rPr>
              <a:t>https://regexcrossword.com/</a:t>
            </a:r>
            <a:r>
              <a:rPr lang="en-GB" dirty="0"/>
              <a:t> </a:t>
            </a:r>
            <a:endParaRPr lang="en-GB" b="0" dirty="0"/>
          </a:p>
          <a:p>
            <a:r>
              <a:rPr lang="en-GB" dirty="0"/>
              <a:t>Website to quickly test out patterns - </a:t>
            </a:r>
            <a:r>
              <a:rPr lang="en-GB" dirty="0">
                <a:hlinkClick r:id="rId7"/>
              </a:rPr>
              <a:t>https://regexr.com/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251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E57D-D9F6-4858-8DEE-27687EAC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Regular Expressions?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E3B7-F920-47CD-A842-D0721AD14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Commonly referred to as regex/</a:t>
            </a:r>
            <a:r>
              <a:rPr lang="en-GB" dirty="0" err="1"/>
              <a:t>regexp</a:t>
            </a:r>
            <a:endParaRPr lang="en-GB" dirty="0"/>
          </a:p>
          <a:p>
            <a:r>
              <a:rPr lang="en-GB" dirty="0"/>
              <a:t>A way to describe patterns in strings of text</a:t>
            </a:r>
          </a:p>
          <a:p>
            <a:r>
              <a:rPr lang="en-GB" dirty="0"/>
              <a:t>Used across many programming languages</a:t>
            </a:r>
          </a:p>
          <a:p>
            <a:r>
              <a:rPr lang="en-GB" dirty="0"/>
              <a:t>Useful in so many situations!</a:t>
            </a:r>
          </a:p>
          <a:p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277DB84-0D3A-4342-925B-8309F1DF2A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9657418"/>
              </p:ext>
            </p:extLst>
          </p:nvPr>
        </p:nvGraphicFramePr>
        <p:xfrm>
          <a:off x="2419871" y="3272073"/>
          <a:ext cx="7828385" cy="2519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575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21EE-E6CC-4885-9164-1299BE37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89134-6E02-47D8-8881-29C98CD82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RegEx</a:t>
            </a:r>
            <a:r>
              <a:rPr lang="en-GB" dirty="0"/>
              <a:t> can be very powerful…</a:t>
            </a:r>
          </a:p>
          <a:p>
            <a:r>
              <a:rPr lang="en-GB" dirty="0"/>
              <a:t>But also hugely complex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51F2A-BD04-41C2-B4BB-2BEAAC978DF5}"/>
              </a:ext>
            </a:extLst>
          </p:cNvPr>
          <p:cNvSpPr/>
          <p:nvPr/>
        </p:nvSpPr>
        <p:spPr>
          <a:xfrm>
            <a:off x="1485900" y="472983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Code for UK postcodes: \b(GIR ?0AA|SAN ?TA1|(?:[A-PR-UWYZ](?:\d{0,2}|[A-HK-Y]\d|[A-HK-Y]\d\d|\d[A-HJKSTUW]|[A-HK-Y]\d[ABEHMNPRV-Y])) ?\d[ABD-HJLNP-UW-Z]{2})\b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6CBE45-F714-4E1E-B7FB-37EEE6393EDF}"/>
              </a:ext>
            </a:extLst>
          </p:cNvPr>
          <p:cNvSpPr/>
          <p:nvPr/>
        </p:nvSpPr>
        <p:spPr>
          <a:xfrm>
            <a:off x="5231175" y="57618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Code for web colours:</a:t>
            </a:r>
          </a:p>
          <a:p>
            <a:r>
              <a:rPr lang="en-GB" dirty="0"/>
              <a:t>#(?:[a-f\d]{3}){1,2}\</a:t>
            </a:r>
            <a:r>
              <a:rPr lang="en-GB" dirty="0" err="1"/>
              <a:t>b|rgb</a:t>
            </a:r>
            <a:r>
              <a:rPr lang="en-GB" dirty="0"/>
              <a:t>\((?:(?:\s*0*(?:25[0-5]|2[0-4]\d|1?\d?\d)\s*,){2}\s*0*(?:25[0-5]|2[0-4]\d|1?\d?\d)|\s*0*(?:100(?:\.0+)?|\d?\d(?:\.\d+)?)%(?:\s*,\s*0*(?:100(?:\.0+)?|\d?\d(?:\.\d+)?)%){2})\s*\)|</a:t>
            </a:r>
            <a:r>
              <a:rPr lang="en-GB" dirty="0" err="1"/>
              <a:t>hsl</a:t>
            </a:r>
            <a:r>
              <a:rPr lang="en-GB" dirty="0"/>
              <a:t>\(\s*0*(?:360|3[0-5]\d|[12]?\d?\d)\s*(?:,\s*0*(?:100(?:\.0+)?|\d?\d(?:\.\d+)?)%\s*){2}\)|(?:</a:t>
            </a:r>
            <a:r>
              <a:rPr lang="en-GB" dirty="0" err="1"/>
              <a:t>rgba</a:t>
            </a:r>
            <a:r>
              <a:rPr lang="en-GB" dirty="0"/>
              <a:t>\((?:(?:\s*0*(?:25[0-5]|2[0-4]\d|1?\d?\d)\s*,){3}|(?:\s*0*(?:100(?:\.0+)?|\d?\d(?:\.\d+)?)%\s*,){3})|</a:t>
            </a:r>
            <a:r>
              <a:rPr lang="en-GB" dirty="0" err="1"/>
              <a:t>hsla</a:t>
            </a:r>
            <a:r>
              <a:rPr lang="en-GB" dirty="0"/>
              <a:t>\(\s*0*(?:360|3[0-5]\d|[12]?\d?\d)\s*(?:,\s*0*(?:100(?:\.0+)?|\d?\d(?:\.\d+)?)%\s*){2},)\s*0*(?:1|0(?:\.\d+)?)\s*\)</a:t>
            </a:r>
          </a:p>
        </p:txBody>
      </p:sp>
    </p:spTree>
    <p:extLst>
      <p:ext uri="{BB962C8B-B14F-4D97-AF65-F5344CB8AC3E}">
        <p14:creationId xmlns:p14="http://schemas.microsoft.com/office/powerpoint/2010/main" val="317280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BF5C61-E9ED-424A-A646-56155EE6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44072" cy="904436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GB" sz="3000"/>
              <a:t>There are lots of irregularities in language and human design</a:t>
            </a:r>
          </a:p>
        </p:txBody>
      </p:sp>
      <p:sp>
        <p:nvSpPr>
          <p:cNvPr id="16386" name="Text Placeholder 3">
            <a:extLst>
              <a:ext uri="{FF2B5EF4-FFF2-40B4-BE49-F238E27FC236}">
                <a16:creationId xmlns:a16="http://schemas.microsoft.com/office/drawing/2014/main" id="{441F8F09-8E7A-4548-AB8C-05559BAA6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514" y="1440000"/>
            <a:ext cx="5580000" cy="823912"/>
          </a:xfrm>
        </p:spPr>
        <p:txBody>
          <a:bodyPr anchor="t">
            <a:normAutofit/>
          </a:bodyPr>
          <a:lstStyle/>
          <a:p>
            <a:r>
              <a:rPr lang="en-GB" altLang="en-US"/>
              <a:t>Interesting reading</a:t>
            </a:r>
          </a:p>
        </p:txBody>
      </p:sp>
      <p:sp>
        <p:nvSpPr>
          <p:cNvPr id="16387" name="Content Placeholder 1">
            <a:extLst>
              <a:ext uri="{FF2B5EF4-FFF2-40B4-BE49-F238E27FC236}">
                <a16:creationId xmlns:a16="http://schemas.microsoft.com/office/drawing/2014/main" id="{7ED74F38-B4AA-4F11-B418-13F93F4EC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13" y="1980000"/>
            <a:ext cx="7394361" cy="396821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altLang="en-US" dirty="0">
                <a:hlinkClick r:id="rId2"/>
              </a:rPr>
              <a:t>Falsehoods programmers believe about names</a:t>
            </a:r>
            <a:endParaRPr lang="en-GB" altLang="en-US" dirty="0">
              <a:hlinkClick r:id="rId3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altLang="en-US" dirty="0">
                <a:hlinkClick r:id="rId3"/>
              </a:rPr>
              <a:t>Falsehoods programmers believe about addresses</a:t>
            </a:r>
            <a:endParaRPr lang="en-GB" alt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altLang="en-US" dirty="0">
                <a:hlinkClick r:id="rId4"/>
              </a:rPr>
              <a:t>Falsehoods programmers believe about time</a:t>
            </a:r>
            <a:endParaRPr lang="en-GB" alt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altLang="en-US" dirty="0">
                <a:hlinkClick r:id="rId5"/>
              </a:rPr>
              <a:t>More!</a:t>
            </a:r>
            <a:endParaRPr lang="en-GB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BF5C61-E9ED-424A-A646-56155EE6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defRPr/>
            </a:pPr>
            <a:r>
              <a:rPr lang="en-GB" dirty="0"/>
              <a:t>The basics</a:t>
            </a:r>
          </a:p>
        </p:txBody>
      </p:sp>
      <p:sp>
        <p:nvSpPr>
          <p:cNvPr id="17410" name="Text Placeholder 3">
            <a:extLst>
              <a:ext uri="{FF2B5EF4-FFF2-40B4-BE49-F238E27FC236}">
                <a16:creationId xmlns:a16="http://schemas.microsoft.com/office/drawing/2014/main" id="{1C496161-3062-4D66-BF85-44AE73127F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GB" altLang="en-US"/>
              <a:t>Matching exact strings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A3B613-F8C7-4FC9-9071-A6236E9110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defRPr/>
            </a:pPr>
            <a:r>
              <a:rPr lang="en-GB"/>
              <a:t>“apple” will match anything with that string included. 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GB"/>
              <a:t>apple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GB"/>
              <a:t>pineapple</a:t>
            </a:r>
          </a:p>
          <a:p>
            <a:pPr>
              <a:buFont typeface="Arial" panose="020B0604020202020204" pitchFamily="34" charset="0"/>
              <a:buBlip>
                <a:blip r:embed="rId2"/>
              </a:buBlip>
              <a:defRPr/>
            </a:pPr>
            <a:r>
              <a:rPr lang="en-GB"/>
              <a:t>lemon</a:t>
            </a:r>
          </a:p>
          <a:p>
            <a:pPr>
              <a:buFont typeface="Arial" panose="020B0604020202020204" pitchFamily="34" charset="0"/>
              <a:buBlip>
                <a:blip r:embed="rId2"/>
              </a:buBlip>
              <a:defRPr/>
            </a:pPr>
            <a:r>
              <a:rPr lang="en-GB"/>
              <a:t>Apple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GB"/>
          </a:p>
        </p:txBody>
      </p:sp>
      <p:sp>
        <p:nvSpPr>
          <p:cNvPr id="71" name="Text Placeholder 4">
            <a:extLst>
              <a:ext uri="{FF2B5EF4-FFF2-40B4-BE49-F238E27FC236}">
                <a16:creationId xmlns:a16="http://schemas.microsoft.com/office/drawing/2014/main" id="{12EDEAB4-5605-4AD5-AEF5-F4CCA7FBF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3" name="Content Placeholder 5">
            <a:extLst>
              <a:ext uri="{FF2B5EF4-FFF2-40B4-BE49-F238E27FC236}">
                <a16:creationId xmlns:a16="http://schemas.microsoft.com/office/drawing/2014/main" id="{694B5B39-534B-42D3-9B1E-E30A86E5AFE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A3805-C640-4CDD-A897-3F25E62F14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63" t="22917" r="50000" b="37500"/>
          <a:stretch/>
        </p:blipFill>
        <p:spPr>
          <a:xfrm>
            <a:off x="6315074" y="508837"/>
            <a:ext cx="5114925" cy="54393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BF5C61-E9ED-424A-A646-56155EE6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defRPr/>
            </a:pPr>
            <a:r>
              <a:rPr lang="en-GB" dirty="0"/>
              <a:t>The basics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F84F1-ED56-43BA-B9DF-56292E099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156088"/>
            <a:ext cx="8176046" cy="823912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n-GB" dirty="0"/>
              <a:t>Helpful shorthand for character matching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C3EA1B7-58FD-4A3F-84E9-13217998CA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09565637"/>
              </p:ext>
            </p:extLst>
          </p:nvPr>
        </p:nvGraphicFramePr>
        <p:xfrm>
          <a:off x="360000" y="1684725"/>
          <a:ext cx="7308891" cy="449072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99117">
                  <a:extLst>
                    <a:ext uri="{9D8B030D-6E8A-4147-A177-3AD203B41FA5}">
                      <a16:colId xmlns:a16="http://schemas.microsoft.com/office/drawing/2014/main" val="1195149722"/>
                    </a:ext>
                  </a:extLst>
                </a:gridCol>
                <a:gridCol w="2857778">
                  <a:extLst>
                    <a:ext uri="{9D8B030D-6E8A-4147-A177-3AD203B41FA5}">
                      <a16:colId xmlns:a16="http://schemas.microsoft.com/office/drawing/2014/main" val="578826157"/>
                    </a:ext>
                  </a:extLst>
                </a:gridCol>
                <a:gridCol w="3451996">
                  <a:extLst>
                    <a:ext uri="{9D8B030D-6E8A-4147-A177-3AD203B41FA5}">
                      <a16:colId xmlns:a16="http://schemas.microsoft.com/office/drawing/2014/main" val="2387304683"/>
                    </a:ext>
                  </a:extLst>
                </a:gridCol>
              </a:tblGrid>
              <a:tr h="522506">
                <a:tc>
                  <a:txBody>
                    <a:bodyPr/>
                    <a:lstStyle/>
                    <a:p>
                      <a:r>
                        <a:rPr lang="en-GB" sz="1400" b="1" dirty="0"/>
                        <a:t>Magic character</a:t>
                      </a:r>
                    </a:p>
                  </a:txBody>
                  <a:tcPr marL="70609" marR="70609" marT="35304" marB="35304"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Meaning</a:t>
                      </a:r>
                    </a:p>
                  </a:txBody>
                  <a:tcPr marL="70609" marR="70609" marT="35304" marB="35304"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Example matches</a:t>
                      </a:r>
                    </a:p>
                  </a:txBody>
                  <a:tcPr marL="70609" marR="70609" marT="35304" marB="35304"/>
                </a:tc>
                <a:extLst>
                  <a:ext uri="{0D108BD9-81ED-4DB2-BD59-A6C34878D82A}">
                    <a16:rowId xmlns:a16="http://schemas.microsoft.com/office/drawing/2014/main" val="3574798625"/>
                  </a:ext>
                </a:extLst>
              </a:tr>
              <a:tr h="522506">
                <a:tc>
                  <a:txBody>
                    <a:bodyPr/>
                    <a:lstStyle/>
                    <a:p>
                      <a:r>
                        <a:rPr lang="en-GB" sz="1400" b="0"/>
                        <a:t>.</a:t>
                      </a:r>
                    </a:p>
                  </a:txBody>
                  <a:tcPr marL="70609" marR="70609" marT="35304" marB="35304"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Matches any character</a:t>
                      </a:r>
                    </a:p>
                  </a:txBody>
                  <a:tcPr marL="70609" marR="70609" marT="35304" marB="35304"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“.a” matches “pineapple”, not “apple”</a:t>
                      </a:r>
                    </a:p>
                  </a:txBody>
                  <a:tcPr marL="70609" marR="70609" marT="35304" marB="35304"/>
                </a:tc>
                <a:extLst>
                  <a:ext uri="{0D108BD9-81ED-4DB2-BD59-A6C34878D82A}">
                    <a16:rowId xmlns:a16="http://schemas.microsoft.com/office/drawing/2014/main" val="4156944170"/>
                  </a:ext>
                </a:extLst>
              </a:tr>
              <a:tr h="310679">
                <a:tc>
                  <a:txBody>
                    <a:bodyPr/>
                    <a:lstStyle/>
                    <a:p>
                      <a:r>
                        <a:rPr lang="en-GB" sz="1400" b="0"/>
                        <a:t>\d</a:t>
                      </a:r>
                    </a:p>
                  </a:txBody>
                  <a:tcPr marL="70609" marR="70609" marT="35304" marB="35304"/>
                </a:tc>
                <a:tc>
                  <a:txBody>
                    <a:bodyPr/>
                    <a:lstStyle/>
                    <a:p>
                      <a:r>
                        <a:rPr lang="en-GB" sz="1400" b="0"/>
                        <a:t>Matches any digit</a:t>
                      </a:r>
                    </a:p>
                  </a:txBody>
                  <a:tcPr marL="70609" marR="70609" marT="35304" marB="35304"/>
                </a:tc>
                <a:tc>
                  <a:txBody>
                    <a:bodyPr/>
                    <a:lstStyle/>
                    <a:p>
                      <a:r>
                        <a:rPr lang="en-GB" sz="1400" b="0"/>
                        <a:t>“\d” matches “4”, not “four”</a:t>
                      </a:r>
                    </a:p>
                  </a:txBody>
                  <a:tcPr marL="70609" marR="70609" marT="35304" marB="35304"/>
                </a:tc>
                <a:extLst>
                  <a:ext uri="{0D108BD9-81ED-4DB2-BD59-A6C34878D82A}">
                    <a16:rowId xmlns:a16="http://schemas.microsoft.com/office/drawing/2014/main" val="3773912898"/>
                  </a:ext>
                </a:extLst>
              </a:tr>
              <a:tr h="522506">
                <a:tc>
                  <a:txBody>
                    <a:bodyPr/>
                    <a:lstStyle/>
                    <a:p>
                      <a:r>
                        <a:rPr lang="en-GB" sz="1400"/>
                        <a:t>\s</a:t>
                      </a:r>
                    </a:p>
                  </a:txBody>
                  <a:tcPr marL="70609" marR="70609" marT="35304" marB="35304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Matches any whitespace</a:t>
                      </a:r>
                    </a:p>
                  </a:txBody>
                  <a:tcPr marL="70609" marR="70609" marT="35304" marB="35304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“\s” matches “pine apple”, not “pineapple”</a:t>
                      </a:r>
                    </a:p>
                  </a:txBody>
                  <a:tcPr marL="70609" marR="70609" marT="35304" marB="35304"/>
                </a:tc>
                <a:extLst>
                  <a:ext uri="{0D108BD9-81ED-4DB2-BD59-A6C34878D82A}">
                    <a16:rowId xmlns:a16="http://schemas.microsoft.com/office/drawing/2014/main" val="3969828392"/>
                  </a:ext>
                </a:extLst>
              </a:tr>
              <a:tr h="522506">
                <a:tc>
                  <a:txBody>
                    <a:bodyPr/>
                    <a:lstStyle/>
                    <a:p>
                      <a:r>
                        <a:rPr lang="en-GB" sz="1400"/>
                        <a:t>[abc]</a:t>
                      </a:r>
                    </a:p>
                  </a:txBody>
                  <a:tcPr marL="70609" marR="70609" marT="35304" marB="35304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Matches a, b or c</a:t>
                      </a:r>
                    </a:p>
                  </a:txBody>
                  <a:tcPr marL="70609" marR="70609" marT="35304" marB="35304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“[</a:t>
                      </a:r>
                      <a:r>
                        <a:rPr lang="en-GB" sz="1400" dirty="0" err="1"/>
                        <a:t>abc</a:t>
                      </a:r>
                      <a:r>
                        <a:rPr lang="en-GB" sz="1400" dirty="0"/>
                        <a:t>]” matches “apple”, not “lemon”</a:t>
                      </a:r>
                    </a:p>
                  </a:txBody>
                  <a:tcPr marL="70609" marR="70609" marT="35304" marB="35304"/>
                </a:tc>
                <a:extLst>
                  <a:ext uri="{0D108BD9-81ED-4DB2-BD59-A6C34878D82A}">
                    <a16:rowId xmlns:a16="http://schemas.microsoft.com/office/drawing/2014/main" val="1317090891"/>
                  </a:ext>
                </a:extLst>
              </a:tr>
              <a:tr h="522506">
                <a:tc>
                  <a:txBody>
                    <a:bodyPr/>
                    <a:lstStyle/>
                    <a:p>
                      <a:r>
                        <a:rPr lang="en-GB" sz="1400"/>
                        <a:t>[^abc]</a:t>
                      </a:r>
                    </a:p>
                  </a:txBody>
                  <a:tcPr marL="70609" marR="70609" marT="35304" marB="35304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Matches anything except a, b or c</a:t>
                      </a:r>
                    </a:p>
                  </a:txBody>
                  <a:tcPr marL="70609" marR="70609" marT="35304" marB="3530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“[^abc]” matches “lemon”, not “apple”</a:t>
                      </a:r>
                    </a:p>
                  </a:txBody>
                  <a:tcPr marL="70609" marR="70609" marT="35304" marB="35304"/>
                </a:tc>
                <a:extLst>
                  <a:ext uri="{0D108BD9-81ED-4DB2-BD59-A6C34878D82A}">
                    <a16:rowId xmlns:a16="http://schemas.microsoft.com/office/drawing/2014/main" val="1778939495"/>
                  </a:ext>
                </a:extLst>
              </a:tr>
              <a:tr h="522506">
                <a:tc>
                  <a:txBody>
                    <a:bodyPr/>
                    <a:lstStyle/>
                    <a:p>
                      <a:r>
                        <a:rPr lang="en-GB" sz="1400"/>
                        <a:t>[a-e]</a:t>
                      </a:r>
                    </a:p>
                  </a:txBody>
                  <a:tcPr marL="70609" marR="70609" marT="35304" marB="35304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Character in range a-e</a:t>
                      </a:r>
                    </a:p>
                  </a:txBody>
                  <a:tcPr marL="70609" marR="70609" marT="35304" marB="3530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“[a-e]” matches “apple” AND “lemon”</a:t>
                      </a:r>
                    </a:p>
                  </a:txBody>
                  <a:tcPr marL="70609" marR="70609" marT="35304" marB="35304"/>
                </a:tc>
                <a:extLst>
                  <a:ext uri="{0D108BD9-81ED-4DB2-BD59-A6C34878D82A}">
                    <a16:rowId xmlns:a16="http://schemas.microsoft.com/office/drawing/2014/main" val="377561924"/>
                  </a:ext>
                </a:extLst>
              </a:tr>
              <a:tr h="522506">
                <a:tc>
                  <a:txBody>
                    <a:bodyPr/>
                    <a:lstStyle/>
                    <a:p>
                      <a:r>
                        <a:rPr lang="en-GB" sz="1400"/>
                        <a:t>[a-z]</a:t>
                      </a:r>
                    </a:p>
                  </a:txBody>
                  <a:tcPr marL="70609" marR="70609" marT="35304" marB="35304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Any lowercase character</a:t>
                      </a:r>
                    </a:p>
                  </a:txBody>
                  <a:tcPr marL="70609" marR="70609" marT="35304" marB="35304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“[a-z]” matches “four”, not “4”</a:t>
                      </a:r>
                    </a:p>
                  </a:txBody>
                  <a:tcPr marL="70609" marR="70609" marT="35304" marB="35304"/>
                </a:tc>
                <a:extLst>
                  <a:ext uri="{0D108BD9-81ED-4DB2-BD59-A6C34878D82A}">
                    <a16:rowId xmlns:a16="http://schemas.microsoft.com/office/drawing/2014/main" val="2203394897"/>
                  </a:ext>
                </a:extLst>
              </a:tr>
              <a:tr h="5225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[a-zA-Z]</a:t>
                      </a:r>
                    </a:p>
                  </a:txBody>
                  <a:tcPr marL="70609" marR="70609" marT="35304" marB="35304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Any lower or uppercase character</a:t>
                      </a:r>
                    </a:p>
                  </a:txBody>
                  <a:tcPr marL="70609" marR="70609" marT="35304" marB="35304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“[a-</a:t>
                      </a:r>
                      <a:r>
                        <a:rPr lang="en-GB" sz="1400" dirty="0" err="1"/>
                        <a:t>zA</a:t>
                      </a:r>
                      <a:r>
                        <a:rPr lang="en-GB" sz="1400" dirty="0"/>
                        <a:t>-Z]” matches “apple” AND “Apple”</a:t>
                      </a:r>
                    </a:p>
                  </a:txBody>
                  <a:tcPr marL="70609" marR="70609" marT="35304" marB="35304"/>
                </a:tc>
                <a:extLst>
                  <a:ext uri="{0D108BD9-81ED-4DB2-BD59-A6C34878D82A}">
                    <a16:rowId xmlns:a16="http://schemas.microsoft.com/office/drawing/2014/main" val="40703372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BF5C61-E9ED-424A-A646-56155EE6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pPr>
              <a:defRPr/>
            </a:pPr>
            <a:r>
              <a:rPr lang="en-GB" dirty="0"/>
              <a:t>The basics</a:t>
            </a:r>
          </a:p>
        </p:txBody>
      </p:sp>
      <p:sp>
        <p:nvSpPr>
          <p:cNvPr id="19458" name="Text Placeholder 3">
            <a:extLst>
              <a:ext uri="{FF2B5EF4-FFF2-40B4-BE49-F238E27FC236}">
                <a16:creationId xmlns:a16="http://schemas.microsoft.com/office/drawing/2014/main" id="{2D9F0029-8F90-4BE2-A65E-2E0E8CCED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en-US" b="1" kern="1200">
                <a:latin typeface="+mn-lt"/>
                <a:ea typeface="+mn-ea"/>
                <a:cs typeface="+mn-cs"/>
              </a:rPr>
              <a:t>Anchors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C3EA1B7-58FD-4A3F-84E9-13217998CA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21957243"/>
              </p:ext>
            </p:extLst>
          </p:nvPr>
        </p:nvGraphicFramePr>
        <p:xfrm>
          <a:off x="368514" y="2772948"/>
          <a:ext cx="9042186" cy="31764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79336">
                  <a:extLst>
                    <a:ext uri="{9D8B030D-6E8A-4147-A177-3AD203B41FA5}">
                      <a16:colId xmlns:a16="http://schemas.microsoft.com/office/drawing/2014/main" val="1195149722"/>
                    </a:ext>
                  </a:extLst>
                </a:gridCol>
                <a:gridCol w="1892164">
                  <a:extLst>
                    <a:ext uri="{9D8B030D-6E8A-4147-A177-3AD203B41FA5}">
                      <a16:colId xmlns:a16="http://schemas.microsoft.com/office/drawing/2014/main" val="578826157"/>
                    </a:ext>
                  </a:extLst>
                </a:gridCol>
                <a:gridCol w="5670686">
                  <a:extLst>
                    <a:ext uri="{9D8B030D-6E8A-4147-A177-3AD203B41FA5}">
                      <a16:colId xmlns:a16="http://schemas.microsoft.com/office/drawing/2014/main" val="2387304683"/>
                    </a:ext>
                  </a:extLst>
                </a:gridCol>
              </a:tblGrid>
              <a:tr h="794108">
                <a:tc>
                  <a:txBody>
                    <a:bodyPr/>
                    <a:lstStyle/>
                    <a:p>
                      <a:r>
                        <a:rPr lang="en-GB" sz="2100" b="1" dirty="0"/>
                        <a:t>Magic character</a:t>
                      </a:r>
                    </a:p>
                  </a:txBody>
                  <a:tcPr marL="107308" marR="107308" marT="53669" marB="53669"/>
                </a:tc>
                <a:tc>
                  <a:txBody>
                    <a:bodyPr/>
                    <a:lstStyle/>
                    <a:p>
                      <a:r>
                        <a:rPr lang="en-GB" sz="2100" b="1" dirty="0"/>
                        <a:t>Meaning</a:t>
                      </a:r>
                    </a:p>
                  </a:txBody>
                  <a:tcPr marL="107308" marR="107308" marT="53669" marB="53669"/>
                </a:tc>
                <a:tc>
                  <a:txBody>
                    <a:bodyPr/>
                    <a:lstStyle/>
                    <a:p>
                      <a:r>
                        <a:rPr lang="en-GB" sz="2100" b="1" dirty="0"/>
                        <a:t>Example matches</a:t>
                      </a:r>
                    </a:p>
                  </a:txBody>
                  <a:tcPr marL="107308" marR="107308" marT="53669" marB="53669"/>
                </a:tc>
                <a:extLst>
                  <a:ext uri="{0D108BD9-81ED-4DB2-BD59-A6C34878D82A}">
                    <a16:rowId xmlns:a16="http://schemas.microsoft.com/office/drawing/2014/main" val="2792322656"/>
                  </a:ext>
                </a:extLst>
              </a:tr>
              <a:tr h="794108">
                <a:tc>
                  <a:txBody>
                    <a:bodyPr/>
                    <a:lstStyle/>
                    <a:p>
                      <a:r>
                        <a:rPr lang="en-GB" sz="2100" b="0"/>
                        <a:t>^</a:t>
                      </a:r>
                    </a:p>
                  </a:txBody>
                  <a:tcPr marL="107308" marR="107308" marT="53669" marB="53669"/>
                </a:tc>
                <a:tc>
                  <a:txBody>
                    <a:bodyPr/>
                    <a:lstStyle/>
                    <a:p>
                      <a:r>
                        <a:rPr lang="en-GB" sz="2100" b="0" dirty="0"/>
                        <a:t>Start of string</a:t>
                      </a:r>
                    </a:p>
                  </a:txBody>
                  <a:tcPr marL="107308" marR="107308" marT="53669" marB="53669"/>
                </a:tc>
                <a:tc>
                  <a:txBody>
                    <a:bodyPr/>
                    <a:lstStyle/>
                    <a:p>
                      <a:r>
                        <a:rPr lang="en-GB" sz="2100" b="0" dirty="0"/>
                        <a:t>“^a” matches “apple”, not “pineapple”</a:t>
                      </a:r>
                    </a:p>
                  </a:txBody>
                  <a:tcPr marL="107308" marR="107308" marT="53669" marB="53669"/>
                </a:tc>
                <a:extLst>
                  <a:ext uri="{0D108BD9-81ED-4DB2-BD59-A6C34878D82A}">
                    <a16:rowId xmlns:a16="http://schemas.microsoft.com/office/drawing/2014/main" val="4156944170"/>
                  </a:ext>
                </a:extLst>
              </a:tr>
              <a:tr h="794108">
                <a:tc>
                  <a:txBody>
                    <a:bodyPr/>
                    <a:lstStyle/>
                    <a:p>
                      <a:r>
                        <a:rPr lang="en-GB" sz="2100" b="0"/>
                        <a:t>$</a:t>
                      </a:r>
                    </a:p>
                  </a:txBody>
                  <a:tcPr marL="107308" marR="107308" marT="53669" marB="53669"/>
                </a:tc>
                <a:tc>
                  <a:txBody>
                    <a:bodyPr/>
                    <a:lstStyle/>
                    <a:p>
                      <a:r>
                        <a:rPr lang="en-GB" sz="2100" b="0"/>
                        <a:t>End of string</a:t>
                      </a:r>
                    </a:p>
                  </a:txBody>
                  <a:tcPr marL="107308" marR="107308" marT="53669" marB="53669"/>
                </a:tc>
                <a:tc>
                  <a:txBody>
                    <a:bodyPr/>
                    <a:lstStyle/>
                    <a:p>
                      <a:r>
                        <a:rPr lang="en-GB" sz="2100" b="0" dirty="0"/>
                        <a:t>“a$” matches “banana”, not “apple”</a:t>
                      </a:r>
                    </a:p>
                  </a:txBody>
                  <a:tcPr marL="107308" marR="107308" marT="53669" marB="53669"/>
                </a:tc>
                <a:extLst>
                  <a:ext uri="{0D108BD9-81ED-4DB2-BD59-A6C34878D82A}">
                    <a16:rowId xmlns:a16="http://schemas.microsoft.com/office/drawing/2014/main" val="3773912898"/>
                  </a:ext>
                </a:extLst>
              </a:tr>
              <a:tr h="794108">
                <a:tc>
                  <a:txBody>
                    <a:bodyPr/>
                    <a:lstStyle/>
                    <a:p>
                      <a:r>
                        <a:rPr lang="en-GB" sz="2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en-GB" sz="2100" b="1"/>
                    </a:p>
                  </a:txBody>
                  <a:tcPr marL="107308" marR="107308" marT="53669" marB="53669"/>
                </a:tc>
                <a:tc>
                  <a:txBody>
                    <a:bodyPr/>
                    <a:lstStyle/>
                    <a:p>
                      <a:r>
                        <a:rPr lang="en-GB" sz="2100" b="0"/>
                        <a:t>Word boundary</a:t>
                      </a:r>
                    </a:p>
                  </a:txBody>
                  <a:tcPr marL="107308" marR="107308" marT="53669" marB="53669"/>
                </a:tc>
                <a:tc>
                  <a:txBody>
                    <a:bodyPr/>
                    <a:lstStyle/>
                    <a:p>
                      <a:r>
                        <a:rPr lang="en-GB" sz="2100" b="0" dirty="0"/>
                        <a:t>“</a:t>
                      </a:r>
                      <a:r>
                        <a:rPr lang="en-GB" sz="2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GB" sz="2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bapple</a:t>
                      </a:r>
                      <a:r>
                        <a:rPr lang="en-GB" sz="2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matches “apple”, not “pineapple”</a:t>
                      </a:r>
                      <a:endParaRPr lang="en-GB" sz="2100" b="0" dirty="0"/>
                    </a:p>
                  </a:txBody>
                  <a:tcPr marL="107308" marR="107308" marT="53669" marB="53669"/>
                </a:tc>
                <a:extLst>
                  <a:ext uri="{0D108BD9-81ED-4DB2-BD59-A6C34878D82A}">
                    <a16:rowId xmlns:a16="http://schemas.microsoft.com/office/drawing/2014/main" val="396982839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F2AF7566-D5F2-4B31-A4F9-1066872B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32" t="23194" r="937" b="38472"/>
          <a:stretch/>
        </p:blipFill>
        <p:spPr>
          <a:xfrm>
            <a:off x="6726298" y="360000"/>
            <a:ext cx="5465702" cy="26289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BF5C61-E9ED-424A-A646-56155EE6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defRPr/>
            </a:pPr>
            <a:r>
              <a:rPr lang="en-GB" dirty="0"/>
              <a:t>The basics</a:t>
            </a:r>
          </a:p>
        </p:txBody>
      </p:sp>
      <p:sp>
        <p:nvSpPr>
          <p:cNvPr id="20482" name="Text Placeholder 3">
            <a:extLst>
              <a:ext uri="{FF2B5EF4-FFF2-40B4-BE49-F238E27FC236}">
                <a16:creationId xmlns:a16="http://schemas.microsoft.com/office/drawing/2014/main" id="{17908533-4B6E-40AC-B50E-FA510C0D6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GB" altLang="en-US"/>
              <a:t>Repetition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C3EA1B7-58FD-4A3F-84E9-13217998CA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74283537"/>
              </p:ext>
            </p:extLst>
          </p:nvPr>
        </p:nvGraphicFramePr>
        <p:xfrm>
          <a:off x="2838582" y="1264436"/>
          <a:ext cx="7171692" cy="485904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59061">
                  <a:extLst>
                    <a:ext uri="{9D8B030D-6E8A-4147-A177-3AD203B41FA5}">
                      <a16:colId xmlns:a16="http://schemas.microsoft.com/office/drawing/2014/main" val="1195149722"/>
                    </a:ext>
                  </a:extLst>
                </a:gridCol>
                <a:gridCol w="4812631">
                  <a:extLst>
                    <a:ext uri="{9D8B030D-6E8A-4147-A177-3AD203B41FA5}">
                      <a16:colId xmlns:a16="http://schemas.microsoft.com/office/drawing/2014/main" val="578826157"/>
                    </a:ext>
                  </a:extLst>
                </a:gridCol>
              </a:tblGrid>
              <a:tr h="566889">
                <a:tc>
                  <a:txBody>
                    <a:bodyPr/>
                    <a:lstStyle/>
                    <a:p>
                      <a:r>
                        <a:rPr lang="en-GB" sz="2500" b="1" dirty="0"/>
                        <a:t>Magic character</a:t>
                      </a:r>
                    </a:p>
                  </a:txBody>
                  <a:tcPr marL="128829" marR="128829" marT="64413" marB="64413"/>
                </a:tc>
                <a:tc>
                  <a:txBody>
                    <a:bodyPr/>
                    <a:lstStyle/>
                    <a:p>
                      <a:r>
                        <a:rPr lang="en-GB" sz="2500" b="1" dirty="0"/>
                        <a:t>Meaning</a:t>
                      </a:r>
                    </a:p>
                  </a:txBody>
                  <a:tcPr marL="128829" marR="128829" marT="64413" marB="64413"/>
                </a:tc>
                <a:extLst>
                  <a:ext uri="{0D108BD9-81ED-4DB2-BD59-A6C34878D82A}">
                    <a16:rowId xmlns:a16="http://schemas.microsoft.com/office/drawing/2014/main" val="455789052"/>
                  </a:ext>
                </a:extLst>
              </a:tr>
              <a:tr h="566889">
                <a:tc>
                  <a:txBody>
                    <a:bodyPr/>
                    <a:lstStyle/>
                    <a:p>
                      <a:r>
                        <a:rPr lang="en-GB" sz="2500" b="0" dirty="0"/>
                        <a:t>?</a:t>
                      </a:r>
                    </a:p>
                  </a:txBody>
                  <a:tcPr marL="128829" marR="128829" marT="64413" marB="64413"/>
                </a:tc>
                <a:tc>
                  <a:txBody>
                    <a:bodyPr/>
                    <a:lstStyle/>
                    <a:p>
                      <a:r>
                        <a:rPr lang="en-GB" sz="2500" b="0" dirty="0"/>
                        <a:t>0 or 1</a:t>
                      </a:r>
                    </a:p>
                  </a:txBody>
                  <a:tcPr marL="128829" marR="128829" marT="64413" marB="64413"/>
                </a:tc>
                <a:extLst>
                  <a:ext uri="{0D108BD9-81ED-4DB2-BD59-A6C34878D82A}">
                    <a16:rowId xmlns:a16="http://schemas.microsoft.com/office/drawing/2014/main" val="4156944170"/>
                  </a:ext>
                </a:extLst>
              </a:tr>
              <a:tr h="566889">
                <a:tc>
                  <a:txBody>
                    <a:bodyPr/>
                    <a:lstStyle/>
                    <a:p>
                      <a:r>
                        <a:rPr lang="en-GB" sz="2500" b="0"/>
                        <a:t>+</a:t>
                      </a:r>
                    </a:p>
                  </a:txBody>
                  <a:tcPr marL="128829" marR="128829" marT="64413" marB="64413"/>
                </a:tc>
                <a:tc>
                  <a:txBody>
                    <a:bodyPr/>
                    <a:lstStyle/>
                    <a:p>
                      <a:r>
                        <a:rPr lang="en-GB" sz="2500" b="0"/>
                        <a:t>1 or more</a:t>
                      </a:r>
                    </a:p>
                  </a:txBody>
                  <a:tcPr marL="128829" marR="128829" marT="64413" marB="64413"/>
                </a:tc>
                <a:extLst>
                  <a:ext uri="{0D108BD9-81ED-4DB2-BD59-A6C34878D82A}">
                    <a16:rowId xmlns:a16="http://schemas.microsoft.com/office/drawing/2014/main" val="3773912898"/>
                  </a:ext>
                </a:extLst>
              </a:tr>
              <a:tr h="566889">
                <a:tc>
                  <a:txBody>
                    <a:bodyPr/>
                    <a:lstStyle/>
                    <a:p>
                      <a:r>
                        <a:rPr lang="en-GB" sz="2500" b="1"/>
                        <a:t>*</a:t>
                      </a:r>
                    </a:p>
                  </a:txBody>
                  <a:tcPr marL="128829" marR="128829" marT="64413" marB="64413"/>
                </a:tc>
                <a:tc>
                  <a:txBody>
                    <a:bodyPr/>
                    <a:lstStyle/>
                    <a:p>
                      <a:r>
                        <a:rPr lang="en-GB" sz="2500" b="0"/>
                        <a:t>0 or more</a:t>
                      </a:r>
                    </a:p>
                  </a:txBody>
                  <a:tcPr marL="128829" marR="128829" marT="64413" marB="64413"/>
                </a:tc>
                <a:extLst>
                  <a:ext uri="{0D108BD9-81ED-4DB2-BD59-A6C34878D82A}">
                    <a16:rowId xmlns:a16="http://schemas.microsoft.com/office/drawing/2014/main" val="3969828392"/>
                  </a:ext>
                </a:extLst>
              </a:tr>
              <a:tr h="566889">
                <a:tc>
                  <a:txBody>
                    <a:bodyPr/>
                    <a:lstStyle/>
                    <a:p>
                      <a:r>
                        <a:rPr lang="en-GB" sz="2500" b="0"/>
                        <a:t>{n}</a:t>
                      </a:r>
                    </a:p>
                  </a:txBody>
                  <a:tcPr marL="128829" marR="128829" marT="64413" marB="64413"/>
                </a:tc>
                <a:tc>
                  <a:txBody>
                    <a:bodyPr/>
                    <a:lstStyle/>
                    <a:p>
                      <a:r>
                        <a:rPr lang="en-GB" sz="2500" b="0"/>
                        <a:t>Exactly n times</a:t>
                      </a:r>
                    </a:p>
                  </a:txBody>
                  <a:tcPr marL="128829" marR="128829" marT="64413" marB="64413"/>
                </a:tc>
                <a:extLst>
                  <a:ext uri="{0D108BD9-81ED-4DB2-BD59-A6C34878D82A}">
                    <a16:rowId xmlns:a16="http://schemas.microsoft.com/office/drawing/2014/main" val="1317090891"/>
                  </a:ext>
                </a:extLst>
              </a:tr>
              <a:tr h="566889">
                <a:tc>
                  <a:txBody>
                    <a:bodyPr/>
                    <a:lstStyle/>
                    <a:p>
                      <a:r>
                        <a:rPr lang="en-GB" sz="2500" b="0"/>
                        <a:t>{n,}</a:t>
                      </a:r>
                    </a:p>
                  </a:txBody>
                  <a:tcPr marL="128829" marR="128829" marT="64413" marB="64413"/>
                </a:tc>
                <a:tc>
                  <a:txBody>
                    <a:bodyPr/>
                    <a:lstStyle/>
                    <a:p>
                      <a:r>
                        <a:rPr lang="en-GB" sz="2500" b="0"/>
                        <a:t>n or more</a:t>
                      </a:r>
                    </a:p>
                  </a:txBody>
                  <a:tcPr marL="128829" marR="128829" marT="64413" marB="64413"/>
                </a:tc>
                <a:extLst>
                  <a:ext uri="{0D108BD9-81ED-4DB2-BD59-A6C34878D82A}">
                    <a16:rowId xmlns:a16="http://schemas.microsoft.com/office/drawing/2014/main" val="1778939495"/>
                  </a:ext>
                </a:extLst>
              </a:tr>
              <a:tr h="566889">
                <a:tc>
                  <a:txBody>
                    <a:bodyPr/>
                    <a:lstStyle/>
                    <a:p>
                      <a:r>
                        <a:rPr lang="en-GB" sz="2500" b="0"/>
                        <a:t>{,m}</a:t>
                      </a:r>
                    </a:p>
                  </a:txBody>
                  <a:tcPr marL="128829" marR="128829" marT="64413" marB="64413"/>
                </a:tc>
                <a:tc>
                  <a:txBody>
                    <a:bodyPr/>
                    <a:lstStyle/>
                    <a:p>
                      <a:r>
                        <a:rPr lang="en-GB" sz="2500" b="0"/>
                        <a:t>At most m</a:t>
                      </a:r>
                    </a:p>
                  </a:txBody>
                  <a:tcPr marL="128829" marR="128829" marT="64413" marB="64413"/>
                </a:tc>
                <a:extLst>
                  <a:ext uri="{0D108BD9-81ED-4DB2-BD59-A6C34878D82A}">
                    <a16:rowId xmlns:a16="http://schemas.microsoft.com/office/drawing/2014/main" val="377561924"/>
                  </a:ext>
                </a:extLst>
              </a:tr>
              <a:tr h="566889">
                <a:tc>
                  <a:txBody>
                    <a:bodyPr/>
                    <a:lstStyle/>
                    <a:p>
                      <a:r>
                        <a:rPr lang="en-GB" sz="2500" b="0"/>
                        <a:t>{n,m}</a:t>
                      </a:r>
                    </a:p>
                  </a:txBody>
                  <a:tcPr marL="128829" marR="128829" marT="64413" marB="64413"/>
                </a:tc>
                <a:tc>
                  <a:txBody>
                    <a:bodyPr/>
                    <a:lstStyle/>
                    <a:p>
                      <a:r>
                        <a:rPr lang="en-GB" sz="2500" b="0" dirty="0"/>
                        <a:t>Between n and m times</a:t>
                      </a:r>
                    </a:p>
                  </a:txBody>
                  <a:tcPr marL="128829" marR="128829" marT="64413" marB="64413"/>
                </a:tc>
                <a:extLst>
                  <a:ext uri="{0D108BD9-81ED-4DB2-BD59-A6C34878D82A}">
                    <a16:rowId xmlns:a16="http://schemas.microsoft.com/office/drawing/2014/main" val="22033948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BF5C61-E9ED-424A-A646-56155EE6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defRPr/>
            </a:pPr>
            <a:r>
              <a:rPr lang="en-GB" dirty="0"/>
              <a:t>Some extra points</a:t>
            </a:r>
          </a:p>
        </p:txBody>
      </p:sp>
      <p:sp>
        <p:nvSpPr>
          <p:cNvPr id="21507" name="Content Placeholder 7">
            <a:extLst>
              <a:ext uri="{FF2B5EF4-FFF2-40B4-BE49-F238E27FC236}">
                <a16:creationId xmlns:a16="http://schemas.microsoft.com/office/drawing/2014/main" id="{FA7B2374-BD3A-4904-AB1A-6B53D50DB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 Matches never overlap. </a:t>
            </a:r>
          </a:p>
          <a:p>
            <a:pPr marL="857250" lvl="2" indent="-285750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GB" altLang="en-US" sz="2100" i="1" dirty="0"/>
              <a:t>For e.g., </a:t>
            </a:r>
            <a:r>
              <a:rPr lang="en-GB" altLang="en-US" sz="2100" dirty="0"/>
              <a:t>“banana” </a:t>
            </a:r>
            <a:r>
              <a:rPr lang="en-GB" altLang="en-US" sz="2100" i="1" dirty="0"/>
              <a:t>contains one instance of </a:t>
            </a:r>
            <a:r>
              <a:rPr lang="en-GB" altLang="en-US" sz="2100" dirty="0"/>
              <a:t>“</a:t>
            </a:r>
            <a:r>
              <a:rPr lang="en-GB" altLang="en-US" sz="2100" dirty="0" err="1"/>
              <a:t>ana</a:t>
            </a:r>
            <a:r>
              <a:rPr lang="en-GB" altLang="en-US" sz="2100" dirty="0"/>
              <a:t>”, </a:t>
            </a:r>
            <a:r>
              <a:rPr lang="en-GB" altLang="en-US" sz="2100" i="1" dirty="0"/>
              <a:t>not two. </a:t>
            </a:r>
          </a:p>
          <a:p>
            <a:pPr marL="0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 You can use | to pick between one or more patterns. </a:t>
            </a:r>
          </a:p>
          <a:p>
            <a:pPr marL="857250" lvl="2" indent="-285750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GB" altLang="en-US" sz="2100" i="1" dirty="0"/>
              <a:t>For e.g., </a:t>
            </a:r>
            <a:r>
              <a:rPr lang="en-GB" altLang="en-US" sz="2100" dirty="0"/>
              <a:t>“</a:t>
            </a:r>
            <a:r>
              <a:rPr lang="en-GB" altLang="en-US" sz="2100" dirty="0" err="1"/>
              <a:t>abc|def</a:t>
            </a:r>
            <a:r>
              <a:rPr lang="en-GB" altLang="en-US" sz="2100" dirty="0"/>
              <a:t>” </a:t>
            </a:r>
            <a:r>
              <a:rPr lang="en-GB" altLang="en-US" sz="2100" i="1" dirty="0"/>
              <a:t>will match either </a:t>
            </a:r>
            <a:r>
              <a:rPr lang="en-GB" altLang="en-US" sz="2100" dirty="0"/>
              <a:t>‘“</a:t>
            </a:r>
            <a:r>
              <a:rPr lang="en-GB" altLang="en-US" sz="2100" dirty="0" err="1"/>
              <a:t>abc</a:t>
            </a:r>
            <a:r>
              <a:rPr lang="en-GB" altLang="en-US" sz="2100" dirty="0"/>
              <a:t>” </a:t>
            </a:r>
            <a:r>
              <a:rPr lang="en-GB" altLang="en-US" sz="2100" i="1" dirty="0"/>
              <a:t>or </a:t>
            </a:r>
            <a:r>
              <a:rPr lang="en-GB" altLang="en-US" sz="2100" dirty="0"/>
              <a:t>"def". </a:t>
            </a:r>
          </a:p>
          <a:p>
            <a:pPr marL="0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 You can use parentheses, as you would in mathematical expressions. </a:t>
            </a:r>
          </a:p>
          <a:p>
            <a:pPr marL="857250" lvl="2" indent="-285750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GB" altLang="en-US" sz="2100" i="1" dirty="0"/>
              <a:t>For e.g., </a:t>
            </a:r>
            <a:r>
              <a:rPr lang="en-GB" altLang="en-US" sz="2100" dirty="0"/>
              <a:t>“T(</a:t>
            </a:r>
            <a:r>
              <a:rPr lang="en-GB" altLang="en-US" sz="2100" dirty="0" err="1"/>
              <a:t>i|o</a:t>
            </a:r>
            <a:r>
              <a:rPr lang="en-GB" altLang="en-US" sz="2100" dirty="0"/>
              <a:t>)m” </a:t>
            </a:r>
            <a:r>
              <a:rPr lang="en-GB" altLang="en-US" sz="2100" i="1" dirty="0"/>
              <a:t>will match either </a:t>
            </a:r>
            <a:r>
              <a:rPr lang="en-GB" altLang="en-US" sz="2100" dirty="0"/>
              <a:t>“Tim” </a:t>
            </a:r>
            <a:r>
              <a:rPr lang="en-GB" altLang="en-US" sz="2100" i="1" dirty="0"/>
              <a:t>or </a:t>
            </a:r>
            <a:r>
              <a:rPr lang="en-GB" altLang="en-US" sz="2100" dirty="0"/>
              <a:t>“Tom”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HSC_Theme">
  <a:themeElements>
    <a:clrScheme name="DHSC">
      <a:dk1>
        <a:sysClr val="windowText" lastClr="000000"/>
      </a:dk1>
      <a:lt1>
        <a:sysClr val="window" lastClr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HSC_Theme" id="{5C85F93D-0F2D-41E4-8204-7C4EAB5B3759}" vid="{FFB89C31-7AD6-42F6-92BB-AD3D1D858E5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3BEA855BDF9E4B94CC52818FABEFEC" ma:contentTypeVersion="7" ma:contentTypeDescription="Create a new document." ma:contentTypeScope="" ma:versionID="9ca2c19f02df3522ba63810272ed0b46">
  <xsd:schema xmlns:xsd="http://www.w3.org/2001/XMLSchema" xmlns:xs="http://www.w3.org/2001/XMLSchema" xmlns:p="http://schemas.microsoft.com/office/2006/metadata/properties" xmlns:ns3="b706b77f-81f5-4265-a14f-dcabe3dd96bd" xmlns:ns4="d18988b3-6246-4116-9b56-3325321a29e6" targetNamespace="http://schemas.microsoft.com/office/2006/metadata/properties" ma:root="true" ma:fieldsID="022d0a34f7eebe993f9c9859c807def7" ns3:_="" ns4:_="">
    <xsd:import namespace="b706b77f-81f5-4265-a14f-dcabe3dd96bd"/>
    <xsd:import namespace="d18988b3-6246-4116-9b56-3325321a29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06b77f-81f5-4265-a14f-dcabe3dd96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8988b3-6246-4116-9b56-3325321a29e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E9C896-A4E4-41B3-84C9-F561B2C101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D36A64-9583-4238-BDB2-3CFD51D7FF6A}">
  <ds:schemaRefs>
    <ds:schemaRef ds:uri="http://purl.org/dc/terms/"/>
    <ds:schemaRef ds:uri="b706b77f-81f5-4265-a14f-dcabe3dd96bd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d18988b3-6246-4116-9b56-3325321a29e6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65DF2EE-651A-4C69-8E4A-39C3BBAC69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06b77f-81f5-4265-a14f-dcabe3dd96bd"/>
    <ds:schemaRef ds:uri="d18988b3-6246-4116-9b56-3325321a29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1177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Wingdings</vt:lpstr>
      <vt:lpstr>DHSC_Theme</vt:lpstr>
      <vt:lpstr>Intro to RegEx</vt:lpstr>
      <vt:lpstr>What are Regular Expressions?</vt:lpstr>
      <vt:lpstr>Problems</vt:lpstr>
      <vt:lpstr>There are lots of irregularities in language and human design</vt:lpstr>
      <vt:lpstr>The basics</vt:lpstr>
      <vt:lpstr>The basics</vt:lpstr>
      <vt:lpstr>The basics</vt:lpstr>
      <vt:lpstr>The basics</vt:lpstr>
      <vt:lpstr>Some extra points</vt:lpstr>
      <vt:lpstr>R and regex</vt:lpstr>
      <vt:lpstr>R and regex</vt:lpstr>
      <vt:lpstr>Regexercises</vt:lpstr>
      <vt:lpstr>Further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RegEx</dc:title>
  <dc:creator>Prise, Ailsa</dc:creator>
  <cp:lastModifiedBy>Prise, Ailsa</cp:lastModifiedBy>
  <cp:revision>1</cp:revision>
  <dcterms:created xsi:type="dcterms:W3CDTF">2021-02-02T12:12:05Z</dcterms:created>
  <dcterms:modified xsi:type="dcterms:W3CDTF">2021-02-02T14:55:06Z</dcterms:modified>
</cp:coreProperties>
</file>