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notesMaster" Target="notesMasters/notesMaster1.xml" /><Relationship Id="rId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2" Type="http://schemas.openxmlformats.org/officeDocument/2006/relationships/tableStyles" Target="tableStyles.xml" /><Relationship Id="rId11" Type="http://schemas.openxmlformats.org/officeDocument/2006/relationships/theme" Target="theme/theme1.xml" /><Relationship Id="rId10" Type="http://schemas.openxmlformats.org/officeDocument/2006/relationships/viewProps" Target="view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test</a:t>
            </a:r>
            <a:r>
              <a:rPr/>
              <a:t> </a:t>
            </a:r>
            <a:r>
              <a:rPr/>
              <a:t>speaker</a:t>
            </a:r>
            <a:r>
              <a:rPr/>
              <a:t> </a:t>
            </a:r>
            <a:r>
              <a:rPr/>
              <a:t>note</a:t>
            </a:r>
          </a:p>
          <a:p>
            <a:pPr lvl="0" marL="0" indent="0">
              <a:buNone/>
            </a:pPr>
          </a:p>
          <a:p>
            <a:pPr lvl="1"/>
            <a:r>
              <a:rPr i="1"/>
              <a:t>and</a:t>
            </a:r>
            <a:r>
              <a:rPr i="1"/>
              <a:t> </a:t>
            </a:r>
            <a:r>
              <a:rPr i="1"/>
              <a:t>inline</a:t>
            </a:r>
            <a:r>
              <a:rPr i="1"/>
              <a:t> </a:t>
            </a:r>
            <a:r>
              <a:rPr i="1"/>
              <a:t>formatting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222E403-96FB-4CAB-AC4B-9EC6EAF6752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83535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CFABE58-75FE-4194-A663-9D7E9A283A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0275" y="2513609"/>
            <a:ext cx="9144000" cy="608821"/>
          </a:xfrm>
        </p:spPr>
        <p:txBody>
          <a:bodyPr anchor="b">
            <a:normAutofit/>
          </a:bodyPr>
          <a:lstStyle>
            <a:lvl1pPr algn="l">
              <a:defRPr sz="3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827072-0905-4612-A3C4-F3BF39713F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0275" y="4150680"/>
            <a:ext cx="9144000" cy="421322"/>
          </a:xfrm>
        </p:spPr>
        <p:txBody>
          <a:bodyPr>
            <a:normAutofit/>
          </a:bodyPr>
          <a:lstStyle>
            <a:lvl1pPr marL="0" indent="0" algn="l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32588A76-A6E7-4F3C-91E0-5E2200DDD5E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30275" y="5671367"/>
            <a:ext cx="4057650" cy="286232"/>
          </a:xfrm>
        </p:spPr>
        <p:txBody>
          <a:bodyPr anchor="b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Published DD Month YYYY</a:t>
            </a:r>
          </a:p>
        </p:txBody>
      </p:sp>
    </p:spTree>
    <p:extLst>
      <p:ext uri="{BB962C8B-B14F-4D97-AF65-F5344CB8AC3E}">
        <p14:creationId xmlns:p14="http://schemas.microsoft.com/office/powerpoint/2010/main" val="2457579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B2412-BCCC-492F-962A-0946F772E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ADE3BD-9C4D-4AA2-A654-E7A8B15EA6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13E0C0-2C26-49C1-BBF2-26360CA88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49A19-A149-4B4B-BC97-04A83FC49401}" type="datetimeFigureOut">
              <a:rPr lang="en-GB" smtClean="0"/>
              <a:t>05/03/2021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2B389-2D88-470C-BF39-BDF38625F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4B11FB-691F-40D4-A746-27CF38875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375E6-1227-468F-9379-BF5AF5C2FB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0136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C4F22A-437D-4C11-9438-6962AC63CB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74A433-D9A1-4299-B1DE-340BF6E259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0E0CE3-0DE3-4C2F-B696-314F003B6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49A19-A149-4B4B-BC97-04A83FC49401}" type="datetimeFigureOut">
              <a:rPr lang="en-GB" smtClean="0"/>
              <a:t>05/03/2021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B405AF-9DF7-4AD2-B336-78CACBA9E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11266C-0B00-4038-8CE4-AAADE294C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375E6-1227-468F-9379-BF5AF5C2FB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1969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4D8E581-C0A6-4B50-8137-528D77BB882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3537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8F384BA-EE82-4D60-9269-79734A3CE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 b="1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BB5937-28E6-4DA7-A017-4ACF135976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000" b="1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00187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B94B4B9-F2E9-4556-8625-8AF3116762C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83535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5ACF647-5E43-49BF-9AD5-60FEAB1CB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709951"/>
            <a:ext cx="10515600" cy="555740"/>
          </a:xfrm>
        </p:spPr>
        <p:txBody>
          <a:bodyPr anchor="b">
            <a:normAutofit/>
          </a:bodyPr>
          <a:lstStyle>
            <a:lvl1pPr>
              <a:defRPr sz="3600" b="1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08EF1E-E01C-4B68-84EC-7DFFD0E3A7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3882883"/>
            <a:ext cx="10515600" cy="423112"/>
          </a:xfrm>
        </p:spPr>
        <p:txBody>
          <a:bodyPr>
            <a:normAutofit/>
          </a:bodyPr>
          <a:lstStyle>
            <a:lvl1pPr marL="0" indent="0">
              <a:buNone/>
              <a:defRPr sz="2000" b="1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47359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2FCF8F7-A9AC-44EE-B0A6-7811FFBD1D5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3537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5502BE6-CB03-4090-87D6-A51260B8D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 b="1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1F0CEC-95CC-487C-B4A4-CE680EA204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/>
          </a:bodyPr>
          <a:lstStyle>
            <a:lvl1pPr>
              <a:defRPr sz="2000" b="1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8D7AE3-6CC9-4223-84AE-896EB4C19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>
            <a:lvl1pPr>
              <a:defRPr sz="2000" b="1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CF8E33-00A0-4D50-95D1-B76EC2C85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7934BD-7F62-419A-A87F-A0F509F8D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375E6-1227-468F-9379-BF5AF5C2FB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5215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8A7E9-B4F8-43A8-84B4-F19B30539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1DB9A8-4857-42AA-AB49-4D692A98F3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99F0C4-6C6E-468B-894D-B98CC5A3F2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34A652-AC45-4AC6-B832-3D06FB4D86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EA4E08-34F8-462F-AFC0-D30AF10A10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487D0C-B3F4-4A77-8946-EB8D9A1C4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49A19-A149-4B4B-BC97-04A83FC49401}" type="datetimeFigureOut">
              <a:rPr lang="en-GB" smtClean="0"/>
              <a:t>05/03/2021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4670E9-5C40-433E-902E-88F0724AB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465E67-F72E-493A-8714-4BB1923F6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375E6-1227-468F-9379-BF5AF5C2FB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2751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90DEB-23D2-44A5-BAB7-C91504F98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2DCD24-E9D2-42A7-BBF2-6E9337275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49A19-A149-4B4B-BC97-04A83FC49401}" type="datetimeFigureOut">
              <a:rPr lang="en-GB" smtClean="0"/>
              <a:t>05/03/2021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A55E33-8C36-4E5B-9932-C648A6BEE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BB9928-252F-4419-A663-64AC8CF0A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375E6-1227-468F-9379-BF5AF5C2FB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932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50FBB1-0E17-4C37-ABB1-3B14D1199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49A19-A149-4B4B-BC97-04A83FC49401}" type="datetimeFigureOut">
              <a:rPr lang="en-GB" smtClean="0"/>
              <a:t>05/03/2021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BAFAF9-9AE2-43F4-B7B2-543BCDADC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6D44F3-6B91-449D-8A7E-704A33B5E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375E6-1227-468F-9379-BF5AF5C2FB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3719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E6049-B8F8-4D0F-8609-BF1BC5C04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3B34F-19E3-4F4C-BB1C-428D51BFD8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8F3D55-6EEE-4879-98F9-D64E33E629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8E3A98-A6FF-42C0-8A5E-8774547BF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49A19-A149-4B4B-BC97-04A83FC49401}" type="datetimeFigureOut">
              <a:rPr lang="en-GB" smtClean="0"/>
              <a:t>05/03/2021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74CCFB-E0B4-41D1-85D6-EE5F1DB1A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C8852E-6784-499F-BA56-B80593A3F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375E6-1227-468F-9379-BF5AF5C2FB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6602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BC852-8780-4DD3-B457-B9CE74070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69E1C1-E23C-4466-90BB-D98A0DF0E3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3B8037-406D-4E57-8BF8-86EF704C0B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925973-E5FA-48A0-94D7-651F73009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49A19-A149-4B4B-BC97-04A83FC49401}" type="datetimeFigureOut">
              <a:rPr lang="en-GB" smtClean="0"/>
              <a:t>05/03/2021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A11BD9-9275-48FB-980D-3EA395D17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4E1C0D-D6EA-42D6-B3BA-C2B793708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375E6-1227-468F-9379-BF5AF5C2FB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1283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D62E8C-7E5E-4B95-90F4-BFACCF9BB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C86276-61D9-4B02-B6EE-DF08D67023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18534A-074D-42DD-A464-5573D6C9F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D49A19-A149-4B4B-BC97-04A83FC49401}" type="datetimeFigureOut">
              <a:rPr lang="en-GB" smtClean="0"/>
              <a:t>05/03/2021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EFFACC-F598-4BD5-A635-CBB77D652B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0507F0-5C1F-42E5-9D3F-840C5553DC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6375E6-1227-468F-9379-BF5AF5C2FB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5720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notesSlide" Target="../notesSlides/notesSlide1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rmarkdown.rstudio.com" TargetMode="Externa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5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ABE58-75FE-4194-A663-9D7E9A283A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0275" y="2513609"/>
            <a:ext cx="9144000" cy="608821"/>
          </a:xfrm>
        </p:spPr>
        <p:txBody>
          <a:bodyPr/>
          <a:lstStyle/>
          <a:p>
            <a:pPr lvl="0" marL="0" indent="0">
              <a:buNone/>
            </a:pPr>
            <a:r>
              <a:rPr/>
              <a:t>DHSC</a:t>
            </a:r>
            <a:r>
              <a:rPr/>
              <a:t> </a:t>
            </a:r>
            <a:r>
              <a:rPr/>
              <a:t>powerpoint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827072-0905-4612-A3C4-F3BF39713F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0275" y="4150680"/>
            <a:ext cx="9144000" cy="421322"/>
          </a:xfrm>
        </p:spPr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placeholder</a:t>
            </a:r>
            <a:r>
              <a:rPr/>
              <a:t> </a:t>
            </a:r>
            <a:r>
              <a:rPr/>
              <a:t>subtitle</a:t>
            </a: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02BE6-CB03-4090-87D6-A51260B8D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Side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Side</a:t>
            </a:r>
            <a:r>
              <a:rPr/>
              <a:t> </a:t>
            </a:r>
            <a:r>
              <a:rPr/>
              <a:t>slide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1F0CEC-95CC-487C-B4A4-CE680EA2045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1"/>
            <a:r>
              <a:rPr/>
              <a:t>This is the text on the left side of the slide.</a:t>
            </a:r>
          </a:p>
          <a:p>
            <a:pPr lvl="1"/>
            <a:r>
              <a:rPr/>
              <a:t>There is a table on the right, with some of the data in mtcars.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6172200" y="1816100"/>
          <a:ext cx="5181600" cy="434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/>
                <a:gridCol w="2590800"/>
              </a:tblGrid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speed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dist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10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384BA-EE82-4D60-9269-79734A3CE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BB5937-28E6-4DA7-A017-4ACF135976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is an R Markdown document. Markdown is a simple formatting syntax for authoring HTML, PDF, and MS Word documents. For more details on using R Markdown see </a:t>
            </a:r>
            <a:r>
              <a:rPr>
                <a:hlinkClick r:id="rId2"/>
              </a:rPr>
              <a:t>http://rmarkdown.rstudio.com</a:t>
            </a:r>
            <a:r>
              <a:rPr/>
              <a:t>.</a:t>
            </a:r>
          </a:p>
          <a:p>
            <a:pPr lvl="0" marL="0" indent="0">
              <a:buNone/>
            </a:pPr>
            <a:r>
              <a:rPr/>
              <a:t>When you click the </a:t>
            </a:r>
            <a:r>
              <a:rPr b="1"/>
              <a:t>Knit</a:t>
            </a:r>
            <a:r>
              <a:rPr/>
              <a:t> button a document will be generated that includes both content as well as the output of any embedded R code chunks within the document. You can embed an R code chunk like this: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library</a:t>
            </a:r>
            <a:r>
              <a:rPr>
                <a:latin typeface="Courier"/>
              </a:rPr>
              <a:t>(dplyr)</a:t>
            </a:r>
            <a:br/>
            <a:r>
              <a:rPr>
                <a:solidFill>
                  <a:srgbClr val="06287E"/>
                </a:solidFill>
                <a:latin typeface="Courier"/>
              </a:rPr>
              <a:t>head</a:t>
            </a:r>
            <a:r>
              <a:rPr>
                <a:latin typeface="Courier"/>
              </a:rPr>
              <a:t>(iris)</a:t>
            </a:r>
            <a:br/>
            <a:r>
              <a:rPr>
                <a:solidFill>
                  <a:srgbClr val="06287E"/>
                </a:solidFill>
                <a:latin typeface="Courier"/>
              </a:rPr>
              <a:t>print</a:t>
            </a:r>
            <a:r>
              <a:rPr>
                <a:latin typeface="Courier"/>
              </a:rPr>
              <a:t>(iris)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384BA-EE82-4D60-9269-79734A3CE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Full</a:t>
            </a:r>
            <a:r>
              <a:rPr/>
              <a:t> </a:t>
            </a:r>
            <a:r>
              <a:rPr/>
              <a:t>slide</a:t>
            </a:r>
            <a:r>
              <a:rPr/>
              <a:t> </a:t>
            </a:r>
            <a:r>
              <a:rPr/>
              <a:t>table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838200" y="1816100"/>
          <a:ext cx="10515600" cy="434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5500"/>
                <a:gridCol w="2095500"/>
                <a:gridCol w="2095500"/>
                <a:gridCol w="2095500"/>
                <a:gridCol w="2095500"/>
              </a:tblGrid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Sepal.Length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Sepal.Width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Petal.Length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Petal.Width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Species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5.1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3.5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1.4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setosa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4.9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1.4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setosa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4.7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3.2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1.3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setosa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4.6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3.1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1.5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setosa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3.6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1.4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setosa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5.4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3.9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1.7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setosa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384BA-EE82-4D60-9269-79734A3CE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plot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it</a:t>
            </a:r>
          </a:p>
        </p:txBody>
      </p:sp>
      <p:pic>
        <p:nvPicPr>
          <p:cNvPr descr="skeleton_files/figure-pptx/pressur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378200" y="1816100"/>
            <a:ext cx="54356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02BE6-CB03-4090-87D6-A51260B8D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Test</a:t>
            </a:r>
            <a:r>
              <a:rPr/>
              <a:t> </a:t>
            </a:r>
            <a:r>
              <a:rPr/>
              <a:t>slide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code,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plot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1F0CEC-95CC-487C-B4A4-CE680EA2045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1"/>
            <a:r>
              <a:rPr/>
              <a:t>You can also embed code chunks.</a:t>
            </a:r>
          </a:p>
          <a:p>
            <a:pPr lvl="1"/>
            <a:r>
              <a:rPr/>
              <a:t>The chunk below codes a barplot using the DHSC theme and colour palette.</a:t>
            </a:r>
          </a:p>
          <a:p>
            <a:pPr lvl="0" indent="0">
              <a:buNone/>
            </a:pPr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ggplot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data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sim_series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25</a:t>
            </a:r>
            <a:r>
              <a:rPr>
                <a:latin typeface="Courier"/>
              </a:rPr>
              <a:t>), </a:t>
            </a:r>
            <a:r>
              <a:rPr>
                <a:solidFill>
                  <a:srgbClr val="06287E"/>
                </a:solidFill>
                <a:latin typeface="Courier"/>
              </a:rPr>
              <a:t>aes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x=</a:t>
            </a:r>
            <a:r>
              <a:rPr>
                <a:latin typeface="Courier"/>
              </a:rPr>
              <a:t>X, </a:t>
            </a:r>
            <a:r>
              <a:rPr>
                <a:solidFill>
                  <a:srgbClr val="7D9029"/>
                </a:solidFill>
                <a:latin typeface="Courier"/>
              </a:rPr>
              <a:t>y=</a:t>
            </a:r>
            <a:r>
              <a:rPr>
                <a:latin typeface="Courier"/>
              </a:rPr>
              <a:t>Z, </a:t>
            </a:r>
            <a:r>
              <a:rPr>
                <a:solidFill>
                  <a:srgbClr val="7D9029"/>
                </a:solidFill>
                <a:latin typeface="Courier"/>
              </a:rPr>
              <a:t>fill=</a:t>
            </a:r>
            <a:r>
              <a:rPr>
                <a:latin typeface="Courier"/>
              </a:rPr>
              <a:t>X))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geom_col</a:t>
            </a:r>
            <a:r>
              <a:rPr>
                <a:latin typeface="Courier"/>
              </a:rPr>
              <a:t>()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scale_fill_dhsc_d</a:t>
            </a:r>
            <a:r>
              <a:rPr>
                <a:latin typeface="Courier"/>
              </a:rPr>
              <a:t>()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theme_dhsc</a:t>
            </a:r>
            <a:r>
              <a:rPr>
                <a:latin typeface="Courier"/>
              </a:rPr>
              <a:t>()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ggtitle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"scale_fill_dhsc_d"</a:t>
            </a:r>
            <a:r>
              <a:rPr>
                <a:latin typeface="Courier"/>
              </a:rPr>
              <a:t>)</a:t>
            </a:r>
          </a:p>
          <a:p>
            <a:pPr lvl="1"/>
            <a:r>
              <a:rPr/>
              <a:t>Note that the </a:t>
            </a:r>
            <a:r>
              <a:rPr>
                <a:latin typeface="Courier"/>
              </a:rPr>
              <a:t>echo = FALSE</a:t>
            </a:r>
            <a:r>
              <a:rPr/>
              <a:t> parameter was added to the code chunk to prevent printing of the R code that generated the plot on the right where the plot is displayed.</a:t>
            </a:r>
          </a:p>
        </p:txBody>
      </p:sp>
      <p:pic>
        <p:nvPicPr>
          <p:cNvPr descr="skeleton_files/figure-pptx/pressure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72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DHSC">
      <a:dk1>
        <a:sysClr val="windowText" lastClr="000000"/>
      </a:dk1>
      <a:lt1>
        <a:sysClr val="window" lastClr="FFFFFF"/>
      </a:lt1>
      <a:dk2>
        <a:srgbClr val="616265"/>
      </a:dk2>
      <a:lt2>
        <a:srgbClr val="E0E0E1"/>
      </a:lt2>
      <a:accent1>
        <a:srgbClr val="01A188"/>
      </a:accent1>
      <a:accent2>
        <a:srgbClr val="0063BE"/>
      </a:accent2>
      <a:accent3>
        <a:srgbClr val="E57200"/>
      </a:accent3>
      <a:accent4>
        <a:srgbClr val="512698"/>
      </a:accent4>
      <a:accent5>
        <a:srgbClr val="34B6E4"/>
      </a:accent5>
      <a:accent6>
        <a:srgbClr val="CC092F"/>
      </a:accent6>
      <a:hlink>
        <a:srgbClr val="0063BE"/>
      </a:hlink>
      <a:folHlink>
        <a:srgbClr val="512698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6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DHSC powerpoint</dc:title>
  <dc:creator/>
  <cp:keywords/>
  <dcterms:created xsi:type="dcterms:W3CDTF">2021-05-21T11:59:55Z</dcterms:created>
  <dcterms:modified xsi:type="dcterms:W3CDTF">2021-05-21T11:59:55Z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/>
  </property>
  <property fmtid="{D5CDD505-2E9C-101B-9397-08002B2CF9AE}" pid="3" name="subtitle">
    <vt:lpwstr>This is a placeholder subtitle</vt:lpwstr>
  </property>
</Properties>
</file>