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468" r:id="rId5"/>
    <p:sldId id="439" r:id="rId6"/>
    <p:sldId id="470" r:id="rId7"/>
    <p:sldId id="471" r:id="rId8"/>
    <p:sldId id="456" r:id="rId9"/>
    <p:sldId id="457" r:id="rId10"/>
    <p:sldId id="458" r:id="rId11"/>
    <p:sldId id="258" r:id="rId12"/>
    <p:sldId id="259" r:id="rId13"/>
    <p:sldId id="459" r:id="rId14"/>
    <p:sldId id="472" r:id="rId15"/>
    <p:sldId id="461" r:id="rId16"/>
    <p:sldId id="464" r:id="rId17"/>
    <p:sldId id="475" r:id="rId18"/>
    <p:sldId id="476" r:id="rId19"/>
    <p:sldId id="477" r:id="rId20"/>
    <p:sldId id="478" r:id="rId21"/>
    <p:sldId id="480" r:id="rId22"/>
    <p:sldId id="479" r:id="rId23"/>
    <p:sldId id="481" r:id="rId24"/>
    <p:sldId id="4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01CB7F-2228-4897-BE27-C512FCEA63C7}">
          <p14:sldIdLst>
            <p14:sldId id="468"/>
            <p14:sldId id="439"/>
            <p14:sldId id="470"/>
            <p14:sldId id="471"/>
            <p14:sldId id="456"/>
            <p14:sldId id="457"/>
            <p14:sldId id="458"/>
            <p14:sldId id="258"/>
            <p14:sldId id="259"/>
            <p14:sldId id="459"/>
            <p14:sldId id="472"/>
            <p14:sldId id="461"/>
            <p14:sldId id="464"/>
            <p14:sldId id="475"/>
            <p14:sldId id="476"/>
            <p14:sldId id="477"/>
            <p14:sldId id="478"/>
            <p14:sldId id="480"/>
            <p14:sldId id="479"/>
            <p14:sldId id="481"/>
            <p14:sldId id="463"/>
          </p14:sldIdLst>
        </p14:section>
        <p14:section name="Untitled Section" id="{65CED054-D2B3-40FB-BF21-0B97C5D63AB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D6D0E4A-D828-EF91-2677-B0511FDC51B0}" name="Fitzpatrick, Justine" initials="FJ" userId="S::Justine.Fitzpatrick@dhsc.gov.uk::9c5dd71e-0de5-4d78-9a97-d35f227f8cdb" providerId="AD"/>
  <p188:author id="{10BA5679-1A55-8209-1C10-D6C721766571}" name="Sam Dunn" initials="SD" userId="Sam Dunn" providerId="None"/>
  <p188:author id="{CF996AFC-96ED-E426-00F8-E7CF2A6D2800}" name="Roberts, Natasha" initials="RN" userId="S::natasha.roberts@dhsc.gov.uk::3182c22c-926c-47be-9739-0ea5ab0c67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238D6-FF66-3860-9441-2515F01C3C89}" v="274" dt="2023-12-07T10:27:16.468"/>
    <p1510:client id="{91E13608-17FE-4236-DF06-04631B1E9932}" v="31" dt="2023-12-07T10:13:48.306"/>
    <p1510:client id="{9F4DC14B-94E1-4AE2-9037-3BF60D7A8BDF}" v="701" dt="2023-12-06T15:25:49.375"/>
    <p1510:client id="{C0DBF16A-F794-44FB-950A-F3A7D2D30467}" v="51" dt="2023-12-07T10:13:38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D46EE-BB9F-4D63-8A8D-EFD0DF397230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35F75-13A9-4D69-88AF-B4E688356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2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5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C7103-949D-4DA9-8B7C-6602DEFB1E5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5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C7103-949D-4DA9-8B7C-6602DEFB1E5C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9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0374" y="2549668"/>
            <a:ext cx="9144000" cy="563231"/>
          </a:xfrm>
        </p:spPr>
        <p:txBody>
          <a:bodyPr anchor="t" anchorCtr="0">
            <a:sp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Presentation Heading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0374" y="4156220"/>
            <a:ext cx="91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Presented by/Sub-heading style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Published DD Month YYYY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0" y="543894"/>
            <a:ext cx="1628811" cy="10563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4922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9338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2173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2028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2694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2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522515" y="2004602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4154" y="1258064"/>
            <a:ext cx="495300" cy="24765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62504"/>
            <a:ext cx="1918844" cy="1244417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5801453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" y="6366784"/>
            <a:ext cx="5161281" cy="338558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905" y="1204840"/>
            <a:ext cx="11446166" cy="4652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192" y="236857"/>
            <a:ext cx="11447465" cy="9048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12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593271" y="538836"/>
            <a:ext cx="11005453" cy="5551245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2869816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3717520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3" y="6366784"/>
            <a:ext cx="5161281" cy="338558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56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404905" y="432602"/>
            <a:ext cx="11416146" cy="542108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663732" y="6356351"/>
            <a:ext cx="5161282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780102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62504"/>
            <a:ext cx="1918844" cy="1244417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522515" y="2093379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2503490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2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3662309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4821128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1513" y="598951"/>
            <a:ext cx="1314306" cy="12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0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79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6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587192"/>
            <a:ext cx="10515600" cy="590931"/>
          </a:xfrm>
        </p:spPr>
        <p:txBody>
          <a:bodyPr anchor="t" anchorCtr="0">
            <a:spAutoFit/>
          </a:bodyPr>
          <a:lstStyle>
            <a:lvl1pPr>
              <a:defRPr sz="3600" b="1"/>
            </a:lvl1pPr>
          </a:lstStyle>
          <a:p>
            <a:r>
              <a:rPr lang="en-US"/>
              <a:t>Section heading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89940"/>
            <a:ext cx="10515600" cy="369332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357238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50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543561" y="553338"/>
            <a:ext cx="11095443" cy="5390262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9960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4072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149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904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14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14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072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24072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0133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1766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6451621"/>
            <a:ext cx="3867950" cy="253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7000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440000"/>
            <a:ext cx="11444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5000" y="6356350"/>
            <a:ext cx="6380018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381" y="6356350"/>
            <a:ext cx="759691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0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1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17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taS-DHSC/dhsc_quarto_templ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authoring/includ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ookdown.org/yihui/rmarkdown-cookbook/parameterized-report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grid/" TargetMode="External"/><Relationship Id="rId2" Type="http://schemas.openxmlformats.org/officeDocument/2006/relationships/hyperlink" Target="https://getbootstrap.com/docs/5.0/components/card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interactive/layout.html#tabset-panel" TargetMode="External"/><Relationship Id="rId2" Type="http://schemas.openxmlformats.org/officeDocument/2006/relationships/hyperlink" Target="https://www.w3.org/WAI/WCAG21/Understanding/non-text-conten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11.png"/><Relationship Id="rId4" Type="http://schemas.openxmlformats.org/officeDocument/2006/relationships/hyperlink" Target="https://developer.mozilla.org/en-US/docs/Web/HTML/Global_attributes/tabinde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-DHSC/coffee-and-coding/tree/master/2023-11-23%20Quarto%20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hyperlink" Target="https://quarto.org/docs/faq/rmarkdow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E482-A125-4833-B712-67EC9E72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373" y="2549668"/>
            <a:ext cx="10089742" cy="1200329"/>
          </a:xfrm>
        </p:spPr>
        <p:txBody>
          <a:bodyPr/>
          <a:lstStyle/>
          <a:p>
            <a:r>
              <a:rPr lang="en-GB" sz="4000">
                <a:latin typeface="Arial"/>
                <a:cs typeface="Arial"/>
              </a:rPr>
              <a:t>What we learned from developing a dashboard in GOV.UK style using Quarto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E4C3DD-0C15-4059-95FA-4122D45E2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275" y="4510364"/>
            <a:ext cx="9144000" cy="480131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 sz="2800"/>
              <a:t>Health Trends in England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9CF3D-3ED7-4E40-8980-547EF27F0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December 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83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AE27D8-C01D-C425-9121-E9407902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Quarto templates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A8FB9A-9256-0F1E-B73B-C120C3873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8389" y="1718644"/>
            <a:ext cx="5423018" cy="4230532"/>
          </a:xfrm>
        </p:spPr>
      </p:pic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F63281-FD6A-FECB-D006-A174E03A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98" y="2564956"/>
            <a:ext cx="3702755" cy="33844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847F88-69D4-7E73-993B-2FEA10878F8C}"/>
              </a:ext>
            </a:extLst>
          </p:cNvPr>
          <p:cNvSpPr/>
          <p:nvPr/>
        </p:nvSpPr>
        <p:spPr>
          <a:xfrm>
            <a:off x="2483555" y="5371628"/>
            <a:ext cx="1806222" cy="31044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60D6A-084A-EC94-545F-E09948762CDF}"/>
              </a:ext>
            </a:extLst>
          </p:cNvPr>
          <p:cNvSpPr txBox="1"/>
          <p:nvPr/>
        </p:nvSpPr>
        <p:spPr>
          <a:xfrm>
            <a:off x="630295" y="1138296"/>
            <a:ext cx="49953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"/>
                <a:cs typeface="Arial"/>
              </a:rPr>
              <a:t>To use our GOV.uk template, you can simply add the </a:t>
            </a:r>
            <a:r>
              <a:rPr lang="en-GB" i="1">
                <a:latin typeface="Arial"/>
                <a:cs typeface="Arial"/>
              </a:rPr>
              <a:t>www</a:t>
            </a:r>
            <a:r>
              <a:rPr lang="en-GB">
                <a:latin typeface="Arial"/>
                <a:cs typeface="Arial"/>
              </a:rPr>
              <a:t> folder to your project and link to it or use our whole </a:t>
            </a:r>
            <a:r>
              <a:rPr lang="en-GB">
                <a:latin typeface="Arial"/>
                <a:cs typeface="Arial"/>
                <a:hlinkClick r:id="rId4"/>
              </a:rPr>
              <a:t>Quarto template from GitHub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212A-5EB0-84ED-985F-CE778086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wrap="square" anchor="t">
            <a:normAutofit/>
          </a:bodyPr>
          <a:lstStyle/>
          <a:p>
            <a:r>
              <a:rPr lang="en-GB"/>
              <a:t>Project structure</a:t>
            </a:r>
          </a:p>
        </p:txBody>
      </p:sp>
      <p:pic>
        <p:nvPicPr>
          <p:cNvPr id="5" name="Picture 5" descr="A diagram of a website&#10;&#10;Description automatically generated">
            <a:extLst>
              <a:ext uri="{FF2B5EF4-FFF2-40B4-BE49-F238E27FC236}">
                <a16:creationId xmlns:a16="http://schemas.microsoft.com/office/drawing/2014/main" id="{A12D5BC7-D005-19A0-CCA8-98E2F84D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01" y="1109234"/>
            <a:ext cx="11000950" cy="3903193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6BAB3D-5AE7-78AE-41BA-7494ACD73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01" y="5137940"/>
            <a:ext cx="245745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3243-9223-E7E7-7F45-E7FAB6F97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148" y="4108131"/>
            <a:ext cx="1501224" cy="215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A836F-6213-C014-12F1-8E3969D97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377" y="4108131"/>
            <a:ext cx="2910315" cy="23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7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2D52B-F278-D247-AF1B-214921CD8D0B}"/>
              </a:ext>
            </a:extLst>
          </p:cNvPr>
          <p:cNvSpPr txBox="1"/>
          <p:nvPr/>
        </p:nvSpPr>
        <p:spPr>
          <a:xfrm>
            <a:off x="10560992" y="3549942"/>
            <a:ext cx="798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5F80F-811A-54DF-B4FB-033BF2E57B38}"/>
              </a:ext>
            </a:extLst>
          </p:cNvPr>
          <p:cNvSpPr txBox="1"/>
          <p:nvPr/>
        </p:nvSpPr>
        <p:spPr>
          <a:xfrm>
            <a:off x="10563132" y="4818268"/>
            <a:ext cx="798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solidFill>
                  <a:srgbClr val="FF0000"/>
                </a:solidFill>
                <a:latin typeface="Arial"/>
                <a:cs typeface="Arial"/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A6A06-04C9-7805-9573-3E9AD5C395BE}"/>
              </a:ext>
            </a:extLst>
          </p:cNvPr>
          <p:cNvSpPr txBox="1"/>
          <p:nvPr/>
        </p:nvSpPr>
        <p:spPr>
          <a:xfrm>
            <a:off x="10560171" y="5125754"/>
            <a:ext cx="798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solidFill>
                  <a:srgbClr val="FF0000"/>
                </a:solidFill>
                <a:latin typeface="Arial"/>
                <a:cs typeface="Arial"/>
              </a:rPr>
              <a:t>FALSE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A4436CD-1155-8B99-B02B-51844B66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40" y="339549"/>
            <a:ext cx="11446163" cy="844839"/>
          </a:xfrm>
        </p:spPr>
        <p:txBody>
          <a:bodyPr/>
          <a:lstStyle/>
          <a:p>
            <a:r>
              <a:rPr lang="en-GB"/>
              <a:t>Conditional rendering</a:t>
            </a:r>
          </a:p>
        </p:txBody>
      </p:sp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7DAADF5F-CA1F-6AE3-3690-8B48C743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58" y="2719970"/>
            <a:ext cx="41719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B1B4F-9686-EB29-7E41-C166EDDBD2F3}"/>
              </a:ext>
            </a:extLst>
          </p:cNvPr>
          <p:cNvSpPr txBox="1"/>
          <p:nvPr/>
        </p:nvSpPr>
        <p:spPr>
          <a:xfrm>
            <a:off x="461639" y="994299"/>
            <a:ext cx="112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To avoid having a quarto file for every possible number of indicators, we used conditional rendering.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96030-0917-E67D-E539-361FE649FAC5}"/>
              </a:ext>
            </a:extLst>
          </p:cNvPr>
          <p:cNvSpPr txBox="1"/>
          <p:nvPr/>
        </p:nvSpPr>
        <p:spPr>
          <a:xfrm>
            <a:off x="6459058" y="1747859"/>
            <a:ext cx="3971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In the page structure </a:t>
            </a:r>
            <a:r>
              <a:rPr lang="en-GB" sz="1400" err="1"/>
              <a:t>qmd</a:t>
            </a:r>
            <a:r>
              <a:rPr lang="en-GB" sz="1400"/>
              <a:t> file, we use </a:t>
            </a:r>
            <a:r>
              <a:rPr lang="en-GB" sz="1400">
                <a:hlinkClick r:id="rId3"/>
              </a:rPr>
              <a:t>include</a:t>
            </a:r>
            <a:r>
              <a:rPr lang="en-GB" sz="1400"/>
              <a:t> to pull through the sections of code for each indicator: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F0B13-BEBB-AA83-8F9E-37E6969AB22D}"/>
              </a:ext>
            </a:extLst>
          </p:cNvPr>
          <p:cNvSpPr txBox="1"/>
          <p:nvPr/>
        </p:nvSpPr>
        <p:spPr>
          <a:xfrm>
            <a:off x="10560992" y="3884825"/>
            <a:ext cx="798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18A7C-6D75-246A-1E3C-DEB2858F9D34}"/>
              </a:ext>
            </a:extLst>
          </p:cNvPr>
          <p:cNvSpPr txBox="1"/>
          <p:nvPr/>
        </p:nvSpPr>
        <p:spPr>
          <a:xfrm>
            <a:off x="10560171" y="4202561"/>
            <a:ext cx="798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2EF250-7171-F1AC-4E3F-46C0F20B9E2F}"/>
              </a:ext>
            </a:extLst>
          </p:cNvPr>
          <p:cNvSpPr txBox="1"/>
          <p:nvPr/>
        </p:nvSpPr>
        <p:spPr>
          <a:xfrm>
            <a:off x="10560171" y="4510047"/>
            <a:ext cx="7980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EAD25-DF8E-A7A3-4FD1-4F8067F6C38F}"/>
              </a:ext>
            </a:extLst>
          </p:cNvPr>
          <p:cNvSpPr txBox="1"/>
          <p:nvPr/>
        </p:nvSpPr>
        <p:spPr>
          <a:xfrm>
            <a:off x="10398155" y="2828265"/>
            <a:ext cx="13438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latin typeface="Arial"/>
                <a:cs typeface="Arial"/>
              </a:rPr>
              <a:t>Example if there are 4 indicators in a group:</a:t>
            </a:r>
          </a:p>
        </p:txBody>
      </p:sp>
      <p:pic>
        <p:nvPicPr>
          <p:cNvPr id="26" name="Picture 2" descr="image">
            <a:extLst>
              <a:ext uri="{FF2B5EF4-FFF2-40B4-BE49-F238E27FC236}">
                <a16:creationId xmlns:a16="http://schemas.microsoft.com/office/drawing/2014/main" id="{D2B25729-1734-4B7D-A2DD-C008A627C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/>
          <a:stretch/>
        </p:blipFill>
        <p:spPr bwMode="auto">
          <a:xfrm>
            <a:off x="653991" y="4072226"/>
            <a:ext cx="3697373" cy="242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D054FC-F75A-2015-A525-109C2F63488B}"/>
              </a:ext>
            </a:extLst>
          </p:cNvPr>
          <p:cNvSpPr/>
          <p:nvPr/>
        </p:nvSpPr>
        <p:spPr>
          <a:xfrm>
            <a:off x="651851" y="4433505"/>
            <a:ext cx="2441359" cy="1934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8" descr="image">
            <a:extLst>
              <a:ext uri="{FF2B5EF4-FFF2-40B4-BE49-F238E27FC236}">
                <a16:creationId xmlns:a16="http://schemas.microsoft.com/office/drawing/2014/main" id="{CFD9C835-3E17-7787-E95C-5B9F20EA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2" y="2162768"/>
            <a:ext cx="51339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272769-C252-D049-155A-EB1F246B20F5}"/>
              </a:ext>
            </a:extLst>
          </p:cNvPr>
          <p:cNvSpPr txBox="1"/>
          <p:nvPr/>
        </p:nvSpPr>
        <p:spPr>
          <a:xfrm>
            <a:off x="656132" y="1550703"/>
            <a:ext cx="488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Object </a:t>
            </a:r>
            <a:r>
              <a:rPr lang="en-GB" sz="1400" err="1"/>
              <a:t>continue_render</a:t>
            </a:r>
            <a:r>
              <a:rPr lang="en-GB" sz="1400"/>
              <a:t> is set to TRUE, then changes to FALSE when there are no more indicators in the list.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443EDD-C590-2874-FF9C-BACB4A585880}"/>
              </a:ext>
            </a:extLst>
          </p:cNvPr>
          <p:cNvSpPr txBox="1"/>
          <p:nvPr/>
        </p:nvSpPr>
        <p:spPr>
          <a:xfrm>
            <a:off x="653991" y="3319424"/>
            <a:ext cx="4414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Eval is set to TRUE/FALSE to control whether the code runs or not. So the content code only runs when </a:t>
            </a:r>
            <a:r>
              <a:rPr lang="en-GB" sz="1400" err="1"/>
              <a:t>continue_render</a:t>
            </a:r>
            <a:r>
              <a:rPr lang="en-GB" sz="1400"/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127427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BC3D-8219-EC36-F8ED-B032970E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Parameterised rendering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5908-9050-D081-534B-089BB48E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440000"/>
            <a:ext cx="8313496" cy="4351338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GB" sz="2000" b="0">
                <a:cs typeface="Arial" panose="020B0604020202020204"/>
              </a:rPr>
              <a:t>To make the project fully automated, we used parameterised rendering (</a:t>
            </a:r>
            <a:r>
              <a:rPr lang="en-GB" sz="2000" b="0">
                <a:cs typeface="Arial" panose="020B0604020202020204"/>
                <a:hlinkClick r:id="rId2"/>
              </a:rPr>
              <a:t>similar in </a:t>
            </a:r>
            <a:r>
              <a:rPr lang="en-GB" sz="2000" b="0" err="1">
                <a:cs typeface="Arial" panose="020B0604020202020204"/>
                <a:hlinkClick r:id="rId2"/>
              </a:rPr>
              <a:t>RMarkdown</a:t>
            </a:r>
            <a:r>
              <a:rPr lang="en-GB" sz="2000" b="0">
                <a:cs typeface="Arial" panose="020B0604020202020204"/>
              </a:rPr>
              <a:t>) to loop through the various regions and indicator groups while using the </a:t>
            </a:r>
            <a:r>
              <a:rPr lang="en-GB" sz="2000">
                <a:cs typeface="Arial" panose="020B0604020202020204"/>
              </a:rPr>
              <a:t>same</a:t>
            </a:r>
            <a:r>
              <a:rPr lang="en-GB" sz="2000" b="0">
                <a:cs typeface="Arial" panose="020B0604020202020204"/>
              </a:rPr>
              <a:t> Quarto document</a:t>
            </a:r>
          </a:p>
          <a:p>
            <a:pPr marL="342900" indent="-342900">
              <a:buChar char="•"/>
            </a:pPr>
            <a:r>
              <a:rPr lang="en-GB" sz="2000" b="0">
                <a:cs typeface="Arial" panose="020B0604020202020204"/>
              </a:rPr>
              <a:t>Specify the params in the YAML at the top of the Quarto doc</a:t>
            </a:r>
          </a:p>
          <a:p>
            <a:pPr marL="342900" indent="-342900">
              <a:buChar char="•"/>
            </a:pPr>
            <a:r>
              <a:rPr lang="en-GB" sz="2000" b="0">
                <a:cs typeface="Arial" panose="020B0604020202020204"/>
              </a:rPr>
              <a:t>You can even reference params </a:t>
            </a:r>
            <a:r>
              <a:rPr lang="en-GB" sz="2000" b="0" i="1">
                <a:cs typeface="Arial" panose="020B0604020202020204"/>
              </a:rPr>
              <a:t>within</a:t>
            </a:r>
            <a:r>
              <a:rPr lang="en-GB" sz="2000" b="0">
                <a:cs typeface="Arial" panose="020B0604020202020204"/>
              </a:rPr>
              <a:t> the YAML and use defaults</a:t>
            </a:r>
            <a:endParaRPr lang="en-GB"/>
          </a:p>
        </p:txBody>
      </p:sp>
      <p:pic>
        <p:nvPicPr>
          <p:cNvPr id="6" name="Picture 6" descr="A computer screen with white and green text&#10;&#10;Description automatically generated">
            <a:extLst>
              <a:ext uri="{FF2B5EF4-FFF2-40B4-BE49-F238E27FC236}">
                <a16:creationId xmlns:a16="http://schemas.microsoft.com/office/drawing/2014/main" id="{8BEC8FA2-7216-DB2B-73E1-6EC133D1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97" y="3432279"/>
            <a:ext cx="6148680" cy="3097887"/>
          </a:xfrm>
          <a:prstGeom prst="rect">
            <a:avLst/>
          </a:prstGeom>
        </p:spPr>
      </p:pic>
      <p:pic>
        <p:nvPicPr>
          <p:cNvPr id="7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629A2E-8E24-1AA4-E2C3-FA09158DF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22" y="1233376"/>
            <a:ext cx="3524014" cy="475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E366E-6C77-B66D-7520-A4CC2779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 chart: ggplot2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15E1F-7533-A842-D46A-8CC9314ED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50" y="1191944"/>
            <a:ext cx="3117935" cy="4474111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5773D8C-4398-E2A9-6CE8-203DFE0F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3" y="189178"/>
            <a:ext cx="4603674" cy="604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8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8E39-C960-7B95-DCB1-C9A10044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Details charts: </a:t>
            </a:r>
            <a:r>
              <a:rPr lang="en-GB" err="1"/>
              <a:t>plotly</a:t>
            </a:r>
            <a:endParaRPr lang="en-GB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FB34785-456C-F1BB-A1DB-BFA831A5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2" y="1627377"/>
            <a:ext cx="5704838" cy="34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05EE59E6-42E9-AFF5-5D9C-3F1BF1723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82" y="289114"/>
            <a:ext cx="50958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C9D98275-76D2-8E53-77EF-27E07F19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82" y="3131685"/>
            <a:ext cx="34480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BFD470EA-F58D-2312-F20E-D4402F5D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82" y="5618389"/>
            <a:ext cx="48672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6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EC07-767E-4565-68C4-7C2F224C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Mobile 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D2F67-7B95-929D-8BF2-AE2E11C2D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0000"/>
            <a:ext cx="4682055" cy="4711418"/>
          </a:xfrm>
        </p:spPr>
        <p:txBody>
          <a:bodyPr/>
          <a:lstStyle/>
          <a:p>
            <a:r>
              <a:rPr lang="en-GB" b="0"/>
              <a:t>The tiles stack as the screen gets smaller, so that in mobile view there is one tile per row. To do this we used some features from Bootstrap, a CSS framework for developing mobile friendly websites: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>
                <a:hlinkClick r:id="rId2"/>
              </a:rPr>
              <a:t>Bootstrap’s cards </a:t>
            </a:r>
            <a:endParaRPr lang="en-GB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>
                <a:hlinkClick r:id="rId3"/>
              </a:rPr>
              <a:t>Bootstrap’s grid system  </a:t>
            </a:r>
            <a:endParaRPr lang="en-GB" b="0"/>
          </a:p>
          <a:p>
            <a:endParaRPr lang="en-GB" b="0"/>
          </a:p>
          <a:p>
            <a:r>
              <a:rPr lang="en-GB" b="0"/>
              <a:t>Drop table columns below a specified screen width: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2FF6E0AF-FC04-B3B6-547F-A5266221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55" y="3429000"/>
            <a:ext cx="35433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B7BE507B-C5F7-D593-643F-09CB32B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10" y="360000"/>
            <a:ext cx="2140723" cy="37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5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76C1-44EA-06C4-1F3E-D4736B4C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Region drop down in navbar - HTML in Pandoc</a:t>
            </a:r>
            <a:endParaRPr lang="en-GB"/>
          </a:p>
        </p:txBody>
      </p:sp>
      <p:pic>
        <p:nvPicPr>
          <p:cNvPr id="4" name="Content Placeholder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3ADF07C0-2E58-3A36-B37D-D8E86F1E4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000" y="1993450"/>
            <a:ext cx="5580000" cy="3604518"/>
          </a:xfrm>
        </p:spPr>
      </p:pic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B8C634-461A-C129-0E8A-A4DA7C7F4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3292" y="1440000"/>
            <a:ext cx="5361560" cy="4711418"/>
          </a:xfrm>
        </p:spPr>
      </p:pic>
    </p:spTree>
    <p:extLst>
      <p:ext uri="{BB962C8B-B14F-4D97-AF65-F5344CB8AC3E}">
        <p14:creationId xmlns:p14="http://schemas.microsoft.com/office/powerpoint/2010/main" val="53033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76C1-44EA-06C4-1F3E-D4736B4C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Region drop down in navbar - CSS</a:t>
            </a:r>
            <a:endParaRPr lang="en-GB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303B61-B96B-58B6-ADB5-D21A45D3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663" y="1007259"/>
            <a:ext cx="2436674" cy="4711418"/>
          </a:xfrm>
        </p:spPr>
      </p:pic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B8C634-461A-C129-0E8A-A4DA7C7F4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3292" y="1440000"/>
            <a:ext cx="5361560" cy="4711418"/>
          </a:xfr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8B1AD77-6D46-346B-A829-06C582238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363" y="1007140"/>
            <a:ext cx="4455348" cy="54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4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76C1-44EA-06C4-1F3E-D4736B4C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Region drop down in navbar - JavaScript</a:t>
            </a:r>
            <a:endParaRPr lang="en-GB"/>
          </a:p>
        </p:txBody>
      </p:sp>
      <p:pic>
        <p:nvPicPr>
          <p:cNvPr id="4" name="Content Placeholder 3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F85CFCF4-B6AA-108A-D983-4584DF0B6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000" y="2171292"/>
            <a:ext cx="5580000" cy="3248833"/>
          </a:xfrm>
        </p:spPr>
      </p:pic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B8C634-461A-C129-0E8A-A4DA7C7F4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3292" y="1440000"/>
            <a:ext cx="5361560" cy="4711418"/>
          </a:xfrm>
        </p:spPr>
      </p:pic>
    </p:spTree>
    <p:extLst>
      <p:ext uri="{BB962C8B-B14F-4D97-AF65-F5344CB8AC3E}">
        <p14:creationId xmlns:p14="http://schemas.microsoft.com/office/powerpoint/2010/main" val="30010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E3F9-AC72-0FDD-0FAB-6143DE03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68" y="706438"/>
            <a:ext cx="10515600" cy="535531"/>
          </a:xfrm>
        </p:spPr>
        <p:txBody>
          <a:bodyPr/>
          <a:lstStyle/>
          <a:p>
            <a:r>
              <a:rPr lang="en-GB" sz="3200">
                <a:cs typeface="Arial"/>
              </a:rPr>
              <a:t>Health Trends in England</a:t>
            </a:r>
            <a:endParaRPr lang="en-GB" sz="32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784AD-8284-55C2-4DE8-6631BF800DE5}"/>
              </a:ext>
            </a:extLst>
          </p:cNvPr>
          <p:cNvSpPr txBox="1">
            <a:spLocks/>
          </p:cNvSpPr>
          <p:nvPr/>
        </p:nvSpPr>
        <p:spPr>
          <a:xfrm>
            <a:off x="696768" y="1371600"/>
            <a:ext cx="10899487" cy="4935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>
                <a:cs typeface="Arial"/>
              </a:rPr>
              <a:t>Aim: </a:t>
            </a:r>
            <a:r>
              <a:rPr lang="en-GB" b="0">
                <a:cs typeface="Arial"/>
              </a:rPr>
              <a:t>Develop and deliver a monthly population health surveillance output</a:t>
            </a:r>
          </a:p>
          <a:p>
            <a:pPr>
              <a:lnSpc>
                <a:spcPct val="150000"/>
              </a:lnSpc>
            </a:pPr>
            <a:endParaRPr lang="en-GB" b="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Audience</a:t>
            </a:r>
            <a:r>
              <a:rPr lang="en-GB" b="0">
                <a:ea typeface="+mn-lt"/>
                <a:cs typeface="+mn-lt"/>
              </a:rPr>
              <a:t>: Public health professionals, to help the public understand the key messages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Frequency</a:t>
            </a:r>
            <a:r>
              <a:rPr lang="en-GB" b="0">
                <a:ea typeface="+mn-lt"/>
                <a:cs typeface="+mn-lt"/>
              </a:rPr>
              <a:t>: monthly report, topic areas with most recently updated data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b="0">
                <a:ea typeface="+mn-lt"/>
                <a:cs typeface="+mn-lt"/>
              </a:rPr>
              <a:t>presented first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Data</a:t>
            </a:r>
            <a:r>
              <a:rPr lang="en-GB" b="0">
                <a:ea typeface="+mn-lt"/>
                <a:cs typeface="+mn-lt"/>
              </a:rPr>
              <a:t>: use existing data from Fingertips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Geography</a:t>
            </a:r>
            <a:r>
              <a:rPr lang="en-GB" b="0">
                <a:ea typeface="+mn-lt"/>
                <a:cs typeface="+mn-lt"/>
              </a:rPr>
              <a:t>: presented nationally and regionally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Measure of change</a:t>
            </a:r>
            <a:r>
              <a:rPr lang="en-GB" b="0">
                <a:ea typeface="+mn-lt"/>
                <a:cs typeface="+mn-lt"/>
              </a:rPr>
              <a:t>: trend analysis, to identify areas of improvement and those areas where direction of travel is worsening</a:t>
            </a:r>
          </a:p>
        </p:txBody>
      </p:sp>
    </p:spTree>
    <p:extLst>
      <p:ext uri="{BB962C8B-B14F-4D97-AF65-F5344CB8AC3E}">
        <p14:creationId xmlns:p14="http://schemas.microsoft.com/office/powerpoint/2010/main" val="325096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4DEF-168C-5146-AE80-5AB7D68A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Accessibility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792AE3-1CFB-C7F7-63AE-2C70DBE57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0000"/>
            <a:ext cx="5431318" cy="4711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GB" sz="1800" b="0">
                <a:cs typeface="Arial"/>
              </a:rPr>
              <a:t>To meet</a:t>
            </a:r>
            <a:r>
              <a:rPr lang="en-GB" sz="1800" b="0">
                <a:solidFill>
                  <a:srgbClr val="333333"/>
                </a:solidFill>
                <a:cs typeface="Arial"/>
              </a:rPr>
              <a:t> </a:t>
            </a:r>
            <a:r>
              <a:rPr lang="en-GB" sz="1800" b="0">
                <a:cs typeface="Arial"/>
                <a:hlinkClick r:id="rId2"/>
              </a:rPr>
              <a:t>accessibility success criterion 1.1.1</a:t>
            </a:r>
            <a:r>
              <a:rPr lang="en-GB" sz="1800" b="0">
                <a:solidFill>
                  <a:srgbClr val="333333"/>
                </a:solidFill>
                <a:cs typeface="Arial"/>
              </a:rPr>
              <a:t> </a:t>
            </a:r>
            <a:r>
              <a:rPr lang="en-GB" sz="1800" b="0">
                <a:cs typeface="Arial"/>
              </a:rPr>
              <a:t>all non-text content should have alternative text that “serves the equivalent purpose”, which the Analysis Function says could be a data table, so like the Covid dashboard, we included a </a:t>
            </a:r>
            <a:r>
              <a:rPr lang="en-GB" sz="1800" b="0">
                <a:highlight>
                  <a:srgbClr val="00FFFF"/>
                </a:highlight>
                <a:cs typeface="Arial"/>
              </a:rPr>
              <a:t>'Chart data' tab</a:t>
            </a:r>
            <a:r>
              <a:rPr lang="en-GB" sz="1800" b="0">
                <a:cs typeface="Arial"/>
              </a:rPr>
              <a:t> with Quarto's </a:t>
            </a:r>
            <a:r>
              <a:rPr lang="en-GB" sz="1800" b="0">
                <a:cs typeface="Arial"/>
                <a:hlinkClick r:id="rId3"/>
              </a:rPr>
              <a:t>{.panel-tabset}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GB" sz="1800" b="0">
                <a:cs typeface="Arial" panose="020B0604020202020204"/>
              </a:rPr>
              <a:t>There is also a </a:t>
            </a:r>
            <a:r>
              <a:rPr lang="en-GB" sz="1800" b="0">
                <a:highlight>
                  <a:srgbClr val="00FFFF"/>
                </a:highlight>
                <a:cs typeface="Arial" panose="020B0604020202020204"/>
              </a:rPr>
              <a:t>data download button</a:t>
            </a:r>
          </a:p>
          <a:p>
            <a:pPr marL="285750" indent="-285750">
              <a:buChar char="•"/>
            </a:pPr>
            <a:r>
              <a:rPr lang="en-GB" sz="1800" b="0">
                <a:cs typeface="Arial" panose="020B0604020202020204"/>
              </a:rPr>
              <a:t>For </a:t>
            </a:r>
            <a:r>
              <a:rPr lang="en-GB" sz="1800" b="0">
                <a:highlight>
                  <a:srgbClr val="00FFFF"/>
                </a:highlight>
                <a:cs typeface="Arial" panose="020B0604020202020204"/>
              </a:rPr>
              <a:t>keyboard navigation</a:t>
            </a:r>
            <a:r>
              <a:rPr lang="en-GB" sz="1800" b="0">
                <a:cs typeface="Arial" panose="020B0604020202020204"/>
              </a:rPr>
              <a:t> (i.e. for those with motor disabilities) the summary page had lots of links which were confusing for a keyboard user to keep tabbing through, so adding the HTML attribute </a:t>
            </a:r>
            <a:r>
              <a:rPr lang="en-GB" sz="1800" b="0">
                <a:cs typeface="Arial" panose="020B0604020202020204"/>
                <a:hlinkClick r:id="rId4"/>
              </a:rPr>
              <a:t>tabindex = -1</a:t>
            </a:r>
            <a:r>
              <a:rPr lang="en-GB" sz="1800" b="0">
                <a:cs typeface="Arial" panose="020B0604020202020204"/>
              </a:rPr>
              <a:t> meant that we could remove unnecessary links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63AC8A-65BF-0D05-E5A4-6E24E1C2F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93" t="17235" r="2999" b="-171"/>
          <a:stretch/>
        </p:blipFill>
        <p:spPr>
          <a:xfrm>
            <a:off x="5683252" y="143105"/>
            <a:ext cx="4859450" cy="4294281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8A1AAC8-6916-B2D6-E5D3-6EBD9641F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067" y="3425685"/>
            <a:ext cx="4963348" cy="28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6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00C7-E421-8647-40D1-FD23C945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347133"/>
            <a:ext cx="11446163" cy="5444205"/>
          </a:xfrm>
        </p:spPr>
        <p:txBody>
          <a:bodyPr anchor="ctr"/>
          <a:lstStyle/>
          <a:p>
            <a:pPr algn="ctr"/>
            <a:r>
              <a:rPr lang="en-GB" sz="6000"/>
              <a:t>Feedback / Questions</a:t>
            </a:r>
          </a:p>
        </p:txBody>
      </p:sp>
    </p:spTree>
    <p:extLst>
      <p:ext uri="{BB962C8B-B14F-4D97-AF65-F5344CB8AC3E}">
        <p14:creationId xmlns:p14="http://schemas.microsoft.com/office/powerpoint/2010/main" val="41955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E3F9-AC72-0FDD-0FAB-6143DE03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</p:spPr>
        <p:txBody>
          <a:bodyPr anchor="t">
            <a:normAutofit/>
          </a:bodyPr>
          <a:lstStyle/>
          <a:p>
            <a:r>
              <a:rPr lang="en-GB"/>
              <a:t>Health Trends in England - Alpha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7F21A-8C9A-FFC8-E552-D20E2964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64" y="895531"/>
            <a:ext cx="6627483" cy="53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3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E3F9-AC72-0FDD-0FAB-6143DE03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</p:spPr>
        <p:txBody>
          <a:bodyPr anchor="t">
            <a:normAutofit/>
          </a:bodyPr>
          <a:lstStyle/>
          <a:p>
            <a:r>
              <a:rPr lang="en-GB"/>
              <a:t>Health Trends in England - Alpha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149E9-F1DE-D720-6715-FFD3B02B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98" y="847146"/>
            <a:ext cx="6825734" cy="5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E3F9-AC72-0FDD-0FAB-6143DE03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18" y="232685"/>
            <a:ext cx="11446163" cy="844839"/>
          </a:xfrm>
        </p:spPr>
        <p:txBody>
          <a:bodyPr/>
          <a:lstStyle/>
          <a:p>
            <a:r>
              <a:rPr lang="en-GB">
                <a:cs typeface="Arial"/>
              </a:rPr>
              <a:t>Monthly Surveillance Summary - Alpha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56F0-5931-16A3-2767-E447156D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9" y="1937149"/>
            <a:ext cx="114461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>
              <a:cs typeface="Arial"/>
            </a:endParaRPr>
          </a:p>
          <a:p>
            <a:endParaRPr lang="en-GB" b="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92115-E2F1-2A88-C32E-1729F1A4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34" y="669920"/>
            <a:ext cx="7222755" cy="5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E3F9-AC72-0FDD-0FAB-6143DE03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18" y="232685"/>
            <a:ext cx="11446163" cy="844839"/>
          </a:xfrm>
        </p:spPr>
        <p:txBody>
          <a:bodyPr/>
          <a:lstStyle/>
          <a:p>
            <a:r>
              <a:rPr lang="en-GB">
                <a:cs typeface="Arial"/>
              </a:rPr>
              <a:t>Monthly Surveillance Summary - Alpha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56F0-5931-16A3-2767-E447156D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9" y="1937149"/>
            <a:ext cx="114461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>
              <a:cs typeface="Arial"/>
            </a:endParaRPr>
          </a:p>
          <a:p>
            <a:endParaRPr lang="en-GB" b="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A0E02-EF6D-BC83-A973-12D21E86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03" y="739677"/>
            <a:ext cx="6614514" cy="55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E3F9-AC72-0FDD-0FAB-6143DE03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18" y="232685"/>
            <a:ext cx="11446163" cy="844839"/>
          </a:xfrm>
        </p:spPr>
        <p:txBody>
          <a:bodyPr/>
          <a:lstStyle/>
          <a:p>
            <a:r>
              <a:rPr lang="en-GB">
                <a:cs typeface="Arial"/>
              </a:rPr>
              <a:t>Monthly Surveillance Summary - Alpha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56F0-5931-16A3-2767-E447156D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9" y="1937149"/>
            <a:ext cx="114461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>
              <a:cs typeface="Arial"/>
            </a:endParaRPr>
          </a:p>
          <a:p>
            <a:endParaRPr lang="en-GB" b="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234E9-5D8B-AB34-0822-4495DCD9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69" y="733510"/>
            <a:ext cx="6975182" cy="55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7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3B80-E9EB-AA89-B6DC-2AC76728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we do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19A41-9647-60CB-069E-806F4C5F7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5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4039BD-9989-6517-5516-0D175EF4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363"/>
            <a:ext cx="11444287" cy="534987"/>
          </a:xfrm>
        </p:spPr>
        <p:txBody>
          <a:bodyPr wrap="square" anchor="t">
            <a:normAutofit/>
          </a:bodyPr>
          <a:lstStyle/>
          <a:p>
            <a:r>
              <a:rPr lang="en-GB"/>
              <a:t>Quarto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D5722-3487-DF1C-BCD5-756C514E0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0000"/>
            <a:ext cx="5730519" cy="4711418"/>
          </a:xfrm>
        </p:spPr>
        <p:txBody>
          <a:bodyPr wrap="square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GB" b="0">
                <a:cs typeface="Arial"/>
              </a:rPr>
              <a:t>Quarto is very similar to R Markdown </a:t>
            </a:r>
          </a:p>
          <a:p>
            <a:pPr marL="1028700" lvl="1" indent="-342900">
              <a:spcAft>
                <a:spcPts val="1200"/>
              </a:spcAft>
              <a:buFont typeface="Courier New" panose="020B0604020202020204" pitchFamily="34" charset="0"/>
              <a:buChar char="o"/>
            </a:pPr>
            <a:r>
              <a:rPr lang="en-GB" b="0">
                <a:cs typeface="Arial"/>
              </a:rPr>
              <a:t>Can usually simply change .</a:t>
            </a:r>
            <a:r>
              <a:rPr lang="en-GB" b="0" err="1">
                <a:cs typeface="Arial"/>
              </a:rPr>
              <a:t>Rmd</a:t>
            </a:r>
            <a:r>
              <a:rPr lang="en-GB" b="0">
                <a:cs typeface="Arial"/>
              </a:rPr>
              <a:t> file to .</a:t>
            </a:r>
            <a:r>
              <a:rPr lang="en-GB" b="0" err="1">
                <a:cs typeface="Arial"/>
              </a:rPr>
              <a:t>qmd</a:t>
            </a:r>
            <a:r>
              <a:rPr lang="en-GB" b="0">
                <a:cs typeface="Arial"/>
              </a:rPr>
              <a:t> file and should run the same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GB" b="0">
                <a:cs typeface="Arial"/>
              </a:rPr>
              <a:t>How to use Quarto was covered in </a:t>
            </a:r>
            <a:r>
              <a:rPr lang="en-GB" b="0">
                <a:cs typeface="Arial"/>
                <a:hlinkClick r:id="rId3"/>
              </a:rPr>
              <a:t>our last Coffee and Coding session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GB" b="0">
                <a:cs typeface="Arial" panose="020B0604020202020204"/>
              </a:rPr>
              <a:t>Quarto's </a:t>
            </a:r>
            <a:r>
              <a:rPr lang="en-GB" b="0">
                <a:cs typeface="Arial" panose="020B0604020202020204"/>
                <a:hlinkClick r:id="rId4"/>
              </a:rPr>
              <a:t>FAQ for RMd users</a:t>
            </a:r>
          </a:p>
          <a:p>
            <a:pPr marL="342900" indent="-342900">
              <a:buChar char="•"/>
            </a:pPr>
            <a:endParaRPr lang="en-GB" b="0">
              <a:cs typeface="Arial" panose="020B0604020202020204"/>
            </a:endParaRPr>
          </a:p>
          <a:p>
            <a:pPr marL="342900" indent="-342900">
              <a:buChar char="•"/>
            </a:pPr>
            <a:r>
              <a:rPr lang="en-GB" b="0">
                <a:cs typeface="Arial" panose="020B0604020202020204"/>
              </a:rPr>
              <a:t>Can write code in R and Python</a:t>
            </a:r>
            <a:endParaRPr lang="en-GB">
              <a:cs typeface="Arial" panose="020B0604020202020204"/>
            </a:endParaRP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GB" b="0">
                <a:cs typeface="Arial" panose="020B0604020202020204"/>
              </a:rPr>
              <a:t>As Quarto uses multiple engines (</a:t>
            </a:r>
            <a:r>
              <a:rPr lang="en-GB" b="0" err="1">
                <a:cs typeface="Arial" panose="020B0604020202020204"/>
              </a:rPr>
              <a:t>KnitR</a:t>
            </a:r>
            <a:r>
              <a:rPr lang="en-GB" b="0">
                <a:cs typeface="Arial" panose="020B0604020202020204"/>
              </a:rPr>
              <a:t>, </a:t>
            </a:r>
            <a:r>
              <a:rPr lang="en-GB" b="0" err="1">
                <a:cs typeface="Arial" panose="020B0604020202020204"/>
              </a:rPr>
              <a:t>Jupyter</a:t>
            </a:r>
            <a:r>
              <a:rPr lang="en-GB" b="0">
                <a:cs typeface="Arial" panose="020B0604020202020204"/>
              </a:rPr>
              <a:t>), unlike R Markdown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GB" b="0">
                <a:cs typeface="Arial" panose="020B0604020202020204"/>
              </a:rPr>
              <a:t>Supported IDEs: RStudio, VS Code, Jupyter Noteboks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>
              <a:cs typeface="Arial" panose="020B0604020202020204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>
                <a:cs typeface="Arial" panose="020B0604020202020204"/>
              </a:rPr>
              <a:t>Easier to create styled templates like our GOV.UK style templates</a:t>
            </a:r>
            <a:endParaRPr lang="en-GB"/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GB" b="0">
                <a:cs typeface="Arial" panose="020B0604020202020204"/>
                <a:hlinkClick r:id="rId3"/>
              </a:rPr>
              <a:t>Covered in our last Coffee and Coding session</a:t>
            </a:r>
          </a:p>
          <a:p>
            <a:endParaRPr lang="en-GB"/>
          </a:p>
          <a:p>
            <a:endParaRPr lang="en-GB"/>
          </a:p>
          <a:p>
            <a:endParaRPr lang="en-GB" b="0"/>
          </a:p>
        </p:txBody>
      </p:sp>
      <p:pic>
        <p:nvPicPr>
          <p:cNvPr id="2" name="Picture 1" descr="Quarto - FAQ for R Markdown Users">
            <a:extLst>
              <a:ext uri="{FF2B5EF4-FFF2-40B4-BE49-F238E27FC236}">
                <a16:creationId xmlns:a16="http://schemas.microsoft.com/office/drawing/2014/main" id="{F88CC066-EB3A-C58C-4E50-6E19EB07F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141" y="364397"/>
            <a:ext cx="5386681" cy="98335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F45E6D-A942-4BC7-26AC-271A688E5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733" y="1967913"/>
            <a:ext cx="4803422" cy="37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389348C84D944E9B8548331F71ADF8" ma:contentTypeVersion="13" ma:contentTypeDescription="Create a new document." ma:contentTypeScope="" ma:versionID="7e3ac8f66857ed1a7b1481c9b4f9e54a">
  <xsd:schema xmlns:xsd="http://www.w3.org/2001/XMLSchema" xmlns:xs="http://www.w3.org/2001/XMLSchema" xmlns:p="http://schemas.microsoft.com/office/2006/metadata/properties" xmlns:ns2="3fa44680-1028-40b0-880d-4da12ec8136e" xmlns:ns3="82b5fee3-edd2-4b72-adf2-e67db3860b88" targetNamespace="http://schemas.microsoft.com/office/2006/metadata/properties" ma:root="true" ma:fieldsID="2078886972fdd2119b84cb744f31855e" ns2:_="" ns3:_="">
    <xsd:import namespace="3fa44680-1028-40b0-880d-4da12ec8136e"/>
    <xsd:import namespace="82b5fee3-edd2-4b72-adf2-e67db3860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44680-1028-40b0-880d-4da12ec81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caf2c84-180d-4652-98d8-3773f236d3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5fee3-edd2-4b72-adf2-e67db3860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97299f61-889b-4f4e-9d73-e3ca488db052}" ma:internalName="TaxCatchAll" ma:showField="CatchAllData" ma:web="82b5fee3-edd2-4b72-adf2-e67db3860b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2b5fee3-edd2-4b72-adf2-e67db3860b88">
      <UserInfo>
        <DisplayName>Durham, Mick</DisplayName>
        <AccountId>23</AccountId>
        <AccountType/>
      </UserInfo>
      <UserInfo>
        <DisplayName>Wrench, Gareth</DisplayName>
        <AccountId>27</AccountId>
        <AccountType/>
      </UserInfo>
    </SharedWithUsers>
    <lcf76f155ced4ddcb4097134ff3c332f xmlns="3fa44680-1028-40b0-880d-4da12ec8136e">
      <Terms xmlns="http://schemas.microsoft.com/office/infopath/2007/PartnerControls"/>
    </lcf76f155ced4ddcb4097134ff3c332f>
    <TaxCatchAll xmlns="82b5fee3-edd2-4b72-adf2-e67db3860b88" xsi:nil="true"/>
  </documentManagement>
</p:properties>
</file>

<file path=customXml/itemProps1.xml><?xml version="1.0" encoding="utf-8"?>
<ds:datastoreItem xmlns:ds="http://schemas.openxmlformats.org/officeDocument/2006/customXml" ds:itemID="{B75CFD7C-8824-4E5B-8437-D25625E18A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BA1E03-E58A-4585-837B-CF884ADA6A84}">
  <ds:schemaRefs>
    <ds:schemaRef ds:uri="3fa44680-1028-40b0-880d-4da12ec8136e"/>
    <ds:schemaRef ds:uri="82b5fee3-edd2-4b72-adf2-e67db3860b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193FA3-BEE5-45B7-AD00-EF4ABC84B7E4}">
  <ds:schemaRefs>
    <ds:schemaRef ds:uri="82b5fee3-edd2-4b72-adf2-e67db3860b88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3fa44680-1028-40b0-880d-4da12ec8136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Widescreen</PresentationFormat>
  <Paragraphs>68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1_Office Theme</vt:lpstr>
      <vt:lpstr>What we learned from developing a dashboard in GOV.UK style using Quarto</vt:lpstr>
      <vt:lpstr>Health Trends in England</vt:lpstr>
      <vt:lpstr>Health Trends in England - Alpha</vt:lpstr>
      <vt:lpstr>Health Trends in England - Alpha</vt:lpstr>
      <vt:lpstr>Monthly Surveillance Summary - Alpha</vt:lpstr>
      <vt:lpstr>Monthly Surveillance Summary - Alpha</vt:lpstr>
      <vt:lpstr>Monthly Surveillance Summary - Alpha</vt:lpstr>
      <vt:lpstr>How we do it</vt:lpstr>
      <vt:lpstr>Quarto</vt:lpstr>
      <vt:lpstr>Quarto templates</vt:lpstr>
      <vt:lpstr>Project structure</vt:lpstr>
      <vt:lpstr>Conditional rendering</vt:lpstr>
      <vt:lpstr>Parameterised rendering</vt:lpstr>
      <vt:lpstr>Summary chart: ggplot2</vt:lpstr>
      <vt:lpstr>Details charts: plotly</vt:lpstr>
      <vt:lpstr>Mobile view</vt:lpstr>
      <vt:lpstr>Region drop down in navbar - HTML in Pandoc</vt:lpstr>
      <vt:lpstr>Region drop down in navbar - CSS</vt:lpstr>
      <vt:lpstr>Region drop down in navbar - JavaScript</vt:lpstr>
      <vt:lpstr>Accessibility</vt:lpstr>
      <vt:lpstr>PowerPoint Presentation</vt:lpstr>
    </vt:vector>
  </TitlesOfParts>
  <Company>IMS3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definition</dc:title>
  <dc:creator>Jephson, David</dc:creator>
  <cp:lastModifiedBy>Spencer, Lucy</cp:lastModifiedBy>
  <cp:revision>2</cp:revision>
  <dcterms:created xsi:type="dcterms:W3CDTF">2023-03-28T12:41:49Z</dcterms:created>
  <dcterms:modified xsi:type="dcterms:W3CDTF">2023-12-07T15:11:00Z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0x010100A8389348C84D944E9B8548331F71ADF8</vt:lpwstr>
  </property>
  <property fmtid="{D5CDD505-2E9C-101B-9397-08002B2CF9AE}" pid="3" name="MediaServiceImageTags">
    <vt:lpwstr/>
  </property>
</Properties>
</file>