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5"/>
    <p:sldMasterId id="2147483670" r:id="rId6"/>
    <p:sldMasterId id="2147483692" r:id="rId7"/>
    <p:sldMasterId id="2147483713" r:id="rId8"/>
  </p:sldMasterIdLst>
  <p:notesMasterIdLst>
    <p:notesMasterId r:id="rId35"/>
  </p:notesMasterIdLst>
  <p:sldIdLst>
    <p:sldId id="257" r:id="rId9"/>
    <p:sldId id="393" r:id="rId10"/>
    <p:sldId id="455" r:id="rId11"/>
    <p:sldId id="456" r:id="rId12"/>
    <p:sldId id="421" r:id="rId13"/>
    <p:sldId id="423" r:id="rId14"/>
    <p:sldId id="428" r:id="rId15"/>
    <p:sldId id="424" r:id="rId16"/>
    <p:sldId id="425" r:id="rId17"/>
    <p:sldId id="426" r:id="rId18"/>
    <p:sldId id="457" r:id="rId19"/>
    <p:sldId id="443" r:id="rId20"/>
    <p:sldId id="441" r:id="rId21"/>
    <p:sldId id="458" r:id="rId22"/>
    <p:sldId id="459" r:id="rId23"/>
    <p:sldId id="469" r:id="rId24"/>
    <p:sldId id="460" r:id="rId25"/>
    <p:sldId id="466" r:id="rId26"/>
    <p:sldId id="467" r:id="rId27"/>
    <p:sldId id="462" r:id="rId28"/>
    <p:sldId id="392" r:id="rId29"/>
    <p:sldId id="463" r:id="rId30"/>
    <p:sldId id="468" r:id="rId31"/>
    <p:sldId id="465" r:id="rId32"/>
    <p:sldId id="454" r:id="rId33"/>
    <p:sldId id="464"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6B3B12A-2238-3BD3-058F-D9145D4AB47F}" name="Upton, Louise (Topps - Analysis Directorate)" initials="UL(AD" userId="S::Louise.Upton@beis.gov.uk::c6ab19f1-416d-4082-95dd-a013fa0c367b" providerId="AD"/>
  <p188:author id="{0501D7CD-3E53-EC10-437D-C5AFA66ACE41}" name="Thomson, Peter (Energy Security)" initials="TP(S" userId="S::peter.thomson@energysecurity.gov.uk::8c29ce01-1a64-4c38-a896-5a68b00fbb51"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DADC"/>
    <a:srgbClr val="000000"/>
    <a:srgbClr val="D72F33"/>
    <a:srgbClr val="C6C7C7"/>
    <a:srgbClr val="A0DAE5"/>
    <a:srgbClr val="11BDCF"/>
    <a:srgbClr val="FF9232"/>
    <a:srgbClr val="F7B8D3"/>
    <a:srgbClr val="D52425"/>
    <a:srgbClr val="9E480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99E388-5F42-F0A2-C7DD-D5EC6217C282}" v="2" dt="2023-09-27T13:16:08.124"/>
    <p1510:client id="{E499E6A7-A241-454F-A7BD-AB9DAD1BC225}" v="304" dt="2023-09-28T08:58:12.2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91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slide" Target="slides/slide26.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2T09:59:58.613"/>
    </inkml:context>
    <inkml:brush xml:id="br0">
      <inkml:brushProperty name="width" value="0.05" units="cm"/>
      <inkml:brushProperty name="height" value="0.05" units="cm"/>
      <inkml:brushProperty name="color" value="#E71224"/>
    </inkml:brush>
  </inkml:definitions>
  <inkml:trace contextRef="#ctx0" brushRef="#br0">2434 8281 16383 0 0,'0'0'0'0'0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4EF267-04C3-40CE-AA67-B315CC0C9E06}" type="datetimeFigureOut">
              <a:rPr lang="en-GB" smtClean="0"/>
              <a:t>28/09/2023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5712-1EBD-494A-9A40-A27BAF762EE1}" type="slidenum">
              <a:rPr lang="en-GB" smtClean="0"/>
              <a:t>‹#›</a:t>
            </a:fld>
            <a:endParaRPr lang="en-GB"/>
          </a:p>
        </p:txBody>
      </p:sp>
    </p:spTree>
    <p:extLst>
      <p:ext uri="{BB962C8B-B14F-4D97-AF65-F5344CB8AC3E}">
        <p14:creationId xmlns:p14="http://schemas.microsoft.com/office/powerpoint/2010/main" val="3474307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8795712-1EBD-494A-9A40-A27BAF762EE1}" type="slidenum">
              <a:rPr lang="en-GB" smtClean="0"/>
              <a:t>1</a:t>
            </a:fld>
            <a:endParaRPr lang="en-GB"/>
          </a:p>
        </p:txBody>
      </p:sp>
    </p:spTree>
    <p:extLst>
      <p:ext uri="{BB962C8B-B14F-4D97-AF65-F5344CB8AC3E}">
        <p14:creationId xmlns:p14="http://schemas.microsoft.com/office/powerpoint/2010/main" val="625465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8795712-1EBD-494A-9A40-A27BAF762EE1}" type="slidenum">
              <a:rPr lang="en-GB" smtClean="0"/>
              <a:t>2</a:t>
            </a:fld>
            <a:endParaRPr lang="en-GB"/>
          </a:p>
        </p:txBody>
      </p:sp>
    </p:spTree>
    <p:extLst>
      <p:ext uri="{BB962C8B-B14F-4D97-AF65-F5344CB8AC3E}">
        <p14:creationId xmlns:p14="http://schemas.microsoft.com/office/powerpoint/2010/main" val="983317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8795712-1EBD-494A-9A40-A27BAF762EE1}" type="slidenum">
              <a:rPr lang="en-GB" smtClean="0"/>
              <a:t>3</a:t>
            </a:fld>
            <a:endParaRPr lang="en-GB"/>
          </a:p>
        </p:txBody>
      </p:sp>
    </p:spTree>
    <p:extLst>
      <p:ext uri="{BB962C8B-B14F-4D97-AF65-F5344CB8AC3E}">
        <p14:creationId xmlns:p14="http://schemas.microsoft.com/office/powerpoint/2010/main" val="2125386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 We started this project with some code stored on a GitLab repository</a:t>
            </a:r>
          </a:p>
          <a:p>
            <a:r>
              <a:rPr lang="en-GB"/>
              <a:t>- The code helped build a Batch job on AWS that calls the FT API every 6 hours and downloads the necessary data</a:t>
            </a:r>
          </a:p>
          <a:p>
            <a:r>
              <a:rPr lang="en-GB"/>
              <a:t>- Each FT article is stored as a </a:t>
            </a:r>
            <a:r>
              <a:rPr lang="en-GB" err="1"/>
              <a:t>json</a:t>
            </a:r>
            <a:r>
              <a:rPr lang="en-GB"/>
              <a:t> file with AWS’ s3 bucket service, a glimpse of which you can see on the right hand side</a:t>
            </a:r>
          </a:p>
          <a:p>
            <a:r>
              <a:rPr lang="en-GB"/>
              <a:t>- However, early on in the project we could see that this was not an optimal data process</a:t>
            </a:r>
          </a:p>
          <a:p>
            <a:r>
              <a:rPr lang="en-GB"/>
              <a:t>- Firstly, the data was stored in a messy format containing Unicode and html tags so it meant that you would always need to clean the data when using it</a:t>
            </a:r>
          </a:p>
        </p:txBody>
      </p:sp>
      <p:sp>
        <p:nvSpPr>
          <p:cNvPr id="4" name="Slide Number Placeholder 3"/>
          <p:cNvSpPr>
            <a:spLocks noGrp="1"/>
          </p:cNvSpPr>
          <p:nvPr>
            <p:ph type="sldNum" sz="quarter" idx="5"/>
          </p:nvPr>
        </p:nvSpPr>
        <p:spPr/>
        <p:txBody>
          <a:bodyPr/>
          <a:lstStyle/>
          <a:p>
            <a:fld id="{48795712-1EBD-494A-9A40-A27BAF762EE1}" type="slidenum">
              <a:rPr lang="en-GB" smtClean="0"/>
              <a:t>5</a:t>
            </a:fld>
            <a:endParaRPr lang="en-GB"/>
          </a:p>
        </p:txBody>
      </p:sp>
    </p:spTree>
    <p:extLst>
      <p:ext uri="{BB962C8B-B14F-4D97-AF65-F5344CB8AC3E}">
        <p14:creationId xmlns:p14="http://schemas.microsoft.com/office/powerpoint/2010/main" val="395696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How a batch job works in AWS:</a:t>
            </a:r>
          </a:p>
          <a:p>
            <a:r>
              <a:rPr lang="en-GB"/>
              <a:t>- All our code is written in Python and stored in a Git repository via GitLab</a:t>
            </a:r>
          </a:p>
          <a:p>
            <a:r>
              <a:rPr lang="en-GB"/>
              <a:t>- Once we are ready to update a batch job process, we will clone that repo in a Cloud9 environment. Cloud9 is cloud-based IDE to develop and debug code. In this context, we use it as the environment is similar to that of which the batch job will operate in, so we have a greater sense that there will be no unexpected surprises in store regarding installing packages or other things.</a:t>
            </a:r>
          </a:p>
          <a:p>
            <a:r>
              <a:rPr lang="en-GB"/>
              <a:t>- Within Cloud9, we build and run a docker image using our code. Within going into docker in too much detail, docker is an open platform that you can manage infrastructure with. In this instance, we are building an image (also known as a container image) which contains everything needed to run an application - all dependencies, configurations, scripts, binaries, etc. The image also contains other configuration for the container, such as environment variables, a default command to run, and other metadata. In our case, it enables us to set everything up to run the batch job, in other words: call the API, download and clean our data before storing it.</a:t>
            </a:r>
          </a:p>
          <a:p>
            <a:r>
              <a:rPr lang="en-GB"/>
              <a:t>- After we build and run the image and are happy with it, we store that image in AWS’ Elastic Container Registry which is essentially a repository for images and provides some version control to these images.</a:t>
            </a:r>
          </a:p>
          <a:p>
            <a:r>
              <a:rPr lang="en-GB"/>
              <a:t>- This results in our latest docker image for the batch job being ready, and with some additional setup on AWS Batch jobs, our job should run successfully.</a:t>
            </a:r>
          </a:p>
          <a:p>
            <a:r>
              <a:rPr lang="en-GB"/>
              <a:t>- The point we are trying to get across is that there is no direct link between the image and the code used to build it, so we had to think about a way in which to track updates</a:t>
            </a:r>
          </a:p>
          <a:p>
            <a:endParaRPr lang="en-GB"/>
          </a:p>
        </p:txBody>
      </p:sp>
      <p:sp>
        <p:nvSpPr>
          <p:cNvPr id="4" name="Slide Number Placeholder 3"/>
          <p:cNvSpPr>
            <a:spLocks noGrp="1"/>
          </p:cNvSpPr>
          <p:nvPr>
            <p:ph type="sldNum" sz="quarter" idx="5"/>
          </p:nvPr>
        </p:nvSpPr>
        <p:spPr/>
        <p:txBody>
          <a:bodyPr/>
          <a:lstStyle/>
          <a:p>
            <a:fld id="{48795712-1EBD-494A-9A40-A27BAF762EE1}" type="slidenum">
              <a:rPr lang="en-GB" smtClean="0"/>
              <a:t>12</a:t>
            </a:fld>
            <a:endParaRPr lang="en-GB"/>
          </a:p>
        </p:txBody>
      </p:sp>
    </p:spTree>
    <p:extLst>
      <p:ext uri="{BB962C8B-B14F-4D97-AF65-F5344CB8AC3E}">
        <p14:creationId xmlns:p14="http://schemas.microsoft.com/office/powerpoint/2010/main" val="4611128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 That is where tagging came into play. Tags in GitLab are useful marks you can add to your code history</a:t>
            </a:r>
          </a:p>
          <a:p>
            <a:r>
              <a:rPr lang="en-GB"/>
              <a:t>- Alongside this, you can tag docker images within the ECR.</a:t>
            </a:r>
          </a:p>
          <a:p>
            <a:r>
              <a:rPr lang="en-GB"/>
              <a:t>- This allows us to see what version of the code was used to create images</a:t>
            </a:r>
          </a:p>
        </p:txBody>
      </p:sp>
      <p:sp>
        <p:nvSpPr>
          <p:cNvPr id="4" name="Slide Number Placeholder 3"/>
          <p:cNvSpPr>
            <a:spLocks noGrp="1"/>
          </p:cNvSpPr>
          <p:nvPr>
            <p:ph type="sldNum" sz="quarter" idx="5"/>
          </p:nvPr>
        </p:nvSpPr>
        <p:spPr/>
        <p:txBody>
          <a:bodyPr/>
          <a:lstStyle/>
          <a:p>
            <a:fld id="{48795712-1EBD-494A-9A40-A27BAF762EE1}" type="slidenum">
              <a:rPr lang="en-GB" smtClean="0"/>
              <a:t>13</a:t>
            </a:fld>
            <a:endParaRPr lang="en-GB"/>
          </a:p>
        </p:txBody>
      </p:sp>
    </p:spTree>
    <p:extLst>
      <p:ext uri="{BB962C8B-B14F-4D97-AF65-F5344CB8AC3E}">
        <p14:creationId xmlns:p14="http://schemas.microsoft.com/office/powerpoint/2010/main" val="1481968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8795712-1EBD-494A-9A40-A27BAF762EE1}" type="slidenum">
              <a:rPr lang="en-GB" smtClean="0"/>
              <a:t>21</a:t>
            </a:fld>
            <a:endParaRPr lang="en-GB"/>
          </a:p>
        </p:txBody>
      </p:sp>
    </p:spTree>
    <p:extLst>
      <p:ext uri="{BB962C8B-B14F-4D97-AF65-F5344CB8AC3E}">
        <p14:creationId xmlns:p14="http://schemas.microsoft.com/office/powerpoint/2010/main" val="1839574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1FD84-7B67-4FAE-A470-DFFD0DD8C33E}"/>
              </a:ext>
            </a:extLst>
          </p:cNvPr>
          <p:cNvSpPr>
            <a:spLocks noGrp="1"/>
          </p:cNvSpPr>
          <p:nvPr>
            <p:ph type="ctrTitle"/>
          </p:nvPr>
        </p:nvSpPr>
        <p:spPr>
          <a:xfrm>
            <a:off x="1524000" y="1122363"/>
            <a:ext cx="9144000" cy="2387600"/>
          </a:xfrm>
        </p:spPr>
        <p:txBody>
          <a:bodyPr anchor="b"/>
          <a:lstStyle>
            <a:lvl1pPr algn="ctr">
              <a:defRPr sz="6000">
                <a:latin typeface="Arial" panose="020B0604020202020204" pitchFamily="34" charset="0"/>
                <a:cs typeface="Arial" panose="020B0604020202020204" pitchFamily="34" charset="0"/>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48783805-D76F-465F-AD1D-C024A738623A}"/>
              </a:ext>
            </a:extLst>
          </p:cNvPr>
          <p:cNvSpPr>
            <a:spLocks noGrp="1"/>
          </p:cNvSpPr>
          <p:nvPr>
            <p:ph type="subTitle" idx="1"/>
          </p:nvPr>
        </p:nvSpPr>
        <p:spPr>
          <a:xfrm>
            <a:off x="1524000" y="3602038"/>
            <a:ext cx="9144000" cy="2133599"/>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7" name="Date Placeholder 3">
            <a:extLst>
              <a:ext uri="{FF2B5EF4-FFF2-40B4-BE49-F238E27FC236}">
                <a16:creationId xmlns:a16="http://schemas.microsoft.com/office/drawing/2014/main" id="{A5E0545A-7AF5-416C-B008-CD22E7267556}"/>
              </a:ext>
            </a:extLst>
          </p:cNvPr>
          <p:cNvSpPr txBox="1">
            <a:spLocks/>
          </p:cNvSpPr>
          <p:nvPr userDrawn="1"/>
        </p:nvSpPr>
        <p:spPr>
          <a:xfrm>
            <a:off x="465600" y="6231601"/>
            <a:ext cx="2743200" cy="365125"/>
          </a:xfrm>
          <a:prstGeom prst="rect">
            <a:avLst/>
          </a:prstGeom>
        </p:spPr>
        <p:txBody>
          <a:bodyPr anchor="ctr" anchorCtr="0"/>
          <a:lstStyle>
            <a:defPPr>
              <a:defRPr lang="en-US"/>
            </a:defPPr>
            <a:lvl1pPr marL="0" algn="l" defTabSz="457200" rtl="0" eaLnBrk="1" latinLnBrk="0" hangingPunct="1">
              <a:defRPr sz="1800" kern="1200">
                <a:solidFill>
                  <a:schemeClr val="bg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DC20618-E5D9-4E5B-AE98-0F53F165EA74}" type="datetime3">
              <a:rPr lang="en-GB" sz="1200" smtClean="0"/>
              <a:pPr algn="l"/>
              <a:t>28 September, 2023</a:t>
            </a:fld>
            <a:endParaRPr lang="en-GB" sz="1200"/>
          </a:p>
        </p:txBody>
      </p:sp>
    </p:spTree>
    <p:extLst>
      <p:ext uri="{BB962C8B-B14F-4D97-AF65-F5344CB8AC3E}">
        <p14:creationId xmlns:p14="http://schemas.microsoft.com/office/powerpoint/2010/main" val="3186567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orange - gradi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C35B7-437D-4BE6-9B66-ED0B9A0A930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37D09F8-429B-4557-A486-27A5770CB020}"/>
              </a:ext>
            </a:extLst>
          </p:cNvPr>
          <p:cNvSpPr>
            <a:spLocks noGrp="1"/>
          </p:cNvSpPr>
          <p:nvPr>
            <p:ph idx="1"/>
          </p:nvPr>
        </p:nvSpPr>
        <p:spPr>
          <a:xfrm>
            <a:off x="838200" y="1825626"/>
            <a:ext cx="10515600" cy="3940861"/>
          </a:xfrm>
        </p:spPr>
        <p:txBody>
          <a:bodyPr/>
          <a:lstStyle>
            <a:lvl1pPr marL="228600" indent="-228600">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Footer Placeholder 4">
            <a:extLst>
              <a:ext uri="{FF2B5EF4-FFF2-40B4-BE49-F238E27FC236}">
                <a16:creationId xmlns:a16="http://schemas.microsoft.com/office/drawing/2014/main" id="{3EFA0CB7-314C-46E8-8087-959F9F66F278}"/>
              </a:ext>
            </a:extLst>
          </p:cNvPr>
          <p:cNvSpPr txBox="1">
            <a:spLocks/>
          </p:cNvSpPr>
          <p:nvPr userDrawn="1"/>
        </p:nvSpPr>
        <p:spPr>
          <a:xfrm>
            <a:off x="0" y="5905500"/>
            <a:ext cx="12192000" cy="952500"/>
          </a:xfrm>
          <a:prstGeom prst="rect">
            <a:avLst/>
          </a:prstGeom>
          <a:gradFill>
            <a:gsLst>
              <a:gs pos="0">
                <a:srgbClr val="EE751B"/>
              </a:gs>
              <a:gs pos="100000">
                <a:srgbClr val="F9AE2D"/>
              </a:gs>
            </a:gsLst>
            <a:lin ang="2700000" scaled="0"/>
          </a:gradFill>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GB" sz="1200">
              <a:solidFill>
                <a:srgbClr val="004A7F"/>
              </a:solidFill>
            </a:endParaRPr>
          </a:p>
        </p:txBody>
      </p:sp>
      <p:sp>
        <p:nvSpPr>
          <p:cNvPr id="5" name="Footer Placeholder 4">
            <a:extLst>
              <a:ext uri="{FF2B5EF4-FFF2-40B4-BE49-F238E27FC236}">
                <a16:creationId xmlns:a16="http://schemas.microsoft.com/office/drawing/2014/main" id="{D510A885-BAA2-4890-9018-4D60866D65DD}"/>
              </a:ext>
            </a:extLst>
          </p:cNvPr>
          <p:cNvSpPr>
            <a:spLocks noGrp="1"/>
          </p:cNvSpPr>
          <p:nvPr>
            <p:ph type="ftr" sz="quarter" idx="11"/>
          </p:nvPr>
        </p:nvSpPr>
        <p:spPr>
          <a:xfrm>
            <a:off x="1142400" y="6231601"/>
            <a:ext cx="4114800" cy="365125"/>
          </a:xfrm>
          <a:prstGeom prst="rect">
            <a:avLst/>
          </a:prstGeom>
        </p:spPr>
        <p:txBody>
          <a:bodyPr/>
          <a:lstStyle>
            <a:lvl1pPr algn="l">
              <a:defRPr>
                <a:solidFill>
                  <a:schemeClr val="bg1"/>
                </a:solidFill>
                <a:latin typeface="Arial" panose="020B0604020202020204" pitchFamily="34" charset="0"/>
                <a:cs typeface="Arial" panose="020B0604020202020204" pitchFamily="34" charset="0"/>
              </a:defRPr>
            </a:lvl1pPr>
          </a:lstStyle>
          <a:p>
            <a:r>
              <a:rPr lang="en-GB"/>
              <a:t>Event title</a:t>
            </a:r>
          </a:p>
        </p:txBody>
      </p:sp>
      <p:sp>
        <p:nvSpPr>
          <p:cNvPr id="6" name="Slide Number Placeholder 5">
            <a:extLst>
              <a:ext uri="{FF2B5EF4-FFF2-40B4-BE49-F238E27FC236}">
                <a16:creationId xmlns:a16="http://schemas.microsoft.com/office/drawing/2014/main" id="{D1F82590-118A-4F46-A2EA-2A85E3977EA2}"/>
              </a:ext>
            </a:extLst>
          </p:cNvPr>
          <p:cNvSpPr>
            <a:spLocks noGrp="1"/>
          </p:cNvSpPr>
          <p:nvPr>
            <p:ph type="sldNum" sz="quarter" idx="12"/>
          </p:nvPr>
        </p:nvSpPr>
        <p:spPr>
          <a:xfrm>
            <a:off x="662400" y="6231601"/>
            <a:ext cx="501821" cy="365125"/>
          </a:xfrm>
        </p:spPr>
        <p:txBody>
          <a:bodyPr/>
          <a:lstStyle>
            <a:lvl1pPr>
              <a:defRPr>
                <a:solidFill>
                  <a:schemeClr val="bg1"/>
                </a:solidFill>
                <a:latin typeface="Arial" panose="020B0604020202020204" pitchFamily="34" charset="0"/>
                <a:cs typeface="Arial" panose="020B0604020202020204" pitchFamily="34" charset="0"/>
              </a:defRPr>
            </a:lvl1pPr>
          </a:lstStyle>
          <a:p>
            <a:fld id="{3A030DFD-335B-4480-BEA0-C8D897832E82}" type="slidenum">
              <a:rPr lang="en-GB" smtClean="0"/>
              <a:pPr/>
              <a:t>‹#›</a:t>
            </a:fld>
            <a:endParaRPr lang="en-GB"/>
          </a:p>
        </p:txBody>
      </p:sp>
      <p:pic>
        <p:nvPicPr>
          <p:cNvPr id="10" name="Picture 9" descr="Department for Business, Energy and Industrial Strategy crest" title="Department for Business, Energy and Industrial Strategy">
            <a:extLst>
              <a:ext uri="{FF2B5EF4-FFF2-40B4-BE49-F238E27FC236}">
                <a16:creationId xmlns:a16="http://schemas.microsoft.com/office/drawing/2014/main" id="{64FFE862-56D9-4D88-B9C7-BBC36A8188A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64000" y="6093296"/>
            <a:ext cx="1196930" cy="635708"/>
          </a:xfrm>
          <a:prstGeom prst="rect">
            <a:avLst/>
          </a:prstGeom>
        </p:spPr>
      </p:pic>
    </p:spTree>
    <p:extLst>
      <p:ext uri="{BB962C8B-B14F-4D97-AF65-F5344CB8AC3E}">
        <p14:creationId xmlns:p14="http://schemas.microsoft.com/office/powerpoint/2010/main" val="873789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violet - gradi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C35B7-437D-4BE6-9B66-ED0B9A0A930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37D09F8-429B-4557-A486-27A5770CB020}"/>
              </a:ext>
            </a:extLst>
          </p:cNvPr>
          <p:cNvSpPr>
            <a:spLocks noGrp="1"/>
          </p:cNvSpPr>
          <p:nvPr>
            <p:ph idx="1"/>
          </p:nvPr>
        </p:nvSpPr>
        <p:spPr>
          <a:xfrm>
            <a:off x="838200" y="1825626"/>
            <a:ext cx="10515600" cy="3940861"/>
          </a:xfrm>
        </p:spPr>
        <p:txBody>
          <a:bodyPr/>
          <a:lstStyle>
            <a:lvl1pPr marL="228600" indent="-228600">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Rectangle 8">
            <a:extLst>
              <a:ext uri="{FF2B5EF4-FFF2-40B4-BE49-F238E27FC236}">
                <a16:creationId xmlns:a16="http://schemas.microsoft.com/office/drawing/2014/main" id="{4337B99E-9BC4-481F-9216-F39A0CD5626F}"/>
              </a:ext>
            </a:extLst>
          </p:cNvPr>
          <p:cNvSpPr/>
          <p:nvPr userDrawn="1"/>
        </p:nvSpPr>
        <p:spPr>
          <a:xfrm>
            <a:off x="0" y="5909661"/>
            <a:ext cx="12192000" cy="954000"/>
          </a:xfrm>
          <a:prstGeom prst="rect">
            <a:avLst/>
          </a:prstGeom>
          <a:gradFill>
            <a:gsLst>
              <a:gs pos="0">
                <a:srgbClr val="AA1580"/>
              </a:gs>
              <a:gs pos="100000">
                <a:srgbClr val="E8348B"/>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800"/>
          </a:p>
        </p:txBody>
      </p:sp>
      <p:sp>
        <p:nvSpPr>
          <p:cNvPr id="5" name="Footer Placeholder 4">
            <a:extLst>
              <a:ext uri="{FF2B5EF4-FFF2-40B4-BE49-F238E27FC236}">
                <a16:creationId xmlns:a16="http://schemas.microsoft.com/office/drawing/2014/main" id="{D510A885-BAA2-4890-9018-4D60866D65DD}"/>
              </a:ext>
            </a:extLst>
          </p:cNvPr>
          <p:cNvSpPr>
            <a:spLocks noGrp="1"/>
          </p:cNvSpPr>
          <p:nvPr>
            <p:ph type="ftr" sz="quarter" idx="11"/>
          </p:nvPr>
        </p:nvSpPr>
        <p:spPr>
          <a:xfrm>
            <a:off x="1142400" y="6231601"/>
            <a:ext cx="4114800" cy="365125"/>
          </a:xfrm>
          <a:prstGeom prst="rect">
            <a:avLst/>
          </a:prstGeom>
        </p:spPr>
        <p:txBody>
          <a:bodyPr/>
          <a:lstStyle>
            <a:lvl1pPr algn="l">
              <a:defRPr>
                <a:solidFill>
                  <a:schemeClr val="bg1"/>
                </a:solidFill>
                <a:latin typeface="Arial" panose="020B0604020202020204" pitchFamily="34" charset="0"/>
                <a:cs typeface="Arial" panose="020B0604020202020204" pitchFamily="34" charset="0"/>
              </a:defRPr>
            </a:lvl1pPr>
          </a:lstStyle>
          <a:p>
            <a:r>
              <a:rPr lang="en-GB"/>
              <a:t>Event title</a:t>
            </a:r>
          </a:p>
        </p:txBody>
      </p:sp>
      <p:sp>
        <p:nvSpPr>
          <p:cNvPr id="6" name="Slide Number Placeholder 5">
            <a:extLst>
              <a:ext uri="{FF2B5EF4-FFF2-40B4-BE49-F238E27FC236}">
                <a16:creationId xmlns:a16="http://schemas.microsoft.com/office/drawing/2014/main" id="{D1F82590-118A-4F46-A2EA-2A85E3977EA2}"/>
              </a:ext>
            </a:extLst>
          </p:cNvPr>
          <p:cNvSpPr>
            <a:spLocks noGrp="1"/>
          </p:cNvSpPr>
          <p:nvPr>
            <p:ph type="sldNum" sz="quarter" idx="12"/>
          </p:nvPr>
        </p:nvSpPr>
        <p:spPr>
          <a:xfrm>
            <a:off x="662400" y="6231601"/>
            <a:ext cx="501821" cy="365125"/>
          </a:xfrm>
        </p:spPr>
        <p:txBody>
          <a:bodyPr/>
          <a:lstStyle>
            <a:lvl1pPr>
              <a:defRPr>
                <a:solidFill>
                  <a:schemeClr val="bg1"/>
                </a:solidFill>
                <a:latin typeface="Arial" panose="020B0604020202020204" pitchFamily="34" charset="0"/>
                <a:cs typeface="Arial" panose="020B0604020202020204" pitchFamily="34" charset="0"/>
              </a:defRPr>
            </a:lvl1pPr>
          </a:lstStyle>
          <a:p>
            <a:fld id="{3A030DFD-335B-4480-BEA0-C8D897832E82}" type="slidenum">
              <a:rPr lang="en-GB" smtClean="0"/>
              <a:pPr/>
              <a:t>‹#›</a:t>
            </a:fld>
            <a:endParaRPr lang="en-GB"/>
          </a:p>
        </p:txBody>
      </p:sp>
      <p:pic>
        <p:nvPicPr>
          <p:cNvPr id="10" name="Picture 9" descr="Department for Business, Energy and Industrial Strategy crest" title="Department for Business, Energy and Industrial Strategy">
            <a:extLst>
              <a:ext uri="{FF2B5EF4-FFF2-40B4-BE49-F238E27FC236}">
                <a16:creationId xmlns:a16="http://schemas.microsoft.com/office/drawing/2014/main" id="{B7B3A306-8C4A-4E92-967C-4E92BA00283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64000" y="6093296"/>
            <a:ext cx="1196930" cy="635708"/>
          </a:xfrm>
          <a:prstGeom prst="rect">
            <a:avLst/>
          </a:prstGeom>
        </p:spPr>
      </p:pic>
    </p:spTree>
    <p:extLst>
      <p:ext uri="{BB962C8B-B14F-4D97-AF65-F5344CB8AC3E}">
        <p14:creationId xmlns:p14="http://schemas.microsoft.com/office/powerpoint/2010/main" val="2235449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6B217-DE68-414A-B123-62BE05FEC0A0}"/>
              </a:ext>
            </a:extLst>
          </p:cNvPr>
          <p:cNvSpPr>
            <a:spLocks noGrp="1"/>
          </p:cNvSpPr>
          <p:nvPr>
            <p:ph type="title"/>
          </p:nvPr>
        </p:nvSpPr>
        <p:spPr>
          <a:xfrm>
            <a:off x="831851" y="1709739"/>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1D32462-9E6A-4AA6-9384-5EACBAAE549F}"/>
              </a:ext>
            </a:extLst>
          </p:cNvPr>
          <p:cNvSpPr>
            <a:spLocks noGrp="1"/>
          </p:cNvSpPr>
          <p:nvPr>
            <p:ph type="body" idx="1"/>
          </p:nvPr>
        </p:nvSpPr>
        <p:spPr>
          <a:xfrm>
            <a:off x="831851" y="4589464"/>
            <a:ext cx="10515600" cy="1177022"/>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5" name="Footer Placeholder 4">
            <a:extLst>
              <a:ext uri="{FF2B5EF4-FFF2-40B4-BE49-F238E27FC236}">
                <a16:creationId xmlns:a16="http://schemas.microsoft.com/office/drawing/2014/main" id="{178DCE9E-CE4E-4330-A556-67E225114CC3}"/>
              </a:ext>
            </a:extLst>
          </p:cNvPr>
          <p:cNvSpPr>
            <a:spLocks noGrp="1"/>
          </p:cNvSpPr>
          <p:nvPr>
            <p:ph type="ftr" sz="quarter" idx="11"/>
          </p:nvPr>
        </p:nvSpPr>
        <p:spPr>
          <a:xfrm>
            <a:off x="1142400" y="6231601"/>
            <a:ext cx="4114800" cy="365125"/>
          </a:xfrm>
          <a:prstGeom prst="rect">
            <a:avLst/>
          </a:prstGeom>
        </p:spPr>
        <p:txBody>
          <a:bodyPr/>
          <a:lstStyle>
            <a:lvl1pPr algn="l">
              <a:defRPr>
                <a:solidFill>
                  <a:schemeClr val="bg1"/>
                </a:solidFill>
                <a:latin typeface="Arial" panose="020B0604020202020204" pitchFamily="34" charset="0"/>
                <a:cs typeface="Arial" panose="020B0604020202020204" pitchFamily="34" charset="0"/>
              </a:defRPr>
            </a:lvl1pPr>
          </a:lstStyle>
          <a:p>
            <a:r>
              <a:rPr lang="en-GB"/>
              <a:t>Event title</a:t>
            </a:r>
          </a:p>
        </p:txBody>
      </p:sp>
      <p:sp>
        <p:nvSpPr>
          <p:cNvPr id="7" name="Slide Number Placeholder 5">
            <a:extLst>
              <a:ext uri="{FF2B5EF4-FFF2-40B4-BE49-F238E27FC236}">
                <a16:creationId xmlns:a16="http://schemas.microsoft.com/office/drawing/2014/main" id="{33B3E786-5A25-453E-8032-FB4F8B16650E}"/>
              </a:ext>
            </a:extLst>
          </p:cNvPr>
          <p:cNvSpPr>
            <a:spLocks noGrp="1"/>
          </p:cNvSpPr>
          <p:nvPr>
            <p:ph type="sldNum" sz="quarter" idx="12"/>
          </p:nvPr>
        </p:nvSpPr>
        <p:spPr>
          <a:xfrm>
            <a:off x="662400" y="6231601"/>
            <a:ext cx="501821" cy="365125"/>
          </a:xfrm>
        </p:spPr>
        <p:txBody>
          <a:bodyPr/>
          <a:lstStyle>
            <a:lvl1pPr>
              <a:defRPr>
                <a:solidFill>
                  <a:schemeClr val="bg1"/>
                </a:solidFill>
                <a:latin typeface="Arial" panose="020B0604020202020204" pitchFamily="34" charset="0"/>
                <a:cs typeface="Arial" panose="020B0604020202020204" pitchFamily="34" charset="0"/>
              </a:defRPr>
            </a:lvl1pPr>
          </a:lstStyle>
          <a:p>
            <a:fld id="{3A030DFD-335B-4480-BEA0-C8D897832E82}" type="slidenum">
              <a:rPr lang="en-GB" smtClean="0"/>
              <a:pPr/>
              <a:t>‹#›</a:t>
            </a:fld>
            <a:endParaRPr lang="en-GB"/>
          </a:p>
        </p:txBody>
      </p:sp>
    </p:spTree>
    <p:extLst>
      <p:ext uri="{BB962C8B-B14F-4D97-AF65-F5344CB8AC3E}">
        <p14:creationId xmlns:p14="http://schemas.microsoft.com/office/powerpoint/2010/main" val="42875238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BA971-033E-4C9B-A764-87770B79399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E344200-F2C0-4BA9-878F-9C61285A0779}"/>
              </a:ext>
            </a:extLst>
          </p:cNvPr>
          <p:cNvSpPr>
            <a:spLocks noGrp="1"/>
          </p:cNvSpPr>
          <p:nvPr>
            <p:ph sz="half" idx="1"/>
          </p:nvPr>
        </p:nvSpPr>
        <p:spPr>
          <a:xfrm>
            <a:off x="838200" y="1825626"/>
            <a:ext cx="5156200" cy="39408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6693718-FD5D-47E9-A3F9-4F812AA911CC}"/>
              </a:ext>
            </a:extLst>
          </p:cNvPr>
          <p:cNvSpPr>
            <a:spLocks noGrp="1"/>
          </p:cNvSpPr>
          <p:nvPr>
            <p:ph sz="half" idx="2"/>
          </p:nvPr>
        </p:nvSpPr>
        <p:spPr>
          <a:xfrm>
            <a:off x="6197600" y="1825626"/>
            <a:ext cx="5156200" cy="39408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a:extLst>
              <a:ext uri="{FF2B5EF4-FFF2-40B4-BE49-F238E27FC236}">
                <a16:creationId xmlns:a16="http://schemas.microsoft.com/office/drawing/2014/main" id="{BD75208A-87CA-4A82-B2BC-CBB59B37F644}"/>
              </a:ext>
            </a:extLst>
          </p:cNvPr>
          <p:cNvSpPr>
            <a:spLocks noGrp="1"/>
          </p:cNvSpPr>
          <p:nvPr>
            <p:ph type="ftr" sz="quarter" idx="11"/>
          </p:nvPr>
        </p:nvSpPr>
        <p:spPr>
          <a:xfrm>
            <a:off x="1142400" y="6231601"/>
            <a:ext cx="4114800" cy="365125"/>
          </a:xfrm>
          <a:prstGeom prst="rect">
            <a:avLst/>
          </a:prstGeom>
        </p:spPr>
        <p:txBody>
          <a:bodyPr/>
          <a:lstStyle>
            <a:lvl1pPr algn="l">
              <a:defRPr>
                <a:solidFill>
                  <a:schemeClr val="bg1"/>
                </a:solidFill>
                <a:latin typeface="Arial" panose="020B0604020202020204" pitchFamily="34" charset="0"/>
                <a:cs typeface="Arial" panose="020B0604020202020204" pitchFamily="34" charset="0"/>
              </a:defRPr>
            </a:lvl1pPr>
          </a:lstStyle>
          <a:p>
            <a:r>
              <a:rPr lang="en-GB"/>
              <a:t>Event title</a:t>
            </a:r>
          </a:p>
        </p:txBody>
      </p:sp>
      <p:sp>
        <p:nvSpPr>
          <p:cNvPr id="8" name="Slide Number Placeholder 5">
            <a:extLst>
              <a:ext uri="{FF2B5EF4-FFF2-40B4-BE49-F238E27FC236}">
                <a16:creationId xmlns:a16="http://schemas.microsoft.com/office/drawing/2014/main" id="{18F956BC-A9F4-43AF-9DA6-F610B8D19ED7}"/>
              </a:ext>
            </a:extLst>
          </p:cNvPr>
          <p:cNvSpPr>
            <a:spLocks noGrp="1"/>
          </p:cNvSpPr>
          <p:nvPr>
            <p:ph type="sldNum" sz="quarter" idx="12"/>
          </p:nvPr>
        </p:nvSpPr>
        <p:spPr>
          <a:xfrm>
            <a:off x="662400" y="6231601"/>
            <a:ext cx="501821" cy="365125"/>
          </a:xfrm>
        </p:spPr>
        <p:txBody>
          <a:bodyPr/>
          <a:lstStyle>
            <a:lvl1pPr>
              <a:defRPr>
                <a:solidFill>
                  <a:schemeClr val="bg1"/>
                </a:solidFill>
                <a:latin typeface="Arial" panose="020B0604020202020204" pitchFamily="34" charset="0"/>
                <a:cs typeface="Arial" panose="020B0604020202020204" pitchFamily="34" charset="0"/>
              </a:defRPr>
            </a:lvl1pPr>
          </a:lstStyle>
          <a:p>
            <a:fld id="{3A030DFD-335B-4480-BEA0-C8D897832E82}" type="slidenum">
              <a:rPr lang="en-GB" smtClean="0"/>
              <a:pPr/>
              <a:t>‹#›</a:t>
            </a:fld>
            <a:endParaRPr lang="en-GB"/>
          </a:p>
        </p:txBody>
      </p:sp>
    </p:spTree>
    <p:extLst>
      <p:ext uri="{BB962C8B-B14F-4D97-AF65-F5344CB8AC3E}">
        <p14:creationId xmlns:p14="http://schemas.microsoft.com/office/powerpoint/2010/main" val="360087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F0353-8B7F-49E3-9A51-FC1545C28E5B}"/>
              </a:ext>
            </a:extLst>
          </p:cNvPr>
          <p:cNvSpPr>
            <a:spLocks noGrp="1"/>
          </p:cNvSpPr>
          <p:nvPr>
            <p:ph type="title"/>
          </p:nvPr>
        </p:nvSpPr>
        <p:spPr>
          <a:xfrm>
            <a:off x="840317" y="365126"/>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ABF1E82-FC51-4EC1-B592-107D997D733F}"/>
              </a:ext>
            </a:extLst>
          </p:cNvPr>
          <p:cNvSpPr>
            <a:spLocks noGrp="1"/>
          </p:cNvSpPr>
          <p:nvPr>
            <p:ph type="body" idx="1"/>
          </p:nvPr>
        </p:nvSpPr>
        <p:spPr>
          <a:xfrm>
            <a:off x="840318" y="1681163"/>
            <a:ext cx="5158316" cy="823912"/>
          </a:xfrm>
        </p:spPr>
        <p:txBody>
          <a:bodyPr anchor="b"/>
          <a:lstStyle>
            <a:lvl1pPr marL="0" indent="0">
              <a:buNone/>
              <a:defRPr sz="2400" b="1">
                <a:solidFill>
                  <a:srgbClr val="041E4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4C9ABA7-3F80-4F91-8503-555CC52DD3DB}"/>
              </a:ext>
            </a:extLst>
          </p:cNvPr>
          <p:cNvSpPr>
            <a:spLocks noGrp="1"/>
          </p:cNvSpPr>
          <p:nvPr>
            <p:ph sz="half" idx="2"/>
          </p:nvPr>
        </p:nvSpPr>
        <p:spPr>
          <a:xfrm>
            <a:off x="840318" y="2505074"/>
            <a:ext cx="5158316" cy="32614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9C6BDBC-8FC7-4DB9-B231-E63D5B3E6D85}"/>
              </a:ext>
            </a:extLst>
          </p:cNvPr>
          <p:cNvSpPr>
            <a:spLocks noGrp="1"/>
          </p:cNvSpPr>
          <p:nvPr>
            <p:ph type="body" sz="quarter" idx="3"/>
          </p:nvPr>
        </p:nvSpPr>
        <p:spPr>
          <a:xfrm>
            <a:off x="6172200" y="1681163"/>
            <a:ext cx="5183717" cy="823912"/>
          </a:xfrm>
        </p:spPr>
        <p:txBody>
          <a:bodyPr anchor="b"/>
          <a:lstStyle>
            <a:lvl1pPr marL="0" indent="0">
              <a:buNone/>
              <a:defRPr sz="2400" b="1">
                <a:solidFill>
                  <a:srgbClr val="041E4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688E1DA-9AD4-47DF-B87F-D3583B4909C9}"/>
              </a:ext>
            </a:extLst>
          </p:cNvPr>
          <p:cNvSpPr>
            <a:spLocks noGrp="1"/>
          </p:cNvSpPr>
          <p:nvPr>
            <p:ph sz="quarter" idx="4"/>
          </p:nvPr>
        </p:nvSpPr>
        <p:spPr>
          <a:xfrm>
            <a:off x="6172200" y="2505075"/>
            <a:ext cx="5183717" cy="326141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Footer Placeholder 7">
            <a:extLst>
              <a:ext uri="{FF2B5EF4-FFF2-40B4-BE49-F238E27FC236}">
                <a16:creationId xmlns:a16="http://schemas.microsoft.com/office/drawing/2014/main" id="{E17ABE9E-BEEC-4BBC-A2AA-F692A8FD8B46}"/>
              </a:ext>
            </a:extLst>
          </p:cNvPr>
          <p:cNvSpPr>
            <a:spLocks noGrp="1"/>
          </p:cNvSpPr>
          <p:nvPr>
            <p:ph type="ftr" sz="quarter" idx="11"/>
          </p:nvPr>
        </p:nvSpPr>
        <p:spPr>
          <a:xfrm>
            <a:off x="1142400" y="6231601"/>
            <a:ext cx="4114800" cy="365125"/>
          </a:xfrm>
          <a:prstGeom prst="rect">
            <a:avLst/>
          </a:prstGeom>
        </p:spPr>
        <p:txBody>
          <a:bodyPr/>
          <a:lstStyle>
            <a:lvl1pPr algn="l">
              <a:defRPr>
                <a:solidFill>
                  <a:schemeClr val="bg1"/>
                </a:solidFill>
                <a:latin typeface="Arial" panose="020B0604020202020204" pitchFamily="34" charset="0"/>
                <a:cs typeface="Arial" panose="020B0604020202020204" pitchFamily="34" charset="0"/>
              </a:defRPr>
            </a:lvl1pPr>
          </a:lstStyle>
          <a:p>
            <a:r>
              <a:rPr lang="en-GB"/>
              <a:t>Event title</a:t>
            </a:r>
          </a:p>
        </p:txBody>
      </p:sp>
      <p:sp>
        <p:nvSpPr>
          <p:cNvPr id="10" name="Slide Number Placeholder 5">
            <a:extLst>
              <a:ext uri="{FF2B5EF4-FFF2-40B4-BE49-F238E27FC236}">
                <a16:creationId xmlns:a16="http://schemas.microsoft.com/office/drawing/2014/main" id="{2AF424FE-5761-4F71-AACB-D40D22FD0058}"/>
              </a:ext>
            </a:extLst>
          </p:cNvPr>
          <p:cNvSpPr>
            <a:spLocks noGrp="1"/>
          </p:cNvSpPr>
          <p:nvPr>
            <p:ph type="sldNum" sz="quarter" idx="12"/>
          </p:nvPr>
        </p:nvSpPr>
        <p:spPr>
          <a:xfrm>
            <a:off x="662400" y="6231601"/>
            <a:ext cx="501821" cy="365125"/>
          </a:xfrm>
        </p:spPr>
        <p:txBody>
          <a:bodyPr/>
          <a:lstStyle>
            <a:lvl1pPr>
              <a:defRPr>
                <a:solidFill>
                  <a:schemeClr val="bg1"/>
                </a:solidFill>
                <a:latin typeface="Arial" panose="020B0604020202020204" pitchFamily="34" charset="0"/>
                <a:cs typeface="Arial" panose="020B0604020202020204" pitchFamily="34" charset="0"/>
              </a:defRPr>
            </a:lvl1pPr>
          </a:lstStyle>
          <a:p>
            <a:fld id="{3A030DFD-335B-4480-BEA0-C8D897832E82}" type="slidenum">
              <a:rPr lang="en-GB" smtClean="0"/>
              <a:pPr/>
              <a:t>‹#›</a:t>
            </a:fld>
            <a:endParaRPr lang="en-GB"/>
          </a:p>
        </p:txBody>
      </p:sp>
    </p:spTree>
    <p:extLst>
      <p:ext uri="{BB962C8B-B14F-4D97-AF65-F5344CB8AC3E}">
        <p14:creationId xmlns:p14="http://schemas.microsoft.com/office/powerpoint/2010/main" val="29805257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B4E33-0BE5-4495-831B-B0B350330BB7}"/>
              </a:ext>
            </a:extLst>
          </p:cNvPr>
          <p:cNvSpPr>
            <a:spLocks noGrp="1"/>
          </p:cNvSpPr>
          <p:nvPr>
            <p:ph type="title"/>
          </p:nvPr>
        </p:nvSpPr>
        <p:spPr/>
        <p:txBody>
          <a:bodyPr/>
          <a:lstStyle/>
          <a:p>
            <a:r>
              <a:rPr lang="en-US"/>
              <a:t>Click to edit Master title style</a:t>
            </a:r>
            <a:endParaRPr lang="en-GB"/>
          </a:p>
        </p:txBody>
      </p:sp>
      <p:sp>
        <p:nvSpPr>
          <p:cNvPr id="4" name="Footer Placeholder 3">
            <a:extLst>
              <a:ext uri="{FF2B5EF4-FFF2-40B4-BE49-F238E27FC236}">
                <a16:creationId xmlns:a16="http://schemas.microsoft.com/office/drawing/2014/main" id="{F15D4869-F21B-4D37-9BA0-C50E74A27B19}"/>
              </a:ext>
            </a:extLst>
          </p:cNvPr>
          <p:cNvSpPr>
            <a:spLocks noGrp="1"/>
          </p:cNvSpPr>
          <p:nvPr>
            <p:ph type="ftr" sz="quarter" idx="11"/>
          </p:nvPr>
        </p:nvSpPr>
        <p:spPr>
          <a:xfrm>
            <a:off x="1142400" y="6231601"/>
            <a:ext cx="4114800" cy="365125"/>
          </a:xfrm>
          <a:prstGeom prst="rect">
            <a:avLst/>
          </a:prstGeom>
        </p:spPr>
        <p:txBody>
          <a:bodyPr/>
          <a:lstStyle>
            <a:lvl1pPr algn="l">
              <a:defRPr>
                <a:solidFill>
                  <a:schemeClr val="bg1"/>
                </a:solidFill>
                <a:latin typeface="Arial" panose="020B0604020202020204" pitchFamily="34" charset="0"/>
                <a:cs typeface="Arial" panose="020B0604020202020204" pitchFamily="34" charset="0"/>
              </a:defRPr>
            </a:lvl1pPr>
          </a:lstStyle>
          <a:p>
            <a:r>
              <a:rPr lang="en-GB"/>
              <a:t>Event title</a:t>
            </a:r>
          </a:p>
        </p:txBody>
      </p:sp>
      <p:sp>
        <p:nvSpPr>
          <p:cNvPr id="6" name="Slide Number Placeholder 5">
            <a:extLst>
              <a:ext uri="{FF2B5EF4-FFF2-40B4-BE49-F238E27FC236}">
                <a16:creationId xmlns:a16="http://schemas.microsoft.com/office/drawing/2014/main" id="{B5F2F908-AE9A-48CF-953D-B401BF9B6A64}"/>
              </a:ext>
            </a:extLst>
          </p:cNvPr>
          <p:cNvSpPr>
            <a:spLocks noGrp="1"/>
          </p:cNvSpPr>
          <p:nvPr>
            <p:ph type="sldNum" sz="quarter" idx="12"/>
          </p:nvPr>
        </p:nvSpPr>
        <p:spPr>
          <a:xfrm>
            <a:off x="662400" y="6231601"/>
            <a:ext cx="501821" cy="365125"/>
          </a:xfrm>
        </p:spPr>
        <p:txBody>
          <a:bodyPr/>
          <a:lstStyle>
            <a:lvl1pPr>
              <a:defRPr>
                <a:solidFill>
                  <a:schemeClr val="bg1"/>
                </a:solidFill>
                <a:latin typeface="Arial" panose="020B0604020202020204" pitchFamily="34" charset="0"/>
                <a:cs typeface="Arial" panose="020B0604020202020204" pitchFamily="34" charset="0"/>
              </a:defRPr>
            </a:lvl1pPr>
          </a:lstStyle>
          <a:p>
            <a:fld id="{3A030DFD-335B-4480-BEA0-C8D897832E82}" type="slidenum">
              <a:rPr lang="en-GB" smtClean="0"/>
              <a:pPr/>
              <a:t>‹#›</a:t>
            </a:fld>
            <a:endParaRPr lang="en-GB"/>
          </a:p>
        </p:txBody>
      </p:sp>
    </p:spTree>
    <p:extLst>
      <p:ext uri="{BB962C8B-B14F-4D97-AF65-F5344CB8AC3E}">
        <p14:creationId xmlns:p14="http://schemas.microsoft.com/office/powerpoint/2010/main" val="17138304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B34244F-83D4-4984-8713-188D5E33CFFE}"/>
              </a:ext>
            </a:extLst>
          </p:cNvPr>
          <p:cNvSpPr>
            <a:spLocks noGrp="1"/>
          </p:cNvSpPr>
          <p:nvPr>
            <p:ph type="ftr" sz="quarter" idx="11"/>
          </p:nvPr>
        </p:nvSpPr>
        <p:spPr>
          <a:xfrm>
            <a:off x="1142400" y="6231601"/>
            <a:ext cx="4114800" cy="365125"/>
          </a:xfrm>
          <a:prstGeom prst="rect">
            <a:avLst/>
          </a:prstGeom>
        </p:spPr>
        <p:txBody>
          <a:bodyPr/>
          <a:lstStyle>
            <a:lvl1pPr algn="l">
              <a:defRPr>
                <a:solidFill>
                  <a:schemeClr val="bg1"/>
                </a:solidFill>
                <a:latin typeface="Arial" panose="020B0604020202020204" pitchFamily="34" charset="0"/>
                <a:cs typeface="Arial" panose="020B0604020202020204" pitchFamily="34" charset="0"/>
              </a:defRPr>
            </a:lvl1pPr>
          </a:lstStyle>
          <a:p>
            <a:r>
              <a:rPr lang="en-GB"/>
              <a:t>Event title</a:t>
            </a:r>
          </a:p>
        </p:txBody>
      </p:sp>
      <p:sp>
        <p:nvSpPr>
          <p:cNvPr id="5" name="Slide Number Placeholder 5">
            <a:extLst>
              <a:ext uri="{FF2B5EF4-FFF2-40B4-BE49-F238E27FC236}">
                <a16:creationId xmlns:a16="http://schemas.microsoft.com/office/drawing/2014/main" id="{90253A38-951D-4789-8BE7-947D3B002E43}"/>
              </a:ext>
            </a:extLst>
          </p:cNvPr>
          <p:cNvSpPr>
            <a:spLocks noGrp="1"/>
          </p:cNvSpPr>
          <p:nvPr>
            <p:ph type="sldNum" sz="quarter" idx="12"/>
          </p:nvPr>
        </p:nvSpPr>
        <p:spPr>
          <a:xfrm>
            <a:off x="662400" y="6231601"/>
            <a:ext cx="501821" cy="365125"/>
          </a:xfrm>
        </p:spPr>
        <p:txBody>
          <a:bodyPr/>
          <a:lstStyle>
            <a:lvl1pPr>
              <a:defRPr>
                <a:solidFill>
                  <a:schemeClr val="bg1"/>
                </a:solidFill>
                <a:latin typeface="Arial" panose="020B0604020202020204" pitchFamily="34" charset="0"/>
                <a:cs typeface="Arial" panose="020B0604020202020204" pitchFamily="34" charset="0"/>
              </a:defRPr>
            </a:lvl1pPr>
          </a:lstStyle>
          <a:p>
            <a:fld id="{3A030DFD-335B-4480-BEA0-C8D897832E82}" type="slidenum">
              <a:rPr lang="en-GB" smtClean="0"/>
              <a:pPr/>
              <a:t>‹#›</a:t>
            </a:fld>
            <a:endParaRPr lang="en-GB"/>
          </a:p>
        </p:txBody>
      </p:sp>
    </p:spTree>
    <p:extLst>
      <p:ext uri="{BB962C8B-B14F-4D97-AF65-F5344CB8AC3E}">
        <p14:creationId xmlns:p14="http://schemas.microsoft.com/office/powerpoint/2010/main" val="30799801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5C7FD-2EEC-4990-A9E9-04DFF1DC2CE6}"/>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7A7E741-406C-4CEB-80A6-1C07C574EBA5}"/>
              </a:ext>
            </a:extLst>
          </p:cNvPr>
          <p:cNvSpPr>
            <a:spLocks noGrp="1"/>
          </p:cNvSpPr>
          <p:nvPr>
            <p:ph idx="1"/>
          </p:nvPr>
        </p:nvSpPr>
        <p:spPr>
          <a:xfrm>
            <a:off x="5183717" y="987426"/>
            <a:ext cx="6172200" cy="477906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3A2A90E-E4DE-428A-BDFF-826E653C519D}"/>
              </a:ext>
            </a:extLst>
          </p:cNvPr>
          <p:cNvSpPr>
            <a:spLocks noGrp="1"/>
          </p:cNvSpPr>
          <p:nvPr>
            <p:ph type="body" sz="half" idx="2"/>
          </p:nvPr>
        </p:nvSpPr>
        <p:spPr>
          <a:xfrm>
            <a:off x="840318" y="2057400"/>
            <a:ext cx="3932767" cy="3709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a:extLst>
              <a:ext uri="{FF2B5EF4-FFF2-40B4-BE49-F238E27FC236}">
                <a16:creationId xmlns:a16="http://schemas.microsoft.com/office/drawing/2014/main" id="{0D5D61F2-C602-4E21-A127-83D96D9954D8}"/>
              </a:ext>
            </a:extLst>
          </p:cNvPr>
          <p:cNvSpPr>
            <a:spLocks noGrp="1"/>
          </p:cNvSpPr>
          <p:nvPr>
            <p:ph type="ftr" sz="quarter" idx="11"/>
          </p:nvPr>
        </p:nvSpPr>
        <p:spPr>
          <a:xfrm>
            <a:off x="1142400" y="6231601"/>
            <a:ext cx="4114800" cy="365125"/>
          </a:xfrm>
          <a:prstGeom prst="rect">
            <a:avLst/>
          </a:prstGeom>
        </p:spPr>
        <p:txBody>
          <a:bodyPr/>
          <a:lstStyle>
            <a:lvl1pPr algn="l">
              <a:defRPr>
                <a:solidFill>
                  <a:schemeClr val="bg1"/>
                </a:solidFill>
                <a:latin typeface="Arial" panose="020B0604020202020204" pitchFamily="34" charset="0"/>
                <a:cs typeface="Arial" panose="020B0604020202020204" pitchFamily="34" charset="0"/>
              </a:defRPr>
            </a:lvl1pPr>
          </a:lstStyle>
          <a:p>
            <a:r>
              <a:rPr lang="en-GB"/>
              <a:t>Event title</a:t>
            </a:r>
          </a:p>
        </p:txBody>
      </p:sp>
      <p:sp>
        <p:nvSpPr>
          <p:cNvPr id="8" name="Slide Number Placeholder 5">
            <a:extLst>
              <a:ext uri="{FF2B5EF4-FFF2-40B4-BE49-F238E27FC236}">
                <a16:creationId xmlns:a16="http://schemas.microsoft.com/office/drawing/2014/main" id="{F7949ACD-5CE9-4EF0-B2A8-DF128FD0BDB7}"/>
              </a:ext>
            </a:extLst>
          </p:cNvPr>
          <p:cNvSpPr>
            <a:spLocks noGrp="1"/>
          </p:cNvSpPr>
          <p:nvPr>
            <p:ph type="sldNum" sz="quarter" idx="12"/>
          </p:nvPr>
        </p:nvSpPr>
        <p:spPr>
          <a:xfrm>
            <a:off x="662400" y="6231601"/>
            <a:ext cx="501821" cy="365125"/>
          </a:xfrm>
        </p:spPr>
        <p:txBody>
          <a:bodyPr/>
          <a:lstStyle>
            <a:lvl1pPr>
              <a:defRPr>
                <a:solidFill>
                  <a:schemeClr val="bg1"/>
                </a:solidFill>
                <a:latin typeface="Arial" panose="020B0604020202020204" pitchFamily="34" charset="0"/>
                <a:cs typeface="Arial" panose="020B0604020202020204" pitchFamily="34" charset="0"/>
              </a:defRPr>
            </a:lvl1pPr>
          </a:lstStyle>
          <a:p>
            <a:fld id="{3A030DFD-335B-4480-BEA0-C8D897832E82}" type="slidenum">
              <a:rPr lang="en-GB" smtClean="0"/>
              <a:pPr/>
              <a:t>‹#›</a:t>
            </a:fld>
            <a:endParaRPr lang="en-GB"/>
          </a:p>
        </p:txBody>
      </p:sp>
    </p:spTree>
    <p:extLst>
      <p:ext uri="{BB962C8B-B14F-4D97-AF65-F5344CB8AC3E}">
        <p14:creationId xmlns:p14="http://schemas.microsoft.com/office/powerpoint/2010/main" val="5573999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82118-D9EE-41EE-9CCE-13A6031D08CA}"/>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2B3221C-8068-4121-A0AB-9D2E58AE1D85}"/>
              </a:ext>
            </a:extLst>
          </p:cNvPr>
          <p:cNvSpPr>
            <a:spLocks noGrp="1"/>
          </p:cNvSpPr>
          <p:nvPr>
            <p:ph type="pic" idx="1"/>
          </p:nvPr>
        </p:nvSpPr>
        <p:spPr>
          <a:xfrm>
            <a:off x="5183717" y="987426"/>
            <a:ext cx="6172200" cy="47790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a:extLst>
              <a:ext uri="{FF2B5EF4-FFF2-40B4-BE49-F238E27FC236}">
                <a16:creationId xmlns:a16="http://schemas.microsoft.com/office/drawing/2014/main" id="{BC3742E5-9290-4C19-993E-8B2F5C1BDB81}"/>
              </a:ext>
            </a:extLst>
          </p:cNvPr>
          <p:cNvSpPr>
            <a:spLocks noGrp="1"/>
          </p:cNvSpPr>
          <p:nvPr>
            <p:ph type="body" sz="half" idx="2"/>
          </p:nvPr>
        </p:nvSpPr>
        <p:spPr>
          <a:xfrm>
            <a:off x="840318" y="2057400"/>
            <a:ext cx="3932767" cy="3709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a:extLst>
              <a:ext uri="{FF2B5EF4-FFF2-40B4-BE49-F238E27FC236}">
                <a16:creationId xmlns:a16="http://schemas.microsoft.com/office/drawing/2014/main" id="{6465AE10-A9FF-4209-8ACD-DF74AFD08333}"/>
              </a:ext>
            </a:extLst>
          </p:cNvPr>
          <p:cNvSpPr>
            <a:spLocks noGrp="1"/>
          </p:cNvSpPr>
          <p:nvPr>
            <p:ph type="ftr" sz="quarter" idx="11"/>
          </p:nvPr>
        </p:nvSpPr>
        <p:spPr>
          <a:xfrm>
            <a:off x="1142400" y="6231601"/>
            <a:ext cx="4114800" cy="365125"/>
          </a:xfrm>
          <a:prstGeom prst="rect">
            <a:avLst/>
          </a:prstGeom>
        </p:spPr>
        <p:txBody>
          <a:bodyPr/>
          <a:lstStyle>
            <a:lvl1pPr algn="l">
              <a:defRPr>
                <a:solidFill>
                  <a:schemeClr val="bg1"/>
                </a:solidFill>
                <a:latin typeface="Arial" panose="020B0604020202020204" pitchFamily="34" charset="0"/>
                <a:cs typeface="Arial" panose="020B0604020202020204" pitchFamily="34" charset="0"/>
              </a:defRPr>
            </a:lvl1pPr>
          </a:lstStyle>
          <a:p>
            <a:r>
              <a:rPr lang="en-GB"/>
              <a:t>Event title</a:t>
            </a:r>
          </a:p>
        </p:txBody>
      </p:sp>
      <p:sp>
        <p:nvSpPr>
          <p:cNvPr id="8" name="Slide Number Placeholder 5">
            <a:extLst>
              <a:ext uri="{FF2B5EF4-FFF2-40B4-BE49-F238E27FC236}">
                <a16:creationId xmlns:a16="http://schemas.microsoft.com/office/drawing/2014/main" id="{F9089D4F-B540-4BBB-8F10-D02BF5C25AEB}"/>
              </a:ext>
            </a:extLst>
          </p:cNvPr>
          <p:cNvSpPr>
            <a:spLocks noGrp="1"/>
          </p:cNvSpPr>
          <p:nvPr>
            <p:ph type="sldNum" sz="quarter" idx="12"/>
          </p:nvPr>
        </p:nvSpPr>
        <p:spPr>
          <a:xfrm>
            <a:off x="662400" y="6231601"/>
            <a:ext cx="501821" cy="365125"/>
          </a:xfrm>
        </p:spPr>
        <p:txBody>
          <a:bodyPr/>
          <a:lstStyle>
            <a:lvl1pPr>
              <a:defRPr>
                <a:solidFill>
                  <a:schemeClr val="bg1"/>
                </a:solidFill>
                <a:latin typeface="Arial" panose="020B0604020202020204" pitchFamily="34" charset="0"/>
                <a:cs typeface="Arial" panose="020B0604020202020204" pitchFamily="34" charset="0"/>
              </a:defRPr>
            </a:lvl1pPr>
          </a:lstStyle>
          <a:p>
            <a:fld id="{3A030DFD-335B-4480-BEA0-C8D897832E82}" type="slidenum">
              <a:rPr lang="en-GB" smtClean="0"/>
              <a:pPr/>
              <a:t>‹#›</a:t>
            </a:fld>
            <a:endParaRPr lang="en-GB"/>
          </a:p>
        </p:txBody>
      </p:sp>
    </p:spTree>
    <p:extLst>
      <p:ext uri="{BB962C8B-B14F-4D97-AF65-F5344CB8AC3E}">
        <p14:creationId xmlns:p14="http://schemas.microsoft.com/office/powerpoint/2010/main" val="8140935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rgbClr val="86868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Date Placeholder 3">
            <a:extLst>
              <a:ext uri="{FF2B5EF4-FFF2-40B4-BE49-F238E27FC236}">
                <a16:creationId xmlns:a16="http://schemas.microsoft.com/office/drawing/2014/main" id="{8BB266D9-1CFF-4C85-A8B3-978FD5C54D8B}"/>
              </a:ext>
            </a:extLst>
          </p:cNvPr>
          <p:cNvSpPr txBox="1">
            <a:spLocks/>
          </p:cNvSpPr>
          <p:nvPr userDrawn="1"/>
        </p:nvSpPr>
        <p:spPr>
          <a:xfrm>
            <a:off x="9182400" y="6325201"/>
            <a:ext cx="2743200" cy="365125"/>
          </a:xfrm>
          <a:prstGeom prst="rect">
            <a:avLst/>
          </a:prstGeom>
        </p:spPr>
        <p:txBody>
          <a:bodyPr anchor="ctr" anchorCtr="0"/>
          <a:lstStyle>
            <a:defPPr>
              <a:defRPr lang="en-US"/>
            </a:defPPr>
            <a:lvl1pPr marL="0" algn="l" defTabSz="457200" rtl="0" eaLnBrk="1" latinLnBrk="0" hangingPunct="1">
              <a:defRPr sz="1800" kern="1200">
                <a:solidFill>
                  <a:schemeClr val="bg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CDC20618-E5D9-4E5B-AE98-0F53F165EA74}" type="datetime3">
              <a:rPr lang="en-GB" sz="1200" smtClean="0"/>
              <a:pPr algn="r"/>
              <a:t>28 September, 2023</a:t>
            </a:fld>
            <a:endParaRPr lang="en-GB" sz="1200"/>
          </a:p>
        </p:txBody>
      </p:sp>
    </p:spTree>
    <p:extLst>
      <p:ext uri="{BB962C8B-B14F-4D97-AF65-F5344CB8AC3E}">
        <p14:creationId xmlns:p14="http://schemas.microsoft.com/office/powerpoint/2010/main" val="271580374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Imag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CB4287E-D309-4A9A-9002-06097225DF41}"/>
              </a:ext>
            </a:extLst>
          </p:cNvPr>
          <p:cNvSpPr/>
          <p:nvPr userDrawn="1"/>
        </p:nvSpPr>
        <p:spPr>
          <a:xfrm>
            <a:off x="0" y="-1"/>
            <a:ext cx="12192000" cy="59147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5207000" indent="0" algn="ctr"/>
            <a:r>
              <a:rPr lang="en-GB" sz="1800">
                <a:solidFill>
                  <a:srgbClr val="868686"/>
                </a:solidFill>
              </a:rPr>
              <a:t>Insert image</a:t>
            </a:r>
          </a:p>
          <a:p>
            <a:pPr marL="5207000" marR="0" lvl="0" indent="0" algn="ctr" defTabSz="457200" rtl="0" eaLnBrk="1" fontAlgn="auto" latinLnBrk="0" hangingPunct="1">
              <a:lnSpc>
                <a:spcPct val="100000"/>
              </a:lnSpc>
              <a:spcBef>
                <a:spcPts val="0"/>
              </a:spcBef>
              <a:spcAft>
                <a:spcPts val="0"/>
              </a:spcAft>
              <a:buClrTx/>
              <a:buSzTx/>
              <a:buFontTx/>
              <a:buNone/>
              <a:tabLst/>
              <a:defRPr/>
            </a:pPr>
            <a:r>
              <a:rPr lang="en-GB" sz="1200">
                <a:solidFill>
                  <a:srgbClr val="868686"/>
                </a:solidFill>
              </a:rPr>
              <a:t>(Send backwards until  image appears </a:t>
            </a:r>
            <a:br>
              <a:rPr lang="en-GB" sz="1200">
                <a:solidFill>
                  <a:srgbClr val="868686"/>
                </a:solidFill>
              </a:rPr>
            </a:br>
            <a:r>
              <a:rPr lang="en-GB" sz="1200">
                <a:solidFill>
                  <a:srgbClr val="868686"/>
                </a:solidFill>
              </a:rPr>
              <a:t>behind title. Do not cover the footer banner.)</a:t>
            </a:r>
          </a:p>
        </p:txBody>
      </p:sp>
      <p:sp>
        <p:nvSpPr>
          <p:cNvPr id="2" name="Title 1">
            <a:extLst>
              <a:ext uri="{FF2B5EF4-FFF2-40B4-BE49-F238E27FC236}">
                <a16:creationId xmlns:a16="http://schemas.microsoft.com/office/drawing/2014/main" id="{18F1FD84-7B67-4FAE-A470-DFFD0DD8C33E}"/>
              </a:ext>
            </a:extLst>
          </p:cNvPr>
          <p:cNvSpPr>
            <a:spLocks noGrp="1"/>
          </p:cNvSpPr>
          <p:nvPr>
            <p:ph type="ctrTitle"/>
          </p:nvPr>
        </p:nvSpPr>
        <p:spPr>
          <a:xfrm>
            <a:off x="-2757" y="1944130"/>
            <a:ext cx="6098757" cy="1565833"/>
          </a:xfrm>
          <a:solidFill>
            <a:srgbClr val="003478">
              <a:alpha val="71765"/>
            </a:srgbClr>
          </a:solidFill>
        </p:spPr>
        <p:txBody>
          <a:bodyPr anchor="b">
            <a:normAutofit/>
          </a:bodyPr>
          <a:lstStyle>
            <a:lvl1pPr marL="361950" indent="0" algn="l">
              <a:defRPr sz="4000">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48783805-D76F-465F-AD1D-C024A738623A}"/>
              </a:ext>
            </a:extLst>
          </p:cNvPr>
          <p:cNvSpPr>
            <a:spLocks noGrp="1"/>
          </p:cNvSpPr>
          <p:nvPr>
            <p:ph type="subTitle" idx="1"/>
          </p:nvPr>
        </p:nvSpPr>
        <p:spPr>
          <a:xfrm>
            <a:off x="-2753" y="3503183"/>
            <a:ext cx="6098753" cy="904061"/>
          </a:xfrm>
          <a:solidFill>
            <a:srgbClr val="003478">
              <a:alpha val="72000"/>
            </a:srgbClr>
          </a:solidFill>
        </p:spPr>
        <p:txBody>
          <a:bodyPr/>
          <a:lstStyle>
            <a:lvl1pPr marL="36195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7" name="Date Placeholder 3">
            <a:extLst>
              <a:ext uri="{FF2B5EF4-FFF2-40B4-BE49-F238E27FC236}">
                <a16:creationId xmlns:a16="http://schemas.microsoft.com/office/drawing/2014/main" id="{5D9E296F-03BB-4CE0-AFAE-F535A6CBB143}"/>
              </a:ext>
            </a:extLst>
          </p:cNvPr>
          <p:cNvSpPr txBox="1">
            <a:spLocks/>
          </p:cNvSpPr>
          <p:nvPr userDrawn="1"/>
        </p:nvSpPr>
        <p:spPr>
          <a:xfrm>
            <a:off x="465600" y="6231601"/>
            <a:ext cx="2743200" cy="365125"/>
          </a:xfrm>
          <a:prstGeom prst="rect">
            <a:avLst/>
          </a:prstGeom>
        </p:spPr>
        <p:txBody>
          <a:bodyPr anchor="ctr" anchorCtr="0"/>
          <a:lstStyle>
            <a:defPPr>
              <a:defRPr lang="en-US"/>
            </a:defPPr>
            <a:lvl1pPr marL="0" algn="l" defTabSz="457200" rtl="0" eaLnBrk="1" latinLnBrk="0" hangingPunct="1">
              <a:defRPr sz="1800" kern="1200">
                <a:solidFill>
                  <a:schemeClr val="bg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DC20618-E5D9-4E5B-AE98-0F53F165EA74}" type="datetime3">
              <a:rPr lang="en-GB" sz="1200" smtClean="0"/>
              <a:pPr algn="l"/>
              <a:t>28 September, 2023</a:t>
            </a:fld>
            <a:endParaRPr lang="en-GB" sz="1200"/>
          </a:p>
        </p:txBody>
      </p:sp>
    </p:spTree>
    <p:extLst>
      <p:ext uri="{BB962C8B-B14F-4D97-AF65-F5344CB8AC3E}">
        <p14:creationId xmlns:p14="http://schemas.microsoft.com/office/powerpoint/2010/main" val="33356990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Image)">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D8A06CE-65D5-474A-A8E3-B5A42A34DCC8}"/>
              </a:ext>
            </a:extLst>
          </p:cNvPr>
          <p:cNvSpPr/>
          <p:nvPr userDrawn="1"/>
        </p:nvSpPr>
        <p:spPr>
          <a:xfrm>
            <a:off x="6096000" y="0"/>
            <a:ext cx="6096000" cy="6964217"/>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800">
                <a:solidFill>
                  <a:srgbClr val="868686"/>
                </a:solidFill>
              </a:rPr>
              <a:t>          Insert image here</a:t>
            </a:r>
          </a:p>
          <a:p>
            <a:pPr marL="534988" indent="0" algn="ctr">
              <a:tabLst>
                <a:tab pos="534988" algn="l"/>
              </a:tabLst>
            </a:pPr>
            <a:r>
              <a:rPr lang="en-GB" sz="1200">
                <a:solidFill>
                  <a:srgbClr val="868686"/>
                </a:solidFill>
              </a:rPr>
              <a:t>(send backwards until  image appears </a:t>
            </a:r>
            <a:br>
              <a:rPr lang="en-GB" sz="1200">
                <a:solidFill>
                  <a:srgbClr val="868686"/>
                </a:solidFill>
              </a:rPr>
            </a:br>
            <a:r>
              <a:rPr lang="en-GB" sz="1200">
                <a:solidFill>
                  <a:srgbClr val="868686"/>
                </a:solidFill>
              </a:rPr>
              <a:t>behind swipes and logo)</a:t>
            </a:r>
          </a:p>
        </p:txBody>
      </p:sp>
      <p:sp>
        <p:nvSpPr>
          <p:cNvPr id="2" name="Title 1"/>
          <p:cNvSpPr>
            <a:spLocks noGrp="1"/>
          </p:cNvSpPr>
          <p:nvPr>
            <p:ph type="ctrTitle" hasCustomPrompt="1"/>
          </p:nvPr>
        </p:nvSpPr>
        <p:spPr>
          <a:xfrm>
            <a:off x="584210" y="1301578"/>
            <a:ext cx="6698039" cy="2127422"/>
          </a:xfrm>
        </p:spPr>
        <p:txBody>
          <a:bodyPr anchor="b">
            <a:normAutofit/>
          </a:bodyPr>
          <a:lstStyle>
            <a:lvl1pPr marL="0" indent="0" algn="l">
              <a:defRPr sz="4200">
                <a:solidFill>
                  <a:schemeClr val="bg1"/>
                </a:solidFill>
              </a:defRPr>
            </a:lvl1pPr>
          </a:lstStyle>
          <a:p>
            <a:r>
              <a:rPr lang="en-US"/>
              <a:t>Click to edit Master </a:t>
            </a:r>
            <a:br>
              <a:rPr lang="en-US"/>
            </a:br>
            <a:r>
              <a:rPr lang="en-US"/>
              <a:t>title style</a:t>
            </a:r>
          </a:p>
        </p:txBody>
      </p:sp>
      <p:sp>
        <p:nvSpPr>
          <p:cNvPr id="3" name="Subtitle 2"/>
          <p:cNvSpPr>
            <a:spLocks noGrp="1"/>
          </p:cNvSpPr>
          <p:nvPr>
            <p:ph type="subTitle" idx="1"/>
          </p:nvPr>
        </p:nvSpPr>
        <p:spPr>
          <a:xfrm>
            <a:off x="584210" y="3517558"/>
            <a:ext cx="6698039" cy="584886"/>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2" name="Flowchart: Terminator 21">
            <a:extLst>
              <a:ext uri="{FF2B5EF4-FFF2-40B4-BE49-F238E27FC236}">
                <a16:creationId xmlns:a16="http://schemas.microsoft.com/office/drawing/2014/main" id="{8E05420A-97FE-4BC9-B93B-B98F32CDC894}"/>
              </a:ext>
            </a:extLst>
          </p:cNvPr>
          <p:cNvSpPr/>
          <p:nvPr userDrawn="1"/>
        </p:nvSpPr>
        <p:spPr>
          <a:xfrm>
            <a:off x="10187122" y="5855380"/>
            <a:ext cx="3163369" cy="864000"/>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800"/>
          </a:p>
        </p:txBody>
      </p:sp>
      <p:sp>
        <p:nvSpPr>
          <p:cNvPr id="25" name="Date Placeholder 3">
            <a:extLst>
              <a:ext uri="{FF2B5EF4-FFF2-40B4-BE49-F238E27FC236}">
                <a16:creationId xmlns:a16="http://schemas.microsoft.com/office/drawing/2014/main" id="{7DAE1CEC-5561-42AE-82B1-B060ADF0DF5F}"/>
              </a:ext>
            </a:extLst>
          </p:cNvPr>
          <p:cNvSpPr txBox="1">
            <a:spLocks/>
          </p:cNvSpPr>
          <p:nvPr userDrawn="1"/>
        </p:nvSpPr>
        <p:spPr>
          <a:xfrm>
            <a:off x="585600" y="6325201"/>
            <a:ext cx="2743200" cy="365125"/>
          </a:xfrm>
          <a:prstGeom prst="rect">
            <a:avLst/>
          </a:prstGeom>
        </p:spPr>
        <p:txBody>
          <a:bodyPr anchor="ctr" anchorCtr="0"/>
          <a:lstStyle>
            <a:defPPr>
              <a:defRPr lang="en-US"/>
            </a:defPPr>
            <a:lvl1pPr marL="0" algn="l" defTabSz="457200" rtl="0" eaLnBrk="1" latinLnBrk="0" hangingPunct="1">
              <a:defRPr sz="1800" kern="1200">
                <a:solidFill>
                  <a:schemeClr val="bg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DC20618-E5D9-4E5B-AE98-0F53F165EA74}" type="datetime3">
              <a:rPr lang="en-GB" sz="1200" smtClean="0"/>
              <a:pPr/>
              <a:t>28 September, 2023</a:t>
            </a:fld>
            <a:endParaRPr lang="en-GB" sz="1200"/>
          </a:p>
        </p:txBody>
      </p:sp>
      <p:pic>
        <p:nvPicPr>
          <p:cNvPr id="26" name="Picture 25">
            <a:extLst>
              <a:ext uri="{FF2B5EF4-FFF2-40B4-BE49-F238E27FC236}">
                <a16:creationId xmlns:a16="http://schemas.microsoft.com/office/drawing/2014/main" id="{425FB03C-C81C-44EC-B54E-F51EFE105E1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3171" y="423255"/>
            <a:ext cx="1363440" cy="724145"/>
          </a:xfrm>
          <a:prstGeom prst="rect">
            <a:avLst/>
          </a:prstGeom>
        </p:spPr>
      </p:pic>
      <p:pic>
        <p:nvPicPr>
          <p:cNvPr id="27" name="Picture 26">
            <a:extLst>
              <a:ext uri="{FF2B5EF4-FFF2-40B4-BE49-F238E27FC236}">
                <a16:creationId xmlns:a16="http://schemas.microsoft.com/office/drawing/2014/main" id="{876A0C46-78E4-45F5-A42C-79EBB4367906}"/>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16306" t="51296" r="62973" b="6614"/>
          <a:stretch/>
        </p:blipFill>
        <p:spPr>
          <a:xfrm>
            <a:off x="10162017" y="5857419"/>
            <a:ext cx="1894703" cy="864973"/>
          </a:xfrm>
          <a:prstGeom prst="rect">
            <a:avLst/>
          </a:prstGeom>
        </p:spPr>
      </p:pic>
    </p:spTree>
    <p:extLst>
      <p:ext uri="{BB962C8B-B14F-4D97-AF65-F5344CB8AC3E}">
        <p14:creationId xmlns:p14="http://schemas.microsoft.com/office/powerpoint/2010/main" val="104925156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23781" y="365127"/>
            <a:ext cx="10566400" cy="1325563"/>
          </a:xfrm>
        </p:spPr>
        <p:txBody>
          <a:bodyPr/>
          <a:lstStyle/>
          <a:p>
            <a:r>
              <a:rPr lang="en-US"/>
              <a:t>Click to edit Master title style</a:t>
            </a:r>
          </a:p>
        </p:txBody>
      </p:sp>
      <p:sp>
        <p:nvSpPr>
          <p:cNvPr id="3" name="Content Placeholder 2"/>
          <p:cNvSpPr>
            <a:spLocks noGrp="1"/>
          </p:cNvSpPr>
          <p:nvPr>
            <p:ph idx="1"/>
          </p:nvPr>
        </p:nvSpPr>
        <p:spPr>
          <a:xfrm>
            <a:off x="823784" y="1825626"/>
            <a:ext cx="10566400" cy="39490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182400" y="6325201"/>
            <a:ext cx="2743200" cy="365125"/>
          </a:xfrm>
        </p:spPr>
        <p:txBody>
          <a:bodyPr/>
          <a:lstStyle>
            <a:lvl1pPr>
              <a:defRPr>
                <a:solidFill>
                  <a:schemeClr val="bg1"/>
                </a:solidFill>
              </a:defRPr>
            </a:lvl1pPr>
          </a:lstStyle>
          <a:p>
            <a:fld id="{C4CA0997-1D83-42DA-B216-2E0545FABAA9}" type="slidenum">
              <a:rPr lang="en-GB" smtClean="0"/>
              <a:pPr/>
              <a:t>‹#›</a:t>
            </a:fld>
            <a:endParaRPr lang="en-GB"/>
          </a:p>
        </p:txBody>
      </p:sp>
    </p:spTree>
    <p:extLst>
      <p:ext uri="{BB962C8B-B14F-4D97-AF65-F5344CB8AC3E}">
        <p14:creationId xmlns:p14="http://schemas.microsoft.com/office/powerpoint/2010/main" val="33917420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083278"/>
            <a:ext cx="10515600" cy="2434280"/>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3616413"/>
            <a:ext cx="10515600" cy="1614615"/>
          </a:xfrm>
        </p:spPr>
        <p:txBody>
          <a:bodyPr/>
          <a:lstStyle>
            <a:lvl1pPr marL="0" indent="0">
              <a:buNone/>
              <a:defRPr sz="2400">
                <a:solidFill>
                  <a:srgbClr val="86868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a:xfrm>
            <a:off x="9182400" y="6325201"/>
            <a:ext cx="2743200" cy="365125"/>
          </a:xfrm>
        </p:spPr>
        <p:txBody>
          <a:bodyPr/>
          <a:lstStyle>
            <a:lvl1pPr>
              <a:defRPr>
                <a:solidFill>
                  <a:schemeClr val="bg1"/>
                </a:solidFill>
              </a:defRPr>
            </a:lvl1pPr>
          </a:lstStyle>
          <a:p>
            <a:fld id="{C4CA0997-1D83-42DA-B216-2E0545FABAA9}" type="slidenum">
              <a:rPr lang="en-GB" smtClean="0"/>
              <a:pPr/>
              <a:t>‹#›</a:t>
            </a:fld>
            <a:endParaRPr lang="en-GB"/>
          </a:p>
        </p:txBody>
      </p:sp>
    </p:spTree>
    <p:extLst>
      <p:ext uri="{BB962C8B-B14F-4D97-AF65-F5344CB8AC3E}">
        <p14:creationId xmlns:p14="http://schemas.microsoft.com/office/powerpoint/2010/main" val="24563366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6"/>
            <a:ext cx="5181600" cy="358663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6"/>
            <a:ext cx="5181600" cy="358663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a:xfrm>
            <a:off x="9182400" y="6325201"/>
            <a:ext cx="2743200" cy="365125"/>
          </a:xfrm>
        </p:spPr>
        <p:txBody>
          <a:bodyPr/>
          <a:lstStyle>
            <a:lvl1pPr>
              <a:defRPr>
                <a:solidFill>
                  <a:schemeClr val="bg1"/>
                </a:solidFill>
              </a:defRPr>
            </a:lvl1pPr>
          </a:lstStyle>
          <a:p>
            <a:fld id="{C4CA0997-1D83-42DA-B216-2E0545FABAA9}" type="slidenum">
              <a:rPr lang="en-GB" smtClean="0"/>
              <a:pPr/>
              <a:t>‹#›</a:t>
            </a:fld>
            <a:endParaRPr lang="en-GB"/>
          </a:p>
        </p:txBody>
      </p:sp>
    </p:spTree>
    <p:extLst>
      <p:ext uri="{BB962C8B-B14F-4D97-AF65-F5344CB8AC3E}">
        <p14:creationId xmlns:p14="http://schemas.microsoft.com/office/powerpoint/2010/main" val="40760395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6"/>
            <a:ext cx="5157787" cy="29071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6"/>
            <a:ext cx="5183188" cy="29071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a:xfrm>
            <a:off x="9182400" y="6325201"/>
            <a:ext cx="2743200" cy="365125"/>
          </a:xfrm>
        </p:spPr>
        <p:txBody>
          <a:bodyPr/>
          <a:lstStyle>
            <a:lvl1pPr>
              <a:defRPr>
                <a:solidFill>
                  <a:schemeClr val="bg1"/>
                </a:solidFill>
              </a:defRPr>
            </a:lvl1pPr>
          </a:lstStyle>
          <a:p>
            <a:fld id="{C4CA0997-1D83-42DA-B216-2E0545FABAA9}" type="slidenum">
              <a:rPr lang="en-GB" smtClean="0"/>
              <a:pPr/>
              <a:t>‹#›</a:t>
            </a:fld>
            <a:endParaRPr lang="en-GB"/>
          </a:p>
        </p:txBody>
      </p:sp>
    </p:spTree>
    <p:extLst>
      <p:ext uri="{BB962C8B-B14F-4D97-AF65-F5344CB8AC3E}">
        <p14:creationId xmlns:p14="http://schemas.microsoft.com/office/powerpoint/2010/main" val="34775253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9182400" y="6325201"/>
            <a:ext cx="2743200" cy="365125"/>
          </a:xfrm>
        </p:spPr>
        <p:txBody>
          <a:bodyPr/>
          <a:lstStyle>
            <a:lvl1pPr>
              <a:defRPr>
                <a:solidFill>
                  <a:schemeClr val="bg1"/>
                </a:solidFill>
              </a:defRPr>
            </a:lvl1pPr>
          </a:lstStyle>
          <a:p>
            <a:fld id="{C4CA0997-1D83-42DA-B216-2E0545FABAA9}" type="slidenum">
              <a:rPr lang="en-GB" smtClean="0"/>
              <a:pPr/>
              <a:t>‹#›</a:t>
            </a:fld>
            <a:endParaRPr lang="en-GB"/>
          </a:p>
        </p:txBody>
      </p:sp>
    </p:spTree>
    <p:extLst>
      <p:ext uri="{BB962C8B-B14F-4D97-AF65-F5344CB8AC3E}">
        <p14:creationId xmlns:p14="http://schemas.microsoft.com/office/powerpoint/2010/main" val="28270007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182400" y="6325201"/>
            <a:ext cx="2743200" cy="365125"/>
          </a:xfrm>
        </p:spPr>
        <p:txBody>
          <a:bodyPr/>
          <a:lstStyle>
            <a:lvl1pPr>
              <a:defRPr>
                <a:solidFill>
                  <a:schemeClr val="bg1"/>
                </a:solidFill>
              </a:defRPr>
            </a:lvl1pPr>
          </a:lstStyle>
          <a:p>
            <a:fld id="{C4CA0997-1D83-42DA-B216-2E0545FABAA9}" type="slidenum">
              <a:rPr lang="en-GB" smtClean="0"/>
              <a:pPr/>
              <a:t>‹#›</a:t>
            </a:fld>
            <a:endParaRPr lang="en-GB"/>
          </a:p>
        </p:txBody>
      </p:sp>
    </p:spTree>
    <p:extLst>
      <p:ext uri="{BB962C8B-B14F-4D97-AF65-F5344CB8AC3E}">
        <p14:creationId xmlns:p14="http://schemas.microsoft.com/office/powerpoint/2010/main" val="32983736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42483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35485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a:xfrm>
            <a:off x="9182400" y="6325201"/>
            <a:ext cx="2743200" cy="365125"/>
          </a:xfrm>
        </p:spPr>
        <p:txBody>
          <a:bodyPr/>
          <a:lstStyle>
            <a:lvl1pPr>
              <a:defRPr>
                <a:solidFill>
                  <a:schemeClr val="bg1"/>
                </a:solidFill>
              </a:defRPr>
            </a:lvl1pPr>
          </a:lstStyle>
          <a:p>
            <a:fld id="{C4CA0997-1D83-42DA-B216-2E0545FABAA9}" type="slidenum">
              <a:rPr lang="en-GB" smtClean="0"/>
              <a:pPr/>
              <a:t>‹#›</a:t>
            </a:fld>
            <a:endParaRPr lang="en-GB"/>
          </a:p>
        </p:txBody>
      </p:sp>
    </p:spTree>
    <p:extLst>
      <p:ext uri="{BB962C8B-B14F-4D97-AF65-F5344CB8AC3E}">
        <p14:creationId xmlns:p14="http://schemas.microsoft.com/office/powerpoint/2010/main" val="14461458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7"/>
            <a:ext cx="6172200" cy="442483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35485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a:xfrm>
            <a:off x="9182400" y="6325201"/>
            <a:ext cx="2743200" cy="365125"/>
          </a:xfrm>
        </p:spPr>
        <p:txBody>
          <a:bodyPr/>
          <a:lstStyle>
            <a:lvl1pPr>
              <a:defRPr>
                <a:solidFill>
                  <a:schemeClr val="bg1"/>
                </a:solidFill>
              </a:defRPr>
            </a:lvl1pPr>
          </a:lstStyle>
          <a:p>
            <a:fld id="{C4CA0997-1D83-42DA-B216-2E0545FABAA9}" type="slidenum">
              <a:rPr lang="en-GB" smtClean="0"/>
              <a:pPr/>
              <a:t>‹#›</a:t>
            </a:fld>
            <a:endParaRPr lang="en-GB"/>
          </a:p>
        </p:txBody>
      </p:sp>
    </p:spTree>
    <p:extLst>
      <p:ext uri="{BB962C8B-B14F-4D97-AF65-F5344CB8AC3E}">
        <p14:creationId xmlns:p14="http://schemas.microsoft.com/office/powerpoint/2010/main" val="28017577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rgbClr val="86868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3">
            <a:extLst>
              <a:ext uri="{FF2B5EF4-FFF2-40B4-BE49-F238E27FC236}">
                <a16:creationId xmlns:a16="http://schemas.microsoft.com/office/drawing/2014/main" id="{BED6A1B3-F917-437D-BCF8-BCC5AF24351E}"/>
              </a:ext>
            </a:extLst>
          </p:cNvPr>
          <p:cNvSpPr>
            <a:spLocks noGrp="1"/>
          </p:cNvSpPr>
          <p:nvPr>
            <p:ph type="dt" sz="half" idx="10"/>
          </p:nvPr>
        </p:nvSpPr>
        <p:spPr>
          <a:xfrm>
            <a:off x="9182400" y="6325516"/>
            <a:ext cx="2743200" cy="365125"/>
          </a:xfrm>
          <a:prstGeom prst="rect">
            <a:avLst/>
          </a:prstGeom>
        </p:spPr>
        <p:txBody>
          <a:bodyPr anchor="ctr" anchorCtr="0"/>
          <a:lstStyle>
            <a:lvl1pPr algn="r">
              <a:defRPr sz="1200">
                <a:solidFill>
                  <a:schemeClr val="bg1"/>
                </a:solidFill>
              </a:defRPr>
            </a:lvl1pPr>
          </a:lstStyle>
          <a:p>
            <a:endParaRPr lang="en-GB"/>
          </a:p>
        </p:txBody>
      </p:sp>
    </p:spTree>
    <p:extLst>
      <p:ext uri="{BB962C8B-B14F-4D97-AF65-F5344CB8AC3E}">
        <p14:creationId xmlns:p14="http://schemas.microsoft.com/office/powerpoint/2010/main" val="132912614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C35B7-437D-4BE6-9B66-ED0B9A0A930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37D09F8-429B-4557-A486-27A5770CB020}"/>
              </a:ext>
            </a:extLst>
          </p:cNvPr>
          <p:cNvSpPr>
            <a:spLocks noGrp="1"/>
          </p:cNvSpPr>
          <p:nvPr>
            <p:ph idx="1"/>
          </p:nvPr>
        </p:nvSpPr>
        <p:spPr>
          <a:xfrm>
            <a:off x="838200" y="1825626"/>
            <a:ext cx="10515600" cy="3940861"/>
          </a:xfrm>
        </p:spPr>
        <p:txBody>
          <a:bodyPr/>
          <a:lstStyle>
            <a:lvl1pPr marL="228600" indent="-228600">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D510A885-BAA2-4890-9018-4D60866D65DD}"/>
              </a:ext>
            </a:extLst>
          </p:cNvPr>
          <p:cNvSpPr>
            <a:spLocks noGrp="1"/>
          </p:cNvSpPr>
          <p:nvPr>
            <p:ph type="ftr" sz="quarter" idx="11"/>
          </p:nvPr>
        </p:nvSpPr>
        <p:spPr>
          <a:xfrm>
            <a:off x="1142400" y="6231601"/>
            <a:ext cx="4114800" cy="365125"/>
          </a:xfrm>
          <a:prstGeom prst="rect">
            <a:avLst/>
          </a:prstGeom>
        </p:spPr>
        <p:txBody>
          <a:bodyPr/>
          <a:lstStyle>
            <a:lvl1pPr algn="l">
              <a:defRPr>
                <a:solidFill>
                  <a:schemeClr val="bg1"/>
                </a:solidFill>
                <a:latin typeface="Arial" panose="020B0604020202020204" pitchFamily="34" charset="0"/>
                <a:cs typeface="Arial" panose="020B0604020202020204" pitchFamily="34" charset="0"/>
              </a:defRPr>
            </a:lvl1pPr>
          </a:lstStyle>
          <a:p>
            <a:r>
              <a:rPr lang="en-GB"/>
              <a:t>Event title</a:t>
            </a:r>
          </a:p>
        </p:txBody>
      </p:sp>
      <p:sp>
        <p:nvSpPr>
          <p:cNvPr id="6" name="Slide Number Placeholder 5">
            <a:extLst>
              <a:ext uri="{FF2B5EF4-FFF2-40B4-BE49-F238E27FC236}">
                <a16:creationId xmlns:a16="http://schemas.microsoft.com/office/drawing/2014/main" id="{D1F82590-118A-4F46-A2EA-2A85E3977EA2}"/>
              </a:ext>
            </a:extLst>
          </p:cNvPr>
          <p:cNvSpPr>
            <a:spLocks noGrp="1"/>
          </p:cNvSpPr>
          <p:nvPr>
            <p:ph type="sldNum" sz="quarter" idx="12"/>
          </p:nvPr>
        </p:nvSpPr>
        <p:spPr>
          <a:xfrm>
            <a:off x="662400" y="6231601"/>
            <a:ext cx="501821" cy="365125"/>
          </a:xfrm>
        </p:spPr>
        <p:txBody>
          <a:bodyPr/>
          <a:lstStyle>
            <a:lvl1pPr>
              <a:defRPr>
                <a:solidFill>
                  <a:schemeClr val="bg1"/>
                </a:solidFill>
                <a:latin typeface="Arial" panose="020B0604020202020204" pitchFamily="34" charset="0"/>
                <a:cs typeface="Arial" panose="020B0604020202020204" pitchFamily="34" charset="0"/>
              </a:defRPr>
            </a:lvl1pPr>
          </a:lstStyle>
          <a:p>
            <a:fld id="{3A030DFD-335B-4480-BEA0-C8D897832E82}" type="slidenum">
              <a:rPr lang="en-GB" smtClean="0"/>
              <a:pPr/>
              <a:t>‹#›</a:t>
            </a:fld>
            <a:endParaRPr lang="en-GB"/>
          </a:p>
        </p:txBody>
      </p:sp>
    </p:spTree>
    <p:extLst>
      <p:ext uri="{BB962C8B-B14F-4D97-AF65-F5344CB8AC3E}">
        <p14:creationId xmlns:p14="http://schemas.microsoft.com/office/powerpoint/2010/main" val="321511373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Image)">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D8A06CE-65D5-474A-A8E3-B5A42A34DCC8}"/>
              </a:ext>
            </a:extLst>
          </p:cNvPr>
          <p:cNvSpPr/>
          <p:nvPr userDrawn="1"/>
        </p:nvSpPr>
        <p:spPr>
          <a:xfrm>
            <a:off x="6123708" y="1"/>
            <a:ext cx="6096000" cy="698269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800">
                <a:solidFill>
                  <a:srgbClr val="868686"/>
                </a:solidFill>
              </a:rPr>
              <a:t>          Insert image here</a:t>
            </a:r>
          </a:p>
          <a:p>
            <a:pPr marL="534988" indent="0" algn="ctr">
              <a:tabLst>
                <a:tab pos="534988" algn="l"/>
              </a:tabLst>
            </a:pPr>
            <a:r>
              <a:rPr lang="en-GB" sz="1200">
                <a:solidFill>
                  <a:srgbClr val="868686"/>
                </a:solidFill>
              </a:rPr>
              <a:t>(send backwards until  image appears </a:t>
            </a:r>
            <a:br>
              <a:rPr lang="en-GB" sz="1200">
                <a:solidFill>
                  <a:srgbClr val="868686"/>
                </a:solidFill>
              </a:rPr>
            </a:br>
            <a:r>
              <a:rPr lang="en-GB" sz="1200">
                <a:solidFill>
                  <a:srgbClr val="868686"/>
                </a:solidFill>
              </a:rPr>
              <a:t>behind swipes and logo)</a:t>
            </a:r>
          </a:p>
        </p:txBody>
      </p:sp>
      <p:sp>
        <p:nvSpPr>
          <p:cNvPr id="2" name="Title 1"/>
          <p:cNvSpPr>
            <a:spLocks noGrp="1"/>
          </p:cNvSpPr>
          <p:nvPr>
            <p:ph type="ctrTitle" hasCustomPrompt="1"/>
          </p:nvPr>
        </p:nvSpPr>
        <p:spPr>
          <a:xfrm>
            <a:off x="584210" y="1301578"/>
            <a:ext cx="6698039" cy="2127422"/>
          </a:xfrm>
        </p:spPr>
        <p:txBody>
          <a:bodyPr anchor="b">
            <a:normAutofit/>
          </a:bodyPr>
          <a:lstStyle>
            <a:lvl1pPr marL="0" indent="0" algn="l">
              <a:defRPr sz="4200">
                <a:solidFill>
                  <a:schemeClr val="bg1"/>
                </a:solidFill>
              </a:defRPr>
            </a:lvl1pPr>
          </a:lstStyle>
          <a:p>
            <a:r>
              <a:rPr lang="en-US"/>
              <a:t>Click to edit Master </a:t>
            </a:r>
            <a:br>
              <a:rPr lang="en-US"/>
            </a:br>
            <a:r>
              <a:rPr lang="en-US"/>
              <a:t>title style</a:t>
            </a:r>
          </a:p>
        </p:txBody>
      </p:sp>
      <p:sp>
        <p:nvSpPr>
          <p:cNvPr id="3" name="Subtitle 2"/>
          <p:cNvSpPr>
            <a:spLocks noGrp="1"/>
          </p:cNvSpPr>
          <p:nvPr>
            <p:ph type="subTitle" idx="1"/>
          </p:nvPr>
        </p:nvSpPr>
        <p:spPr>
          <a:xfrm>
            <a:off x="584210" y="3517558"/>
            <a:ext cx="6698039" cy="584886"/>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2" name="Flowchart: Terminator 21">
            <a:extLst>
              <a:ext uri="{FF2B5EF4-FFF2-40B4-BE49-F238E27FC236}">
                <a16:creationId xmlns:a16="http://schemas.microsoft.com/office/drawing/2014/main" id="{8E05420A-97FE-4BC9-B93B-B98F32CDC894}"/>
              </a:ext>
            </a:extLst>
          </p:cNvPr>
          <p:cNvSpPr/>
          <p:nvPr userDrawn="1"/>
        </p:nvSpPr>
        <p:spPr>
          <a:xfrm>
            <a:off x="10162800" y="5855380"/>
            <a:ext cx="3163369" cy="864000"/>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800"/>
          </a:p>
        </p:txBody>
      </p:sp>
      <p:pic>
        <p:nvPicPr>
          <p:cNvPr id="12" name="Picture 11">
            <a:extLst>
              <a:ext uri="{FF2B5EF4-FFF2-40B4-BE49-F238E27FC236}">
                <a16:creationId xmlns:a16="http://schemas.microsoft.com/office/drawing/2014/main" id="{03DA7A8C-490D-4580-9CD4-73EC48B3AB3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96059" y="424800"/>
            <a:ext cx="1411717" cy="473620"/>
          </a:xfrm>
          <a:prstGeom prst="rect">
            <a:avLst/>
          </a:prstGeom>
        </p:spPr>
      </p:pic>
      <p:pic>
        <p:nvPicPr>
          <p:cNvPr id="13" name="Picture 12">
            <a:extLst>
              <a:ext uri="{FF2B5EF4-FFF2-40B4-BE49-F238E27FC236}">
                <a16:creationId xmlns:a16="http://schemas.microsoft.com/office/drawing/2014/main" id="{E06EC131-DD75-4CF8-A2A4-9B06FA1785AA}"/>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16306" t="51296" r="62973" b="6614"/>
          <a:stretch/>
        </p:blipFill>
        <p:spPr>
          <a:xfrm>
            <a:off x="10162017" y="5857419"/>
            <a:ext cx="1894703" cy="864973"/>
          </a:xfrm>
          <a:prstGeom prst="rect">
            <a:avLst/>
          </a:prstGeom>
        </p:spPr>
      </p:pic>
      <p:sp>
        <p:nvSpPr>
          <p:cNvPr id="25" name="Date Placeholder 3">
            <a:extLst>
              <a:ext uri="{FF2B5EF4-FFF2-40B4-BE49-F238E27FC236}">
                <a16:creationId xmlns:a16="http://schemas.microsoft.com/office/drawing/2014/main" id="{7DAE1CEC-5561-42AE-82B1-B060ADF0DF5F}"/>
              </a:ext>
            </a:extLst>
          </p:cNvPr>
          <p:cNvSpPr txBox="1">
            <a:spLocks/>
          </p:cNvSpPr>
          <p:nvPr userDrawn="1"/>
        </p:nvSpPr>
        <p:spPr>
          <a:xfrm>
            <a:off x="585600" y="6325201"/>
            <a:ext cx="2743200" cy="365125"/>
          </a:xfrm>
          <a:prstGeom prst="rect">
            <a:avLst/>
          </a:prstGeom>
        </p:spPr>
        <p:txBody>
          <a:bodyPr anchor="ctr" anchorCtr="0"/>
          <a:lstStyle>
            <a:defPPr>
              <a:defRPr lang="en-US"/>
            </a:defPPr>
            <a:lvl1pPr marL="0" algn="l" defTabSz="457200" rtl="0" eaLnBrk="1" latinLnBrk="0" hangingPunct="1">
              <a:defRPr sz="1800" kern="1200">
                <a:solidFill>
                  <a:schemeClr val="bg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DC20618-E5D9-4E5B-AE98-0F53F165EA74}" type="datetime3">
              <a:rPr lang="en-GB" sz="1200" smtClean="0"/>
              <a:pPr/>
              <a:t>28 September, 2023</a:t>
            </a:fld>
            <a:endParaRPr lang="en-GB" sz="1200"/>
          </a:p>
        </p:txBody>
      </p:sp>
    </p:spTree>
    <p:extLst>
      <p:ext uri="{BB962C8B-B14F-4D97-AF65-F5344CB8AC3E}">
        <p14:creationId xmlns:p14="http://schemas.microsoft.com/office/powerpoint/2010/main" val="33314711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23781" y="365127"/>
            <a:ext cx="10566400" cy="1325563"/>
          </a:xfrm>
        </p:spPr>
        <p:txBody>
          <a:bodyPr/>
          <a:lstStyle/>
          <a:p>
            <a:r>
              <a:rPr lang="en-US"/>
              <a:t>Click to edit Master title style</a:t>
            </a:r>
          </a:p>
        </p:txBody>
      </p:sp>
      <p:sp>
        <p:nvSpPr>
          <p:cNvPr id="3" name="Content Placeholder 2"/>
          <p:cNvSpPr>
            <a:spLocks noGrp="1"/>
          </p:cNvSpPr>
          <p:nvPr>
            <p:ph idx="1"/>
          </p:nvPr>
        </p:nvSpPr>
        <p:spPr>
          <a:xfrm>
            <a:off x="823784" y="1825626"/>
            <a:ext cx="10566400" cy="358663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182400" y="6325201"/>
            <a:ext cx="2743200" cy="365125"/>
          </a:xfrm>
        </p:spPr>
        <p:txBody>
          <a:bodyPr/>
          <a:lstStyle>
            <a:lvl1pPr>
              <a:defRPr>
                <a:solidFill>
                  <a:schemeClr val="bg1"/>
                </a:solidFill>
              </a:defRPr>
            </a:lvl1pPr>
          </a:lstStyle>
          <a:p>
            <a:fld id="{C4CA0997-1D83-42DA-B216-2E0545FABAA9}" type="slidenum">
              <a:rPr lang="en-GB" smtClean="0"/>
              <a:pPr/>
              <a:t>‹#›</a:t>
            </a:fld>
            <a:endParaRPr lang="en-GB"/>
          </a:p>
        </p:txBody>
      </p:sp>
    </p:spTree>
    <p:extLst>
      <p:ext uri="{BB962C8B-B14F-4D97-AF65-F5344CB8AC3E}">
        <p14:creationId xmlns:p14="http://schemas.microsoft.com/office/powerpoint/2010/main" val="220895470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083278"/>
            <a:ext cx="10515600" cy="2434280"/>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3616413"/>
            <a:ext cx="10515600" cy="1614615"/>
          </a:xfrm>
        </p:spPr>
        <p:txBody>
          <a:bodyPr/>
          <a:lstStyle>
            <a:lvl1pPr marL="0" indent="0">
              <a:buNone/>
              <a:defRPr sz="2400">
                <a:solidFill>
                  <a:srgbClr val="86868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a:xfrm>
            <a:off x="9182400" y="6325201"/>
            <a:ext cx="2743200" cy="365125"/>
          </a:xfrm>
        </p:spPr>
        <p:txBody>
          <a:bodyPr/>
          <a:lstStyle>
            <a:lvl1pPr>
              <a:defRPr>
                <a:solidFill>
                  <a:schemeClr val="bg1"/>
                </a:solidFill>
              </a:defRPr>
            </a:lvl1pPr>
          </a:lstStyle>
          <a:p>
            <a:fld id="{C4CA0997-1D83-42DA-B216-2E0545FABAA9}" type="slidenum">
              <a:rPr lang="en-GB" smtClean="0"/>
              <a:pPr/>
              <a:t>‹#›</a:t>
            </a:fld>
            <a:endParaRPr lang="en-GB"/>
          </a:p>
        </p:txBody>
      </p:sp>
    </p:spTree>
    <p:extLst>
      <p:ext uri="{BB962C8B-B14F-4D97-AF65-F5344CB8AC3E}">
        <p14:creationId xmlns:p14="http://schemas.microsoft.com/office/powerpoint/2010/main" val="14100989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6"/>
            <a:ext cx="5181600" cy="358663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6"/>
            <a:ext cx="5181600" cy="358663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a:xfrm>
            <a:off x="9182400" y="6325201"/>
            <a:ext cx="2743200" cy="365125"/>
          </a:xfrm>
        </p:spPr>
        <p:txBody>
          <a:bodyPr/>
          <a:lstStyle>
            <a:lvl1pPr>
              <a:defRPr>
                <a:solidFill>
                  <a:schemeClr val="bg1"/>
                </a:solidFill>
              </a:defRPr>
            </a:lvl1pPr>
          </a:lstStyle>
          <a:p>
            <a:fld id="{C4CA0997-1D83-42DA-B216-2E0545FABAA9}" type="slidenum">
              <a:rPr lang="en-GB" smtClean="0"/>
              <a:pPr/>
              <a:t>‹#›</a:t>
            </a:fld>
            <a:endParaRPr lang="en-GB"/>
          </a:p>
        </p:txBody>
      </p:sp>
    </p:spTree>
    <p:extLst>
      <p:ext uri="{BB962C8B-B14F-4D97-AF65-F5344CB8AC3E}">
        <p14:creationId xmlns:p14="http://schemas.microsoft.com/office/powerpoint/2010/main" val="4806319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6"/>
            <a:ext cx="5157787" cy="29154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6"/>
            <a:ext cx="5183188" cy="29154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a:xfrm>
            <a:off x="9182400" y="6325201"/>
            <a:ext cx="2743200" cy="365125"/>
          </a:xfrm>
        </p:spPr>
        <p:txBody>
          <a:bodyPr/>
          <a:lstStyle>
            <a:lvl1pPr>
              <a:defRPr>
                <a:solidFill>
                  <a:schemeClr val="bg1"/>
                </a:solidFill>
              </a:defRPr>
            </a:lvl1pPr>
          </a:lstStyle>
          <a:p>
            <a:fld id="{C4CA0997-1D83-42DA-B216-2E0545FABAA9}" type="slidenum">
              <a:rPr lang="en-GB" smtClean="0"/>
              <a:pPr/>
              <a:t>‹#›</a:t>
            </a:fld>
            <a:endParaRPr lang="en-GB"/>
          </a:p>
        </p:txBody>
      </p:sp>
    </p:spTree>
    <p:extLst>
      <p:ext uri="{BB962C8B-B14F-4D97-AF65-F5344CB8AC3E}">
        <p14:creationId xmlns:p14="http://schemas.microsoft.com/office/powerpoint/2010/main" val="40386117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9182400" y="6325201"/>
            <a:ext cx="2743200" cy="365125"/>
          </a:xfrm>
        </p:spPr>
        <p:txBody>
          <a:bodyPr/>
          <a:lstStyle>
            <a:lvl1pPr>
              <a:defRPr>
                <a:solidFill>
                  <a:schemeClr val="bg1"/>
                </a:solidFill>
              </a:defRPr>
            </a:lvl1pPr>
          </a:lstStyle>
          <a:p>
            <a:fld id="{C4CA0997-1D83-42DA-B216-2E0545FABAA9}" type="slidenum">
              <a:rPr lang="en-GB" smtClean="0"/>
              <a:pPr/>
              <a:t>‹#›</a:t>
            </a:fld>
            <a:endParaRPr lang="en-GB"/>
          </a:p>
        </p:txBody>
      </p:sp>
    </p:spTree>
    <p:extLst>
      <p:ext uri="{BB962C8B-B14F-4D97-AF65-F5344CB8AC3E}">
        <p14:creationId xmlns:p14="http://schemas.microsoft.com/office/powerpoint/2010/main" val="330554403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182400" y="6325201"/>
            <a:ext cx="2743200" cy="365125"/>
          </a:xfrm>
        </p:spPr>
        <p:txBody>
          <a:bodyPr/>
          <a:lstStyle>
            <a:lvl1pPr>
              <a:defRPr>
                <a:solidFill>
                  <a:schemeClr val="bg1"/>
                </a:solidFill>
              </a:defRPr>
            </a:lvl1pPr>
          </a:lstStyle>
          <a:p>
            <a:fld id="{C4CA0997-1D83-42DA-B216-2E0545FABAA9}" type="slidenum">
              <a:rPr lang="en-GB" smtClean="0"/>
              <a:pPr/>
              <a:t>‹#›</a:t>
            </a:fld>
            <a:endParaRPr lang="en-GB"/>
          </a:p>
        </p:txBody>
      </p:sp>
    </p:spTree>
    <p:extLst>
      <p:ext uri="{BB962C8B-B14F-4D97-AF65-F5344CB8AC3E}">
        <p14:creationId xmlns:p14="http://schemas.microsoft.com/office/powerpoint/2010/main" val="315709253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42483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35485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a:xfrm>
            <a:off x="9182400" y="6325201"/>
            <a:ext cx="2743200" cy="365125"/>
          </a:xfrm>
        </p:spPr>
        <p:txBody>
          <a:bodyPr/>
          <a:lstStyle>
            <a:lvl1pPr>
              <a:defRPr>
                <a:solidFill>
                  <a:schemeClr val="bg1"/>
                </a:solidFill>
              </a:defRPr>
            </a:lvl1pPr>
          </a:lstStyle>
          <a:p>
            <a:fld id="{C4CA0997-1D83-42DA-B216-2E0545FABAA9}" type="slidenum">
              <a:rPr lang="en-GB" smtClean="0"/>
              <a:pPr/>
              <a:t>‹#›</a:t>
            </a:fld>
            <a:endParaRPr lang="en-GB"/>
          </a:p>
        </p:txBody>
      </p:sp>
    </p:spTree>
    <p:extLst>
      <p:ext uri="{BB962C8B-B14F-4D97-AF65-F5344CB8AC3E}">
        <p14:creationId xmlns:p14="http://schemas.microsoft.com/office/powerpoint/2010/main" val="414287464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7"/>
            <a:ext cx="6172200" cy="442483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35485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a:xfrm>
            <a:off x="9182400" y="6325201"/>
            <a:ext cx="2743200" cy="365125"/>
          </a:xfrm>
        </p:spPr>
        <p:txBody>
          <a:bodyPr/>
          <a:lstStyle>
            <a:lvl1pPr>
              <a:defRPr>
                <a:solidFill>
                  <a:schemeClr val="bg1"/>
                </a:solidFill>
              </a:defRPr>
            </a:lvl1pPr>
          </a:lstStyle>
          <a:p>
            <a:fld id="{C4CA0997-1D83-42DA-B216-2E0545FABAA9}" type="slidenum">
              <a:rPr lang="en-GB" smtClean="0"/>
              <a:pPr/>
              <a:t>‹#›</a:t>
            </a:fld>
            <a:endParaRPr lang="en-GB"/>
          </a:p>
        </p:txBody>
      </p:sp>
    </p:spTree>
    <p:extLst>
      <p:ext uri="{BB962C8B-B14F-4D97-AF65-F5344CB8AC3E}">
        <p14:creationId xmlns:p14="http://schemas.microsoft.com/office/powerpoint/2010/main" val="155189231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p:cNvSpPr/>
          <p:nvPr userDrawn="1"/>
        </p:nvSpPr>
        <p:spPr>
          <a:xfrm>
            <a:off x="0" y="5661248"/>
            <a:ext cx="12192000" cy="1196752"/>
          </a:xfrm>
          <a:prstGeom prst="rect">
            <a:avLst/>
          </a:prstGeom>
          <a:solidFill>
            <a:srgbClr val="004A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a:xfrm>
            <a:off x="0" y="1412775"/>
            <a:ext cx="9576000" cy="1476000"/>
          </a:xfrm>
        </p:spPr>
        <p:txBody>
          <a:bodyPr lIns="288000">
            <a:normAutofit/>
          </a:bodyPr>
          <a:lstStyle>
            <a:lvl1pPr algn="l">
              <a:defRPr sz="3600"/>
            </a:lvl1pPr>
          </a:lstStyle>
          <a:p>
            <a:r>
              <a:rPr lang="en-US"/>
              <a:t>Click to edit Master title style</a:t>
            </a:r>
            <a:endParaRPr lang="en-GB"/>
          </a:p>
        </p:txBody>
      </p:sp>
      <p:sp>
        <p:nvSpPr>
          <p:cNvPr id="3" name="Subtitle 2"/>
          <p:cNvSpPr>
            <a:spLocks noGrp="1"/>
          </p:cNvSpPr>
          <p:nvPr>
            <p:ph type="subTitle" idx="1"/>
          </p:nvPr>
        </p:nvSpPr>
        <p:spPr>
          <a:xfrm>
            <a:off x="324000" y="3140968"/>
            <a:ext cx="6264696" cy="648072"/>
          </a:xfrm>
        </p:spPr>
        <p:txBody>
          <a:bodyPr>
            <a:normAutofit/>
          </a:bodyPr>
          <a:lstStyle>
            <a:lvl1pPr marL="0" indent="0" algn="l">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pic>
        <p:nvPicPr>
          <p:cNvPr id="7" name="Picture 6" descr="Department for Business, Energy and Industrial Strategy crest" title="Department for Business, Energy and Industrial Strategy"/>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26544" y="5821749"/>
            <a:ext cx="1595906" cy="847611"/>
          </a:xfrm>
          <a:prstGeom prst="rect">
            <a:avLst/>
          </a:prstGeom>
        </p:spPr>
      </p:pic>
      <p:sp>
        <p:nvSpPr>
          <p:cNvPr id="19"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7E08C8-7472-4E1B-8E22-8CFFFCF4DB4F}" type="datetime1">
              <a:rPr lang="en-GB" smtClean="0"/>
              <a:t>28/09/2023</a:t>
            </a:fld>
            <a:endParaRPr lang="en-GB"/>
          </a:p>
        </p:txBody>
      </p:sp>
    </p:spTree>
    <p:extLst>
      <p:ext uri="{BB962C8B-B14F-4D97-AF65-F5344CB8AC3E}">
        <p14:creationId xmlns:p14="http://schemas.microsoft.com/office/powerpoint/2010/main" val="2924937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light blu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3ED73D2-2BAE-432F-94C8-38438D372807}"/>
              </a:ext>
            </a:extLst>
          </p:cNvPr>
          <p:cNvSpPr/>
          <p:nvPr userDrawn="1"/>
        </p:nvSpPr>
        <p:spPr>
          <a:xfrm>
            <a:off x="0" y="5909661"/>
            <a:ext cx="12192000" cy="954000"/>
          </a:xfrm>
          <a:prstGeom prst="rect">
            <a:avLst/>
          </a:prstGeom>
          <a:solidFill>
            <a:srgbClr val="1C9CD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800"/>
          </a:p>
        </p:txBody>
      </p:sp>
      <p:sp>
        <p:nvSpPr>
          <p:cNvPr id="2" name="Title 1">
            <a:extLst>
              <a:ext uri="{FF2B5EF4-FFF2-40B4-BE49-F238E27FC236}">
                <a16:creationId xmlns:a16="http://schemas.microsoft.com/office/drawing/2014/main" id="{168C35B7-437D-4BE6-9B66-ED0B9A0A930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37D09F8-429B-4557-A486-27A5770CB020}"/>
              </a:ext>
            </a:extLst>
          </p:cNvPr>
          <p:cNvSpPr>
            <a:spLocks noGrp="1"/>
          </p:cNvSpPr>
          <p:nvPr>
            <p:ph idx="1"/>
          </p:nvPr>
        </p:nvSpPr>
        <p:spPr>
          <a:xfrm>
            <a:off x="838200" y="1825626"/>
            <a:ext cx="10515600" cy="3940861"/>
          </a:xfrm>
        </p:spPr>
        <p:txBody>
          <a:bodyPr/>
          <a:lstStyle>
            <a:lvl1pPr marL="228600" indent="-228600">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D510A885-BAA2-4890-9018-4D60866D65DD}"/>
              </a:ext>
            </a:extLst>
          </p:cNvPr>
          <p:cNvSpPr>
            <a:spLocks noGrp="1"/>
          </p:cNvSpPr>
          <p:nvPr>
            <p:ph type="ftr" sz="quarter" idx="11"/>
          </p:nvPr>
        </p:nvSpPr>
        <p:spPr>
          <a:xfrm>
            <a:off x="1142400" y="6231601"/>
            <a:ext cx="4114800" cy="365125"/>
          </a:xfrm>
          <a:prstGeom prst="rect">
            <a:avLst/>
          </a:prstGeom>
        </p:spPr>
        <p:txBody>
          <a:bodyPr/>
          <a:lstStyle>
            <a:lvl1pPr algn="l">
              <a:defRPr>
                <a:solidFill>
                  <a:schemeClr val="bg1"/>
                </a:solidFill>
                <a:latin typeface="Arial" panose="020B0604020202020204" pitchFamily="34" charset="0"/>
                <a:cs typeface="Arial" panose="020B0604020202020204" pitchFamily="34" charset="0"/>
              </a:defRPr>
            </a:lvl1pPr>
          </a:lstStyle>
          <a:p>
            <a:r>
              <a:rPr lang="en-GB"/>
              <a:t>Event title</a:t>
            </a:r>
          </a:p>
        </p:txBody>
      </p:sp>
      <p:sp>
        <p:nvSpPr>
          <p:cNvPr id="6" name="Slide Number Placeholder 5">
            <a:extLst>
              <a:ext uri="{FF2B5EF4-FFF2-40B4-BE49-F238E27FC236}">
                <a16:creationId xmlns:a16="http://schemas.microsoft.com/office/drawing/2014/main" id="{D1F82590-118A-4F46-A2EA-2A85E3977EA2}"/>
              </a:ext>
            </a:extLst>
          </p:cNvPr>
          <p:cNvSpPr>
            <a:spLocks noGrp="1"/>
          </p:cNvSpPr>
          <p:nvPr>
            <p:ph type="sldNum" sz="quarter" idx="12"/>
          </p:nvPr>
        </p:nvSpPr>
        <p:spPr>
          <a:xfrm>
            <a:off x="662400" y="6231601"/>
            <a:ext cx="501821" cy="365125"/>
          </a:xfrm>
        </p:spPr>
        <p:txBody>
          <a:bodyPr/>
          <a:lstStyle>
            <a:lvl1pPr>
              <a:defRPr>
                <a:solidFill>
                  <a:schemeClr val="bg1"/>
                </a:solidFill>
                <a:latin typeface="Arial" panose="020B0604020202020204" pitchFamily="34" charset="0"/>
                <a:cs typeface="Arial" panose="020B0604020202020204" pitchFamily="34" charset="0"/>
              </a:defRPr>
            </a:lvl1pPr>
          </a:lstStyle>
          <a:p>
            <a:fld id="{3A030DFD-335B-4480-BEA0-C8D897832E82}" type="slidenum">
              <a:rPr lang="en-GB" smtClean="0"/>
              <a:pPr/>
              <a:t>‹#›</a:t>
            </a:fld>
            <a:endParaRPr lang="en-GB"/>
          </a:p>
        </p:txBody>
      </p:sp>
      <p:pic>
        <p:nvPicPr>
          <p:cNvPr id="8" name="Picture 7" descr="Department for Business, Energy and Industrial Strategy crest" title="Department for Business, Energy and Industrial Strategy">
            <a:extLst>
              <a:ext uri="{FF2B5EF4-FFF2-40B4-BE49-F238E27FC236}">
                <a16:creationId xmlns:a16="http://schemas.microsoft.com/office/drawing/2014/main" id="{0C95B566-EAE7-4876-848B-98228D5F9D7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64000" y="6093296"/>
            <a:ext cx="1196930" cy="635708"/>
          </a:xfrm>
          <a:prstGeom prst="rect">
            <a:avLst/>
          </a:prstGeom>
        </p:spPr>
      </p:pic>
    </p:spTree>
    <p:extLst>
      <p:ext uri="{BB962C8B-B14F-4D97-AF65-F5344CB8AC3E}">
        <p14:creationId xmlns:p14="http://schemas.microsoft.com/office/powerpoint/2010/main" val="391978427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B5A45AF-9B0C-4C28-AD6B-92F9A3864953}" type="datetime1">
              <a:rPr lang="en-GB" smtClean="0"/>
              <a:t>28/09/2023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823101-2CF2-4830-9078-CC565604177F}" type="slidenum">
              <a:rPr lang="en-GB" smtClean="0"/>
              <a:t>‹#›</a:t>
            </a:fld>
            <a:endParaRPr lang="en-GB"/>
          </a:p>
        </p:txBody>
      </p:sp>
      <p:sp>
        <p:nvSpPr>
          <p:cNvPr id="11" name="Title 1"/>
          <p:cNvSpPr>
            <a:spLocks noGrp="1"/>
          </p:cNvSpPr>
          <p:nvPr>
            <p:ph type="ctrTitle" hasCustomPrompt="1"/>
          </p:nvPr>
        </p:nvSpPr>
        <p:spPr>
          <a:xfrm>
            <a:off x="0" y="1412775"/>
            <a:ext cx="9576000" cy="1476000"/>
          </a:xfrm>
        </p:spPr>
        <p:txBody>
          <a:bodyPr lIns="288000"/>
          <a:lstStyle>
            <a:lvl1pPr algn="l">
              <a:defRPr baseline="0">
                <a:solidFill>
                  <a:schemeClr val="bg1"/>
                </a:solidFill>
              </a:defRPr>
            </a:lvl1pPr>
          </a:lstStyle>
          <a:p>
            <a:r>
              <a:rPr lang="en-US"/>
              <a:t>Click to edit Section subtitle style</a:t>
            </a:r>
            <a:endParaRPr lang="en-GB"/>
          </a:p>
        </p:txBody>
      </p:sp>
    </p:spTree>
    <p:extLst>
      <p:ext uri="{BB962C8B-B14F-4D97-AF65-F5344CB8AC3E}">
        <p14:creationId xmlns:p14="http://schemas.microsoft.com/office/powerpoint/2010/main" val="306322047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12192000" cy="1143000"/>
          </a:xfrm>
        </p:spPr>
        <p:txBody>
          <a:bodyPr>
            <a:normAutofit/>
          </a:bodyPr>
          <a:lstStyle>
            <a:lvl1pPr>
              <a:defRPr sz="3200"/>
            </a:lvl1pPr>
          </a:lstStyle>
          <a:p>
            <a:r>
              <a:rPr lang="en-US"/>
              <a:t>Click to edit Master title style</a:t>
            </a:r>
            <a:endParaRPr lang="en-GB"/>
          </a:p>
        </p:txBody>
      </p:sp>
      <p:sp>
        <p:nvSpPr>
          <p:cNvPr id="3" name="Content Placeholder 2"/>
          <p:cNvSpPr>
            <a:spLocks noGrp="1"/>
          </p:cNvSpPr>
          <p:nvPr>
            <p:ph idx="1"/>
          </p:nvPr>
        </p:nvSpPr>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E32D21B-9C4A-4743-AE62-957B2EE49622}" type="datetime1">
              <a:rPr lang="en-GB" smtClean="0"/>
              <a:t>28/09/2023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823101-2CF2-4830-9078-CC565604177F}" type="slidenum">
              <a:rPr lang="en-GB" smtClean="0"/>
              <a:t>‹#›</a:t>
            </a:fld>
            <a:endParaRPr lang="en-GB"/>
          </a:p>
        </p:txBody>
      </p:sp>
    </p:spTree>
    <p:extLst>
      <p:ext uri="{BB962C8B-B14F-4D97-AF65-F5344CB8AC3E}">
        <p14:creationId xmlns:p14="http://schemas.microsoft.com/office/powerpoint/2010/main" val="423373876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and Content 2 boxes">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12192000" cy="1143000"/>
          </a:xfrm>
        </p:spPr>
        <p:txBody>
          <a:bodyPr>
            <a:normAutofit/>
          </a:bodyPr>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609600" y="1196752"/>
            <a:ext cx="10908000" cy="4032000"/>
          </a:xfrm>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90C31B0-6A40-4E2B-A9E7-4C1DF881A4EB}" type="datetime1">
              <a:rPr lang="en-GB" smtClean="0"/>
              <a:t>28/09/2023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823101-2CF2-4830-9078-CC565604177F}" type="slidenum">
              <a:rPr lang="en-GB" smtClean="0"/>
              <a:t>‹#›</a:t>
            </a:fld>
            <a:endParaRPr lang="en-GB"/>
          </a:p>
        </p:txBody>
      </p:sp>
      <p:sp>
        <p:nvSpPr>
          <p:cNvPr id="8" name="Content Placeholder 7"/>
          <p:cNvSpPr>
            <a:spLocks noGrp="1"/>
          </p:cNvSpPr>
          <p:nvPr>
            <p:ph sz="quarter" idx="13"/>
          </p:nvPr>
        </p:nvSpPr>
        <p:spPr>
          <a:xfrm>
            <a:off x="623887" y="5300663"/>
            <a:ext cx="10908000" cy="936625"/>
          </a:xfrm>
        </p:spPr>
        <p:txBody>
          <a:bodyPr>
            <a:normAutofit/>
          </a:bodyPr>
          <a:lstStyle>
            <a:lvl1pPr>
              <a:defRPr sz="2000"/>
            </a:lvl1pPr>
          </a:lstStyle>
          <a:p>
            <a:pPr lvl="0"/>
            <a:r>
              <a:rPr lang="en-US"/>
              <a:t>Click to edit Master text styles</a:t>
            </a:r>
          </a:p>
        </p:txBody>
      </p:sp>
    </p:spTree>
    <p:extLst>
      <p:ext uri="{BB962C8B-B14F-4D97-AF65-F5344CB8AC3E}">
        <p14:creationId xmlns:p14="http://schemas.microsoft.com/office/powerpoint/2010/main" val="38873293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12187744" cy="1143000"/>
          </a:xfrm>
        </p:spPr>
        <p:txBody>
          <a:bodyPr>
            <a:normAutofit/>
          </a:bodyPr>
          <a:lstStyle>
            <a:lvl1pPr>
              <a:defRPr sz="3200"/>
            </a:lvl1pPr>
          </a:lstStyle>
          <a:p>
            <a:r>
              <a:rPr lang="en-US"/>
              <a:t>Click to edit Master title style</a:t>
            </a:r>
            <a:endParaRPr lang="en-GB"/>
          </a:p>
        </p:txBody>
      </p:sp>
      <p:sp>
        <p:nvSpPr>
          <p:cNvPr id="3" name="Content Placeholder 2"/>
          <p:cNvSpPr>
            <a:spLocks noGrp="1"/>
          </p:cNvSpPr>
          <p:nvPr>
            <p:ph sz="half" idx="1"/>
          </p:nvPr>
        </p:nvSpPr>
        <p:spPr>
          <a:xfrm>
            <a:off x="609600" y="1196751"/>
            <a:ext cx="5364000" cy="5040000"/>
          </a:xfrm>
        </p:spPr>
        <p:txBody>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68008" y="1196751"/>
            <a:ext cx="5364000" cy="5040000"/>
          </a:xfrm>
        </p:spPr>
        <p:txBody>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C9A5BBAC-5E5B-4A40-AB37-CD3BB23E737E}" type="datetime1">
              <a:rPr lang="en-GB" smtClean="0"/>
              <a:t>28/09/2023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E823101-2CF2-4830-9078-CC565604177F}" type="slidenum">
              <a:rPr lang="en-GB" smtClean="0"/>
              <a:t>‹#›</a:t>
            </a:fld>
            <a:endParaRPr lang="en-GB"/>
          </a:p>
        </p:txBody>
      </p:sp>
    </p:spTree>
    <p:extLst>
      <p:ext uri="{BB962C8B-B14F-4D97-AF65-F5344CB8AC3E}">
        <p14:creationId xmlns:p14="http://schemas.microsoft.com/office/powerpoint/2010/main" val="29931763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wo Content, with bottom box">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a:t>Click to edit Master title style</a:t>
            </a:r>
            <a:endParaRPr lang="en-GB"/>
          </a:p>
        </p:txBody>
      </p:sp>
      <p:sp>
        <p:nvSpPr>
          <p:cNvPr id="3" name="Content Placeholder 2"/>
          <p:cNvSpPr>
            <a:spLocks noGrp="1"/>
          </p:cNvSpPr>
          <p:nvPr>
            <p:ph sz="half" idx="1"/>
          </p:nvPr>
        </p:nvSpPr>
        <p:spPr>
          <a:xfrm>
            <a:off x="609600" y="1196752"/>
            <a:ext cx="5364000" cy="3456000"/>
          </a:xfrm>
        </p:spPr>
        <p:txBody>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68008" y="1196752"/>
            <a:ext cx="5364000" cy="3456000"/>
          </a:xfrm>
        </p:spPr>
        <p:txBody>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6B1774A3-29F6-4E8D-A44D-502B52DC9532}" type="datetime1">
              <a:rPr lang="en-GB" smtClean="0"/>
              <a:t>28/09/2023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E823101-2CF2-4830-9078-CC565604177F}" type="slidenum">
              <a:rPr lang="en-GB" smtClean="0"/>
              <a:t>‹#›</a:t>
            </a:fld>
            <a:endParaRPr lang="en-GB"/>
          </a:p>
        </p:txBody>
      </p:sp>
      <p:sp>
        <p:nvSpPr>
          <p:cNvPr id="9" name="Content Placeholder 8"/>
          <p:cNvSpPr>
            <a:spLocks noGrp="1"/>
          </p:cNvSpPr>
          <p:nvPr>
            <p:ph sz="quarter" idx="13"/>
          </p:nvPr>
        </p:nvSpPr>
        <p:spPr>
          <a:xfrm>
            <a:off x="612000" y="4725312"/>
            <a:ext cx="10908000" cy="1512000"/>
          </a:xfrm>
        </p:spPr>
        <p:txBody>
          <a:bodyPr>
            <a:normAutofit/>
          </a:bodyPr>
          <a:lstStyle>
            <a:lvl1pPr>
              <a:defRPr sz="2000"/>
            </a:lvl1pPr>
          </a:lstStyle>
          <a:p>
            <a:pPr lvl="0"/>
            <a:r>
              <a:rPr lang="en-US"/>
              <a:t>Click to edit Master text styles</a:t>
            </a:r>
          </a:p>
        </p:txBody>
      </p:sp>
    </p:spTree>
    <p:extLst>
      <p:ext uri="{BB962C8B-B14F-4D97-AF65-F5344CB8AC3E}">
        <p14:creationId xmlns:p14="http://schemas.microsoft.com/office/powerpoint/2010/main" val="253833790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a:t>Click to edit Master title style</a:t>
            </a:r>
            <a:endParaRPr lang="en-GB"/>
          </a:p>
        </p:txBody>
      </p:sp>
      <p:sp>
        <p:nvSpPr>
          <p:cNvPr id="3" name="Text Placeholder 2"/>
          <p:cNvSpPr>
            <a:spLocks noGrp="1"/>
          </p:cNvSpPr>
          <p:nvPr>
            <p:ph type="body" idx="1"/>
          </p:nvPr>
        </p:nvSpPr>
        <p:spPr>
          <a:xfrm>
            <a:off x="609600" y="1196752"/>
            <a:ext cx="5364000" cy="720000"/>
          </a:xfrm>
        </p:spPr>
        <p:txBody>
          <a:bodyPr anchor="t">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1917280"/>
            <a:ext cx="5364000" cy="4284000"/>
          </a:xfrm>
        </p:spPr>
        <p:txBody>
          <a:bodyPr/>
          <a:lstStyle>
            <a:lvl1pPr>
              <a:defRPr sz="2000"/>
            </a:lvl1pPr>
            <a:lvl2pPr>
              <a:defRPr sz="1800"/>
            </a:lvl2pPr>
            <a:lvl3pPr>
              <a:defRPr sz="1600"/>
            </a:lvl3pPr>
            <a:lvl4pPr>
              <a:defRPr sz="14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68008" y="1196752"/>
            <a:ext cx="5364000" cy="720000"/>
          </a:xfrm>
        </p:spPr>
        <p:txBody>
          <a:bodyPr anchor="t">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8008" y="1917280"/>
            <a:ext cx="5364000" cy="4284000"/>
          </a:xfrm>
        </p:spPr>
        <p:txBody>
          <a:bodyPr/>
          <a:lstStyle>
            <a:lvl1pPr>
              <a:defRPr sz="2000"/>
            </a:lvl1pPr>
            <a:lvl2pPr>
              <a:defRPr sz="1800"/>
            </a:lvl2pPr>
            <a:lvl3pPr>
              <a:defRPr sz="1600"/>
            </a:lvl3pPr>
            <a:lvl4pPr>
              <a:defRPr sz="14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FA7E996D-8A4D-4C4B-85C1-5788E80B210A}" type="datetime1">
              <a:rPr lang="en-GB" smtClean="0"/>
              <a:t>28/09/2023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E823101-2CF2-4830-9078-CC565604177F}" type="slidenum">
              <a:rPr lang="en-GB" smtClean="0"/>
              <a:t>‹#›</a:t>
            </a:fld>
            <a:endParaRPr lang="en-GB"/>
          </a:p>
        </p:txBody>
      </p:sp>
    </p:spTree>
    <p:extLst>
      <p:ext uri="{BB962C8B-B14F-4D97-AF65-F5344CB8AC3E}">
        <p14:creationId xmlns:p14="http://schemas.microsoft.com/office/powerpoint/2010/main" val="382637493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a:t>Click to edit Master title style</a:t>
            </a:r>
            <a:endParaRPr lang="en-GB"/>
          </a:p>
        </p:txBody>
      </p:sp>
      <p:sp>
        <p:nvSpPr>
          <p:cNvPr id="3" name="Date Placeholder 2"/>
          <p:cNvSpPr>
            <a:spLocks noGrp="1"/>
          </p:cNvSpPr>
          <p:nvPr>
            <p:ph type="dt" sz="half" idx="10"/>
          </p:nvPr>
        </p:nvSpPr>
        <p:spPr/>
        <p:txBody>
          <a:bodyPr/>
          <a:lstStyle/>
          <a:p>
            <a:fld id="{8A4ABEF4-ED9D-44EF-AB8C-F26262C9E952}" type="datetime1">
              <a:rPr lang="en-GB" smtClean="0"/>
              <a:t>28/09/2023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E823101-2CF2-4830-9078-CC565604177F}" type="slidenum">
              <a:rPr lang="en-GB" smtClean="0"/>
              <a:t>‹#›</a:t>
            </a:fld>
            <a:endParaRPr lang="en-GB"/>
          </a:p>
        </p:txBody>
      </p:sp>
    </p:spTree>
    <p:extLst>
      <p:ext uri="{BB962C8B-B14F-4D97-AF65-F5344CB8AC3E}">
        <p14:creationId xmlns:p14="http://schemas.microsoft.com/office/powerpoint/2010/main" val="290315646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2B309D-0A39-4468-A34C-83716169E3B4}" type="datetime1">
              <a:rPr lang="en-GB" smtClean="0"/>
              <a:t>28/09/2023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E823101-2CF2-4830-9078-CC565604177F}" type="slidenum">
              <a:rPr lang="en-GB" smtClean="0"/>
              <a:t>‹#›</a:t>
            </a:fld>
            <a:endParaRPr lang="en-GB"/>
          </a:p>
        </p:txBody>
      </p:sp>
    </p:spTree>
    <p:extLst>
      <p:ext uri="{BB962C8B-B14F-4D97-AF65-F5344CB8AC3E}">
        <p14:creationId xmlns:p14="http://schemas.microsoft.com/office/powerpoint/2010/main" val="371913418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3"/>
            <a:ext cx="6815667" cy="5853113"/>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274487-8418-42A7-9E29-427474B4D8B9}" type="datetime1">
              <a:rPr lang="en-GB" smtClean="0"/>
              <a:t>28/09/2023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E823101-2CF2-4830-9078-CC565604177F}" type="slidenum">
              <a:rPr lang="en-GB" smtClean="0"/>
              <a:t>‹#›</a:t>
            </a:fld>
            <a:endParaRPr lang="en-GB"/>
          </a:p>
        </p:txBody>
      </p:sp>
    </p:spTree>
    <p:extLst>
      <p:ext uri="{BB962C8B-B14F-4D97-AF65-F5344CB8AC3E}">
        <p14:creationId xmlns:p14="http://schemas.microsoft.com/office/powerpoint/2010/main" val="142300515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38E67C-2D3F-403B-B288-DA959C115FE1}" type="datetime1">
              <a:rPr lang="en-GB" smtClean="0"/>
              <a:t>28/09/2023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E823101-2CF2-4830-9078-CC565604177F}" type="slidenum">
              <a:rPr lang="en-GB" smtClean="0"/>
              <a:t>‹#›</a:t>
            </a:fld>
            <a:endParaRPr lang="en-GB"/>
          </a:p>
        </p:txBody>
      </p:sp>
    </p:spTree>
    <p:extLst>
      <p:ext uri="{BB962C8B-B14F-4D97-AF65-F5344CB8AC3E}">
        <p14:creationId xmlns:p14="http://schemas.microsoft.com/office/powerpoint/2010/main" val="3572526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gree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3ED73D2-2BAE-432F-94C8-38438D372807}"/>
              </a:ext>
            </a:extLst>
          </p:cNvPr>
          <p:cNvSpPr/>
          <p:nvPr userDrawn="1"/>
        </p:nvSpPr>
        <p:spPr>
          <a:xfrm>
            <a:off x="0" y="5909661"/>
            <a:ext cx="12192000" cy="954000"/>
          </a:xfrm>
          <a:prstGeom prst="rect">
            <a:avLst/>
          </a:prstGeom>
          <a:solidFill>
            <a:srgbClr val="73B72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800"/>
          </a:p>
        </p:txBody>
      </p:sp>
      <p:sp>
        <p:nvSpPr>
          <p:cNvPr id="2" name="Title 1">
            <a:extLst>
              <a:ext uri="{FF2B5EF4-FFF2-40B4-BE49-F238E27FC236}">
                <a16:creationId xmlns:a16="http://schemas.microsoft.com/office/drawing/2014/main" id="{168C35B7-437D-4BE6-9B66-ED0B9A0A930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37D09F8-429B-4557-A486-27A5770CB020}"/>
              </a:ext>
            </a:extLst>
          </p:cNvPr>
          <p:cNvSpPr>
            <a:spLocks noGrp="1"/>
          </p:cNvSpPr>
          <p:nvPr>
            <p:ph idx="1"/>
          </p:nvPr>
        </p:nvSpPr>
        <p:spPr>
          <a:xfrm>
            <a:off x="838200" y="1825626"/>
            <a:ext cx="10515600" cy="3940861"/>
          </a:xfrm>
        </p:spPr>
        <p:txBody>
          <a:bodyPr/>
          <a:lstStyle>
            <a:lvl1pPr marL="228600" indent="-228600">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D510A885-BAA2-4890-9018-4D60866D65DD}"/>
              </a:ext>
            </a:extLst>
          </p:cNvPr>
          <p:cNvSpPr>
            <a:spLocks noGrp="1"/>
          </p:cNvSpPr>
          <p:nvPr>
            <p:ph type="ftr" sz="quarter" idx="11"/>
          </p:nvPr>
        </p:nvSpPr>
        <p:spPr>
          <a:xfrm>
            <a:off x="1142400" y="6231601"/>
            <a:ext cx="4114800" cy="365125"/>
          </a:xfrm>
          <a:prstGeom prst="rect">
            <a:avLst/>
          </a:prstGeom>
        </p:spPr>
        <p:txBody>
          <a:bodyPr/>
          <a:lstStyle>
            <a:lvl1pPr algn="l">
              <a:defRPr>
                <a:solidFill>
                  <a:schemeClr val="bg1"/>
                </a:solidFill>
                <a:latin typeface="Arial" panose="020B0604020202020204" pitchFamily="34" charset="0"/>
                <a:cs typeface="Arial" panose="020B0604020202020204" pitchFamily="34" charset="0"/>
              </a:defRPr>
            </a:lvl1pPr>
          </a:lstStyle>
          <a:p>
            <a:r>
              <a:rPr lang="en-GB"/>
              <a:t>Event title</a:t>
            </a:r>
          </a:p>
        </p:txBody>
      </p:sp>
      <p:sp>
        <p:nvSpPr>
          <p:cNvPr id="6" name="Slide Number Placeholder 5">
            <a:extLst>
              <a:ext uri="{FF2B5EF4-FFF2-40B4-BE49-F238E27FC236}">
                <a16:creationId xmlns:a16="http://schemas.microsoft.com/office/drawing/2014/main" id="{D1F82590-118A-4F46-A2EA-2A85E3977EA2}"/>
              </a:ext>
            </a:extLst>
          </p:cNvPr>
          <p:cNvSpPr>
            <a:spLocks noGrp="1"/>
          </p:cNvSpPr>
          <p:nvPr>
            <p:ph type="sldNum" sz="quarter" idx="12"/>
          </p:nvPr>
        </p:nvSpPr>
        <p:spPr>
          <a:xfrm>
            <a:off x="662400" y="6231601"/>
            <a:ext cx="501821" cy="365125"/>
          </a:xfrm>
        </p:spPr>
        <p:txBody>
          <a:bodyPr/>
          <a:lstStyle>
            <a:lvl1pPr>
              <a:defRPr>
                <a:solidFill>
                  <a:schemeClr val="bg1"/>
                </a:solidFill>
                <a:latin typeface="Arial" panose="020B0604020202020204" pitchFamily="34" charset="0"/>
                <a:cs typeface="Arial" panose="020B0604020202020204" pitchFamily="34" charset="0"/>
              </a:defRPr>
            </a:lvl1pPr>
          </a:lstStyle>
          <a:p>
            <a:fld id="{3A030DFD-335B-4480-BEA0-C8D897832E82}" type="slidenum">
              <a:rPr lang="en-GB" smtClean="0"/>
              <a:pPr/>
              <a:t>‹#›</a:t>
            </a:fld>
            <a:endParaRPr lang="en-GB"/>
          </a:p>
        </p:txBody>
      </p:sp>
      <p:pic>
        <p:nvPicPr>
          <p:cNvPr id="8" name="Picture 7" descr="Department for Business, Energy and Industrial Strategy crest" title="Department for Business, Energy and Industrial Strategy">
            <a:extLst>
              <a:ext uri="{FF2B5EF4-FFF2-40B4-BE49-F238E27FC236}">
                <a16:creationId xmlns:a16="http://schemas.microsoft.com/office/drawing/2014/main" id="{6F8DEABF-AA32-4F61-9113-507A9AC680E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64000" y="6093296"/>
            <a:ext cx="1196930" cy="635708"/>
          </a:xfrm>
          <a:prstGeom prst="rect">
            <a:avLst/>
          </a:prstGeom>
        </p:spPr>
      </p:pic>
    </p:spTree>
    <p:extLst>
      <p:ext uri="{BB962C8B-B14F-4D97-AF65-F5344CB8AC3E}">
        <p14:creationId xmlns:p14="http://schemas.microsoft.com/office/powerpoint/2010/main" val="93369572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05E3198-2EA4-48CB-AED6-78F27E4B6C12}" type="datetime1">
              <a:rPr lang="en-GB" smtClean="0"/>
              <a:t>28/09/2023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823101-2CF2-4830-9078-CC565604177F}" type="slidenum">
              <a:rPr lang="en-GB" smtClean="0"/>
              <a:t>‹#›</a:t>
            </a:fld>
            <a:endParaRPr lang="en-GB"/>
          </a:p>
        </p:txBody>
      </p:sp>
    </p:spTree>
    <p:extLst>
      <p:ext uri="{BB962C8B-B14F-4D97-AF65-F5344CB8AC3E}">
        <p14:creationId xmlns:p14="http://schemas.microsoft.com/office/powerpoint/2010/main" val="317758049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normAutofit/>
          </a:bodyPr>
          <a:lstStyle>
            <a:lvl1pPr>
              <a:defRPr sz="3200"/>
            </a:lvl1pPr>
          </a:lstStyle>
          <a:p>
            <a:r>
              <a:rPr lang="en-US"/>
              <a:t>Click to edit Master title style</a:t>
            </a:r>
            <a:endParaRPr lang="en-GB"/>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6B94EA2-43A7-425A-8131-D17422BA3711}" type="datetime1">
              <a:rPr lang="en-GB" smtClean="0"/>
              <a:t>28/09/2023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823101-2CF2-4830-9078-CC565604177F}" type="slidenum">
              <a:rPr lang="en-GB" smtClean="0"/>
              <a:t>‹#›</a:t>
            </a:fld>
            <a:endParaRPr lang="en-GB"/>
          </a:p>
        </p:txBody>
      </p:sp>
    </p:spTree>
    <p:extLst>
      <p:ext uri="{BB962C8B-B14F-4D97-AF65-F5344CB8AC3E}">
        <p14:creationId xmlns:p14="http://schemas.microsoft.com/office/powerpoint/2010/main" val="320624423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0797B-322A-49C7-B8D4-B32B1FEB97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6CFCC7A-7A4B-4EBD-9BC4-E86FD64402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DA7558-3F7A-4480-93D8-8D056B7917D4}"/>
              </a:ext>
            </a:extLst>
          </p:cNvPr>
          <p:cNvSpPr>
            <a:spLocks noGrp="1"/>
          </p:cNvSpPr>
          <p:nvPr>
            <p:ph type="dt" sz="half" idx="10"/>
          </p:nvPr>
        </p:nvSpPr>
        <p:spPr/>
        <p:txBody>
          <a:bodyPr/>
          <a:lstStyle/>
          <a:p>
            <a:fld id="{A9717086-AD00-4AE0-83DE-4FADB28B3C11}" type="datetime1">
              <a:rPr lang="en-GB" smtClean="0"/>
              <a:t>28/09/2023</a:t>
            </a:fld>
            <a:endParaRPr lang="en-GB"/>
          </a:p>
        </p:txBody>
      </p:sp>
      <p:sp>
        <p:nvSpPr>
          <p:cNvPr id="5" name="Footer Placeholder 4">
            <a:extLst>
              <a:ext uri="{FF2B5EF4-FFF2-40B4-BE49-F238E27FC236}">
                <a16:creationId xmlns:a16="http://schemas.microsoft.com/office/drawing/2014/main" id="{9C0094C7-2738-43A1-964B-1EEE9241AF3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E647C93-8A4B-4D25-97B2-D8912687D546}"/>
              </a:ext>
            </a:extLst>
          </p:cNvPr>
          <p:cNvSpPr>
            <a:spLocks noGrp="1"/>
          </p:cNvSpPr>
          <p:nvPr>
            <p:ph type="sldNum" sz="quarter" idx="12"/>
          </p:nvPr>
        </p:nvSpPr>
        <p:spPr/>
        <p:txBody>
          <a:bodyPr/>
          <a:lstStyle/>
          <a:p>
            <a:fld id="{A7833784-1469-44B8-BD3C-B07BFE06086F}" type="slidenum">
              <a:rPr lang="en-GB" smtClean="0"/>
              <a:t>‹#›</a:t>
            </a:fld>
            <a:endParaRPr lang="en-GB"/>
          </a:p>
        </p:txBody>
      </p:sp>
    </p:spTree>
    <p:extLst>
      <p:ext uri="{BB962C8B-B14F-4D97-AF65-F5344CB8AC3E}">
        <p14:creationId xmlns:p14="http://schemas.microsoft.com/office/powerpoint/2010/main" val="3434050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oran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3ED73D2-2BAE-432F-94C8-38438D372807}"/>
              </a:ext>
            </a:extLst>
          </p:cNvPr>
          <p:cNvSpPr/>
          <p:nvPr userDrawn="1"/>
        </p:nvSpPr>
        <p:spPr>
          <a:xfrm>
            <a:off x="0" y="5909661"/>
            <a:ext cx="12192000" cy="954000"/>
          </a:xfrm>
          <a:prstGeom prst="rect">
            <a:avLst/>
          </a:prstGeom>
          <a:solidFill>
            <a:srgbClr val="F9AE2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800"/>
          </a:p>
        </p:txBody>
      </p:sp>
      <p:sp>
        <p:nvSpPr>
          <p:cNvPr id="2" name="Title 1">
            <a:extLst>
              <a:ext uri="{FF2B5EF4-FFF2-40B4-BE49-F238E27FC236}">
                <a16:creationId xmlns:a16="http://schemas.microsoft.com/office/drawing/2014/main" id="{168C35B7-437D-4BE6-9B66-ED0B9A0A930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37D09F8-429B-4557-A486-27A5770CB020}"/>
              </a:ext>
            </a:extLst>
          </p:cNvPr>
          <p:cNvSpPr>
            <a:spLocks noGrp="1"/>
          </p:cNvSpPr>
          <p:nvPr>
            <p:ph idx="1"/>
          </p:nvPr>
        </p:nvSpPr>
        <p:spPr>
          <a:xfrm>
            <a:off x="838200" y="1825626"/>
            <a:ext cx="10515600" cy="3940861"/>
          </a:xfrm>
        </p:spPr>
        <p:txBody>
          <a:bodyPr/>
          <a:lstStyle>
            <a:lvl1pPr marL="228600" indent="-228600">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D510A885-BAA2-4890-9018-4D60866D65DD}"/>
              </a:ext>
            </a:extLst>
          </p:cNvPr>
          <p:cNvSpPr>
            <a:spLocks noGrp="1"/>
          </p:cNvSpPr>
          <p:nvPr>
            <p:ph type="ftr" sz="quarter" idx="11"/>
          </p:nvPr>
        </p:nvSpPr>
        <p:spPr>
          <a:xfrm>
            <a:off x="1142400" y="6231601"/>
            <a:ext cx="4114800" cy="365125"/>
          </a:xfrm>
          <a:prstGeom prst="rect">
            <a:avLst/>
          </a:prstGeom>
        </p:spPr>
        <p:txBody>
          <a:bodyPr/>
          <a:lstStyle>
            <a:lvl1pPr algn="l">
              <a:defRPr>
                <a:solidFill>
                  <a:schemeClr val="bg1"/>
                </a:solidFill>
                <a:latin typeface="Arial" panose="020B0604020202020204" pitchFamily="34" charset="0"/>
                <a:cs typeface="Arial" panose="020B0604020202020204" pitchFamily="34" charset="0"/>
              </a:defRPr>
            </a:lvl1pPr>
          </a:lstStyle>
          <a:p>
            <a:r>
              <a:rPr lang="en-GB"/>
              <a:t>Event title</a:t>
            </a:r>
          </a:p>
        </p:txBody>
      </p:sp>
      <p:sp>
        <p:nvSpPr>
          <p:cNvPr id="6" name="Slide Number Placeholder 5">
            <a:extLst>
              <a:ext uri="{FF2B5EF4-FFF2-40B4-BE49-F238E27FC236}">
                <a16:creationId xmlns:a16="http://schemas.microsoft.com/office/drawing/2014/main" id="{D1F82590-118A-4F46-A2EA-2A85E3977EA2}"/>
              </a:ext>
            </a:extLst>
          </p:cNvPr>
          <p:cNvSpPr>
            <a:spLocks noGrp="1"/>
          </p:cNvSpPr>
          <p:nvPr>
            <p:ph type="sldNum" sz="quarter" idx="12"/>
          </p:nvPr>
        </p:nvSpPr>
        <p:spPr>
          <a:xfrm>
            <a:off x="662400" y="6231601"/>
            <a:ext cx="501821" cy="365125"/>
          </a:xfrm>
        </p:spPr>
        <p:txBody>
          <a:bodyPr/>
          <a:lstStyle>
            <a:lvl1pPr>
              <a:defRPr>
                <a:solidFill>
                  <a:schemeClr val="bg1"/>
                </a:solidFill>
                <a:latin typeface="Arial" panose="020B0604020202020204" pitchFamily="34" charset="0"/>
                <a:cs typeface="Arial" panose="020B0604020202020204" pitchFamily="34" charset="0"/>
              </a:defRPr>
            </a:lvl1pPr>
          </a:lstStyle>
          <a:p>
            <a:fld id="{3A030DFD-335B-4480-BEA0-C8D897832E82}" type="slidenum">
              <a:rPr lang="en-GB" smtClean="0"/>
              <a:pPr/>
              <a:t>‹#›</a:t>
            </a:fld>
            <a:endParaRPr lang="en-GB"/>
          </a:p>
        </p:txBody>
      </p:sp>
      <p:pic>
        <p:nvPicPr>
          <p:cNvPr id="8" name="Picture 7" descr="Department for Business, Energy and Industrial Strategy crest" title="Department for Business, Energy and Industrial Strategy">
            <a:extLst>
              <a:ext uri="{FF2B5EF4-FFF2-40B4-BE49-F238E27FC236}">
                <a16:creationId xmlns:a16="http://schemas.microsoft.com/office/drawing/2014/main" id="{FC09D322-24DB-4E08-98A6-C423583B65F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64000" y="6093296"/>
            <a:ext cx="1196930" cy="635708"/>
          </a:xfrm>
          <a:prstGeom prst="rect">
            <a:avLst/>
          </a:prstGeom>
        </p:spPr>
      </p:pic>
    </p:spTree>
    <p:extLst>
      <p:ext uri="{BB962C8B-B14F-4D97-AF65-F5344CB8AC3E}">
        <p14:creationId xmlns:p14="http://schemas.microsoft.com/office/powerpoint/2010/main" val="1348243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viole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3ED73D2-2BAE-432F-94C8-38438D372807}"/>
              </a:ext>
            </a:extLst>
          </p:cNvPr>
          <p:cNvSpPr/>
          <p:nvPr userDrawn="1"/>
        </p:nvSpPr>
        <p:spPr>
          <a:xfrm>
            <a:off x="0" y="5909661"/>
            <a:ext cx="12192000" cy="954000"/>
          </a:xfrm>
          <a:prstGeom prst="rect">
            <a:avLst/>
          </a:prstGeom>
          <a:solidFill>
            <a:srgbClr val="AA158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800"/>
          </a:p>
        </p:txBody>
      </p:sp>
      <p:sp>
        <p:nvSpPr>
          <p:cNvPr id="2" name="Title 1">
            <a:extLst>
              <a:ext uri="{FF2B5EF4-FFF2-40B4-BE49-F238E27FC236}">
                <a16:creationId xmlns:a16="http://schemas.microsoft.com/office/drawing/2014/main" id="{168C35B7-437D-4BE6-9B66-ED0B9A0A930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37D09F8-429B-4557-A486-27A5770CB020}"/>
              </a:ext>
            </a:extLst>
          </p:cNvPr>
          <p:cNvSpPr>
            <a:spLocks noGrp="1"/>
          </p:cNvSpPr>
          <p:nvPr>
            <p:ph idx="1"/>
          </p:nvPr>
        </p:nvSpPr>
        <p:spPr>
          <a:xfrm>
            <a:off x="838200" y="1825626"/>
            <a:ext cx="10515600" cy="3940861"/>
          </a:xfrm>
        </p:spPr>
        <p:txBody>
          <a:bodyPr/>
          <a:lstStyle>
            <a:lvl1pPr marL="228600" indent="-228600">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D510A885-BAA2-4890-9018-4D60866D65DD}"/>
              </a:ext>
            </a:extLst>
          </p:cNvPr>
          <p:cNvSpPr>
            <a:spLocks noGrp="1"/>
          </p:cNvSpPr>
          <p:nvPr>
            <p:ph type="ftr" sz="quarter" idx="11"/>
          </p:nvPr>
        </p:nvSpPr>
        <p:spPr>
          <a:xfrm>
            <a:off x="1142400" y="6231601"/>
            <a:ext cx="4114800" cy="365125"/>
          </a:xfrm>
          <a:prstGeom prst="rect">
            <a:avLst/>
          </a:prstGeom>
        </p:spPr>
        <p:txBody>
          <a:bodyPr/>
          <a:lstStyle>
            <a:lvl1pPr algn="l">
              <a:defRPr>
                <a:solidFill>
                  <a:schemeClr val="bg1"/>
                </a:solidFill>
                <a:latin typeface="Arial" panose="020B0604020202020204" pitchFamily="34" charset="0"/>
                <a:cs typeface="Arial" panose="020B0604020202020204" pitchFamily="34" charset="0"/>
              </a:defRPr>
            </a:lvl1pPr>
          </a:lstStyle>
          <a:p>
            <a:r>
              <a:rPr lang="en-GB"/>
              <a:t>Event title</a:t>
            </a:r>
          </a:p>
        </p:txBody>
      </p:sp>
      <p:sp>
        <p:nvSpPr>
          <p:cNvPr id="6" name="Slide Number Placeholder 5">
            <a:extLst>
              <a:ext uri="{FF2B5EF4-FFF2-40B4-BE49-F238E27FC236}">
                <a16:creationId xmlns:a16="http://schemas.microsoft.com/office/drawing/2014/main" id="{D1F82590-118A-4F46-A2EA-2A85E3977EA2}"/>
              </a:ext>
            </a:extLst>
          </p:cNvPr>
          <p:cNvSpPr>
            <a:spLocks noGrp="1"/>
          </p:cNvSpPr>
          <p:nvPr>
            <p:ph type="sldNum" sz="quarter" idx="12"/>
          </p:nvPr>
        </p:nvSpPr>
        <p:spPr>
          <a:xfrm>
            <a:off x="662400" y="6231601"/>
            <a:ext cx="501821" cy="365125"/>
          </a:xfrm>
        </p:spPr>
        <p:txBody>
          <a:bodyPr/>
          <a:lstStyle>
            <a:lvl1pPr>
              <a:defRPr>
                <a:solidFill>
                  <a:schemeClr val="bg1"/>
                </a:solidFill>
                <a:latin typeface="Arial" panose="020B0604020202020204" pitchFamily="34" charset="0"/>
                <a:cs typeface="Arial" panose="020B0604020202020204" pitchFamily="34" charset="0"/>
              </a:defRPr>
            </a:lvl1pPr>
          </a:lstStyle>
          <a:p>
            <a:fld id="{3A030DFD-335B-4480-BEA0-C8D897832E82}" type="slidenum">
              <a:rPr lang="en-GB" smtClean="0"/>
              <a:pPr/>
              <a:t>‹#›</a:t>
            </a:fld>
            <a:endParaRPr lang="en-GB"/>
          </a:p>
        </p:txBody>
      </p:sp>
      <p:pic>
        <p:nvPicPr>
          <p:cNvPr id="8" name="Picture 7" descr="Department for Business, Energy and Industrial Strategy crest" title="Department for Business, Energy and Industrial Strategy">
            <a:extLst>
              <a:ext uri="{FF2B5EF4-FFF2-40B4-BE49-F238E27FC236}">
                <a16:creationId xmlns:a16="http://schemas.microsoft.com/office/drawing/2014/main" id="{E62F3C83-B271-477C-90E2-1DE95981F47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64000" y="6093296"/>
            <a:ext cx="1196930" cy="635708"/>
          </a:xfrm>
          <a:prstGeom prst="rect">
            <a:avLst/>
          </a:prstGeom>
        </p:spPr>
      </p:pic>
    </p:spTree>
    <p:extLst>
      <p:ext uri="{BB962C8B-B14F-4D97-AF65-F5344CB8AC3E}">
        <p14:creationId xmlns:p14="http://schemas.microsoft.com/office/powerpoint/2010/main" val="4102933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Light blue - gradi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3ED73D2-2BAE-432F-94C8-38438D372807}"/>
              </a:ext>
            </a:extLst>
          </p:cNvPr>
          <p:cNvSpPr/>
          <p:nvPr userDrawn="1"/>
        </p:nvSpPr>
        <p:spPr>
          <a:xfrm>
            <a:off x="0" y="5909661"/>
            <a:ext cx="12192000" cy="954000"/>
          </a:xfrm>
          <a:prstGeom prst="rect">
            <a:avLst/>
          </a:prstGeom>
          <a:gradFill>
            <a:gsLst>
              <a:gs pos="0">
                <a:srgbClr val="004A7F"/>
              </a:gs>
              <a:gs pos="100000">
                <a:srgbClr val="1C9CD9"/>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800"/>
          </a:p>
        </p:txBody>
      </p:sp>
      <p:sp>
        <p:nvSpPr>
          <p:cNvPr id="2" name="Title 1">
            <a:extLst>
              <a:ext uri="{FF2B5EF4-FFF2-40B4-BE49-F238E27FC236}">
                <a16:creationId xmlns:a16="http://schemas.microsoft.com/office/drawing/2014/main" id="{168C35B7-437D-4BE6-9B66-ED0B9A0A930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37D09F8-429B-4557-A486-27A5770CB020}"/>
              </a:ext>
            </a:extLst>
          </p:cNvPr>
          <p:cNvSpPr>
            <a:spLocks noGrp="1"/>
          </p:cNvSpPr>
          <p:nvPr>
            <p:ph idx="1"/>
          </p:nvPr>
        </p:nvSpPr>
        <p:spPr>
          <a:xfrm>
            <a:off x="838200" y="1825626"/>
            <a:ext cx="10515600" cy="3940861"/>
          </a:xfrm>
        </p:spPr>
        <p:txBody>
          <a:bodyPr/>
          <a:lstStyle>
            <a:lvl1pPr marL="228600" indent="-228600">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D510A885-BAA2-4890-9018-4D60866D65DD}"/>
              </a:ext>
            </a:extLst>
          </p:cNvPr>
          <p:cNvSpPr>
            <a:spLocks noGrp="1"/>
          </p:cNvSpPr>
          <p:nvPr>
            <p:ph type="ftr" sz="quarter" idx="11"/>
          </p:nvPr>
        </p:nvSpPr>
        <p:spPr>
          <a:xfrm>
            <a:off x="1142400" y="6231601"/>
            <a:ext cx="4114800" cy="365125"/>
          </a:xfrm>
          <a:prstGeom prst="rect">
            <a:avLst/>
          </a:prstGeom>
        </p:spPr>
        <p:txBody>
          <a:bodyPr/>
          <a:lstStyle>
            <a:lvl1pPr algn="l">
              <a:defRPr>
                <a:solidFill>
                  <a:schemeClr val="bg1"/>
                </a:solidFill>
                <a:latin typeface="Arial" panose="020B0604020202020204" pitchFamily="34" charset="0"/>
                <a:cs typeface="Arial" panose="020B0604020202020204" pitchFamily="34" charset="0"/>
              </a:defRPr>
            </a:lvl1pPr>
          </a:lstStyle>
          <a:p>
            <a:r>
              <a:rPr lang="en-GB"/>
              <a:t>Event title</a:t>
            </a:r>
          </a:p>
        </p:txBody>
      </p:sp>
      <p:sp>
        <p:nvSpPr>
          <p:cNvPr id="6" name="Slide Number Placeholder 5">
            <a:extLst>
              <a:ext uri="{FF2B5EF4-FFF2-40B4-BE49-F238E27FC236}">
                <a16:creationId xmlns:a16="http://schemas.microsoft.com/office/drawing/2014/main" id="{D1F82590-118A-4F46-A2EA-2A85E3977EA2}"/>
              </a:ext>
            </a:extLst>
          </p:cNvPr>
          <p:cNvSpPr>
            <a:spLocks noGrp="1"/>
          </p:cNvSpPr>
          <p:nvPr>
            <p:ph type="sldNum" sz="quarter" idx="12"/>
          </p:nvPr>
        </p:nvSpPr>
        <p:spPr>
          <a:xfrm>
            <a:off x="662400" y="6231601"/>
            <a:ext cx="501821" cy="365125"/>
          </a:xfrm>
        </p:spPr>
        <p:txBody>
          <a:bodyPr/>
          <a:lstStyle>
            <a:lvl1pPr>
              <a:defRPr>
                <a:solidFill>
                  <a:schemeClr val="bg1"/>
                </a:solidFill>
                <a:latin typeface="Arial" panose="020B0604020202020204" pitchFamily="34" charset="0"/>
                <a:cs typeface="Arial" panose="020B0604020202020204" pitchFamily="34" charset="0"/>
              </a:defRPr>
            </a:lvl1pPr>
          </a:lstStyle>
          <a:p>
            <a:fld id="{3A030DFD-335B-4480-BEA0-C8D897832E82}" type="slidenum">
              <a:rPr lang="en-GB" smtClean="0"/>
              <a:pPr/>
              <a:t>‹#›</a:t>
            </a:fld>
            <a:endParaRPr lang="en-GB"/>
          </a:p>
        </p:txBody>
      </p:sp>
      <p:pic>
        <p:nvPicPr>
          <p:cNvPr id="8" name="Picture 7" descr="Department for Business, Energy and Industrial Strategy crest" title="Department for Business, Energy and Industrial Strategy">
            <a:extLst>
              <a:ext uri="{FF2B5EF4-FFF2-40B4-BE49-F238E27FC236}">
                <a16:creationId xmlns:a16="http://schemas.microsoft.com/office/drawing/2014/main" id="{48F195AA-D0DA-49E7-84E2-8D2880E5D8E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64000" y="6093296"/>
            <a:ext cx="1196930" cy="635708"/>
          </a:xfrm>
          <a:prstGeom prst="rect">
            <a:avLst/>
          </a:prstGeom>
        </p:spPr>
      </p:pic>
    </p:spTree>
    <p:extLst>
      <p:ext uri="{BB962C8B-B14F-4D97-AF65-F5344CB8AC3E}">
        <p14:creationId xmlns:p14="http://schemas.microsoft.com/office/powerpoint/2010/main" val="3551620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green - gradi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C35B7-437D-4BE6-9B66-ED0B9A0A930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37D09F8-429B-4557-A486-27A5770CB020}"/>
              </a:ext>
            </a:extLst>
          </p:cNvPr>
          <p:cNvSpPr>
            <a:spLocks noGrp="1"/>
          </p:cNvSpPr>
          <p:nvPr>
            <p:ph idx="1"/>
          </p:nvPr>
        </p:nvSpPr>
        <p:spPr>
          <a:xfrm>
            <a:off x="838200" y="1825626"/>
            <a:ext cx="10515600" cy="3940861"/>
          </a:xfrm>
        </p:spPr>
        <p:txBody>
          <a:bodyPr/>
          <a:lstStyle>
            <a:lvl1pPr marL="228600" indent="-228600">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Footer Placeholder 4">
            <a:extLst>
              <a:ext uri="{FF2B5EF4-FFF2-40B4-BE49-F238E27FC236}">
                <a16:creationId xmlns:a16="http://schemas.microsoft.com/office/drawing/2014/main" id="{C0E277DE-69E1-40E5-8363-40ED817AE4B3}"/>
              </a:ext>
            </a:extLst>
          </p:cNvPr>
          <p:cNvSpPr txBox="1">
            <a:spLocks/>
          </p:cNvSpPr>
          <p:nvPr userDrawn="1"/>
        </p:nvSpPr>
        <p:spPr>
          <a:xfrm>
            <a:off x="0" y="5909661"/>
            <a:ext cx="12192000" cy="952500"/>
          </a:xfrm>
          <a:prstGeom prst="rect">
            <a:avLst/>
          </a:prstGeom>
          <a:gradFill>
            <a:gsLst>
              <a:gs pos="0">
                <a:srgbClr val="73B72B"/>
              </a:gs>
              <a:gs pos="100000">
                <a:srgbClr val="BCCF00"/>
              </a:gs>
            </a:gsLst>
            <a:lin ang="2700000" scaled="0"/>
          </a:gradFill>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GB" sz="1200">
              <a:solidFill>
                <a:srgbClr val="004A7F"/>
              </a:solidFill>
            </a:endParaRPr>
          </a:p>
        </p:txBody>
      </p:sp>
      <p:sp>
        <p:nvSpPr>
          <p:cNvPr id="5" name="Footer Placeholder 4">
            <a:extLst>
              <a:ext uri="{FF2B5EF4-FFF2-40B4-BE49-F238E27FC236}">
                <a16:creationId xmlns:a16="http://schemas.microsoft.com/office/drawing/2014/main" id="{D510A885-BAA2-4890-9018-4D60866D65DD}"/>
              </a:ext>
            </a:extLst>
          </p:cNvPr>
          <p:cNvSpPr>
            <a:spLocks noGrp="1"/>
          </p:cNvSpPr>
          <p:nvPr>
            <p:ph type="ftr" sz="quarter" idx="11"/>
          </p:nvPr>
        </p:nvSpPr>
        <p:spPr>
          <a:xfrm>
            <a:off x="1142400" y="6231601"/>
            <a:ext cx="4114800" cy="365125"/>
          </a:xfrm>
          <a:prstGeom prst="rect">
            <a:avLst/>
          </a:prstGeom>
        </p:spPr>
        <p:txBody>
          <a:bodyPr/>
          <a:lstStyle>
            <a:lvl1pPr algn="l">
              <a:defRPr>
                <a:solidFill>
                  <a:schemeClr val="bg1"/>
                </a:solidFill>
                <a:latin typeface="Arial" panose="020B0604020202020204" pitchFamily="34" charset="0"/>
                <a:cs typeface="Arial" panose="020B0604020202020204" pitchFamily="34" charset="0"/>
              </a:defRPr>
            </a:lvl1pPr>
          </a:lstStyle>
          <a:p>
            <a:r>
              <a:rPr lang="en-GB"/>
              <a:t>Event title</a:t>
            </a:r>
          </a:p>
        </p:txBody>
      </p:sp>
      <p:sp>
        <p:nvSpPr>
          <p:cNvPr id="6" name="Slide Number Placeholder 5">
            <a:extLst>
              <a:ext uri="{FF2B5EF4-FFF2-40B4-BE49-F238E27FC236}">
                <a16:creationId xmlns:a16="http://schemas.microsoft.com/office/drawing/2014/main" id="{D1F82590-118A-4F46-A2EA-2A85E3977EA2}"/>
              </a:ext>
            </a:extLst>
          </p:cNvPr>
          <p:cNvSpPr>
            <a:spLocks noGrp="1"/>
          </p:cNvSpPr>
          <p:nvPr>
            <p:ph type="sldNum" sz="quarter" idx="12"/>
          </p:nvPr>
        </p:nvSpPr>
        <p:spPr>
          <a:xfrm>
            <a:off x="662400" y="6231601"/>
            <a:ext cx="501821" cy="365125"/>
          </a:xfrm>
        </p:spPr>
        <p:txBody>
          <a:bodyPr/>
          <a:lstStyle>
            <a:lvl1pPr>
              <a:defRPr>
                <a:solidFill>
                  <a:schemeClr val="bg1"/>
                </a:solidFill>
                <a:latin typeface="Arial" panose="020B0604020202020204" pitchFamily="34" charset="0"/>
                <a:cs typeface="Arial" panose="020B0604020202020204" pitchFamily="34" charset="0"/>
              </a:defRPr>
            </a:lvl1pPr>
          </a:lstStyle>
          <a:p>
            <a:fld id="{3A030DFD-335B-4480-BEA0-C8D897832E82}" type="slidenum">
              <a:rPr lang="en-GB" smtClean="0"/>
              <a:pPr/>
              <a:t>‹#›</a:t>
            </a:fld>
            <a:endParaRPr lang="en-GB"/>
          </a:p>
        </p:txBody>
      </p:sp>
      <p:pic>
        <p:nvPicPr>
          <p:cNvPr id="10" name="Picture 9" descr="Department for Business, Energy and Industrial Strategy crest" title="Department for Business, Energy and Industrial Strategy">
            <a:extLst>
              <a:ext uri="{FF2B5EF4-FFF2-40B4-BE49-F238E27FC236}">
                <a16:creationId xmlns:a16="http://schemas.microsoft.com/office/drawing/2014/main" id="{F3FA3194-03CD-404A-82B7-B498EDECCCB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64000" y="6093296"/>
            <a:ext cx="1196930" cy="635708"/>
          </a:xfrm>
          <a:prstGeom prst="rect">
            <a:avLst/>
          </a:prstGeom>
        </p:spPr>
      </p:pic>
    </p:spTree>
    <p:extLst>
      <p:ext uri="{BB962C8B-B14F-4D97-AF65-F5344CB8AC3E}">
        <p14:creationId xmlns:p14="http://schemas.microsoft.com/office/powerpoint/2010/main" val="3953868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image" Target="../media/image3.png"/><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image" Target="../media/image2.png"/><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theme" Target="../theme/theme2.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image" Target="../media/image2.png"/><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theme" Target="../theme/theme3.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theme" Target="../theme/theme4.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1CC29F5-9D38-4F92-9787-5C69E638BD2C}"/>
              </a:ext>
            </a:extLst>
          </p:cNvPr>
          <p:cNvSpPr/>
          <p:nvPr userDrawn="1"/>
        </p:nvSpPr>
        <p:spPr>
          <a:xfrm>
            <a:off x="0" y="5910106"/>
            <a:ext cx="12192000" cy="954000"/>
          </a:xfrm>
          <a:prstGeom prst="rect">
            <a:avLst/>
          </a:prstGeom>
          <a:solidFill>
            <a:srgbClr val="004A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Placeholder 1">
            <a:extLst>
              <a:ext uri="{FF2B5EF4-FFF2-40B4-BE49-F238E27FC236}">
                <a16:creationId xmlns:a16="http://schemas.microsoft.com/office/drawing/2014/main" id="{65C08958-870B-4E65-B32D-F274CCFBB2B9}"/>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C3D40D6-D6CF-4338-B18C-CBFA3AA7CB9E}"/>
              </a:ext>
            </a:extLst>
          </p:cNvPr>
          <p:cNvSpPr>
            <a:spLocks noGrp="1"/>
          </p:cNvSpPr>
          <p:nvPr>
            <p:ph type="body" idx="1"/>
          </p:nvPr>
        </p:nvSpPr>
        <p:spPr>
          <a:xfrm>
            <a:off x="838200" y="1825626"/>
            <a:ext cx="10515600" cy="375962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171A119-C713-44E6-AEAE-A3327772BD86}"/>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86F5BD9-F13F-4A14-ACDE-7BA62DF8EC0D}"/>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030DFD-335B-4480-BEA0-C8D897832E82}" type="slidenum">
              <a:rPr lang="en-GB" smtClean="0"/>
              <a:t>‹#›</a:t>
            </a:fld>
            <a:endParaRPr lang="en-GB"/>
          </a:p>
        </p:txBody>
      </p:sp>
      <p:sp>
        <p:nvSpPr>
          <p:cNvPr id="8" name="Footer Placeholder 7">
            <a:extLst>
              <a:ext uri="{FF2B5EF4-FFF2-40B4-BE49-F238E27FC236}">
                <a16:creationId xmlns:a16="http://schemas.microsoft.com/office/drawing/2014/main" id="{04B135CC-373B-4BC2-BBB7-26394D4E692D}"/>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Event title</a:t>
            </a:r>
          </a:p>
        </p:txBody>
      </p:sp>
      <p:pic>
        <p:nvPicPr>
          <p:cNvPr id="10" name="Picture 9" descr="Department for Business, Energy and Industrial Strategy crest" title="Department for Business, Energy and Industrial Strategy">
            <a:extLst>
              <a:ext uri="{FF2B5EF4-FFF2-40B4-BE49-F238E27FC236}">
                <a16:creationId xmlns:a16="http://schemas.microsoft.com/office/drawing/2014/main" id="{D47B0A10-0077-4F3E-8FA9-D8FE9B3760C4}"/>
              </a:ext>
            </a:extLst>
          </p:cNvPr>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10764000" y="6093296"/>
            <a:ext cx="1196930" cy="635708"/>
          </a:xfrm>
          <a:prstGeom prst="rect">
            <a:avLst/>
          </a:prstGeom>
        </p:spPr>
      </p:pic>
    </p:spTree>
    <p:extLst>
      <p:ext uri="{BB962C8B-B14F-4D97-AF65-F5344CB8AC3E}">
        <p14:creationId xmlns:p14="http://schemas.microsoft.com/office/powerpoint/2010/main" val="3384150282"/>
      </p:ext>
    </p:extLst>
  </p:cSld>
  <p:clrMap bg1="lt1" tx1="dk1" bg2="lt2" tx2="dk2" accent1="accent1" accent2="accent2" accent3="accent3" accent4="accent4" accent5="accent5" accent6="accent6" hlink="hlink" folHlink="folHlink"/>
  <p:sldLayoutIdLst>
    <p:sldLayoutId id="2147483681" r:id="rId1"/>
    <p:sldLayoutId id="2147483704" r:id="rId2"/>
    <p:sldLayoutId id="2147483682"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683" r:id="rId12"/>
    <p:sldLayoutId id="2147483684" r:id="rId13"/>
    <p:sldLayoutId id="2147483685" r:id="rId14"/>
    <p:sldLayoutId id="2147483686" r:id="rId15"/>
    <p:sldLayoutId id="2147483687" r:id="rId16"/>
    <p:sldLayoutId id="2147483688" r:id="rId17"/>
    <p:sldLayoutId id="2147483689" r:id="rId18"/>
  </p:sldLayoutIdLst>
  <p:hf hdr="0" dt="0"/>
  <p:txStyles>
    <p:titleStyle>
      <a:lvl1pPr algn="l" defTabSz="914400" rtl="0" eaLnBrk="1" latinLnBrk="0" hangingPunct="1">
        <a:lnSpc>
          <a:spcPct val="90000"/>
        </a:lnSpc>
        <a:spcBef>
          <a:spcPct val="0"/>
        </a:spcBef>
        <a:buNone/>
        <a:defRPr sz="4400" kern="1200">
          <a:solidFill>
            <a:srgbClr val="041E4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357015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CA0997-1D83-42DA-B216-2E0545FABAA9}" type="slidenum">
              <a:rPr lang="en-GB" smtClean="0"/>
              <a:t>‹#›</a:t>
            </a:fld>
            <a:endParaRPr lang="en-GB"/>
          </a:p>
        </p:txBody>
      </p:sp>
      <p:pic>
        <p:nvPicPr>
          <p:cNvPr id="8" name="Picture 7" descr="A close up of a logo&#10;&#10;Description generated with very high confidence">
            <a:extLst>
              <a:ext uri="{FF2B5EF4-FFF2-40B4-BE49-F238E27FC236}">
                <a16:creationId xmlns:a16="http://schemas.microsoft.com/office/drawing/2014/main" id="{4B035A8A-1317-4C7A-B7D6-112AC0E84703}"/>
              </a:ext>
            </a:extLst>
          </p:cNvPr>
          <p:cNvPicPr>
            <a:picLocks noChangeAspect="1"/>
          </p:cNvPicPr>
          <p:nvPr userDrawn="1"/>
        </p:nvPicPr>
        <p:blipFill rotWithShape="1">
          <a:blip r:embed="rId12">
            <a:extLst>
              <a:ext uri="{28A0092B-C50C-407E-A947-70E740481C1C}">
                <a14:useLocalDpi xmlns:a14="http://schemas.microsoft.com/office/drawing/2010/main" val="0"/>
              </a:ext>
            </a:extLst>
          </a:blip>
          <a:srcRect l="20524"/>
          <a:stretch/>
        </p:blipFill>
        <p:spPr>
          <a:xfrm>
            <a:off x="2502280" y="5371027"/>
            <a:ext cx="9689720" cy="1485900"/>
          </a:xfrm>
          <a:prstGeom prst="rect">
            <a:avLst/>
          </a:prstGeom>
        </p:spPr>
      </p:pic>
      <p:pic>
        <p:nvPicPr>
          <p:cNvPr id="11" name="Picture 10">
            <a:extLst>
              <a:ext uri="{FF2B5EF4-FFF2-40B4-BE49-F238E27FC236}">
                <a16:creationId xmlns:a16="http://schemas.microsoft.com/office/drawing/2014/main" id="{CAFEDE63-93E4-4E3A-B692-30AA82726B95}"/>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413910" y="5530322"/>
            <a:ext cx="1640742" cy="872645"/>
          </a:xfrm>
          <a:prstGeom prst="rect">
            <a:avLst/>
          </a:prstGeom>
        </p:spPr>
      </p:pic>
    </p:spTree>
    <p:extLst>
      <p:ext uri="{BB962C8B-B14F-4D97-AF65-F5344CB8AC3E}">
        <p14:creationId xmlns:p14="http://schemas.microsoft.com/office/powerpoint/2010/main" val="2003664178"/>
      </p:ext>
    </p:extLst>
  </p:cSld>
  <p:clrMap bg1="lt1" tx1="dk1" bg2="lt2" tx2="dk2" accent1="accent1" accent2="accent2" accent3="accent3" accent4="accent4" accent5="accent5" accent6="accent6" hlink="hlink" folHlink="folHlink"/>
  <p:sldLayoutIdLst>
    <p:sldLayoutId id="2147483671" r:id="rId1"/>
    <p:sldLayoutId id="2147483702" r:id="rId2"/>
    <p:sldLayoutId id="2147483672" r:id="rId3"/>
    <p:sldLayoutId id="2147483673" r:id="rId4"/>
    <p:sldLayoutId id="2147483727" r:id="rId5"/>
    <p:sldLayoutId id="2147483675" r:id="rId6"/>
    <p:sldLayoutId id="2147483676" r:id="rId7"/>
    <p:sldLayoutId id="2147483677" r:id="rId8"/>
    <p:sldLayoutId id="2147483678" r:id="rId9"/>
    <p:sldLayoutId id="2147483679" r:id="rId10"/>
  </p:sldLayoutIdLst>
  <p:hf hdr="0" dt="0"/>
  <p:txStyles>
    <p:titleStyle>
      <a:lvl1pPr algn="l" defTabSz="914400" rtl="0" eaLnBrk="1" latinLnBrk="0" hangingPunct="1">
        <a:lnSpc>
          <a:spcPct val="90000"/>
        </a:lnSpc>
        <a:spcBef>
          <a:spcPct val="0"/>
        </a:spcBef>
        <a:buNone/>
        <a:defRPr sz="4400" kern="1200">
          <a:solidFill>
            <a:srgbClr val="041E42"/>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AC2B37"/>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AC2B37"/>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AC2B37"/>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AC2B37"/>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AC2B37"/>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359487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CA0997-1D83-42DA-B216-2E0545FABAA9}" type="slidenum">
              <a:rPr lang="en-GB" smtClean="0"/>
              <a:t>‹#›</a:t>
            </a:fld>
            <a:endParaRPr lang="en-GB"/>
          </a:p>
        </p:txBody>
      </p:sp>
      <p:pic>
        <p:nvPicPr>
          <p:cNvPr id="5" name="Picture 4" descr="A close up of a logo&#10;&#10;Description generated with very high confidence">
            <a:extLst>
              <a:ext uri="{FF2B5EF4-FFF2-40B4-BE49-F238E27FC236}">
                <a16:creationId xmlns:a16="http://schemas.microsoft.com/office/drawing/2014/main" id="{F307BC52-A738-40B6-B002-BA5FA39736D6}"/>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0" y="5389272"/>
            <a:ext cx="12192000" cy="1485900"/>
          </a:xfrm>
          <a:prstGeom prst="rect">
            <a:avLst/>
          </a:prstGeom>
        </p:spPr>
      </p:pic>
    </p:spTree>
    <p:extLst>
      <p:ext uri="{BB962C8B-B14F-4D97-AF65-F5344CB8AC3E}">
        <p14:creationId xmlns:p14="http://schemas.microsoft.com/office/powerpoint/2010/main" val="18040641"/>
      </p:ext>
    </p:extLst>
  </p:cSld>
  <p:clrMap bg1="lt1" tx1="dk1" bg2="lt2" tx2="dk2" accent1="accent1" accent2="accent2" accent3="accent3" accent4="accent4" accent5="accent5" accent6="accent6" hlink="hlink" folHlink="folHlink"/>
  <p:sldLayoutIdLst>
    <p:sldLayoutId id="2147483693" r:id="rId1"/>
    <p:sldLayoutId id="214748370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Lst>
  <p:hf hdr="0" dt="0"/>
  <p:txStyles>
    <p:titleStyle>
      <a:lvl1pPr algn="l" defTabSz="914400" rtl="0" eaLnBrk="1" latinLnBrk="0" hangingPunct="1">
        <a:lnSpc>
          <a:spcPct val="90000"/>
        </a:lnSpc>
        <a:spcBef>
          <a:spcPct val="0"/>
        </a:spcBef>
        <a:buNone/>
        <a:defRPr sz="4400" kern="1200">
          <a:solidFill>
            <a:srgbClr val="041E42"/>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AC2B37"/>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AC2B37"/>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AC2B37"/>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AC2B37"/>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AC2B37"/>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27384"/>
            <a:ext cx="12192000" cy="1143000"/>
          </a:xfrm>
          <a:prstGeom prst="rect">
            <a:avLst/>
          </a:prstGeom>
          <a:solidFill>
            <a:srgbClr val="004A7F"/>
          </a:solidFill>
        </p:spPr>
        <p:txBody>
          <a:bodyPr vert="horz" lIns="576000" tIns="45720" rIns="57600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609600" y="1196751"/>
            <a:ext cx="10908000" cy="5040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5807968" y="6381328"/>
            <a:ext cx="2844800" cy="365125"/>
          </a:xfrm>
          <a:prstGeom prst="rect">
            <a:avLst/>
          </a:prstGeom>
        </p:spPr>
        <p:txBody>
          <a:bodyPr vert="horz" lIns="91440" tIns="45720" rIns="91440" bIns="45720" rtlCol="0" anchor="ctr"/>
          <a:lstStyle>
            <a:lvl1pPr algn="l">
              <a:defRPr sz="1200">
                <a:solidFill>
                  <a:schemeClr val="tx1"/>
                </a:solidFill>
              </a:defRPr>
            </a:lvl1pPr>
          </a:lstStyle>
          <a:p>
            <a:fld id="{7CFAAB39-7B3C-479F-9CD2-DDC21B27F4DD}" type="datetime1">
              <a:rPr lang="en-GB" smtClean="0"/>
              <a:t>28/09/2023</a:t>
            </a:fld>
            <a:endParaRPr lang="en-GB"/>
          </a:p>
        </p:txBody>
      </p:sp>
      <p:sp>
        <p:nvSpPr>
          <p:cNvPr id="5" name="Footer Placeholder 4"/>
          <p:cNvSpPr>
            <a:spLocks noGrp="1"/>
          </p:cNvSpPr>
          <p:nvPr>
            <p:ph type="ftr" sz="quarter" idx="3"/>
          </p:nvPr>
        </p:nvSpPr>
        <p:spPr>
          <a:xfrm>
            <a:off x="620655" y="6381328"/>
            <a:ext cx="3860800" cy="365125"/>
          </a:xfrm>
          <a:prstGeom prst="rect">
            <a:avLst/>
          </a:prstGeom>
        </p:spPr>
        <p:txBody>
          <a:bodyPr vert="horz" lIns="91440" tIns="45720" rIns="91440" bIns="45720" rtlCol="0" anchor="ctr"/>
          <a:lstStyle>
            <a:lvl1pPr algn="l">
              <a:defRPr sz="1200">
                <a:solidFill>
                  <a:schemeClr val="tx1"/>
                </a:solidFill>
              </a:defRPr>
            </a:lvl1pPr>
          </a:lstStyle>
          <a:p>
            <a:endParaRPr lang="en-GB"/>
          </a:p>
        </p:txBody>
      </p:sp>
      <p:sp>
        <p:nvSpPr>
          <p:cNvPr id="6" name="Slide Number Placeholder 5"/>
          <p:cNvSpPr>
            <a:spLocks noGrp="1"/>
          </p:cNvSpPr>
          <p:nvPr>
            <p:ph type="sldNum" sz="quarter" idx="4"/>
          </p:nvPr>
        </p:nvSpPr>
        <p:spPr>
          <a:xfrm>
            <a:off x="8711200" y="6381328"/>
            <a:ext cx="2844800" cy="365125"/>
          </a:xfrm>
          <a:prstGeom prst="rect">
            <a:avLst/>
          </a:prstGeom>
        </p:spPr>
        <p:txBody>
          <a:bodyPr vert="horz" lIns="91440" tIns="45720" rIns="91440" bIns="45720" rtlCol="0" anchor="ctr"/>
          <a:lstStyle>
            <a:lvl1pPr algn="r">
              <a:defRPr sz="1200">
                <a:solidFill>
                  <a:schemeClr val="tx1"/>
                </a:solidFill>
              </a:defRPr>
            </a:lvl1pPr>
          </a:lstStyle>
          <a:p>
            <a:fld id="{5E823101-2CF2-4830-9078-CC565604177F}" type="slidenum">
              <a:rPr lang="en-GB" smtClean="0"/>
              <a:pPr/>
              <a:t>‹#›</a:t>
            </a:fld>
            <a:endParaRPr lang="en-GB"/>
          </a:p>
        </p:txBody>
      </p:sp>
      <p:cxnSp>
        <p:nvCxnSpPr>
          <p:cNvPr id="7" name="Straight Connector 6"/>
          <p:cNvCxnSpPr/>
          <p:nvPr userDrawn="1"/>
        </p:nvCxnSpPr>
        <p:spPr>
          <a:xfrm>
            <a:off x="612000" y="6309320"/>
            <a:ext cx="10944000" cy="0"/>
          </a:xfrm>
          <a:prstGeom prst="line">
            <a:avLst/>
          </a:prstGeom>
          <a:ln w="28575">
            <a:solidFill>
              <a:srgbClr val="004A7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2712176"/>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674" r:id="rId14"/>
  </p:sldLayoutIdLst>
  <p:hf hdr="0" ftr="0" dt="0"/>
  <p:txStyles>
    <p:titleStyle>
      <a:lvl1pPr algn="l" defTabSz="914400" rtl="0" eaLnBrk="1" latinLnBrk="0" hangingPunct="1">
        <a:spcBef>
          <a:spcPct val="0"/>
        </a:spcBef>
        <a:buNone/>
        <a:defRPr sz="32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39.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1.xml"/><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1.xml"/><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41.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41.xml"/><Relationship Id="rId5" Type="http://schemas.openxmlformats.org/officeDocument/2006/relationships/image" Target="../media/image36.png"/><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svg"/><Relationship Id="rId7" Type="http://schemas.openxmlformats.org/officeDocument/2006/relationships/image" Target="../media/image42.svg"/><Relationship Id="rId2" Type="http://schemas.openxmlformats.org/officeDocument/2006/relationships/image" Target="../media/image37.png"/><Relationship Id="rId1" Type="http://schemas.openxmlformats.org/officeDocument/2006/relationships/slideLayout" Target="../slideLayouts/slideLayout41.xml"/><Relationship Id="rId6" Type="http://schemas.openxmlformats.org/officeDocument/2006/relationships/image" Target="../media/image41.png"/><Relationship Id="rId5" Type="http://schemas.openxmlformats.org/officeDocument/2006/relationships/image" Target="../media/image40.svg"/><Relationship Id="rId4" Type="http://schemas.openxmlformats.org/officeDocument/2006/relationships/image" Target="../media/image39.png"/><Relationship Id="rId9" Type="http://schemas.openxmlformats.org/officeDocument/2006/relationships/image" Target="../media/image44.svg"/></Relationships>
</file>

<file path=ppt/slides/_rels/slide15.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41.xml"/></Relationships>
</file>

<file path=ppt/slides/_rels/slide1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jpeg"/><Relationship Id="rId1" Type="http://schemas.openxmlformats.org/officeDocument/2006/relationships/slideLayout" Target="../slideLayouts/slideLayout41.xml"/></Relationships>
</file>

<file path=ppt/slides/_rels/slide1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46.xml"/></Relationships>
</file>

<file path=ppt/slides/_rels/slide18.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image" Target="../media/image50.png"/><Relationship Id="rId1" Type="http://schemas.openxmlformats.org/officeDocument/2006/relationships/slideLayout" Target="../slideLayouts/slideLayout46.xml"/><Relationship Id="rId4" Type="http://schemas.openxmlformats.org/officeDocument/2006/relationships/image" Target="../media/image52.png"/></Relationships>
</file>

<file path=ppt/slides/_rels/slide1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46.xml"/><Relationship Id="rId4" Type="http://schemas.openxmlformats.org/officeDocument/2006/relationships/image" Target="../media/image55.svg"/></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2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46.xml"/></Relationships>
</file>

<file path=ppt/slides/_rels/slide2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7.xml"/><Relationship Id="rId1" Type="http://schemas.openxmlformats.org/officeDocument/2006/relationships/slideLayout" Target="../slideLayouts/slideLayout46.xml"/><Relationship Id="rId4" Type="http://schemas.openxmlformats.org/officeDocument/2006/relationships/image" Target="../media/image47.png"/></Relationships>
</file>

<file path=ppt/slides/_rels/slide2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46.xml"/></Relationships>
</file>

<file path=ppt/slides/_rels/slide2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46.xml"/></Relationships>
</file>

<file path=ppt/slides/_rels/slide2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customXml" Target="../ink/ink1.xml"/><Relationship Id="rId1" Type="http://schemas.openxmlformats.org/officeDocument/2006/relationships/slideLayout" Target="../slideLayouts/slideLayout46.xml"/><Relationship Id="rId5" Type="http://schemas.openxmlformats.org/officeDocument/2006/relationships/image" Target="../media/image64.png"/><Relationship Id="rId4" Type="http://schemas.openxmlformats.org/officeDocument/2006/relationships/image" Target="../media/image63.png"/></Relationships>
</file>

<file path=ppt/slides/_rels/slide2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46.xml"/><Relationship Id="rId4" Type="http://schemas.openxmlformats.org/officeDocument/2006/relationships/image" Target="../media/image6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46.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41.xml"/></Relationships>
</file>

<file path=ppt/slides/_rels/slide6.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41.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41.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CE7A3-2EB9-406D-A5A4-81BD72A1D24A}"/>
              </a:ext>
            </a:extLst>
          </p:cNvPr>
          <p:cNvSpPr>
            <a:spLocks noGrp="1"/>
          </p:cNvSpPr>
          <p:nvPr>
            <p:ph type="ctrTitle"/>
          </p:nvPr>
        </p:nvSpPr>
        <p:spPr>
          <a:xfrm>
            <a:off x="0" y="1412775"/>
            <a:ext cx="12052500" cy="1476000"/>
          </a:xfrm>
        </p:spPr>
        <p:txBody>
          <a:bodyPr>
            <a:normAutofit/>
          </a:bodyPr>
          <a:lstStyle/>
          <a:p>
            <a:r>
              <a:rPr lang="en-GB" sz="4400"/>
              <a:t>Financial Times</a:t>
            </a:r>
            <a:br>
              <a:rPr lang="en-GB" sz="4400"/>
            </a:br>
            <a:r>
              <a:rPr lang="en-GB" sz="2800"/>
              <a:t>Advanced Analytics</a:t>
            </a:r>
            <a:endParaRPr lang="en-GB" sz="2400"/>
          </a:p>
        </p:txBody>
      </p:sp>
      <p:sp>
        <p:nvSpPr>
          <p:cNvPr id="3" name="Subtitle 2">
            <a:extLst>
              <a:ext uri="{FF2B5EF4-FFF2-40B4-BE49-F238E27FC236}">
                <a16:creationId xmlns:a16="http://schemas.microsoft.com/office/drawing/2014/main" id="{5C82C053-2114-49B7-9FA7-2A255D27C71E}"/>
              </a:ext>
            </a:extLst>
          </p:cNvPr>
          <p:cNvSpPr>
            <a:spLocks noGrp="1"/>
          </p:cNvSpPr>
          <p:nvPr>
            <p:ph type="subTitle" idx="1"/>
          </p:nvPr>
        </p:nvSpPr>
        <p:spPr>
          <a:xfrm>
            <a:off x="250112" y="3140968"/>
            <a:ext cx="6264696" cy="1172414"/>
          </a:xfrm>
        </p:spPr>
        <p:txBody>
          <a:bodyPr vert="horz" lIns="91440" tIns="45720" rIns="91440" bIns="45720" rtlCol="0" anchor="t">
            <a:normAutofit/>
          </a:bodyPr>
          <a:lstStyle/>
          <a:p>
            <a:r>
              <a:rPr lang="en-GB" sz="2000">
                <a:cs typeface="Calibri"/>
              </a:rPr>
              <a:t>Amy Symes-Thompson, Connor Byrne, Michal </a:t>
            </a:r>
            <a:r>
              <a:rPr lang="en-GB" sz="2000" err="1">
                <a:cs typeface="Calibri"/>
              </a:rPr>
              <a:t>Chadzynski</a:t>
            </a:r>
            <a:endParaRPr lang="en-GB" sz="2000">
              <a:cs typeface="Calibri"/>
            </a:endParaRPr>
          </a:p>
        </p:txBody>
      </p:sp>
      <p:sp>
        <p:nvSpPr>
          <p:cNvPr id="4" name="Title 1">
            <a:extLst>
              <a:ext uri="{FF2B5EF4-FFF2-40B4-BE49-F238E27FC236}">
                <a16:creationId xmlns:a16="http://schemas.microsoft.com/office/drawing/2014/main" id="{02A9B5B5-20D9-C03A-700F-C7B033FC108B}"/>
              </a:ext>
            </a:extLst>
          </p:cNvPr>
          <p:cNvSpPr txBox="1">
            <a:spLocks/>
          </p:cNvSpPr>
          <p:nvPr/>
        </p:nvSpPr>
        <p:spPr>
          <a:xfrm>
            <a:off x="10188252" y="5719058"/>
            <a:ext cx="1810138" cy="1038852"/>
          </a:xfrm>
          <a:prstGeom prst="rect">
            <a:avLst/>
          </a:prstGeom>
          <a:solidFill>
            <a:srgbClr val="004A7F"/>
          </a:solidFill>
        </p:spPr>
        <p:txBody>
          <a:bodyPr vert="horz" lIns="288000" tIns="45720" rIns="576000" bIns="45720" rtlCol="0" anchor="ctr">
            <a:normAutofit/>
          </a:bodyPr>
          <a:lstStyle>
            <a:lvl1pPr algn="l" defTabSz="914400" rtl="0" eaLnBrk="1" latinLnBrk="0" hangingPunct="1">
              <a:spcBef>
                <a:spcPct val="0"/>
              </a:spcBef>
              <a:buNone/>
              <a:defRPr sz="3600" kern="1200">
                <a:solidFill>
                  <a:schemeClr val="bg1"/>
                </a:solidFill>
                <a:latin typeface="+mj-lt"/>
                <a:ea typeface="+mj-ea"/>
                <a:cs typeface="+mj-cs"/>
              </a:defRPr>
            </a:lvl1pPr>
          </a:lstStyle>
          <a:p>
            <a:endParaRPr lang="en-GB" sz="2400"/>
          </a:p>
        </p:txBody>
      </p:sp>
      <p:pic>
        <p:nvPicPr>
          <p:cNvPr id="5" name="Picture 4" descr="A picture containing text, font, graphics, graphic design&#10;&#10;Description automatically generated">
            <a:extLst>
              <a:ext uri="{FF2B5EF4-FFF2-40B4-BE49-F238E27FC236}">
                <a16:creationId xmlns:a16="http://schemas.microsoft.com/office/drawing/2014/main" id="{5DEC14B6-E094-94AA-B8DC-60292C07FC03}"/>
              </a:ext>
            </a:extLst>
          </p:cNvPr>
          <p:cNvPicPr>
            <a:picLocks noChangeAspect="1"/>
          </p:cNvPicPr>
          <p:nvPr/>
        </p:nvPicPr>
        <p:blipFill>
          <a:blip r:embed="rId3"/>
          <a:stretch>
            <a:fillRect/>
          </a:stretch>
        </p:blipFill>
        <p:spPr>
          <a:xfrm>
            <a:off x="10242362" y="5789897"/>
            <a:ext cx="1619499" cy="970711"/>
          </a:xfrm>
          <a:prstGeom prst="rect">
            <a:avLst/>
          </a:prstGeom>
        </p:spPr>
      </p:pic>
    </p:spTree>
    <p:extLst>
      <p:ext uri="{BB962C8B-B14F-4D97-AF65-F5344CB8AC3E}">
        <p14:creationId xmlns:p14="http://schemas.microsoft.com/office/powerpoint/2010/main" val="2764082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B7924-7471-57CE-2050-63E4C75B72FE}"/>
              </a:ext>
            </a:extLst>
          </p:cNvPr>
          <p:cNvSpPr>
            <a:spLocks noGrp="1"/>
          </p:cNvSpPr>
          <p:nvPr>
            <p:ph type="title"/>
          </p:nvPr>
        </p:nvSpPr>
        <p:spPr/>
        <p:txBody>
          <a:bodyPr/>
          <a:lstStyle/>
          <a:p>
            <a:r>
              <a:rPr lang="en-GB"/>
              <a:t>2. Data should be normalised</a:t>
            </a:r>
          </a:p>
        </p:txBody>
      </p:sp>
      <p:sp>
        <p:nvSpPr>
          <p:cNvPr id="3" name="Content Placeholder 2">
            <a:extLst>
              <a:ext uri="{FF2B5EF4-FFF2-40B4-BE49-F238E27FC236}">
                <a16:creationId xmlns:a16="http://schemas.microsoft.com/office/drawing/2014/main" id="{4326ED94-9183-8868-03D5-68123FF81293}"/>
              </a:ext>
            </a:extLst>
          </p:cNvPr>
          <p:cNvSpPr>
            <a:spLocks noGrp="1"/>
          </p:cNvSpPr>
          <p:nvPr>
            <p:ph idx="1"/>
          </p:nvPr>
        </p:nvSpPr>
        <p:spPr/>
        <p:txBody>
          <a:bodyPr/>
          <a:lstStyle/>
          <a:p>
            <a:r>
              <a:rPr lang="en-GB"/>
              <a:t>Within the ingestion code, we added a stage in which each element of the main dataset was split into individual tables along with the common variable id</a:t>
            </a:r>
          </a:p>
          <a:p>
            <a:r>
              <a:rPr lang="en-GB"/>
              <a:t>For each table, id was used as a primary key: it needed to be a unique variable and an error was result if the same id was imported into a data table more than once.</a:t>
            </a:r>
          </a:p>
          <a:p>
            <a:r>
              <a:rPr lang="en-GB"/>
              <a:t>This resulted in faster calls and more precise data calls from the user</a:t>
            </a:r>
          </a:p>
          <a:p>
            <a:r>
              <a:rPr lang="en-GB"/>
              <a:t>Still room for improvement in reducing data redundancy for annotations</a:t>
            </a:r>
          </a:p>
        </p:txBody>
      </p:sp>
      <p:sp>
        <p:nvSpPr>
          <p:cNvPr id="4" name="Slide Number Placeholder 3">
            <a:extLst>
              <a:ext uri="{FF2B5EF4-FFF2-40B4-BE49-F238E27FC236}">
                <a16:creationId xmlns:a16="http://schemas.microsoft.com/office/drawing/2014/main" id="{C7A9F003-8268-08FC-F0A9-7179C6251A0F}"/>
              </a:ext>
            </a:extLst>
          </p:cNvPr>
          <p:cNvSpPr>
            <a:spLocks noGrp="1"/>
          </p:cNvSpPr>
          <p:nvPr>
            <p:ph type="sldNum" sz="quarter" idx="12"/>
          </p:nvPr>
        </p:nvSpPr>
        <p:spPr/>
        <p:txBody>
          <a:bodyPr/>
          <a:lstStyle/>
          <a:p>
            <a:fld id="{5E823101-2CF2-4830-9078-CC565604177F}" type="slidenum">
              <a:rPr lang="en-GB" smtClean="0"/>
              <a:t>10</a:t>
            </a:fld>
            <a:endParaRPr lang="en-GB"/>
          </a:p>
        </p:txBody>
      </p:sp>
      <p:pic>
        <p:nvPicPr>
          <p:cNvPr id="6" name="Picture 5">
            <a:extLst>
              <a:ext uri="{FF2B5EF4-FFF2-40B4-BE49-F238E27FC236}">
                <a16:creationId xmlns:a16="http://schemas.microsoft.com/office/drawing/2014/main" id="{BF03B5DA-0B34-1442-2D6E-6F39593D1136}"/>
              </a:ext>
            </a:extLst>
          </p:cNvPr>
          <p:cNvPicPr>
            <a:picLocks noChangeAspect="1"/>
          </p:cNvPicPr>
          <p:nvPr/>
        </p:nvPicPr>
        <p:blipFill>
          <a:blip r:embed="rId2"/>
          <a:stretch>
            <a:fillRect/>
          </a:stretch>
        </p:blipFill>
        <p:spPr>
          <a:xfrm>
            <a:off x="41585" y="3811987"/>
            <a:ext cx="5188952" cy="2091623"/>
          </a:xfrm>
          <a:prstGeom prst="rect">
            <a:avLst/>
          </a:prstGeom>
        </p:spPr>
      </p:pic>
      <p:pic>
        <p:nvPicPr>
          <p:cNvPr id="8" name="Picture 7">
            <a:extLst>
              <a:ext uri="{FF2B5EF4-FFF2-40B4-BE49-F238E27FC236}">
                <a16:creationId xmlns:a16="http://schemas.microsoft.com/office/drawing/2014/main" id="{1EB20AFB-9FF0-0D82-F965-CF460BA1CF09}"/>
              </a:ext>
            </a:extLst>
          </p:cNvPr>
          <p:cNvPicPr>
            <a:picLocks noChangeAspect="1"/>
          </p:cNvPicPr>
          <p:nvPr/>
        </p:nvPicPr>
        <p:blipFill>
          <a:blip r:embed="rId3"/>
          <a:stretch>
            <a:fillRect/>
          </a:stretch>
        </p:blipFill>
        <p:spPr>
          <a:xfrm>
            <a:off x="5520125" y="3811987"/>
            <a:ext cx="4941902" cy="2091623"/>
          </a:xfrm>
          <a:prstGeom prst="rect">
            <a:avLst/>
          </a:prstGeom>
        </p:spPr>
      </p:pic>
      <p:sp>
        <p:nvSpPr>
          <p:cNvPr id="10" name="Rectangle 9">
            <a:extLst>
              <a:ext uri="{FF2B5EF4-FFF2-40B4-BE49-F238E27FC236}">
                <a16:creationId xmlns:a16="http://schemas.microsoft.com/office/drawing/2014/main" id="{5700C81F-8167-7150-21AE-CF24BE050642}"/>
              </a:ext>
            </a:extLst>
          </p:cNvPr>
          <p:cNvSpPr/>
          <p:nvPr/>
        </p:nvSpPr>
        <p:spPr>
          <a:xfrm>
            <a:off x="7989903" y="4128117"/>
            <a:ext cx="1278384" cy="1154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2D643B60-94BE-61E8-4C1F-598EA24AD1A2}"/>
              </a:ext>
            </a:extLst>
          </p:cNvPr>
          <p:cNvSpPr/>
          <p:nvPr/>
        </p:nvSpPr>
        <p:spPr>
          <a:xfrm>
            <a:off x="8018015" y="4484707"/>
            <a:ext cx="1278384" cy="1154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8FF02860-DEF6-D036-9EE1-1FB0FA3DE380}"/>
              </a:ext>
            </a:extLst>
          </p:cNvPr>
          <p:cNvSpPr/>
          <p:nvPr/>
        </p:nvSpPr>
        <p:spPr>
          <a:xfrm>
            <a:off x="8010615" y="4663741"/>
            <a:ext cx="1278384" cy="1154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0D0C059C-BDAB-E90A-CA52-DA9EB7AB32F4}"/>
              </a:ext>
            </a:extLst>
          </p:cNvPr>
          <p:cNvSpPr/>
          <p:nvPr/>
        </p:nvSpPr>
        <p:spPr>
          <a:xfrm>
            <a:off x="8003216" y="4842775"/>
            <a:ext cx="1278384" cy="1154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8C154FBC-1D73-3DD0-CF39-23C31E8B6E9A}"/>
              </a:ext>
            </a:extLst>
          </p:cNvPr>
          <p:cNvSpPr/>
          <p:nvPr/>
        </p:nvSpPr>
        <p:spPr>
          <a:xfrm>
            <a:off x="7986936" y="5021809"/>
            <a:ext cx="1278384" cy="1154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CF70114F-F81A-642E-066B-863078D4059B}"/>
              </a:ext>
            </a:extLst>
          </p:cNvPr>
          <p:cNvSpPr/>
          <p:nvPr/>
        </p:nvSpPr>
        <p:spPr>
          <a:xfrm>
            <a:off x="7988415" y="5378398"/>
            <a:ext cx="1278384" cy="1154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1EF362EB-9786-64ED-AA9F-97E27CD2E6D1}"/>
              </a:ext>
            </a:extLst>
          </p:cNvPr>
          <p:cNvSpPr/>
          <p:nvPr/>
        </p:nvSpPr>
        <p:spPr>
          <a:xfrm>
            <a:off x="7998772" y="5557432"/>
            <a:ext cx="1278384" cy="1154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80EC9385-2647-2A51-3ACF-F4AD95046E36}"/>
              </a:ext>
            </a:extLst>
          </p:cNvPr>
          <p:cNvSpPr/>
          <p:nvPr/>
        </p:nvSpPr>
        <p:spPr>
          <a:xfrm>
            <a:off x="7991373" y="5727588"/>
            <a:ext cx="1278384" cy="1154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4CABB619-8651-C728-5DE2-8857792E5A46}"/>
              </a:ext>
            </a:extLst>
          </p:cNvPr>
          <p:cNvSpPr/>
          <p:nvPr/>
        </p:nvSpPr>
        <p:spPr>
          <a:xfrm>
            <a:off x="7992862" y="4317508"/>
            <a:ext cx="1278384" cy="115409"/>
          </a:xfrm>
          <a:prstGeom prst="rect">
            <a:avLst/>
          </a:prstGeom>
          <a:noFill/>
          <a:ln>
            <a:solidFill>
              <a:srgbClr val="73B7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E8A23628-FBA7-595B-F66B-64FC77C0284B}"/>
              </a:ext>
            </a:extLst>
          </p:cNvPr>
          <p:cNvSpPr/>
          <p:nvPr/>
        </p:nvSpPr>
        <p:spPr>
          <a:xfrm>
            <a:off x="8003215" y="5197877"/>
            <a:ext cx="1278384" cy="115409"/>
          </a:xfrm>
          <a:prstGeom prst="rect">
            <a:avLst/>
          </a:prstGeom>
          <a:noFill/>
          <a:ln>
            <a:solidFill>
              <a:srgbClr val="73B7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59D36CAD-BF0D-1002-46C1-78822BBCAD8A}"/>
              </a:ext>
            </a:extLst>
          </p:cNvPr>
          <p:cNvSpPr/>
          <p:nvPr/>
        </p:nvSpPr>
        <p:spPr>
          <a:xfrm>
            <a:off x="9869009" y="4134037"/>
            <a:ext cx="446843" cy="109490"/>
          </a:xfrm>
          <a:prstGeom prst="rect">
            <a:avLst/>
          </a:prstGeom>
          <a:noFill/>
          <a:ln>
            <a:solidFill>
              <a:srgbClr val="AA15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2737BAD1-A5FF-5E4A-1797-B859BB7A8605}"/>
              </a:ext>
            </a:extLst>
          </p:cNvPr>
          <p:cNvSpPr/>
          <p:nvPr/>
        </p:nvSpPr>
        <p:spPr>
          <a:xfrm>
            <a:off x="9879366" y="5032164"/>
            <a:ext cx="446843" cy="109490"/>
          </a:xfrm>
          <a:prstGeom prst="rect">
            <a:avLst/>
          </a:prstGeom>
          <a:noFill/>
          <a:ln>
            <a:solidFill>
              <a:srgbClr val="AA15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8E1572F0-4DE1-6E89-1794-1D5B2ED77EE0}"/>
              </a:ext>
            </a:extLst>
          </p:cNvPr>
          <p:cNvSpPr/>
          <p:nvPr/>
        </p:nvSpPr>
        <p:spPr>
          <a:xfrm>
            <a:off x="9880844" y="4314550"/>
            <a:ext cx="446843" cy="109490"/>
          </a:xfrm>
          <a:prstGeom prst="rect">
            <a:avLst/>
          </a:prstGeom>
          <a:noFill/>
          <a:ln>
            <a:solidFill>
              <a:srgbClr val="F9AE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537AA32F-1E60-BF50-2F27-D2862E722CD9}"/>
              </a:ext>
            </a:extLst>
          </p:cNvPr>
          <p:cNvSpPr/>
          <p:nvPr/>
        </p:nvSpPr>
        <p:spPr>
          <a:xfrm>
            <a:off x="9891200" y="4493584"/>
            <a:ext cx="446843" cy="109490"/>
          </a:xfrm>
          <a:prstGeom prst="rect">
            <a:avLst/>
          </a:prstGeom>
          <a:noFill/>
          <a:ln>
            <a:solidFill>
              <a:srgbClr val="F9AE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2771E3EE-4DB7-B245-F607-6DA814ADBC20}"/>
              </a:ext>
            </a:extLst>
          </p:cNvPr>
          <p:cNvSpPr/>
          <p:nvPr/>
        </p:nvSpPr>
        <p:spPr>
          <a:xfrm>
            <a:off x="9883801" y="4672618"/>
            <a:ext cx="446843" cy="109490"/>
          </a:xfrm>
          <a:prstGeom prst="rect">
            <a:avLst/>
          </a:prstGeom>
          <a:noFill/>
          <a:ln>
            <a:solidFill>
              <a:srgbClr val="F9AE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E0395DFF-A525-8DF9-DACA-3714AD9FF9AB}"/>
              </a:ext>
            </a:extLst>
          </p:cNvPr>
          <p:cNvSpPr/>
          <p:nvPr/>
        </p:nvSpPr>
        <p:spPr>
          <a:xfrm>
            <a:off x="9903034" y="4842774"/>
            <a:ext cx="446843" cy="109490"/>
          </a:xfrm>
          <a:prstGeom prst="rect">
            <a:avLst/>
          </a:prstGeom>
          <a:noFill/>
          <a:ln>
            <a:solidFill>
              <a:srgbClr val="F9AE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9B248923-26F0-3A2B-E10F-8483AE2191A0}"/>
              </a:ext>
            </a:extLst>
          </p:cNvPr>
          <p:cNvSpPr/>
          <p:nvPr/>
        </p:nvSpPr>
        <p:spPr>
          <a:xfrm>
            <a:off x="9895635" y="5199363"/>
            <a:ext cx="446843" cy="109490"/>
          </a:xfrm>
          <a:prstGeom prst="rect">
            <a:avLst/>
          </a:prstGeom>
          <a:noFill/>
          <a:ln>
            <a:solidFill>
              <a:srgbClr val="F9AE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a:extLst>
              <a:ext uri="{FF2B5EF4-FFF2-40B4-BE49-F238E27FC236}">
                <a16:creationId xmlns:a16="http://schemas.microsoft.com/office/drawing/2014/main" id="{7779750A-26A8-BA8A-29F3-FC556DF54526}"/>
              </a:ext>
            </a:extLst>
          </p:cNvPr>
          <p:cNvSpPr/>
          <p:nvPr/>
        </p:nvSpPr>
        <p:spPr>
          <a:xfrm>
            <a:off x="9897114" y="5387275"/>
            <a:ext cx="446843" cy="109490"/>
          </a:xfrm>
          <a:prstGeom prst="rect">
            <a:avLst/>
          </a:prstGeom>
          <a:noFill/>
          <a:ln>
            <a:solidFill>
              <a:srgbClr val="F9AE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1BB2FB95-0794-8F98-E18E-00D5697E53AE}"/>
              </a:ext>
            </a:extLst>
          </p:cNvPr>
          <p:cNvSpPr/>
          <p:nvPr/>
        </p:nvSpPr>
        <p:spPr>
          <a:xfrm>
            <a:off x="9898593" y="5566309"/>
            <a:ext cx="446843" cy="109490"/>
          </a:xfrm>
          <a:prstGeom prst="rect">
            <a:avLst/>
          </a:prstGeom>
          <a:noFill/>
          <a:ln>
            <a:solidFill>
              <a:srgbClr val="F9AE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a:extLst>
              <a:ext uri="{FF2B5EF4-FFF2-40B4-BE49-F238E27FC236}">
                <a16:creationId xmlns:a16="http://schemas.microsoft.com/office/drawing/2014/main" id="{E23C08FE-695E-88DF-4D2B-1264B1C5B00D}"/>
              </a:ext>
            </a:extLst>
          </p:cNvPr>
          <p:cNvSpPr/>
          <p:nvPr/>
        </p:nvSpPr>
        <p:spPr>
          <a:xfrm>
            <a:off x="9900072" y="5736465"/>
            <a:ext cx="446843" cy="109490"/>
          </a:xfrm>
          <a:prstGeom prst="rect">
            <a:avLst/>
          </a:prstGeom>
          <a:noFill/>
          <a:ln>
            <a:solidFill>
              <a:srgbClr val="F9AE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1" name="Picture 30">
            <a:extLst>
              <a:ext uri="{FF2B5EF4-FFF2-40B4-BE49-F238E27FC236}">
                <a16:creationId xmlns:a16="http://schemas.microsoft.com/office/drawing/2014/main" id="{0EB92EB6-69B8-4616-46D6-0A033C2DDEDE}"/>
              </a:ext>
            </a:extLst>
          </p:cNvPr>
          <p:cNvPicPr>
            <a:picLocks noChangeAspect="1"/>
          </p:cNvPicPr>
          <p:nvPr/>
        </p:nvPicPr>
        <p:blipFill>
          <a:blip r:embed="rId4"/>
          <a:stretch>
            <a:fillRect/>
          </a:stretch>
        </p:blipFill>
        <p:spPr>
          <a:xfrm>
            <a:off x="10462027" y="3938731"/>
            <a:ext cx="1537727" cy="430564"/>
          </a:xfrm>
          <a:prstGeom prst="rect">
            <a:avLst/>
          </a:prstGeom>
        </p:spPr>
      </p:pic>
      <p:pic>
        <p:nvPicPr>
          <p:cNvPr id="33" name="Picture 32">
            <a:extLst>
              <a:ext uri="{FF2B5EF4-FFF2-40B4-BE49-F238E27FC236}">
                <a16:creationId xmlns:a16="http://schemas.microsoft.com/office/drawing/2014/main" id="{C5E99903-EC54-31FC-9963-CE0FBCBEAD9C}"/>
              </a:ext>
            </a:extLst>
          </p:cNvPr>
          <p:cNvPicPr>
            <a:picLocks noChangeAspect="1"/>
          </p:cNvPicPr>
          <p:nvPr/>
        </p:nvPicPr>
        <p:blipFill>
          <a:blip r:embed="rId5"/>
          <a:stretch>
            <a:fillRect/>
          </a:stretch>
        </p:blipFill>
        <p:spPr>
          <a:xfrm>
            <a:off x="10457089" y="4683503"/>
            <a:ext cx="1098911" cy="408570"/>
          </a:xfrm>
          <a:prstGeom prst="rect">
            <a:avLst/>
          </a:prstGeom>
        </p:spPr>
      </p:pic>
      <p:sp>
        <p:nvSpPr>
          <p:cNvPr id="5" name="Rectangle 4">
            <a:extLst>
              <a:ext uri="{FF2B5EF4-FFF2-40B4-BE49-F238E27FC236}">
                <a16:creationId xmlns:a16="http://schemas.microsoft.com/office/drawing/2014/main" id="{B8E4D4DB-281D-7528-0AE7-A417F68B3C77}"/>
              </a:ext>
            </a:extLst>
          </p:cNvPr>
          <p:cNvSpPr/>
          <p:nvPr/>
        </p:nvSpPr>
        <p:spPr>
          <a:xfrm>
            <a:off x="285749" y="3960853"/>
            <a:ext cx="451669" cy="109394"/>
          </a:xfrm>
          <a:prstGeom prst="rect">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79B32031-B93C-FD8B-9379-FE1AA6EAA7DA}"/>
              </a:ext>
            </a:extLst>
          </p:cNvPr>
          <p:cNvSpPr/>
          <p:nvPr/>
        </p:nvSpPr>
        <p:spPr>
          <a:xfrm>
            <a:off x="571200" y="4069009"/>
            <a:ext cx="429228" cy="109394"/>
          </a:xfrm>
          <a:prstGeom prst="rect">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16C171B1-9BFE-8A4F-F354-FD42023E6205}"/>
              </a:ext>
            </a:extLst>
          </p:cNvPr>
          <p:cNvSpPr/>
          <p:nvPr/>
        </p:nvSpPr>
        <p:spPr>
          <a:xfrm>
            <a:off x="581644" y="4272572"/>
            <a:ext cx="797330" cy="109394"/>
          </a:xfrm>
          <a:prstGeom prst="rect">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TextBox 29">
            <a:extLst>
              <a:ext uri="{FF2B5EF4-FFF2-40B4-BE49-F238E27FC236}">
                <a16:creationId xmlns:a16="http://schemas.microsoft.com/office/drawing/2014/main" id="{4E74AB3E-D298-CB00-B29D-E95B8DADA18A}"/>
              </a:ext>
            </a:extLst>
          </p:cNvPr>
          <p:cNvSpPr txBox="1"/>
          <p:nvPr/>
        </p:nvSpPr>
        <p:spPr>
          <a:xfrm>
            <a:off x="2260112" y="3980148"/>
            <a:ext cx="2794131" cy="307777"/>
          </a:xfrm>
          <a:prstGeom prst="rect">
            <a:avLst/>
          </a:prstGeom>
          <a:noFill/>
        </p:spPr>
        <p:txBody>
          <a:bodyPr wrap="square" rtlCol="0">
            <a:spAutoFit/>
          </a:bodyPr>
          <a:lstStyle/>
          <a:p>
            <a:pPr algn="ctr"/>
            <a:r>
              <a:rPr lang="en-GB" sz="1400"/>
              <a:t>Three tables combined to make one</a:t>
            </a:r>
          </a:p>
        </p:txBody>
      </p:sp>
      <p:cxnSp>
        <p:nvCxnSpPr>
          <p:cNvPr id="34" name="Straight Arrow Connector 33">
            <a:extLst>
              <a:ext uri="{FF2B5EF4-FFF2-40B4-BE49-F238E27FC236}">
                <a16:creationId xmlns:a16="http://schemas.microsoft.com/office/drawing/2014/main" id="{99CBDD6D-8847-4297-3AB7-1E31B7681892}"/>
              </a:ext>
            </a:extLst>
          </p:cNvPr>
          <p:cNvCxnSpPr/>
          <p:nvPr/>
        </p:nvCxnSpPr>
        <p:spPr>
          <a:xfrm flipH="1" flipV="1">
            <a:off x="1305433" y="4015550"/>
            <a:ext cx="943696" cy="1184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40F5268-6EAB-FADD-8339-C87D3FDB08AA}"/>
              </a:ext>
            </a:extLst>
          </p:cNvPr>
          <p:cNvCxnSpPr>
            <a:stCxn id="30" idx="1"/>
          </p:cNvCxnSpPr>
          <p:nvPr/>
        </p:nvCxnSpPr>
        <p:spPr>
          <a:xfrm flipH="1" flipV="1">
            <a:off x="1338140" y="4123706"/>
            <a:ext cx="921972" cy="10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1C38AE5-5E44-EFB1-CE88-19903A60C88F}"/>
              </a:ext>
            </a:extLst>
          </p:cNvPr>
          <p:cNvCxnSpPr/>
          <p:nvPr/>
        </p:nvCxnSpPr>
        <p:spPr>
          <a:xfrm flipH="1">
            <a:off x="1430594" y="4134036"/>
            <a:ext cx="818535" cy="138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3224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fade">
                                      <p:cBhvr>
                                        <p:cTn id="49" dur="500"/>
                                        <p:tgtEl>
                                          <p:spTgt spid="31"/>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fade">
                                      <p:cBhvr>
                                        <p:cTn id="54" dur="500"/>
                                        <p:tgtEl>
                                          <p:spTgt spid="2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500"/>
                                        <p:tgtEl>
                                          <p:spTgt spid="2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fade">
                                      <p:cBhvr>
                                        <p:cTn id="60" dur="500"/>
                                        <p:tgtEl>
                                          <p:spTgt spid="2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fade">
                                      <p:cBhvr>
                                        <p:cTn id="66" dur="500"/>
                                        <p:tgtEl>
                                          <p:spTgt spid="25"/>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1"/>
                                        </p:tgtEl>
                                        <p:attrNameLst>
                                          <p:attrName>style.visibility</p:attrName>
                                        </p:attrNameLst>
                                      </p:cBhvr>
                                      <p:to>
                                        <p:strVal val="visible"/>
                                      </p:to>
                                    </p:set>
                                    <p:animEffect transition="in" filter="fade">
                                      <p:cBhvr>
                                        <p:cTn id="69" dur="500"/>
                                        <p:tgtEl>
                                          <p:spTgt spid="21"/>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fade">
                                      <p:cBhvr>
                                        <p:cTn id="72" dur="500"/>
                                        <p:tgtEl>
                                          <p:spTgt spid="26"/>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7"/>
                                        </p:tgtEl>
                                        <p:attrNameLst>
                                          <p:attrName>style.visibility</p:attrName>
                                        </p:attrNameLst>
                                      </p:cBhvr>
                                      <p:to>
                                        <p:strVal val="visible"/>
                                      </p:to>
                                    </p:set>
                                    <p:animEffect transition="in" filter="fade">
                                      <p:cBhvr>
                                        <p:cTn id="75" dur="500"/>
                                        <p:tgtEl>
                                          <p:spTgt spid="27"/>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28"/>
                                        </p:tgtEl>
                                        <p:attrNameLst>
                                          <p:attrName>style.visibility</p:attrName>
                                        </p:attrNameLst>
                                      </p:cBhvr>
                                      <p:to>
                                        <p:strVal val="visible"/>
                                      </p:to>
                                    </p:set>
                                    <p:animEffect transition="in" filter="fade">
                                      <p:cBhvr>
                                        <p:cTn id="78" dur="500"/>
                                        <p:tgtEl>
                                          <p:spTgt spid="28"/>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29"/>
                                        </p:tgtEl>
                                        <p:attrNameLst>
                                          <p:attrName>style.visibility</p:attrName>
                                        </p:attrNameLst>
                                      </p:cBhvr>
                                      <p:to>
                                        <p:strVal val="visible"/>
                                      </p:to>
                                    </p:set>
                                    <p:animEffect transition="in" filter="fade">
                                      <p:cBhvr>
                                        <p:cTn id="81" dur="500"/>
                                        <p:tgtEl>
                                          <p:spTgt spid="29"/>
                                        </p:tgtEl>
                                      </p:cBhvr>
                                    </p:animEffect>
                                  </p:childTnLst>
                                </p:cTn>
                              </p:par>
                              <p:par>
                                <p:cTn id="82" presetID="10" presetClass="entr" presetSubtype="0" fill="hold" nodeType="with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fade">
                                      <p:cBhvr>
                                        <p:cTn id="8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CB4BF-7F19-EA20-2EE1-EB371C563277}"/>
              </a:ext>
            </a:extLst>
          </p:cNvPr>
          <p:cNvSpPr>
            <a:spLocks noGrp="1"/>
          </p:cNvSpPr>
          <p:nvPr>
            <p:ph type="title"/>
          </p:nvPr>
        </p:nvSpPr>
        <p:spPr/>
        <p:txBody>
          <a:bodyPr/>
          <a:lstStyle/>
          <a:p>
            <a:r>
              <a:rPr lang="en-GB"/>
              <a:t>Other aims included an IDE, text cleaning and a log</a:t>
            </a:r>
          </a:p>
        </p:txBody>
      </p:sp>
      <p:sp>
        <p:nvSpPr>
          <p:cNvPr id="3" name="Content Placeholder 2">
            <a:extLst>
              <a:ext uri="{FF2B5EF4-FFF2-40B4-BE49-F238E27FC236}">
                <a16:creationId xmlns:a16="http://schemas.microsoft.com/office/drawing/2014/main" id="{D1624874-D0A4-EF48-C887-2D40358DCF55}"/>
              </a:ext>
            </a:extLst>
          </p:cNvPr>
          <p:cNvSpPr>
            <a:spLocks noGrp="1"/>
          </p:cNvSpPr>
          <p:nvPr>
            <p:ph idx="1"/>
          </p:nvPr>
        </p:nvSpPr>
        <p:spPr>
          <a:xfrm>
            <a:off x="123187" y="1636880"/>
            <a:ext cx="3771505" cy="736837"/>
          </a:xfrm>
        </p:spPr>
        <p:txBody>
          <a:bodyPr>
            <a:normAutofit/>
          </a:bodyPr>
          <a:lstStyle/>
          <a:p>
            <a:pPr marL="0" indent="0">
              <a:buNone/>
            </a:pPr>
            <a:r>
              <a:rPr lang="en-GB" sz="1800"/>
              <a:t>We used </a:t>
            </a:r>
            <a:r>
              <a:rPr lang="en-GB" sz="1800" err="1"/>
              <a:t>pgAdmin</a:t>
            </a:r>
            <a:r>
              <a:rPr lang="en-GB" sz="1800"/>
              <a:t> (PostgreSQL) for an IDE…</a:t>
            </a:r>
          </a:p>
        </p:txBody>
      </p:sp>
      <p:sp>
        <p:nvSpPr>
          <p:cNvPr id="4" name="Slide Number Placeholder 3">
            <a:extLst>
              <a:ext uri="{FF2B5EF4-FFF2-40B4-BE49-F238E27FC236}">
                <a16:creationId xmlns:a16="http://schemas.microsoft.com/office/drawing/2014/main" id="{A2B90478-33FF-A2E1-08AD-1E24D44C2593}"/>
              </a:ext>
            </a:extLst>
          </p:cNvPr>
          <p:cNvSpPr>
            <a:spLocks noGrp="1"/>
          </p:cNvSpPr>
          <p:nvPr>
            <p:ph type="sldNum" sz="quarter" idx="12"/>
          </p:nvPr>
        </p:nvSpPr>
        <p:spPr/>
        <p:txBody>
          <a:bodyPr/>
          <a:lstStyle/>
          <a:p>
            <a:fld id="{5E823101-2CF2-4830-9078-CC565604177F}" type="slidenum">
              <a:rPr lang="en-GB" smtClean="0"/>
              <a:t>11</a:t>
            </a:fld>
            <a:endParaRPr lang="en-GB"/>
          </a:p>
        </p:txBody>
      </p:sp>
      <p:pic>
        <p:nvPicPr>
          <p:cNvPr id="5" name="Picture 4">
            <a:extLst>
              <a:ext uri="{FF2B5EF4-FFF2-40B4-BE49-F238E27FC236}">
                <a16:creationId xmlns:a16="http://schemas.microsoft.com/office/drawing/2014/main" id="{C4BBFED6-675C-566B-7D8C-89E58CB69E5C}"/>
              </a:ext>
            </a:extLst>
          </p:cNvPr>
          <p:cNvPicPr>
            <a:picLocks noChangeAspect="1"/>
          </p:cNvPicPr>
          <p:nvPr/>
        </p:nvPicPr>
        <p:blipFill>
          <a:blip r:embed="rId2"/>
          <a:stretch>
            <a:fillRect/>
          </a:stretch>
        </p:blipFill>
        <p:spPr>
          <a:xfrm>
            <a:off x="123187" y="2373717"/>
            <a:ext cx="4122033" cy="3863034"/>
          </a:xfrm>
          <a:prstGeom prst="rect">
            <a:avLst/>
          </a:prstGeom>
        </p:spPr>
      </p:pic>
      <p:sp>
        <p:nvSpPr>
          <p:cNvPr id="7" name="Content Placeholder 2">
            <a:extLst>
              <a:ext uri="{FF2B5EF4-FFF2-40B4-BE49-F238E27FC236}">
                <a16:creationId xmlns:a16="http://schemas.microsoft.com/office/drawing/2014/main" id="{68EF3558-041D-54CB-DBB7-2640072BE4CA}"/>
              </a:ext>
            </a:extLst>
          </p:cNvPr>
          <p:cNvSpPr txBox="1">
            <a:spLocks/>
          </p:cNvSpPr>
          <p:nvPr/>
        </p:nvSpPr>
        <p:spPr>
          <a:xfrm>
            <a:off x="4969043" y="1271755"/>
            <a:ext cx="6749244" cy="36512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sz="1800"/>
              <a:t>…we cleaned text data as part of the ingestion (part of this is below)…</a:t>
            </a:r>
          </a:p>
        </p:txBody>
      </p:sp>
      <p:pic>
        <p:nvPicPr>
          <p:cNvPr id="9" name="Picture 8">
            <a:extLst>
              <a:ext uri="{FF2B5EF4-FFF2-40B4-BE49-F238E27FC236}">
                <a16:creationId xmlns:a16="http://schemas.microsoft.com/office/drawing/2014/main" id="{F062D918-9850-3A3A-CB44-2403FBEC5FCD}"/>
              </a:ext>
            </a:extLst>
          </p:cNvPr>
          <p:cNvPicPr>
            <a:picLocks noChangeAspect="1"/>
          </p:cNvPicPr>
          <p:nvPr/>
        </p:nvPicPr>
        <p:blipFill>
          <a:blip r:embed="rId3"/>
          <a:stretch>
            <a:fillRect/>
          </a:stretch>
        </p:blipFill>
        <p:spPr>
          <a:xfrm>
            <a:off x="4969043" y="1580218"/>
            <a:ext cx="4820920" cy="2386515"/>
          </a:xfrm>
          <a:prstGeom prst="rect">
            <a:avLst/>
          </a:prstGeom>
        </p:spPr>
      </p:pic>
      <p:pic>
        <p:nvPicPr>
          <p:cNvPr id="10" name="Picture 9">
            <a:extLst>
              <a:ext uri="{FF2B5EF4-FFF2-40B4-BE49-F238E27FC236}">
                <a16:creationId xmlns:a16="http://schemas.microsoft.com/office/drawing/2014/main" id="{04FE18DC-98E5-C7AD-C50C-E6974071253F}"/>
              </a:ext>
            </a:extLst>
          </p:cNvPr>
          <p:cNvPicPr>
            <a:picLocks noChangeAspect="1"/>
          </p:cNvPicPr>
          <p:nvPr/>
        </p:nvPicPr>
        <p:blipFill>
          <a:blip r:embed="rId4"/>
          <a:stretch>
            <a:fillRect/>
          </a:stretch>
        </p:blipFill>
        <p:spPr>
          <a:xfrm>
            <a:off x="4969043" y="4634480"/>
            <a:ext cx="6305550" cy="1600200"/>
          </a:xfrm>
          <a:prstGeom prst="rect">
            <a:avLst/>
          </a:prstGeom>
        </p:spPr>
      </p:pic>
      <p:sp>
        <p:nvSpPr>
          <p:cNvPr id="11" name="Content Placeholder 2">
            <a:extLst>
              <a:ext uri="{FF2B5EF4-FFF2-40B4-BE49-F238E27FC236}">
                <a16:creationId xmlns:a16="http://schemas.microsoft.com/office/drawing/2014/main" id="{A63CDF4C-E746-85A9-0A65-EEEC57BD2A12}"/>
              </a:ext>
            </a:extLst>
          </p:cNvPr>
          <p:cNvSpPr txBox="1">
            <a:spLocks/>
          </p:cNvSpPr>
          <p:nvPr/>
        </p:nvSpPr>
        <p:spPr>
          <a:xfrm>
            <a:off x="4969043" y="4275196"/>
            <a:ext cx="6749244" cy="36512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sz="1800"/>
              <a:t>…and a log table is updated whenever an ingestion takes place.</a:t>
            </a:r>
          </a:p>
        </p:txBody>
      </p:sp>
    </p:spTree>
    <p:extLst>
      <p:ext uri="{BB962C8B-B14F-4D97-AF65-F5344CB8AC3E}">
        <p14:creationId xmlns:p14="http://schemas.microsoft.com/office/powerpoint/2010/main" val="292323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C627C-8B83-F0BD-A81A-A70EDC84B13C}"/>
              </a:ext>
            </a:extLst>
          </p:cNvPr>
          <p:cNvSpPr>
            <a:spLocks noGrp="1"/>
          </p:cNvSpPr>
          <p:nvPr>
            <p:ph type="title"/>
          </p:nvPr>
        </p:nvSpPr>
        <p:spPr/>
        <p:txBody>
          <a:bodyPr/>
          <a:lstStyle/>
          <a:p>
            <a:r>
              <a:rPr lang="en-GB"/>
              <a:t>A quick note on the FT ingestion batch job</a:t>
            </a:r>
          </a:p>
        </p:txBody>
      </p:sp>
      <p:sp>
        <p:nvSpPr>
          <p:cNvPr id="3" name="Content Placeholder 2">
            <a:extLst>
              <a:ext uri="{FF2B5EF4-FFF2-40B4-BE49-F238E27FC236}">
                <a16:creationId xmlns:a16="http://schemas.microsoft.com/office/drawing/2014/main" id="{4B7745D2-E7D3-0D08-DC7F-8F5956F5AB31}"/>
              </a:ext>
            </a:extLst>
          </p:cNvPr>
          <p:cNvSpPr>
            <a:spLocks noGrp="1"/>
          </p:cNvSpPr>
          <p:nvPr>
            <p:ph idx="1"/>
          </p:nvPr>
        </p:nvSpPr>
        <p:spPr/>
        <p:txBody>
          <a:bodyPr/>
          <a:lstStyle/>
          <a:p>
            <a:pPr marL="0" indent="0">
              <a:buNone/>
            </a:pPr>
            <a:r>
              <a:rPr lang="en-GB"/>
              <a:t>A rough guide on how a batch job works in AWS:</a:t>
            </a:r>
          </a:p>
          <a:p>
            <a:endParaRPr lang="en-GB"/>
          </a:p>
        </p:txBody>
      </p:sp>
      <p:sp>
        <p:nvSpPr>
          <p:cNvPr id="4" name="Slide Number Placeholder 3">
            <a:extLst>
              <a:ext uri="{FF2B5EF4-FFF2-40B4-BE49-F238E27FC236}">
                <a16:creationId xmlns:a16="http://schemas.microsoft.com/office/drawing/2014/main" id="{C66C2F79-DDD7-7805-A99C-D5EBA9260E1C}"/>
              </a:ext>
            </a:extLst>
          </p:cNvPr>
          <p:cNvSpPr>
            <a:spLocks noGrp="1"/>
          </p:cNvSpPr>
          <p:nvPr>
            <p:ph type="sldNum" sz="quarter" idx="12"/>
          </p:nvPr>
        </p:nvSpPr>
        <p:spPr/>
        <p:txBody>
          <a:bodyPr/>
          <a:lstStyle/>
          <a:p>
            <a:fld id="{5E823101-2CF2-4830-9078-CC565604177F}" type="slidenum">
              <a:rPr lang="en-GB" smtClean="0"/>
              <a:t>12</a:t>
            </a:fld>
            <a:endParaRPr lang="en-GB"/>
          </a:p>
        </p:txBody>
      </p:sp>
      <p:sp>
        <p:nvSpPr>
          <p:cNvPr id="5" name="Rectangle 4">
            <a:extLst>
              <a:ext uri="{FF2B5EF4-FFF2-40B4-BE49-F238E27FC236}">
                <a16:creationId xmlns:a16="http://schemas.microsoft.com/office/drawing/2014/main" id="{CFBCE9F6-6462-EE8A-554C-EEA1ACEB0FF5}"/>
              </a:ext>
            </a:extLst>
          </p:cNvPr>
          <p:cNvSpPr/>
          <p:nvPr/>
        </p:nvSpPr>
        <p:spPr>
          <a:xfrm>
            <a:off x="833718" y="3831561"/>
            <a:ext cx="1945341" cy="717177"/>
          </a:xfrm>
          <a:prstGeom prst="rect">
            <a:avLst/>
          </a:prstGeom>
          <a:solidFill>
            <a:srgbClr val="73B72B"/>
          </a:solidFill>
          <a:ln>
            <a:solidFill>
              <a:srgbClr val="73B7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Develop code in Git repo</a:t>
            </a:r>
          </a:p>
        </p:txBody>
      </p:sp>
      <p:sp>
        <p:nvSpPr>
          <p:cNvPr id="6" name="Rectangle 5">
            <a:extLst>
              <a:ext uri="{FF2B5EF4-FFF2-40B4-BE49-F238E27FC236}">
                <a16:creationId xmlns:a16="http://schemas.microsoft.com/office/drawing/2014/main" id="{C6E2FE7B-B4A0-555A-9214-58D2888A6BF6}"/>
              </a:ext>
            </a:extLst>
          </p:cNvPr>
          <p:cNvSpPr/>
          <p:nvPr/>
        </p:nvSpPr>
        <p:spPr>
          <a:xfrm>
            <a:off x="833717" y="2370311"/>
            <a:ext cx="1945341" cy="7171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Clone into Cloud9 to test</a:t>
            </a:r>
          </a:p>
        </p:txBody>
      </p:sp>
      <p:sp>
        <p:nvSpPr>
          <p:cNvPr id="7" name="Rectangle 6">
            <a:extLst>
              <a:ext uri="{FF2B5EF4-FFF2-40B4-BE49-F238E27FC236}">
                <a16:creationId xmlns:a16="http://schemas.microsoft.com/office/drawing/2014/main" id="{5FF929BA-040B-0C5F-5D1C-8450E3A6F988}"/>
              </a:ext>
            </a:extLst>
          </p:cNvPr>
          <p:cNvSpPr/>
          <p:nvPr/>
        </p:nvSpPr>
        <p:spPr>
          <a:xfrm>
            <a:off x="3706905" y="2370310"/>
            <a:ext cx="1945341" cy="7171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a:t>Build and run a docker image based on the code</a:t>
            </a:r>
          </a:p>
        </p:txBody>
      </p:sp>
      <p:sp>
        <p:nvSpPr>
          <p:cNvPr id="8" name="Rectangle 7">
            <a:extLst>
              <a:ext uri="{FF2B5EF4-FFF2-40B4-BE49-F238E27FC236}">
                <a16:creationId xmlns:a16="http://schemas.microsoft.com/office/drawing/2014/main" id="{89B1FD73-F309-4ED9-4E03-773B270A8988}"/>
              </a:ext>
            </a:extLst>
          </p:cNvPr>
          <p:cNvSpPr/>
          <p:nvPr/>
        </p:nvSpPr>
        <p:spPr>
          <a:xfrm>
            <a:off x="6716805" y="2370309"/>
            <a:ext cx="1945341" cy="7171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Push to AWS’ ECR</a:t>
            </a:r>
          </a:p>
        </p:txBody>
      </p:sp>
      <p:sp>
        <p:nvSpPr>
          <p:cNvPr id="9" name="Rectangle 8">
            <a:extLst>
              <a:ext uri="{FF2B5EF4-FFF2-40B4-BE49-F238E27FC236}">
                <a16:creationId xmlns:a16="http://schemas.microsoft.com/office/drawing/2014/main" id="{84D149CF-4B28-9EED-321E-6F09636C15AF}"/>
              </a:ext>
            </a:extLst>
          </p:cNvPr>
          <p:cNvSpPr/>
          <p:nvPr/>
        </p:nvSpPr>
        <p:spPr>
          <a:xfrm>
            <a:off x="9726706" y="2182050"/>
            <a:ext cx="1945341" cy="717177"/>
          </a:xfrm>
          <a:prstGeom prst="rect">
            <a:avLst/>
          </a:prstGeom>
          <a:solidFill>
            <a:srgbClr val="F9AE2D"/>
          </a:solidFill>
          <a:ln>
            <a:solidFill>
              <a:srgbClr val="F9AE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Job definition</a:t>
            </a:r>
          </a:p>
        </p:txBody>
      </p:sp>
      <p:sp>
        <p:nvSpPr>
          <p:cNvPr id="10" name="Rectangle 9">
            <a:extLst>
              <a:ext uri="{FF2B5EF4-FFF2-40B4-BE49-F238E27FC236}">
                <a16:creationId xmlns:a16="http://schemas.microsoft.com/office/drawing/2014/main" id="{FB6E0E58-A308-27DD-BDCC-FAC923DB2857}"/>
              </a:ext>
            </a:extLst>
          </p:cNvPr>
          <p:cNvSpPr/>
          <p:nvPr/>
        </p:nvSpPr>
        <p:spPr>
          <a:xfrm>
            <a:off x="9744634" y="3006805"/>
            <a:ext cx="1945341" cy="717177"/>
          </a:xfrm>
          <a:prstGeom prst="rect">
            <a:avLst/>
          </a:prstGeom>
          <a:solidFill>
            <a:srgbClr val="F9AE2D"/>
          </a:solidFill>
          <a:ln>
            <a:solidFill>
              <a:srgbClr val="F9AE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Job queue</a:t>
            </a:r>
          </a:p>
        </p:txBody>
      </p:sp>
      <p:sp>
        <p:nvSpPr>
          <p:cNvPr id="11" name="Rectangle 10">
            <a:extLst>
              <a:ext uri="{FF2B5EF4-FFF2-40B4-BE49-F238E27FC236}">
                <a16:creationId xmlns:a16="http://schemas.microsoft.com/office/drawing/2014/main" id="{1FA88479-4E24-4D25-C50E-1A3F3824C37C}"/>
              </a:ext>
            </a:extLst>
          </p:cNvPr>
          <p:cNvSpPr/>
          <p:nvPr/>
        </p:nvSpPr>
        <p:spPr>
          <a:xfrm>
            <a:off x="9744634" y="3831562"/>
            <a:ext cx="1945341" cy="717177"/>
          </a:xfrm>
          <a:prstGeom prst="rect">
            <a:avLst/>
          </a:prstGeom>
          <a:solidFill>
            <a:srgbClr val="F9AE2D"/>
          </a:solidFill>
          <a:ln>
            <a:solidFill>
              <a:srgbClr val="F9AE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Compute environment</a:t>
            </a:r>
          </a:p>
        </p:txBody>
      </p:sp>
      <p:sp>
        <p:nvSpPr>
          <p:cNvPr id="12" name="Rectangle 11">
            <a:extLst>
              <a:ext uri="{FF2B5EF4-FFF2-40B4-BE49-F238E27FC236}">
                <a16:creationId xmlns:a16="http://schemas.microsoft.com/office/drawing/2014/main" id="{739F4366-08FB-C198-6A75-F46F9768AE03}"/>
              </a:ext>
            </a:extLst>
          </p:cNvPr>
          <p:cNvSpPr/>
          <p:nvPr/>
        </p:nvSpPr>
        <p:spPr>
          <a:xfrm>
            <a:off x="6716804" y="3831561"/>
            <a:ext cx="1945341" cy="71717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Latest docker image for job</a:t>
            </a:r>
          </a:p>
        </p:txBody>
      </p:sp>
      <p:sp>
        <p:nvSpPr>
          <p:cNvPr id="15" name="TextBox 14">
            <a:extLst>
              <a:ext uri="{FF2B5EF4-FFF2-40B4-BE49-F238E27FC236}">
                <a16:creationId xmlns:a16="http://schemas.microsoft.com/office/drawing/2014/main" id="{526D4615-93EE-2AC6-1C60-03B271B662F4}"/>
              </a:ext>
            </a:extLst>
          </p:cNvPr>
          <p:cNvSpPr txBox="1"/>
          <p:nvPr/>
        </p:nvSpPr>
        <p:spPr>
          <a:xfrm>
            <a:off x="8606110" y="5252386"/>
            <a:ext cx="1116421" cy="369332"/>
          </a:xfrm>
          <a:prstGeom prst="rect">
            <a:avLst/>
          </a:prstGeom>
          <a:noFill/>
        </p:spPr>
        <p:txBody>
          <a:bodyPr wrap="square" rtlCol="0">
            <a:spAutoFit/>
          </a:bodyPr>
          <a:lstStyle/>
          <a:p>
            <a:pPr algn="ctr"/>
            <a:r>
              <a:rPr lang="en-GB"/>
              <a:t>Job runs! </a:t>
            </a:r>
          </a:p>
        </p:txBody>
      </p:sp>
      <p:pic>
        <p:nvPicPr>
          <p:cNvPr id="17" name="Graphic 16" descr="Confetti ball outline">
            <a:extLst>
              <a:ext uri="{FF2B5EF4-FFF2-40B4-BE49-F238E27FC236}">
                <a16:creationId xmlns:a16="http://schemas.microsoft.com/office/drawing/2014/main" id="{A1671052-E53F-C672-2299-71E3023A7B1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65826" y="5041753"/>
            <a:ext cx="914400" cy="914400"/>
          </a:xfrm>
          <a:prstGeom prst="rect">
            <a:avLst/>
          </a:prstGeom>
        </p:spPr>
      </p:pic>
      <p:pic>
        <p:nvPicPr>
          <p:cNvPr id="19" name="Graphic 18" descr="Fireworks outline">
            <a:extLst>
              <a:ext uri="{FF2B5EF4-FFF2-40B4-BE49-F238E27FC236}">
                <a16:creationId xmlns:a16="http://schemas.microsoft.com/office/drawing/2014/main" id="{994BEC8A-9450-4049-9BB7-6E0AB6D6198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96885" y="5018536"/>
            <a:ext cx="914400" cy="914400"/>
          </a:xfrm>
          <a:prstGeom prst="rect">
            <a:avLst/>
          </a:prstGeom>
        </p:spPr>
      </p:pic>
      <p:sp>
        <p:nvSpPr>
          <p:cNvPr id="20" name="Arrow: Left-Right 19">
            <a:extLst>
              <a:ext uri="{FF2B5EF4-FFF2-40B4-BE49-F238E27FC236}">
                <a16:creationId xmlns:a16="http://schemas.microsoft.com/office/drawing/2014/main" id="{8A7F12FD-5D39-5518-6CD5-0C7AAABD83C9}"/>
              </a:ext>
            </a:extLst>
          </p:cNvPr>
          <p:cNvSpPr/>
          <p:nvPr/>
        </p:nvSpPr>
        <p:spPr>
          <a:xfrm>
            <a:off x="2985247" y="4055675"/>
            <a:ext cx="3559182" cy="17484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a:extLst>
              <a:ext uri="{FF2B5EF4-FFF2-40B4-BE49-F238E27FC236}">
                <a16:creationId xmlns:a16="http://schemas.microsoft.com/office/drawing/2014/main" id="{48DB14DE-3E0D-3227-CD36-3E89C2847446}"/>
              </a:ext>
            </a:extLst>
          </p:cNvPr>
          <p:cNvSpPr txBox="1"/>
          <p:nvPr/>
        </p:nvSpPr>
        <p:spPr>
          <a:xfrm>
            <a:off x="3706905" y="4423228"/>
            <a:ext cx="2191871" cy="1200329"/>
          </a:xfrm>
          <a:prstGeom prst="rect">
            <a:avLst/>
          </a:prstGeom>
          <a:noFill/>
        </p:spPr>
        <p:txBody>
          <a:bodyPr wrap="square" rtlCol="0">
            <a:spAutoFit/>
          </a:bodyPr>
          <a:lstStyle/>
          <a:p>
            <a:pPr algn="ctr"/>
            <a:r>
              <a:rPr lang="en-GB"/>
              <a:t>No direct link between image and the code used to build it</a:t>
            </a:r>
          </a:p>
        </p:txBody>
      </p:sp>
      <p:sp>
        <p:nvSpPr>
          <p:cNvPr id="22" name="Arrow: Up 21">
            <a:extLst>
              <a:ext uri="{FF2B5EF4-FFF2-40B4-BE49-F238E27FC236}">
                <a16:creationId xmlns:a16="http://schemas.microsoft.com/office/drawing/2014/main" id="{A9A98814-1109-E026-B558-92C25FDD39EC}"/>
              </a:ext>
            </a:extLst>
          </p:cNvPr>
          <p:cNvSpPr/>
          <p:nvPr/>
        </p:nvSpPr>
        <p:spPr>
          <a:xfrm>
            <a:off x="1694329" y="3257816"/>
            <a:ext cx="242047" cy="429168"/>
          </a:xfrm>
          <a:prstGeom prst="upArrow">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Arrow: Up 22">
            <a:extLst>
              <a:ext uri="{FF2B5EF4-FFF2-40B4-BE49-F238E27FC236}">
                <a16:creationId xmlns:a16="http://schemas.microsoft.com/office/drawing/2014/main" id="{7FA3E0E9-ADD4-842C-B3ED-C643AC519FB2}"/>
              </a:ext>
            </a:extLst>
          </p:cNvPr>
          <p:cNvSpPr/>
          <p:nvPr/>
        </p:nvSpPr>
        <p:spPr>
          <a:xfrm rot="5400000">
            <a:off x="3121958" y="2514313"/>
            <a:ext cx="242047" cy="429168"/>
          </a:xfrm>
          <a:prstGeom prst="upArrow">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Arrow: Up 23">
            <a:extLst>
              <a:ext uri="{FF2B5EF4-FFF2-40B4-BE49-F238E27FC236}">
                <a16:creationId xmlns:a16="http://schemas.microsoft.com/office/drawing/2014/main" id="{B93A2D8E-84D7-3896-4243-6860A707D2FA}"/>
              </a:ext>
            </a:extLst>
          </p:cNvPr>
          <p:cNvSpPr/>
          <p:nvPr/>
        </p:nvSpPr>
        <p:spPr>
          <a:xfrm rot="5400000">
            <a:off x="6119815" y="2509830"/>
            <a:ext cx="242047" cy="429168"/>
          </a:xfrm>
          <a:prstGeom prst="upArrow">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Arrow: Up 24">
            <a:extLst>
              <a:ext uri="{FF2B5EF4-FFF2-40B4-BE49-F238E27FC236}">
                <a16:creationId xmlns:a16="http://schemas.microsoft.com/office/drawing/2014/main" id="{31CC09E4-D226-46F1-52EA-B51361BD9A23}"/>
              </a:ext>
            </a:extLst>
          </p:cNvPr>
          <p:cNvSpPr/>
          <p:nvPr/>
        </p:nvSpPr>
        <p:spPr>
          <a:xfrm rot="10800000">
            <a:off x="7566209" y="3244939"/>
            <a:ext cx="242047" cy="429168"/>
          </a:xfrm>
          <a:prstGeom prst="upArrow">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Arrow: Up 25">
            <a:extLst>
              <a:ext uri="{FF2B5EF4-FFF2-40B4-BE49-F238E27FC236}">
                <a16:creationId xmlns:a16="http://schemas.microsoft.com/office/drawing/2014/main" id="{65B11319-6B11-4B3B-DD03-EE218BD9747F}"/>
              </a:ext>
            </a:extLst>
          </p:cNvPr>
          <p:cNvSpPr/>
          <p:nvPr/>
        </p:nvSpPr>
        <p:spPr>
          <a:xfrm rot="7825506">
            <a:off x="8590176" y="4725389"/>
            <a:ext cx="242047" cy="429168"/>
          </a:xfrm>
          <a:prstGeom prst="upArrow">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Arrow: Up 26">
            <a:extLst>
              <a:ext uri="{FF2B5EF4-FFF2-40B4-BE49-F238E27FC236}">
                <a16:creationId xmlns:a16="http://schemas.microsoft.com/office/drawing/2014/main" id="{6F1DF73E-8615-67B9-D493-0689D5577EFD}"/>
              </a:ext>
            </a:extLst>
          </p:cNvPr>
          <p:cNvSpPr/>
          <p:nvPr/>
        </p:nvSpPr>
        <p:spPr>
          <a:xfrm rot="13650559">
            <a:off x="9502725" y="4728298"/>
            <a:ext cx="242047" cy="429168"/>
          </a:xfrm>
          <a:prstGeom prst="upArrow">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95FA8155-A48A-DA08-7821-503A41687508}"/>
              </a:ext>
            </a:extLst>
          </p:cNvPr>
          <p:cNvSpPr/>
          <p:nvPr/>
        </p:nvSpPr>
        <p:spPr>
          <a:xfrm>
            <a:off x="9596885" y="1989438"/>
            <a:ext cx="2294723" cy="2694663"/>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a:extLst>
              <a:ext uri="{FF2B5EF4-FFF2-40B4-BE49-F238E27FC236}">
                <a16:creationId xmlns:a16="http://schemas.microsoft.com/office/drawing/2014/main" id="{285A5F77-FD28-E18D-11F0-9ECA09909F23}"/>
              </a:ext>
            </a:extLst>
          </p:cNvPr>
          <p:cNvSpPr txBox="1"/>
          <p:nvPr/>
        </p:nvSpPr>
        <p:spPr>
          <a:xfrm>
            <a:off x="9771575" y="1594897"/>
            <a:ext cx="1945341" cy="369332"/>
          </a:xfrm>
          <a:prstGeom prst="rect">
            <a:avLst/>
          </a:prstGeom>
          <a:noFill/>
        </p:spPr>
        <p:txBody>
          <a:bodyPr wrap="square" rtlCol="0">
            <a:spAutoFit/>
          </a:bodyPr>
          <a:lstStyle/>
          <a:p>
            <a:pPr algn="ctr"/>
            <a:r>
              <a:rPr lang="en-GB"/>
              <a:t>AWS Batch setup</a:t>
            </a:r>
          </a:p>
        </p:txBody>
      </p:sp>
    </p:spTree>
    <p:extLst>
      <p:ext uri="{BB962C8B-B14F-4D97-AF65-F5344CB8AC3E}">
        <p14:creationId xmlns:p14="http://schemas.microsoft.com/office/powerpoint/2010/main" val="3692497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fade">
                                      <p:cBhvr>
                                        <p:cTn id="41" dur="500"/>
                                        <p:tgtEl>
                                          <p:spTgt spid="2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fade">
                                      <p:cBhvr>
                                        <p:cTn id="49" dur="500"/>
                                        <p:tgtEl>
                                          <p:spTgt spid="2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500"/>
                                        <p:tgtEl>
                                          <p:spTgt spid="2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fade">
                                      <p:cBhvr>
                                        <p:cTn id="55" dur="500"/>
                                        <p:tgtEl>
                                          <p:spTgt spid="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fade">
                                      <p:cBhvr>
                                        <p:cTn id="58" dur="500"/>
                                        <p:tgtEl>
                                          <p:spTgt spid="10"/>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fade">
                                      <p:cBhvr>
                                        <p:cTn id="61" dur="500"/>
                                        <p:tgtEl>
                                          <p:spTgt spid="11"/>
                                        </p:tgtEl>
                                      </p:cBhvr>
                                    </p:animEffect>
                                  </p:childTnLst>
                                </p:cTn>
                              </p:par>
                              <p:par>
                                <p:cTn id="62" presetID="10" presetClass="entr" presetSubtype="0" fill="hold" nodeType="with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fade">
                                      <p:cBhvr>
                                        <p:cTn id="64" dur="500"/>
                                        <p:tgtEl>
                                          <p:spTgt spid="1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fade">
                                      <p:cBhvr>
                                        <p:cTn id="67" dur="500"/>
                                        <p:tgtEl>
                                          <p:spTgt spid="15"/>
                                        </p:tgtEl>
                                      </p:cBhvr>
                                    </p:animEffect>
                                  </p:childTnLst>
                                </p:cTn>
                              </p:par>
                              <p:par>
                                <p:cTn id="68" presetID="10" presetClass="entr" presetSubtype="0" fill="hold" nodeType="withEffect">
                                  <p:stCondLst>
                                    <p:cond delay="0"/>
                                  </p:stCondLst>
                                  <p:childTnLst>
                                    <p:set>
                                      <p:cBhvr>
                                        <p:cTn id="69" dur="1" fill="hold">
                                          <p:stCondLst>
                                            <p:cond delay="0"/>
                                          </p:stCondLst>
                                        </p:cTn>
                                        <p:tgtEl>
                                          <p:spTgt spid="19"/>
                                        </p:tgtEl>
                                        <p:attrNameLst>
                                          <p:attrName>style.visibility</p:attrName>
                                        </p:attrNameLst>
                                      </p:cBhvr>
                                      <p:to>
                                        <p:strVal val="visible"/>
                                      </p:to>
                                    </p:set>
                                    <p:animEffect transition="in" filter="fade">
                                      <p:cBhvr>
                                        <p:cTn id="70" dur="500"/>
                                        <p:tgtEl>
                                          <p:spTgt spid="19"/>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6"/>
                                        </p:tgtEl>
                                        <p:attrNameLst>
                                          <p:attrName>style.visibility</p:attrName>
                                        </p:attrNameLst>
                                      </p:cBhvr>
                                      <p:to>
                                        <p:strVal val="visible"/>
                                      </p:to>
                                    </p:set>
                                    <p:animEffect transition="in" filter="fade">
                                      <p:cBhvr>
                                        <p:cTn id="73" dur="500"/>
                                        <p:tgtEl>
                                          <p:spTgt spid="16"/>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4"/>
                                        </p:tgtEl>
                                        <p:attrNameLst>
                                          <p:attrName>style.visibility</p:attrName>
                                        </p:attrNameLst>
                                      </p:cBhvr>
                                      <p:to>
                                        <p:strVal val="visible"/>
                                      </p:to>
                                    </p:set>
                                    <p:animEffect transition="in" filter="fade">
                                      <p:cBhvr>
                                        <p:cTn id="76" dur="500"/>
                                        <p:tgtEl>
                                          <p:spTgt spid="14"/>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20"/>
                                        </p:tgtEl>
                                        <p:attrNameLst>
                                          <p:attrName>style.visibility</p:attrName>
                                        </p:attrNameLst>
                                      </p:cBhvr>
                                      <p:to>
                                        <p:strVal val="visible"/>
                                      </p:to>
                                    </p:set>
                                    <p:animEffect transition="in" filter="fade">
                                      <p:cBhvr>
                                        <p:cTn id="81" dur="500"/>
                                        <p:tgtEl>
                                          <p:spTgt spid="20"/>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21"/>
                                        </p:tgtEl>
                                        <p:attrNameLst>
                                          <p:attrName>style.visibility</p:attrName>
                                        </p:attrNameLst>
                                      </p:cBhvr>
                                      <p:to>
                                        <p:strVal val="visible"/>
                                      </p:to>
                                    </p:set>
                                    <p:animEffect transition="in" filter="fade">
                                      <p:cBhvr>
                                        <p:cTn id="8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5" grpId="0"/>
      <p:bldP spid="20" grpId="0" animBg="1"/>
      <p:bldP spid="21" grpId="0"/>
      <p:bldP spid="22" grpId="0" animBg="1"/>
      <p:bldP spid="23" grpId="0" animBg="1"/>
      <p:bldP spid="24" grpId="0" animBg="1"/>
      <p:bldP spid="25" grpId="0" animBg="1"/>
      <p:bldP spid="26" grpId="0" animBg="1"/>
      <p:bldP spid="27" grpId="0" animBg="1"/>
      <p:bldP spid="14" grpId="0" animBg="1"/>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2A2DD-FF6A-F3A7-FAC6-B3E3ABFAE9C7}"/>
              </a:ext>
            </a:extLst>
          </p:cNvPr>
          <p:cNvSpPr>
            <a:spLocks noGrp="1"/>
          </p:cNvSpPr>
          <p:nvPr>
            <p:ph type="title"/>
          </p:nvPr>
        </p:nvSpPr>
        <p:spPr/>
        <p:txBody>
          <a:bodyPr/>
          <a:lstStyle/>
          <a:p>
            <a:r>
              <a:rPr lang="en-GB"/>
              <a:t>9. Ingestion process should be easy to update and track updates</a:t>
            </a:r>
          </a:p>
        </p:txBody>
      </p:sp>
      <p:sp>
        <p:nvSpPr>
          <p:cNvPr id="3" name="Content Placeholder 2">
            <a:extLst>
              <a:ext uri="{FF2B5EF4-FFF2-40B4-BE49-F238E27FC236}">
                <a16:creationId xmlns:a16="http://schemas.microsoft.com/office/drawing/2014/main" id="{61543325-E25C-8E38-648F-E84FC80E3CEB}"/>
              </a:ext>
            </a:extLst>
          </p:cNvPr>
          <p:cNvSpPr>
            <a:spLocks noGrp="1"/>
          </p:cNvSpPr>
          <p:nvPr>
            <p:ph idx="1"/>
          </p:nvPr>
        </p:nvSpPr>
        <p:spPr>
          <a:xfrm>
            <a:off x="609600" y="1196751"/>
            <a:ext cx="5229225" cy="5040000"/>
          </a:xfrm>
        </p:spPr>
        <p:txBody>
          <a:bodyPr/>
          <a:lstStyle/>
          <a:p>
            <a:r>
              <a:rPr lang="en-GB"/>
              <a:t>Using GitLab tags, we can mark points in our code history that reflect different stages in its development</a:t>
            </a:r>
          </a:p>
          <a:p>
            <a:r>
              <a:rPr lang="en-GB"/>
              <a:t>In parallel, we can tag docker images with matching references</a:t>
            </a:r>
          </a:p>
        </p:txBody>
      </p:sp>
      <p:sp>
        <p:nvSpPr>
          <p:cNvPr id="4" name="Slide Number Placeholder 3">
            <a:extLst>
              <a:ext uri="{FF2B5EF4-FFF2-40B4-BE49-F238E27FC236}">
                <a16:creationId xmlns:a16="http://schemas.microsoft.com/office/drawing/2014/main" id="{C2352ED4-3657-647D-0EC2-185DA9F54020}"/>
              </a:ext>
            </a:extLst>
          </p:cNvPr>
          <p:cNvSpPr>
            <a:spLocks noGrp="1"/>
          </p:cNvSpPr>
          <p:nvPr>
            <p:ph type="sldNum" sz="quarter" idx="12"/>
          </p:nvPr>
        </p:nvSpPr>
        <p:spPr/>
        <p:txBody>
          <a:bodyPr/>
          <a:lstStyle/>
          <a:p>
            <a:fld id="{5E823101-2CF2-4830-9078-CC565604177F}" type="slidenum">
              <a:rPr lang="en-GB" smtClean="0"/>
              <a:t>13</a:t>
            </a:fld>
            <a:endParaRPr lang="en-GB"/>
          </a:p>
        </p:txBody>
      </p:sp>
      <p:pic>
        <p:nvPicPr>
          <p:cNvPr id="6" name="Picture 5">
            <a:extLst>
              <a:ext uri="{FF2B5EF4-FFF2-40B4-BE49-F238E27FC236}">
                <a16:creationId xmlns:a16="http://schemas.microsoft.com/office/drawing/2014/main" id="{442B141F-26A0-7203-FDD3-F954AC74EA0A}"/>
              </a:ext>
            </a:extLst>
          </p:cNvPr>
          <p:cNvPicPr>
            <a:picLocks noChangeAspect="1"/>
          </p:cNvPicPr>
          <p:nvPr/>
        </p:nvPicPr>
        <p:blipFill>
          <a:blip r:embed="rId3"/>
          <a:stretch>
            <a:fillRect/>
          </a:stretch>
        </p:blipFill>
        <p:spPr>
          <a:xfrm>
            <a:off x="6629400" y="1196751"/>
            <a:ext cx="3701050" cy="3063984"/>
          </a:xfrm>
          <a:prstGeom prst="rect">
            <a:avLst/>
          </a:prstGeom>
        </p:spPr>
      </p:pic>
      <p:pic>
        <p:nvPicPr>
          <p:cNvPr id="8" name="Picture 7">
            <a:extLst>
              <a:ext uri="{FF2B5EF4-FFF2-40B4-BE49-F238E27FC236}">
                <a16:creationId xmlns:a16="http://schemas.microsoft.com/office/drawing/2014/main" id="{E65DF688-C523-2C45-BB88-D10721225671}"/>
              </a:ext>
            </a:extLst>
          </p:cNvPr>
          <p:cNvPicPr>
            <a:picLocks noChangeAspect="1"/>
          </p:cNvPicPr>
          <p:nvPr/>
        </p:nvPicPr>
        <p:blipFill>
          <a:blip r:embed="rId4"/>
          <a:stretch>
            <a:fillRect/>
          </a:stretch>
        </p:blipFill>
        <p:spPr>
          <a:xfrm>
            <a:off x="6629400" y="3253729"/>
            <a:ext cx="4361066" cy="2700337"/>
          </a:xfrm>
          <a:prstGeom prst="rect">
            <a:avLst/>
          </a:prstGeom>
        </p:spPr>
      </p:pic>
      <p:pic>
        <p:nvPicPr>
          <p:cNvPr id="10" name="Picture 9">
            <a:extLst>
              <a:ext uri="{FF2B5EF4-FFF2-40B4-BE49-F238E27FC236}">
                <a16:creationId xmlns:a16="http://schemas.microsoft.com/office/drawing/2014/main" id="{10F11A75-68CE-9B65-77BA-59EC216A7205}"/>
              </a:ext>
            </a:extLst>
          </p:cNvPr>
          <p:cNvPicPr>
            <a:picLocks noChangeAspect="1"/>
          </p:cNvPicPr>
          <p:nvPr/>
        </p:nvPicPr>
        <p:blipFill>
          <a:blip r:embed="rId5"/>
          <a:stretch>
            <a:fillRect/>
          </a:stretch>
        </p:blipFill>
        <p:spPr>
          <a:xfrm>
            <a:off x="1201534" y="3253729"/>
            <a:ext cx="4461982" cy="2965028"/>
          </a:xfrm>
          <a:prstGeom prst="rect">
            <a:avLst/>
          </a:prstGeom>
        </p:spPr>
      </p:pic>
      <p:cxnSp>
        <p:nvCxnSpPr>
          <p:cNvPr id="7" name="Straight Connector 6">
            <a:extLst>
              <a:ext uri="{FF2B5EF4-FFF2-40B4-BE49-F238E27FC236}">
                <a16:creationId xmlns:a16="http://schemas.microsoft.com/office/drawing/2014/main" id="{417DFF91-F7B3-A4D2-427B-26D18552A86A}"/>
              </a:ext>
            </a:extLst>
          </p:cNvPr>
          <p:cNvCxnSpPr>
            <a:cxnSpLocks/>
          </p:cNvCxnSpPr>
          <p:nvPr/>
        </p:nvCxnSpPr>
        <p:spPr>
          <a:xfrm flipV="1">
            <a:off x="6324600" y="2714625"/>
            <a:ext cx="0" cy="263842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161F18-62A1-65C2-4B37-DD5BC7297AF9}"/>
              </a:ext>
            </a:extLst>
          </p:cNvPr>
          <p:cNvCxnSpPr>
            <a:cxnSpLocks/>
          </p:cNvCxnSpPr>
          <p:nvPr/>
        </p:nvCxnSpPr>
        <p:spPr>
          <a:xfrm flipH="1">
            <a:off x="5663516" y="5353050"/>
            <a:ext cx="66108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C78A1DA-9E2C-2443-A5C1-AB9B08E4BE0E}"/>
              </a:ext>
            </a:extLst>
          </p:cNvPr>
          <p:cNvCxnSpPr>
            <a:cxnSpLocks/>
          </p:cNvCxnSpPr>
          <p:nvPr/>
        </p:nvCxnSpPr>
        <p:spPr>
          <a:xfrm>
            <a:off x="6324600" y="2714625"/>
            <a:ext cx="3048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2B4333E-3921-8F34-600E-6E9964962ADB}"/>
              </a:ext>
            </a:extLst>
          </p:cNvPr>
          <p:cNvCxnSpPr>
            <a:cxnSpLocks/>
          </p:cNvCxnSpPr>
          <p:nvPr/>
        </p:nvCxnSpPr>
        <p:spPr>
          <a:xfrm flipH="1">
            <a:off x="5663516" y="5114925"/>
            <a:ext cx="556309" cy="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FAEA1E8-925F-938D-889F-57F8397B9337}"/>
              </a:ext>
            </a:extLst>
          </p:cNvPr>
          <p:cNvCxnSpPr>
            <a:cxnSpLocks/>
          </p:cNvCxnSpPr>
          <p:nvPr/>
        </p:nvCxnSpPr>
        <p:spPr>
          <a:xfrm flipV="1">
            <a:off x="6219825" y="2314575"/>
            <a:ext cx="0" cy="280035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C9C6EE3-048C-DF9B-C9E1-9E19E6ECED4E}"/>
              </a:ext>
            </a:extLst>
          </p:cNvPr>
          <p:cNvCxnSpPr>
            <a:cxnSpLocks/>
          </p:cNvCxnSpPr>
          <p:nvPr/>
        </p:nvCxnSpPr>
        <p:spPr>
          <a:xfrm>
            <a:off x="6219825" y="2314575"/>
            <a:ext cx="1009650" cy="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5B17C67-5B6A-A73F-2F8E-ADC0AEED24A1}"/>
              </a:ext>
            </a:extLst>
          </p:cNvPr>
          <p:cNvCxnSpPr>
            <a:cxnSpLocks/>
          </p:cNvCxnSpPr>
          <p:nvPr/>
        </p:nvCxnSpPr>
        <p:spPr>
          <a:xfrm>
            <a:off x="6105525" y="1495425"/>
            <a:ext cx="838200"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33F5C73-FEA0-B0F8-4720-C0E3383DF1C4}"/>
              </a:ext>
            </a:extLst>
          </p:cNvPr>
          <p:cNvCxnSpPr>
            <a:cxnSpLocks/>
          </p:cNvCxnSpPr>
          <p:nvPr/>
        </p:nvCxnSpPr>
        <p:spPr>
          <a:xfrm flipV="1">
            <a:off x="6105525" y="1495425"/>
            <a:ext cx="0" cy="337185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5387077-5AA4-32C5-222E-BCBEC8BD835C}"/>
              </a:ext>
            </a:extLst>
          </p:cNvPr>
          <p:cNvCxnSpPr>
            <a:cxnSpLocks/>
          </p:cNvCxnSpPr>
          <p:nvPr/>
        </p:nvCxnSpPr>
        <p:spPr>
          <a:xfrm flipH="1">
            <a:off x="5673041" y="4867275"/>
            <a:ext cx="432484"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3EDF15D-EA90-B7A8-8324-A1C1CE07B317}"/>
              </a:ext>
            </a:extLst>
          </p:cNvPr>
          <p:cNvCxnSpPr>
            <a:cxnSpLocks/>
          </p:cNvCxnSpPr>
          <p:nvPr/>
        </p:nvCxnSpPr>
        <p:spPr>
          <a:xfrm flipH="1">
            <a:off x="5663516" y="4629150"/>
            <a:ext cx="2800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EC412F3-2F59-D356-DBAA-01F88B7C6281}"/>
              </a:ext>
            </a:extLst>
          </p:cNvPr>
          <p:cNvCxnSpPr>
            <a:cxnSpLocks/>
          </p:cNvCxnSpPr>
          <p:nvPr/>
        </p:nvCxnSpPr>
        <p:spPr>
          <a:xfrm flipV="1">
            <a:off x="5943600" y="1276350"/>
            <a:ext cx="0" cy="3352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16B913A-60D2-F1DD-5D77-547E58D1407B}"/>
              </a:ext>
            </a:extLst>
          </p:cNvPr>
          <p:cNvCxnSpPr>
            <a:cxnSpLocks/>
          </p:cNvCxnSpPr>
          <p:nvPr/>
        </p:nvCxnSpPr>
        <p:spPr>
          <a:xfrm>
            <a:off x="5943600" y="1276350"/>
            <a:ext cx="9239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D8037228-590F-BB20-2CCB-B387D7D780FA}"/>
              </a:ext>
            </a:extLst>
          </p:cNvPr>
          <p:cNvSpPr/>
          <p:nvPr/>
        </p:nvSpPr>
        <p:spPr>
          <a:xfrm>
            <a:off x="8039099" y="3800475"/>
            <a:ext cx="3081925" cy="333375"/>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a:extLst>
              <a:ext uri="{FF2B5EF4-FFF2-40B4-BE49-F238E27FC236}">
                <a16:creationId xmlns:a16="http://schemas.microsoft.com/office/drawing/2014/main" id="{B49DE67D-0ADE-E3DD-5F54-3D3D495BFD6F}"/>
              </a:ext>
            </a:extLst>
          </p:cNvPr>
          <p:cNvSpPr/>
          <p:nvPr/>
        </p:nvSpPr>
        <p:spPr>
          <a:xfrm>
            <a:off x="8039099" y="4191000"/>
            <a:ext cx="3081925" cy="608838"/>
          </a:xfrm>
          <a:prstGeom prst="rect">
            <a:avLst/>
          </a:prstGeom>
          <a:no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a:extLst>
              <a:ext uri="{FF2B5EF4-FFF2-40B4-BE49-F238E27FC236}">
                <a16:creationId xmlns:a16="http://schemas.microsoft.com/office/drawing/2014/main" id="{BAB8D5BF-AF9C-FDD3-F65A-9B3543E263C3}"/>
              </a:ext>
            </a:extLst>
          </p:cNvPr>
          <p:cNvSpPr/>
          <p:nvPr/>
        </p:nvSpPr>
        <p:spPr>
          <a:xfrm>
            <a:off x="8039098" y="4856988"/>
            <a:ext cx="3081925" cy="496062"/>
          </a:xfrm>
          <a:prstGeom prst="rect">
            <a:avLst/>
          </a:prstGeom>
          <a:no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42">
            <a:extLst>
              <a:ext uri="{FF2B5EF4-FFF2-40B4-BE49-F238E27FC236}">
                <a16:creationId xmlns:a16="http://schemas.microsoft.com/office/drawing/2014/main" id="{647845E1-4346-6B3E-7629-5961649C7A88}"/>
              </a:ext>
            </a:extLst>
          </p:cNvPr>
          <p:cNvSpPr/>
          <p:nvPr/>
        </p:nvSpPr>
        <p:spPr>
          <a:xfrm>
            <a:off x="8039098" y="5446937"/>
            <a:ext cx="3081925" cy="56427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5078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fade">
                                      <p:cBhvr>
                                        <p:cTn id="23" dur="500"/>
                                        <p:tgtEl>
                                          <p:spTgt spid="38"/>
                                        </p:tgtEl>
                                      </p:cBhvr>
                                    </p:animEffect>
                                  </p:childTnLst>
                                </p:cTn>
                              </p:par>
                              <p:par>
                                <p:cTn id="24" presetID="10" presetClass="entr" presetSubtype="0" fill="hold" nodeType="with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fade">
                                      <p:cBhvr>
                                        <p:cTn id="26" dur="500"/>
                                        <p:tgtEl>
                                          <p:spTgt spid="36"/>
                                        </p:tgtEl>
                                      </p:cBhvr>
                                    </p:animEffect>
                                  </p:childTnLst>
                                </p:cTn>
                              </p:par>
                              <p:par>
                                <p:cTn id="27" presetID="10" presetClass="entr" presetSubtype="0" fill="hold" nodeType="with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fade">
                                      <p:cBhvr>
                                        <p:cTn id="29" dur="500"/>
                                        <p:tgtEl>
                                          <p:spTgt spid="34"/>
                                        </p:tgtEl>
                                      </p:cBhvr>
                                    </p:animEffect>
                                  </p:childTnLst>
                                </p:cTn>
                              </p:par>
                              <p:par>
                                <p:cTn id="30" presetID="10" presetClass="entr" presetSubtype="0" fill="hold"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childTnLst>
                                </p:cTn>
                              </p:par>
                              <p:par>
                                <p:cTn id="33" presetID="10" presetClass="entr" presetSubtype="0"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fade">
                                      <p:cBhvr>
                                        <p:cTn id="35" dur="500"/>
                                        <p:tgtEl>
                                          <p:spTgt spid="28"/>
                                        </p:tgtEl>
                                      </p:cBhvr>
                                    </p:animEffect>
                                  </p:childTnLst>
                                </p:cTn>
                              </p:par>
                              <p:par>
                                <p:cTn id="36" presetID="10" presetClass="entr" presetSubtype="0" fill="hold" nodeType="with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fade">
                                      <p:cBhvr>
                                        <p:cTn id="38" dur="500"/>
                                        <p:tgtEl>
                                          <p:spTgt spid="30"/>
                                        </p:tgtEl>
                                      </p:cBhvr>
                                    </p:animEffect>
                                  </p:childTnLst>
                                </p:cTn>
                              </p:par>
                              <p:par>
                                <p:cTn id="39" presetID="10"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par>
                                <p:cTn id="42" presetID="10" presetClass="entr" presetSubtype="0" fill="hold"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childTnLst>
                                </p:cTn>
                              </p:par>
                              <p:par>
                                <p:cTn id="45" presetID="10" presetClass="entr" presetSubtype="0" fill="hold"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childTnLst>
                                </p:cTn>
                              </p:par>
                              <p:par>
                                <p:cTn id="48" presetID="10" presetClass="entr" presetSubtype="0" fill="hold" nodeType="with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500"/>
                                        <p:tgtEl>
                                          <p:spTgt spid="13"/>
                                        </p:tgtEl>
                                      </p:cBhvr>
                                    </p:animEffect>
                                  </p:childTnLst>
                                </p:cTn>
                              </p:par>
                              <p:par>
                                <p:cTn id="51" presetID="10" presetClass="entr" presetSubtype="0" fill="hold" nodeType="with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fade">
                                      <p:cBhvr>
                                        <p:cTn id="53" dur="500"/>
                                        <p:tgtEl>
                                          <p:spTgt spid="7"/>
                                        </p:tgtEl>
                                      </p:cBhvr>
                                    </p:animEffect>
                                  </p:childTnLst>
                                </p:cTn>
                              </p:par>
                              <p:par>
                                <p:cTn id="54" presetID="10" presetClass="entr" presetSubtype="0" fill="hold" nodeType="with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fade">
                                      <p:cBhvr>
                                        <p:cTn id="56" dur="500"/>
                                        <p:tgtEl>
                                          <p:spTgt spid="1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fade">
                                      <p:cBhvr>
                                        <p:cTn id="59" dur="500"/>
                                        <p:tgtEl>
                                          <p:spTgt spid="40"/>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41"/>
                                        </p:tgtEl>
                                        <p:attrNameLst>
                                          <p:attrName>style.visibility</p:attrName>
                                        </p:attrNameLst>
                                      </p:cBhvr>
                                      <p:to>
                                        <p:strVal val="visible"/>
                                      </p:to>
                                    </p:set>
                                    <p:animEffect transition="in" filter="fade">
                                      <p:cBhvr>
                                        <p:cTn id="62" dur="500"/>
                                        <p:tgtEl>
                                          <p:spTgt spid="41"/>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2"/>
                                        </p:tgtEl>
                                        <p:attrNameLst>
                                          <p:attrName>style.visibility</p:attrName>
                                        </p:attrNameLst>
                                      </p:cBhvr>
                                      <p:to>
                                        <p:strVal val="visible"/>
                                      </p:to>
                                    </p:set>
                                    <p:animEffect transition="in" filter="fade">
                                      <p:cBhvr>
                                        <p:cTn id="65" dur="500"/>
                                        <p:tgtEl>
                                          <p:spTgt spid="42"/>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43"/>
                                        </p:tgtEl>
                                        <p:attrNameLst>
                                          <p:attrName>style.visibility</p:attrName>
                                        </p:attrNameLst>
                                      </p:cBhvr>
                                      <p:to>
                                        <p:strVal val="visible"/>
                                      </p:to>
                                    </p:set>
                                    <p:animEffect transition="in" filter="fade">
                                      <p:cBhvr>
                                        <p:cTn id="6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CCA7C-B511-33A4-6E0E-5ACB0174836B}"/>
              </a:ext>
            </a:extLst>
          </p:cNvPr>
          <p:cNvSpPr>
            <a:spLocks noGrp="1"/>
          </p:cNvSpPr>
          <p:nvPr>
            <p:ph type="title"/>
          </p:nvPr>
        </p:nvSpPr>
        <p:spPr/>
        <p:txBody>
          <a:bodyPr/>
          <a:lstStyle/>
          <a:p>
            <a:r>
              <a:rPr lang="en-GB"/>
              <a:t>Ingestion successes</a:t>
            </a:r>
          </a:p>
        </p:txBody>
      </p:sp>
      <p:pic>
        <p:nvPicPr>
          <p:cNvPr id="6" name="Content Placeholder 5" descr="Magnifying glass outline">
            <a:extLst>
              <a:ext uri="{FF2B5EF4-FFF2-40B4-BE49-F238E27FC236}">
                <a16:creationId xmlns:a16="http://schemas.microsoft.com/office/drawing/2014/main" id="{45C48132-9129-38F7-EEB9-52E6FE3403E2}"/>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34266" y="2766633"/>
            <a:ext cx="914400" cy="914400"/>
          </a:xfrm>
        </p:spPr>
      </p:pic>
      <p:sp>
        <p:nvSpPr>
          <p:cNvPr id="4" name="Slide Number Placeholder 3">
            <a:extLst>
              <a:ext uri="{FF2B5EF4-FFF2-40B4-BE49-F238E27FC236}">
                <a16:creationId xmlns:a16="http://schemas.microsoft.com/office/drawing/2014/main" id="{C394F7CE-D5D5-0856-2B2A-16A084E3F602}"/>
              </a:ext>
            </a:extLst>
          </p:cNvPr>
          <p:cNvSpPr>
            <a:spLocks noGrp="1"/>
          </p:cNvSpPr>
          <p:nvPr>
            <p:ph type="sldNum" sz="quarter" idx="12"/>
          </p:nvPr>
        </p:nvSpPr>
        <p:spPr/>
        <p:txBody>
          <a:bodyPr/>
          <a:lstStyle/>
          <a:p>
            <a:fld id="{5E823101-2CF2-4830-9078-CC565604177F}" type="slidenum">
              <a:rPr lang="en-GB" smtClean="0"/>
              <a:t>14</a:t>
            </a:fld>
            <a:endParaRPr lang="en-GB"/>
          </a:p>
        </p:txBody>
      </p:sp>
      <p:pic>
        <p:nvPicPr>
          <p:cNvPr id="8" name="Graphic 7" descr="Hourglass 30% outline">
            <a:extLst>
              <a:ext uri="{FF2B5EF4-FFF2-40B4-BE49-F238E27FC236}">
                <a16:creationId xmlns:a16="http://schemas.microsoft.com/office/drawing/2014/main" id="{7DCBADF7-AE0E-B3CB-98BA-0FFFBC35C64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67494" y="2766633"/>
            <a:ext cx="914400" cy="914400"/>
          </a:xfrm>
          <a:prstGeom prst="rect">
            <a:avLst/>
          </a:prstGeom>
        </p:spPr>
      </p:pic>
      <p:pic>
        <p:nvPicPr>
          <p:cNvPr id="10" name="Graphic 9" descr="Handshake outline">
            <a:extLst>
              <a:ext uri="{FF2B5EF4-FFF2-40B4-BE49-F238E27FC236}">
                <a16:creationId xmlns:a16="http://schemas.microsoft.com/office/drawing/2014/main" id="{C7C0C88F-64D2-9843-39B9-B33F72F030F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57922" y="2766633"/>
            <a:ext cx="914400" cy="914400"/>
          </a:xfrm>
          <a:prstGeom prst="rect">
            <a:avLst/>
          </a:prstGeom>
        </p:spPr>
      </p:pic>
      <p:pic>
        <p:nvPicPr>
          <p:cNvPr id="12" name="Graphic 11" descr="Clipboard Checked outline">
            <a:extLst>
              <a:ext uri="{FF2B5EF4-FFF2-40B4-BE49-F238E27FC236}">
                <a16:creationId xmlns:a16="http://schemas.microsoft.com/office/drawing/2014/main" id="{10887614-C519-B5D5-47D6-B89A1F41D4A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043838" y="2766633"/>
            <a:ext cx="914400" cy="914400"/>
          </a:xfrm>
          <a:prstGeom prst="rect">
            <a:avLst/>
          </a:prstGeom>
        </p:spPr>
      </p:pic>
      <p:sp>
        <p:nvSpPr>
          <p:cNvPr id="13" name="TextBox 12">
            <a:extLst>
              <a:ext uri="{FF2B5EF4-FFF2-40B4-BE49-F238E27FC236}">
                <a16:creationId xmlns:a16="http://schemas.microsoft.com/office/drawing/2014/main" id="{84592B8B-8866-5CA1-A253-134FC39EA3A0}"/>
              </a:ext>
            </a:extLst>
          </p:cNvPr>
          <p:cNvSpPr txBox="1"/>
          <p:nvPr/>
        </p:nvSpPr>
        <p:spPr>
          <a:xfrm>
            <a:off x="597403" y="3817761"/>
            <a:ext cx="1435438" cy="646331"/>
          </a:xfrm>
          <a:prstGeom prst="rect">
            <a:avLst/>
          </a:prstGeom>
          <a:noFill/>
        </p:spPr>
        <p:txBody>
          <a:bodyPr wrap="square" rtlCol="0">
            <a:spAutoFit/>
          </a:bodyPr>
          <a:lstStyle/>
          <a:p>
            <a:pPr algn="ctr"/>
            <a:r>
              <a:rPr lang="en-GB"/>
              <a:t>Easier access to data</a:t>
            </a:r>
          </a:p>
        </p:txBody>
      </p:sp>
      <p:sp>
        <p:nvSpPr>
          <p:cNvPr id="14" name="TextBox 13">
            <a:extLst>
              <a:ext uri="{FF2B5EF4-FFF2-40B4-BE49-F238E27FC236}">
                <a16:creationId xmlns:a16="http://schemas.microsoft.com/office/drawing/2014/main" id="{AD023EAA-A4C9-1459-5235-40A6B9366070}"/>
              </a:ext>
            </a:extLst>
          </p:cNvPr>
          <p:cNvSpPr txBox="1"/>
          <p:nvPr/>
        </p:nvSpPr>
        <p:spPr>
          <a:xfrm>
            <a:off x="3506975" y="3817760"/>
            <a:ext cx="1435438" cy="646331"/>
          </a:xfrm>
          <a:prstGeom prst="rect">
            <a:avLst/>
          </a:prstGeom>
          <a:noFill/>
        </p:spPr>
        <p:txBody>
          <a:bodyPr wrap="square" rtlCol="0">
            <a:spAutoFit/>
          </a:bodyPr>
          <a:lstStyle/>
          <a:p>
            <a:pPr algn="ctr"/>
            <a:r>
              <a:rPr lang="en-GB"/>
              <a:t>Faster process</a:t>
            </a:r>
          </a:p>
        </p:txBody>
      </p:sp>
      <p:sp>
        <p:nvSpPr>
          <p:cNvPr id="15" name="TextBox 14">
            <a:extLst>
              <a:ext uri="{FF2B5EF4-FFF2-40B4-BE49-F238E27FC236}">
                <a16:creationId xmlns:a16="http://schemas.microsoft.com/office/drawing/2014/main" id="{4196191D-F465-95F8-04E4-8E9CCBCCBD02}"/>
              </a:ext>
            </a:extLst>
          </p:cNvPr>
          <p:cNvSpPr txBox="1"/>
          <p:nvPr/>
        </p:nvSpPr>
        <p:spPr>
          <a:xfrm>
            <a:off x="6873747" y="3822520"/>
            <a:ext cx="1435438" cy="646331"/>
          </a:xfrm>
          <a:prstGeom prst="rect">
            <a:avLst/>
          </a:prstGeom>
          <a:noFill/>
        </p:spPr>
        <p:txBody>
          <a:bodyPr wrap="square" rtlCol="0">
            <a:spAutoFit/>
          </a:bodyPr>
          <a:lstStyle/>
          <a:p>
            <a:pPr algn="ctr"/>
            <a:r>
              <a:rPr lang="en-GB"/>
              <a:t>Debugging smoother</a:t>
            </a:r>
          </a:p>
        </p:txBody>
      </p:sp>
      <p:sp>
        <p:nvSpPr>
          <p:cNvPr id="16" name="TextBox 15">
            <a:extLst>
              <a:ext uri="{FF2B5EF4-FFF2-40B4-BE49-F238E27FC236}">
                <a16:creationId xmlns:a16="http://schemas.microsoft.com/office/drawing/2014/main" id="{82E9F7A2-A072-CB34-E6AF-74D3D4A2644B}"/>
              </a:ext>
            </a:extLst>
          </p:cNvPr>
          <p:cNvSpPr txBox="1"/>
          <p:nvPr/>
        </p:nvSpPr>
        <p:spPr>
          <a:xfrm>
            <a:off x="9796996" y="3817760"/>
            <a:ext cx="1435438" cy="646331"/>
          </a:xfrm>
          <a:prstGeom prst="rect">
            <a:avLst/>
          </a:prstGeom>
          <a:noFill/>
        </p:spPr>
        <p:txBody>
          <a:bodyPr wrap="square" rtlCol="0">
            <a:spAutoFit/>
          </a:bodyPr>
          <a:lstStyle/>
          <a:p>
            <a:pPr algn="ctr"/>
            <a:r>
              <a:rPr lang="en-GB"/>
              <a:t>Tests add robustness</a:t>
            </a:r>
          </a:p>
        </p:txBody>
      </p:sp>
    </p:spTree>
    <p:extLst>
      <p:ext uri="{BB962C8B-B14F-4D97-AF65-F5344CB8AC3E}">
        <p14:creationId xmlns:p14="http://schemas.microsoft.com/office/powerpoint/2010/main" val="938597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F3DCF-CC9F-961C-F5BE-94C3065D5931}"/>
              </a:ext>
            </a:extLst>
          </p:cNvPr>
          <p:cNvSpPr>
            <a:spLocks noGrp="1"/>
          </p:cNvSpPr>
          <p:nvPr>
            <p:ph type="title"/>
          </p:nvPr>
        </p:nvSpPr>
        <p:spPr/>
        <p:txBody>
          <a:bodyPr/>
          <a:lstStyle/>
          <a:p>
            <a:endParaRPr lang="en-GB"/>
          </a:p>
        </p:txBody>
      </p:sp>
      <p:pic>
        <p:nvPicPr>
          <p:cNvPr id="6" name="Content Placeholder 5" descr="Wind turbines against blue sky">
            <a:extLst>
              <a:ext uri="{FF2B5EF4-FFF2-40B4-BE49-F238E27FC236}">
                <a16:creationId xmlns:a16="http://schemas.microsoft.com/office/drawing/2014/main" id="{0D73086E-4B04-27A8-802E-6717770F30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532" y="-1510133"/>
            <a:ext cx="12317531" cy="8366058"/>
          </a:xfrm>
        </p:spPr>
      </p:pic>
      <p:sp>
        <p:nvSpPr>
          <p:cNvPr id="4" name="Slide Number Placeholder 3">
            <a:extLst>
              <a:ext uri="{FF2B5EF4-FFF2-40B4-BE49-F238E27FC236}">
                <a16:creationId xmlns:a16="http://schemas.microsoft.com/office/drawing/2014/main" id="{DA953156-3AB0-9BB1-FD86-244D6BCA5F03}"/>
              </a:ext>
            </a:extLst>
          </p:cNvPr>
          <p:cNvSpPr>
            <a:spLocks noGrp="1"/>
          </p:cNvSpPr>
          <p:nvPr>
            <p:ph type="sldNum" sz="quarter" idx="12"/>
          </p:nvPr>
        </p:nvSpPr>
        <p:spPr/>
        <p:txBody>
          <a:bodyPr/>
          <a:lstStyle/>
          <a:p>
            <a:fld id="{5E823101-2CF2-4830-9078-CC565604177F}" type="slidenum">
              <a:rPr lang="en-GB" smtClean="0"/>
              <a:t>15</a:t>
            </a:fld>
            <a:endParaRPr lang="en-GB"/>
          </a:p>
        </p:txBody>
      </p:sp>
      <p:sp>
        <p:nvSpPr>
          <p:cNvPr id="7" name="TextBox 6">
            <a:extLst>
              <a:ext uri="{FF2B5EF4-FFF2-40B4-BE49-F238E27FC236}">
                <a16:creationId xmlns:a16="http://schemas.microsoft.com/office/drawing/2014/main" id="{B2897199-05DF-D149-D8FE-65E85B55133D}"/>
              </a:ext>
            </a:extLst>
          </p:cNvPr>
          <p:cNvSpPr txBox="1"/>
          <p:nvPr/>
        </p:nvSpPr>
        <p:spPr>
          <a:xfrm>
            <a:off x="359273" y="2304140"/>
            <a:ext cx="4669928" cy="1754326"/>
          </a:xfrm>
          <a:prstGeom prst="rect">
            <a:avLst/>
          </a:prstGeom>
          <a:noFill/>
        </p:spPr>
        <p:txBody>
          <a:bodyPr wrap="square" rtlCol="0">
            <a:spAutoFit/>
          </a:bodyPr>
          <a:lstStyle/>
          <a:p>
            <a:r>
              <a:rPr lang="en-GB" sz="5400" b="1">
                <a:latin typeface="+mj-lt"/>
              </a:rPr>
              <a:t>Net-zero investment</a:t>
            </a:r>
          </a:p>
        </p:txBody>
      </p:sp>
    </p:spTree>
    <p:extLst>
      <p:ext uri="{BB962C8B-B14F-4D97-AF65-F5344CB8AC3E}">
        <p14:creationId xmlns:p14="http://schemas.microsoft.com/office/powerpoint/2010/main" val="3277822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CE274-51CF-9F11-1B0E-B2B9F8AA21E1}"/>
              </a:ext>
            </a:extLst>
          </p:cNvPr>
          <p:cNvSpPr>
            <a:spLocks noGrp="1"/>
          </p:cNvSpPr>
          <p:nvPr>
            <p:ph type="title"/>
          </p:nvPr>
        </p:nvSpPr>
        <p:spPr/>
        <p:txBody>
          <a:bodyPr/>
          <a:lstStyle/>
          <a:p>
            <a:r>
              <a:rPr lang="en-GB"/>
              <a:t>Introduction</a:t>
            </a:r>
          </a:p>
        </p:txBody>
      </p:sp>
      <p:sp>
        <p:nvSpPr>
          <p:cNvPr id="3" name="Content Placeholder 2">
            <a:extLst>
              <a:ext uri="{FF2B5EF4-FFF2-40B4-BE49-F238E27FC236}">
                <a16:creationId xmlns:a16="http://schemas.microsoft.com/office/drawing/2014/main" id="{9E5B6C67-191D-9334-9E57-6760D8F3F4F6}"/>
              </a:ext>
            </a:extLst>
          </p:cNvPr>
          <p:cNvSpPr>
            <a:spLocks noGrp="1"/>
          </p:cNvSpPr>
          <p:nvPr>
            <p:ph idx="1"/>
          </p:nvPr>
        </p:nvSpPr>
        <p:spPr>
          <a:xfrm>
            <a:off x="609600" y="1196751"/>
            <a:ext cx="7204364" cy="1723094"/>
          </a:xfrm>
        </p:spPr>
        <p:txBody>
          <a:bodyPr>
            <a:normAutofit fontScale="92500" lnSpcReduction="20000"/>
          </a:bodyPr>
          <a:lstStyle/>
          <a:p>
            <a:r>
              <a:rPr lang="en-GB" sz="2000"/>
              <a:t>NZ colleagues using Bloomberg to find examples of net zero investment.</a:t>
            </a:r>
          </a:p>
          <a:p>
            <a:r>
              <a:rPr lang="en-GB" sz="2000"/>
              <a:t>Can we use a topic model to identify net zero related articles?</a:t>
            </a:r>
          </a:p>
          <a:p>
            <a:r>
              <a:rPr lang="en-GB" sz="2000"/>
              <a:t>Could we use FT to quickly identify examples of investment in these articles?</a:t>
            </a:r>
          </a:p>
          <a:p>
            <a:r>
              <a:rPr lang="en-GB" sz="2000"/>
              <a:t>What context could it provide: who and where?</a:t>
            </a:r>
          </a:p>
          <a:p>
            <a:endParaRPr lang="en-GB"/>
          </a:p>
        </p:txBody>
      </p:sp>
      <p:sp>
        <p:nvSpPr>
          <p:cNvPr id="4" name="Slide Number Placeholder 3">
            <a:extLst>
              <a:ext uri="{FF2B5EF4-FFF2-40B4-BE49-F238E27FC236}">
                <a16:creationId xmlns:a16="http://schemas.microsoft.com/office/drawing/2014/main" id="{5B36AD72-8FBE-DE4A-5414-0E236DFA8555}"/>
              </a:ext>
            </a:extLst>
          </p:cNvPr>
          <p:cNvSpPr>
            <a:spLocks noGrp="1"/>
          </p:cNvSpPr>
          <p:nvPr>
            <p:ph type="sldNum" sz="quarter" idx="12"/>
          </p:nvPr>
        </p:nvSpPr>
        <p:spPr/>
        <p:txBody>
          <a:bodyPr/>
          <a:lstStyle/>
          <a:p>
            <a:fld id="{5E823101-2CF2-4830-9078-CC565604177F}" type="slidenum">
              <a:rPr lang="en-GB" smtClean="0"/>
              <a:t>16</a:t>
            </a:fld>
            <a:endParaRPr lang="en-GB"/>
          </a:p>
        </p:txBody>
      </p:sp>
      <p:pic>
        <p:nvPicPr>
          <p:cNvPr id="7" name="Picture 6">
            <a:extLst>
              <a:ext uri="{FF2B5EF4-FFF2-40B4-BE49-F238E27FC236}">
                <a16:creationId xmlns:a16="http://schemas.microsoft.com/office/drawing/2014/main" id="{6A5D1211-D28C-5D1F-63B7-A78D12134F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003220"/>
            <a:ext cx="6658411" cy="321748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B4B0BEF-26A5-E8A2-95D1-0C5E90860964}"/>
              </a:ext>
            </a:extLst>
          </p:cNvPr>
          <p:cNvSpPr txBox="1"/>
          <p:nvPr/>
        </p:nvSpPr>
        <p:spPr>
          <a:xfrm>
            <a:off x="8076065" y="5482043"/>
            <a:ext cx="3392276" cy="738664"/>
          </a:xfrm>
          <a:prstGeom prst="rect">
            <a:avLst/>
          </a:prstGeom>
          <a:noFill/>
        </p:spPr>
        <p:txBody>
          <a:bodyPr wrap="square" rtlCol="0">
            <a:spAutoFit/>
          </a:bodyPr>
          <a:lstStyle/>
          <a:p>
            <a:r>
              <a:rPr lang="en-GB" sz="1400" i="1">
                <a:solidFill>
                  <a:srgbClr val="000000"/>
                </a:solidFill>
              </a:rPr>
              <a:t>“</a:t>
            </a:r>
            <a:r>
              <a:rPr lang="en-GB" sz="1400" i="1">
                <a:solidFill>
                  <a:srgbClr val="FF0000"/>
                </a:solidFill>
              </a:rPr>
              <a:t>Nissan</a:t>
            </a:r>
            <a:r>
              <a:rPr lang="en-GB" sz="1400" i="1">
                <a:solidFill>
                  <a:srgbClr val="000000"/>
                </a:solidFill>
              </a:rPr>
              <a:t> has unveiled plans for a gigafactory battery plant as part of a £1bn investment in its </a:t>
            </a:r>
            <a:r>
              <a:rPr lang="en-GB" sz="1400" i="1">
                <a:solidFill>
                  <a:srgbClr val="00B050"/>
                </a:solidFill>
              </a:rPr>
              <a:t>Sunderland</a:t>
            </a:r>
            <a:r>
              <a:rPr lang="en-GB" sz="1400" i="1">
                <a:solidFill>
                  <a:srgbClr val="000000"/>
                </a:solidFill>
              </a:rPr>
              <a:t> plant.”</a:t>
            </a:r>
          </a:p>
        </p:txBody>
      </p:sp>
      <p:pic>
        <p:nvPicPr>
          <p:cNvPr id="9" name="Picture 8">
            <a:extLst>
              <a:ext uri="{FF2B5EF4-FFF2-40B4-BE49-F238E27FC236}">
                <a16:creationId xmlns:a16="http://schemas.microsoft.com/office/drawing/2014/main" id="{595C2830-6B33-B914-197F-B4817E652631}"/>
              </a:ext>
            </a:extLst>
          </p:cNvPr>
          <p:cNvPicPr>
            <a:picLocks noChangeAspect="1"/>
          </p:cNvPicPr>
          <p:nvPr/>
        </p:nvPicPr>
        <p:blipFill>
          <a:blip r:embed="rId3"/>
          <a:stretch>
            <a:fillRect/>
          </a:stretch>
        </p:blipFill>
        <p:spPr>
          <a:xfrm>
            <a:off x="8028525" y="2262389"/>
            <a:ext cx="3487356" cy="3219654"/>
          </a:xfrm>
          <a:prstGeom prst="rect">
            <a:avLst/>
          </a:prstGeom>
        </p:spPr>
      </p:pic>
    </p:spTree>
    <p:extLst>
      <p:ext uri="{BB962C8B-B14F-4D97-AF65-F5344CB8AC3E}">
        <p14:creationId xmlns:p14="http://schemas.microsoft.com/office/powerpoint/2010/main" val="3932213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3DB18-35D8-E6B2-590B-A74A61DDA60B}"/>
              </a:ext>
            </a:extLst>
          </p:cNvPr>
          <p:cNvSpPr>
            <a:spLocks noGrp="1"/>
          </p:cNvSpPr>
          <p:nvPr>
            <p:ph type="title"/>
          </p:nvPr>
        </p:nvSpPr>
        <p:spPr/>
        <p:txBody>
          <a:bodyPr/>
          <a:lstStyle/>
          <a:p>
            <a:r>
              <a:rPr lang="en-GB"/>
              <a:t>Mapping tools: 1) Extracting locations with SpaCy</a:t>
            </a:r>
            <a:endParaRPr lang="en-GB">
              <a:cs typeface="Calibri"/>
            </a:endParaRPr>
          </a:p>
        </p:txBody>
      </p:sp>
      <p:sp>
        <p:nvSpPr>
          <p:cNvPr id="3" name="Slide Number Placeholder 2">
            <a:extLst>
              <a:ext uri="{FF2B5EF4-FFF2-40B4-BE49-F238E27FC236}">
                <a16:creationId xmlns:a16="http://schemas.microsoft.com/office/drawing/2014/main" id="{25F095E6-D67C-F81B-8266-24835B82AB37}"/>
              </a:ext>
            </a:extLst>
          </p:cNvPr>
          <p:cNvSpPr>
            <a:spLocks noGrp="1"/>
          </p:cNvSpPr>
          <p:nvPr>
            <p:ph type="sldNum" sz="quarter" idx="12"/>
          </p:nvPr>
        </p:nvSpPr>
        <p:spPr/>
        <p:txBody>
          <a:bodyPr/>
          <a:lstStyle/>
          <a:p>
            <a:fld id="{5E823101-2CF2-4830-9078-CC565604177F}" type="slidenum">
              <a:rPr lang="en-GB" dirty="0" smtClean="0"/>
              <a:t>17</a:t>
            </a:fld>
            <a:endParaRPr lang="en-GB"/>
          </a:p>
        </p:txBody>
      </p:sp>
      <p:pic>
        <p:nvPicPr>
          <p:cNvPr id="8" name="Picture 7" descr="File:SpaCy logo.svg - Wikipedia">
            <a:extLst>
              <a:ext uri="{FF2B5EF4-FFF2-40B4-BE49-F238E27FC236}">
                <a16:creationId xmlns:a16="http://schemas.microsoft.com/office/drawing/2014/main" id="{5D8638F1-7FA2-9F9F-8440-94E782FD86B3}"/>
              </a:ext>
            </a:extLst>
          </p:cNvPr>
          <p:cNvPicPr>
            <a:picLocks noChangeAspect="1"/>
          </p:cNvPicPr>
          <p:nvPr/>
        </p:nvPicPr>
        <p:blipFill>
          <a:blip r:embed="rId2"/>
          <a:stretch>
            <a:fillRect/>
          </a:stretch>
        </p:blipFill>
        <p:spPr>
          <a:xfrm>
            <a:off x="737838" y="2317576"/>
            <a:ext cx="2483005" cy="912581"/>
          </a:xfrm>
          <a:prstGeom prst="rect">
            <a:avLst/>
          </a:prstGeom>
        </p:spPr>
      </p:pic>
      <p:sp>
        <p:nvSpPr>
          <p:cNvPr id="9" name="TextBox 8">
            <a:extLst>
              <a:ext uri="{FF2B5EF4-FFF2-40B4-BE49-F238E27FC236}">
                <a16:creationId xmlns:a16="http://schemas.microsoft.com/office/drawing/2014/main" id="{2CE16449-7A14-0D39-EEDA-F5ACA0AA6D4D}"/>
              </a:ext>
            </a:extLst>
          </p:cNvPr>
          <p:cNvSpPr txBox="1"/>
          <p:nvPr/>
        </p:nvSpPr>
        <p:spPr>
          <a:xfrm>
            <a:off x="688346" y="1592780"/>
            <a:ext cx="10680050" cy="400110"/>
          </a:xfrm>
          <a:prstGeom prst="rect">
            <a:avLst/>
          </a:prstGeom>
          <a:noFill/>
        </p:spPr>
        <p:txBody>
          <a:bodyPr wrap="square" lIns="91440" tIns="45720" rIns="91440" bIns="45720" rtlCol="0" anchor="t">
            <a:spAutoFit/>
          </a:bodyPr>
          <a:lstStyle/>
          <a:p>
            <a:pPr marL="457200" indent="-457200">
              <a:buAutoNum type="arabicParenR"/>
            </a:pPr>
            <a:r>
              <a:rPr lang="en-GB" sz="2000">
                <a:cs typeface="Calibri"/>
              </a:rPr>
              <a:t>Extracting locations as text strings: Named-entity recognition (NER) from </a:t>
            </a:r>
            <a:r>
              <a:rPr lang="en-GB" sz="2000" err="1">
                <a:cs typeface="Calibri"/>
              </a:rPr>
              <a:t>SpaCy</a:t>
            </a:r>
            <a:r>
              <a:rPr lang="en-GB" sz="2000">
                <a:cs typeface="Calibri"/>
              </a:rPr>
              <a:t> package</a:t>
            </a:r>
            <a:endParaRPr lang="en-GB">
              <a:cs typeface="Calibri"/>
            </a:endParaRPr>
          </a:p>
        </p:txBody>
      </p:sp>
      <p:pic>
        <p:nvPicPr>
          <p:cNvPr id="12" name="Picture 11" descr="A group of text boxes&#10;&#10;Description automatically generated">
            <a:extLst>
              <a:ext uri="{FF2B5EF4-FFF2-40B4-BE49-F238E27FC236}">
                <a16:creationId xmlns:a16="http://schemas.microsoft.com/office/drawing/2014/main" id="{64A83835-C2BE-AA0C-B7CF-899F0A355989}"/>
              </a:ext>
            </a:extLst>
          </p:cNvPr>
          <p:cNvPicPr>
            <a:picLocks noChangeAspect="1"/>
          </p:cNvPicPr>
          <p:nvPr/>
        </p:nvPicPr>
        <p:blipFill>
          <a:blip r:embed="rId3"/>
          <a:stretch>
            <a:fillRect/>
          </a:stretch>
        </p:blipFill>
        <p:spPr>
          <a:xfrm>
            <a:off x="4464204" y="2239161"/>
            <a:ext cx="5846956" cy="1227383"/>
          </a:xfrm>
          <a:prstGeom prst="rect">
            <a:avLst/>
          </a:prstGeom>
        </p:spPr>
      </p:pic>
      <p:sp>
        <p:nvSpPr>
          <p:cNvPr id="15" name="Arrow: Right 14">
            <a:extLst>
              <a:ext uri="{FF2B5EF4-FFF2-40B4-BE49-F238E27FC236}">
                <a16:creationId xmlns:a16="http://schemas.microsoft.com/office/drawing/2014/main" id="{E23B5489-4CE4-B294-7115-C179556B3F0B}"/>
              </a:ext>
            </a:extLst>
          </p:cNvPr>
          <p:cNvSpPr/>
          <p:nvPr/>
        </p:nvSpPr>
        <p:spPr>
          <a:xfrm>
            <a:off x="3484756" y="2657706"/>
            <a:ext cx="669071" cy="23231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F4F90DC7-C8F4-B09E-17F4-EFD889E11201}"/>
              </a:ext>
            </a:extLst>
          </p:cNvPr>
          <p:cNvSpPr/>
          <p:nvPr/>
        </p:nvSpPr>
        <p:spPr>
          <a:xfrm>
            <a:off x="8800170" y="2620536"/>
            <a:ext cx="1514707" cy="46463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 name="Straight Arrow Connector 16">
            <a:extLst>
              <a:ext uri="{FF2B5EF4-FFF2-40B4-BE49-F238E27FC236}">
                <a16:creationId xmlns:a16="http://schemas.microsoft.com/office/drawing/2014/main" id="{94F473D9-3C2F-80D0-DA11-E9E9EDB45082}"/>
              </a:ext>
            </a:extLst>
          </p:cNvPr>
          <p:cNvCxnSpPr/>
          <p:nvPr/>
        </p:nvCxnSpPr>
        <p:spPr>
          <a:xfrm flipH="1">
            <a:off x="6887737" y="3120484"/>
            <a:ext cx="2254403" cy="96086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5F3EA33-9401-3498-805A-3BDF48D85301}"/>
              </a:ext>
            </a:extLst>
          </p:cNvPr>
          <p:cNvSpPr txBox="1"/>
          <p:nvPr/>
        </p:nvSpPr>
        <p:spPr>
          <a:xfrm>
            <a:off x="734809" y="4027462"/>
            <a:ext cx="9964514" cy="1323439"/>
          </a:xfrm>
          <a:prstGeom prst="rect">
            <a:avLst/>
          </a:prstGeom>
          <a:noFill/>
        </p:spPr>
        <p:txBody>
          <a:bodyPr wrap="square" lIns="91440" tIns="45720" rIns="91440" bIns="45720" rtlCol="0" anchor="t">
            <a:spAutoFit/>
          </a:bodyPr>
          <a:lstStyle/>
          <a:p>
            <a:pPr marL="342900" indent="-342900">
              <a:buFont typeface="Arial"/>
              <a:buChar char="•"/>
            </a:pPr>
            <a:r>
              <a:rPr lang="en-GB" sz="2000">
                <a:cs typeface="Calibri"/>
              </a:rPr>
              <a:t>We extracted everything that was labelled 'GPE' (Geo-political entity) from our article bodies</a:t>
            </a:r>
          </a:p>
          <a:p>
            <a:pPr marL="342900" indent="-342900">
              <a:buFont typeface="Arial"/>
              <a:buChar char="•"/>
            </a:pPr>
            <a:r>
              <a:rPr lang="en-GB" sz="2000">
                <a:cs typeface="Calibri"/>
              </a:rPr>
              <a:t>The GPE label is used for countries, cities, states etc.</a:t>
            </a:r>
          </a:p>
          <a:p>
            <a:pPr marL="342900" indent="-342900">
              <a:buFont typeface="Arial"/>
              <a:buChar char="•"/>
            </a:pPr>
            <a:r>
              <a:rPr lang="en-GB" sz="2000">
                <a:ea typeface="Calibri"/>
                <a:cs typeface="Calibri"/>
              </a:rPr>
              <a:t>Locations don't have a sense of scale associated with them...</a:t>
            </a:r>
          </a:p>
        </p:txBody>
      </p:sp>
    </p:spTree>
    <p:extLst>
      <p:ext uri="{BB962C8B-B14F-4D97-AF65-F5344CB8AC3E}">
        <p14:creationId xmlns:p14="http://schemas.microsoft.com/office/powerpoint/2010/main" val="2665199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3DB18-35D8-E6B2-590B-A74A61DDA60B}"/>
              </a:ext>
            </a:extLst>
          </p:cNvPr>
          <p:cNvSpPr>
            <a:spLocks noGrp="1"/>
          </p:cNvSpPr>
          <p:nvPr>
            <p:ph type="title"/>
          </p:nvPr>
        </p:nvSpPr>
        <p:spPr/>
        <p:txBody>
          <a:bodyPr/>
          <a:lstStyle/>
          <a:p>
            <a:r>
              <a:rPr lang="en-GB"/>
              <a:t>Mapping tools: 2) Geocoding with GeoPy</a:t>
            </a:r>
            <a:endParaRPr lang="en-GB">
              <a:cs typeface="Calibri"/>
            </a:endParaRPr>
          </a:p>
        </p:txBody>
      </p:sp>
      <p:sp>
        <p:nvSpPr>
          <p:cNvPr id="3" name="Slide Number Placeholder 2">
            <a:extLst>
              <a:ext uri="{FF2B5EF4-FFF2-40B4-BE49-F238E27FC236}">
                <a16:creationId xmlns:a16="http://schemas.microsoft.com/office/drawing/2014/main" id="{25F095E6-D67C-F81B-8266-24835B82AB37}"/>
              </a:ext>
            </a:extLst>
          </p:cNvPr>
          <p:cNvSpPr>
            <a:spLocks noGrp="1"/>
          </p:cNvSpPr>
          <p:nvPr>
            <p:ph type="sldNum" sz="quarter" idx="12"/>
          </p:nvPr>
        </p:nvSpPr>
        <p:spPr/>
        <p:txBody>
          <a:bodyPr/>
          <a:lstStyle/>
          <a:p>
            <a:fld id="{5E823101-2CF2-4830-9078-CC565604177F}" type="slidenum">
              <a:rPr lang="en-GB" dirty="0" smtClean="0"/>
              <a:t>18</a:t>
            </a:fld>
            <a:endParaRPr lang="en-GB"/>
          </a:p>
        </p:txBody>
      </p:sp>
      <p:pic>
        <p:nvPicPr>
          <p:cNvPr id="5" name="Picture 4" descr="GeoPy logo">
            <a:extLst>
              <a:ext uri="{FF2B5EF4-FFF2-40B4-BE49-F238E27FC236}">
                <a16:creationId xmlns:a16="http://schemas.microsoft.com/office/drawing/2014/main" id="{15CEF98A-51A3-1ECE-B366-A517C29FA2CD}"/>
              </a:ext>
            </a:extLst>
          </p:cNvPr>
          <p:cNvPicPr>
            <a:picLocks noChangeAspect="1"/>
          </p:cNvPicPr>
          <p:nvPr/>
        </p:nvPicPr>
        <p:blipFill>
          <a:blip r:embed="rId2"/>
          <a:stretch>
            <a:fillRect/>
          </a:stretch>
        </p:blipFill>
        <p:spPr>
          <a:xfrm>
            <a:off x="584338" y="2204730"/>
            <a:ext cx="3152076" cy="1604739"/>
          </a:xfrm>
          <a:prstGeom prst="rect">
            <a:avLst/>
          </a:prstGeom>
        </p:spPr>
      </p:pic>
      <p:pic>
        <p:nvPicPr>
          <p:cNvPr id="6" name="Picture 5" descr="NLnet; Nominatim as a library">
            <a:extLst>
              <a:ext uri="{FF2B5EF4-FFF2-40B4-BE49-F238E27FC236}">
                <a16:creationId xmlns:a16="http://schemas.microsoft.com/office/drawing/2014/main" id="{2543DA89-4FE1-EBE3-A05D-FDBA823427EB}"/>
              </a:ext>
            </a:extLst>
          </p:cNvPr>
          <p:cNvPicPr>
            <a:picLocks noChangeAspect="1"/>
          </p:cNvPicPr>
          <p:nvPr/>
        </p:nvPicPr>
        <p:blipFill>
          <a:blip r:embed="rId3"/>
          <a:stretch>
            <a:fillRect/>
          </a:stretch>
        </p:blipFill>
        <p:spPr>
          <a:xfrm>
            <a:off x="4977975" y="2338852"/>
            <a:ext cx="1185979" cy="1185979"/>
          </a:xfrm>
          <a:prstGeom prst="rect">
            <a:avLst/>
          </a:prstGeom>
        </p:spPr>
      </p:pic>
      <p:sp>
        <p:nvSpPr>
          <p:cNvPr id="7" name="TextBox 6">
            <a:extLst>
              <a:ext uri="{FF2B5EF4-FFF2-40B4-BE49-F238E27FC236}">
                <a16:creationId xmlns:a16="http://schemas.microsoft.com/office/drawing/2014/main" id="{F8578D72-F22A-6599-7937-33BFADACB537}"/>
              </a:ext>
            </a:extLst>
          </p:cNvPr>
          <p:cNvSpPr txBox="1"/>
          <p:nvPr/>
        </p:nvSpPr>
        <p:spPr>
          <a:xfrm>
            <a:off x="4906536" y="3428998"/>
            <a:ext cx="132885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solidFill>
                  <a:srgbClr val="000000"/>
                </a:solidFill>
                <a:latin typeface="Bahnschrift"/>
                <a:ea typeface="Cambria"/>
                <a:cs typeface="Calibri"/>
              </a:rPr>
              <a:t>Nominatim</a:t>
            </a:r>
          </a:p>
          <a:p>
            <a:endParaRPr lang="en-GB">
              <a:cs typeface="Calibri"/>
            </a:endParaRPr>
          </a:p>
        </p:txBody>
      </p:sp>
      <p:sp>
        <p:nvSpPr>
          <p:cNvPr id="20" name="TextBox 19">
            <a:extLst>
              <a:ext uri="{FF2B5EF4-FFF2-40B4-BE49-F238E27FC236}">
                <a16:creationId xmlns:a16="http://schemas.microsoft.com/office/drawing/2014/main" id="{05DD7420-25EB-A10F-D103-0A1BE35F749F}"/>
              </a:ext>
            </a:extLst>
          </p:cNvPr>
          <p:cNvSpPr txBox="1"/>
          <p:nvPr/>
        </p:nvSpPr>
        <p:spPr>
          <a:xfrm>
            <a:off x="483907" y="1574196"/>
            <a:ext cx="10800857" cy="400110"/>
          </a:xfrm>
          <a:prstGeom prst="rect">
            <a:avLst/>
          </a:prstGeom>
          <a:noFill/>
        </p:spPr>
        <p:txBody>
          <a:bodyPr wrap="square" lIns="91440" tIns="45720" rIns="91440" bIns="45720" rtlCol="0" anchor="t">
            <a:spAutoFit/>
          </a:bodyPr>
          <a:lstStyle/>
          <a:p>
            <a:r>
              <a:rPr lang="en-GB" sz="2000">
                <a:cs typeface="Calibri"/>
              </a:rPr>
              <a:t>2)   Geocoding: obtaining coordinates from text string locations</a:t>
            </a:r>
          </a:p>
        </p:txBody>
      </p:sp>
      <p:sp>
        <p:nvSpPr>
          <p:cNvPr id="17" name="Arrow: Right 16">
            <a:extLst>
              <a:ext uri="{FF2B5EF4-FFF2-40B4-BE49-F238E27FC236}">
                <a16:creationId xmlns:a16="http://schemas.microsoft.com/office/drawing/2014/main" id="{06112528-BD0A-85B1-38A4-6BE810422F4A}"/>
              </a:ext>
            </a:extLst>
          </p:cNvPr>
          <p:cNvSpPr/>
          <p:nvPr/>
        </p:nvSpPr>
        <p:spPr>
          <a:xfrm>
            <a:off x="3912219" y="2880730"/>
            <a:ext cx="724827" cy="25090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Picture 21" descr="A screenshot of a table&#10;&#10;Description automatically generated">
            <a:extLst>
              <a:ext uri="{FF2B5EF4-FFF2-40B4-BE49-F238E27FC236}">
                <a16:creationId xmlns:a16="http://schemas.microsoft.com/office/drawing/2014/main" id="{21560391-A330-C341-8E34-6E5D4E039CAA}"/>
              </a:ext>
            </a:extLst>
          </p:cNvPr>
          <p:cNvPicPr>
            <a:picLocks noChangeAspect="1"/>
          </p:cNvPicPr>
          <p:nvPr/>
        </p:nvPicPr>
        <p:blipFill>
          <a:blip r:embed="rId4"/>
          <a:stretch>
            <a:fillRect/>
          </a:stretch>
        </p:blipFill>
        <p:spPr>
          <a:xfrm>
            <a:off x="7935603" y="2113156"/>
            <a:ext cx="2695575" cy="1981200"/>
          </a:xfrm>
          <a:prstGeom prst="rect">
            <a:avLst/>
          </a:prstGeom>
        </p:spPr>
      </p:pic>
      <p:sp>
        <p:nvSpPr>
          <p:cNvPr id="23" name="Arrow: Right 22">
            <a:extLst>
              <a:ext uri="{FF2B5EF4-FFF2-40B4-BE49-F238E27FC236}">
                <a16:creationId xmlns:a16="http://schemas.microsoft.com/office/drawing/2014/main" id="{8A9ADE2D-6FC3-1816-0B45-ECF7ABC936ED}"/>
              </a:ext>
            </a:extLst>
          </p:cNvPr>
          <p:cNvSpPr/>
          <p:nvPr/>
        </p:nvSpPr>
        <p:spPr>
          <a:xfrm>
            <a:off x="6755781" y="2880731"/>
            <a:ext cx="706242" cy="25090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a:extLst>
              <a:ext uri="{FF2B5EF4-FFF2-40B4-BE49-F238E27FC236}">
                <a16:creationId xmlns:a16="http://schemas.microsoft.com/office/drawing/2014/main" id="{C70FB5B6-0708-39C2-0EFD-A49397A1E2B2}"/>
              </a:ext>
            </a:extLst>
          </p:cNvPr>
          <p:cNvSpPr txBox="1"/>
          <p:nvPr/>
        </p:nvSpPr>
        <p:spPr>
          <a:xfrm>
            <a:off x="539663" y="4492098"/>
            <a:ext cx="10884491" cy="707886"/>
          </a:xfrm>
          <a:prstGeom prst="rect">
            <a:avLst/>
          </a:prstGeom>
          <a:noFill/>
        </p:spPr>
        <p:txBody>
          <a:bodyPr wrap="square" lIns="91440" tIns="45720" rIns="91440" bIns="45720" rtlCol="0" anchor="t">
            <a:spAutoFit/>
          </a:bodyPr>
          <a:lstStyle/>
          <a:p>
            <a:pPr marL="342900" indent="-342900">
              <a:buFont typeface="Arial"/>
              <a:buChar char="•"/>
            </a:pPr>
            <a:r>
              <a:rPr lang="en-GB" sz="2000">
                <a:cs typeface="Calibri"/>
              </a:rPr>
              <a:t>Nominatim: open-source geocoder. Free, but low request limits.</a:t>
            </a:r>
          </a:p>
          <a:p>
            <a:pPr marL="342900" indent="-342900">
              <a:buFont typeface="Arial"/>
              <a:buChar char="•"/>
            </a:pPr>
            <a:r>
              <a:rPr lang="en-GB" sz="2000">
                <a:cs typeface="Calibri"/>
              </a:rPr>
              <a:t>Needed to use a function called </a:t>
            </a:r>
            <a:r>
              <a:rPr lang="en-GB" sz="2000" err="1">
                <a:cs typeface="Calibri"/>
              </a:rPr>
              <a:t>RateLimiter</a:t>
            </a:r>
            <a:r>
              <a:rPr lang="en-GB" sz="2000">
                <a:cs typeface="Calibri"/>
              </a:rPr>
              <a:t> to add a time delay between requests.</a:t>
            </a:r>
          </a:p>
        </p:txBody>
      </p:sp>
    </p:spTree>
    <p:extLst>
      <p:ext uri="{BB962C8B-B14F-4D97-AF65-F5344CB8AC3E}">
        <p14:creationId xmlns:p14="http://schemas.microsoft.com/office/powerpoint/2010/main" val="26390564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3DB18-35D8-E6B2-590B-A74A61DDA60B}"/>
              </a:ext>
            </a:extLst>
          </p:cNvPr>
          <p:cNvSpPr>
            <a:spLocks noGrp="1"/>
          </p:cNvSpPr>
          <p:nvPr>
            <p:ph type="title"/>
          </p:nvPr>
        </p:nvSpPr>
        <p:spPr/>
        <p:txBody>
          <a:bodyPr/>
          <a:lstStyle/>
          <a:p>
            <a:r>
              <a:rPr lang="en-GB"/>
              <a:t>Mapping tools: 3) Mapping with Folium</a:t>
            </a:r>
          </a:p>
        </p:txBody>
      </p:sp>
      <p:sp>
        <p:nvSpPr>
          <p:cNvPr id="3" name="Slide Number Placeholder 2">
            <a:extLst>
              <a:ext uri="{FF2B5EF4-FFF2-40B4-BE49-F238E27FC236}">
                <a16:creationId xmlns:a16="http://schemas.microsoft.com/office/drawing/2014/main" id="{25F095E6-D67C-F81B-8266-24835B82AB37}"/>
              </a:ext>
            </a:extLst>
          </p:cNvPr>
          <p:cNvSpPr>
            <a:spLocks noGrp="1"/>
          </p:cNvSpPr>
          <p:nvPr>
            <p:ph type="sldNum" sz="quarter" idx="12"/>
          </p:nvPr>
        </p:nvSpPr>
        <p:spPr/>
        <p:txBody>
          <a:bodyPr/>
          <a:lstStyle/>
          <a:p>
            <a:fld id="{5E823101-2CF2-4830-9078-CC565604177F}" type="slidenum">
              <a:rPr lang="en-GB" dirty="0" smtClean="0"/>
              <a:t>19</a:t>
            </a:fld>
            <a:endParaRPr lang="en-GB"/>
          </a:p>
        </p:txBody>
      </p:sp>
      <p:pic>
        <p:nvPicPr>
          <p:cNvPr id="4" name="Picture 3" descr="folium library logo">
            <a:extLst>
              <a:ext uri="{FF2B5EF4-FFF2-40B4-BE49-F238E27FC236}">
                <a16:creationId xmlns:a16="http://schemas.microsoft.com/office/drawing/2014/main" id="{EEA3B91D-1202-01C5-0200-AF46AA357FA8}"/>
              </a:ext>
            </a:extLst>
          </p:cNvPr>
          <p:cNvPicPr>
            <a:picLocks noChangeAspect="1"/>
          </p:cNvPicPr>
          <p:nvPr/>
        </p:nvPicPr>
        <p:blipFill>
          <a:blip r:embed="rId2"/>
          <a:stretch>
            <a:fillRect/>
          </a:stretch>
        </p:blipFill>
        <p:spPr>
          <a:xfrm>
            <a:off x="486936" y="1953321"/>
            <a:ext cx="4601735" cy="1799062"/>
          </a:xfrm>
          <a:prstGeom prst="rect">
            <a:avLst/>
          </a:prstGeom>
        </p:spPr>
      </p:pic>
      <p:pic>
        <p:nvPicPr>
          <p:cNvPr id="13" name="Graphic 12" descr="GitHub - Leaflet/Leaflet: 🍃 JavaScript library for mobile-friendly  interactive maps 🇺🇦">
            <a:extLst>
              <a:ext uri="{FF2B5EF4-FFF2-40B4-BE49-F238E27FC236}">
                <a16:creationId xmlns:a16="http://schemas.microsoft.com/office/drawing/2014/main" id="{E4905841-BCB5-3BB0-0CF6-EC0D01561CD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68791" y="2740107"/>
            <a:ext cx="1767469" cy="448517"/>
          </a:xfrm>
          <a:prstGeom prst="rect">
            <a:avLst/>
          </a:prstGeom>
        </p:spPr>
      </p:pic>
      <p:sp>
        <p:nvSpPr>
          <p:cNvPr id="21" name="TextBox 20">
            <a:extLst>
              <a:ext uri="{FF2B5EF4-FFF2-40B4-BE49-F238E27FC236}">
                <a16:creationId xmlns:a16="http://schemas.microsoft.com/office/drawing/2014/main" id="{6DECF5FE-862C-523E-3BF9-9A179CCF3180}"/>
              </a:ext>
            </a:extLst>
          </p:cNvPr>
          <p:cNvSpPr txBox="1"/>
          <p:nvPr/>
        </p:nvSpPr>
        <p:spPr>
          <a:xfrm>
            <a:off x="483908" y="1592780"/>
            <a:ext cx="10800856" cy="400110"/>
          </a:xfrm>
          <a:prstGeom prst="rect">
            <a:avLst/>
          </a:prstGeom>
          <a:noFill/>
        </p:spPr>
        <p:txBody>
          <a:bodyPr wrap="square" lIns="91440" tIns="45720" rIns="91440" bIns="45720" rtlCol="0" anchor="t">
            <a:spAutoFit/>
          </a:bodyPr>
          <a:lstStyle/>
          <a:p>
            <a:r>
              <a:rPr lang="en-GB" sz="2000">
                <a:cs typeface="Calibri"/>
              </a:rPr>
              <a:t>3) Creating maps: folium package</a:t>
            </a:r>
          </a:p>
        </p:txBody>
      </p:sp>
      <p:sp>
        <p:nvSpPr>
          <p:cNvPr id="15" name="TextBox 14">
            <a:extLst>
              <a:ext uri="{FF2B5EF4-FFF2-40B4-BE49-F238E27FC236}">
                <a16:creationId xmlns:a16="http://schemas.microsoft.com/office/drawing/2014/main" id="{E53774A4-888D-A09B-EEC0-15F6096BFD9C}"/>
              </a:ext>
            </a:extLst>
          </p:cNvPr>
          <p:cNvSpPr txBox="1"/>
          <p:nvPr/>
        </p:nvSpPr>
        <p:spPr>
          <a:xfrm>
            <a:off x="372395" y="4064635"/>
            <a:ext cx="10800857" cy="1938992"/>
          </a:xfrm>
          <a:prstGeom prst="rect">
            <a:avLst/>
          </a:prstGeom>
          <a:noFill/>
        </p:spPr>
        <p:txBody>
          <a:bodyPr wrap="square" lIns="91440" tIns="45720" rIns="91440" bIns="45720" rtlCol="0" anchor="t">
            <a:spAutoFit/>
          </a:bodyPr>
          <a:lstStyle/>
          <a:p>
            <a:pPr marL="342900" indent="-342900">
              <a:buFont typeface="Arial"/>
              <a:buChar char="•"/>
            </a:pPr>
            <a:r>
              <a:rPr lang="en-GB" sz="2000">
                <a:cs typeface="Calibri"/>
              </a:rPr>
              <a:t>Folium is based on the Leaflet JavaScript library</a:t>
            </a:r>
          </a:p>
          <a:p>
            <a:pPr marL="342900" indent="-342900">
              <a:buFont typeface="Arial"/>
              <a:buChar char="•"/>
            </a:pPr>
            <a:r>
              <a:rPr lang="en-GB" sz="2000">
                <a:cs typeface="Calibri"/>
              </a:rPr>
              <a:t>Start with basic map tiles and iteratively add map elements such as points, hover boxes, clusters, legends...</a:t>
            </a:r>
          </a:p>
          <a:p>
            <a:pPr marL="342900" indent="-342900">
              <a:buFont typeface="Arial"/>
              <a:buChar char="•"/>
            </a:pPr>
            <a:r>
              <a:rPr lang="en-GB" sz="2000">
                <a:ea typeface="Calibri"/>
                <a:cs typeface="Calibri"/>
              </a:rPr>
              <a:t>By default, creates a map in a separate HTML file</a:t>
            </a:r>
          </a:p>
          <a:p>
            <a:pPr marL="342900" indent="-342900">
              <a:buFont typeface="Arial"/>
              <a:buChar char="•"/>
            </a:pPr>
            <a:endParaRPr lang="en-GB" sz="2000">
              <a:cs typeface="Calibri"/>
            </a:endParaRPr>
          </a:p>
          <a:p>
            <a:pPr marL="342900" indent="-342900">
              <a:buFont typeface="Arial"/>
              <a:buChar char="•"/>
            </a:pPr>
            <a:endParaRPr lang="en-GB" sz="2000">
              <a:ea typeface="Calibri"/>
              <a:cs typeface="Calibri"/>
            </a:endParaRPr>
          </a:p>
        </p:txBody>
      </p:sp>
      <p:sp>
        <p:nvSpPr>
          <p:cNvPr id="17" name="Arrow: Right 16">
            <a:extLst>
              <a:ext uri="{FF2B5EF4-FFF2-40B4-BE49-F238E27FC236}">
                <a16:creationId xmlns:a16="http://schemas.microsoft.com/office/drawing/2014/main" id="{E337E6D9-032D-D263-5023-CEA8BF7FAAD3}"/>
              </a:ext>
            </a:extLst>
          </p:cNvPr>
          <p:cNvSpPr/>
          <p:nvPr/>
        </p:nvSpPr>
        <p:spPr>
          <a:xfrm>
            <a:off x="4739269" y="2815682"/>
            <a:ext cx="1449656" cy="29736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59221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E7D0D-A31F-A118-4AC7-A201461A961B}"/>
              </a:ext>
            </a:extLst>
          </p:cNvPr>
          <p:cNvSpPr>
            <a:spLocks noGrp="1"/>
          </p:cNvSpPr>
          <p:nvPr>
            <p:ph type="title"/>
          </p:nvPr>
        </p:nvSpPr>
        <p:spPr/>
        <p:txBody>
          <a:bodyPr/>
          <a:lstStyle/>
          <a:p>
            <a:r>
              <a:rPr lang="en-GB"/>
              <a:t>Introduction</a:t>
            </a:r>
          </a:p>
        </p:txBody>
      </p:sp>
      <p:sp>
        <p:nvSpPr>
          <p:cNvPr id="3" name="Slide Number Placeholder 2">
            <a:extLst>
              <a:ext uri="{FF2B5EF4-FFF2-40B4-BE49-F238E27FC236}">
                <a16:creationId xmlns:a16="http://schemas.microsoft.com/office/drawing/2014/main" id="{2D47C701-404C-1BCA-63E4-299751038C7C}"/>
              </a:ext>
            </a:extLst>
          </p:cNvPr>
          <p:cNvSpPr>
            <a:spLocks noGrp="1"/>
          </p:cNvSpPr>
          <p:nvPr>
            <p:ph type="sldNum" sz="quarter" idx="12"/>
          </p:nvPr>
        </p:nvSpPr>
        <p:spPr/>
        <p:txBody>
          <a:bodyPr/>
          <a:lstStyle/>
          <a:p>
            <a:fld id="{5E823101-2CF2-4830-9078-CC565604177F}" type="slidenum">
              <a:rPr lang="en-GB" smtClean="0"/>
              <a:t>2</a:t>
            </a:fld>
            <a:endParaRPr lang="en-GB"/>
          </a:p>
        </p:txBody>
      </p:sp>
      <p:pic>
        <p:nvPicPr>
          <p:cNvPr id="5" name="Picture 4" descr="Hourglass and a calendar">
            <a:extLst>
              <a:ext uri="{FF2B5EF4-FFF2-40B4-BE49-F238E27FC236}">
                <a16:creationId xmlns:a16="http://schemas.microsoft.com/office/drawing/2014/main" id="{714AC84C-16FE-951A-8F2A-745BE15081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72" y="-113122"/>
            <a:ext cx="12271572" cy="8220994"/>
          </a:xfrm>
          <a:prstGeom prst="rect">
            <a:avLst/>
          </a:prstGeom>
        </p:spPr>
      </p:pic>
      <p:sp>
        <p:nvSpPr>
          <p:cNvPr id="16" name="Content Placeholder 4">
            <a:extLst>
              <a:ext uri="{FF2B5EF4-FFF2-40B4-BE49-F238E27FC236}">
                <a16:creationId xmlns:a16="http://schemas.microsoft.com/office/drawing/2014/main" id="{74E91D51-694D-4D60-0CA3-3BAF357A7D3B}"/>
              </a:ext>
            </a:extLst>
          </p:cNvPr>
          <p:cNvSpPr txBox="1">
            <a:spLocks/>
          </p:cNvSpPr>
          <p:nvPr/>
        </p:nvSpPr>
        <p:spPr>
          <a:xfrm>
            <a:off x="636000" y="1909833"/>
            <a:ext cx="6102285" cy="417508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sz="2800"/>
              <a:t>Data engineering – Our ingestion journey</a:t>
            </a:r>
          </a:p>
          <a:p>
            <a:r>
              <a:rPr lang="en-GB" sz="2800"/>
              <a:t>Analysis – Net-zero investment</a:t>
            </a:r>
          </a:p>
          <a:p>
            <a:r>
              <a:rPr lang="en-GB" sz="2800"/>
              <a:t>Q&amp;A</a:t>
            </a:r>
          </a:p>
          <a:p>
            <a:pPr marL="0" indent="0">
              <a:buFont typeface="Arial" panose="020B0604020202020204" pitchFamily="34" charset="0"/>
              <a:buNone/>
            </a:pPr>
            <a:endParaRPr lang="en-GB" sz="2000"/>
          </a:p>
        </p:txBody>
      </p:sp>
      <p:sp>
        <p:nvSpPr>
          <p:cNvPr id="6" name="TextBox 5">
            <a:extLst>
              <a:ext uri="{FF2B5EF4-FFF2-40B4-BE49-F238E27FC236}">
                <a16:creationId xmlns:a16="http://schemas.microsoft.com/office/drawing/2014/main" id="{092FC702-9140-7CA8-78DD-799E93458C20}"/>
              </a:ext>
            </a:extLst>
          </p:cNvPr>
          <p:cNvSpPr txBox="1"/>
          <p:nvPr/>
        </p:nvSpPr>
        <p:spPr>
          <a:xfrm>
            <a:off x="636000" y="849004"/>
            <a:ext cx="6005432" cy="923330"/>
          </a:xfrm>
          <a:prstGeom prst="rect">
            <a:avLst/>
          </a:prstGeom>
          <a:noFill/>
        </p:spPr>
        <p:txBody>
          <a:bodyPr wrap="square" rtlCol="0">
            <a:spAutoFit/>
          </a:bodyPr>
          <a:lstStyle/>
          <a:p>
            <a:r>
              <a:rPr lang="en-GB" sz="5400" b="1">
                <a:latin typeface="+mj-lt"/>
              </a:rPr>
              <a:t>Agenda</a:t>
            </a:r>
          </a:p>
        </p:txBody>
      </p:sp>
    </p:spTree>
    <p:extLst>
      <p:ext uri="{BB962C8B-B14F-4D97-AF65-F5344CB8AC3E}">
        <p14:creationId xmlns:p14="http://schemas.microsoft.com/office/powerpoint/2010/main" val="304581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3DB18-35D8-E6B2-590B-A74A61DDA60B}"/>
              </a:ext>
            </a:extLst>
          </p:cNvPr>
          <p:cNvSpPr>
            <a:spLocks noGrp="1"/>
          </p:cNvSpPr>
          <p:nvPr>
            <p:ph type="title"/>
          </p:nvPr>
        </p:nvSpPr>
        <p:spPr/>
        <p:txBody>
          <a:bodyPr/>
          <a:lstStyle/>
          <a:p>
            <a:r>
              <a:rPr lang="en-GB"/>
              <a:t>Example code for circles map</a:t>
            </a:r>
          </a:p>
        </p:txBody>
      </p:sp>
      <p:sp>
        <p:nvSpPr>
          <p:cNvPr id="3" name="Slide Number Placeholder 2">
            <a:extLst>
              <a:ext uri="{FF2B5EF4-FFF2-40B4-BE49-F238E27FC236}">
                <a16:creationId xmlns:a16="http://schemas.microsoft.com/office/drawing/2014/main" id="{25F095E6-D67C-F81B-8266-24835B82AB37}"/>
              </a:ext>
            </a:extLst>
          </p:cNvPr>
          <p:cNvSpPr>
            <a:spLocks noGrp="1"/>
          </p:cNvSpPr>
          <p:nvPr>
            <p:ph type="sldNum" sz="quarter" idx="12"/>
          </p:nvPr>
        </p:nvSpPr>
        <p:spPr/>
        <p:txBody>
          <a:bodyPr/>
          <a:lstStyle/>
          <a:p>
            <a:fld id="{5E823101-2CF2-4830-9078-CC565604177F}" type="slidenum">
              <a:rPr lang="en-GB" smtClean="0"/>
              <a:t>20</a:t>
            </a:fld>
            <a:endParaRPr lang="en-GB"/>
          </a:p>
        </p:txBody>
      </p:sp>
      <p:pic>
        <p:nvPicPr>
          <p:cNvPr id="4" name="Picture 3" descr="A computer screen shot of a program code&#10;&#10;Description automatically generated">
            <a:extLst>
              <a:ext uri="{FF2B5EF4-FFF2-40B4-BE49-F238E27FC236}">
                <a16:creationId xmlns:a16="http://schemas.microsoft.com/office/drawing/2014/main" id="{B1CACE76-E785-5281-DC10-C299A7B9DBA6}"/>
              </a:ext>
            </a:extLst>
          </p:cNvPr>
          <p:cNvPicPr>
            <a:picLocks noChangeAspect="1"/>
          </p:cNvPicPr>
          <p:nvPr/>
        </p:nvPicPr>
        <p:blipFill>
          <a:blip r:embed="rId2"/>
          <a:stretch>
            <a:fillRect/>
          </a:stretch>
        </p:blipFill>
        <p:spPr>
          <a:xfrm>
            <a:off x="2805289" y="857788"/>
            <a:ext cx="6807198" cy="5349387"/>
          </a:xfrm>
          <a:prstGeom prst="rect">
            <a:avLst/>
          </a:prstGeom>
        </p:spPr>
      </p:pic>
      <p:cxnSp>
        <p:nvCxnSpPr>
          <p:cNvPr id="6" name="Straight Arrow Connector 5">
            <a:extLst>
              <a:ext uri="{FF2B5EF4-FFF2-40B4-BE49-F238E27FC236}">
                <a16:creationId xmlns:a16="http://schemas.microsoft.com/office/drawing/2014/main" id="{269FEB78-F721-7801-604D-2C2031913474}"/>
              </a:ext>
            </a:extLst>
          </p:cNvPr>
          <p:cNvCxnSpPr>
            <a:cxnSpLocks/>
          </p:cNvCxnSpPr>
          <p:nvPr/>
        </p:nvCxnSpPr>
        <p:spPr>
          <a:xfrm flipV="1">
            <a:off x="1422831" y="1149238"/>
            <a:ext cx="1310981" cy="27128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EB251D37-604A-781F-CC47-970A6AEFAA5E}"/>
              </a:ext>
            </a:extLst>
          </p:cNvPr>
          <p:cNvCxnSpPr>
            <a:cxnSpLocks/>
          </p:cNvCxnSpPr>
          <p:nvPr/>
        </p:nvCxnSpPr>
        <p:spPr>
          <a:xfrm flipH="1" flipV="1">
            <a:off x="8281544" y="1864774"/>
            <a:ext cx="1616212" cy="12260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1874EF0-20F7-C180-EB6F-09ECECA3A0D0}"/>
              </a:ext>
            </a:extLst>
          </p:cNvPr>
          <p:cNvCxnSpPr>
            <a:cxnSpLocks/>
          </p:cNvCxnSpPr>
          <p:nvPr/>
        </p:nvCxnSpPr>
        <p:spPr>
          <a:xfrm flipV="1">
            <a:off x="1952512" y="3862701"/>
            <a:ext cx="1115836" cy="17835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F5CC5D9-FAA5-4160-556A-2D382B1F8F78}"/>
              </a:ext>
            </a:extLst>
          </p:cNvPr>
          <p:cNvSpPr txBox="1"/>
          <p:nvPr/>
        </p:nvSpPr>
        <p:spPr>
          <a:xfrm>
            <a:off x="223713" y="1453390"/>
            <a:ext cx="2205127" cy="338554"/>
          </a:xfrm>
          <a:prstGeom prst="rect">
            <a:avLst/>
          </a:prstGeom>
          <a:noFill/>
        </p:spPr>
        <p:txBody>
          <a:bodyPr wrap="square" lIns="91440" tIns="45720" rIns="91440" bIns="45720" rtlCol="0" anchor="t">
            <a:spAutoFit/>
          </a:bodyPr>
          <a:lstStyle/>
          <a:p>
            <a:r>
              <a:rPr lang="en-GB" sz="1600">
                <a:cs typeface="Calibri"/>
              </a:rPr>
              <a:t>Create basic map</a:t>
            </a:r>
          </a:p>
        </p:txBody>
      </p:sp>
      <p:sp>
        <p:nvSpPr>
          <p:cNvPr id="12" name="TextBox 11">
            <a:extLst>
              <a:ext uri="{FF2B5EF4-FFF2-40B4-BE49-F238E27FC236}">
                <a16:creationId xmlns:a16="http://schemas.microsoft.com/office/drawing/2014/main" id="{339FFE7A-5B82-7A20-80EC-9E68919FCF7C}"/>
              </a:ext>
            </a:extLst>
          </p:cNvPr>
          <p:cNvSpPr txBox="1"/>
          <p:nvPr/>
        </p:nvSpPr>
        <p:spPr>
          <a:xfrm>
            <a:off x="9702249" y="1871560"/>
            <a:ext cx="2233005" cy="584775"/>
          </a:xfrm>
          <a:prstGeom prst="rect">
            <a:avLst/>
          </a:prstGeom>
          <a:noFill/>
        </p:spPr>
        <p:txBody>
          <a:bodyPr wrap="square" lIns="91440" tIns="45720" rIns="91440" bIns="45720" rtlCol="0" anchor="t">
            <a:spAutoFit/>
          </a:bodyPr>
          <a:lstStyle/>
          <a:p>
            <a:pPr algn="ctr"/>
            <a:r>
              <a:rPr lang="en-GB" sz="1600">
                <a:cs typeface="Calibri"/>
              </a:rPr>
              <a:t>Create html text for hover boxes</a:t>
            </a:r>
          </a:p>
        </p:txBody>
      </p:sp>
      <p:sp>
        <p:nvSpPr>
          <p:cNvPr id="13" name="TextBox 12">
            <a:extLst>
              <a:ext uri="{FF2B5EF4-FFF2-40B4-BE49-F238E27FC236}">
                <a16:creationId xmlns:a16="http://schemas.microsoft.com/office/drawing/2014/main" id="{1CB504F2-AB86-88B4-9913-F6411C4D8535}"/>
              </a:ext>
            </a:extLst>
          </p:cNvPr>
          <p:cNvSpPr txBox="1"/>
          <p:nvPr/>
        </p:nvSpPr>
        <p:spPr>
          <a:xfrm>
            <a:off x="223713" y="3953121"/>
            <a:ext cx="2205127" cy="338554"/>
          </a:xfrm>
          <a:prstGeom prst="rect">
            <a:avLst/>
          </a:prstGeom>
          <a:noFill/>
        </p:spPr>
        <p:txBody>
          <a:bodyPr wrap="square" lIns="91440" tIns="45720" rIns="91440" bIns="45720" rtlCol="0" anchor="t">
            <a:spAutoFit/>
          </a:bodyPr>
          <a:lstStyle/>
          <a:p>
            <a:r>
              <a:rPr lang="en-GB" sz="1600">
                <a:cs typeface="Calibri"/>
              </a:rPr>
              <a:t>Add circle markers </a:t>
            </a:r>
          </a:p>
        </p:txBody>
      </p:sp>
    </p:spTree>
    <p:extLst>
      <p:ext uri="{BB962C8B-B14F-4D97-AF65-F5344CB8AC3E}">
        <p14:creationId xmlns:p14="http://schemas.microsoft.com/office/powerpoint/2010/main" val="3572518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E7D0D-A31F-A118-4AC7-A201461A961B}"/>
              </a:ext>
            </a:extLst>
          </p:cNvPr>
          <p:cNvSpPr>
            <a:spLocks noGrp="1"/>
          </p:cNvSpPr>
          <p:nvPr>
            <p:ph type="title"/>
          </p:nvPr>
        </p:nvSpPr>
        <p:spPr/>
        <p:txBody>
          <a:bodyPr/>
          <a:lstStyle/>
          <a:p>
            <a:r>
              <a:rPr lang="en-GB"/>
              <a:t>Visualisations – 1 </a:t>
            </a:r>
          </a:p>
        </p:txBody>
      </p:sp>
      <p:sp>
        <p:nvSpPr>
          <p:cNvPr id="3" name="Slide Number Placeholder 2">
            <a:extLst>
              <a:ext uri="{FF2B5EF4-FFF2-40B4-BE49-F238E27FC236}">
                <a16:creationId xmlns:a16="http://schemas.microsoft.com/office/drawing/2014/main" id="{2D47C701-404C-1BCA-63E4-299751038C7C}"/>
              </a:ext>
            </a:extLst>
          </p:cNvPr>
          <p:cNvSpPr>
            <a:spLocks noGrp="1"/>
          </p:cNvSpPr>
          <p:nvPr>
            <p:ph type="sldNum" sz="quarter" idx="12"/>
          </p:nvPr>
        </p:nvSpPr>
        <p:spPr/>
        <p:txBody>
          <a:bodyPr/>
          <a:lstStyle/>
          <a:p>
            <a:fld id="{5E823101-2CF2-4830-9078-CC565604177F}" type="slidenum">
              <a:rPr lang="en-GB" smtClean="0"/>
              <a:t>21</a:t>
            </a:fld>
            <a:endParaRPr lang="en-GB"/>
          </a:p>
        </p:txBody>
      </p:sp>
      <p:grpSp>
        <p:nvGrpSpPr>
          <p:cNvPr id="6" name="Group 5">
            <a:extLst>
              <a:ext uri="{FF2B5EF4-FFF2-40B4-BE49-F238E27FC236}">
                <a16:creationId xmlns:a16="http://schemas.microsoft.com/office/drawing/2014/main" id="{DBE88403-13A7-8CB9-341D-5B39BABD1C30}"/>
              </a:ext>
            </a:extLst>
          </p:cNvPr>
          <p:cNvGrpSpPr/>
          <p:nvPr/>
        </p:nvGrpSpPr>
        <p:grpSpPr>
          <a:xfrm>
            <a:off x="3266358" y="1165675"/>
            <a:ext cx="4953094" cy="5069761"/>
            <a:chOff x="2989125" y="1030593"/>
            <a:chExt cx="4953094" cy="5069761"/>
          </a:xfrm>
        </p:grpSpPr>
        <p:sp>
          <p:nvSpPr>
            <p:cNvPr id="5" name="Rectangle 4">
              <a:extLst>
                <a:ext uri="{FF2B5EF4-FFF2-40B4-BE49-F238E27FC236}">
                  <a16:creationId xmlns:a16="http://schemas.microsoft.com/office/drawing/2014/main" id="{C5A9733E-E064-559B-35B8-73BD806D14C5}"/>
                </a:ext>
              </a:extLst>
            </p:cNvPr>
            <p:cNvSpPr/>
            <p:nvPr/>
          </p:nvSpPr>
          <p:spPr>
            <a:xfrm>
              <a:off x="2989125" y="1030593"/>
              <a:ext cx="1049482" cy="5064034"/>
            </a:xfrm>
            <a:prstGeom prst="rect">
              <a:avLst/>
            </a:prstGeom>
            <a:solidFill>
              <a:srgbClr val="D4DAD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 name="Picture 13">
              <a:extLst>
                <a:ext uri="{FF2B5EF4-FFF2-40B4-BE49-F238E27FC236}">
                  <a16:creationId xmlns:a16="http://schemas.microsoft.com/office/drawing/2014/main" id="{CB9B39FF-0446-E2EF-D545-EA7F5427CFB8}"/>
                </a:ext>
              </a:extLst>
            </p:cNvPr>
            <p:cNvPicPr>
              <a:picLocks noChangeAspect="1"/>
            </p:cNvPicPr>
            <p:nvPr/>
          </p:nvPicPr>
          <p:blipFill>
            <a:blip r:embed="rId3"/>
            <a:stretch>
              <a:fillRect/>
            </a:stretch>
          </p:blipFill>
          <p:spPr>
            <a:xfrm>
              <a:off x="3950568" y="1036320"/>
              <a:ext cx="3991651" cy="5064034"/>
            </a:xfrm>
            <a:prstGeom prst="rect">
              <a:avLst/>
            </a:prstGeom>
          </p:spPr>
        </p:pic>
      </p:grpSp>
      <p:sp>
        <p:nvSpPr>
          <p:cNvPr id="15" name="TextBox 14">
            <a:extLst>
              <a:ext uri="{FF2B5EF4-FFF2-40B4-BE49-F238E27FC236}">
                <a16:creationId xmlns:a16="http://schemas.microsoft.com/office/drawing/2014/main" id="{7E7545A2-ED1D-694A-10A0-2E93A5B0F8BB}"/>
              </a:ext>
            </a:extLst>
          </p:cNvPr>
          <p:cNvSpPr txBox="1"/>
          <p:nvPr/>
        </p:nvSpPr>
        <p:spPr>
          <a:xfrm>
            <a:off x="223789" y="1319400"/>
            <a:ext cx="2819456" cy="1169551"/>
          </a:xfrm>
          <a:prstGeom prst="rect">
            <a:avLst/>
          </a:prstGeom>
          <a:noFill/>
        </p:spPr>
        <p:txBody>
          <a:bodyPr wrap="square" rtlCol="0">
            <a:spAutoFit/>
          </a:bodyPr>
          <a:lstStyle/>
          <a:p>
            <a:r>
              <a:rPr lang="en-GB" sz="1400"/>
              <a:t>We’ve also coloured points based on the most dominated topic. This gives a greater sense of what areas of net zero are being linked to certain locations.</a:t>
            </a:r>
          </a:p>
        </p:txBody>
      </p:sp>
      <p:sp>
        <p:nvSpPr>
          <p:cNvPr id="16" name="TextBox 15">
            <a:extLst>
              <a:ext uri="{FF2B5EF4-FFF2-40B4-BE49-F238E27FC236}">
                <a16:creationId xmlns:a16="http://schemas.microsoft.com/office/drawing/2014/main" id="{5C416EF2-4B22-2736-C249-44BC35AD942C}"/>
              </a:ext>
            </a:extLst>
          </p:cNvPr>
          <p:cNvSpPr txBox="1"/>
          <p:nvPr/>
        </p:nvSpPr>
        <p:spPr>
          <a:xfrm>
            <a:off x="3354397" y="1363326"/>
            <a:ext cx="1779670" cy="2031325"/>
          </a:xfrm>
          <a:prstGeom prst="rect">
            <a:avLst/>
          </a:prstGeom>
          <a:solidFill>
            <a:schemeClr val="bg1"/>
          </a:solidFill>
          <a:ln>
            <a:solidFill>
              <a:srgbClr val="000000"/>
            </a:solidFill>
          </a:ln>
        </p:spPr>
        <p:txBody>
          <a:bodyPr wrap="square" rtlCol="0">
            <a:spAutoFit/>
          </a:bodyPr>
          <a:lstStyle/>
          <a:p>
            <a:pPr marL="285750" indent="-285750">
              <a:buFont typeface="Arial" panose="020B0604020202020204" pitchFamily="34" charset="0"/>
              <a:buChar char="•"/>
            </a:pPr>
            <a:r>
              <a:rPr lang="en-GB" b="1">
                <a:solidFill>
                  <a:srgbClr val="D52425"/>
                </a:solidFill>
              </a:rPr>
              <a:t>Battery</a:t>
            </a:r>
          </a:p>
          <a:p>
            <a:pPr marL="285750" indent="-285750">
              <a:buFont typeface="Arial" panose="020B0604020202020204" pitchFamily="34" charset="0"/>
              <a:buChar char="•"/>
            </a:pPr>
            <a:r>
              <a:rPr lang="en-GB" b="1">
                <a:solidFill>
                  <a:srgbClr val="F7B8D3"/>
                </a:solidFill>
              </a:rPr>
              <a:t>Renewables</a:t>
            </a:r>
          </a:p>
          <a:p>
            <a:pPr marL="285750" indent="-285750">
              <a:buFont typeface="Arial" panose="020B0604020202020204" pitchFamily="34" charset="0"/>
              <a:buChar char="•"/>
            </a:pPr>
            <a:r>
              <a:rPr lang="en-GB" b="1">
                <a:solidFill>
                  <a:srgbClr val="FF9232"/>
                </a:solidFill>
              </a:rPr>
              <a:t>Sustainability governance</a:t>
            </a:r>
          </a:p>
          <a:p>
            <a:pPr marL="285750" indent="-285750">
              <a:buFont typeface="Arial" panose="020B0604020202020204" pitchFamily="34" charset="0"/>
              <a:buChar char="•"/>
            </a:pPr>
            <a:r>
              <a:rPr lang="en-GB" b="1">
                <a:solidFill>
                  <a:srgbClr val="11BDCF"/>
                </a:solidFill>
              </a:rPr>
              <a:t>Plastic</a:t>
            </a:r>
          </a:p>
          <a:p>
            <a:pPr marL="285750" indent="-285750">
              <a:buFont typeface="Arial" panose="020B0604020202020204" pitchFamily="34" charset="0"/>
              <a:buChar char="•"/>
            </a:pPr>
            <a:r>
              <a:rPr lang="en-GB" b="1">
                <a:solidFill>
                  <a:srgbClr val="A0DAE5"/>
                </a:solidFill>
              </a:rPr>
              <a:t>Drought</a:t>
            </a:r>
          </a:p>
          <a:p>
            <a:pPr marL="285750" indent="-285750">
              <a:buFont typeface="Arial" panose="020B0604020202020204" pitchFamily="34" charset="0"/>
              <a:buChar char="•"/>
            </a:pPr>
            <a:r>
              <a:rPr lang="en-GB" b="1">
                <a:solidFill>
                  <a:srgbClr val="C6C7C7"/>
                </a:solidFill>
              </a:rPr>
              <a:t>Wildlife</a:t>
            </a:r>
          </a:p>
        </p:txBody>
      </p:sp>
      <p:cxnSp>
        <p:nvCxnSpPr>
          <p:cNvPr id="18" name="Straight Arrow Connector 17">
            <a:extLst>
              <a:ext uri="{FF2B5EF4-FFF2-40B4-BE49-F238E27FC236}">
                <a16:creationId xmlns:a16="http://schemas.microsoft.com/office/drawing/2014/main" id="{01AFB705-598B-D06C-A4D1-39672F0DF807}"/>
              </a:ext>
            </a:extLst>
          </p:cNvPr>
          <p:cNvCxnSpPr>
            <a:cxnSpLocks/>
          </p:cNvCxnSpPr>
          <p:nvPr/>
        </p:nvCxnSpPr>
        <p:spPr>
          <a:xfrm flipV="1">
            <a:off x="3043245" y="4488873"/>
            <a:ext cx="3565373" cy="42602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0A593216-7FDA-2AE3-3323-DBA862354E1B}"/>
              </a:ext>
            </a:extLst>
          </p:cNvPr>
          <p:cNvSpPr txBox="1"/>
          <p:nvPr/>
        </p:nvSpPr>
        <p:spPr>
          <a:xfrm>
            <a:off x="676525" y="4502624"/>
            <a:ext cx="2367517" cy="769441"/>
          </a:xfrm>
          <a:prstGeom prst="rect">
            <a:avLst/>
          </a:prstGeom>
          <a:noFill/>
        </p:spPr>
        <p:txBody>
          <a:bodyPr wrap="square" rtlCol="0">
            <a:spAutoFit/>
          </a:bodyPr>
          <a:lstStyle/>
          <a:p>
            <a:pPr algn="ctr"/>
            <a:r>
              <a:rPr lang="en-GB" sz="1100" b="1" i="1">
                <a:solidFill>
                  <a:srgbClr val="D72F33"/>
                </a:solidFill>
              </a:rPr>
              <a:t>“Ford said last year it would spend £150mn to transform its components plant at Halewood on Merseyside to make parts for electric vehicles.”</a:t>
            </a:r>
          </a:p>
        </p:txBody>
      </p:sp>
      <p:cxnSp>
        <p:nvCxnSpPr>
          <p:cNvPr id="22" name="Straight Arrow Connector 21">
            <a:extLst>
              <a:ext uri="{FF2B5EF4-FFF2-40B4-BE49-F238E27FC236}">
                <a16:creationId xmlns:a16="http://schemas.microsoft.com/office/drawing/2014/main" id="{5821006E-2278-8726-2C11-1FE1FA1D3FAB}"/>
              </a:ext>
            </a:extLst>
          </p:cNvPr>
          <p:cNvCxnSpPr>
            <a:cxnSpLocks/>
            <a:stCxn id="25" idx="1"/>
          </p:cNvCxnSpPr>
          <p:nvPr/>
        </p:nvCxnSpPr>
        <p:spPr>
          <a:xfrm flipH="1" flipV="1">
            <a:off x="7236273" y="5330536"/>
            <a:ext cx="1867562" cy="617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561A4A23-C751-12DC-F850-28B3DB2255D8}"/>
              </a:ext>
            </a:extLst>
          </p:cNvPr>
          <p:cNvSpPr txBox="1"/>
          <p:nvPr/>
        </p:nvSpPr>
        <p:spPr>
          <a:xfrm>
            <a:off x="9103835" y="4951990"/>
            <a:ext cx="2367517" cy="769441"/>
          </a:xfrm>
          <a:prstGeom prst="rect">
            <a:avLst/>
          </a:prstGeom>
          <a:noFill/>
        </p:spPr>
        <p:txBody>
          <a:bodyPr wrap="square" rtlCol="0">
            <a:spAutoFit/>
          </a:bodyPr>
          <a:lstStyle/>
          <a:p>
            <a:pPr algn="ctr"/>
            <a:r>
              <a:rPr lang="en-GB" sz="1100" b="1" i="1">
                <a:solidFill>
                  <a:srgbClr val="D72F33"/>
                </a:solidFill>
              </a:rPr>
              <a:t>“In the search for technologies, Brazil’s </a:t>
            </a:r>
            <a:r>
              <a:rPr lang="en-GB" sz="1100" b="1" i="1" err="1">
                <a:solidFill>
                  <a:srgbClr val="D72F33"/>
                </a:solidFill>
              </a:rPr>
              <a:t>Aerotec</a:t>
            </a:r>
            <a:r>
              <a:rPr lang="en-GB" sz="1100" b="1" i="1">
                <a:solidFill>
                  <a:srgbClr val="D72F33"/>
                </a:solidFill>
              </a:rPr>
              <a:t> Fund invested £3.7m in Abingdon-based </a:t>
            </a:r>
            <a:r>
              <a:rPr lang="en-GB" sz="1100" b="1" i="1" err="1">
                <a:solidFill>
                  <a:srgbClr val="D72F33"/>
                </a:solidFill>
              </a:rPr>
              <a:t>Oxis</a:t>
            </a:r>
            <a:r>
              <a:rPr lang="en-GB" sz="1100" b="1" i="1">
                <a:solidFill>
                  <a:srgbClr val="D72F33"/>
                </a:solidFill>
              </a:rPr>
              <a:t> Energy in February.”</a:t>
            </a:r>
          </a:p>
        </p:txBody>
      </p:sp>
      <p:cxnSp>
        <p:nvCxnSpPr>
          <p:cNvPr id="26" name="Straight Arrow Connector 25">
            <a:extLst>
              <a:ext uri="{FF2B5EF4-FFF2-40B4-BE49-F238E27FC236}">
                <a16:creationId xmlns:a16="http://schemas.microsoft.com/office/drawing/2014/main" id="{3315E385-53AD-4B51-FFF0-7D9A4C898AE0}"/>
              </a:ext>
            </a:extLst>
          </p:cNvPr>
          <p:cNvCxnSpPr>
            <a:cxnSpLocks/>
            <a:stCxn id="30" idx="3"/>
          </p:cNvCxnSpPr>
          <p:nvPr/>
        </p:nvCxnSpPr>
        <p:spPr>
          <a:xfrm flipV="1">
            <a:off x="2777787" y="3526241"/>
            <a:ext cx="4204904" cy="1301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B7C5FE5A-9600-0CD7-1A2B-956C9B1619FB}"/>
              </a:ext>
            </a:extLst>
          </p:cNvPr>
          <p:cNvSpPr txBox="1"/>
          <p:nvPr/>
        </p:nvSpPr>
        <p:spPr>
          <a:xfrm>
            <a:off x="176354" y="3069893"/>
            <a:ext cx="2601433" cy="938719"/>
          </a:xfrm>
          <a:prstGeom prst="rect">
            <a:avLst/>
          </a:prstGeom>
          <a:noFill/>
        </p:spPr>
        <p:txBody>
          <a:bodyPr wrap="square" rtlCol="0">
            <a:spAutoFit/>
          </a:bodyPr>
          <a:lstStyle/>
          <a:p>
            <a:pPr algn="ctr"/>
            <a:r>
              <a:rPr lang="en-GB" sz="1100" b="1" i="1">
                <a:solidFill>
                  <a:srgbClr val="D72F33"/>
                </a:solidFill>
              </a:rPr>
              <a:t>“</a:t>
            </a:r>
            <a:r>
              <a:rPr lang="en-GB" sz="1100" b="1" i="1" err="1">
                <a:solidFill>
                  <a:srgbClr val="D72F33"/>
                </a:solidFill>
              </a:rPr>
              <a:t>Britishvolt</a:t>
            </a:r>
            <a:r>
              <a:rPr lang="en-GB" sz="1100" b="1" i="1">
                <a:solidFill>
                  <a:srgbClr val="D72F33"/>
                </a:solidFill>
              </a:rPr>
              <a:t>, founded in  2019, has been promised £100mn in funding from the UK government but must begin construction on the site in Blythe, Northumberland to unlock the money..”</a:t>
            </a:r>
          </a:p>
        </p:txBody>
      </p:sp>
      <p:cxnSp>
        <p:nvCxnSpPr>
          <p:cNvPr id="12" name="Straight Arrow Connector 11">
            <a:extLst>
              <a:ext uri="{FF2B5EF4-FFF2-40B4-BE49-F238E27FC236}">
                <a16:creationId xmlns:a16="http://schemas.microsoft.com/office/drawing/2014/main" id="{E367BBEE-1528-E434-CD9C-C56611CD59B6}"/>
              </a:ext>
            </a:extLst>
          </p:cNvPr>
          <p:cNvCxnSpPr>
            <a:cxnSpLocks/>
            <a:stCxn id="17" idx="1"/>
          </p:cNvCxnSpPr>
          <p:nvPr/>
        </p:nvCxnSpPr>
        <p:spPr>
          <a:xfrm flipH="1">
            <a:off x="7180374" y="2600403"/>
            <a:ext cx="1848623" cy="108699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AA21B254-E078-324B-6220-1541D4280984}"/>
              </a:ext>
            </a:extLst>
          </p:cNvPr>
          <p:cNvPicPr>
            <a:picLocks noChangeAspect="1"/>
          </p:cNvPicPr>
          <p:nvPr/>
        </p:nvPicPr>
        <p:blipFill>
          <a:blip r:embed="rId4"/>
          <a:stretch>
            <a:fillRect/>
          </a:stretch>
        </p:blipFill>
        <p:spPr>
          <a:xfrm>
            <a:off x="9028997" y="1299607"/>
            <a:ext cx="2817903" cy="2601591"/>
          </a:xfrm>
          <a:prstGeom prst="rect">
            <a:avLst/>
          </a:prstGeom>
        </p:spPr>
      </p:pic>
      <p:sp>
        <p:nvSpPr>
          <p:cNvPr id="4" name="TextBox 3">
            <a:extLst>
              <a:ext uri="{FF2B5EF4-FFF2-40B4-BE49-F238E27FC236}">
                <a16:creationId xmlns:a16="http://schemas.microsoft.com/office/drawing/2014/main" id="{F7FAAFB6-53A5-A5C0-D0AF-C41246D4FC4E}"/>
              </a:ext>
            </a:extLst>
          </p:cNvPr>
          <p:cNvSpPr txBox="1"/>
          <p:nvPr/>
        </p:nvSpPr>
        <p:spPr>
          <a:xfrm>
            <a:off x="444843" y="6381328"/>
            <a:ext cx="10750379" cy="338554"/>
          </a:xfrm>
          <a:prstGeom prst="rect">
            <a:avLst/>
          </a:prstGeom>
          <a:noFill/>
        </p:spPr>
        <p:txBody>
          <a:bodyPr wrap="square" rtlCol="0">
            <a:spAutoFit/>
          </a:bodyPr>
          <a:lstStyle/>
          <a:p>
            <a:pPr algn="ctr"/>
            <a:r>
              <a:rPr lang="en-GB" sz="1600" b="1" i="1">
                <a:solidFill>
                  <a:srgbClr val="FF0000"/>
                </a:solidFill>
              </a:rPr>
              <a:t>OFFICIAL SENSITIVE - ANALYSIS UNDER ACTIVE DEVELOPMENT - INDICATIVE OUTPUTS WHICH ARE SUBJECT TO CHANGE</a:t>
            </a:r>
          </a:p>
        </p:txBody>
      </p:sp>
    </p:spTree>
    <p:extLst>
      <p:ext uri="{BB962C8B-B14F-4D97-AF65-F5344CB8AC3E}">
        <p14:creationId xmlns:p14="http://schemas.microsoft.com/office/powerpoint/2010/main" val="3266547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3DB18-35D8-E6B2-590B-A74A61DDA60B}"/>
              </a:ext>
            </a:extLst>
          </p:cNvPr>
          <p:cNvSpPr>
            <a:spLocks noGrp="1"/>
          </p:cNvSpPr>
          <p:nvPr>
            <p:ph type="title"/>
          </p:nvPr>
        </p:nvSpPr>
        <p:spPr/>
        <p:txBody>
          <a:bodyPr/>
          <a:lstStyle/>
          <a:p>
            <a:r>
              <a:rPr lang="en-GB">
                <a:cs typeface="Calibri"/>
              </a:rPr>
              <a:t>Making a choropleth in folium</a:t>
            </a:r>
            <a:endParaRPr lang="en-GB"/>
          </a:p>
        </p:txBody>
      </p:sp>
      <p:sp>
        <p:nvSpPr>
          <p:cNvPr id="3" name="Slide Number Placeholder 2">
            <a:extLst>
              <a:ext uri="{FF2B5EF4-FFF2-40B4-BE49-F238E27FC236}">
                <a16:creationId xmlns:a16="http://schemas.microsoft.com/office/drawing/2014/main" id="{25F095E6-D67C-F81B-8266-24835B82AB37}"/>
              </a:ext>
            </a:extLst>
          </p:cNvPr>
          <p:cNvSpPr>
            <a:spLocks noGrp="1"/>
          </p:cNvSpPr>
          <p:nvPr>
            <p:ph type="sldNum" sz="quarter" idx="12"/>
          </p:nvPr>
        </p:nvSpPr>
        <p:spPr/>
        <p:txBody>
          <a:bodyPr/>
          <a:lstStyle/>
          <a:p>
            <a:fld id="{5E823101-2CF2-4830-9078-CC565604177F}" type="slidenum">
              <a:rPr lang="en-GB" smtClean="0"/>
              <a:t>22</a:t>
            </a:fld>
            <a:endParaRPr lang="en-GB"/>
          </a:p>
        </p:txBody>
      </p:sp>
      <p:pic>
        <p:nvPicPr>
          <p:cNvPr id="12" name="Picture 11" descr="GeoPandas 0.13.2 — GeoPandas 0.13.2+0.gd5add48.dirty documentation">
            <a:extLst>
              <a:ext uri="{FF2B5EF4-FFF2-40B4-BE49-F238E27FC236}">
                <a16:creationId xmlns:a16="http://schemas.microsoft.com/office/drawing/2014/main" id="{8C5B2D74-C36A-1E73-E779-0DF52FB06156}"/>
              </a:ext>
            </a:extLst>
          </p:cNvPr>
          <p:cNvPicPr>
            <a:picLocks noChangeAspect="1"/>
          </p:cNvPicPr>
          <p:nvPr/>
        </p:nvPicPr>
        <p:blipFill>
          <a:blip r:embed="rId2"/>
          <a:stretch>
            <a:fillRect/>
          </a:stretch>
        </p:blipFill>
        <p:spPr>
          <a:xfrm>
            <a:off x="1712310" y="1489569"/>
            <a:ext cx="4007693" cy="876180"/>
          </a:xfrm>
          <a:prstGeom prst="rect">
            <a:avLst/>
          </a:prstGeom>
        </p:spPr>
      </p:pic>
      <p:sp>
        <p:nvSpPr>
          <p:cNvPr id="22" name="TextBox 21">
            <a:extLst>
              <a:ext uri="{FF2B5EF4-FFF2-40B4-BE49-F238E27FC236}">
                <a16:creationId xmlns:a16="http://schemas.microsoft.com/office/drawing/2014/main" id="{CD09D365-A75A-8286-D207-921E0A0A848D}"/>
              </a:ext>
            </a:extLst>
          </p:cNvPr>
          <p:cNvSpPr txBox="1"/>
          <p:nvPr/>
        </p:nvSpPr>
        <p:spPr>
          <a:xfrm>
            <a:off x="121148" y="1614347"/>
            <a:ext cx="1845463" cy="707886"/>
          </a:xfrm>
          <a:prstGeom prst="rect">
            <a:avLst/>
          </a:prstGeom>
          <a:noFill/>
        </p:spPr>
        <p:txBody>
          <a:bodyPr wrap="square" lIns="91440" tIns="45720" rIns="91440" bIns="45720" rtlCol="0" anchor="t">
            <a:spAutoFit/>
          </a:bodyPr>
          <a:lstStyle/>
          <a:p>
            <a:r>
              <a:rPr lang="en-GB" sz="2000" b="1">
                <a:cs typeface="Calibri"/>
              </a:rPr>
              <a:t>Working with </a:t>
            </a:r>
            <a:endParaRPr lang="en-US">
              <a:cs typeface="Calibri"/>
            </a:endParaRPr>
          </a:p>
          <a:p>
            <a:r>
              <a:rPr lang="en-GB" sz="2000" b="1">
                <a:cs typeface="Calibri"/>
              </a:rPr>
              <a:t>spatial data:</a:t>
            </a:r>
            <a:endParaRPr lang="en-US">
              <a:cs typeface="Calibri"/>
            </a:endParaRPr>
          </a:p>
        </p:txBody>
      </p:sp>
      <p:sp>
        <p:nvSpPr>
          <p:cNvPr id="5" name="Arrow: Right 4">
            <a:extLst>
              <a:ext uri="{FF2B5EF4-FFF2-40B4-BE49-F238E27FC236}">
                <a16:creationId xmlns:a16="http://schemas.microsoft.com/office/drawing/2014/main" id="{C66BA38E-922C-223F-E6D5-9499E0F7FD7C}"/>
              </a:ext>
            </a:extLst>
          </p:cNvPr>
          <p:cNvSpPr/>
          <p:nvPr/>
        </p:nvSpPr>
        <p:spPr>
          <a:xfrm>
            <a:off x="5622072" y="1877123"/>
            <a:ext cx="799169" cy="25090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descr="A close up of a logo&#10;&#10;Description automatically generated">
            <a:extLst>
              <a:ext uri="{FF2B5EF4-FFF2-40B4-BE49-F238E27FC236}">
                <a16:creationId xmlns:a16="http://schemas.microsoft.com/office/drawing/2014/main" id="{8A964EDA-F4C8-2B58-3715-FCE0475F4F79}"/>
              </a:ext>
            </a:extLst>
          </p:cNvPr>
          <p:cNvPicPr>
            <a:picLocks noChangeAspect="1"/>
          </p:cNvPicPr>
          <p:nvPr/>
        </p:nvPicPr>
        <p:blipFill>
          <a:blip r:embed="rId3"/>
          <a:stretch>
            <a:fillRect/>
          </a:stretch>
        </p:blipFill>
        <p:spPr>
          <a:xfrm>
            <a:off x="6629400" y="1878556"/>
            <a:ext cx="3681761" cy="368839"/>
          </a:xfrm>
          <a:prstGeom prst="rect">
            <a:avLst/>
          </a:prstGeom>
        </p:spPr>
      </p:pic>
      <p:sp>
        <p:nvSpPr>
          <p:cNvPr id="7" name="TextBox 6">
            <a:extLst>
              <a:ext uri="{FF2B5EF4-FFF2-40B4-BE49-F238E27FC236}">
                <a16:creationId xmlns:a16="http://schemas.microsoft.com/office/drawing/2014/main" id="{D003DFDF-26B1-63A5-AC6F-97B2A37F9D14}"/>
              </a:ext>
            </a:extLst>
          </p:cNvPr>
          <p:cNvSpPr txBox="1"/>
          <p:nvPr/>
        </p:nvSpPr>
        <p:spPr>
          <a:xfrm>
            <a:off x="399585" y="2815682"/>
            <a:ext cx="10928195"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defTabSz="914400">
              <a:spcBef>
                <a:spcPct val="20000"/>
              </a:spcBef>
              <a:buFont typeface="Arial" panose="020B0604020202020204" pitchFamily="34" charset="0"/>
              <a:buChar char="•"/>
            </a:pPr>
            <a:r>
              <a:rPr lang="en-GB" sz="2400"/>
              <a:t>Need two essential pieces of data for a choropleth:</a:t>
            </a:r>
            <a:endParaRPr lang="en-US"/>
          </a:p>
          <a:p>
            <a:pPr marL="285750" indent="-285750">
              <a:buFont typeface="Arial" panose="020B0604020202020204" pitchFamily="34" charset="0"/>
              <a:buChar char="•"/>
            </a:pPr>
            <a:endParaRPr lang="en-GB">
              <a:cs typeface="Calibri"/>
            </a:endParaRPr>
          </a:p>
        </p:txBody>
      </p:sp>
      <p:sp>
        <p:nvSpPr>
          <p:cNvPr id="9" name="TextBox 8">
            <a:extLst>
              <a:ext uri="{FF2B5EF4-FFF2-40B4-BE49-F238E27FC236}">
                <a16:creationId xmlns:a16="http://schemas.microsoft.com/office/drawing/2014/main" id="{E443A172-4B5A-AF3F-A49E-6B87D72A2621}"/>
              </a:ext>
            </a:extLst>
          </p:cNvPr>
          <p:cNvSpPr txBox="1"/>
          <p:nvPr/>
        </p:nvSpPr>
        <p:spPr>
          <a:xfrm>
            <a:off x="455340" y="3679902"/>
            <a:ext cx="501804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defTabSz="914400">
              <a:spcBef>
                <a:spcPct val="20000"/>
              </a:spcBef>
              <a:buAutoNum type="arabicParenR"/>
            </a:pPr>
            <a:r>
              <a:rPr lang="en-GB" sz="2400">
                <a:cs typeface="Calibri"/>
              </a:rPr>
              <a:t>Geographic polygon data -UK county polygons from ONS Open Geography Portal</a:t>
            </a:r>
            <a:endParaRPr lang="en-GB">
              <a:cs typeface="Calibri"/>
            </a:endParaRPr>
          </a:p>
        </p:txBody>
      </p:sp>
      <p:sp>
        <p:nvSpPr>
          <p:cNvPr id="10" name="TextBox 9">
            <a:extLst>
              <a:ext uri="{FF2B5EF4-FFF2-40B4-BE49-F238E27FC236}">
                <a16:creationId xmlns:a16="http://schemas.microsoft.com/office/drawing/2014/main" id="{67FB754C-80DE-B9ED-433D-1DFA8C5D787C}"/>
              </a:ext>
            </a:extLst>
          </p:cNvPr>
          <p:cNvSpPr txBox="1"/>
          <p:nvPr/>
        </p:nvSpPr>
        <p:spPr>
          <a:xfrm>
            <a:off x="5622072" y="3679903"/>
            <a:ext cx="512956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914400">
              <a:spcBef>
                <a:spcPct val="20000"/>
              </a:spcBef>
            </a:pPr>
            <a:r>
              <a:rPr lang="en-GB" sz="2400">
                <a:cs typeface="Calibri"/>
              </a:rPr>
              <a:t>2)   Numeric count data per polygon               - article counts per county.                         needed to create</a:t>
            </a:r>
          </a:p>
        </p:txBody>
      </p:sp>
    </p:spTree>
    <p:extLst>
      <p:ext uri="{BB962C8B-B14F-4D97-AF65-F5344CB8AC3E}">
        <p14:creationId xmlns:p14="http://schemas.microsoft.com/office/powerpoint/2010/main" val="26986958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3DB18-35D8-E6B2-590B-A74A61DDA60B}"/>
              </a:ext>
            </a:extLst>
          </p:cNvPr>
          <p:cNvSpPr>
            <a:spLocks noGrp="1"/>
          </p:cNvSpPr>
          <p:nvPr>
            <p:ph type="title"/>
          </p:nvPr>
        </p:nvSpPr>
        <p:spPr/>
        <p:txBody>
          <a:bodyPr/>
          <a:lstStyle/>
          <a:p>
            <a:r>
              <a:rPr lang="en-GB">
                <a:cs typeface="Calibri"/>
              </a:rPr>
              <a:t>Making a choropleth in folium</a:t>
            </a:r>
            <a:endParaRPr lang="en-GB"/>
          </a:p>
        </p:txBody>
      </p:sp>
      <p:sp>
        <p:nvSpPr>
          <p:cNvPr id="3" name="Slide Number Placeholder 2">
            <a:extLst>
              <a:ext uri="{FF2B5EF4-FFF2-40B4-BE49-F238E27FC236}">
                <a16:creationId xmlns:a16="http://schemas.microsoft.com/office/drawing/2014/main" id="{25F095E6-D67C-F81B-8266-24835B82AB37}"/>
              </a:ext>
            </a:extLst>
          </p:cNvPr>
          <p:cNvSpPr>
            <a:spLocks noGrp="1"/>
          </p:cNvSpPr>
          <p:nvPr>
            <p:ph type="sldNum" sz="quarter" idx="12"/>
          </p:nvPr>
        </p:nvSpPr>
        <p:spPr/>
        <p:txBody>
          <a:bodyPr/>
          <a:lstStyle/>
          <a:p>
            <a:fld id="{5E823101-2CF2-4830-9078-CC565604177F}" type="slidenum">
              <a:rPr lang="en-GB" smtClean="0"/>
              <a:t>23</a:t>
            </a:fld>
            <a:endParaRPr lang="en-GB"/>
          </a:p>
        </p:txBody>
      </p:sp>
      <p:sp>
        <p:nvSpPr>
          <p:cNvPr id="7" name="TextBox 6">
            <a:extLst>
              <a:ext uri="{FF2B5EF4-FFF2-40B4-BE49-F238E27FC236}">
                <a16:creationId xmlns:a16="http://schemas.microsoft.com/office/drawing/2014/main" id="{D003DFDF-26B1-63A5-AC6F-97B2A37F9D14}"/>
              </a:ext>
            </a:extLst>
          </p:cNvPr>
          <p:cNvSpPr txBox="1"/>
          <p:nvPr/>
        </p:nvSpPr>
        <p:spPr>
          <a:xfrm>
            <a:off x="334536" y="1384608"/>
            <a:ext cx="10928195" cy="10464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defTabSz="914400">
              <a:spcBef>
                <a:spcPct val="20000"/>
              </a:spcBef>
              <a:buFont typeface="Arial" panose="020B0604020202020204" pitchFamily="34" charset="0"/>
              <a:buChar char="•"/>
            </a:pPr>
            <a:r>
              <a:rPr lang="en-GB" sz="2200">
                <a:cs typeface="Calibri"/>
              </a:rPr>
              <a:t>To get numeric counts: align coordinate reference systems (CRS), then use spatial join (</a:t>
            </a:r>
            <a:r>
              <a:rPr lang="en-GB" sz="2200" err="1">
                <a:cs typeface="Calibri"/>
              </a:rPr>
              <a:t>sjoin</a:t>
            </a:r>
            <a:r>
              <a:rPr lang="en-GB" sz="2200">
                <a:cs typeface="Calibri"/>
              </a:rPr>
              <a:t>) method of </a:t>
            </a:r>
            <a:r>
              <a:rPr lang="en-GB" sz="2200" err="1">
                <a:cs typeface="Calibri"/>
              </a:rPr>
              <a:t>geopandas</a:t>
            </a:r>
            <a:r>
              <a:rPr lang="en-GB" sz="2200">
                <a:cs typeface="Calibri"/>
              </a:rPr>
              <a:t> to join points to polygons:</a:t>
            </a:r>
            <a:endParaRPr lang="en-GB">
              <a:cs typeface="Calibri"/>
            </a:endParaRPr>
          </a:p>
          <a:p>
            <a:pPr marL="285750" indent="-285750">
              <a:buFont typeface="Arial" panose="020B0604020202020204" pitchFamily="34" charset="0"/>
              <a:buChar char="•"/>
            </a:pPr>
            <a:endParaRPr lang="en-GB">
              <a:cs typeface="Calibri"/>
            </a:endParaRPr>
          </a:p>
        </p:txBody>
      </p:sp>
      <p:pic>
        <p:nvPicPr>
          <p:cNvPr id="4" name="Picture 3">
            <a:extLst>
              <a:ext uri="{FF2B5EF4-FFF2-40B4-BE49-F238E27FC236}">
                <a16:creationId xmlns:a16="http://schemas.microsoft.com/office/drawing/2014/main" id="{C582C849-EB62-C329-055A-D2BFE28F91CD}"/>
              </a:ext>
            </a:extLst>
          </p:cNvPr>
          <p:cNvPicPr>
            <a:picLocks noChangeAspect="1"/>
          </p:cNvPicPr>
          <p:nvPr/>
        </p:nvPicPr>
        <p:blipFill>
          <a:blip r:embed="rId2"/>
          <a:stretch>
            <a:fillRect/>
          </a:stretch>
        </p:blipFill>
        <p:spPr>
          <a:xfrm>
            <a:off x="2020230" y="2217508"/>
            <a:ext cx="7036419" cy="387886"/>
          </a:xfrm>
          <a:prstGeom prst="rect">
            <a:avLst/>
          </a:prstGeom>
        </p:spPr>
      </p:pic>
      <p:sp>
        <p:nvSpPr>
          <p:cNvPr id="5" name="TextBox 4">
            <a:extLst>
              <a:ext uri="{FF2B5EF4-FFF2-40B4-BE49-F238E27FC236}">
                <a16:creationId xmlns:a16="http://schemas.microsoft.com/office/drawing/2014/main" id="{2E191D73-555D-26A7-5456-0EA162E79939}"/>
              </a:ext>
            </a:extLst>
          </p:cNvPr>
          <p:cNvSpPr txBox="1"/>
          <p:nvPr/>
        </p:nvSpPr>
        <p:spPr>
          <a:xfrm>
            <a:off x="371707" y="2759925"/>
            <a:ext cx="1070516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defTabSz="914400">
              <a:spcBef>
                <a:spcPct val="20000"/>
              </a:spcBef>
              <a:buFont typeface="Arial" panose="020B0604020202020204" pitchFamily="34" charset="0"/>
              <a:buChar char="•"/>
            </a:pPr>
            <a:r>
              <a:rPr lang="en-GB" sz="2400">
                <a:cs typeface="Calibri"/>
              </a:rPr>
              <a:t>Then aggregate data to get article count per county. Final data for choropleth  looks like :</a:t>
            </a:r>
            <a:endParaRPr lang="en-US"/>
          </a:p>
        </p:txBody>
      </p:sp>
      <p:pic>
        <p:nvPicPr>
          <p:cNvPr id="6" name="Picture 5" descr="A screenshot of a computer&#10;&#10;Description automatically generated">
            <a:extLst>
              <a:ext uri="{FF2B5EF4-FFF2-40B4-BE49-F238E27FC236}">
                <a16:creationId xmlns:a16="http://schemas.microsoft.com/office/drawing/2014/main" id="{32505F02-3649-FE69-DFF8-FA56F175EC76}"/>
              </a:ext>
            </a:extLst>
          </p:cNvPr>
          <p:cNvPicPr>
            <a:picLocks noChangeAspect="1"/>
          </p:cNvPicPr>
          <p:nvPr/>
        </p:nvPicPr>
        <p:blipFill>
          <a:blip r:embed="rId3"/>
          <a:stretch>
            <a:fillRect/>
          </a:stretch>
        </p:blipFill>
        <p:spPr>
          <a:xfrm>
            <a:off x="1899426" y="3748399"/>
            <a:ext cx="7463882" cy="2186178"/>
          </a:xfrm>
          <a:prstGeom prst="rect">
            <a:avLst/>
          </a:prstGeom>
        </p:spPr>
      </p:pic>
    </p:spTree>
    <p:extLst>
      <p:ext uri="{BB962C8B-B14F-4D97-AF65-F5344CB8AC3E}">
        <p14:creationId xmlns:p14="http://schemas.microsoft.com/office/powerpoint/2010/main" val="1890079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FA8B4-5EC2-AD0F-F7E5-D0E07B3953E8}"/>
              </a:ext>
            </a:extLst>
          </p:cNvPr>
          <p:cNvSpPr>
            <a:spLocks noGrp="1"/>
          </p:cNvSpPr>
          <p:nvPr>
            <p:ph type="title"/>
          </p:nvPr>
        </p:nvSpPr>
        <p:spPr/>
        <p:txBody>
          <a:bodyPr/>
          <a:lstStyle/>
          <a:p>
            <a:r>
              <a:rPr lang="en-GB">
                <a:cs typeface="Calibri"/>
              </a:rPr>
              <a:t>Choropleth tricky part – '</a:t>
            </a:r>
            <a:r>
              <a:rPr lang="en-GB" err="1">
                <a:cs typeface="Calibri"/>
              </a:rPr>
              <a:t>key_on</a:t>
            </a:r>
            <a:r>
              <a:rPr lang="en-GB">
                <a:cs typeface="Calibri"/>
              </a:rPr>
              <a:t>' parameter</a:t>
            </a:r>
          </a:p>
        </p:txBody>
      </p:sp>
      <p:sp>
        <p:nvSpPr>
          <p:cNvPr id="3" name="Slide Number Placeholder 2">
            <a:extLst>
              <a:ext uri="{FF2B5EF4-FFF2-40B4-BE49-F238E27FC236}">
                <a16:creationId xmlns:a16="http://schemas.microsoft.com/office/drawing/2014/main" id="{E4153CAD-164A-150C-F70A-1647E732E341}"/>
              </a:ext>
            </a:extLst>
          </p:cNvPr>
          <p:cNvSpPr>
            <a:spLocks noGrp="1"/>
          </p:cNvSpPr>
          <p:nvPr>
            <p:ph type="sldNum" sz="quarter" idx="12"/>
          </p:nvPr>
        </p:nvSpPr>
        <p:spPr/>
        <p:txBody>
          <a:bodyPr/>
          <a:lstStyle/>
          <a:p>
            <a:fld id="{5E823101-2CF2-4830-9078-CC565604177F}" type="slidenum">
              <a:rPr lang="en-GB" smtClean="0"/>
              <a:t>24</a:t>
            </a:fld>
            <a:endParaRPr lang="en-GB"/>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82E03F4D-27CD-649A-CE4F-4C3322FA33CF}"/>
                  </a:ext>
                </a:extLst>
              </p14:cNvPr>
              <p14:cNvContentPartPr/>
              <p14:nvPr/>
            </p14:nvContentPartPr>
            <p14:xfrm>
              <a:off x="564444" y="2634073"/>
              <a:ext cx="9407" cy="9407"/>
            </p14:xfrm>
          </p:contentPart>
        </mc:Choice>
        <mc:Fallback xmlns="">
          <p:pic>
            <p:nvPicPr>
              <p:cNvPr id="7" name="Ink 6">
                <a:extLst>
                  <a:ext uri="{FF2B5EF4-FFF2-40B4-BE49-F238E27FC236}">
                    <a16:creationId xmlns:a16="http://schemas.microsoft.com/office/drawing/2014/main" id="{82E03F4D-27CD-649A-CE4F-4C3322FA33CF}"/>
                  </a:ext>
                </a:extLst>
              </p:cNvPr>
              <p:cNvPicPr/>
              <p:nvPr/>
            </p:nvPicPr>
            <p:blipFill>
              <a:blip r:embed="rId3"/>
              <a:stretch>
                <a:fillRect/>
              </a:stretch>
            </p:blipFill>
            <p:spPr>
              <a:xfrm>
                <a:off x="329269" y="2398898"/>
                <a:ext cx="470350" cy="470350"/>
              </a:xfrm>
              <a:prstGeom prst="rect">
                <a:avLst/>
              </a:prstGeom>
            </p:spPr>
          </p:pic>
        </mc:Fallback>
      </mc:AlternateContent>
      <p:sp>
        <p:nvSpPr>
          <p:cNvPr id="14" name="TextBox 13">
            <a:extLst>
              <a:ext uri="{FF2B5EF4-FFF2-40B4-BE49-F238E27FC236}">
                <a16:creationId xmlns:a16="http://schemas.microsoft.com/office/drawing/2014/main" id="{39C1AD79-ADF8-67D0-9B17-558A7F755991}"/>
              </a:ext>
            </a:extLst>
          </p:cNvPr>
          <p:cNvSpPr txBox="1"/>
          <p:nvPr/>
        </p:nvSpPr>
        <p:spPr>
          <a:xfrm>
            <a:off x="6806029" y="2055518"/>
            <a:ext cx="360923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914400">
              <a:spcBef>
                <a:spcPct val="20000"/>
              </a:spcBef>
            </a:pPr>
            <a:r>
              <a:rPr lang="en-GB"/>
              <a:t>Unique key column, need to inspect original </a:t>
            </a:r>
            <a:r>
              <a:rPr lang="en-GB" err="1"/>
              <a:t>geojson</a:t>
            </a:r>
            <a:r>
              <a:rPr lang="en-GB"/>
              <a:t> file to find...</a:t>
            </a:r>
            <a:endParaRPr lang="en-GB">
              <a:cs typeface="Calibri"/>
            </a:endParaRPr>
          </a:p>
          <a:p>
            <a:pPr marL="285750" indent="-285750">
              <a:buFont typeface="Arial" panose="020B0604020202020204" pitchFamily="34" charset="0"/>
              <a:buChar char="•"/>
            </a:pPr>
            <a:endParaRPr lang="en-GB">
              <a:cs typeface="Calibri"/>
            </a:endParaRPr>
          </a:p>
        </p:txBody>
      </p:sp>
      <p:pic>
        <p:nvPicPr>
          <p:cNvPr id="15" name="Picture 14" descr="A computer code with black text&#10;&#10;Description automatically generated">
            <a:extLst>
              <a:ext uri="{FF2B5EF4-FFF2-40B4-BE49-F238E27FC236}">
                <a16:creationId xmlns:a16="http://schemas.microsoft.com/office/drawing/2014/main" id="{F7556760-D9B3-7479-5DCF-93EF78C252E9}"/>
              </a:ext>
            </a:extLst>
          </p:cNvPr>
          <p:cNvPicPr>
            <a:picLocks noChangeAspect="1"/>
          </p:cNvPicPr>
          <p:nvPr/>
        </p:nvPicPr>
        <p:blipFill>
          <a:blip r:embed="rId4"/>
          <a:stretch>
            <a:fillRect/>
          </a:stretch>
        </p:blipFill>
        <p:spPr>
          <a:xfrm>
            <a:off x="6662098" y="3305096"/>
            <a:ext cx="5386681" cy="1245912"/>
          </a:xfrm>
          <a:prstGeom prst="rect">
            <a:avLst/>
          </a:prstGeom>
        </p:spPr>
      </p:pic>
      <p:sp>
        <p:nvSpPr>
          <p:cNvPr id="16" name="Rectangle 15">
            <a:extLst>
              <a:ext uri="{FF2B5EF4-FFF2-40B4-BE49-F238E27FC236}">
                <a16:creationId xmlns:a16="http://schemas.microsoft.com/office/drawing/2014/main" id="{CB933D80-4B5A-A801-6FBA-F50D9EB5D659}"/>
              </a:ext>
            </a:extLst>
          </p:cNvPr>
          <p:cNvSpPr/>
          <p:nvPr/>
        </p:nvSpPr>
        <p:spPr>
          <a:xfrm>
            <a:off x="8332633" y="3927015"/>
            <a:ext cx="1072330" cy="19744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 name="Straight Arrow Connector 16">
            <a:extLst>
              <a:ext uri="{FF2B5EF4-FFF2-40B4-BE49-F238E27FC236}">
                <a16:creationId xmlns:a16="http://schemas.microsoft.com/office/drawing/2014/main" id="{6735D39D-E903-7A96-A75A-80F3EB85F078}"/>
              </a:ext>
            </a:extLst>
          </p:cNvPr>
          <p:cNvCxnSpPr>
            <a:cxnSpLocks/>
          </p:cNvCxnSpPr>
          <p:nvPr/>
        </p:nvCxnSpPr>
        <p:spPr>
          <a:xfrm>
            <a:off x="8926459" y="2738565"/>
            <a:ext cx="8193" cy="113857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4" descr="A computer screen with text on it&#10;&#10;Description automatically generated">
            <a:extLst>
              <a:ext uri="{FF2B5EF4-FFF2-40B4-BE49-F238E27FC236}">
                <a16:creationId xmlns:a16="http://schemas.microsoft.com/office/drawing/2014/main" id="{8C70A492-942F-B669-B5C0-6FCCCABE7040}"/>
              </a:ext>
            </a:extLst>
          </p:cNvPr>
          <p:cNvPicPr>
            <a:picLocks noChangeAspect="1"/>
          </p:cNvPicPr>
          <p:nvPr/>
        </p:nvPicPr>
        <p:blipFill>
          <a:blip r:embed="rId5"/>
          <a:stretch>
            <a:fillRect/>
          </a:stretch>
        </p:blipFill>
        <p:spPr>
          <a:xfrm>
            <a:off x="198865" y="1947728"/>
            <a:ext cx="6488150" cy="2776691"/>
          </a:xfrm>
          <a:prstGeom prst="rect">
            <a:avLst/>
          </a:prstGeom>
        </p:spPr>
      </p:pic>
      <p:sp>
        <p:nvSpPr>
          <p:cNvPr id="6" name="Rectangle 5">
            <a:extLst>
              <a:ext uri="{FF2B5EF4-FFF2-40B4-BE49-F238E27FC236}">
                <a16:creationId xmlns:a16="http://schemas.microsoft.com/office/drawing/2014/main" id="{F5F637C3-BACD-51B6-E9AB-BD288C24DA67}"/>
              </a:ext>
            </a:extLst>
          </p:cNvPr>
          <p:cNvSpPr/>
          <p:nvPr/>
        </p:nvSpPr>
        <p:spPr>
          <a:xfrm>
            <a:off x="460963" y="3366015"/>
            <a:ext cx="3317830" cy="17885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Straight Arrow Connector 11">
            <a:extLst>
              <a:ext uri="{FF2B5EF4-FFF2-40B4-BE49-F238E27FC236}">
                <a16:creationId xmlns:a16="http://schemas.microsoft.com/office/drawing/2014/main" id="{2CB27BAA-57C1-014B-3C36-F0923D08A47F}"/>
              </a:ext>
            </a:extLst>
          </p:cNvPr>
          <p:cNvCxnSpPr/>
          <p:nvPr/>
        </p:nvCxnSpPr>
        <p:spPr>
          <a:xfrm flipH="1">
            <a:off x="3795108" y="2482614"/>
            <a:ext cx="3028222" cy="101535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8588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3DB18-35D8-E6B2-590B-A74A61DDA60B}"/>
              </a:ext>
            </a:extLst>
          </p:cNvPr>
          <p:cNvSpPr>
            <a:spLocks noGrp="1"/>
          </p:cNvSpPr>
          <p:nvPr>
            <p:ph type="title"/>
          </p:nvPr>
        </p:nvSpPr>
        <p:spPr/>
        <p:txBody>
          <a:bodyPr/>
          <a:lstStyle/>
          <a:p>
            <a:r>
              <a:rPr lang="en-GB"/>
              <a:t>Visualisations – 2 </a:t>
            </a:r>
          </a:p>
        </p:txBody>
      </p:sp>
      <p:sp>
        <p:nvSpPr>
          <p:cNvPr id="3" name="Slide Number Placeholder 2">
            <a:extLst>
              <a:ext uri="{FF2B5EF4-FFF2-40B4-BE49-F238E27FC236}">
                <a16:creationId xmlns:a16="http://schemas.microsoft.com/office/drawing/2014/main" id="{25F095E6-D67C-F81B-8266-24835B82AB37}"/>
              </a:ext>
            </a:extLst>
          </p:cNvPr>
          <p:cNvSpPr>
            <a:spLocks noGrp="1"/>
          </p:cNvSpPr>
          <p:nvPr>
            <p:ph type="sldNum" sz="quarter" idx="12"/>
          </p:nvPr>
        </p:nvSpPr>
        <p:spPr/>
        <p:txBody>
          <a:bodyPr/>
          <a:lstStyle/>
          <a:p>
            <a:fld id="{5E823101-2CF2-4830-9078-CC565604177F}" type="slidenum">
              <a:rPr lang="en-GB" smtClean="0"/>
              <a:t>25</a:t>
            </a:fld>
            <a:endParaRPr lang="en-GB"/>
          </a:p>
        </p:txBody>
      </p:sp>
      <p:pic>
        <p:nvPicPr>
          <p:cNvPr id="4" name="Picture 3" descr="A map of united kingdom with different colored states&#10;&#10;Description automatically generated">
            <a:extLst>
              <a:ext uri="{FF2B5EF4-FFF2-40B4-BE49-F238E27FC236}">
                <a16:creationId xmlns:a16="http://schemas.microsoft.com/office/drawing/2014/main" id="{243D2362-3A6D-A1E6-C512-94ACDDB366F6}"/>
              </a:ext>
            </a:extLst>
          </p:cNvPr>
          <p:cNvPicPr>
            <a:picLocks noChangeAspect="1"/>
          </p:cNvPicPr>
          <p:nvPr/>
        </p:nvPicPr>
        <p:blipFill>
          <a:blip r:embed="rId2"/>
          <a:stretch>
            <a:fillRect/>
          </a:stretch>
        </p:blipFill>
        <p:spPr>
          <a:xfrm>
            <a:off x="3904674" y="1060900"/>
            <a:ext cx="4013198" cy="5186474"/>
          </a:xfrm>
          <a:prstGeom prst="rect">
            <a:avLst/>
          </a:prstGeom>
        </p:spPr>
      </p:pic>
      <p:pic>
        <p:nvPicPr>
          <p:cNvPr id="5" name="Picture 4" descr="A screenshot of a map&#10;&#10;Description automatically generated">
            <a:extLst>
              <a:ext uri="{FF2B5EF4-FFF2-40B4-BE49-F238E27FC236}">
                <a16:creationId xmlns:a16="http://schemas.microsoft.com/office/drawing/2014/main" id="{BC535D6C-4A74-9479-086E-E7844F86C37F}"/>
              </a:ext>
            </a:extLst>
          </p:cNvPr>
          <p:cNvPicPr>
            <a:picLocks noChangeAspect="1"/>
          </p:cNvPicPr>
          <p:nvPr/>
        </p:nvPicPr>
        <p:blipFill>
          <a:blip r:embed="rId3"/>
          <a:stretch>
            <a:fillRect/>
          </a:stretch>
        </p:blipFill>
        <p:spPr>
          <a:xfrm>
            <a:off x="7997718" y="1064893"/>
            <a:ext cx="3337932" cy="1302313"/>
          </a:xfrm>
          <a:prstGeom prst="rect">
            <a:avLst/>
          </a:prstGeom>
        </p:spPr>
      </p:pic>
      <p:sp>
        <p:nvSpPr>
          <p:cNvPr id="7" name="TextBox 6">
            <a:extLst>
              <a:ext uri="{FF2B5EF4-FFF2-40B4-BE49-F238E27FC236}">
                <a16:creationId xmlns:a16="http://schemas.microsoft.com/office/drawing/2014/main" id="{AF829EA5-617C-DF7F-DAC9-4527F24D2AE3}"/>
              </a:ext>
            </a:extLst>
          </p:cNvPr>
          <p:cNvSpPr txBox="1"/>
          <p:nvPr/>
        </p:nvSpPr>
        <p:spPr>
          <a:xfrm>
            <a:off x="307347" y="1248951"/>
            <a:ext cx="3422468" cy="584775"/>
          </a:xfrm>
          <a:prstGeom prst="rect">
            <a:avLst/>
          </a:prstGeom>
          <a:noFill/>
        </p:spPr>
        <p:txBody>
          <a:bodyPr wrap="square" lIns="91440" tIns="45720" rIns="91440" bIns="45720" rtlCol="0" anchor="t">
            <a:spAutoFit/>
          </a:bodyPr>
          <a:lstStyle/>
          <a:p>
            <a:pPr algn="ctr"/>
            <a:r>
              <a:rPr lang="en-GB" sz="1600">
                <a:cs typeface="Calibri"/>
              </a:rPr>
              <a:t>Choropleth showing NZI article counts per UK county and Scottish UA</a:t>
            </a:r>
            <a:endParaRPr lang="en-US"/>
          </a:p>
        </p:txBody>
      </p:sp>
      <p:sp>
        <p:nvSpPr>
          <p:cNvPr id="6" name="TextBox 5">
            <a:extLst>
              <a:ext uri="{FF2B5EF4-FFF2-40B4-BE49-F238E27FC236}">
                <a16:creationId xmlns:a16="http://schemas.microsoft.com/office/drawing/2014/main" id="{AB5C6531-1CC1-23D2-90A3-25511E3C84C9}"/>
              </a:ext>
            </a:extLst>
          </p:cNvPr>
          <p:cNvSpPr txBox="1"/>
          <p:nvPr/>
        </p:nvSpPr>
        <p:spPr>
          <a:xfrm>
            <a:off x="193868" y="5084954"/>
            <a:ext cx="3422468" cy="338554"/>
          </a:xfrm>
          <a:prstGeom prst="rect">
            <a:avLst/>
          </a:prstGeom>
          <a:noFill/>
        </p:spPr>
        <p:txBody>
          <a:bodyPr wrap="square" lIns="91440" tIns="45720" rIns="91440" bIns="45720" rtlCol="0" anchor="t">
            <a:spAutoFit/>
          </a:bodyPr>
          <a:lstStyle/>
          <a:p>
            <a:r>
              <a:rPr lang="en-GB" sz="1600">
                <a:cs typeface="Calibri"/>
              </a:rPr>
              <a:t>Hotspots in London and Glasgow (COP)</a:t>
            </a:r>
          </a:p>
        </p:txBody>
      </p:sp>
      <p:cxnSp>
        <p:nvCxnSpPr>
          <p:cNvPr id="9" name="Straight Arrow Connector 8">
            <a:extLst>
              <a:ext uri="{FF2B5EF4-FFF2-40B4-BE49-F238E27FC236}">
                <a16:creationId xmlns:a16="http://schemas.microsoft.com/office/drawing/2014/main" id="{92954F3A-C22C-AF10-65E6-DFABDD8E733C}"/>
              </a:ext>
            </a:extLst>
          </p:cNvPr>
          <p:cNvCxnSpPr>
            <a:cxnSpLocks/>
          </p:cNvCxnSpPr>
          <p:nvPr/>
        </p:nvCxnSpPr>
        <p:spPr>
          <a:xfrm flipV="1">
            <a:off x="3490455" y="2710409"/>
            <a:ext cx="2617422" cy="29724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DBDFCCE-3373-5009-C49A-2735F3F8F387}"/>
              </a:ext>
            </a:extLst>
          </p:cNvPr>
          <p:cNvCxnSpPr>
            <a:cxnSpLocks/>
          </p:cNvCxnSpPr>
          <p:nvPr/>
        </p:nvCxnSpPr>
        <p:spPr>
          <a:xfrm>
            <a:off x="3618256" y="5303480"/>
            <a:ext cx="3570304" cy="6299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D4A5EAB-0CB8-2E01-133C-E9E4465288DA}"/>
              </a:ext>
            </a:extLst>
          </p:cNvPr>
          <p:cNvCxnSpPr>
            <a:cxnSpLocks/>
          </p:cNvCxnSpPr>
          <p:nvPr/>
        </p:nvCxnSpPr>
        <p:spPr>
          <a:xfrm flipH="1" flipV="1">
            <a:off x="8736886" y="1474483"/>
            <a:ext cx="333823" cy="103327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38A087E-585A-5471-21B4-506F43FEA0FE}"/>
              </a:ext>
            </a:extLst>
          </p:cNvPr>
          <p:cNvSpPr txBox="1"/>
          <p:nvPr/>
        </p:nvSpPr>
        <p:spPr>
          <a:xfrm>
            <a:off x="8299054" y="2484878"/>
            <a:ext cx="3422468" cy="584775"/>
          </a:xfrm>
          <a:prstGeom prst="rect">
            <a:avLst/>
          </a:prstGeom>
          <a:noFill/>
        </p:spPr>
        <p:txBody>
          <a:bodyPr wrap="square" lIns="91440" tIns="45720" rIns="91440" bIns="45720" rtlCol="0" anchor="t">
            <a:spAutoFit/>
          </a:bodyPr>
          <a:lstStyle/>
          <a:p>
            <a:r>
              <a:rPr lang="en-GB" sz="1600">
                <a:cs typeface="Calibri"/>
              </a:rPr>
              <a:t>Log scale for shading</a:t>
            </a:r>
          </a:p>
          <a:p>
            <a:endParaRPr lang="en-GB" sz="1600">
              <a:cs typeface="Calibri"/>
            </a:endParaRPr>
          </a:p>
        </p:txBody>
      </p:sp>
      <p:pic>
        <p:nvPicPr>
          <p:cNvPr id="13" name="Picture 12" descr="A map of a city&#10;&#10;Description automatically generated">
            <a:extLst>
              <a:ext uri="{FF2B5EF4-FFF2-40B4-BE49-F238E27FC236}">
                <a16:creationId xmlns:a16="http://schemas.microsoft.com/office/drawing/2014/main" id="{2C1DED02-F873-FA43-DCC2-324D91C09A4F}"/>
              </a:ext>
            </a:extLst>
          </p:cNvPr>
          <p:cNvPicPr>
            <a:picLocks noChangeAspect="1"/>
          </p:cNvPicPr>
          <p:nvPr/>
        </p:nvPicPr>
        <p:blipFill rotWithShape="1">
          <a:blip r:embed="rId4"/>
          <a:srcRect l="12881" t="15328" r="12203" b="22951"/>
          <a:stretch/>
        </p:blipFill>
        <p:spPr>
          <a:xfrm>
            <a:off x="8357839" y="3655757"/>
            <a:ext cx="3133032" cy="2303052"/>
          </a:xfrm>
          <a:prstGeom prst="rect">
            <a:avLst/>
          </a:prstGeom>
        </p:spPr>
      </p:pic>
      <p:sp>
        <p:nvSpPr>
          <p:cNvPr id="15" name="TextBox 14">
            <a:extLst>
              <a:ext uri="{FF2B5EF4-FFF2-40B4-BE49-F238E27FC236}">
                <a16:creationId xmlns:a16="http://schemas.microsoft.com/office/drawing/2014/main" id="{0429BE40-DCE4-172D-C05F-E69DA4FCAB0A}"/>
              </a:ext>
            </a:extLst>
          </p:cNvPr>
          <p:cNvSpPr txBox="1"/>
          <p:nvPr/>
        </p:nvSpPr>
        <p:spPr>
          <a:xfrm>
            <a:off x="8299054" y="3246878"/>
            <a:ext cx="3422468" cy="584775"/>
          </a:xfrm>
          <a:prstGeom prst="rect">
            <a:avLst/>
          </a:prstGeom>
          <a:noFill/>
        </p:spPr>
        <p:txBody>
          <a:bodyPr wrap="square" lIns="91440" tIns="45720" rIns="91440" bIns="45720" rtlCol="0" anchor="t">
            <a:spAutoFit/>
          </a:bodyPr>
          <a:lstStyle/>
          <a:p>
            <a:r>
              <a:rPr lang="en-GB" sz="1600">
                <a:cs typeface="Calibri"/>
              </a:rPr>
              <a:t>Hover boxes:</a:t>
            </a:r>
          </a:p>
          <a:p>
            <a:endParaRPr lang="en-GB" sz="1600">
              <a:cs typeface="Calibri"/>
            </a:endParaRPr>
          </a:p>
        </p:txBody>
      </p:sp>
      <p:sp>
        <p:nvSpPr>
          <p:cNvPr id="11" name="TextBox 10">
            <a:extLst>
              <a:ext uri="{FF2B5EF4-FFF2-40B4-BE49-F238E27FC236}">
                <a16:creationId xmlns:a16="http://schemas.microsoft.com/office/drawing/2014/main" id="{16F80F4F-6745-C83C-5675-2A080777E1F3}"/>
              </a:ext>
            </a:extLst>
          </p:cNvPr>
          <p:cNvSpPr txBox="1"/>
          <p:nvPr/>
        </p:nvSpPr>
        <p:spPr>
          <a:xfrm>
            <a:off x="307347" y="2881183"/>
            <a:ext cx="3422468" cy="584775"/>
          </a:xfrm>
          <a:prstGeom prst="rect">
            <a:avLst/>
          </a:prstGeom>
          <a:noFill/>
        </p:spPr>
        <p:txBody>
          <a:bodyPr wrap="square" lIns="91440" tIns="45720" rIns="91440" bIns="45720" rtlCol="0" anchor="t">
            <a:spAutoFit/>
          </a:bodyPr>
          <a:lstStyle/>
          <a:p>
            <a:r>
              <a:rPr lang="en-GB" sz="1600">
                <a:cs typeface="Calibri"/>
              </a:rPr>
              <a:t>Diagonal grey lines for areas with no articles</a:t>
            </a:r>
          </a:p>
        </p:txBody>
      </p:sp>
      <p:cxnSp>
        <p:nvCxnSpPr>
          <p:cNvPr id="14" name="Straight Arrow Connector 13">
            <a:extLst>
              <a:ext uri="{FF2B5EF4-FFF2-40B4-BE49-F238E27FC236}">
                <a16:creationId xmlns:a16="http://schemas.microsoft.com/office/drawing/2014/main" id="{CFC93A0A-4F2A-5C2A-9C2A-B5CDC22D8352}"/>
              </a:ext>
            </a:extLst>
          </p:cNvPr>
          <p:cNvCxnSpPr>
            <a:cxnSpLocks/>
          </p:cNvCxnSpPr>
          <p:nvPr/>
        </p:nvCxnSpPr>
        <p:spPr>
          <a:xfrm flipV="1">
            <a:off x="3591307" y="3102617"/>
            <a:ext cx="2382099" cy="203415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689C884-4891-22D9-A8E4-24574007937B}"/>
              </a:ext>
            </a:extLst>
          </p:cNvPr>
          <p:cNvSpPr txBox="1"/>
          <p:nvPr/>
        </p:nvSpPr>
        <p:spPr>
          <a:xfrm>
            <a:off x="444843" y="6381328"/>
            <a:ext cx="10750379" cy="338554"/>
          </a:xfrm>
          <a:prstGeom prst="rect">
            <a:avLst/>
          </a:prstGeom>
          <a:noFill/>
        </p:spPr>
        <p:txBody>
          <a:bodyPr wrap="square" rtlCol="0">
            <a:spAutoFit/>
          </a:bodyPr>
          <a:lstStyle/>
          <a:p>
            <a:pPr algn="ctr"/>
            <a:r>
              <a:rPr lang="en-GB" sz="1600" b="1" i="1">
                <a:solidFill>
                  <a:srgbClr val="FF0000"/>
                </a:solidFill>
              </a:rPr>
              <a:t>OFFICIAL SENSITIVE - ANALYSIS UNDER ACTIVE DEVELOPMENT - INDICATIVE OUTPUTS WHICH ARE SUBJECT TO CHANGE</a:t>
            </a:r>
          </a:p>
        </p:txBody>
      </p:sp>
    </p:spTree>
    <p:extLst>
      <p:ext uri="{BB962C8B-B14F-4D97-AF65-F5344CB8AC3E}">
        <p14:creationId xmlns:p14="http://schemas.microsoft.com/office/powerpoint/2010/main" val="10177752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3DB18-35D8-E6B2-590B-A74A61DDA60B}"/>
              </a:ext>
            </a:extLst>
          </p:cNvPr>
          <p:cNvSpPr>
            <a:spLocks noGrp="1"/>
          </p:cNvSpPr>
          <p:nvPr>
            <p:ph type="title"/>
          </p:nvPr>
        </p:nvSpPr>
        <p:spPr/>
        <p:txBody>
          <a:bodyPr/>
          <a:lstStyle/>
          <a:p>
            <a:r>
              <a:rPr lang="en-GB"/>
              <a:t>Where next?</a:t>
            </a:r>
          </a:p>
        </p:txBody>
      </p:sp>
      <p:sp>
        <p:nvSpPr>
          <p:cNvPr id="3" name="Slide Number Placeholder 2">
            <a:extLst>
              <a:ext uri="{FF2B5EF4-FFF2-40B4-BE49-F238E27FC236}">
                <a16:creationId xmlns:a16="http://schemas.microsoft.com/office/drawing/2014/main" id="{25F095E6-D67C-F81B-8266-24835B82AB37}"/>
              </a:ext>
            </a:extLst>
          </p:cNvPr>
          <p:cNvSpPr>
            <a:spLocks noGrp="1"/>
          </p:cNvSpPr>
          <p:nvPr>
            <p:ph type="sldNum" sz="quarter" idx="12"/>
          </p:nvPr>
        </p:nvSpPr>
        <p:spPr/>
        <p:txBody>
          <a:bodyPr/>
          <a:lstStyle/>
          <a:p>
            <a:fld id="{5E823101-2CF2-4830-9078-CC565604177F}" type="slidenum">
              <a:rPr lang="en-GB" dirty="0" smtClean="0"/>
              <a:t>26</a:t>
            </a:fld>
            <a:endParaRPr lang="en-GB"/>
          </a:p>
        </p:txBody>
      </p:sp>
      <p:sp>
        <p:nvSpPr>
          <p:cNvPr id="4" name="TextBox 3">
            <a:extLst>
              <a:ext uri="{FF2B5EF4-FFF2-40B4-BE49-F238E27FC236}">
                <a16:creationId xmlns:a16="http://schemas.microsoft.com/office/drawing/2014/main" id="{1E6DD24C-5838-E649-928C-A75544E197F7}"/>
              </a:ext>
            </a:extLst>
          </p:cNvPr>
          <p:cNvSpPr txBox="1"/>
          <p:nvPr/>
        </p:nvSpPr>
        <p:spPr>
          <a:xfrm>
            <a:off x="641194" y="1626219"/>
            <a:ext cx="10928195" cy="288078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defTabSz="914400">
              <a:spcBef>
                <a:spcPct val="20000"/>
              </a:spcBef>
              <a:buFont typeface="Arial" panose="020B0604020202020204" pitchFamily="34" charset="0"/>
              <a:buChar char="•"/>
            </a:pPr>
            <a:r>
              <a:rPr lang="en-GB" sz="2400" dirty="0">
                <a:cs typeface="Calibri"/>
              </a:rPr>
              <a:t>Looking at NZI in the EU as well as the UK.</a:t>
            </a:r>
          </a:p>
          <a:p>
            <a:pPr marL="342900" indent="-342900" defTabSz="914400">
              <a:spcBef>
                <a:spcPct val="20000"/>
              </a:spcBef>
              <a:buFont typeface="Arial" panose="020B0604020202020204" pitchFamily="34" charset="0"/>
              <a:buChar char="•"/>
            </a:pPr>
            <a:r>
              <a:rPr lang="en-GB" sz="2400" dirty="0">
                <a:cs typeface="Calibri"/>
              </a:rPr>
              <a:t>Distinguishing failed investment or planned investment from actual investment that has taken place.</a:t>
            </a:r>
          </a:p>
          <a:p>
            <a:pPr marL="342900" indent="-342900">
              <a:spcBef>
                <a:spcPct val="20000"/>
              </a:spcBef>
              <a:buFont typeface="Arial" panose="020B0604020202020204" pitchFamily="34" charset="0"/>
              <a:buChar char="•"/>
            </a:pPr>
            <a:r>
              <a:rPr lang="en-GB" sz="2400" dirty="0">
                <a:cs typeface="Calibri"/>
              </a:rPr>
              <a:t>Understanding how investment has changed over time.</a:t>
            </a:r>
          </a:p>
          <a:p>
            <a:pPr marL="342900" indent="-342900">
              <a:spcBef>
                <a:spcPct val="20000"/>
              </a:spcBef>
              <a:buFont typeface="Arial" panose="020B0604020202020204" pitchFamily="34" charset="0"/>
              <a:buChar char="•"/>
            </a:pPr>
            <a:r>
              <a:rPr lang="en-GB" sz="2400" dirty="0">
                <a:cs typeface="Calibri"/>
              </a:rPr>
              <a:t>Cross-checking with other news outlets or information sources.</a:t>
            </a:r>
          </a:p>
          <a:p>
            <a:pPr marL="342900" indent="-342900">
              <a:spcBef>
                <a:spcPct val="20000"/>
              </a:spcBef>
              <a:buFont typeface="Arial" panose="020B0604020202020204" pitchFamily="34" charset="0"/>
              <a:buChar char="•"/>
            </a:pPr>
            <a:endParaRPr lang="en-GB" sz="2400" dirty="0">
              <a:cs typeface="Calibri"/>
            </a:endParaRPr>
          </a:p>
          <a:p>
            <a:pPr marL="285750" indent="-285750">
              <a:buFont typeface="Arial" panose="020B0604020202020204" pitchFamily="34" charset="0"/>
              <a:buChar char="•"/>
            </a:pPr>
            <a:endParaRPr lang="en-GB" dirty="0">
              <a:cs typeface="Calibri"/>
            </a:endParaRPr>
          </a:p>
        </p:txBody>
      </p:sp>
    </p:spTree>
    <p:extLst>
      <p:ext uri="{BB962C8B-B14F-4D97-AF65-F5344CB8AC3E}">
        <p14:creationId xmlns:p14="http://schemas.microsoft.com/office/powerpoint/2010/main" val="2616121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E7D0D-A31F-A118-4AC7-A201461A961B}"/>
              </a:ext>
            </a:extLst>
          </p:cNvPr>
          <p:cNvSpPr>
            <a:spLocks noGrp="1"/>
          </p:cNvSpPr>
          <p:nvPr>
            <p:ph type="title"/>
          </p:nvPr>
        </p:nvSpPr>
        <p:spPr/>
        <p:txBody>
          <a:bodyPr/>
          <a:lstStyle/>
          <a:p>
            <a:r>
              <a:rPr lang="en-GB"/>
              <a:t>Who are we? What is Financial Times data?</a:t>
            </a:r>
          </a:p>
        </p:txBody>
      </p:sp>
      <p:sp>
        <p:nvSpPr>
          <p:cNvPr id="3" name="Slide Number Placeholder 2">
            <a:extLst>
              <a:ext uri="{FF2B5EF4-FFF2-40B4-BE49-F238E27FC236}">
                <a16:creationId xmlns:a16="http://schemas.microsoft.com/office/drawing/2014/main" id="{2D47C701-404C-1BCA-63E4-299751038C7C}"/>
              </a:ext>
            </a:extLst>
          </p:cNvPr>
          <p:cNvSpPr>
            <a:spLocks noGrp="1"/>
          </p:cNvSpPr>
          <p:nvPr>
            <p:ph type="sldNum" sz="quarter" idx="12"/>
          </p:nvPr>
        </p:nvSpPr>
        <p:spPr/>
        <p:txBody>
          <a:bodyPr/>
          <a:lstStyle/>
          <a:p>
            <a:fld id="{5E823101-2CF2-4830-9078-CC565604177F}" type="slidenum">
              <a:rPr lang="en-GB" smtClean="0"/>
              <a:t>3</a:t>
            </a:fld>
            <a:endParaRPr lang="en-GB"/>
          </a:p>
        </p:txBody>
      </p:sp>
      <p:pic>
        <p:nvPicPr>
          <p:cNvPr id="12" name="Picture 11">
            <a:extLst>
              <a:ext uri="{FF2B5EF4-FFF2-40B4-BE49-F238E27FC236}">
                <a16:creationId xmlns:a16="http://schemas.microsoft.com/office/drawing/2014/main" id="{AF9ADA0D-3597-7A72-FF2A-182520429A02}"/>
              </a:ext>
            </a:extLst>
          </p:cNvPr>
          <p:cNvPicPr>
            <a:picLocks noChangeAspect="1"/>
          </p:cNvPicPr>
          <p:nvPr/>
        </p:nvPicPr>
        <p:blipFill>
          <a:blip r:embed="rId3"/>
          <a:stretch>
            <a:fillRect/>
          </a:stretch>
        </p:blipFill>
        <p:spPr>
          <a:xfrm>
            <a:off x="6644305" y="1469802"/>
            <a:ext cx="4710343" cy="1519113"/>
          </a:xfrm>
          <a:prstGeom prst="rect">
            <a:avLst/>
          </a:prstGeom>
        </p:spPr>
      </p:pic>
      <p:pic>
        <p:nvPicPr>
          <p:cNvPr id="14" name="Picture 13">
            <a:extLst>
              <a:ext uri="{FF2B5EF4-FFF2-40B4-BE49-F238E27FC236}">
                <a16:creationId xmlns:a16="http://schemas.microsoft.com/office/drawing/2014/main" id="{190F877C-9172-3C74-C2CB-A0A7EFFB3CC0}"/>
              </a:ext>
            </a:extLst>
          </p:cNvPr>
          <p:cNvPicPr>
            <a:picLocks noChangeAspect="1"/>
          </p:cNvPicPr>
          <p:nvPr/>
        </p:nvPicPr>
        <p:blipFill>
          <a:blip r:embed="rId4"/>
          <a:stretch>
            <a:fillRect/>
          </a:stretch>
        </p:blipFill>
        <p:spPr>
          <a:xfrm>
            <a:off x="7711012" y="3219565"/>
            <a:ext cx="2576928" cy="2576928"/>
          </a:xfrm>
          <a:prstGeom prst="rect">
            <a:avLst/>
          </a:prstGeom>
        </p:spPr>
      </p:pic>
      <p:sp>
        <p:nvSpPr>
          <p:cNvPr id="16" name="Content Placeholder 4">
            <a:extLst>
              <a:ext uri="{FF2B5EF4-FFF2-40B4-BE49-F238E27FC236}">
                <a16:creationId xmlns:a16="http://schemas.microsoft.com/office/drawing/2014/main" id="{74E91D51-694D-4D60-0CA3-3BAF357A7D3B}"/>
              </a:ext>
            </a:extLst>
          </p:cNvPr>
          <p:cNvSpPr txBox="1">
            <a:spLocks/>
          </p:cNvSpPr>
          <p:nvPr/>
        </p:nvSpPr>
        <p:spPr>
          <a:xfrm>
            <a:off x="609600" y="1621409"/>
            <a:ext cx="6102285" cy="417508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sz="2000" dirty="0"/>
              <a:t>Advanced Analytics are a team of data scientists within DESNZ working on several cross-cutting projects.</a:t>
            </a:r>
          </a:p>
          <a:p>
            <a:r>
              <a:rPr lang="en-GB" sz="2000" dirty="0"/>
              <a:t>Financial Times is a broadsheet publication focusing on global business and economic current affairs.</a:t>
            </a:r>
          </a:p>
          <a:p>
            <a:r>
              <a:rPr lang="en-GB" sz="2000" dirty="0"/>
              <a:t>We have access to articles from 2005 to present day</a:t>
            </a:r>
          </a:p>
          <a:p>
            <a:r>
              <a:rPr lang="en-GB" sz="2000" dirty="0"/>
              <a:t>We download articles on a daily basis via an API -&gt; real time indicator of news/trends.</a:t>
            </a:r>
          </a:p>
          <a:p>
            <a:r>
              <a:rPr lang="en-GB" sz="2000" dirty="0"/>
              <a:t>API is accessed via Python package </a:t>
            </a:r>
            <a:r>
              <a:rPr lang="en-GB" sz="2000" i="1" dirty="0"/>
              <a:t>requests</a:t>
            </a:r>
            <a:r>
              <a:rPr lang="en-GB" sz="2000" dirty="0"/>
              <a:t>.</a:t>
            </a:r>
            <a:endParaRPr lang="en-GB" sz="2000" i="1" dirty="0"/>
          </a:p>
          <a:p>
            <a:r>
              <a:rPr lang="en-GB" sz="2000" dirty="0"/>
              <a:t>Data is downloaded, stored and managed via Amazon Web Services (AWS).</a:t>
            </a:r>
          </a:p>
          <a:p>
            <a:pPr marL="0" indent="0">
              <a:buFont typeface="Arial" panose="020B0604020202020204" pitchFamily="34" charset="0"/>
              <a:buNone/>
            </a:pPr>
            <a:endParaRPr lang="en-GB" sz="2000" dirty="0"/>
          </a:p>
        </p:txBody>
      </p:sp>
    </p:spTree>
    <p:extLst>
      <p:ext uri="{BB962C8B-B14F-4D97-AF65-F5344CB8AC3E}">
        <p14:creationId xmlns:p14="http://schemas.microsoft.com/office/powerpoint/2010/main" val="1617636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A3715-2888-A6BF-A329-E8D1729E1880}"/>
              </a:ext>
            </a:extLst>
          </p:cNvPr>
          <p:cNvSpPr>
            <a:spLocks noGrp="1"/>
          </p:cNvSpPr>
          <p:nvPr>
            <p:ph type="title"/>
          </p:nvPr>
        </p:nvSpPr>
        <p:spPr/>
        <p:txBody>
          <a:bodyPr/>
          <a:lstStyle/>
          <a:p>
            <a:endParaRPr lang="en-GB"/>
          </a:p>
        </p:txBody>
      </p:sp>
      <p:sp>
        <p:nvSpPr>
          <p:cNvPr id="3" name="Slide Number Placeholder 2">
            <a:extLst>
              <a:ext uri="{FF2B5EF4-FFF2-40B4-BE49-F238E27FC236}">
                <a16:creationId xmlns:a16="http://schemas.microsoft.com/office/drawing/2014/main" id="{54C108F1-0E92-8EA4-C289-4D97A0BECD7E}"/>
              </a:ext>
            </a:extLst>
          </p:cNvPr>
          <p:cNvSpPr>
            <a:spLocks noGrp="1"/>
          </p:cNvSpPr>
          <p:nvPr>
            <p:ph type="sldNum" sz="quarter" idx="12"/>
          </p:nvPr>
        </p:nvSpPr>
        <p:spPr/>
        <p:txBody>
          <a:bodyPr/>
          <a:lstStyle/>
          <a:p>
            <a:fld id="{5E823101-2CF2-4830-9078-CC565604177F}" type="slidenum">
              <a:rPr lang="en-GB" smtClean="0"/>
              <a:t>4</a:t>
            </a:fld>
            <a:endParaRPr lang="en-GB"/>
          </a:p>
        </p:txBody>
      </p:sp>
      <p:pic>
        <p:nvPicPr>
          <p:cNvPr id="5" name="Picture 4" descr="Multi-colored sticky notes on a whiteboard">
            <a:extLst>
              <a:ext uri="{FF2B5EF4-FFF2-40B4-BE49-F238E27FC236}">
                <a16:creationId xmlns:a16="http://schemas.microsoft.com/office/drawing/2014/main" id="{9CDF029D-3AB6-2C16-3E29-C704C62284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86616"/>
            <a:ext cx="12191999" cy="8126015"/>
          </a:xfrm>
          <a:prstGeom prst="rect">
            <a:avLst/>
          </a:prstGeom>
        </p:spPr>
      </p:pic>
      <p:sp>
        <p:nvSpPr>
          <p:cNvPr id="6" name="TextBox 5">
            <a:extLst>
              <a:ext uri="{FF2B5EF4-FFF2-40B4-BE49-F238E27FC236}">
                <a16:creationId xmlns:a16="http://schemas.microsoft.com/office/drawing/2014/main" id="{158AE46B-1721-B5EB-140F-8AFC0C74E8D1}"/>
              </a:ext>
            </a:extLst>
          </p:cNvPr>
          <p:cNvSpPr txBox="1"/>
          <p:nvPr/>
        </p:nvSpPr>
        <p:spPr>
          <a:xfrm>
            <a:off x="359273" y="2304140"/>
            <a:ext cx="4669928" cy="2585323"/>
          </a:xfrm>
          <a:prstGeom prst="rect">
            <a:avLst/>
          </a:prstGeom>
          <a:noFill/>
        </p:spPr>
        <p:txBody>
          <a:bodyPr wrap="square" rtlCol="0">
            <a:spAutoFit/>
          </a:bodyPr>
          <a:lstStyle/>
          <a:p>
            <a:r>
              <a:rPr lang="en-GB" sz="5400" b="1">
                <a:latin typeface="+mj-lt"/>
              </a:rPr>
              <a:t>Our FT ingestion journey</a:t>
            </a:r>
          </a:p>
        </p:txBody>
      </p:sp>
    </p:spTree>
    <p:extLst>
      <p:ext uri="{BB962C8B-B14F-4D97-AF65-F5344CB8AC3E}">
        <p14:creationId xmlns:p14="http://schemas.microsoft.com/office/powerpoint/2010/main" val="914323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E64C-82E4-C2F6-6F9C-A64819CEA3E0}"/>
              </a:ext>
            </a:extLst>
          </p:cNvPr>
          <p:cNvSpPr>
            <a:spLocks noGrp="1"/>
          </p:cNvSpPr>
          <p:nvPr>
            <p:ph type="title"/>
          </p:nvPr>
        </p:nvSpPr>
        <p:spPr/>
        <p:txBody>
          <a:bodyPr/>
          <a:lstStyle/>
          <a:p>
            <a:r>
              <a:rPr lang="en-GB"/>
              <a:t>How was the data previously ingested?</a:t>
            </a:r>
          </a:p>
        </p:txBody>
      </p:sp>
      <p:sp>
        <p:nvSpPr>
          <p:cNvPr id="3" name="Content Placeholder 2">
            <a:extLst>
              <a:ext uri="{FF2B5EF4-FFF2-40B4-BE49-F238E27FC236}">
                <a16:creationId xmlns:a16="http://schemas.microsoft.com/office/drawing/2014/main" id="{7EACF917-F74A-CE67-F4F7-19A0580D95CC}"/>
              </a:ext>
            </a:extLst>
          </p:cNvPr>
          <p:cNvSpPr>
            <a:spLocks noGrp="1"/>
          </p:cNvSpPr>
          <p:nvPr>
            <p:ph idx="1"/>
          </p:nvPr>
        </p:nvSpPr>
        <p:spPr>
          <a:xfrm>
            <a:off x="609600" y="1196751"/>
            <a:ext cx="4742467" cy="5040000"/>
          </a:xfrm>
        </p:spPr>
        <p:txBody>
          <a:bodyPr/>
          <a:lstStyle/>
          <a:p>
            <a:r>
              <a:rPr lang="en-GB"/>
              <a:t>Code stored on a GitLab repo</a:t>
            </a:r>
          </a:p>
          <a:p>
            <a:r>
              <a:rPr lang="en-GB"/>
              <a:t>Calls an API, every 6 hours</a:t>
            </a:r>
          </a:p>
          <a:p>
            <a:r>
              <a:rPr lang="en-GB"/>
              <a:t>Stores each article as a </a:t>
            </a:r>
            <a:r>
              <a:rPr lang="en-GB" err="1"/>
              <a:t>json</a:t>
            </a:r>
            <a:r>
              <a:rPr lang="en-GB"/>
              <a:t> file in s3 bucket</a:t>
            </a:r>
          </a:p>
          <a:p>
            <a:r>
              <a:rPr lang="en-GB"/>
              <a:t>Could be improved:</a:t>
            </a:r>
          </a:p>
          <a:p>
            <a:pPr lvl="1"/>
            <a:r>
              <a:rPr lang="en-GB"/>
              <a:t>Data is stored but not cleaned; should do this as part of the ingestion</a:t>
            </a:r>
          </a:p>
          <a:p>
            <a:pPr lvl="1"/>
            <a:r>
              <a:rPr lang="en-GB"/>
              <a:t>Slow to pull in individual </a:t>
            </a:r>
            <a:r>
              <a:rPr lang="en-GB" err="1"/>
              <a:t>json</a:t>
            </a:r>
            <a:r>
              <a:rPr lang="en-GB"/>
              <a:t> files to collate into a data frame</a:t>
            </a:r>
          </a:p>
          <a:p>
            <a:pPr lvl="1"/>
            <a:r>
              <a:rPr lang="en-GB"/>
              <a:t>Process has allowed duplicates to creep in (highlighted articles)</a:t>
            </a:r>
          </a:p>
        </p:txBody>
      </p:sp>
      <p:sp>
        <p:nvSpPr>
          <p:cNvPr id="4" name="Slide Number Placeholder 3">
            <a:extLst>
              <a:ext uri="{FF2B5EF4-FFF2-40B4-BE49-F238E27FC236}">
                <a16:creationId xmlns:a16="http://schemas.microsoft.com/office/drawing/2014/main" id="{58659061-A113-595A-B83A-7478C330F2EF}"/>
              </a:ext>
            </a:extLst>
          </p:cNvPr>
          <p:cNvSpPr>
            <a:spLocks noGrp="1"/>
          </p:cNvSpPr>
          <p:nvPr>
            <p:ph type="sldNum" sz="quarter" idx="12"/>
          </p:nvPr>
        </p:nvSpPr>
        <p:spPr/>
        <p:txBody>
          <a:bodyPr/>
          <a:lstStyle/>
          <a:p>
            <a:fld id="{5E823101-2CF2-4830-9078-CC565604177F}" type="slidenum">
              <a:rPr lang="en-GB" smtClean="0"/>
              <a:t>5</a:t>
            </a:fld>
            <a:endParaRPr lang="en-GB"/>
          </a:p>
        </p:txBody>
      </p:sp>
      <p:pic>
        <p:nvPicPr>
          <p:cNvPr id="8" name="Picture 7">
            <a:extLst>
              <a:ext uri="{FF2B5EF4-FFF2-40B4-BE49-F238E27FC236}">
                <a16:creationId xmlns:a16="http://schemas.microsoft.com/office/drawing/2014/main" id="{CDE6A1EC-C059-01E8-090E-DD5A6730014C}"/>
              </a:ext>
            </a:extLst>
          </p:cNvPr>
          <p:cNvPicPr>
            <a:picLocks noChangeAspect="1"/>
          </p:cNvPicPr>
          <p:nvPr/>
        </p:nvPicPr>
        <p:blipFill>
          <a:blip r:embed="rId3"/>
          <a:stretch>
            <a:fillRect/>
          </a:stretch>
        </p:blipFill>
        <p:spPr>
          <a:xfrm>
            <a:off x="5377594" y="2001459"/>
            <a:ext cx="6667211" cy="3430583"/>
          </a:xfrm>
          <a:prstGeom prst="rect">
            <a:avLst/>
          </a:prstGeom>
        </p:spPr>
      </p:pic>
    </p:spTree>
    <p:extLst>
      <p:ext uri="{BB962C8B-B14F-4D97-AF65-F5344CB8AC3E}">
        <p14:creationId xmlns:p14="http://schemas.microsoft.com/office/powerpoint/2010/main" val="2293512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F66A0-A407-F362-AEDD-B65B181C9061}"/>
              </a:ext>
            </a:extLst>
          </p:cNvPr>
          <p:cNvSpPr>
            <a:spLocks noGrp="1"/>
          </p:cNvSpPr>
          <p:nvPr>
            <p:ph type="title"/>
          </p:nvPr>
        </p:nvSpPr>
        <p:spPr/>
        <p:txBody>
          <a:bodyPr/>
          <a:lstStyle/>
          <a:p>
            <a:r>
              <a:rPr lang="en-GB"/>
              <a:t>What were the starting aims for the FT data ingestion project?</a:t>
            </a:r>
          </a:p>
        </p:txBody>
      </p:sp>
      <p:sp>
        <p:nvSpPr>
          <p:cNvPr id="3" name="Content Placeholder 2">
            <a:extLst>
              <a:ext uri="{FF2B5EF4-FFF2-40B4-BE49-F238E27FC236}">
                <a16:creationId xmlns:a16="http://schemas.microsoft.com/office/drawing/2014/main" id="{444BE3C9-8ECC-43C9-47A5-36FA5530966E}"/>
              </a:ext>
            </a:extLst>
          </p:cNvPr>
          <p:cNvSpPr>
            <a:spLocks noGrp="1"/>
          </p:cNvSpPr>
          <p:nvPr>
            <p:ph idx="1"/>
          </p:nvPr>
        </p:nvSpPr>
        <p:spPr/>
        <p:txBody>
          <a:bodyPr/>
          <a:lstStyle/>
          <a:p>
            <a:pPr marL="457200" indent="-457200">
              <a:buFont typeface="+mj-lt"/>
              <a:buAutoNum type="arabicPeriod"/>
            </a:pPr>
            <a:r>
              <a:rPr lang="en-GB"/>
              <a:t>Data should be stored on a database</a:t>
            </a:r>
          </a:p>
          <a:p>
            <a:pPr marL="457200" indent="-457200">
              <a:buFont typeface="+mj-lt"/>
              <a:buAutoNum type="arabicPeriod"/>
            </a:pPr>
            <a:r>
              <a:rPr lang="en-GB"/>
              <a:t>Data should be normalised</a:t>
            </a:r>
          </a:p>
          <a:p>
            <a:pPr marL="457200" indent="-457200">
              <a:buFont typeface="+mj-lt"/>
              <a:buAutoNum type="arabicPeriod"/>
            </a:pPr>
            <a:r>
              <a:rPr lang="en-GB"/>
              <a:t>Data should be accessible via an IDE for easier viewing</a:t>
            </a:r>
          </a:p>
          <a:p>
            <a:pPr marL="457200" indent="-457200">
              <a:buFont typeface="+mj-lt"/>
              <a:buAutoNum type="arabicPeriod"/>
            </a:pPr>
            <a:r>
              <a:rPr lang="en-GB"/>
              <a:t>Text data should be cleaned as part of the ingestion process</a:t>
            </a:r>
          </a:p>
          <a:p>
            <a:pPr marL="457200" indent="-457200">
              <a:buFont typeface="+mj-lt"/>
              <a:buAutoNum type="arabicPeriod"/>
            </a:pPr>
            <a:r>
              <a:rPr lang="en-GB"/>
              <a:t>Data interaction should be easier to use</a:t>
            </a:r>
          </a:p>
          <a:p>
            <a:pPr marL="457200" indent="-457200">
              <a:buFont typeface="+mj-lt"/>
              <a:buAutoNum type="arabicPeriod"/>
            </a:pPr>
            <a:r>
              <a:rPr lang="en-GB"/>
              <a:t>A log of data ingested should be created and maintained</a:t>
            </a:r>
          </a:p>
          <a:p>
            <a:pPr marL="457200" indent="-457200">
              <a:buFont typeface="+mj-lt"/>
              <a:buAutoNum type="arabicPeriod"/>
            </a:pPr>
            <a:r>
              <a:rPr lang="en-GB"/>
              <a:t>Incorporate tests within code</a:t>
            </a:r>
          </a:p>
          <a:p>
            <a:pPr marL="457200" indent="-457200">
              <a:buFont typeface="+mj-lt"/>
              <a:buAutoNum type="arabicPeriod"/>
            </a:pPr>
            <a:r>
              <a:rPr lang="en-GB"/>
              <a:t>Better management and documentation within GitLab repo</a:t>
            </a:r>
          </a:p>
          <a:p>
            <a:pPr marL="457200" indent="-457200">
              <a:buFont typeface="+mj-lt"/>
              <a:buAutoNum type="arabicPeriod"/>
            </a:pPr>
            <a:r>
              <a:rPr lang="en-GB"/>
              <a:t>Ingestion process should be easy to update and track updates</a:t>
            </a:r>
          </a:p>
          <a:p>
            <a:pPr marL="457200" indent="-457200">
              <a:buFont typeface="+mj-lt"/>
              <a:buAutoNum type="arabicPeriod"/>
            </a:pPr>
            <a:endParaRPr lang="en-GB"/>
          </a:p>
        </p:txBody>
      </p:sp>
      <p:sp>
        <p:nvSpPr>
          <p:cNvPr id="4" name="Slide Number Placeholder 3">
            <a:extLst>
              <a:ext uri="{FF2B5EF4-FFF2-40B4-BE49-F238E27FC236}">
                <a16:creationId xmlns:a16="http://schemas.microsoft.com/office/drawing/2014/main" id="{01B2DDDF-CACA-8E17-69D7-1DA39AE7930C}"/>
              </a:ext>
            </a:extLst>
          </p:cNvPr>
          <p:cNvSpPr>
            <a:spLocks noGrp="1"/>
          </p:cNvSpPr>
          <p:nvPr>
            <p:ph type="sldNum" sz="quarter" idx="12"/>
          </p:nvPr>
        </p:nvSpPr>
        <p:spPr/>
        <p:txBody>
          <a:bodyPr/>
          <a:lstStyle/>
          <a:p>
            <a:fld id="{5E823101-2CF2-4830-9078-CC565604177F}" type="slidenum">
              <a:rPr lang="en-GB" smtClean="0"/>
              <a:t>6</a:t>
            </a:fld>
            <a:endParaRPr lang="en-GB"/>
          </a:p>
        </p:txBody>
      </p:sp>
      <p:pic>
        <p:nvPicPr>
          <p:cNvPr id="6" name="Graphic 5" descr="Bullseye outline">
            <a:extLst>
              <a:ext uri="{FF2B5EF4-FFF2-40B4-BE49-F238E27FC236}">
                <a16:creationId xmlns:a16="http://schemas.microsoft.com/office/drawing/2014/main" id="{A43384E9-B7FB-58BC-F4C8-539812FF305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07473" y="2402873"/>
            <a:ext cx="2052253" cy="2052253"/>
          </a:xfrm>
          <a:prstGeom prst="rect">
            <a:avLst/>
          </a:prstGeom>
        </p:spPr>
      </p:pic>
    </p:spTree>
    <p:extLst>
      <p:ext uri="{BB962C8B-B14F-4D97-AF65-F5344CB8AC3E}">
        <p14:creationId xmlns:p14="http://schemas.microsoft.com/office/powerpoint/2010/main" val="2649399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291F6-6B55-A125-C095-831C8E520331}"/>
              </a:ext>
            </a:extLst>
          </p:cNvPr>
          <p:cNvSpPr>
            <a:spLocks noGrp="1"/>
          </p:cNvSpPr>
          <p:nvPr>
            <p:ph type="title"/>
          </p:nvPr>
        </p:nvSpPr>
        <p:spPr/>
        <p:txBody>
          <a:bodyPr/>
          <a:lstStyle/>
          <a:p>
            <a:r>
              <a:rPr lang="en-GB"/>
              <a:t>How did we plan to carry out these ingestion improvements?</a:t>
            </a:r>
          </a:p>
        </p:txBody>
      </p:sp>
      <p:sp>
        <p:nvSpPr>
          <p:cNvPr id="3" name="Content Placeholder 2">
            <a:extLst>
              <a:ext uri="{FF2B5EF4-FFF2-40B4-BE49-F238E27FC236}">
                <a16:creationId xmlns:a16="http://schemas.microsoft.com/office/drawing/2014/main" id="{5A387825-0B2D-46F6-25D2-A6E34D7AA293}"/>
              </a:ext>
            </a:extLst>
          </p:cNvPr>
          <p:cNvSpPr>
            <a:spLocks noGrp="1"/>
          </p:cNvSpPr>
          <p:nvPr>
            <p:ph idx="1"/>
          </p:nvPr>
        </p:nvSpPr>
        <p:spPr/>
        <p:txBody>
          <a:bodyPr/>
          <a:lstStyle/>
          <a:p>
            <a:r>
              <a:rPr lang="en-GB"/>
              <a:t>Agile WoW</a:t>
            </a:r>
          </a:p>
          <a:p>
            <a:r>
              <a:rPr lang="en-GB"/>
              <a:t>2 week sprints to work through GitLab tickets (issues)</a:t>
            </a:r>
          </a:p>
          <a:p>
            <a:r>
              <a:rPr lang="en-GB"/>
              <a:t>Milestones and ticket boards</a:t>
            </a:r>
          </a:p>
          <a:p>
            <a:endParaRPr lang="en-GB"/>
          </a:p>
        </p:txBody>
      </p:sp>
      <p:sp>
        <p:nvSpPr>
          <p:cNvPr id="4" name="Slide Number Placeholder 3">
            <a:extLst>
              <a:ext uri="{FF2B5EF4-FFF2-40B4-BE49-F238E27FC236}">
                <a16:creationId xmlns:a16="http://schemas.microsoft.com/office/drawing/2014/main" id="{73FA0CE9-AF28-E17E-F5A1-B94470BDF9CF}"/>
              </a:ext>
            </a:extLst>
          </p:cNvPr>
          <p:cNvSpPr>
            <a:spLocks noGrp="1"/>
          </p:cNvSpPr>
          <p:nvPr>
            <p:ph type="sldNum" sz="quarter" idx="12"/>
          </p:nvPr>
        </p:nvSpPr>
        <p:spPr/>
        <p:txBody>
          <a:bodyPr/>
          <a:lstStyle/>
          <a:p>
            <a:fld id="{5E823101-2CF2-4830-9078-CC565604177F}" type="slidenum">
              <a:rPr lang="en-GB" smtClean="0"/>
              <a:t>7</a:t>
            </a:fld>
            <a:endParaRPr lang="en-GB"/>
          </a:p>
        </p:txBody>
      </p:sp>
      <p:pic>
        <p:nvPicPr>
          <p:cNvPr id="6" name="Picture 5">
            <a:extLst>
              <a:ext uri="{FF2B5EF4-FFF2-40B4-BE49-F238E27FC236}">
                <a16:creationId xmlns:a16="http://schemas.microsoft.com/office/drawing/2014/main" id="{566D8107-65C2-D640-B290-0D101434D9DD}"/>
              </a:ext>
            </a:extLst>
          </p:cNvPr>
          <p:cNvPicPr>
            <a:picLocks noChangeAspect="1"/>
          </p:cNvPicPr>
          <p:nvPr/>
        </p:nvPicPr>
        <p:blipFill>
          <a:blip r:embed="rId2"/>
          <a:stretch>
            <a:fillRect/>
          </a:stretch>
        </p:blipFill>
        <p:spPr>
          <a:xfrm>
            <a:off x="1890943" y="2713119"/>
            <a:ext cx="8410113" cy="3508138"/>
          </a:xfrm>
          <a:prstGeom prst="rect">
            <a:avLst/>
          </a:prstGeom>
        </p:spPr>
      </p:pic>
    </p:spTree>
    <p:extLst>
      <p:ext uri="{BB962C8B-B14F-4D97-AF65-F5344CB8AC3E}">
        <p14:creationId xmlns:p14="http://schemas.microsoft.com/office/powerpoint/2010/main" val="4267911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9C922-7A4E-ACD5-3E6A-9A2C88C40FA2}"/>
              </a:ext>
            </a:extLst>
          </p:cNvPr>
          <p:cNvSpPr>
            <a:spLocks noGrp="1"/>
          </p:cNvSpPr>
          <p:nvPr>
            <p:ph type="title"/>
          </p:nvPr>
        </p:nvSpPr>
        <p:spPr/>
        <p:txBody>
          <a:bodyPr/>
          <a:lstStyle/>
          <a:p>
            <a:r>
              <a:rPr lang="en-GB"/>
              <a:t>1. Data should be stored on a database</a:t>
            </a:r>
          </a:p>
        </p:txBody>
      </p:sp>
      <p:sp>
        <p:nvSpPr>
          <p:cNvPr id="3" name="Content Placeholder 2">
            <a:extLst>
              <a:ext uri="{FF2B5EF4-FFF2-40B4-BE49-F238E27FC236}">
                <a16:creationId xmlns:a16="http://schemas.microsoft.com/office/drawing/2014/main" id="{A7F52C01-28AC-A77B-1033-7DEB4CA57563}"/>
              </a:ext>
            </a:extLst>
          </p:cNvPr>
          <p:cNvSpPr>
            <a:spLocks noGrp="1"/>
          </p:cNvSpPr>
          <p:nvPr>
            <p:ph idx="1"/>
          </p:nvPr>
        </p:nvSpPr>
        <p:spPr>
          <a:xfrm>
            <a:off x="609600" y="1196751"/>
            <a:ext cx="5486400" cy="5040000"/>
          </a:xfrm>
        </p:spPr>
        <p:txBody>
          <a:bodyPr>
            <a:normAutofit/>
          </a:bodyPr>
          <a:lstStyle/>
          <a:p>
            <a:r>
              <a:rPr lang="en-GB"/>
              <a:t>This was going to help us store and import data more efficiently, and later be able to view data in an easier way</a:t>
            </a:r>
          </a:p>
          <a:p>
            <a:r>
              <a:rPr lang="en-GB"/>
              <a:t>Within AWS, we can create them via the Relational Database Service (RDS). This is a web service that provides capacity for a relational database to be stored on AWS’ web cloud.</a:t>
            </a:r>
          </a:p>
          <a:p>
            <a:r>
              <a:rPr lang="en-GB"/>
              <a:t>It is password protected and we’ve created bespoke functions to allow users to access the data smoothly</a:t>
            </a:r>
          </a:p>
        </p:txBody>
      </p:sp>
      <p:sp>
        <p:nvSpPr>
          <p:cNvPr id="4" name="Slide Number Placeholder 3">
            <a:extLst>
              <a:ext uri="{FF2B5EF4-FFF2-40B4-BE49-F238E27FC236}">
                <a16:creationId xmlns:a16="http://schemas.microsoft.com/office/drawing/2014/main" id="{A5E7A357-CD9C-A5FE-4E07-52563EE1B172}"/>
              </a:ext>
            </a:extLst>
          </p:cNvPr>
          <p:cNvSpPr>
            <a:spLocks noGrp="1"/>
          </p:cNvSpPr>
          <p:nvPr>
            <p:ph type="sldNum" sz="quarter" idx="12"/>
          </p:nvPr>
        </p:nvSpPr>
        <p:spPr/>
        <p:txBody>
          <a:bodyPr/>
          <a:lstStyle/>
          <a:p>
            <a:fld id="{5E823101-2CF2-4830-9078-CC565604177F}" type="slidenum">
              <a:rPr lang="en-GB" smtClean="0"/>
              <a:t>8</a:t>
            </a:fld>
            <a:endParaRPr lang="en-GB"/>
          </a:p>
        </p:txBody>
      </p:sp>
      <p:pic>
        <p:nvPicPr>
          <p:cNvPr id="12" name="Graphic 11" descr="Database outline">
            <a:extLst>
              <a:ext uri="{FF2B5EF4-FFF2-40B4-BE49-F238E27FC236}">
                <a16:creationId xmlns:a16="http://schemas.microsoft.com/office/drawing/2014/main" id="{8EA415DB-49EE-782F-95F6-095855743C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82409" y="1524284"/>
            <a:ext cx="914400" cy="914400"/>
          </a:xfrm>
          <a:prstGeom prst="rect">
            <a:avLst/>
          </a:prstGeom>
        </p:spPr>
      </p:pic>
      <p:pic>
        <p:nvPicPr>
          <p:cNvPr id="14" name="Graphic 13" descr="Lock outline">
            <a:extLst>
              <a:ext uri="{FF2B5EF4-FFF2-40B4-BE49-F238E27FC236}">
                <a16:creationId xmlns:a16="http://schemas.microsoft.com/office/drawing/2014/main" id="{25E54F15-AE6E-F51A-FD40-EA95B015CF8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77535" y="1524284"/>
            <a:ext cx="914400" cy="914400"/>
          </a:xfrm>
          <a:prstGeom prst="rect">
            <a:avLst/>
          </a:prstGeom>
        </p:spPr>
      </p:pic>
      <p:sp>
        <p:nvSpPr>
          <p:cNvPr id="15" name="Rectangle 14">
            <a:extLst>
              <a:ext uri="{FF2B5EF4-FFF2-40B4-BE49-F238E27FC236}">
                <a16:creationId xmlns:a16="http://schemas.microsoft.com/office/drawing/2014/main" id="{D2B8AA25-AD01-478D-AB29-E834B6502CCE}"/>
              </a:ext>
            </a:extLst>
          </p:cNvPr>
          <p:cNvSpPr/>
          <p:nvPr/>
        </p:nvSpPr>
        <p:spPr>
          <a:xfrm>
            <a:off x="7896809" y="2633247"/>
            <a:ext cx="3944671" cy="24250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a:extLst>
              <a:ext uri="{FF2B5EF4-FFF2-40B4-BE49-F238E27FC236}">
                <a16:creationId xmlns:a16="http://schemas.microsoft.com/office/drawing/2014/main" id="{15817C9F-1E9C-9AC2-DFA9-B184409E28DD}"/>
              </a:ext>
            </a:extLst>
          </p:cNvPr>
          <p:cNvSpPr txBox="1"/>
          <p:nvPr/>
        </p:nvSpPr>
        <p:spPr>
          <a:xfrm>
            <a:off x="6729395" y="1209367"/>
            <a:ext cx="1420428" cy="369332"/>
          </a:xfrm>
          <a:prstGeom prst="rect">
            <a:avLst/>
          </a:prstGeom>
          <a:noFill/>
        </p:spPr>
        <p:txBody>
          <a:bodyPr wrap="square" rtlCol="0">
            <a:spAutoFit/>
          </a:bodyPr>
          <a:lstStyle/>
          <a:p>
            <a:pPr algn="ctr"/>
            <a:r>
              <a:rPr lang="en-GB"/>
              <a:t>ft-database</a:t>
            </a:r>
          </a:p>
        </p:txBody>
      </p:sp>
      <p:sp>
        <p:nvSpPr>
          <p:cNvPr id="17" name="TextBox 16">
            <a:extLst>
              <a:ext uri="{FF2B5EF4-FFF2-40B4-BE49-F238E27FC236}">
                <a16:creationId xmlns:a16="http://schemas.microsoft.com/office/drawing/2014/main" id="{D43103F7-33B6-019E-4B3D-6918F9CC34CA}"/>
              </a:ext>
            </a:extLst>
          </p:cNvPr>
          <p:cNvSpPr txBox="1"/>
          <p:nvPr/>
        </p:nvSpPr>
        <p:spPr>
          <a:xfrm>
            <a:off x="9374031" y="1242337"/>
            <a:ext cx="2121407" cy="369332"/>
          </a:xfrm>
          <a:prstGeom prst="rect">
            <a:avLst/>
          </a:prstGeom>
          <a:noFill/>
        </p:spPr>
        <p:txBody>
          <a:bodyPr wrap="square" rtlCol="0">
            <a:spAutoFit/>
          </a:bodyPr>
          <a:lstStyle/>
          <a:p>
            <a:pPr algn="ctr"/>
            <a:r>
              <a:rPr lang="en-GB"/>
              <a:t>ft-database-secret</a:t>
            </a:r>
          </a:p>
        </p:txBody>
      </p:sp>
      <p:sp>
        <p:nvSpPr>
          <p:cNvPr id="18" name="TextBox 17">
            <a:extLst>
              <a:ext uri="{FF2B5EF4-FFF2-40B4-BE49-F238E27FC236}">
                <a16:creationId xmlns:a16="http://schemas.microsoft.com/office/drawing/2014/main" id="{ED85C491-E63B-A51F-92FA-2C659DA1EDE8}"/>
              </a:ext>
            </a:extLst>
          </p:cNvPr>
          <p:cNvSpPr txBox="1"/>
          <p:nvPr/>
        </p:nvSpPr>
        <p:spPr>
          <a:xfrm>
            <a:off x="6897950" y="2768744"/>
            <a:ext cx="998859" cy="369332"/>
          </a:xfrm>
          <a:prstGeom prst="rect">
            <a:avLst/>
          </a:prstGeom>
          <a:noFill/>
        </p:spPr>
        <p:txBody>
          <a:bodyPr wrap="square" rtlCol="0">
            <a:spAutoFit/>
          </a:bodyPr>
          <a:lstStyle/>
          <a:p>
            <a:r>
              <a:rPr lang="en-GB"/>
              <a:t>ft_db.py</a:t>
            </a:r>
          </a:p>
        </p:txBody>
      </p:sp>
      <p:sp>
        <p:nvSpPr>
          <p:cNvPr id="19" name="TextBox 18">
            <a:extLst>
              <a:ext uri="{FF2B5EF4-FFF2-40B4-BE49-F238E27FC236}">
                <a16:creationId xmlns:a16="http://schemas.microsoft.com/office/drawing/2014/main" id="{4047644C-CA86-CEDA-EC2D-0CB3E5CD97B6}"/>
              </a:ext>
            </a:extLst>
          </p:cNvPr>
          <p:cNvSpPr txBox="1"/>
          <p:nvPr/>
        </p:nvSpPr>
        <p:spPr>
          <a:xfrm>
            <a:off x="8114191" y="3442356"/>
            <a:ext cx="1863344" cy="369332"/>
          </a:xfrm>
          <a:prstGeom prst="rect">
            <a:avLst/>
          </a:prstGeom>
          <a:solidFill>
            <a:schemeClr val="accent1"/>
          </a:solidFill>
        </p:spPr>
        <p:txBody>
          <a:bodyPr wrap="square" rtlCol="0">
            <a:spAutoFit/>
          </a:bodyPr>
          <a:lstStyle/>
          <a:p>
            <a:pPr algn="ctr"/>
            <a:r>
              <a:rPr lang="en-GB">
                <a:solidFill>
                  <a:schemeClr val="bg1"/>
                </a:solidFill>
              </a:rPr>
              <a:t>_</a:t>
            </a:r>
            <a:r>
              <a:rPr lang="en-GB" err="1">
                <a:solidFill>
                  <a:schemeClr val="bg1"/>
                </a:solidFill>
              </a:rPr>
              <a:t>get_ft_secret</a:t>
            </a:r>
            <a:endParaRPr lang="en-GB">
              <a:solidFill>
                <a:schemeClr val="bg1"/>
              </a:solidFill>
            </a:endParaRPr>
          </a:p>
        </p:txBody>
      </p:sp>
      <p:sp>
        <p:nvSpPr>
          <p:cNvPr id="20" name="TextBox 19">
            <a:extLst>
              <a:ext uri="{FF2B5EF4-FFF2-40B4-BE49-F238E27FC236}">
                <a16:creationId xmlns:a16="http://schemas.microsoft.com/office/drawing/2014/main" id="{601DF116-806C-334B-7C38-ECB3010E577F}"/>
              </a:ext>
            </a:extLst>
          </p:cNvPr>
          <p:cNvSpPr txBox="1"/>
          <p:nvPr/>
        </p:nvSpPr>
        <p:spPr>
          <a:xfrm>
            <a:off x="8114191" y="4025171"/>
            <a:ext cx="1863344" cy="369332"/>
          </a:xfrm>
          <a:prstGeom prst="rect">
            <a:avLst/>
          </a:prstGeom>
          <a:solidFill>
            <a:schemeClr val="accent1"/>
          </a:solidFill>
        </p:spPr>
        <p:txBody>
          <a:bodyPr wrap="square" rtlCol="0">
            <a:spAutoFit/>
          </a:bodyPr>
          <a:lstStyle/>
          <a:p>
            <a:pPr algn="ctr"/>
            <a:r>
              <a:rPr lang="en-GB">
                <a:solidFill>
                  <a:schemeClr val="bg1"/>
                </a:solidFill>
              </a:rPr>
              <a:t>_</a:t>
            </a:r>
            <a:r>
              <a:rPr lang="en-GB" err="1">
                <a:solidFill>
                  <a:schemeClr val="bg1"/>
                </a:solidFill>
              </a:rPr>
              <a:t>get_ft_engine</a:t>
            </a:r>
            <a:endParaRPr lang="en-GB">
              <a:solidFill>
                <a:schemeClr val="bg1"/>
              </a:solidFill>
            </a:endParaRPr>
          </a:p>
        </p:txBody>
      </p:sp>
      <p:sp>
        <p:nvSpPr>
          <p:cNvPr id="22" name="TextBox 21">
            <a:extLst>
              <a:ext uri="{FF2B5EF4-FFF2-40B4-BE49-F238E27FC236}">
                <a16:creationId xmlns:a16="http://schemas.microsoft.com/office/drawing/2014/main" id="{E6BB20D7-C747-A7CD-C12C-9363D6A330D2}"/>
              </a:ext>
            </a:extLst>
          </p:cNvPr>
          <p:cNvSpPr txBox="1"/>
          <p:nvPr/>
        </p:nvSpPr>
        <p:spPr>
          <a:xfrm>
            <a:off x="7896809" y="2688678"/>
            <a:ext cx="2080726" cy="523220"/>
          </a:xfrm>
          <a:prstGeom prst="rect">
            <a:avLst/>
          </a:prstGeom>
          <a:noFill/>
        </p:spPr>
        <p:txBody>
          <a:bodyPr wrap="square">
            <a:spAutoFit/>
          </a:bodyPr>
          <a:lstStyle/>
          <a:p>
            <a:r>
              <a:rPr lang="en-GB" sz="1400"/>
              <a:t>import psycopg2</a:t>
            </a:r>
          </a:p>
          <a:p>
            <a:r>
              <a:rPr lang="en-GB" sz="1400"/>
              <a:t>import </a:t>
            </a:r>
            <a:r>
              <a:rPr lang="en-GB" sz="1400" err="1"/>
              <a:t>sqlalchemy</a:t>
            </a:r>
            <a:endParaRPr lang="en-GB" sz="1400"/>
          </a:p>
        </p:txBody>
      </p:sp>
      <p:sp>
        <p:nvSpPr>
          <p:cNvPr id="23" name="TextBox 22">
            <a:extLst>
              <a:ext uri="{FF2B5EF4-FFF2-40B4-BE49-F238E27FC236}">
                <a16:creationId xmlns:a16="http://schemas.microsoft.com/office/drawing/2014/main" id="{014708F9-0DED-CFFD-41B0-3B6CD30AB577}"/>
              </a:ext>
            </a:extLst>
          </p:cNvPr>
          <p:cNvSpPr txBox="1"/>
          <p:nvPr/>
        </p:nvSpPr>
        <p:spPr>
          <a:xfrm>
            <a:off x="8114191" y="4582256"/>
            <a:ext cx="1863344" cy="369332"/>
          </a:xfrm>
          <a:prstGeom prst="rect">
            <a:avLst/>
          </a:prstGeom>
          <a:solidFill>
            <a:schemeClr val="accent1"/>
          </a:solidFill>
        </p:spPr>
        <p:txBody>
          <a:bodyPr wrap="square" rtlCol="0">
            <a:spAutoFit/>
          </a:bodyPr>
          <a:lstStyle/>
          <a:p>
            <a:pPr algn="ctr"/>
            <a:r>
              <a:rPr lang="en-GB">
                <a:solidFill>
                  <a:schemeClr val="bg1"/>
                </a:solidFill>
              </a:rPr>
              <a:t>_</a:t>
            </a:r>
            <a:r>
              <a:rPr lang="en-GB" err="1">
                <a:solidFill>
                  <a:schemeClr val="bg1"/>
                </a:solidFill>
              </a:rPr>
              <a:t>pandas_query</a:t>
            </a:r>
            <a:endParaRPr lang="en-GB">
              <a:solidFill>
                <a:schemeClr val="bg1"/>
              </a:solidFill>
            </a:endParaRPr>
          </a:p>
        </p:txBody>
      </p:sp>
      <p:pic>
        <p:nvPicPr>
          <p:cNvPr id="25" name="Picture 24">
            <a:extLst>
              <a:ext uri="{FF2B5EF4-FFF2-40B4-BE49-F238E27FC236}">
                <a16:creationId xmlns:a16="http://schemas.microsoft.com/office/drawing/2014/main" id="{0A8F7E99-3246-4428-7448-725490C69B58}"/>
              </a:ext>
            </a:extLst>
          </p:cNvPr>
          <p:cNvPicPr>
            <a:picLocks noChangeAspect="1"/>
          </p:cNvPicPr>
          <p:nvPr/>
        </p:nvPicPr>
        <p:blipFill>
          <a:blip r:embed="rId6"/>
          <a:stretch>
            <a:fillRect/>
          </a:stretch>
        </p:blipFill>
        <p:spPr>
          <a:xfrm>
            <a:off x="7207948" y="5358034"/>
            <a:ext cx="4067175" cy="647700"/>
          </a:xfrm>
          <a:prstGeom prst="rect">
            <a:avLst/>
          </a:prstGeom>
        </p:spPr>
      </p:pic>
      <p:sp>
        <p:nvSpPr>
          <p:cNvPr id="27" name="TextBox 26">
            <a:extLst>
              <a:ext uri="{FF2B5EF4-FFF2-40B4-BE49-F238E27FC236}">
                <a16:creationId xmlns:a16="http://schemas.microsoft.com/office/drawing/2014/main" id="{AD13700D-1DE4-21EC-E00E-D19EFB86CA1A}"/>
              </a:ext>
            </a:extLst>
          </p:cNvPr>
          <p:cNvSpPr txBox="1"/>
          <p:nvPr/>
        </p:nvSpPr>
        <p:spPr>
          <a:xfrm>
            <a:off x="10009103" y="3365412"/>
            <a:ext cx="1800809" cy="523220"/>
          </a:xfrm>
          <a:prstGeom prst="rect">
            <a:avLst/>
          </a:prstGeom>
          <a:noFill/>
        </p:spPr>
        <p:txBody>
          <a:bodyPr wrap="square">
            <a:spAutoFit/>
          </a:bodyPr>
          <a:lstStyle/>
          <a:p>
            <a:r>
              <a:rPr lang="en-GB" sz="1400"/>
              <a:t>Get the credentials for ft-database-secret</a:t>
            </a:r>
          </a:p>
        </p:txBody>
      </p:sp>
      <p:sp>
        <p:nvSpPr>
          <p:cNvPr id="28" name="TextBox 27">
            <a:extLst>
              <a:ext uri="{FF2B5EF4-FFF2-40B4-BE49-F238E27FC236}">
                <a16:creationId xmlns:a16="http://schemas.microsoft.com/office/drawing/2014/main" id="{3464BA14-D371-43B9-F2A2-A331DF774C9A}"/>
              </a:ext>
            </a:extLst>
          </p:cNvPr>
          <p:cNvSpPr txBox="1"/>
          <p:nvPr/>
        </p:nvSpPr>
        <p:spPr>
          <a:xfrm>
            <a:off x="9991530" y="3948227"/>
            <a:ext cx="1863344" cy="523220"/>
          </a:xfrm>
          <a:prstGeom prst="rect">
            <a:avLst/>
          </a:prstGeom>
          <a:noFill/>
        </p:spPr>
        <p:txBody>
          <a:bodyPr wrap="square">
            <a:spAutoFit/>
          </a:bodyPr>
          <a:lstStyle/>
          <a:p>
            <a:r>
              <a:rPr lang="en-GB" sz="1400"/>
              <a:t>Use credentials to connect with database</a:t>
            </a:r>
          </a:p>
        </p:txBody>
      </p:sp>
      <p:sp>
        <p:nvSpPr>
          <p:cNvPr id="30" name="TextBox 29">
            <a:extLst>
              <a:ext uri="{FF2B5EF4-FFF2-40B4-BE49-F238E27FC236}">
                <a16:creationId xmlns:a16="http://schemas.microsoft.com/office/drawing/2014/main" id="{1D1F1F0F-CDF9-7543-23EE-8F41A3E2D2A9}"/>
              </a:ext>
            </a:extLst>
          </p:cNvPr>
          <p:cNvSpPr txBox="1"/>
          <p:nvPr/>
        </p:nvSpPr>
        <p:spPr>
          <a:xfrm>
            <a:off x="10009103" y="4503244"/>
            <a:ext cx="1863344" cy="523220"/>
          </a:xfrm>
          <a:prstGeom prst="rect">
            <a:avLst/>
          </a:prstGeom>
          <a:noFill/>
        </p:spPr>
        <p:txBody>
          <a:bodyPr wrap="square">
            <a:spAutoFit/>
          </a:bodyPr>
          <a:lstStyle/>
          <a:p>
            <a:r>
              <a:rPr lang="en-GB" sz="1400"/>
              <a:t>Use connection to import data</a:t>
            </a:r>
          </a:p>
        </p:txBody>
      </p:sp>
    </p:spTree>
    <p:extLst>
      <p:ext uri="{BB962C8B-B14F-4D97-AF65-F5344CB8AC3E}">
        <p14:creationId xmlns:p14="http://schemas.microsoft.com/office/powerpoint/2010/main" val="4062641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3F5B3-3B1F-7C43-32BA-82D704E795DB}"/>
              </a:ext>
            </a:extLst>
          </p:cNvPr>
          <p:cNvSpPr>
            <a:spLocks noGrp="1"/>
          </p:cNvSpPr>
          <p:nvPr>
            <p:ph type="title"/>
          </p:nvPr>
        </p:nvSpPr>
        <p:spPr/>
        <p:txBody>
          <a:bodyPr/>
          <a:lstStyle/>
          <a:p>
            <a:r>
              <a:rPr lang="en-GB"/>
              <a:t>Data normalisation</a:t>
            </a:r>
          </a:p>
        </p:txBody>
      </p:sp>
      <p:sp>
        <p:nvSpPr>
          <p:cNvPr id="3" name="Content Placeholder 2">
            <a:extLst>
              <a:ext uri="{FF2B5EF4-FFF2-40B4-BE49-F238E27FC236}">
                <a16:creationId xmlns:a16="http://schemas.microsoft.com/office/drawing/2014/main" id="{FF278AC6-1F1D-756E-789D-93320F6324DA}"/>
              </a:ext>
            </a:extLst>
          </p:cNvPr>
          <p:cNvSpPr>
            <a:spLocks noGrp="1"/>
          </p:cNvSpPr>
          <p:nvPr>
            <p:ph idx="1"/>
          </p:nvPr>
        </p:nvSpPr>
        <p:spPr/>
        <p:txBody>
          <a:bodyPr/>
          <a:lstStyle/>
          <a:p>
            <a:r>
              <a:rPr lang="en-GB"/>
              <a:t>Database normalisation is the process of structuring a relational database in accordance with a series of so-called normal forms in order to reduce data redundancy and improve data integrity (Wikipedia).</a:t>
            </a:r>
          </a:p>
          <a:p>
            <a:r>
              <a:rPr lang="en-GB"/>
              <a:t>Some benefits of data normalisation are:</a:t>
            </a:r>
          </a:p>
          <a:p>
            <a:pPr lvl="1"/>
            <a:r>
              <a:rPr lang="en-GB"/>
              <a:t>Faster, precise calls to import data</a:t>
            </a:r>
          </a:p>
          <a:p>
            <a:pPr lvl="1"/>
            <a:r>
              <a:rPr lang="en-GB"/>
              <a:t>Optimal data management (reduced database size</a:t>
            </a:r>
            <a:br>
              <a:rPr lang="en-GB"/>
            </a:br>
            <a:r>
              <a:rPr lang="en-GB"/>
              <a:t>and costs)</a:t>
            </a:r>
          </a:p>
          <a:p>
            <a:pPr lvl="1"/>
            <a:r>
              <a:rPr lang="en-GB"/>
              <a:t>Prevents duplicate data, potentially resulting in </a:t>
            </a:r>
            <a:br>
              <a:rPr lang="en-GB"/>
            </a:br>
            <a:r>
              <a:rPr lang="en-GB"/>
              <a:t>inconsistency or corruption</a:t>
            </a:r>
          </a:p>
        </p:txBody>
      </p:sp>
      <p:sp>
        <p:nvSpPr>
          <p:cNvPr id="4" name="Slide Number Placeholder 3">
            <a:extLst>
              <a:ext uri="{FF2B5EF4-FFF2-40B4-BE49-F238E27FC236}">
                <a16:creationId xmlns:a16="http://schemas.microsoft.com/office/drawing/2014/main" id="{CA678754-68BA-9D18-FA7F-C938163F1A8A}"/>
              </a:ext>
            </a:extLst>
          </p:cNvPr>
          <p:cNvSpPr>
            <a:spLocks noGrp="1"/>
          </p:cNvSpPr>
          <p:nvPr>
            <p:ph type="sldNum" sz="quarter" idx="12"/>
          </p:nvPr>
        </p:nvSpPr>
        <p:spPr/>
        <p:txBody>
          <a:bodyPr/>
          <a:lstStyle/>
          <a:p>
            <a:fld id="{5E823101-2CF2-4830-9078-CC565604177F}" type="slidenum">
              <a:rPr lang="en-GB" smtClean="0"/>
              <a:t>9</a:t>
            </a:fld>
            <a:endParaRPr lang="en-GB"/>
          </a:p>
        </p:txBody>
      </p:sp>
      <p:pic>
        <p:nvPicPr>
          <p:cNvPr id="6" name="Picture 5">
            <a:extLst>
              <a:ext uri="{FF2B5EF4-FFF2-40B4-BE49-F238E27FC236}">
                <a16:creationId xmlns:a16="http://schemas.microsoft.com/office/drawing/2014/main" id="{C3209139-C045-8990-E4D8-6FF228229FAA}"/>
              </a:ext>
            </a:extLst>
          </p:cNvPr>
          <p:cNvPicPr>
            <a:picLocks noChangeAspect="1"/>
          </p:cNvPicPr>
          <p:nvPr/>
        </p:nvPicPr>
        <p:blipFill>
          <a:blip r:embed="rId2"/>
          <a:stretch>
            <a:fillRect/>
          </a:stretch>
        </p:blipFill>
        <p:spPr>
          <a:xfrm>
            <a:off x="7301591" y="2313993"/>
            <a:ext cx="4216009" cy="3733306"/>
          </a:xfrm>
          <a:prstGeom prst="rect">
            <a:avLst/>
          </a:prstGeom>
        </p:spPr>
      </p:pic>
    </p:spTree>
    <p:extLst>
      <p:ext uri="{BB962C8B-B14F-4D97-AF65-F5344CB8AC3E}">
        <p14:creationId xmlns:p14="http://schemas.microsoft.com/office/powerpoint/2010/main" val="3548596123"/>
      </p:ext>
    </p:extLst>
  </p:cSld>
  <p:clrMapOvr>
    <a:masterClrMapping/>
  </p:clrMapOvr>
</p:sld>
</file>

<file path=ppt/theme/theme1.xml><?xml version="1.0" encoding="utf-8"?>
<a:theme xmlns:a="http://schemas.openxmlformats.org/drawingml/2006/main" name="BEIS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is-16-9-ppt-template  -  Read-Only" id="{788AC991-9CC3-41B1-8541-9AFE96BDDFD1}" vid="{867BBA21-0B02-4118-942E-C043BCD472F2}"/>
    </a:ext>
  </a:extLst>
</a:theme>
</file>

<file path=ppt/theme/theme2.xml><?xml version="1.0" encoding="utf-8"?>
<a:theme xmlns:a="http://schemas.openxmlformats.org/drawingml/2006/main" name="BEIS+IS theme (internal)">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is-16-9-ppt-template  -  Read-Only" id="{788AC991-9CC3-41B1-8541-9AFE96BDDFD1}" vid="{E8D30FCF-97F7-47B7-A871-92A1407A7D80}"/>
    </a:ext>
  </a:extLst>
</a:theme>
</file>

<file path=ppt/theme/theme3.xml><?xml version="1.0" encoding="utf-8"?>
<a:theme xmlns:a="http://schemas.openxmlformats.org/drawingml/2006/main" name="HMG+IS theme (external)">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is-16-9-ppt-template  -  Read-Only" id="{788AC991-9CC3-41B1-8541-9AFE96BDDFD1}" vid="{865861F0-52CD-40FB-867F-18E274C94A0B}"/>
    </a:ext>
  </a:extLst>
</a:theme>
</file>

<file path=ppt/theme/theme4.xml><?xml version="1.0" encoding="utf-8"?>
<a:theme xmlns:a="http://schemas.openxmlformats.org/drawingml/2006/main" name="doc.BEIS-Powerpoint-template-on-screen-show-16-9-wide-screen">
  <a:themeElements>
    <a:clrScheme name="BEIS Colours">
      <a:dk1>
        <a:srgbClr val="004A7F"/>
      </a:dk1>
      <a:lt1>
        <a:srgbClr val="FFFFFF"/>
      </a:lt1>
      <a:dk2>
        <a:srgbClr val="FFFFFF"/>
      </a:dk2>
      <a:lt2>
        <a:srgbClr val="FFFFFF"/>
      </a:lt2>
      <a:accent1>
        <a:srgbClr val="004A7F"/>
      </a:accent1>
      <a:accent2>
        <a:srgbClr val="55565A"/>
      </a:accent2>
      <a:accent3>
        <a:srgbClr val="73B72B"/>
      </a:accent3>
      <a:accent4>
        <a:srgbClr val="EE751B"/>
      </a:accent4>
      <a:accent5>
        <a:srgbClr val="AA1580"/>
      </a:accent5>
      <a:accent6>
        <a:srgbClr val="CBC1AF"/>
      </a:accent6>
      <a:hlink>
        <a:srgbClr val="1C9CD9"/>
      </a:hlink>
      <a:folHlink>
        <a:srgbClr val="1C9CD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EIS-Powerpoint-template-wide-screen-standard-logo" id="{785FDEAA-665D-48B2-A859-BA09850F9297}" vid="{443F28DF-12CD-4065-85E5-62C9A656BD6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55C14976A47AC14B911B800F970914F1" ma:contentTypeVersion="12" ma:contentTypeDescription="Create a new document." ma:contentTypeScope="" ma:versionID="40176fe0816b4022929b962e8707b62d">
  <xsd:schema xmlns:xsd="http://www.w3.org/2001/XMLSchema" xmlns:xs="http://www.w3.org/2001/XMLSchema" xmlns:p="http://schemas.microsoft.com/office/2006/metadata/properties" xmlns:ns2="0063f72e-ace3-48fb-9c1f-5b513408b31f" xmlns:ns3="316c9410-b6ac-44c8-8089-637ee62e1d35" xmlns:ns4="b413c3fd-5a3b-4239-b985-69032e371c04" xmlns:ns5="a8f60570-4bd3-4f2b-950b-a996de8ab151" xmlns:ns6="aaacb922-5235-4a66-b188-303b9b46fbd7" xmlns:ns7="160793fc-aedb-432e-ab74-a7747ddfcbf9" targetNamespace="http://schemas.microsoft.com/office/2006/metadata/properties" ma:root="true" ma:fieldsID="6fe9b3a6a8acfa45841752da8e1d0e95" ns2:_="" ns3:_="" ns4:_="" ns5:_="" ns6:_="" ns7:_="">
    <xsd:import namespace="0063f72e-ace3-48fb-9c1f-5b513408b31f"/>
    <xsd:import namespace="316c9410-b6ac-44c8-8089-637ee62e1d35"/>
    <xsd:import namespace="b413c3fd-5a3b-4239-b985-69032e371c04"/>
    <xsd:import namespace="a8f60570-4bd3-4f2b-950b-a996de8ab151"/>
    <xsd:import namespace="aaacb922-5235-4a66-b188-303b9b46fbd7"/>
    <xsd:import namespace="160793fc-aedb-432e-ab74-a7747ddfcbf9"/>
    <xsd:element name="properties">
      <xsd:complexType>
        <xsd:sequence>
          <xsd:element name="documentManagement">
            <xsd:complexType>
              <xsd:all>
                <xsd:element ref="ns2:Security_x0020_Classification" minOccurs="0"/>
                <xsd:element ref="ns2:Descriptor" minOccurs="0"/>
                <xsd:element ref="ns3:m975189f4ba442ecbf67d4147307b177" minOccurs="0"/>
                <xsd:element ref="ns3:TaxCatchAll" minOccurs="0"/>
                <xsd:element ref="ns3:TaxCatchAllLabel" minOccurs="0"/>
                <xsd:element ref="ns4:Government_x0020_Body" minOccurs="0"/>
                <xsd:element ref="ns4:Date_x0020_Opened" minOccurs="0"/>
                <xsd:element ref="ns4:Date_x0020_Closed" minOccurs="0"/>
                <xsd:element ref="ns5:Retention_x0020_Label" minOccurs="0"/>
                <xsd:element ref="ns6:LegacyData" minOccurs="0"/>
                <xsd:element ref="ns3:_dlc_DocId" minOccurs="0"/>
                <xsd:element ref="ns3:_dlc_DocIdUrl" minOccurs="0"/>
                <xsd:element ref="ns3:_dlc_DocIdPersistId" minOccurs="0"/>
                <xsd:element ref="ns7:MediaServiceMetadata" minOccurs="0"/>
                <xsd:element ref="ns7:MediaServiceFastMetadata" minOccurs="0"/>
                <xsd:element ref="ns3:SharedWithUsers" minOccurs="0"/>
                <xsd:element ref="ns3:SharedWithDetails" minOccurs="0"/>
                <xsd:element ref="ns7:MediaServiceDateTaken" minOccurs="0"/>
                <xsd:element ref="ns7:MediaLengthInSeconds" minOccurs="0"/>
                <xsd:element ref="ns7:lcf76f155ced4ddcb4097134ff3c332f" minOccurs="0"/>
                <xsd:element ref="ns7:MediaServiceOCR" minOccurs="0"/>
                <xsd:element ref="ns7:MediaServiceGenerationTime" minOccurs="0"/>
                <xsd:element ref="ns7:MediaServiceEventHashCode" minOccurs="0"/>
                <xsd:element ref="ns7: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63f72e-ace3-48fb-9c1f-5b513408b31f" elementFormDefault="qualified">
    <xsd:import namespace="http://schemas.microsoft.com/office/2006/documentManagement/types"/>
    <xsd:import namespace="http://schemas.microsoft.com/office/infopath/2007/PartnerControls"/>
    <xsd:element name="Security_x0020_Classification" ma:index="8" nillable="true" ma:displayName="Security Classification" ma:default="OFFICIAL" ma:format="Dropdown" ma:indexed="true" ma:internalName="Security_x0020_Classification">
      <xsd:simpleType>
        <xsd:restriction base="dms:Choice">
          <xsd:enumeration value="OFFICIAL"/>
          <xsd:enumeration value="OFFICIAL - SENSITIVE"/>
        </xsd:restriction>
      </xsd:simpleType>
    </xsd:element>
    <xsd:element name="Descriptor" ma:index="9" nillable="true" ma:displayName="Descriptor" ma:default="" ma:format="Dropdown" ma:indexed="true" ma:internalName="Descriptor">
      <xsd:simpleType>
        <xsd:restriction base="dms:Choice">
          <xsd:enumeration value="COMMERCIAL"/>
          <xsd:enumeration value="PERSONAL"/>
          <xsd:enumeration value="LOCSEN"/>
        </xsd:restriction>
      </xsd:simpleType>
    </xsd:element>
  </xsd:schema>
  <xsd:schema xmlns:xsd="http://www.w3.org/2001/XMLSchema" xmlns:xs="http://www.w3.org/2001/XMLSchema" xmlns:dms="http://schemas.microsoft.com/office/2006/documentManagement/types" xmlns:pc="http://schemas.microsoft.com/office/infopath/2007/PartnerControls" targetNamespace="316c9410-b6ac-44c8-8089-637ee62e1d35" elementFormDefault="qualified">
    <xsd:import namespace="http://schemas.microsoft.com/office/2006/documentManagement/types"/>
    <xsd:import namespace="http://schemas.microsoft.com/office/infopath/2007/PartnerControls"/>
    <xsd:element name="m975189f4ba442ecbf67d4147307b177" ma:index="10" nillable="true" ma:taxonomy="true" ma:internalName="m975189f4ba442ecbf67d4147307b177" ma:taxonomyFieldName="Business_x0020_Unit" ma:displayName="Business Unit" ma:default="1;#EU Exit and Economic Partnerships|1afb040a-9f67-41af-9a68-1c4e193fc419" ma:fieldId="{6975189f-4ba4-42ec-bf67-d4147307b177}" ma:sspId="9b0aeba9-2bce-41c2-8545-5d12d676a674" ma:termSetId="6f71e40e-3a2e-4baf-91d9-2069eb354530" ma:anchorId="00000000-0000-0000-0000-000000000000" ma:open="false" ma:isKeyword="false">
      <xsd:complexType>
        <xsd:sequence>
          <xsd:element ref="pc:Terms" minOccurs="0" maxOccurs="1"/>
        </xsd:sequence>
      </xsd:complexType>
    </xsd:element>
    <xsd:element name="TaxCatchAll" ma:index="11" nillable="true" ma:displayName="Taxonomy Catch All Column" ma:hidden="true" ma:list="{b682ac45-dc6a-4728-854a-f66400759d22}" ma:internalName="TaxCatchAll" ma:showField="CatchAllData" ma:web="316c9410-b6ac-44c8-8089-637ee62e1d35">
      <xsd:complexType>
        <xsd:complexContent>
          <xsd:extension base="dms:MultiChoiceLookup">
            <xsd:sequence>
              <xsd:element name="Value" type="dms:Lookup" maxOccurs="unbounded" minOccurs="0" nillable="true"/>
            </xsd:sequence>
          </xsd:extension>
        </xsd:complexContent>
      </xsd:complexType>
    </xsd:element>
    <xsd:element name="TaxCatchAllLabel" ma:index="12" nillable="true" ma:displayName="Taxonomy Catch All Column1" ma:hidden="true" ma:list="{b682ac45-dc6a-4728-854a-f66400759d22}" ma:internalName="TaxCatchAllLabel" ma:readOnly="true" ma:showField="CatchAllDataLabel" ma:web="316c9410-b6ac-44c8-8089-637ee62e1d35">
      <xsd:complexType>
        <xsd:complexContent>
          <xsd:extension base="dms:MultiChoiceLookup">
            <xsd:sequence>
              <xsd:element name="Value" type="dms:Lookup" maxOccurs="unbounded" minOccurs="0" nillable="true"/>
            </xsd:sequence>
          </xsd:extension>
        </xsd:complexContent>
      </xsd:complexType>
    </xsd:element>
    <xsd:element name="_dlc_DocId" ma:index="19" nillable="true" ma:displayName="Document ID Value" ma:description="The value of the document ID assigned to this item." ma:internalName="_dlc_DocId" ma:readOnly="true">
      <xsd:simpleType>
        <xsd:restriction base="dms:Text"/>
      </xsd:simpleType>
    </xsd:element>
    <xsd:element name="_dlc_DocIdUrl" ma:index="2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21" nillable="true" ma:displayName="Persist ID" ma:description="Keep ID on add." ma:hidden="true" ma:internalName="_dlc_DocIdPersistId" ma:readOnly="true">
      <xsd:simpleType>
        <xsd:restriction base="dms:Boolean"/>
      </xsd:simpleType>
    </xsd:element>
    <xsd:element name="SharedWithUsers" ma:index="2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413c3fd-5a3b-4239-b985-69032e371c04" elementFormDefault="qualified">
    <xsd:import namespace="http://schemas.microsoft.com/office/2006/documentManagement/types"/>
    <xsd:import namespace="http://schemas.microsoft.com/office/infopath/2007/PartnerControls"/>
    <xsd:element name="Government_x0020_Body" ma:index="14" nillable="true" ma:displayName="Government Body" ma:default="BEIS" ma:internalName="Government_x0020_Body">
      <xsd:simpleType>
        <xsd:restriction base="dms:Text">
          <xsd:maxLength value="255"/>
        </xsd:restriction>
      </xsd:simpleType>
    </xsd:element>
    <xsd:element name="Date_x0020_Opened" ma:index="15" nillable="true" ma:displayName="Date Opened" ma:default="[Today]" ma:format="DateOnly" ma:internalName="Date_x0020_Opened">
      <xsd:simpleType>
        <xsd:restriction base="dms:DateTime"/>
      </xsd:simpleType>
    </xsd:element>
    <xsd:element name="Date_x0020_Closed" ma:index="16" nillable="true" ma:displayName="Date Closed" ma:format="DateOnly" ma:internalName="Date_x0020_Clos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a8f60570-4bd3-4f2b-950b-a996de8ab151" elementFormDefault="qualified">
    <xsd:import namespace="http://schemas.microsoft.com/office/2006/documentManagement/types"/>
    <xsd:import namespace="http://schemas.microsoft.com/office/infopath/2007/PartnerControls"/>
    <xsd:element name="Retention_x0020_Label" ma:index="17" nillable="true" ma:displayName="Retention Label" ma:internalName="Retention_x0020_Label">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aacb922-5235-4a66-b188-303b9b46fbd7" elementFormDefault="qualified">
    <xsd:import namespace="http://schemas.microsoft.com/office/2006/documentManagement/types"/>
    <xsd:import namespace="http://schemas.microsoft.com/office/infopath/2007/PartnerControls"/>
    <xsd:element name="LegacyData" ma:index="18" nillable="true" ma:displayName="Legacy Data" ma:internalName="LegacyData">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0793fc-aedb-432e-ab74-a7747ddfcbf9" elementFormDefault="qualified">
    <xsd:import namespace="http://schemas.microsoft.com/office/2006/documentManagement/types"/>
    <xsd:import namespace="http://schemas.microsoft.com/office/infopath/2007/PartnerControls"/>
    <xsd:element name="MediaServiceMetadata" ma:index="22" nillable="true" ma:displayName="MediaServiceMetadata" ma:hidden="true" ma:internalName="MediaServiceMetadata" ma:readOnly="true">
      <xsd:simpleType>
        <xsd:restriction base="dms:Note"/>
      </xsd:simpleType>
    </xsd:element>
    <xsd:element name="MediaServiceFastMetadata" ma:index="23" nillable="true" ma:displayName="MediaServiceFastMetadata" ma:hidden="true" ma:internalName="MediaServiceFastMetadata" ma:readOnly="true">
      <xsd:simpleType>
        <xsd:restriction base="dms:Note"/>
      </xsd:simpleType>
    </xsd:element>
    <xsd:element name="MediaServiceDateTaken" ma:index="26" nillable="true" ma:displayName="MediaServiceDateTaken" ma:hidden="true" ma:indexed="true" ma:internalName="MediaServiceDateTake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lcf76f155ced4ddcb4097134ff3c332f" ma:index="29" nillable="true" ma:taxonomy="true" ma:internalName="lcf76f155ced4ddcb4097134ff3c332f" ma:taxonomyFieldName="MediaServiceImageTags" ma:displayName="Image Tags" ma:readOnly="false" ma:fieldId="{5cf76f15-5ced-4ddc-b409-7134ff3c332f}" ma:taxonomyMulti="true" ma:sspId="9b0aeba9-2bce-41c2-8545-5d12d676a674" ma:termSetId="09814cd3-568e-fe90-9814-8d621ff8fb84" ma:anchorId="fba54fb3-c3e1-fe81-a776-ca4b69148c4d" ma:open="true" ma:isKeyword="false">
      <xsd:complexType>
        <xsd:sequence>
          <xsd:element ref="pc:Terms" minOccurs="0" maxOccurs="1"/>
        </xsd:sequence>
      </xsd:complexType>
    </xsd:element>
    <xsd:element name="MediaServiceOCR" ma:index="30" nillable="true" ma:displayName="Extracted Text" ma:internalName="MediaServiceOCR" ma:readOnly="true">
      <xsd:simpleType>
        <xsd:restriction base="dms:Note">
          <xsd:maxLength value="255"/>
        </xsd:restriction>
      </xsd:simpleType>
    </xsd:element>
    <xsd:element name="MediaServiceGenerationTime" ma:index="31" nillable="true" ma:displayName="MediaServiceGenerationTime" ma:hidden="true" ma:internalName="MediaServiceGenerationTime" ma:readOnly="true">
      <xsd:simpleType>
        <xsd:restriction base="dms:Text"/>
      </xsd:simpleType>
    </xsd:element>
    <xsd:element name="MediaServiceEventHashCode" ma:index="32" nillable="true" ma:displayName="MediaServiceEventHashCode" ma:hidden="true" ma:internalName="MediaServiceEventHashCode" ma:readOnly="true">
      <xsd:simpleType>
        <xsd:restriction base="dms:Text"/>
      </xsd:simpleType>
    </xsd:element>
    <xsd:element name="MediaServiceObjectDetectorVersions" ma:index="33"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Government_x0020_Body xmlns="b413c3fd-5a3b-4239-b985-69032e371c04">BEIS</Government_x0020_Body>
    <Date_x0020_Opened xmlns="b413c3fd-5a3b-4239-b985-69032e371c04">2020-08-06T13:47:15+00:00</Date_x0020_Opened>
    <LegacyData xmlns="aaacb922-5235-4a66-b188-303b9b46fbd7" xsi:nil="true"/>
    <TaxCatchAll xmlns="316c9410-b6ac-44c8-8089-637ee62e1d35">
      <Value>5</Value>
    </TaxCatchAll>
    <Descriptor xmlns="0063f72e-ace3-48fb-9c1f-5b513408b31f" xsi:nil="true"/>
    <m975189f4ba442ecbf67d4147307b177 xmlns="316c9410-b6ac-44c8-8089-637ee62e1d35">
      <Terms xmlns="http://schemas.microsoft.com/office/infopath/2007/PartnerControls">
        <TermInfo xmlns="http://schemas.microsoft.com/office/infopath/2007/PartnerControls">
          <TermName xmlns="http://schemas.microsoft.com/office/infopath/2007/PartnerControls">Economy and Flexible Analysis</TermName>
          <TermId xmlns="http://schemas.microsoft.com/office/infopath/2007/PartnerControls">dc88340e-1c85-47a2-b7ea-23e38fd407e2</TermId>
        </TermInfo>
      </Terms>
    </m975189f4ba442ecbf67d4147307b177>
    <Security_x0020_Classification xmlns="0063f72e-ace3-48fb-9c1f-5b513408b31f">OFFICIAL</Security_x0020_Classification>
    <Retention_x0020_Label xmlns="a8f60570-4bd3-4f2b-950b-a996de8ab151" xsi:nil="true"/>
    <Date_x0020_Closed xmlns="b413c3fd-5a3b-4239-b985-69032e371c04" xsi:nil="true"/>
    <_dlc_DocId xmlns="316c9410-b6ac-44c8-8089-637ee62e1d35">WR6NRDKEW53P-2089854612-10679</_dlc_DocId>
    <_dlc_DocIdUrl xmlns="316c9410-b6ac-44c8-8089-637ee62e1d35">
      <Url>https://beisgov.sharepoint.com/sites/AdvanceAnalysis/_layouts/15/DocIdRedir.aspx?ID=WR6NRDKEW53P-2089854612-10679</Url>
      <Description>WR6NRDKEW53P-2089854612-10679</Description>
    </_dlc_DocIdUrl>
    <SharedWithUsers xmlns="316c9410-b6ac-44c8-8089-637ee62e1d35">
      <UserInfo>
        <DisplayName>Upton, Louise (Energy Security)</DisplayName>
        <AccountId>23</AccountId>
        <AccountType/>
      </UserInfo>
      <UserInfo>
        <DisplayName>Perera, Luke (Energy Security)</DisplayName>
        <AccountId>25</AccountId>
        <AccountType/>
      </UserInfo>
      <UserInfo>
        <DisplayName>zz_Keoghan, Michael (TIUA)</DisplayName>
        <AccountId>53</AccountId>
        <AccountType/>
      </UserInfo>
      <UserInfo>
        <DisplayName>Mawson, Dan (Topps - Analysis Directorate)</DisplayName>
        <AccountId>57</AccountId>
        <AccountType/>
      </UserInfo>
      <UserInfo>
        <DisplayName>zz_Miah, Shamim (Analysis Directorate)</DisplayName>
        <AccountId>45</AccountId>
        <AccountType/>
      </UserInfo>
      <UserInfo>
        <DisplayName>zz_Rosenfeld2, David (TIUA)</DisplayName>
        <AccountId>20</AccountId>
        <AccountType/>
      </UserInfo>
      <UserInfo>
        <DisplayName>Thomson, Peter (Topps - Analysis Directorate)</DisplayName>
        <AccountId>26</AccountId>
        <AccountType/>
      </UserInfo>
      <UserInfo>
        <DisplayName>zz_Cella, Kerry (Analysis Directorate)</DisplayName>
        <AccountId>92</AccountId>
        <AccountType/>
      </UserInfo>
      <UserInfo>
        <DisplayName>Ham, Adrian (DSIT)</DisplayName>
        <AccountId>161</AccountId>
        <AccountType/>
      </UserInfo>
      <UserInfo>
        <DisplayName>zz_Freedman, Max (Analysis Directorate)</DisplayName>
        <AccountId>177</AccountId>
        <AccountType/>
      </UserInfo>
      <UserInfo>
        <DisplayName>Andrews, Amy (Energy Security)</DisplayName>
        <AccountId>160</AccountId>
        <AccountType/>
      </UserInfo>
      <UserInfo>
        <DisplayName>Aherne, Steve (Energy Security)</DisplayName>
        <AccountId>90</AccountId>
        <AccountType/>
      </UserInfo>
      <UserInfo>
        <DisplayName>Faisal, Osman (Topps - Analysis Directorate)</DisplayName>
        <AccountId>467</AccountId>
        <AccountType/>
      </UserInfo>
      <UserInfo>
        <DisplayName>Elliston, Joseph (Energy Security)</DisplayName>
        <AccountId>168</AccountId>
        <AccountType/>
      </UserInfo>
      <UserInfo>
        <DisplayName>March, Paul (Energy Security)</DisplayName>
        <AccountId>1210</AccountId>
        <AccountType/>
      </UserInfo>
    </SharedWithUsers>
    <lcf76f155ced4ddcb4097134ff3c332f xmlns="160793fc-aedb-432e-ab74-a7747ddfcbf9">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6B55F51-0256-4955-8816-50F445EA2F10}">
  <ds:schemaRefs>
    <ds:schemaRef ds:uri="http://schemas.microsoft.com/sharepoint/v3/contenttype/forms"/>
  </ds:schemaRefs>
</ds:datastoreItem>
</file>

<file path=customXml/itemProps2.xml><?xml version="1.0" encoding="utf-8"?>
<ds:datastoreItem xmlns:ds="http://schemas.openxmlformats.org/officeDocument/2006/customXml" ds:itemID="{1BE8B3F0-BAB9-4DAC-B5F8-F4DDD279E854}">
  <ds:schemaRefs>
    <ds:schemaRef ds:uri="http://schemas.microsoft.com/sharepoint/events"/>
  </ds:schemaRefs>
</ds:datastoreItem>
</file>

<file path=customXml/itemProps3.xml><?xml version="1.0" encoding="utf-8"?>
<ds:datastoreItem xmlns:ds="http://schemas.openxmlformats.org/officeDocument/2006/customXml" ds:itemID="{0D77AAD3-F1CB-4F75-8456-141991BCB85E}">
  <ds:schemaRefs>
    <ds:schemaRef ds:uri="0063f72e-ace3-48fb-9c1f-5b513408b31f"/>
    <ds:schemaRef ds:uri="160793fc-aedb-432e-ab74-a7747ddfcbf9"/>
    <ds:schemaRef ds:uri="316c9410-b6ac-44c8-8089-637ee62e1d35"/>
    <ds:schemaRef ds:uri="a8f60570-4bd3-4f2b-950b-a996de8ab151"/>
    <ds:schemaRef ds:uri="aaacb922-5235-4a66-b188-303b9b46fbd7"/>
    <ds:schemaRef ds:uri="b413c3fd-5a3b-4239-b985-69032e371c0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4.xml><?xml version="1.0" encoding="utf-8"?>
<ds:datastoreItem xmlns:ds="http://schemas.openxmlformats.org/officeDocument/2006/customXml" ds:itemID="{5005E4AA-E8C3-4647-BBDC-F0AFCAC3951C}">
  <ds:schemaRefs>
    <ds:schemaRef ds:uri="http://schemas.microsoft.com/office/infopath/2007/PartnerControls"/>
    <ds:schemaRef ds:uri="http://purl.org/dc/terms/"/>
    <ds:schemaRef ds:uri="aaacb922-5235-4a66-b188-303b9b46fbd7"/>
    <ds:schemaRef ds:uri="http://schemas.openxmlformats.org/package/2006/metadata/core-properties"/>
    <ds:schemaRef ds:uri="http://schemas.microsoft.com/office/2006/documentManagement/types"/>
    <ds:schemaRef ds:uri="160793fc-aedb-432e-ab74-a7747ddfcbf9"/>
    <ds:schemaRef ds:uri="a8f60570-4bd3-4f2b-950b-a996de8ab151"/>
    <ds:schemaRef ds:uri="b413c3fd-5a3b-4239-b985-69032e371c04"/>
    <ds:schemaRef ds:uri="http://purl.org/dc/elements/1.1/"/>
    <ds:schemaRef ds:uri="http://schemas.microsoft.com/office/2006/metadata/properties"/>
    <ds:schemaRef ds:uri="316c9410-b6ac-44c8-8089-637ee62e1d35"/>
    <ds:schemaRef ds:uri="0063f72e-ace3-48fb-9c1f-5b513408b31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0</TotalTime>
  <Words>1937</Words>
  <Application>Microsoft Office PowerPoint</Application>
  <PresentationFormat>Widescreen</PresentationFormat>
  <Paragraphs>197</Paragraphs>
  <Slides>26</Slides>
  <Notes>7</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26</vt:i4>
      </vt:variant>
    </vt:vector>
  </HeadingPairs>
  <TitlesOfParts>
    <vt:vector size="33" baseType="lpstr">
      <vt:lpstr>Arial</vt:lpstr>
      <vt:lpstr>Bahnschrift</vt:lpstr>
      <vt:lpstr>Calibri</vt:lpstr>
      <vt:lpstr>BEIS theme</vt:lpstr>
      <vt:lpstr>BEIS+IS theme (internal)</vt:lpstr>
      <vt:lpstr>HMG+IS theme (external)</vt:lpstr>
      <vt:lpstr>doc.BEIS-Powerpoint-template-on-screen-show-16-9-wide-screen</vt:lpstr>
      <vt:lpstr>Financial Times Advanced Analytics</vt:lpstr>
      <vt:lpstr>Introduction</vt:lpstr>
      <vt:lpstr>Who are we? What is Financial Times data?</vt:lpstr>
      <vt:lpstr>PowerPoint Presentation</vt:lpstr>
      <vt:lpstr>How was the data previously ingested?</vt:lpstr>
      <vt:lpstr>What were the starting aims for the FT data ingestion project?</vt:lpstr>
      <vt:lpstr>How did we plan to carry out these ingestion improvements?</vt:lpstr>
      <vt:lpstr>1. Data should be stored on a database</vt:lpstr>
      <vt:lpstr>Data normalisation</vt:lpstr>
      <vt:lpstr>2. Data should be normalised</vt:lpstr>
      <vt:lpstr>Other aims included an IDE, text cleaning and a log</vt:lpstr>
      <vt:lpstr>A quick note on the FT ingestion batch job</vt:lpstr>
      <vt:lpstr>9. Ingestion process should be easy to update and track updates</vt:lpstr>
      <vt:lpstr>Ingestion successes</vt:lpstr>
      <vt:lpstr>PowerPoint Presentation</vt:lpstr>
      <vt:lpstr>Introduction</vt:lpstr>
      <vt:lpstr>Mapping tools: 1) Extracting locations with SpaCy</vt:lpstr>
      <vt:lpstr>Mapping tools: 2) Geocoding with GeoPy</vt:lpstr>
      <vt:lpstr>Mapping tools: 3) Mapping with Folium</vt:lpstr>
      <vt:lpstr>Example code for circles map</vt:lpstr>
      <vt:lpstr>Visualisations – 1 </vt:lpstr>
      <vt:lpstr>Making a choropleth in folium</vt:lpstr>
      <vt:lpstr>Making a choropleth in folium</vt:lpstr>
      <vt:lpstr>Choropleth tricky part – 'key_on' parameter</vt:lpstr>
      <vt:lpstr>Visualisations – 2 </vt:lpstr>
      <vt:lpstr>Where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this template</dc:title>
  <dc:creator>Ricketts, Simon (BEIS)</dc:creator>
  <cp:lastModifiedBy>Byrne, Connor (Energy Security)</cp:lastModifiedBy>
  <cp:revision>2</cp:revision>
  <dcterms:created xsi:type="dcterms:W3CDTF">2018-07-11T16:00:49Z</dcterms:created>
  <dcterms:modified xsi:type="dcterms:W3CDTF">2023-09-28T12:27:40Z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0x01010055C14976A47AC14B911B800F970914F1</vt:lpwstr>
  </property>
  <property fmtid="{D5CDD505-2E9C-101B-9397-08002B2CF9AE}" pid="3" name="MSIP_Label_ba62f585-b40f-4ab9-bafe-39150f03d124_Enabled">
    <vt:lpwstr>true</vt:lpwstr>
  </property>
  <property fmtid="{D5CDD505-2E9C-101B-9397-08002B2CF9AE}" pid="4" name="MSIP_Label_ba62f585-b40f-4ab9-bafe-39150f03d124_SetDate">
    <vt:lpwstr>2020-01-02T16:35:19Z</vt:lpwstr>
  </property>
  <property fmtid="{D5CDD505-2E9C-101B-9397-08002B2CF9AE}" pid="5" name="MSIP_Label_ba62f585-b40f-4ab9-bafe-39150f03d124_Method">
    <vt:lpwstr>Standard</vt:lpwstr>
  </property>
  <property fmtid="{D5CDD505-2E9C-101B-9397-08002B2CF9AE}" pid="6" name="MSIP_Label_ba62f585-b40f-4ab9-bafe-39150f03d124_Name">
    <vt:lpwstr>OFFICIAL</vt:lpwstr>
  </property>
  <property fmtid="{D5CDD505-2E9C-101B-9397-08002B2CF9AE}" pid="7" name="MSIP_Label_ba62f585-b40f-4ab9-bafe-39150f03d124_SiteId">
    <vt:lpwstr>cbac7005-02c1-43eb-b497-e6492d1b2dd8</vt:lpwstr>
  </property>
  <property fmtid="{D5CDD505-2E9C-101B-9397-08002B2CF9AE}" pid="8" name="MSIP_Label_ba62f585-b40f-4ab9-bafe-39150f03d124_ActionId">
    <vt:lpwstr>019a8eb3-c36d-43dd-aa88-0000ed92a8cb</vt:lpwstr>
  </property>
  <property fmtid="{D5CDD505-2E9C-101B-9397-08002B2CF9AE}" pid="9" name="MSIP_Label_ba62f585-b40f-4ab9-bafe-39150f03d124_ContentBits">
    <vt:lpwstr>0</vt:lpwstr>
  </property>
  <property fmtid="{D5CDD505-2E9C-101B-9397-08002B2CF9AE}" pid="10" name="Business Unit">
    <vt:lpwstr>5;#Economy and Flexible Analysis|dc88340e-1c85-47a2-b7ea-23e38fd407e2</vt:lpwstr>
  </property>
  <property fmtid="{D5CDD505-2E9C-101B-9397-08002B2CF9AE}" pid="11" name="MediaServiceImageTags">
    <vt:lpwstr/>
  </property>
  <property fmtid="{D5CDD505-2E9C-101B-9397-08002B2CF9AE}" pid="12" name="SharedWithUsers">
    <vt:lpwstr>23;#Upton, Louise (Analysis Directorate);#25;#Perera, Luke (TIUA);#53;#zz_Keoghan, Michael (TIUA);#57;#Mawson, Dan (Analysis Directorate);#45;#Miah, Shamim (Analysis Directorate);#20;#zz_Rosenfeld2, David (TIUA);#26;#Thomson, Peter (Analysis Directorate);#92;#zz_Cella, Kerry (Analysis Directorate);#161;#Ham, Adrian (BEIS);#177;#zz_Freedman, Max (Analysis Directorate);#160;#Andrews, Amy (Analysis Directorate);#90;#Aherne, Steve (BEIS);#467;#Faisal, Osman (Analysis Directorate)</vt:lpwstr>
  </property>
  <property fmtid="{D5CDD505-2E9C-101B-9397-08002B2CF9AE}" pid="13" name="_dlc_DocIdItemGuid">
    <vt:lpwstr>8f5b3465-dbd8-41c8-b318-4f73b57c82e4</vt:lpwstr>
  </property>
</Properties>
</file>