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74" r:id="rId6"/>
    <p:sldId id="257" r:id="rId7"/>
    <p:sldId id="260" r:id="rId8"/>
    <p:sldId id="259" r:id="rId9"/>
    <p:sldId id="273" r:id="rId10"/>
    <p:sldId id="265" r:id="rId11"/>
    <p:sldId id="271" r:id="rId12"/>
    <p:sldId id="269" r:id="rId13"/>
    <p:sldId id="270" r:id="rId14"/>
    <p:sldId id="268" r:id="rId15"/>
    <p:sldId id="275" r:id="rId16"/>
    <p:sldId id="277" r:id="rId17"/>
    <p:sldId id="278" r:id="rId18"/>
    <p:sldId id="272" r:id="rId19"/>
    <p:sldId id="279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88"/>
    <a:srgbClr val="FFFBEB"/>
    <a:srgbClr val="D3C9E5"/>
    <a:srgbClr val="A892CB"/>
    <a:srgbClr val="7C5CB2"/>
    <a:srgbClr val="512698"/>
    <a:srgbClr val="616265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1F88B-70F4-790B-CDA6-DA9FBBFB778A}" v="365" dt="2023-11-20T15:36:59.157"/>
    <p1510:client id="{3F919885-5DA7-C4C8-1BD4-7147422A9189}" v="48" dt="2023-11-23T10:48:18.755"/>
    <p1510:client id="{66E2003B-490E-4B8D-8D3E-48B35A5964FD}" v="642" dt="2023-11-22T15:09:30.815"/>
    <p1510:client id="{72E8063D-C2D2-46CE-8641-70C72339B3EA}" v="997" vWet="1001" dt="2023-11-22T14:06:28.474"/>
    <p1510:client id="{A2B058A2-E4E2-E56A-72CF-FC98824F82F7}" v="15" dt="2023-11-22T09:11:33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E37C-DD1A-4073-B30C-386131B90569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676B2-F24C-455B-A0FE-DDE7C0C01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6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Presentation Heading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Presented by/Sub-heading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Published DD Month YYYY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0" y="543894"/>
            <a:ext cx="1628811" cy="10563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796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1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3737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214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640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1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522515" y="2004602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4154" y="1258064"/>
            <a:ext cx="495300" cy="24765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20195615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905" y="1204840"/>
            <a:ext cx="11446166" cy="4652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192" y="236857"/>
            <a:ext cx="11447465" cy="90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593271" y="538836"/>
            <a:ext cx="11005453" cy="5551245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2869816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3717520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98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404905" y="432602"/>
            <a:ext cx="11416146" cy="542108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402149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522515" y="2093379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2503490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3662309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4821128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513" y="598951"/>
            <a:ext cx="1314306" cy="1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6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4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/>
              <a:t>Section heading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967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7039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31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731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5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html/html_id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rto-dev/quarto-cli/blob/main/src/resources/formats/html/pandoc/html.template" TargetMode="External"/><Relationship Id="rId2" Type="http://schemas.openxmlformats.org/officeDocument/2006/relationships/hyperlink" Target="https://quarto.org/docs/journals/templat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sign-system.service.gov.uk/components/detail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-DHSC/dhsc_quarto_template/issues" TargetMode="External"/><Relationship Id="rId2" Type="http://schemas.openxmlformats.org/officeDocument/2006/relationships/hyperlink" Target="https://design-system.service.gov.uk/compon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quarto.org/docs/authoring/markdown-bas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E482-A125-4833-B712-67EC9E72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Quarto templates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E4C3DD-0C15-4059-95FA-4122D45E2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Olivia Box Power, Annabel Westermann, Kate Hutchinson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9CF3D-3ED7-4E40-8980-547EF27F0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Published 23/11/2023</a:t>
            </a:r>
          </a:p>
        </p:txBody>
      </p:sp>
    </p:spTree>
    <p:extLst>
      <p:ext uri="{BB962C8B-B14F-4D97-AF65-F5344CB8AC3E}">
        <p14:creationId xmlns:p14="http://schemas.microsoft.com/office/powerpoint/2010/main" val="31768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EF8C-49E0-5461-2FED-CCDA4D42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use the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1015-66A0-12E7-FB56-148B6695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68CA9-2C54-A4A6-313C-5CEE85FE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" y="1440000"/>
            <a:ext cx="8116742" cy="41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7B0A6-3C9A-0CC2-608E-43FED8FED5A7}"/>
              </a:ext>
            </a:extLst>
          </p:cNvPr>
          <p:cNvSpPr txBox="1"/>
          <p:nvPr/>
        </p:nvSpPr>
        <p:spPr>
          <a:xfrm>
            <a:off x="2597941" y="2716233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Do not edit this folder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E8F7E-2FBA-C761-350E-0A32D8E1BBF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108200" y="2900899"/>
            <a:ext cx="489741" cy="16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661FB2-D4A5-3675-F391-642D9360D8EC}"/>
              </a:ext>
            </a:extLst>
          </p:cNvPr>
          <p:cNvSpPr txBox="1"/>
          <p:nvPr/>
        </p:nvSpPr>
        <p:spPr>
          <a:xfrm>
            <a:off x="8770071" y="3216234"/>
            <a:ext cx="2768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Edit one of these template files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2A7B1513-F186-42C3-9A43-7ACEA63BE192}"/>
              </a:ext>
            </a:extLst>
          </p:cNvPr>
          <p:cNvSpPr/>
          <p:nvPr/>
        </p:nvSpPr>
        <p:spPr>
          <a:xfrm>
            <a:off x="778026" y="3539399"/>
            <a:ext cx="3133574" cy="17145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BB835E-B368-2179-E773-67EB39069F0E}"/>
              </a:ext>
            </a:extLst>
          </p:cNvPr>
          <p:cNvCxnSpPr>
            <a:cxnSpLocks/>
          </p:cNvCxnSpPr>
          <p:nvPr/>
        </p:nvCxnSpPr>
        <p:spPr>
          <a:xfrm flipH="1">
            <a:off x="4013200" y="3539399"/>
            <a:ext cx="4756871" cy="842101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8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A3D-154F-0283-78E9-97B0F2B2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DHSC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278F-85AE-88D9-F376-0DA6A4A5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PowerPoint with DHSC or OHID branding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HTML document with DHSC or OHID branding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HTML document with </a:t>
            </a:r>
            <a:r>
              <a:rPr lang="en-GB" b="0" err="1"/>
              <a:t>GovUK</a:t>
            </a:r>
            <a:r>
              <a:rPr lang="en-GB" b="0"/>
              <a:t> style branding</a:t>
            </a:r>
          </a:p>
        </p:txBody>
      </p:sp>
    </p:spTree>
    <p:extLst>
      <p:ext uri="{BB962C8B-B14F-4D97-AF65-F5344CB8AC3E}">
        <p14:creationId xmlns:p14="http://schemas.microsoft.com/office/powerpoint/2010/main" val="32945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B27B61-80B8-12FE-A8B1-BC9BD4A5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DHSC and OHID Templates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C90BC-8D28-029C-EC2C-EAEC7069D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3F22-C609-8DDF-FDED-700022B8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7192"/>
            <a:ext cx="10515600" cy="1089529"/>
          </a:xfrm>
        </p:spPr>
        <p:txBody>
          <a:bodyPr/>
          <a:lstStyle/>
          <a:p>
            <a:r>
              <a:rPr lang="en-GB">
                <a:cs typeface="Arial"/>
              </a:rPr>
              <a:t>GOV.UK Templates</a:t>
            </a:r>
            <a:br>
              <a:rPr lang="en-GB">
                <a:cs typeface="Arial"/>
              </a:rPr>
            </a:br>
            <a:r>
              <a:rPr lang="en-GB">
                <a:cs typeface="Arial"/>
              </a:rPr>
              <a:t>Demo</a:t>
            </a:r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892C2E-9A24-5EF5-9BA6-BF89A262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23" y="1126592"/>
            <a:ext cx="5633223" cy="4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3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8C89-9069-F700-98C5-67F06194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CSS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8D4E72-792F-F966-20B6-B0DD2686C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b="0">
                <a:cs typeface="Arial"/>
              </a:rPr>
              <a:t>Used GOV.UK CSS style sheet directly for some components </a:t>
            </a:r>
            <a:endParaRPr lang="en-GB" b="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D3671B-8445-F4FC-C10E-29E31A586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sz="1400" b="0">
                <a:cs typeface="Arial"/>
              </a:rPr>
              <a:t>Need to write out own style sheet for Quarto components (i.e. tabs, headers, TOCs) as Quarto assigns different </a:t>
            </a:r>
            <a:r>
              <a:rPr lang="en-GB" sz="1400" b="0">
                <a:cs typeface="Arial"/>
                <a:hlinkClick r:id="rId2"/>
              </a:rPr>
              <a:t>ids/classes</a:t>
            </a:r>
            <a:r>
              <a:rPr lang="en-GB" sz="1400" b="0">
                <a:cs typeface="Arial"/>
              </a:rPr>
              <a:t>, and copy CSS from GOV.UK style sheet into a new SCSS theme and link that in the YAML – this needs to be maintained</a:t>
            </a:r>
            <a:endParaRPr lang="en-GB" b="0"/>
          </a:p>
        </p:txBody>
      </p:sp>
      <p:pic>
        <p:nvPicPr>
          <p:cNvPr id="10" name="Content Placeholder 9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4E16D9E-5988-1B27-D337-5B2A66C06B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1722" y="2088918"/>
            <a:ext cx="4076700" cy="2790825"/>
          </a:xfrm>
        </p:spPr>
      </p:pic>
      <p:pic>
        <p:nvPicPr>
          <p:cNvPr id="13" name="Content Placeholder 1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4B5E600-4C7B-21EB-FE3F-219FDD8746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64978" y="4459684"/>
            <a:ext cx="3271056" cy="1906558"/>
          </a:xfrm>
        </p:spPr>
      </p:pic>
      <p:pic>
        <p:nvPicPr>
          <p:cNvPr id="14" name="Picture 1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17C420E-9827-24C7-E5EE-9BC1EE9DE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547" y="2542567"/>
            <a:ext cx="2910468" cy="3361916"/>
          </a:xfrm>
          <a:prstGeom prst="rect">
            <a:avLst/>
          </a:prstGeom>
        </p:spPr>
      </p:pic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8467C4-93F5-7322-B368-477D7700B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059" y="2313296"/>
            <a:ext cx="2743200" cy="38669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739BA-4C13-454E-2264-C13A65225DD9}"/>
              </a:ext>
            </a:extLst>
          </p:cNvPr>
          <p:cNvCxnSpPr/>
          <p:nvPr/>
        </p:nvCxnSpPr>
        <p:spPr>
          <a:xfrm>
            <a:off x="5508702" y="1066800"/>
            <a:ext cx="68766" cy="52076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69461-4E23-99DA-9044-6F19C01CF175}"/>
              </a:ext>
            </a:extLst>
          </p:cNvPr>
          <p:cNvSpPr/>
          <p:nvPr/>
        </p:nvSpPr>
        <p:spPr>
          <a:xfrm>
            <a:off x="6161049" y="3280317"/>
            <a:ext cx="1616926" cy="176560"/>
          </a:xfrm>
          <a:prstGeom prst="rect">
            <a:avLst/>
          </a:prstGeom>
          <a:noFill/>
          <a:ln w="28575">
            <a:solidFill>
              <a:srgbClr val="00A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F105A-62F3-5952-78DA-792DFE775D34}"/>
              </a:ext>
            </a:extLst>
          </p:cNvPr>
          <p:cNvSpPr/>
          <p:nvPr/>
        </p:nvSpPr>
        <p:spPr>
          <a:xfrm>
            <a:off x="1366024" y="4135244"/>
            <a:ext cx="2992243" cy="176560"/>
          </a:xfrm>
          <a:prstGeom prst="rect">
            <a:avLst/>
          </a:prstGeom>
          <a:noFill/>
          <a:ln w="28575">
            <a:solidFill>
              <a:srgbClr val="00A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BE03-AF2B-21A5-CD1F-B7660750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Inserting HTML components into Quarto </a:t>
            </a:r>
            <a:r>
              <a:rPr lang="en-GB" err="1">
                <a:cs typeface="Arial"/>
              </a:rPr>
              <a:t>Pandoc</a:t>
            </a:r>
            <a:r>
              <a:rPr lang="en-GB">
                <a:cs typeface="Arial"/>
              </a:rPr>
              <a:t> template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DD38-E887-0D9E-DE73-A293D9C7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440000"/>
            <a:ext cx="46540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0" dirty="0">
                <a:cs typeface="Arial"/>
              </a:rPr>
              <a:t>Quarto pages are generated from a </a:t>
            </a:r>
            <a:r>
              <a:rPr lang="en-GB" b="0" dirty="0">
                <a:cs typeface="Arial"/>
                <a:hlinkClick r:id="rId2"/>
              </a:rPr>
              <a:t>Pandoc template</a:t>
            </a:r>
            <a:r>
              <a:rPr lang="en-GB" b="0" dirty="0">
                <a:cs typeface="Arial"/>
              </a:rPr>
              <a:t> file</a:t>
            </a:r>
          </a:p>
          <a:p>
            <a:r>
              <a:rPr lang="en-GB" b="0">
                <a:cs typeface="Arial"/>
              </a:rPr>
              <a:t>We inserted GOV.UK style header and footer into the </a:t>
            </a:r>
            <a:r>
              <a:rPr lang="en-GB" b="0">
                <a:cs typeface="Arial"/>
                <a:hlinkClick r:id="rId3"/>
              </a:rPr>
              <a:t>default Quarto Pandoc template</a:t>
            </a:r>
          </a:p>
          <a:p>
            <a:r>
              <a:rPr lang="en-GB" b="0">
                <a:cs typeface="Arial"/>
              </a:rPr>
              <a:t>(Variables are surrounded by $ signs)</a:t>
            </a:r>
          </a:p>
          <a:p>
            <a:r>
              <a:rPr lang="en-GB" b="0">
                <a:ea typeface="+mn-lt"/>
                <a:cs typeface="+mn-lt"/>
                <a:hlinkClick r:id="rId2"/>
              </a:rPr>
              <a:t>https://quarto.org/docs/journals/templates.html</a:t>
            </a:r>
            <a:r>
              <a:rPr lang="en-GB" b="0">
                <a:ea typeface="+mn-lt"/>
                <a:cs typeface="+mn-lt"/>
              </a:rPr>
              <a:t> </a:t>
            </a:r>
            <a:endParaRPr lang="en-GB"/>
          </a:p>
        </p:txBody>
      </p:sp>
      <p:pic>
        <p:nvPicPr>
          <p:cNvPr id="5" name="Content Placeholder 3" descr="A white paper with red text and a white arrow&#10;&#10;Description automatically generated">
            <a:extLst>
              <a:ext uri="{FF2B5EF4-FFF2-40B4-BE49-F238E27FC236}">
                <a16:creationId xmlns:a16="http://schemas.microsoft.com/office/drawing/2014/main" id="{52B9AD96-E4F5-7F9B-C4B5-92243DB1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45" y="981939"/>
            <a:ext cx="7445204" cy="1366627"/>
          </a:xfrm>
          <a:prstGeom prst="rect">
            <a:avLst/>
          </a:prstGeom>
        </p:spPr>
      </p:pic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EB777D5-607B-CFD0-4B59-F183BB09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96" y="2488872"/>
            <a:ext cx="5490162" cy="41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CEC-93B5-0788-3E26-F19EAB4A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New R functions to make GOV.UK style components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9115-0E28-C4A7-DB65-DC736662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440000"/>
            <a:ext cx="43623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0">
                <a:cs typeface="Arial"/>
              </a:rPr>
              <a:t>To make the GOV.UK style components, we have provided R functions to create the HTML</a:t>
            </a:r>
            <a:endParaRPr lang="en-GB" b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E471ED3-72D5-F7B9-26E6-32C51C47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98" y="4119531"/>
            <a:ext cx="6486086" cy="197806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4416AF5-20A8-60EA-EE29-C8034BDD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85" y="2051273"/>
            <a:ext cx="7211718" cy="14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A76A-A100-CCCB-7FFB-983C9EB8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Using components from </a:t>
            </a:r>
            <a:r>
              <a:rPr lang="en-GB">
                <a:cs typeface="Arial"/>
                <a:hlinkClick r:id="rId2"/>
              </a:rPr>
              <a:t>GOV.UK Design System</a:t>
            </a:r>
            <a:endParaRPr lang="en-GB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053A7B-627B-6AE5-68B1-41D28B2B03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489" r="20133" b="-323"/>
          <a:stretch/>
        </p:blipFill>
        <p:spPr>
          <a:xfrm>
            <a:off x="360911" y="1411985"/>
            <a:ext cx="5980942" cy="4232738"/>
          </a:xfr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649D5C-B84E-2B0E-131D-EBAF0DE1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794" b="281"/>
          <a:stretch/>
        </p:blipFill>
        <p:spPr>
          <a:xfrm>
            <a:off x="6276278" y="1891126"/>
            <a:ext cx="5511996" cy="37169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127EE5-0EEE-2631-02F5-898D8AAE3D4A}"/>
              </a:ext>
            </a:extLst>
          </p:cNvPr>
          <p:cNvCxnSpPr/>
          <p:nvPr/>
        </p:nvCxnSpPr>
        <p:spPr>
          <a:xfrm flipV="1">
            <a:off x="2962508" y="2994103"/>
            <a:ext cx="3692911" cy="2347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8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CCFD-4605-CC17-6131-FDA0E1DF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4317-2A5F-ACA4-40E9-CC6287D1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b="0"/>
              <a:t>More </a:t>
            </a:r>
            <a:r>
              <a:rPr lang="en-GB" b="0">
                <a:hlinkClick r:id="rId2"/>
              </a:rPr>
              <a:t>components</a:t>
            </a:r>
            <a:r>
              <a:rPr lang="en-GB" b="0"/>
              <a:t> </a:t>
            </a:r>
            <a:endParaRPr lang="en-GB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>
                <a:cs typeface="Arial"/>
              </a:rPr>
              <a:t>Add requests to the </a:t>
            </a:r>
            <a:r>
              <a:rPr lang="en-GB" b="0">
                <a:cs typeface="Arial" panose="020B0604020202020204"/>
                <a:hlinkClick r:id="rId3"/>
              </a:rPr>
              <a:t>repo's GitHub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>
                <a:cs typeface="Arial" panose="020B0604020202020204"/>
              </a:rPr>
              <a:t>Python version of templates</a:t>
            </a:r>
          </a:p>
        </p:txBody>
      </p:sp>
    </p:spTree>
    <p:extLst>
      <p:ext uri="{BB962C8B-B14F-4D97-AF65-F5344CB8AC3E}">
        <p14:creationId xmlns:p14="http://schemas.microsoft.com/office/powerpoint/2010/main" val="2232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EC25-4EFF-9E1E-398F-F5912B4B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CEA1-C4B3-2926-C65E-BB0A8DE9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Earlier in the year several teams in OHID wanted to create reproducible HTML reports with either OHID or GOV.UK branding.</a:t>
            </a:r>
          </a:p>
          <a:p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We didn’t want analysts to have to spend time styling documents.</a:t>
            </a:r>
          </a:p>
          <a:p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We decided to explore the use of Quarto templates to solve this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30050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7DA-5E4C-FD8D-8245-54FCA7F8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Quarto?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F562-1B91-CE69-BB02-D2CB2499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An open-source scientific and technical publishing system.</a:t>
            </a:r>
          </a:p>
          <a:p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It can be used to create reproducible documents (HTML, word, pdf) , articles, websites, presentations, dashboards and books.</a:t>
            </a:r>
            <a:endParaRPr lang="en-GB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Quarto is the next generation of R Markdown. Most R Markdown files can be rendered by quarto by changing the file extension from .</a:t>
            </a:r>
            <a:r>
              <a:rPr lang="en-GB" b="0" err="1"/>
              <a:t>rmd</a:t>
            </a:r>
            <a:r>
              <a:rPr lang="en-GB" b="0"/>
              <a:t> to .</a:t>
            </a:r>
            <a:r>
              <a:rPr lang="en-GB" b="0" err="1"/>
              <a:t>qmd</a:t>
            </a:r>
            <a:r>
              <a:rPr lang="en-GB" b="0"/>
              <a:t>.</a:t>
            </a:r>
            <a:endParaRPr lang="en-GB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The latest versions of </a:t>
            </a:r>
            <a:r>
              <a:rPr lang="en-GB" b="0" err="1"/>
              <a:t>Rstudio</a:t>
            </a:r>
            <a:r>
              <a:rPr lang="en-GB" b="0"/>
              <a:t> include quarto, so no need to install further software.</a:t>
            </a:r>
            <a:endParaRPr lang="en-GB" b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911F8-82E6-EC2F-3567-B165B185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60" y="181369"/>
            <a:ext cx="4995740" cy="12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D442-E168-5355-85C7-D52FA3F8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does quarto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833F-D929-BC68-F9FB-CC7E51FB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/>
              <a:t>A .</a:t>
            </a:r>
            <a:r>
              <a:rPr lang="en-GB" b="0" err="1"/>
              <a:t>qmd</a:t>
            </a:r>
            <a:r>
              <a:rPr lang="en-GB" b="0"/>
              <a:t> file contains markdown formatted text and chunks of code (in R, python etc).</a:t>
            </a:r>
          </a:p>
          <a:p>
            <a:endParaRPr lang="en-GB" b="0"/>
          </a:p>
          <a:p>
            <a:r>
              <a:rPr lang="en-GB" b="0"/>
              <a:t>When you render the file, the code is executed to produce a markdown file (.md) containing all the text and the code output. This is then passed to </a:t>
            </a:r>
            <a:r>
              <a:rPr lang="en-GB" b="0" err="1"/>
              <a:t>pandoc</a:t>
            </a:r>
            <a:r>
              <a:rPr lang="en-GB" b="0"/>
              <a:t>, which converts it into the final document.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900AADB-8AB2-08ED-8F1C-B1707DBB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52" y="3615669"/>
            <a:ext cx="9035055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314A-AFD5-97D3-3E1A-D33B6992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Differences between Quarto and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E439-4F91-9F4D-91B5-B402D5FB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/>
              <a:t>Quarto is very similar to R Markdown. Quarto can process most R Markdown files. However, it has the following advantages:</a:t>
            </a:r>
          </a:p>
          <a:p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Quarto is NOT an R package. It can be used with multiple languages (e.g. python).</a:t>
            </a:r>
          </a:p>
          <a:p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Quarto has multiple engines for running code. It is not limited to using the </a:t>
            </a:r>
            <a:r>
              <a:rPr lang="en-GB" b="0" err="1"/>
              <a:t>Knitr</a:t>
            </a:r>
            <a:r>
              <a:rPr lang="en-GB" b="0"/>
              <a:t> R package. Therefore, if can be used to run python code in other IDEs (e.g. VS Code) and </a:t>
            </a:r>
            <a:r>
              <a:rPr lang="en-GB" b="0" err="1"/>
              <a:t>Jupyter</a:t>
            </a:r>
            <a:r>
              <a:rPr lang="en-GB" b="0"/>
              <a:t> notebooks, without using </a:t>
            </a:r>
            <a:r>
              <a:rPr lang="en-GB" b="0" err="1"/>
              <a:t>Knitr</a:t>
            </a:r>
            <a:r>
              <a:rPr lang="en-GB" b="0"/>
              <a:t>.</a:t>
            </a:r>
          </a:p>
          <a:p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Specialist outputs (e.g. books, blogs, websites) don’t require additional R packages.</a:t>
            </a:r>
          </a:p>
        </p:txBody>
      </p:sp>
    </p:spTree>
    <p:extLst>
      <p:ext uri="{BB962C8B-B14F-4D97-AF65-F5344CB8AC3E}">
        <p14:creationId xmlns:p14="http://schemas.microsoft.com/office/powerpoint/2010/main" val="22746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80C-E10B-CFA2-C08E-5B4711A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Markdown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40E6-6D82-4C5B-E2AF-8538F33E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0">
                <a:hlinkClick r:id="rId2"/>
              </a:rPr>
              <a:t>https://quarto.org/docs/authoring/markdown-basics.html</a:t>
            </a:r>
            <a:r>
              <a:rPr lang="en-GB" b="0"/>
              <a:t> 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9ED6C-504B-46EC-063F-B6BFDC18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51" y="2118532"/>
            <a:ext cx="5081258" cy="4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E56A-A3B6-47A8-1258-921813F2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Quarto custom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8CE1-2813-D342-D5FE-11D9FB3D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Quarto extensions can be used to add additional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/>
              <a:t>One type of extension is a ‘custom format’, which based on one of the existing base formats (e.g. pdf, HTML)</a:t>
            </a:r>
          </a:p>
          <a:p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273426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2DC-ECD7-0B19-5229-6554D159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Github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6FA34-7EFD-D433-FB10-90DE8EBF7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200" y="202596"/>
            <a:ext cx="6451600" cy="5877191"/>
          </a:xfrm>
        </p:spPr>
      </p:pic>
    </p:spTree>
    <p:extLst>
      <p:ext uri="{BB962C8B-B14F-4D97-AF65-F5344CB8AC3E}">
        <p14:creationId xmlns:p14="http://schemas.microsoft.com/office/powerpoint/2010/main" val="118954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BB87-1A00-B759-F8E8-5C603E20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use the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287E-B18E-8770-C7FD-8374854E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4010-BC70-AB55-6232-9430278D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40" y="2062056"/>
            <a:ext cx="8167917" cy="188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56A56-0F60-4CD4-E821-768E4B29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40" y="4325812"/>
            <a:ext cx="795156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ID-PPT-template.potx" id="{60B0BDE3-5DA8-4B38-96F9-2AE09EC7379B}" vid="{28E90486-4A67-4923-9618-41881C0A3A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cb950f3-dc98-4a7f-afa7-f27d0f9f7cef">
      <Terms xmlns="http://schemas.microsoft.com/office/infopath/2007/PartnerControls"/>
    </lcf76f155ced4ddcb4097134ff3c332f>
    <SharedWithUsers xmlns="e48af2f0-f410-43c2-83c2-4aa26d2e258a">
      <UserInfo>
        <DisplayName>Spencer, Lucy</DisplayName>
        <AccountId>20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C85B7B5712D40A5747831FE035382" ma:contentTypeVersion="10" ma:contentTypeDescription="Create a new document." ma:contentTypeScope="" ma:versionID="30831621b832c0955702ed2953d8ca37">
  <xsd:schema xmlns:xsd="http://www.w3.org/2001/XMLSchema" xmlns:xs="http://www.w3.org/2001/XMLSchema" xmlns:p="http://schemas.microsoft.com/office/2006/metadata/properties" xmlns:ns2="acb950f3-dc98-4a7f-afa7-f27d0f9f7cef" xmlns:ns3="e48af2f0-f410-43c2-83c2-4aa26d2e258a" targetNamespace="http://schemas.microsoft.com/office/2006/metadata/properties" ma:root="true" ma:fieldsID="36f959a0333e4b9adb8a53a39bdd6c7f" ns2:_="" ns3:_="">
    <xsd:import namespace="acb950f3-dc98-4a7f-afa7-f27d0f9f7cef"/>
    <xsd:import namespace="e48af2f0-f410-43c2-83c2-4aa26d2e25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50f3-dc98-4a7f-afa7-f27d0f9f7ce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caf2c84-180d-4652-98d8-3773f236d3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af2f0-f410-43c2-83c2-4aa26d2e258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057FD3-BAAB-4007-AACF-66C086C1B788}">
  <ds:schemaRefs>
    <ds:schemaRef ds:uri="acb950f3-dc98-4a7f-afa7-f27d0f9f7cef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48af2f0-f410-43c2-83c2-4aa26d2e25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B90BAC-63CA-4A9E-B776-A236F8699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950f3-dc98-4a7f-afa7-f27d0f9f7cef"/>
    <ds:schemaRef ds:uri="e48af2f0-f410-43c2-83c2-4aa26d2e2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835AB-F487-4766-A931-C0559E2523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OHID-PPT-template</Template>
  <TotalTime>0</TotalTime>
  <Words>611</Words>
  <Application>Microsoft Office PowerPoint</Application>
  <PresentationFormat>Widescreen</PresentationFormat>
  <Paragraphs>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Quarto templates</vt:lpstr>
      <vt:lpstr>Aims </vt:lpstr>
      <vt:lpstr>What is Quarto?</vt:lpstr>
      <vt:lpstr>How does quarto work</vt:lpstr>
      <vt:lpstr>Differences between Quarto and R Markdown</vt:lpstr>
      <vt:lpstr>Markdown Syntax</vt:lpstr>
      <vt:lpstr>Quarto custom templates</vt:lpstr>
      <vt:lpstr>Github</vt:lpstr>
      <vt:lpstr>How to use the templates</vt:lpstr>
      <vt:lpstr>How to use the extensions</vt:lpstr>
      <vt:lpstr>DHSC templates</vt:lpstr>
      <vt:lpstr>DHSC and OHID Templates Demo</vt:lpstr>
      <vt:lpstr>GOV.UK Templates Demo</vt:lpstr>
      <vt:lpstr>CSS</vt:lpstr>
      <vt:lpstr>Inserting HTML components into Quarto Pandoc template</vt:lpstr>
      <vt:lpstr>New R functions to make GOV.UK style components</vt:lpstr>
      <vt:lpstr>Using components from GOV.UK Design System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accessibility</dc:title>
  <dc:subject>[Add Subject]</dc:subject>
  <dc:creator>Box Power, Olivia</dc:creator>
  <cp:keywords>[Add keywords]; DHSC; PowerPoint Presentation;</cp:keywords>
  <cp:lastModifiedBy>Spencer, Lucy</cp:lastModifiedBy>
  <cp:revision>21</cp:revision>
  <dcterms:created xsi:type="dcterms:W3CDTF">2023-11-13T16:59:39Z</dcterms:created>
  <dcterms:modified xsi:type="dcterms:W3CDTF">2023-11-27T14:05:09Z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0x0101001D7C85B7B5712D40A5747831FE035382</vt:lpwstr>
  </property>
  <property fmtid="{D5CDD505-2E9C-101B-9397-08002B2CF9AE}" pid="3" name="MediaServiceImageTags">
    <vt:lpwstr/>
  </property>
</Properties>
</file>