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F22A-D173-7149-BE2D-F8627B4610A2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352A-0977-CA40-9F36-8890C4D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F22A-D173-7149-BE2D-F8627B4610A2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352A-0977-CA40-9F36-8890C4D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F22A-D173-7149-BE2D-F8627B4610A2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352A-0977-CA40-9F36-8890C4D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F22A-D173-7149-BE2D-F8627B4610A2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352A-0977-CA40-9F36-8890C4D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1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F22A-D173-7149-BE2D-F8627B4610A2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352A-0977-CA40-9F36-8890C4D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6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F22A-D173-7149-BE2D-F8627B4610A2}" type="datetimeFigureOut">
              <a:rPr lang="en-US" smtClean="0"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352A-0977-CA40-9F36-8890C4D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5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F22A-D173-7149-BE2D-F8627B4610A2}" type="datetimeFigureOut">
              <a:rPr lang="en-US" smtClean="0"/>
              <a:t>3/18/13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352A-0977-CA40-9F36-8890C4D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2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F22A-D173-7149-BE2D-F8627B4610A2}" type="datetimeFigureOut">
              <a:rPr lang="en-US" smtClean="0"/>
              <a:t>3/18/13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352A-0977-CA40-9F36-8890C4D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F22A-D173-7149-BE2D-F8627B4610A2}" type="datetimeFigureOut">
              <a:rPr lang="en-US" smtClean="0"/>
              <a:t>3/18/13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352A-0977-CA40-9F36-8890C4D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F22A-D173-7149-BE2D-F8627B4610A2}" type="datetimeFigureOut">
              <a:rPr lang="en-US" smtClean="0"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352A-0977-CA40-9F36-8890C4D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4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F22A-D173-7149-BE2D-F8627B4610A2}" type="datetimeFigureOut">
              <a:rPr lang="en-US" smtClean="0"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352A-0977-CA40-9F36-8890C4D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FF22A-D173-7149-BE2D-F8627B4610A2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1352A-0977-CA40-9F36-8890C4DA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651" y="1600200"/>
            <a:ext cx="8782564" cy="5046707"/>
          </a:xfrm>
        </p:spPr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Summarziations</a:t>
            </a:r>
            <a:endParaRPr lang="en-US" dirty="0" smtClean="0"/>
          </a:p>
          <a:p>
            <a:pPr lvl="1"/>
            <a:r>
              <a:rPr lang="en-US" dirty="0" smtClean="0"/>
              <a:t>Calculating aggregate statistical values over data</a:t>
            </a:r>
          </a:p>
          <a:p>
            <a:r>
              <a:rPr lang="en-US" dirty="0" smtClean="0"/>
              <a:t>Inverted Index</a:t>
            </a:r>
          </a:p>
          <a:p>
            <a:pPr lvl="1"/>
            <a:r>
              <a:rPr lang="en-US" dirty="0" smtClean="0"/>
              <a:t>Data structure storing a mapping from content, such as words or numbers, to its location in a database or document or set of documents - Wikipedia</a:t>
            </a:r>
          </a:p>
          <a:p>
            <a:r>
              <a:rPr lang="en-US" dirty="0" smtClean="0"/>
              <a:t>Counting with Counters</a:t>
            </a:r>
          </a:p>
          <a:p>
            <a:pPr lvl="1"/>
            <a:r>
              <a:rPr lang="en-US" dirty="0" smtClean="0"/>
              <a:t>Collect numeric data during map phase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39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99" y="162120"/>
            <a:ext cx="8715004" cy="6471277"/>
          </a:xfrm>
        </p:spPr>
        <p:txBody>
          <a:bodyPr/>
          <a:lstStyle/>
          <a:p>
            <a:r>
              <a:rPr lang="en-US" dirty="0" smtClean="0"/>
              <a:t>Performance analysis: particularly susceptible to hot spots in the index keys.  E.g. the reducer handling the word “the” will be very busy.  Can use custom </a:t>
            </a:r>
            <a:r>
              <a:rPr lang="en-US" dirty="0" err="1" smtClean="0"/>
              <a:t>partitioner</a:t>
            </a:r>
            <a:r>
              <a:rPr lang="en-US" dirty="0" smtClean="0"/>
              <a:t>, or have mapper omit common index keys that add no value to end goal.</a:t>
            </a:r>
          </a:p>
          <a:p>
            <a:endParaRPr lang="en-US" dirty="0"/>
          </a:p>
          <a:p>
            <a:r>
              <a:rPr lang="en-US" dirty="0" smtClean="0"/>
              <a:t>See 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5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99" y="162120"/>
            <a:ext cx="8715004" cy="6471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Counting with Counters: Map only (no reduce phase)</a:t>
            </a:r>
          </a:p>
          <a:p>
            <a:r>
              <a:rPr lang="en-US" dirty="0" smtClean="0"/>
              <a:t>Intent: An efficient means to retrieve count summarizations of large data sets</a:t>
            </a:r>
          </a:p>
          <a:p>
            <a:r>
              <a:rPr lang="en-US" dirty="0" smtClean="0"/>
              <a:t>Motivation: If there are only a few keys to count, then can replace numerical summarization pattern with faster running job</a:t>
            </a:r>
          </a:p>
          <a:p>
            <a:r>
              <a:rPr lang="en-US" dirty="0" smtClean="0"/>
              <a:t>Applicability: number of counters must be low (&lt; 100)</a:t>
            </a:r>
          </a:p>
          <a:p>
            <a:r>
              <a:rPr lang="en-US" dirty="0" smtClean="0"/>
              <a:t>Structure – see figure 2.6</a:t>
            </a:r>
          </a:p>
          <a:p>
            <a:r>
              <a:rPr lang="en-US" dirty="0" smtClean="0"/>
              <a:t>Consequences: Output is in logs, </a:t>
            </a:r>
            <a:r>
              <a:rPr lang="en-US" smtClean="0"/>
              <a:t>not in HDFS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6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Summarizations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600200"/>
            <a:ext cx="8813800" cy="4864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Intent: </a:t>
            </a:r>
          </a:p>
          <a:p>
            <a:pPr marL="274320" indent="0">
              <a:buNone/>
            </a:pPr>
            <a:r>
              <a:rPr lang="en-US" dirty="0" smtClean="0"/>
              <a:t>Group records by key field &amp; calculate aggregate</a:t>
            </a:r>
          </a:p>
          <a:p>
            <a:pPr marL="0" indent="0">
              <a:buNone/>
            </a:pPr>
            <a:r>
              <a:rPr lang="en-US" dirty="0" smtClean="0"/>
              <a:t>Motivation</a:t>
            </a:r>
            <a:r>
              <a:rPr lang="en-US" dirty="0" smtClean="0"/>
              <a:t>: </a:t>
            </a:r>
          </a:p>
          <a:p>
            <a:pPr marL="274320" indent="0">
              <a:buNone/>
            </a:pPr>
            <a:r>
              <a:rPr lang="en-US" dirty="0" smtClean="0"/>
              <a:t>Get summary fields from large data sets</a:t>
            </a:r>
          </a:p>
          <a:p>
            <a:pPr marL="0" indent="0">
              <a:buNone/>
            </a:pPr>
            <a:r>
              <a:rPr lang="en-US" dirty="0" smtClean="0"/>
              <a:t>Applicability:</a:t>
            </a:r>
          </a:p>
          <a:p>
            <a:pPr marL="731520" indent="-457200"/>
            <a:r>
              <a:rPr lang="en-US" dirty="0" smtClean="0"/>
              <a:t>You are dealing with numeric data or counting</a:t>
            </a:r>
          </a:p>
          <a:p>
            <a:pPr marL="731520" indent="-457200"/>
            <a:r>
              <a:rPr lang="en-US" dirty="0" smtClean="0"/>
              <a:t>The data can be grouped by specific fields</a:t>
            </a:r>
          </a:p>
          <a:p>
            <a:pPr marL="0" indent="0">
              <a:buNone/>
            </a:pPr>
            <a:r>
              <a:rPr lang="en-US" dirty="0" smtClean="0"/>
              <a:t>Structure:</a:t>
            </a:r>
            <a:endParaRPr lang="en-US" dirty="0"/>
          </a:p>
          <a:p>
            <a:pPr marL="2743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567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48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Mapper:</a:t>
            </a:r>
          </a:p>
          <a:p>
            <a:pPr marL="182880" indent="0">
              <a:buNone/>
            </a:pPr>
            <a:r>
              <a:rPr lang="en-US" dirty="0" smtClean="0"/>
              <a:t>Outputs key that data is to be summarized upon and a partial summary for a record in the input set.</a:t>
            </a:r>
          </a:p>
          <a:p>
            <a:pPr marL="182880" indent="0">
              <a:buNone/>
            </a:pPr>
            <a:r>
              <a:rPr lang="en-US" dirty="0" smtClean="0"/>
              <a:t>e.g. </a:t>
            </a:r>
            <a:r>
              <a:rPr lang="en-US" dirty="0" err="1" smtClean="0"/>
              <a:t>WordCount</a:t>
            </a:r>
            <a:r>
              <a:rPr lang="en-US" dirty="0" smtClean="0"/>
              <a:t>: Key is word, and partial summary  		     is 1</a:t>
            </a:r>
          </a:p>
          <a:p>
            <a:pPr marL="0" indent="0">
              <a:buNone/>
            </a:pPr>
            <a:r>
              <a:rPr lang="en-US" dirty="0" smtClean="0"/>
              <a:t>Combiner: Optional</a:t>
            </a:r>
            <a:endParaRPr lang="en-US" dirty="0"/>
          </a:p>
          <a:p>
            <a:pPr marL="182880" indent="0">
              <a:buNone/>
            </a:pPr>
            <a:r>
              <a:rPr lang="en-US" dirty="0" smtClean="0"/>
              <a:t>Used to reduce number of intermediate key/value pairs (partial summaries) sent across the network to reducers.</a:t>
            </a:r>
          </a:p>
          <a:p>
            <a:pPr marL="182880" indent="0">
              <a:buNone/>
            </a:pPr>
            <a:r>
              <a:rPr lang="en-US" dirty="0" smtClean="0"/>
              <a:t>e.g. </a:t>
            </a:r>
            <a:r>
              <a:rPr lang="en-US" dirty="0" err="1" smtClean="0"/>
              <a:t>WordCount</a:t>
            </a:r>
            <a:r>
              <a:rPr lang="en-US" dirty="0" smtClean="0"/>
              <a:t>: Key is word and partial summary is</a:t>
            </a:r>
          </a:p>
          <a:p>
            <a:pPr marL="274320" indent="0">
              <a:buNone/>
            </a:pPr>
            <a:r>
              <a:rPr lang="en-US" dirty="0"/>
              <a:t>	 </a:t>
            </a:r>
            <a:r>
              <a:rPr lang="en-US" dirty="0" smtClean="0"/>
              <a:t>   the total count of that word seen by </a:t>
            </a:r>
            <a:r>
              <a:rPr lang="en-US" b="1" i="1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mapper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48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Partitioner</a:t>
            </a:r>
            <a:r>
              <a:rPr lang="en-US" dirty="0" smtClean="0"/>
              <a:t>: Optional and rarely used</a:t>
            </a:r>
          </a:p>
          <a:p>
            <a:pPr marL="182880" indent="0">
              <a:buNone/>
            </a:pPr>
            <a:r>
              <a:rPr lang="en-US" dirty="0" smtClean="0"/>
              <a:t>Determines which reducer gets output from mapper.</a:t>
            </a:r>
          </a:p>
          <a:p>
            <a:pPr marL="182880" indent="0">
              <a:buNone/>
            </a:pPr>
            <a:r>
              <a:rPr lang="en-US" dirty="0" smtClean="0"/>
              <a:t>Used for time critical jobs with lots of data and severe data skew (some keys would have many more values than others).</a:t>
            </a:r>
          </a:p>
          <a:p>
            <a:pPr marL="0" indent="0">
              <a:buNone/>
            </a:pPr>
            <a:r>
              <a:rPr lang="en-US" dirty="0" smtClean="0"/>
              <a:t>Reducer:</a:t>
            </a:r>
            <a:endParaRPr lang="en-US" dirty="0"/>
          </a:p>
          <a:p>
            <a:pPr marL="182880" indent="0">
              <a:buNone/>
            </a:pPr>
            <a:r>
              <a:rPr lang="en-US" dirty="0" smtClean="0"/>
              <a:t>Combines all partial summaries/results from all mappers for a particular key into a final </a:t>
            </a:r>
            <a:r>
              <a:rPr lang="en-US" dirty="0" err="1" smtClean="0"/>
              <a:t>sumary</a:t>
            </a:r>
            <a:r>
              <a:rPr lang="en-US" dirty="0" smtClean="0"/>
              <a:t>/result.</a:t>
            </a:r>
          </a:p>
          <a:p>
            <a:pPr marL="182880" indent="0">
              <a:buNone/>
            </a:pPr>
            <a:r>
              <a:rPr lang="en-US" dirty="0" smtClean="0"/>
              <a:t>e.g. </a:t>
            </a:r>
            <a:r>
              <a:rPr lang="en-US" dirty="0" err="1" smtClean="0"/>
              <a:t>WordCount</a:t>
            </a:r>
            <a:r>
              <a:rPr lang="en-US" dirty="0" smtClean="0"/>
              <a:t>: Key is word and final summary is</a:t>
            </a:r>
          </a:p>
          <a:p>
            <a:pPr marL="274320" indent="0">
              <a:buNone/>
            </a:pPr>
            <a:r>
              <a:rPr lang="en-US" dirty="0"/>
              <a:t>	 </a:t>
            </a:r>
            <a:r>
              <a:rPr lang="en-US" dirty="0" smtClean="0"/>
              <a:t>   the total count of that word seen by </a:t>
            </a:r>
            <a:r>
              <a:rPr lang="en-US" b="1" i="1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mappers </a:t>
            </a:r>
          </a:p>
        </p:txBody>
      </p:sp>
    </p:spTree>
    <p:extLst>
      <p:ext uri="{BB962C8B-B14F-4D97-AF65-F5344CB8AC3E}">
        <p14:creationId xmlns:p14="http://schemas.microsoft.com/office/powerpoint/2010/main" val="161867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3100"/>
            <a:ext cx="8229600" cy="54530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See Figure 2-1 (page 16)</a:t>
            </a:r>
          </a:p>
          <a:p>
            <a:pPr marL="0" indent="0">
              <a:buNone/>
            </a:pPr>
            <a:r>
              <a:rPr lang="en-US" dirty="0" smtClean="0"/>
              <a:t>Note that there is an error in the figure, in that outputs from different reducers should not contain the same group.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e.g. Output for top Reducer should be for groups A and C, not B and D, which is the output for the bottom Reducer.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6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9700"/>
            <a:ext cx="8902700" cy="660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Consequences:</a:t>
            </a:r>
          </a:p>
          <a:p>
            <a:pPr marL="182880" indent="0">
              <a:buNone/>
            </a:pPr>
            <a:r>
              <a:rPr lang="en-US" dirty="0" smtClean="0"/>
              <a:t>Job output will be a set of part files containing a single record per reducer input group. </a:t>
            </a:r>
          </a:p>
          <a:p>
            <a:pPr marL="182880" indent="0">
              <a:buNone/>
            </a:pPr>
            <a:r>
              <a:rPr lang="en-US" dirty="0" smtClean="0"/>
              <a:t>e.g. The part_0000 file we saw from </a:t>
            </a:r>
            <a:r>
              <a:rPr lang="en-US" dirty="0" err="1" smtClean="0"/>
              <a:t>WordCount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Known Uses:</a:t>
            </a:r>
          </a:p>
          <a:p>
            <a:r>
              <a:rPr lang="en-US" dirty="0" smtClean="0"/>
              <a:t>Word Count</a:t>
            </a:r>
          </a:p>
          <a:p>
            <a:r>
              <a:rPr lang="en-US" dirty="0" smtClean="0"/>
              <a:t>Record Count</a:t>
            </a:r>
          </a:p>
          <a:p>
            <a:r>
              <a:rPr lang="en-US" dirty="0" smtClean="0"/>
              <a:t>Min/Max/Count</a:t>
            </a:r>
          </a:p>
          <a:p>
            <a:r>
              <a:rPr lang="en-US" dirty="0" smtClean="0"/>
              <a:t>Average/Medium/Standard Deviation</a:t>
            </a:r>
            <a:endParaRPr lang="en-US" dirty="0"/>
          </a:p>
          <a:p>
            <a:pPr marL="1828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5100"/>
            <a:ext cx="8890000" cy="6515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Min/Max/Count example: </a:t>
            </a:r>
          </a:p>
          <a:p>
            <a:r>
              <a:rPr lang="en-US" dirty="0" smtClean="0"/>
              <a:t>output is 3 values, so we need a class that contains the 3 values.  </a:t>
            </a:r>
          </a:p>
          <a:p>
            <a:r>
              <a:rPr lang="en-US" dirty="0" smtClean="0"/>
              <a:t>See figure 2-2</a:t>
            </a:r>
          </a:p>
          <a:p>
            <a:r>
              <a:rPr lang="en-US" dirty="0" smtClean="0"/>
              <a:t>Since min, max and count are all associative and commutative, the reducer implementation can be used as the combiner implementation</a:t>
            </a:r>
          </a:p>
          <a:p>
            <a:pPr lvl="1"/>
            <a:r>
              <a:rPr lang="en-US" dirty="0" smtClean="0"/>
              <a:t>Min(2,3,4,5) = Min(Min(2,3), Min(4,5)) : associative</a:t>
            </a:r>
          </a:p>
          <a:p>
            <a:pPr lvl="1"/>
            <a:r>
              <a:rPr lang="en-US" dirty="0" smtClean="0"/>
              <a:t>Min(2,3,4,5) = Min(5,4,3,2) : commutative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7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90500"/>
            <a:ext cx="8851900" cy="645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Average Example:</a:t>
            </a:r>
          </a:p>
          <a:p>
            <a:r>
              <a:rPr lang="en-US" dirty="0" smtClean="0"/>
              <a:t>Since “average” is not an associative operation, output is 2 values (running average and count) so it can be made associative.  This allows combiner to use reducer code.</a:t>
            </a:r>
          </a:p>
          <a:p>
            <a:pPr lvl="1"/>
            <a:r>
              <a:rPr lang="en-US" dirty="0" smtClean="0"/>
              <a:t>Average(2,3,4) != Ave(Ave(2), Ave(3,4))</a:t>
            </a:r>
          </a:p>
          <a:p>
            <a:r>
              <a:rPr lang="en-US" dirty="0" smtClean="0"/>
              <a:t>See figure 2.3</a:t>
            </a:r>
          </a:p>
          <a:p>
            <a:r>
              <a:rPr lang="en-US" dirty="0" smtClean="0"/>
              <a:t>See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Medium and Standard Deviation example shows a custom combiner (different than reducer)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75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99" y="162120"/>
            <a:ext cx="8715004" cy="64712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Inverted Index Summarizations:</a:t>
            </a:r>
          </a:p>
          <a:p>
            <a:r>
              <a:rPr lang="en-US" dirty="0" smtClean="0"/>
              <a:t>Intent: Generate an index to allow for faster searches</a:t>
            </a:r>
          </a:p>
          <a:p>
            <a:r>
              <a:rPr lang="en-US" dirty="0" smtClean="0"/>
              <a:t>Motivation: Given a word, find which URLs contain it</a:t>
            </a:r>
          </a:p>
          <a:p>
            <a:r>
              <a:rPr lang="en-US" dirty="0" smtClean="0"/>
              <a:t>Applicability: quick query responses are required</a:t>
            </a:r>
          </a:p>
          <a:p>
            <a:r>
              <a:rPr lang="en-US" dirty="0" smtClean="0"/>
              <a:t>Consequences: final output is a set of files that contain a mapping of a field value to a set of unique IDs of records containing the associated field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5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642</Words>
  <Application>Microsoft Macintosh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Summarization Patterns</vt:lpstr>
      <vt:lpstr>Numerical Summarizations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lanef</dc:creator>
  <cp:lastModifiedBy>lanef</cp:lastModifiedBy>
  <cp:revision>29</cp:revision>
  <dcterms:created xsi:type="dcterms:W3CDTF">2013-03-18T22:16:38Z</dcterms:created>
  <dcterms:modified xsi:type="dcterms:W3CDTF">2013-03-19T23:50:58Z</dcterms:modified>
</cp:coreProperties>
</file>