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4"/>
  </p:sldMasterIdLst>
  <p:notesMasterIdLst>
    <p:notesMasterId r:id="rId58"/>
  </p:notesMasterIdLst>
  <p:sldIdLst>
    <p:sldId id="375" r:id="rId5"/>
    <p:sldId id="384" r:id="rId6"/>
    <p:sldId id="393" r:id="rId7"/>
    <p:sldId id="550" r:id="rId8"/>
    <p:sldId id="576" r:id="rId9"/>
    <p:sldId id="553" r:id="rId10"/>
    <p:sldId id="598" r:id="rId11"/>
    <p:sldId id="599" r:id="rId12"/>
    <p:sldId id="609" r:id="rId13"/>
    <p:sldId id="610" r:id="rId14"/>
    <p:sldId id="600" r:id="rId15"/>
    <p:sldId id="601" r:id="rId16"/>
    <p:sldId id="602" r:id="rId17"/>
    <p:sldId id="603" r:id="rId18"/>
    <p:sldId id="604" r:id="rId19"/>
    <p:sldId id="606" r:id="rId20"/>
    <p:sldId id="607" r:id="rId21"/>
    <p:sldId id="377" r:id="rId22"/>
    <p:sldId id="378" r:id="rId23"/>
    <p:sldId id="615" r:id="rId24"/>
    <p:sldId id="616" r:id="rId25"/>
    <p:sldId id="585" r:id="rId26"/>
    <p:sldId id="588" r:id="rId27"/>
    <p:sldId id="587" r:id="rId28"/>
    <p:sldId id="618" r:id="rId29"/>
    <p:sldId id="584" r:id="rId30"/>
    <p:sldId id="611" r:id="rId31"/>
    <p:sldId id="593" r:id="rId32"/>
    <p:sldId id="594" r:id="rId33"/>
    <p:sldId id="595" r:id="rId34"/>
    <p:sldId id="596" r:id="rId35"/>
    <p:sldId id="582" r:id="rId36"/>
    <p:sldId id="579" r:id="rId37"/>
    <p:sldId id="591" r:id="rId38"/>
    <p:sldId id="592" r:id="rId39"/>
    <p:sldId id="589" r:id="rId40"/>
    <p:sldId id="580" r:id="rId41"/>
    <p:sldId id="619" r:id="rId42"/>
    <p:sldId id="620" r:id="rId43"/>
    <p:sldId id="577" r:id="rId44"/>
    <p:sldId id="590" r:id="rId45"/>
    <p:sldId id="2556" r:id="rId46"/>
    <p:sldId id="2570" r:id="rId47"/>
    <p:sldId id="2537" r:id="rId48"/>
    <p:sldId id="2571" r:id="rId49"/>
    <p:sldId id="514" r:id="rId50"/>
    <p:sldId id="515" r:id="rId51"/>
    <p:sldId id="516" r:id="rId52"/>
    <p:sldId id="517" r:id="rId53"/>
    <p:sldId id="519" r:id="rId54"/>
    <p:sldId id="520" r:id="rId55"/>
    <p:sldId id="2572" r:id="rId56"/>
    <p:sldId id="57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4766"/>
    <a:srgbClr val="FFFFFF"/>
    <a:srgbClr val="32315E"/>
    <a:srgbClr val="ABB8D9"/>
    <a:srgbClr val="526DB0"/>
    <a:srgbClr val="5B5D71"/>
    <a:srgbClr val="989AAC"/>
    <a:srgbClr val="F5C201"/>
    <a:srgbClr val="A78301"/>
    <a:srgbClr val="2F3F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7" autoAdjust="0"/>
    <p:restoredTop sz="94660"/>
  </p:normalViewPr>
  <p:slideViewPr>
    <p:cSldViewPr>
      <p:cViewPr varScale="1">
        <p:scale>
          <a:sx n="107" d="100"/>
          <a:sy n="107" d="100"/>
        </p:scale>
        <p:origin x="81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ata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4" Type="http://schemas.openxmlformats.org/officeDocument/2006/relationships/image" Target="../media/image5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4" Type="http://schemas.openxmlformats.org/officeDocument/2006/relationships/image" Target="../media/image5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EE6DB3-9CD0-4377-9A8B-25798768A84E}"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D68A31D9-C454-4208-8620-BEED30B79641}">
      <dgm:prSet/>
      <dgm:spPr/>
      <dgm:t>
        <a:bodyPr/>
        <a:lstStyle/>
        <a:p>
          <a:pPr>
            <a:lnSpc>
              <a:spcPct val="100000"/>
            </a:lnSpc>
          </a:pPr>
          <a:r>
            <a:rPr lang="en-GB" dirty="0"/>
            <a:t>Understand how the course will work</a:t>
          </a:r>
          <a:endParaRPr lang="en-US" dirty="0"/>
        </a:p>
      </dgm:t>
    </dgm:pt>
    <dgm:pt modelId="{F92AF2C0-0AA6-4B6A-8BA1-7DC01F5A9D1B}" type="parTrans" cxnId="{72431866-0757-4A9E-9C13-B15E727F30B6}">
      <dgm:prSet/>
      <dgm:spPr/>
      <dgm:t>
        <a:bodyPr/>
        <a:lstStyle/>
        <a:p>
          <a:endParaRPr lang="en-US"/>
        </a:p>
      </dgm:t>
    </dgm:pt>
    <dgm:pt modelId="{FB238904-21B6-4873-90E8-81C0B19FE85A}" type="sibTrans" cxnId="{72431866-0757-4A9E-9C13-B15E727F30B6}">
      <dgm:prSet/>
      <dgm:spPr/>
      <dgm:t>
        <a:bodyPr/>
        <a:lstStyle/>
        <a:p>
          <a:endParaRPr lang="en-US"/>
        </a:p>
      </dgm:t>
    </dgm:pt>
    <dgm:pt modelId="{78F3CB7E-12A0-4F86-BD93-CD472AE54B06}">
      <dgm:prSet/>
      <dgm:spPr/>
      <dgm:t>
        <a:bodyPr/>
        <a:lstStyle/>
        <a:p>
          <a:pPr>
            <a:lnSpc>
              <a:spcPct val="100000"/>
            </a:lnSpc>
          </a:pPr>
          <a:r>
            <a:rPr lang="en-GB"/>
            <a:t>Know what learning resources are available </a:t>
          </a:r>
          <a:endParaRPr lang="en-US"/>
        </a:p>
      </dgm:t>
    </dgm:pt>
    <dgm:pt modelId="{E5E0CEF4-D097-4BA1-B55B-16A87D59F03D}" type="parTrans" cxnId="{C410CFA5-564E-478E-8C84-73FF4B9FDC7E}">
      <dgm:prSet/>
      <dgm:spPr/>
      <dgm:t>
        <a:bodyPr/>
        <a:lstStyle/>
        <a:p>
          <a:endParaRPr lang="en-US"/>
        </a:p>
      </dgm:t>
    </dgm:pt>
    <dgm:pt modelId="{4DC4B05A-22F6-49AF-A8B5-13ED313A8DAE}" type="sibTrans" cxnId="{C410CFA5-564E-478E-8C84-73FF4B9FDC7E}">
      <dgm:prSet/>
      <dgm:spPr/>
      <dgm:t>
        <a:bodyPr/>
        <a:lstStyle/>
        <a:p>
          <a:endParaRPr lang="en-US"/>
        </a:p>
      </dgm:t>
    </dgm:pt>
    <dgm:pt modelId="{24FB4AAE-914B-4BAD-913B-F3DFAD145340}">
      <dgm:prSet/>
      <dgm:spPr/>
      <dgm:t>
        <a:bodyPr/>
        <a:lstStyle/>
        <a:p>
          <a:pPr>
            <a:lnSpc>
              <a:spcPct val="100000"/>
            </a:lnSpc>
          </a:pPr>
          <a:r>
            <a:rPr lang="en-GB"/>
            <a:t>Understand what you need to do and how you will be assessed</a:t>
          </a:r>
          <a:endParaRPr lang="en-US"/>
        </a:p>
      </dgm:t>
    </dgm:pt>
    <dgm:pt modelId="{2923A6C0-1EDF-4B74-80AA-E7F14885A063}" type="parTrans" cxnId="{AC27394F-0F01-4E8D-8A63-366AA46C1224}">
      <dgm:prSet/>
      <dgm:spPr/>
      <dgm:t>
        <a:bodyPr/>
        <a:lstStyle/>
        <a:p>
          <a:endParaRPr lang="en-US"/>
        </a:p>
      </dgm:t>
    </dgm:pt>
    <dgm:pt modelId="{339AE997-8848-4DE9-8057-E8ED374497F8}" type="sibTrans" cxnId="{AC27394F-0F01-4E8D-8A63-366AA46C1224}">
      <dgm:prSet/>
      <dgm:spPr/>
      <dgm:t>
        <a:bodyPr/>
        <a:lstStyle/>
        <a:p>
          <a:endParaRPr lang="en-US"/>
        </a:p>
      </dgm:t>
    </dgm:pt>
    <dgm:pt modelId="{6F76EB63-26AE-4B53-913F-C1802F223CB3}">
      <dgm:prSet/>
      <dgm:spPr/>
      <dgm:t>
        <a:bodyPr/>
        <a:lstStyle/>
        <a:p>
          <a:pPr>
            <a:lnSpc>
              <a:spcPct val="100000"/>
            </a:lnSpc>
          </a:pPr>
          <a:r>
            <a:rPr lang="en-GB"/>
            <a:t>Develop an understanding on how data science can be applied to manufacturing </a:t>
          </a:r>
          <a:endParaRPr lang="en-US"/>
        </a:p>
      </dgm:t>
    </dgm:pt>
    <dgm:pt modelId="{A116653D-D7F0-456E-BB6C-23FD687661A3}" type="parTrans" cxnId="{C60A2020-AF44-4A96-81F1-791806A85D35}">
      <dgm:prSet/>
      <dgm:spPr/>
      <dgm:t>
        <a:bodyPr/>
        <a:lstStyle/>
        <a:p>
          <a:endParaRPr lang="en-US"/>
        </a:p>
      </dgm:t>
    </dgm:pt>
    <dgm:pt modelId="{BB0A9F41-92CC-46C8-8444-66143B1D8462}" type="sibTrans" cxnId="{C60A2020-AF44-4A96-81F1-791806A85D35}">
      <dgm:prSet/>
      <dgm:spPr/>
      <dgm:t>
        <a:bodyPr/>
        <a:lstStyle/>
        <a:p>
          <a:endParaRPr lang="en-US"/>
        </a:p>
      </dgm:t>
    </dgm:pt>
    <dgm:pt modelId="{CDBF6FA0-7282-4D28-B303-DF68EB0C97B2}" type="pres">
      <dgm:prSet presAssocID="{3CEE6DB3-9CD0-4377-9A8B-25798768A84E}" presName="root" presStyleCnt="0">
        <dgm:presLayoutVars>
          <dgm:dir/>
          <dgm:resizeHandles val="exact"/>
        </dgm:presLayoutVars>
      </dgm:prSet>
      <dgm:spPr/>
    </dgm:pt>
    <dgm:pt modelId="{71DED24E-DF3A-4B5B-AAE4-B7B538CE4200}" type="pres">
      <dgm:prSet presAssocID="{D68A31D9-C454-4208-8620-BEED30B79641}" presName="compNode" presStyleCnt="0"/>
      <dgm:spPr/>
    </dgm:pt>
    <dgm:pt modelId="{5314C395-D307-4605-8853-627371A04CD4}" type="pres">
      <dgm:prSet presAssocID="{D68A31D9-C454-4208-8620-BEED30B79641}" presName="bgRect" presStyleLbl="bgShp" presStyleIdx="0" presStyleCnt="4"/>
      <dgm:spPr/>
    </dgm:pt>
    <dgm:pt modelId="{28A72D61-0522-4475-B14A-8BC39A173EAE}" type="pres">
      <dgm:prSet presAssocID="{D68A31D9-C454-4208-8620-BEED30B796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EF9D06BB-1621-4FCF-90CC-76B705828C38}" type="pres">
      <dgm:prSet presAssocID="{D68A31D9-C454-4208-8620-BEED30B79641}" presName="spaceRect" presStyleCnt="0"/>
      <dgm:spPr/>
    </dgm:pt>
    <dgm:pt modelId="{7715E8BF-FECE-46E8-9BDB-D767DAA63D57}" type="pres">
      <dgm:prSet presAssocID="{D68A31D9-C454-4208-8620-BEED30B79641}" presName="parTx" presStyleLbl="revTx" presStyleIdx="0" presStyleCnt="4">
        <dgm:presLayoutVars>
          <dgm:chMax val="0"/>
          <dgm:chPref val="0"/>
        </dgm:presLayoutVars>
      </dgm:prSet>
      <dgm:spPr/>
    </dgm:pt>
    <dgm:pt modelId="{9FB48846-0A6D-4B9E-B64A-CC7650AAA9D9}" type="pres">
      <dgm:prSet presAssocID="{FB238904-21B6-4873-90E8-81C0B19FE85A}" presName="sibTrans" presStyleCnt="0"/>
      <dgm:spPr/>
    </dgm:pt>
    <dgm:pt modelId="{ADF7F856-EA66-498A-92AF-E71DB883A475}" type="pres">
      <dgm:prSet presAssocID="{78F3CB7E-12A0-4F86-BD93-CD472AE54B06}" presName="compNode" presStyleCnt="0"/>
      <dgm:spPr/>
    </dgm:pt>
    <dgm:pt modelId="{B2F068CD-7595-4D1F-B548-D01241F01103}" type="pres">
      <dgm:prSet presAssocID="{78F3CB7E-12A0-4F86-BD93-CD472AE54B06}" presName="bgRect" presStyleLbl="bgShp" presStyleIdx="1" presStyleCnt="4"/>
      <dgm:spPr/>
    </dgm:pt>
    <dgm:pt modelId="{0CB0D7A7-9483-4837-B475-D684897D788C}" type="pres">
      <dgm:prSet presAssocID="{78F3CB7E-12A0-4F86-BD93-CD472AE54B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4D4DD5B9-264C-4BD1-AAED-E2F9A162A3CC}" type="pres">
      <dgm:prSet presAssocID="{78F3CB7E-12A0-4F86-BD93-CD472AE54B06}" presName="spaceRect" presStyleCnt="0"/>
      <dgm:spPr/>
    </dgm:pt>
    <dgm:pt modelId="{E4B01393-49CB-46D2-8C44-37933E61ACFC}" type="pres">
      <dgm:prSet presAssocID="{78F3CB7E-12A0-4F86-BD93-CD472AE54B06}" presName="parTx" presStyleLbl="revTx" presStyleIdx="1" presStyleCnt="4">
        <dgm:presLayoutVars>
          <dgm:chMax val="0"/>
          <dgm:chPref val="0"/>
        </dgm:presLayoutVars>
      </dgm:prSet>
      <dgm:spPr/>
    </dgm:pt>
    <dgm:pt modelId="{F3CDC54E-7865-40E7-B0C8-CC7219E0EF00}" type="pres">
      <dgm:prSet presAssocID="{4DC4B05A-22F6-49AF-A8B5-13ED313A8DAE}" presName="sibTrans" presStyleCnt="0"/>
      <dgm:spPr/>
    </dgm:pt>
    <dgm:pt modelId="{AFC63E70-C4FC-415D-963B-BAEF8A37AF32}" type="pres">
      <dgm:prSet presAssocID="{24FB4AAE-914B-4BAD-913B-F3DFAD145340}" presName="compNode" presStyleCnt="0"/>
      <dgm:spPr/>
    </dgm:pt>
    <dgm:pt modelId="{8B599217-A4F2-4C9E-B407-89B1F5BE068C}" type="pres">
      <dgm:prSet presAssocID="{24FB4AAE-914B-4BAD-913B-F3DFAD145340}" presName="bgRect" presStyleLbl="bgShp" presStyleIdx="2" presStyleCnt="4"/>
      <dgm:spPr/>
    </dgm:pt>
    <dgm:pt modelId="{7D9F58F6-E005-4C06-8D1B-2C115B4B4E93}" type="pres">
      <dgm:prSet presAssocID="{24FB4AAE-914B-4BAD-913B-F3DFAD1453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B978D71A-E8FF-49E1-886F-CD9DBAA10F6E}" type="pres">
      <dgm:prSet presAssocID="{24FB4AAE-914B-4BAD-913B-F3DFAD145340}" presName="spaceRect" presStyleCnt="0"/>
      <dgm:spPr/>
    </dgm:pt>
    <dgm:pt modelId="{C84C1382-80F5-4BEA-BF23-3FB95A968FEC}" type="pres">
      <dgm:prSet presAssocID="{24FB4AAE-914B-4BAD-913B-F3DFAD145340}" presName="parTx" presStyleLbl="revTx" presStyleIdx="2" presStyleCnt="4">
        <dgm:presLayoutVars>
          <dgm:chMax val="0"/>
          <dgm:chPref val="0"/>
        </dgm:presLayoutVars>
      </dgm:prSet>
      <dgm:spPr/>
    </dgm:pt>
    <dgm:pt modelId="{66A33143-8BD2-434B-B785-E25326926464}" type="pres">
      <dgm:prSet presAssocID="{339AE997-8848-4DE9-8057-E8ED374497F8}" presName="sibTrans" presStyleCnt="0"/>
      <dgm:spPr/>
    </dgm:pt>
    <dgm:pt modelId="{D6E54A99-946A-4988-AC74-26809E161570}" type="pres">
      <dgm:prSet presAssocID="{6F76EB63-26AE-4B53-913F-C1802F223CB3}" presName="compNode" presStyleCnt="0"/>
      <dgm:spPr/>
    </dgm:pt>
    <dgm:pt modelId="{07B3069F-BD0E-4AFB-8750-DBB8A51A46C5}" type="pres">
      <dgm:prSet presAssocID="{6F76EB63-26AE-4B53-913F-C1802F223CB3}" presName="bgRect" presStyleLbl="bgShp" presStyleIdx="3" presStyleCnt="4"/>
      <dgm:spPr/>
    </dgm:pt>
    <dgm:pt modelId="{271C658F-C16A-4ED2-AF7A-2BA626734EC9}" type="pres">
      <dgm:prSet presAssocID="{6F76EB63-26AE-4B53-913F-C1802F223CB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5C51DDBE-AA37-4B15-97F1-A0814AC25C5E}" type="pres">
      <dgm:prSet presAssocID="{6F76EB63-26AE-4B53-913F-C1802F223CB3}" presName="spaceRect" presStyleCnt="0"/>
      <dgm:spPr/>
    </dgm:pt>
    <dgm:pt modelId="{99653925-3206-4709-94D0-9D095FD784AB}" type="pres">
      <dgm:prSet presAssocID="{6F76EB63-26AE-4B53-913F-C1802F223CB3}" presName="parTx" presStyleLbl="revTx" presStyleIdx="3" presStyleCnt="4">
        <dgm:presLayoutVars>
          <dgm:chMax val="0"/>
          <dgm:chPref val="0"/>
        </dgm:presLayoutVars>
      </dgm:prSet>
      <dgm:spPr/>
    </dgm:pt>
  </dgm:ptLst>
  <dgm:cxnLst>
    <dgm:cxn modelId="{C60A2020-AF44-4A96-81F1-791806A85D35}" srcId="{3CEE6DB3-9CD0-4377-9A8B-25798768A84E}" destId="{6F76EB63-26AE-4B53-913F-C1802F223CB3}" srcOrd="3" destOrd="0" parTransId="{A116653D-D7F0-456E-BB6C-23FD687661A3}" sibTransId="{BB0A9F41-92CC-46C8-8444-66143B1D8462}"/>
    <dgm:cxn modelId="{DD1D8E27-1921-49A5-AC95-5A17DDB48ED5}" type="presOf" srcId="{24FB4AAE-914B-4BAD-913B-F3DFAD145340}" destId="{C84C1382-80F5-4BEA-BF23-3FB95A968FEC}" srcOrd="0" destOrd="0" presId="urn:microsoft.com/office/officeart/2018/2/layout/IconVerticalSolidList"/>
    <dgm:cxn modelId="{09C5F139-4B7F-420C-AA11-B69F32E9B07E}" type="presOf" srcId="{6F76EB63-26AE-4B53-913F-C1802F223CB3}" destId="{99653925-3206-4709-94D0-9D095FD784AB}" srcOrd="0" destOrd="0" presId="urn:microsoft.com/office/officeart/2018/2/layout/IconVerticalSolidList"/>
    <dgm:cxn modelId="{72431866-0757-4A9E-9C13-B15E727F30B6}" srcId="{3CEE6DB3-9CD0-4377-9A8B-25798768A84E}" destId="{D68A31D9-C454-4208-8620-BEED30B79641}" srcOrd="0" destOrd="0" parTransId="{F92AF2C0-0AA6-4B6A-8BA1-7DC01F5A9D1B}" sibTransId="{FB238904-21B6-4873-90E8-81C0B19FE85A}"/>
    <dgm:cxn modelId="{31DFBD49-9837-4856-A7C1-7B30681DD88A}" type="presOf" srcId="{3CEE6DB3-9CD0-4377-9A8B-25798768A84E}" destId="{CDBF6FA0-7282-4D28-B303-DF68EB0C97B2}" srcOrd="0" destOrd="0" presId="urn:microsoft.com/office/officeart/2018/2/layout/IconVerticalSolidList"/>
    <dgm:cxn modelId="{AC27394F-0F01-4E8D-8A63-366AA46C1224}" srcId="{3CEE6DB3-9CD0-4377-9A8B-25798768A84E}" destId="{24FB4AAE-914B-4BAD-913B-F3DFAD145340}" srcOrd="2" destOrd="0" parTransId="{2923A6C0-1EDF-4B74-80AA-E7F14885A063}" sibTransId="{339AE997-8848-4DE9-8057-E8ED374497F8}"/>
    <dgm:cxn modelId="{C410CFA5-564E-478E-8C84-73FF4B9FDC7E}" srcId="{3CEE6DB3-9CD0-4377-9A8B-25798768A84E}" destId="{78F3CB7E-12A0-4F86-BD93-CD472AE54B06}" srcOrd="1" destOrd="0" parTransId="{E5E0CEF4-D097-4BA1-B55B-16A87D59F03D}" sibTransId="{4DC4B05A-22F6-49AF-A8B5-13ED313A8DAE}"/>
    <dgm:cxn modelId="{5BF324D2-F50B-4BAC-832E-E1C6E810C713}" type="presOf" srcId="{78F3CB7E-12A0-4F86-BD93-CD472AE54B06}" destId="{E4B01393-49CB-46D2-8C44-37933E61ACFC}" srcOrd="0" destOrd="0" presId="urn:microsoft.com/office/officeart/2018/2/layout/IconVerticalSolidList"/>
    <dgm:cxn modelId="{BE9A38F6-3871-412E-9417-6E0B1195482E}" type="presOf" srcId="{D68A31D9-C454-4208-8620-BEED30B79641}" destId="{7715E8BF-FECE-46E8-9BDB-D767DAA63D57}" srcOrd="0" destOrd="0" presId="urn:microsoft.com/office/officeart/2018/2/layout/IconVerticalSolidList"/>
    <dgm:cxn modelId="{7C751C02-66EE-4262-A26B-8342BDEADADF}" type="presParOf" srcId="{CDBF6FA0-7282-4D28-B303-DF68EB0C97B2}" destId="{71DED24E-DF3A-4B5B-AAE4-B7B538CE4200}" srcOrd="0" destOrd="0" presId="urn:microsoft.com/office/officeart/2018/2/layout/IconVerticalSolidList"/>
    <dgm:cxn modelId="{B9B8EFE2-82A2-45DB-AB86-6801E292DB3E}" type="presParOf" srcId="{71DED24E-DF3A-4B5B-AAE4-B7B538CE4200}" destId="{5314C395-D307-4605-8853-627371A04CD4}" srcOrd="0" destOrd="0" presId="urn:microsoft.com/office/officeart/2018/2/layout/IconVerticalSolidList"/>
    <dgm:cxn modelId="{7917D720-AA4A-473A-A68D-FE5D1766FB57}" type="presParOf" srcId="{71DED24E-DF3A-4B5B-AAE4-B7B538CE4200}" destId="{28A72D61-0522-4475-B14A-8BC39A173EAE}" srcOrd="1" destOrd="0" presId="urn:microsoft.com/office/officeart/2018/2/layout/IconVerticalSolidList"/>
    <dgm:cxn modelId="{A34E2864-22B7-451A-A52C-EBBA845311C6}" type="presParOf" srcId="{71DED24E-DF3A-4B5B-AAE4-B7B538CE4200}" destId="{EF9D06BB-1621-4FCF-90CC-76B705828C38}" srcOrd="2" destOrd="0" presId="urn:microsoft.com/office/officeart/2018/2/layout/IconVerticalSolidList"/>
    <dgm:cxn modelId="{30968D52-BDF5-4090-AA57-88C5D509B5DD}" type="presParOf" srcId="{71DED24E-DF3A-4B5B-AAE4-B7B538CE4200}" destId="{7715E8BF-FECE-46E8-9BDB-D767DAA63D57}" srcOrd="3" destOrd="0" presId="urn:microsoft.com/office/officeart/2018/2/layout/IconVerticalSolidList"/>
    <dgm:cxn modelId="{11DCB3B0-2D31-4E94-AA3B-DF0D3FA2E4C8}" type="presParOf" srcId="{CDBF6FA0-7282-4D28-B303-DF68EB0C97B2}" destId="{9FB48846-0A6D-4B9E-B64A-CC7650AAA9D9}" srcOrd="1" destOrd="0" presId="urn:microsoft.com/office/officeart/2018/2/layout/IconVerticalSolidList"/>
    <dgm:cxn modelId="{399C144D-5D28-42B4-87D6-76A8B75757CD}" type="presParOf" srcId="{CDBF6FA0-7282-4D28-B303-DF68EB0C97B2}" destId="{ADF7F856-EA66-498A-92AF-E71DB883A475}" srcOrd="2" destOrd="0" presId="urn:microsoft.com/office/officeart/2018/2/layout/IconVerticalSolidList"/>
    <dgm:cxn modelId="{3DF2D891-6857-4B56-95DB-FC12A77BA2AC}" type="presParOf" srcId="{ADF7F856-EA66-498A-92AF-E71DB883A475}" destId="{B2F068CD-7595-4D1F-B548-D01241F01103}" srcOrd="0" destOrd="0" presId="urn:microsoft.com/office/officeart/2018/2/layout/IconVerticalSolidList"/>
    <dgm:cxn modelId="{48DEB421-A09C-4B70-901D-5D7C2258A948}" type="presParOf" srcId="{ADF7F856-EA66-498A-92AF-E71DB883A475}" destId="{0CB0D7A7-9483-4837-B475-D684897D788C}" srcOrd="1" destOrd="0" presId="urn:microsoft.com/office/officeart/2018/2/layout/IconVerticalSolidList"/>
    <dgm:cxn modelId="{A658A943-13EE-485D-B5D2-395E1C9B86CE}" type="presParOf" srcId="{ADF7F856-EA66-498A-92AF-E71DB883A475}" destId="{4D4DD5B9-264C-4BD1-AAED-E2F9A162A3CC}" srcOrd="2" destOrd="0" presId="urn:microsoft.com/office/officeart/2018/2/layout/IconVerticalSolidList"/>
    <dgm:cxn modelId="{382F96B1-108F-4FE7-904A-6311B0C72CCA}" type="presParOf" srcId="{ADF7F856-EA66-498A-92AF-E71DB883A475}" destId="{E4B01393-49CB-46D2-8C44-37933E61ACFC}" srcOrd="3" destOrd="0" presId="urn:microsoft.com/office/officeart/2018/2/layout/IconVerticalSolidList"/>
    <dgm:cxn modelId="{E926D6BC-1055-4C57-B0A6-EBAB5A5AD036}" type="presParOf" srcId="{CDBF6FA0-7282-4D28-B303-DF68EB0C97B2}" destId="{F3CDC54E-7865-40E7-B0C8-CC7219E0EF00}" srcOrd="3" destOrd="0" presId="urn:microsoft.com/office/officeart/2018/2/layout/IconVerticalSolidList"/>
    <dgm:cxn modelId="{91420C9C-7191-4495-9031-274B4698B912}" type="presParOf" srcId="{CDBF6FA0-7282-4D28-B303-DF68EB0C97B2}" destId="{AFC63E70-C4FC-415D-963B-BAEF8A37AF32}" srcOrd="4" destOrd="0" presId="urn:microsoft.com/office/officeart/2018/2/layout/IconVerticalSolidList"/>
    <dgm:cxn modelId="{9D9BB5C8-FF0B-425A-B75B-6F2E46441174}" type="presParOf" srcId="{AFC63E70-C4FC-415D-963B-BAEF8A37AF32}" destId="{8B599217-A4F2-4C9E-B407-89B1F5BE068C}" srcOrd="0" destOrd="0" presId="urn:microsoft.com/office/officeart/2018/2/layout/IconVerticalSolidList"/>
    <dgm:cxn modelId="{36BED0D7-DC14-4260-96A2-CEB110E73C6C}" type="presParOf" srcId="{AFC63E70-C4FC-415D-963B-BAEF8A37AF32}" destId="{7D9F58F6-E005-4C06-8D1B-2C115B4B4E93}" srcOrd="1" destOrd="0" presId="urn:microsoft.com/office/officeart/2018/2/layout/IconVerticalSolidList"/>
    <dgm:cxn modelId="{3DBAAFEF-4ABB-4DE4-9A56-3AB6744D7E0F}" type="presParOf" srcId="{AFC63E70-C4FC-415D-963B-BAEF8A37AF32}" destId="{B978D71A-E8FF-49E1-886F-CD9DBAA10F6E}" srcOrd="2" destOrd="0" presId="urn:microsoft.com/office/officeart/2018/2/layout/IconVerticalSolidList"/>
    <dgm:cxn modelId="{6DC362F4-C14B-46B8-B47D-D1D826A70F2A}" type="presParOf" srcId="{AFC63E70-C4FC-415D-963B-BAEF8A37AF32}" destId="{C84C1382-80F5-4BEA-BF23-3FB95A968FEC}" srcOrd="3" destOrd="0" presId="urn:microsoft.com/office/officeart/2018/2/layout/IconVerticalSolidList"/>
    <dgm:cxn modelId="{35EDEE29-0F0B-41E2-8192-8B36D6D9A085}" type="presParOf" srcId="{CDBF6FA0-7282-4D28-B303-DF68EB0C97B2}" destId="{66A33143-8BD2-434B-B785-E25326926464}" srcOrd="5" destOrd="0" presId="urn:microsoft.com/office/officeart/2018/2/layout/IconVerticalSolidList"/>
    <dgm:cxn modelId="{683BDFBC-D799-4503-A0B6-AAF925A69EA1}" type="presParOf" srcId="{CDBF6FA0-7282-4D28-B303-DF68EB0C97B2}" destId="{D6E54A99-946A-4988-AC74-26809E161570}" srcOrd="6" destOrd="0" presId="urn:microsoft.com/office/officeart/2018/2/layout/IconVerticalSolidList"/>
    <dgm:cxn modelId="{F31CE615-4DAE-4B9C-8338-77922A6EEAB7}" type="presParOf" srcId="{D6E54A99-946A-4988-AC74-26809E161570}" destId="{07B3069F-BD0E-4AFB-8750-DBB8A51A46C5}" srcOrd="0" destOrd="0" presId="urn:microsoft.com/office/officeart/2018/2/layout/IconVerticalSolidList"/>
    <dgm:cxn modelId="{E624F0F8-A96E-4F44-88B2-68E30020FEA5}" type="presParOf" srcId="{D6E54A99-946A-4988-AC74-26809E161570}" destId="{271C658F-C16A-4ED2-AF7A-2BA626734EC9}" srcOrd="1" destOrd="0" presId="urn:microsoft.com/office/officeart/2018/2/layout/IconVerticalSolidList"/>
    <dgm:cxn modelId="{F4F2D69F-E3D8-42EF-8CA2-B5C6AC18A8B9}" type="presParOf" srcId="{D6E54A99-946A-4988-AC74-26809E161570}" destId="{5C51DDBE-AA37-4B15-97F1-A0814AC25C5E}" srcOrd="2" destOrd="0" presId="urn:microsoft.com/office/officeart/2018/2/layout/IconVerticalSolidList"/>
    <dgm:cxn modelId="{F36BFE99-9AA8-4624-8FF9-07F3EF58683B}" type="presParOf" srcId="{D6E54A99-946A-4988-AC74-26809E161570}" destId="{99653925-3206-4709-94D0-9D095FD784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C8C6A6-F686-4942-9147-A20C8426963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C173C17-57F4-48C2-B44F-8D80DE78E5EB}">
      <dgm:prSet custT="1"/>
      <dgm:spPr>
        <a:xfrm>
          <a:off x="0" y="805061"/>
          <a:ext cx="3446859" cy="2068115"/>
        </a:xfrm>
      </dgm:spPr>
      <dgm:t>
        <a:bodyPr/>
        <a:lstStyle/>
        <a:p>
          <a:pPr>
            <a:lnSpc>
              <a:spcPct val="100000"/>
            </a:lnSpc>
          </a:pPr>
          <a:r>
            <a:rPr lang="en-GB" sz="1800" b="1" i="0" dirty="0">
              <a:latin typeface="+mn-lt"/>
              <a:ea typeface="+mn-ea"/>
              <a:cs typeface="+mn-cs"/>
            </a:rPr>
            <a:t>Week 1</a:t>
          </a:r>
        </a:p>
        <a:p>
          <a:pPr>
            <a:lnSpc>
              <a:spcPct val="100000"/>
            </a:lnSpc>
          </a:pPr>
          <a:r>
            <a:rPr lang="en-GB" sz="1800" b="0" i="0" dirty="0">
              <a:latin typeface="+mn-lt"/>
              <a:ea typeface="+mn-ea"/>
              <a:cs typeface="+mn-cs"/>
            </a:rPr>
            <a:t>Introduction and Foundations</a:t>
          </a:r>
          <a:endParaRPr lang="en-US" sz="1800" dirty="0">
            <a:latin typeface="+mn-lt"/>
            <a:ea typeface="+mn-ea"/>
            <a:cs typeface="+mn-cs"/>
          </a:endParaRPr>
        </a:p>
      </dgm:t>
    </dgm:pt>
    <dgm:pt modelId="{9EFF522E-CC89-4E4E-977F-D8C35E747777}" type="parTrans" cxnId="{106FC5B4-2B36-4972-A91C-3A4FAF0979B3}">
      <dgm:prSet/>
      <dgm:spPr/>
      <dgm:t>
        <a:bodyPr/>
        <a:lstStyle/>
        <a:p>
          <a:endParaRPr lang="en-US"/>
        </a:p>
      </dgm:t>
    </dgm:pt>
    <dgm:pt modelId="{20C3B8F1-4CB4-440A-81E0-A258C4649DB8}" type="sibTrans" cxnId="{106FC5B4-2B36-4972-A91C-3A4FAF0979B3}">
      <dgm:prSet/>
      <dgm:spPr/>
      <dgm:t>
        <a:bodyPr/>
        <a:lstStyle/>
        <a:p>
          <a:endParaRPr lang="en-US"/>
        </a:p>
      </dgm:t>
    </dgm:pt>
    <dgm:pt modelId="{6FF03636-60AE-45C2-95AD-AC30113D0BB0}">
      <dgm:prSet custT="1"/>
      <dgm:spPr>
        <a:xfrm>
          <a:off x="3791545" y="805061"/>
          <a:ext cx="3446859" cy="2068115"/>
        </a:xfrm>
      </dgm:spPr>
      <dgm:t>
        <a:bodyPr/>
        <a:lstStyle/>
        <a:p>
          <a:pPr marL="0" lvl="0" algn="ctr" defTabSz="800100">
            <a:lnSpc>
              <a:spcPct val="100000"/>
            </a:lnSpc>
            <a:spcBef>
              <a:spcPct val="0"/>
            </a:spcBef>
            <a:spcAft>
              <a:spcPct val="35000"/>
            </a:spcAft>
            <a:buNone/>
          </a:pPr>
          <a:r>
            <a:rPr lang="en-GB" sz="1800" b="1" i="0" kern="1200" dirty="0">
              <a:solidFill>
                <a:srgbClr val="00B0F0"/>
              </a:solidFill>
              <a:latin typeface="Calibri" panose="020F0502020204030204"/>
              <a:ea typeface="+mn-ea"/>
              <a:cs typeface="+mn-cs"/>
            </a:rPr>
            <a:t>Week 2</a:t>
          </a:r>
        </a:p>
        <a:p>
          <a:pPr marL="0" lvl="0" algn="ctr" defTabSz="800100">
            <a:lnSpc>
              <a:spcPct val="100000"/>
            </a:lnSpc>
            <a:spcBef>
              <a:spcPct val="0"/>
            </a:spcBef>
            <a:spcAft>
              <a:spcPct val="35000"/>
            </a:spcAft>
            <a:buNone/>
          </a:pPr>
          <a:r>
            <a:rPr lang="en-GB" sz="1800" b="0" i="0" kern="1200" dirty="0">
              <a:solidFill>
                <a:srgbClr val="00B0F0"/>
              </a:solidFill>
              <a:latin typeface="Calibri" panose="020F0502020204030204"/>
              <a:ea typeface="+mn-ea"/>
              <a:cs typeface="+mn-cs"/>
            </a:rPr>
            <a:t>Data Carpentry</a:t>
          </a:r>
          <a:endParaRPr lang="en-US" sz="1800" b="0" i="0" kern="1200" dirty="0">
            <a:solidFill>
              <a:srgbClr val="00B0F0"/>
            </a:solidFill>
            <a:latin typeface="Calibri" panose="020F0502020204030204"/>
            <a:ea typeface="+mn-ea"/>
            <a:cs typeface="+mn-cs"/>
          </a:endParaRPr>
        </a:p>
      </dgm:t>
    </dgm:pt>
    <dgm:pt modelId="{BF461B36-F4A0-40C7-8EE9-EA4D05843D26}" type="parTrans" cxnId="{28ABB1D3-8A4D-400B-9C84-AA002DF93BAD}">
      <dgm:prSet/>
      <dgm:spPr/>
      <dgm:t>
        <a:bodyPr/>
        <a:lstStyle/>
        <a:p>
          <a:endParaRPr lang="en-US"/>
        </a:p>
      </dgm:t>
    </dgm:pt>
    <dgm:pt modelId="{D8A5EA14-A3F2-4BB6-99CE-2941D6137D16}" type="sibTrans" cxnId="{28ABB1D3-8A4D-400B-9C84-AA002DF93BAD}">
      <dgm:prSet/>
      <dgm:spPr/>
      <dgm:t>
        <a:bodyPr/>
        <a:lstStyle/>
        <a:p>
          <a:endParaRPr lang="en-US"/>
        </a:p>
      </dgm:t>
    </dgm:pt>
    <dgm:pt modelId="{BD8CC800-17C0-4926-8846-445553A867ED}">
      <dgm:prSet custT="1"/>
      <dgm:spPr>
        <a:xfrm>
          <a:off x="7583090" y="805061"/>
          <a:ext cx="3446859" cy="2068115"/>
        </a:xfrm>
      </dgm:spPr>
      <dgm:t>
        <a:bodyPr/>
        <a:lstStyle/>
        <a:p>
          <a:pPr marL="0" lvl="0" algn="ctr" defTabSz="800100">
            <a:lnSpc>
              <a:spcPct val="100000"/>
            </a:lnSpc>
            <a:spcBef>
              <a:spcPct val="0"/>
            </a:spcBef>
            <a:spcAft>
              <a:spcPct val="35000"/>
            </a:spcAft>
            <a:buNone/>
          </a:pPr>
          <a:r>
            <a:rPr lang="en-GB" sz="1800" b="1" i="0" kern="1200" dirty="0">
              <a:solidFill>
                <a:srgbClr val="00B050"/>
              </a:solidFill>
              <a:latin typeface="Calibri" panose="020F0502020204030204"/>
              <a:ea typeface="+mn-ea"/>
              <a:cs typeface="+mn-cs"/>
            </a:rPr>
            <a:t>Week 3</a:t>
          </a:r>
        </a:p>
        <a:p>
          <a:pPr marL="0" lvl="0" algn="ctr" defTabSz="800100">
            <a:lnSpc>
              <a:spcPct val="100000"/>
            </a:lnSpc>
            <a:spcBef>
              <a:spcPct val="0"/>
            </a:spcBef>
            <a:spcAft>
              <a:spcPct val="35000"/>
            </a:spcAft>
            <a:buNone/>
          </a:pPr>
          <a:r>
            <a:rPr lang="en-GB" sz="1800" b="0" i="0" kern="1200" dirty="0">
              <a:solidFill>
                <a:srgbClr val="00B050"/>
              </a:solidFill>
              <a:latin typeface="Calibri" panose="020F0502020204030204"/>
              <a:ea typeface="+mn-ea"/>
              <a:cs typeface="+mn-cs"/>
            </a:rPr>
            <a:t>Product Lifecycle/ Material Flow</a:t>
          </a:r>
          <a:endParaRPr lang="en-US" sz="1800" b="0" i="0" kern="1200" dirty="0">
            <a:solidFill>
              <a:srgbClr val="00B050"/>
            </a:solidFill>
            <a:latin typeface="Calibri" panose="020F0502020204030204"/>
            <a:ea typeface="+mn-ea"/>
            <a:cs typeface="+mn-cs"/>
          </a:endParaRPr>
        </a:p>
      </dgm:t>
    </dgm:pt>
    <dgm:pt modelId="{78231E51-FBBD-4181-9679-8332B1468445}" type="parTrans" cxnId="{4CF62516-4AFF-45B2-90B7-4E517AA1E808}">
      <dgm:prSet/>
      <dgm:spPr/>
      <dgm:t>
        <a:bodyPr/>
        <a:lstStyle/>
        <a:p>
          <a:endParaRPr lang="en-US"/>
        </a:p>
      </dgm:t>
    </dgm:pt>
    <dgm:pt modelId="{7D89B0DE-9A74-4611-9718-C3EF35E30E6F}" type="sibTrans" cxnId="{4CF62516-4AFF-45B2-90B7-4E517AA1E808}">
      <dgm:prSet/>
      <dgm:spPr/>
      <dgm:t>
        <a:bodyPr/>
        <a:lstStyle/>
        <a:p>
          <a:endParaRPr lang="en-US"/>
        </a:p>
      </dgm:t>
    </dgm:pt>
    <dgm:pt modelId="{6EC91F6B-D47E-4993-9F20-C7EC455409D8}" type="pres">
      <dgm:prSet presAssocID="{41C8C6A6-F686-4942-9147-A20C84269630}" presName="root" presStyleCnt="0">
        <dgm:presLayoutVars>
          <dgm:dir/>
          <dgm:resizeHandles val="exact"/>
        </dgm:presLayoutVars>
      </dgm:prSet>
      <dgm:spPr/>
    </dgm:pt>
    <dgm:pt modelId="{5C451531-A73C-4C1B-98D3-08E653C0D990}" type="pres">
      <dgm:prSet presAssocID="{4C173C17-57F4-48C2-B44F-8D80DE78E5EB}" presName="compNode" presStyleCnt="0"/>
      <dgm:spPr/>
    </dgm:pt>
    <dgm:pt modelId="{D9FF3745-F046-42FF-A3A4-5A15DECC4BAF}" type="pres">
      <dgm:prSet presAssocID="{4C173C17-57F4-48C2-B44F-8D80DE78E5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A4FC2F65-23A3-48AD-AA2E-186CA7CAB51D}" type="pres">
      <dgm:prSet presAssocID="{4C173C17-57F4-48C2-B44F-8D80DE78E5EB}" presName="spaceRect" presStyleCnt="0"/>
      <dgm:spPr/>
    </dgm:pt>
    <dgm:pt modelId="{2144D400-177C-4366-9F62-2B4CDE96CE1F}" type="pres">
      <dgm:prSet presAssocID="{4C173C17-57F4-48C2-B44F-8D80DE78E5EB}" presName="textRect" presStyleLbl="revTx" presStyleIdx="0" presStyleCnt="3">
        <dgm:presLayoutVars>
          <dgm:chMax val="1"/>
          <dgm:chPref val="1"/>
        </dgm:presLayoutVars>
      </dgm:prSet>
      <dgm:spPr>
        <a:prstGeom prst="rect">
          <a:avLst/>
        </a:prstGeom>
      </dgm:spPr>
    </dgm:pt>
    <dgm:pt modelId="{80205B27-2707-4761-AFF8-E05BBFD7EEB6}" type="pres">
      <dgm:prSet presAssocID="{20C3B8F1-4CB4-440A-81E0-A258C4649DB8}" presName="sibTrans" presStyleCnt="0"/>
      <dgm:spPr/>
    </dgm:pt>
    <dgm:pt modelId="{16ED9BBD-D217-445D-AF20-78B632EF0834}" type="pres">
      <dgm:prSet presAssocID="{6FF03636-60AE-45C2-95AD-AC30113D0BB0}" presName="compNode" presStyleCnt="0"/>
      <dgm:spPr/>
    </dgm:pt>
    <dgm:pt modelId="{14EEFF74-2E29-4F83-926C-147B733E051F}" type="pres">
      <dgm:prSet presAssocID="{6FF03636-60AE-45C2-95AD-AC30113D0BB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atistics outline"/>
        </a:ext>
      </dgm:extLst>
    </dgm:pt>
    <dgm:pt modelId="{36A5C84E-FAB9-4546-8BEA-E8336D608B45}" type="pres">
      <dgm:prSet presAssocID="{6FF03636-60AE-45C2-95AD-AC30113D0BB0}" presName="spaceRect" presStyleCnt="0"/>
      <dgm:spPr/>
    </dgm:pt>
    <dgm:pt modelId="{A74DFABB-5A1F-4557-8B32-89232088AEE8}" type="pres">
      <dgm:prSet presAssocID="{6FF03636-60AE-45C2-95AD-AC30113D0BB0}" presName="textRect" presStyleLbl="revTx" presStyleIdx="1" presStyleCnt="3">
        <dgm:presLayoutVars>
          <dgm:chMax val="1"/>
          <dgm:chPref val="1"/>
        </dgm:presLayoutVars>
      </dgm:prSet>
      <dgm:spPr>
        <a:prstGeom prst="rect">
          <a:avLst/>
        </a:prstGeom>
      </dgm:spPr>
    </dgm:pt>
    <dgm:pt modelId="{048C917C-048E-4F31-95EB-904C504AB7DE}" type="pres">
      <dgm:prSet presAssocID="{D8A5EA14-A3F2-4BB6-99CE-2941D6137D16}" presName="sibTrans" presStyleCnt="0"/>
      <dgm:spPr/>
    </dgm:pt>
    <dgm:pt modelId="{4E8DCA87-5467-4262-82C1-CD2BECD6F786}" type="pres">
      <dgm:prSet presAssocID="{BD8CC800-17C0-4926-8846-445553A867ED}" presName="compNode" presStyleCnt="0"/>
      <dgm:spPr/>
    </dgm:pt>
    <dgm:pt modelId="{3C550C15-C1FB-4AA3-9158-8BEF92B802E6}" type="pres">
      <dgm:prSet presAssocID="{BD8CC800-17C0-4926-8846-445553A867ED}"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ntinuous Improvement with solid fill"/>
        </a:ext>
      </dgm:extLst>
    </dgm:pt>
    <dgm:pt modelId="{E4360286-A50B-4BD3-84C8-9FA8665F9527}" type="pres">
      <dgm:prSet presAssocID="{BD8CC800-17C0-4926-8846-445553A867ED}" presName="spaceRect" presStyleCnt="0"/>
      <dgm:spPr/>
    </dgm:pt>
    <dgm:pt modelId="{0F7D1104-7AA0-4521-8184-6D9F64A273D1}" type="pres">
      <dgm:prSet presAssocID="{BD8CC800-17C0-4926-8846-445553A867ED}" presName="textRect" presStyleLbl="revTx" presStyleIdx="2" presStyleCnt="3">
        <dgm:presLayoutVars>
          <dgm:chMax val="1"/>
          <dgm:chPref val="1"/>
        </dgm:presLayoutVars>
      </dgm:prSet>
      <dgm:spPr>
        <a:prstGeom prst="rect">
          <a:avLst/>
        </a:prstGeom>
      </dgm:spPr>
    </dgm:pt>
  </dgm:ptLst>
  <dgm:cxnLst>
    <dgm:cxn modelId="{4CF62516-4AFF-45B2-90B7-4E517AA1E808}" srcId="{41C8C6A6-F686-4942-9147-A20C84269630}" destId="{BD8CC800-17C0-4926-8846-445553A867ED}" srcOrd="2" destOrd="0" parTransId="{78231E51-FBBD-4181-9679-8332B1468445}" sibTransId="{7D89B0DE-9A74-4611-9718-C3EF35E30E6F}"/>
    <dgm:cxn modelId="{ED72C59D-77EF-4C21-BF56-F29812CE5C1E}" type="presOf" srcId="{BD8CC800-17C0-4926-8846-445553A867ED}" destId="{0F7D1104-7AA0-4521-8184-6D9F64A273D1}" srcOrd="0" destOrd="0" presId="urn:microsoft.com/office/officeart/2018/2/layout/IconLabelList"/>
    <dgm:cxn modelId="{5A6541A9-7A22-4755-B0FB-87569393BDC9}" type="presOf" srcId="{6FF03636-60AE-45C2-95AD-AC30113D0BB0}" destId="{A74DFABB-5A1F-4557-8B32-89232088AEE8}" srcOrd="0" destOrd="0" presId="urn:microsoft.com/office/officeart/2018/2/layout/IconLabelList"/>
    <dgm:cxn modelId="{106FC5B4-2B36-4972-A91C-3A4FAF0979B3}" srcId="{41C8C6A6-F686-4942-9147-A20C84269630}" destId="{4C173C17-57F4-48C2-B44F-8D80DE78E5EB}" srcOrd="0" destOrd="0" parTransId="{9EFF522E-CC89-4E4E-977F-D8C35E747777}" sibTransId="{20C3B8F1-4CB4-440A-81E0-A258C4649DB8}"/>
    <dgm:cxn modelId="{28ABB1D3-8A4D-400B-9C84-AA002DF93BAD}" srcId="{41C8C6A6-F686-4942-9147-A20C84269630}" destId="{6FF03636-60AE-45C2-95AD-AC30113D0BB0}" srcOrd="1" destOrd="0" parTransId="{BF461B36-F4A0-40C7-8EE9-EA4D05843D26}" sibTransId="{D8A5EA14-A3F2-4BB6-99CE-2941D6137D16}"/>
    <dgm:cxn modelId="{2EF46AD8-3F37-4B34-9EAB-8CCD34E9D2E5}" type="presOf" srcId="{4C173C17-57F4-48C2-B44F-8D80DE78E5EB}" destId="{2144D400-177C-4366-9F62-2B4CDE96CE1F}" srcOrd="0" destOrd="0" presId="urn:microsoft.com/office/officeart/2018/2/layout/IconLabelList"/>
    <dgm:cxn modelId="{86449BF0-8A2B-404F-97DD-91A19325DC37}" type="presOf" srcId="{41C8C6A6-F686-4942-9147-A20C84269630}" destId="{6EC91F6B-D47E-4993-9F20-C7EC455409D8}" srcOrd="0" destOrd="0" presId="urn:microsoft.com/office/officeart/2018/2/layout/IconLabelList"/>
    <dgm:cxn modelId="{121A1FED-4165-495D-8A16-995F94D53286}" type="presParOf" srcId="{6EC91F6B-D47E-4993-9F20-C7EC455409D8}" destId="{5C451531-A73C-4C1B-98D3-08E653C0D990}" srcOrd="0" destOrd="0" presId="urn:microsoft.com/office/officeart/2018/2/layout/IconLabelList"/>
    <dgm:cxn modelId="{D3DF6510-C097-448C-99DB-7B25B46FCE30}" type="presParOf" srcId="{5C451531-A73C-4C1B-98D3-08E653C0D990}" destId="{D9FF3745-F046-42FF-A3A4-5A15DECC4BAF}" srcOrd="0" destOrd="0" presId="urn:microsoft.com/office/officeart/2018/2/layout/IconLabelList"/>
    <dgm:cxn modelId="{A9E45D23-B0DC-425F-B837-101F7AD61E5E}" type="presParOf" srcId="{5C451531-A73C-4C1B-98D3-08E653C0D990}" destId="{A4FC2F65-23A3-48AD-AA2E-186CA7CAB51D}" srcOrd="1" destOrd="0" presId="urn:microsoft.com/office/officeart/2018/2/layout/IconLabelList"/>
    <dgm:cxn modelId="{100DB637-4305-4B9E-B278-E10DEBC7586E}" type="presParOf" srcId="{5C451531-A73C-4C1B-98D3-08E653C0D990}" destId="{2144D400-177C-4366-9F62-2B4CDE96CE1F}" srcOrd="2" destOrd="0" presId="urn:microsoft.com/office/officeart/2018/2/layout/IconLabelList"/>
    <dgm:cxn modelId="{9164CB8C-202E-4390-87F5-56FE490544DD}" type="presParOf" srcId="{6EC91F6B-D47E-4993-9F20-C7EC455409D8}" destId="{80205B27-2707-4761-AFF8-E05BBFD7EEB6}" srcOrd="1" destOrd="0" presId="urn:microsoft.com/office/officeart/2018/2/layout/IconLabelList"/>
    <dgm:cxn modelId="{335916AF-6092-4A7F-B8FF-71FFC4BB3045}" type="presParOf" srcId="{6EC91F6B-D47E-4993-9F20-C7EC455409D8}" destId="{16ED9BBD-D217-445D-AF20-78B632EF0834}" srcOrd="2" destOrd="0" presId="urn:microsoft.com/office/officeart/2018/2/layout/IconLabelList"/>
    <dgm:cxn modelId="{757FBE88-04D2-4A16-8862-320CAE1BC633}" type="presParOf" srcId="{16ED9BBD-D217-445D-AF20-78B632EF0834}" destId="{14EEFF74-2E29-4F83-926C-147B733E051F}" srcOrd="0" destOrd="0" presId="urn:microsoft.com/office/officeart/2018/2/layout/IconLabelList"/>
    <dgm:cxn modelId="{F717A19F-E119-4656-939F-D85A8674E66B}" type="presParOf" srcId="{16ED9BBD-D217-445D-AF20-78B632EF0834}" destId="{36A5C84E-FAB9-4546-8BEA-E8336D608B45}" srcOrd="1" destOrd="0" presId="urn:microsoft.com/office/officeart/2018/2/layout/IconLabelList"/>
    <dgm:cxn modelId="{8CBB84A6-74AB-457B-81BC-048FB0AD0A7D}" type="presParOf" srcId="{16ED9BBD-D217-445D-AF20-78B632EF0834}" destId="{A74DFABB-5A1F-4557-8B32-89232088AEE8}" srcOrd="2" destOrd="0" presId="urn:microsoft.com/office/officeart/2018/2/layout/IconLabelList"/>
    <dgm:cxn modelId="{56F8963A-F483-4C0B-8484-915A5F190214}" type="presParOf" srcId="{6EC91F6B-D47E-4993-9F20-C7EC455409D8}" destId="{048C917C-048E-4F31-95EB-904C504AB7DE}" srcOrd="3" destOrd="0" presId="urn:microsoft.com/office/officeart/2018/2/layout/IconLabelList"/>
    <dgm:cxn modelId="{C1DB6F72-AC83-42C2-B39D-BA037181630B}" type="presParOf" srcId="{6EC91F6B-D47E-4993-9F20-C7EC455409D8}" destId="{4E8DCA87-5467-4262-82C1-CD2BECD6F786}" srcOrd="4" destOrd="0" presId="urn:microsoft.com/office/officeart/2018/2/layout/IconLabelList"/>
    <dgm:cxn modelId="{6FF9FB33-EFAF-4FF4-9073-8710C6C958DA}" type="presParOf" srcId="{4E8DCA87-5467-4262-82C1-CD2BECD6F786}" destId="{3C550C15-C1FB-4AA3-9158-8BEF92B802E6}" srcOrd="0" destOrd="0" presId="urn:microsoft.com/office/officeart/2018/2/layout/IconLabelList"/>
    <dgm:cxn modelId="{F7379FC5-5BBA-4E5F-B377-2BDF71FDF95B}" type="presParOf" srcId="{4E8DCA87-5467-4262-82C1-CD2BECD6F786}" destId="{E4360286-A50B-4BD3-84C8-9FA8665F9527}" srcOrd="1" destOrd="0" presId="urn:microsoft.com/office/officeart/2018/2/layout/IconLabelList"/>
    <dgm:cxn modelId="{F8B791A7-B904-4C95-A45B-0D941BBD099D}" type="presParOf" srcId="{4E8DCA87-5467-4262-82C1-CD2BECD6F786}" destId="{0F7D1104-7AA0-4521-8184-6D9F64A273D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1C8C6A6-F686-4942-9147-A20C8426963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C173C17-57F4-48C2-B44F-8D80DE78E5EB}">
      <dgm:prSet custT="1"/>
      <dgm:spPr>
        <a:xfrm>
          <a:off x="0" y="805061"/>
          <a:ext cx="3446859" cy="2068115"/>
        </a:xfrm>
      </dgm:spPr>
      <dgm:t>
        <a:bodyPr/>
        <a:lstStyle/>
        <a:p>
          <a:pPr>
            <a:lnSpc>
              <a:spcPct val="100000"/>
            </a:lnSpc>
          </a:pPr>
          <a:r>
            <a:rPr lang="en-GB" sz="1800" b="1" i="0" dirty="0">
              <a:solidFill>
                <a:srgbClr val="00B0F0"/>
              </a:solidFill>
              <a:latin typeface="+mn-lt"/>
              <a:ea typeface="+mn-ea"/>
              <a:cs typeface="+mn-cs"/>
            </a:rPr>
            <a:t>Week 4</a:t>
          </a:r>
        </a:p>
        <a:p>
          <a:pPr>
            <a:lnSpc>
              <a:spcPct val="100000"/>
            </a:lnSpc>
          </a:pPr>
          <a:r>
            <a:rPr lang="en-GB" sz="1800" b="0" i="0" dirty="0">
              <a:solidFill>
                <a:srgbClr val="00B0F0"/>
              </a:solidFill>
              <a:latin typeface="+mn-lt"/>
              <a:ea typeface="+mn-ea"/>
              <a:cs typeface="+mn-cs"/>
            </a:rPr>
            <a:t>Data Visualisation and EDA</a:t>
          </a:r>
          <a:endParaRPr lang="en-US" sz="1800" dirty="0">
            <a:solidFill>
              <a:srgbClr val="00B0F0"/>
            </a:solidFill>
            <a:latin typeface="+mn-lt"/>
            <a:ea typeface="+mn-ea"/>
            <a:cs typeface="+mn-cs"/>
          </a:endParaRPr>
        </a:p>
      </dgm:t>
    </dgm:pt>
    <dgm:pt modelId="{9EFF522E-CC89-4E4E-977F-D8C35E747777}" type="parTrans" cxnId="{106FC5B4-2B36-4972-A91C-3A4FAF0979B3}">
      <dgm:prSet/>
      <dgm:spPr/>
      <dgm:t>
        <a:bodyPr/>
        <a:lstStyle/>
        <a:p>
          <a:endParaRPr lang="en-US"/>
        </a:p>
      </dgm:t>
    </dgm:pt>
    <dgm:pt modelId="{20C3B8F1-4CB4-440A-81E0-A258C4649DB8}" type="sibTrans" cxnId="{106FC5B4-2B36-4972-A91C-3A4FAF0979B3}">
      <dgm:prSet/>
      <dgm:spPr/>
      <dgm:t>
        <a:bodyPr/>
        <a:lstStyle/>
        <a:p>
          <a:endParaRPr lang="en-US"/>
        </a:p>
      </dgm:t>
    </dgm:pt>
    <dgm:pt modelId="{BD8CC800-17C0-4926-8846-445553A867ED}">
      <dgm:prSet/>
      <dgm:spPr>
        <a:xfrm>
          <a:off x="7583090" y="805061"/>
          <a:ext cx="3446859" cy="2068115"/>
        </a:xfrm>
      </dgm:spPr>
      <dgm:t>
        <a:bodyPr/>
        <a:lstStyle/>
        <a:p>
          <a:pPr>
            <a:lnSpc>
              <a:spcPct val="100000"/>
            </a:lnSpc>
          </a:pPr>
          <a:r>
            <a:rPr lang="en-GB" b="1" i="0" dirty="0">
              <a:solidFill>
                <a:schemeClr val="tx1"/>
              </a:solidFill>
              <a:latin typeface="+mn-lt"/>
              <a:ea typeface="+mn-ea"/>
              <a:cs typeface="+mn-cs"/>
            </a:rPr>
            <a:t>Week 6 </a:t>
          </a:r>
        </a:p>
        <a:p>
          <a:pPr>
            <a:lnSpc>
              <a:spcPct val="100000"/>
            </a:lnSpc>
          </a:pPr>
          <a:r>
            <a:rPr lang="en-GB" b="0" i="0" dirty="0">
              <a:solidFill>
                <a:schemeClr val="tx1"/>
              </a:solidFill>
              <a:latin typeface="+mn-lt"/>
              <a:ea typeface="+mn-ea"/>
              <a:cs typeface="+mn-cs"/>
            </a:rPr>
            <a:t>Guest lecture</a:t>
          </a:r>
        </a:p>
      </dgm:t>
    </dgm:pt>
    <dgm:pt modelId="{78231E51-FBBD-4181-9679-8332B1468445}" type="parTrans" cxnId="{4CF62516-4AFF-45B2-90B7-4E517AA1E808}">
      <dgm:prSet/>
      <dgm:spPr/>
      <dgm:t>
        <a:bodyPr/>
        <a:lstStyle/>
        <a:p>
          <a:endParaRPr lang="en-US"/>
        </a:p>
      </dgm:t>
    </dgm:pt>
    <dgm:pt modelId="{7D89B0DE-9A74-4611-9718-C3EF35E30E6F}" type="sibTrans" cxnId="{4CF62516-4AFF-45B2-90B7-4E517AA1E808}">
      <dgm:prSet/>
      <dgm:spPr/>
      <dgm:t>
        <a:bodyPr/>
        <a:lstStyle/>
        <a:p>
          <a:endParaRPr lang="en-US"/>
        </a:p>
      </dgm:t>
    </dgm:pt>
    <dgm:pt modelId="{025BFB3E-0D1D-485B-BB12-6DF766A2D5EA}">
      <dgm:prSet custT="1"/>
      <dgm:spPr>
        <a:xfrm>
          <a:off x="0" y="805061"/>
          <a:ext cx="3446859" cy="2068115"/>
        </a:xfrm>
      </dgm:spPr>
      <dgm:t>
        <a:bodyPr/>
        <a:lstStyle/>
        <a:p>
          <a:pPr>
            <a:lnSpc>
              <a:spcPct val="100000"/>
            </a:lnSpc>
          </a:pPr>
          <a:r>
            <a:rPr lang="en-GB" sz="1800" b="1" i="0" dirty="0">
              <a:solidFill>
                <a:srgbClr val="00B050"/>
              </a:solidFill>
              <a:latin typeface="+mn-lt"/>
              <a:ea typeface="+mn-ea"/>
              <a:cs typeface="+mn-cs"/>
            </a:rPr>
            <a:t>Week 5</a:t>
          </a:r>
        </a:p>
        <a:p>
          <a:pPr>
            <a:lnSpc>
              <a:spcPct val="100000"/>
            </a:lnSpc>
          </a:pPr>
          <a:r>
            <a:rPr lang="en-GB" sz="1800" b="0" i="0" dirty="0">
              <a:solidFill>
                <a:srgbClr val="00B050"/>
              </a:solidFill>
              <a:latin typeface="+mn-lt"/>
              <a:ea typeface="+mn-ea"/>
              <a:cs typeface="+mn-cs"/>
            </a:rPr>
            <a:t>Current Manufacturing Software / PLM / ERP /MES</a:t>
          </a:r>
          <a:endParaRPr lang="en-US" sz="1800" dirty="0">
            <a:solidFill>
              <a:srgbClr val="00B050"/>
            </a:solidFill>
            <a:latin typeface="+mn-lt"/>
            <a:ea typeface="+mn-ea"/>
            <a:cs typeface="+mn-cs"/>
          </a:endParaRPr>
        </a:p>
      </dgm:t>
    </dgm:pt>
    <dgm:pt modelId="{828A33B8-5F58-441D-B6C1-937438DE5DAD}" type="parTrans" cxnId="{D0B20032-57E3-4960-97AB-D99A705D9ABC}">
      <dgm:prSet/>
      <dgm:spPr/>
      <dgm:t>
        <a:bodyPr/>
        <a:lstStyle/>
        <a:p>
          <a:endParaRPr lang="en-GB"/>
        </a:p>
      </dgm:t>
    </dgm:pt>
    <dgm:pt modelId="{EA5B4E01-1262-490D-8D99-F8AA6B42AFF8}" type="sibTrans" cxnId="{D0B20032-57E3-4960-97AB-D99A705D9ABC}">
      <dgm:prSet/>
      <dgm:spPr/>
      <dgm:t>
        <a:bodyPr/>
        <a:lstStyle/>
        <a:p>
          <a:endParaRPr lang="en-GB"/>
        </a:p>
      </dgm:t>
    </dgm:pt>
    <dgm:pt modelId="{6EC91F6B-D47E-4993-9F20-C7EC455409D8}" type="pres">
      <dgm:prSet presAssocID="{41C8C6A6-F686-4942-9147-A20C84269630}" presName="root" presStyleCnt="0">
        <dgm:presLayoutVars>
          <dgm:dir/>
          <dgm:resizeHandles val="exact"/>
        </dgm:presLayoutVars>
      </dgm:prSet>
      <dgm:spPr/>
    </dgm:pt>
    <dgm:pt modelId="{5C451531-A73C-4C1B-98D3-08E653C0D990}" type="pres">
      <dgm:prSet presAssocID="{4C173C17-57F4-48C2-B44F-8D80DE78E5EB}" presName="compNode" presStyleCnt="0"/>
      <dgm:spPr/>
    </dgm:pt>
    <dgm:pt modelId="{D9FF3745-F046-42FF-A3A4-5A15DECC4BAF}" type="pres">
      <dgm:prSet presAssocID="{4C173C17-57F4-48C2-B44F-8D80DE78E5EB}" presName="iconRect" presStyleLbl="node1" presStyleIdx="0" presStyleCnt="3" custLinFactX="100000" custLinFactNeighborX="161111" custLinFactNeighborY="1750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grammer female outline"/>
        </a:ext>
      </dgm:extLst>
    </dgm:pt>
    <dgm:pt modelId="{A4FC2F65-23A3-48AD-AA2E-186CA7CAB51D}" type="pres">
      <dgm:prSet presAssocID="{4C173C17-57F4-48C2-B44F-8D80DE78E5EB}" presName="spaceRect" presStyleCnt="0"/>
      <dgm:spPr/>
    </dgm:pt>
    <dgm:pt modelId="{2144D400-177C-4366-9F62-2B4CDE96CE1F}" type="pres">
      <dgm:prSet presAssocID="{4C173C17-57F4-48C2-B44F-8D80DE78E5EB}" presName="textRect" presStyleLbl="revTx" presStyleIdx="0" presStyleCnt="3">
        <dgm:presLayoutVars>
          <dgm:chMax val="1"/>
          <dgm:chPref val="1"/>
        </dgm:presLayoutVars>
      </dgm:prSet>
      <dgm:spPr>
        <a:prstGeom prst="rect">
          <a:avLst/>
        </a:prstGeom>
      </dgm:spPr>
    </dgm:pt>
    <dgm:pt modelId="{80205B27-2707-4761-AFF8-E05BBFD7EEB6}" type="pres">
      <dgm:prSet presAssocID="{20C3B8F1-4CB4-440A-81E0-A258C4649DB8}" presName="sibTrans" presStyleCnt="0"/>
      <dgm:spPr/>
    </dgm:pt>
    <dgm:pt modelId="{0130D21D-B860-42FC-9727-4841455115E6}" type="pres">
      <dgm:prSet presAssocID="{025BFB3E-0D1D-485B-BB12-6DF766A2D5EA}" presName="compNode" presStyleCnt="0"/>
      <dgm:spPr/>
    </dgm:pt>
    <dgm:pt modelId="{165CF1BC-93D7-4FC8-BE8F-E3AB2F74B360}" type="pres">
      <dgm:prSet presAssocID="{025BFB3E-0D1D-485B-BB12-6DF766A2D5EA}" presName="iconRect" presStyleLbl="node1" presStyleIdx="1" presStyleCnt="3" custLinFactX="-100000" custLinFactNeighborX="-165571" custLinFactNeighborY="17509"/>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esentation with pie chart with solid fill"/>
        </a:ext>
      </dgm:extLst>
    </dgm:pt>
    <dgm:pt modelId="{52C9A7A8-D9A2-4632-B1EF-9DD012C83A2A}" type="pres">
      <dgm:prSet presAssocID="{025BFB3E-0D1D-485B-BB12-6DF766A2D5EA}" presName="spaceRect" presStyleCnt="0"/>
      <dgm:spPr/>
    </dgm:pt>
    <dgm:pt modelId="{A0D2C156-EDBC-4DEF-871C-5ABB39E57433}" type="pres">
      <dgm:prSet presAssocID="{025BFB3E-0D1D-485B-BB12-6DF766A2D5EA}" presName="textRect" presStyleLbl="revTx" presStyleIdx="1" presStyleCnt="3">
        <dgm:presLayoutVars>
          <dgm:chMax val="1"/>
          <dgm:chPref val="1"/>
        </dgm:presLayoutVars>
      </dgm:prSet>
      <dgm:spPr/>
    </dgm:pt>
    <dgm:pt modelId="{89B32B02-E57E-4641-9B85-537F12C7B360}" type="pres">
      <dgm:prSet presAssocID="{EA5B4E01-1262-490D-8D99-F8AA6B42AFF8}" presName="sibTrans" presStyleCnt="0"/>
      <dgm:spPr/>
    </dgm:pt>
    <dgm:pt modelId="{4E8DCA87-5467-4262-82C1-CD2BECD6F786}" type="pres">
      <dgm:prSet presAssocID="{BD8CC800-17C0-4926-8846-445553A867ED}" presName="compNode" presStyleCnt="0"/>
      <dgm:spPr/>
    </dgm:pt>
    <dgm:pt modelId="{3C550C15-C1FB-4AA3-9158-8BEF92B802E6}" type="pres">
      <dgm:prSet presAssocID="{BD8CC800-17C0-4926-8846-445553A867ED}" presName="iconRect" presStyleLbl="node1" presStyleIdx="2" presStyleCnt="3" custLinFactNeighborX="1716" custLinFactNeighborY="17509"/>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Idea outline"/>
        </a:ext>
      </dgm:extLst>
    </dgm:pt>
    <dgm:pt modelId="{E4360286-A50B-4BD3-84C8-9FA8665F9527}" type="pres">
      <dgm:prSet presAssocID="{BD8CC800-17C0-4926-8846-445553A867ED}" presName="spaceRect" presStyleCnt="0"/>
      <dgm:spPr/>
    </dgm:pt>
    <dgm:pt modelId="{0F7D1104-7AA0-4521-8184-6D9F64A273D1}" type="pres">
      <dgm:prSet presAssocID="{BD8CC800-17C0-4926-8846-445553A867ED}" presName="textRect" presStyleLbl="revTx" presStyleIdx="2" presStyleCnt="3">
        <dgm:presLayoutVars>
          <dgm:chMax val="1"/>
          <dgm:chPref val="1"/>
        </dgm:presLayoutVars>
      </dgm:prSet>
      <dgm:spPr>
        <a:prstGeom prst="rect">
          <a:avLst/>
        </a:prstGeom>
      </dgm:spPr>
    </dgm:pt>
  </dgm:ptLst>
  <dgm:cxnLst>
    <dgm:cxn modelId="{4CF62516-4AFF-45B2-90B7-4E517AA1E808}" srcId="{41C8C6A6-F686-4942-9147-A20C84269630}" destId="{BD8CC800-17C0-4926-8846-445553A867ED}" srcOrd="2" destOrd="0" parTransId="{78231E51-FBBD-4181-9679-8332B1468445}" sibTransId="{7D89B0DE-9A74-4611-9718-C3EF35E30E6F}"/>
    <dgm:cxn modelId="{D0B20032-57E3-4960-97AB-D99A705D9ABC}" srcId="{41C8C6A6-F686-4942-9147-A20C84269630}" destId="{025BFB3E-0D1D-485B-BB12-6DF766A2D5EA}" srcOrd="1" destOrd="0" parTransId="{828A33B8-5F58-441D-B6C1-937438DE5DAD}" sibTransId="{EA5B4E01-1262-490D-8D99-F8AA6B42AFF8}"/>
    <dgm:cxn modelId="{ED72C59D-77EF-4C21-BF56-F29812CE5C1E}" type="presOf" srcId="{BD8CC800-17C0-4926-8846-445553A867ED}" destId="{0F7D1104-7AA0-4521-8184-6D9F64A273D1}" srcOrd="0" destOrd="0" presId="urn:microsoft.com/office/officeart/2018/2/layout/IconLabelList"/>
    <dgm:cxn modelId="{106FC5B4-2B36-4972-A91C-3A4FAF0979B3}" srcId="{41C8C6A6-F686-4942-9147-A20C84269630}" destId="{4C173C17-57F4-48C2-B44F-8D80DE78E5EB}" srcOrd="0" destOrd="0" parTransId="{9EFF522E-CC89-4E4E-977F-D8C35E747777}" sibTransId="{20C3B8F1-4CB4-440A-81E0-A258C4649DB8}"/>
    <dgm:cxn modelId="{2EF46AD8-3F37-4B34-9EAB-8CCD34E9D2E5}" type="presOf" srcId="{4C173C17-57F4-48C2-B44F-8D80DE78E5EB}" destId="{2144D400-177C-4366-9F62-2B4CDE96CE1F}" srcOrd="0" destOrd="0" presId="urn:microsoft.com/office/officeart/2018/2/layout/IconLabelList"/>
    <dgm:cxn modelId="{7C2E88EE-3FE7-4EC2-8660-D815ECE98EF3}" type="presOf" srcId="{025BFB3E-0D1D-485B-BB12-6DF766A2D5EA}" destId="{A0D2C156-EDBC-4DEF-871C-5ABB39E57433}" srcOrd="0" destOrd="0" presId="urn:microsoft.com/office/officeart/2018/2/layout/IconLabelList"/>
    <dgm:cxn modelId="{86449BF0-8A2B-404F-97DD-91A19325DC37}" type="presOf" srcId="{41C8C6A6-F686-4942-9147-A20C84269630}" destId="{6EC91F6B-D47E-4993-9F20-C7EC455409D8}" srcOrd="0" destOrd="0" presId="urn:microsoft.com/office/officeart/2018/2/layout/IconLabelList"/>
    <dgm:cxn modelId="{121A1FED-4165-495D-8A16-995F94D53286}" type="presParOf" srcId="{6EC91F6B-D47E-4993-9F20-C7EC455409D8}" destId="{5C451531-A73C-4C1B-98D3-08E653C0D990}" srcOrd="0" destOrd="0" presId="urn:microsoft.com/office/officeart/2018/2/layout/IconLabelList"/>
    <dgm:cxn modelId="{D3DF6510-C097-448C-99DB-7B25B46FCE30}" type="presParOf" srcId="{5C451531-A73C-4C1B-98D3-08E653C0D990}" destId="{D9FF3745-F046-42FF-A3A4-5A15DECC4BAF}" srcOrd="0" destOrd="0" presId="urn:microsoft.com/office/officeart/2018/2/layout/IconLabelList"/>
    <dgm:cxn modelId="{A9E45D23-B0DC-425F-B837-101F7AD61E5E}" type="presParOf" srcId="{5C451531-A73C-4C1B-98D3-08E653C0D990}" destId="{A4FC2F65-23A3-48AD-AA2E-186CA7CAB51D}" srcOrd="1" destOrd="0" presId="urn:microsoft.com/office/officeart/2018/2/layout/IconLabelList"/>
    <dgm:cxn modelId="{100DB637-4305-4B9E-B278-E10DEBC7586E}" type="presParOf" srcId="{5C451531-A73C-4C1B-98D3-08E653C0D990}" destId="{2144D400-177C-4366-9F62-2B4CDE96CE1F}" srcOrd="2" destOrd="0" presId="urn:microsoft.com/office/officeart/2018/2/layout/IconLabelList"/>
    <dgm:cxn modelId="{9164CB8C-202E-4390-87F5-56FE490544DD}" type="presParOf" srcId="{6EC91F6B-D47E-4993-9F20-C7EC455409D8}" destId="{80205B27-2707-4761-AFF8-E05BBFD7EEB6}" srcOrd="1" destOrd="0" presId="urn:microsoft.com/office/officeart/2018/2/layout/IconLabelList"/>
    <dgm:cxn modelId="{83ACC1EF-C1F8-4DF7-90ED-199BD6DBBDF4}" type="presParOf" srcId="{6EC91F6B-D47E-4993-9F20-C7EC455409D8}" destId="{0130D21D-B860-42FC-9727-4841455115E6}" srcOrd="2" destOrd="0" presId="urn:microsoft.com/office/officeart/2018/2/layout/IconLabelList"/>
    <dgm:cxn modelId="{76A68BE3-8313-4270-951F-5968D73DC485}" type="presParOf" srcId="{0130D21D-B860-42FC-9727-4841455115E6}" destId="{165CF1BC-93D7-4FC8-BE8F-E3AB2F74B360}" srcOrd="0" destOrd="0" presId="urn:microsoft.com/office/officeart/2018/2/layout/IconLabelList"/>
    <dgm:cxn modelId="{79ACAF45-7B20-409A-BB2B-18DCB34741BF}" type="presParOf" srcId="{0130D21D-B860-42FC-9727-4841455115E6}" destId="{52C9A7A8-D9A2-4632-B1EF-9DD012C83A2A}" srcOrd="1" destOrd="0" presId="urn:microsoft.com/office/officeart/2018/2/layout/IconLabelList"/>
    <dgm:cxn modelId="{3F5A53D5-E536-4BAE-B943-45EB21710D57}" type="presParOf" srcId="{0130D21D-B860-42FC-9727-4841455115E6}" destId="{A0D2C156-EDBC-4DEF-871C-5ABB39E57433}" srcOrd="2" destOrd="0" presId="urn:microsoft.com/office/officeart/2018/2/layout/IconLabelList"/>
    <dgm:cxn modelId="{4BAD05F3-054D-49E3-97F5-42ECC9DD8958}" type="presParOf" srcId="{6EC91F6B-D47E-4993-9F20-C7EC455409D8}" destId="{89B32B02-E57E-4641-9B85-537F12C7B360}" srcOrd="3" destOrd="0" presId="urn:microsoft.com/office/officeart/2018/2/layout/IconLabelList"/>
    <dgm:cxn modelId="{C1DB6F72-AC83-42C2-B39D-BA037181630B}" type="presParOf" srcId="{6EC91F6B-D47E-4993-9F20-C7EC455409D8}" destId="{4E8DCA87-5467-4262-82C1-CD2BECD6F786}" srcOrd="4" destOrd="0" presId="urn:microsoft.com/office/officeart/2018/2/layout/IconLabelList"/>
    <dgm:cxn modelId="{6FF9FB33-EFAF-4FF4-9073-8710C6C958DA}" type="presParOf" srcId="{4E8DCA87-5467-4262-82C1-CD2BECD6F786}" destId="{3C550C15-C1FB-4AA3-9158-8BEF92B802E6}" srcOrd="0" destOrd="0" presId="urn:microsoft.com/office/officeart/2018/2/layout/IconLabelList"/>
    <dgm:cxn modelId="{F7379FC5-5BBA-4E5F-B377-2BDF71FDF95B}" type="presParOf" srcId="{4E8DCA87-5467-4262-82C1-CD2BECD6F786}" destId="{E4360286-A50B-4BD3-84C8-9FA8665F9527}" srcOrd="1" destOrd="0" presId="urn:microsoft.com/office/officeart/2018/2/layout/IconLabelList"/>
    <dgm:cxn modelId="{F8B791A7-B904-4C95-A45B-0D941BBD099D}" type="presParOf" srcId="{4E8DCA87-5467-4262-82C1-CD2BECD6F786}" destId="{0F7D1104-7AA0-4521-8184-6D9F64A273D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C8C6A6-F686-4942-9147-A20C8426963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1AC9B1C-C5CB-428A-B33B-E9A4796DF3E7}">
      <dgm:prSet custT="1"/>
      <dgm:spPr/>
      <dgm:t>
        <a:bodyPr/>
        <a:lstStyle/>
        <a:p>
          <a:pPr>
            <a:lnSpc>
              <a:spcPct val="100000"/>
            </a:lnSpc>
          </a:pPr>
          <a:r>
            <a:rPr lang="en-GB" sz="1800" b="1" i="0" dirty="0">
              <a:solidFill>
                <a:srgbClr val="00B0F0"/>
              </a:solidFill>
            </a:rPr>
            <a:t>Week 7</a:t>
          </a:r>
        </a:p>
        <a:p>
          <a:pPr>
            <a:lnSpc>
              <a:spcPct val="100000"/>
            </a:lnSpc>
          </a:pPr>
          <a:r>
            <a:rPr lang="en-GB" sz="1800" b="0" i="0" dirty="0">
              <a:solidFill>
                <a:srgbClr val="00B0F0"/>
              </a:solidFill>
              <a:latin typeface="+mn-lt"/>
            </a:rPr>
            <a:t>Machine Learning and </a:t>
          </a:r>
        </a:p>
        <a:p>
          <a:pPr>
            <a:lnSpc>
              <a:spcPct val="100000"/>
            </a:lnSpc>
          </a:pPr>
          <a:r>
            <a:rPr lang="en-GB" sz="1800" b="0" i="0" dirty="0">
              <a:solidFill>
                <a:srgbClr val="00B0F0"/>
              </a:solidFill>
              <a:latin typeface="+mn-lt"/>
            </a:rPr>
            <a:t>Artificial Intelligence (ML/AI)</a:t>
          </a:r>
          <a:endParaRPr lang="en-US" sz="1800" dirty="0">
            <a:solidFill>
              <a:srgbClr val="00B0F0"/>
            </a:solidFill>
          </a:endParaRPr>
        </a:p>
      </dgm:t>
    </dgm:pt>
    <dgm:pt modelId="{373881C5-D73C-42FC-AF66-212B3904956E}" type="parTrans" cxnId="{4A89A869-0DFF-4A28-B2BF-D52355442169}">
      <dgm:prSet/>
      <dgm:spPr/>
      <dgm:t>
        <a:bodyPr/>
        <a:lstStyle/>
        <a:p>
          <a:endParaRPr lang="en-US"/>
        </a:p>
      </dgm:t>
    </dgm:pt>
    <dgm:pt modelId="{ED9BB6EC-48A4-44ED-B736-5AA2C224C43E}" type="sibTrans" cxnId="{4A89A869-0DFF-4A28-B2BF-D52355442169}">
      <dgm:prSet/>
      <dgm:spPr/>
      <dgm:t>
        <a:bodyPr/>
        <a:lstStyle/>
        <a:p>
          <a:endParaRPr lang="en-US"/>
        </a:p>
      </dgm:t>
    </dgm:pt>
    <dgm:pt modelId="{38EC6136-B2FE-4DC3-A62A-00AD81A90481}">
      <dgm:prSet custT="1"/>
      <dgm:spPr/>
      <dgm:t>
        <a:bodyPr/>
        <a:lstStyle/>
        <a:p>
          <a:pPr>
            <a:lnSpc>
              <a:spcPct val="100000"/>
            </a:lnSpc>
          </a:pPr>
          <a:r>
            <a:rPr lang="en-GB" sz="1800" b="1" i="0" dirty="0">
              <a:solidFill>
                <a:srgbClr val="00B050"/>
              </a:solidFill>
            </a:rPr>
            <a:t>Week 8</a:t>
          </a:r>
        </a:p>
        <a:p>
          <a:pPr>
            <a:lnSpc>
              <a:spcPct val="100000"/>
            </a:lnSpc>
          </a:pPr>
          <a:r>
            <a:rPr lang="en-GB" sz="1800" b="0" i="0" dirty="0">
              <a:solidFill>
                <a:srgbClr val="00B050"/>
              </a:solidFill>
            </a:rPr>
            <a:t>Asset Management / IoT</a:t>
          </a:r>
          <a:endParaRPr lang="en-US" sz="1800" dirty="0">
            <a:solidFill>
              <a:srgbClr val="00B050"/>
            </a:solidFill>
          </a:endParaRPr>
        </a:p>
      </dgm:t>
    </dgm:pt>
    <dgm:pt modelId="{D134AD1E-080D-40CA-9F12-F826C09EEE2F}" type="parTrans" cxnId="{15DF5ADA-C9D0-4B2D-A637-9BFB47FF8457}">
      <dgm:prSet/>
      <dgm:spPr/>
      <dgm:t>
        <a:bodyPr/>
        <a:lstStyle/>
        <a:p>
          <a:endParaRPr lang="en-GB"/>
        </a:p>
      </dgm:t>
    </dgm:pt>
    <dgm:pt modelId="{92FB2E76-31E6-452C-B848-69F9957C89C5}" type="sibTrans" cxnId="{15DF5ADA-C9D0-4B2D-A637-9BFB47FF8457}">
      <dgm:prSet/>
      <dgm:spPr/>
      <dgm:t>
        <a:bodyPr/>
        <a:lstStyle/>
        <a:p>
          <a:endParaRPr lang="en-GB"/>
        </a:p>
      </dgm:t>
    </dgm:pt>
    <dgm:pt modelId="{92DA45A4-E39B-4775-9487-0C54A5CBCAA9}" type="pres">
      <dgm:prSet presAssocID="{41C8C6A6-F686-4942-9147-A20C84269630}" presName="root" presStyleCnt="0">
        <dgm:presLayoutVars>
          <dgm:dir/>
          <dgm:resizeHandles val="exact"/>
        </dgm:presLayoutVars>
      </dgm:prSet>
      <dgm:spPr/>
    </dgm:pt>
    <dgm:pt modelId="{F7CC00C8-B416-420C-9829-BA33A507C6EB}" type="pres">
      <dgm:prSet presAssocID="{81AC9B1C-C5CB-428A-B33B-E9A4796DF3E7}" presName="compNode" presStyleCnt="0"/>
      <dgm:spPr/>
    </dgm:pt>
    <dgm:pt modelId="{0A30833F-6B46-4C92-B6B4-2EDE57EA73D2}" type="pres">
      <dgm:prSet presAssocID="{81AC9B1C-C5CB-428A-B33B-E9A4796DF3E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Research outline"/>
        </a:ext>
      </dgm:extLst>
    </dgm:pt>
    <dgm:pt modelId="{8C510899-8A5C-4F09-B253-C0E3B0E0F431}" type="pres">
      <dgm:prSet presAssocID="{81AC9B1C-C5CB-428A-B33B-E9A4796DF3E7}" presName="spaceRect" presStyleCnt="0"/>
      <dgm:spPr/>
    </dgm:pt>
    <dgm:pt modelId="{5075D200-2222-46AC-975C-2E6843F61766}" type="pres">
      <dgm:prSet presAssocID="{81AC9B1C-C5CB-428A-B33B-E9A4796DF3E7}" presName="textRect" presStyleLbl="revTx" presStyleIdx="0" presStyleCnt="2">
        <dgm:presLayoutVars>
          <dgm:chMax val="1"/>
          <dgm:chPref val="1"/>
        </dgm:presLayoutVars>
      </dgm:prSet>
      <dgm:spPr/>
    </dgm:pt>
    <dgm:pt modelId="{1A228D7E-9630-45FB-8D45-7921C30C61B3}" type="pres">
      <dgm:prSet presAssocID="{ED9BB6EC-48A4-44ED-B736-5AA2C224C43E}" presName="sibTrans" presStyleCnt="0"/>
      <dgm:spPr/>
    </dgm:pt>
    <dgm:pt modelId="{90074284-B806-4FD3-BD83-92CCC15EDA76}" type="pres">
      <dgm:prSet presAssocID="{38EC6136-B2FE-4DC3-A62A-00AD81A90481}" presName="compNode" presStyleCnt="0"/>
      <dgm:spPr/>
    </dgm:pt>
    <dgm:pt modelId="{07FF64B9-D4F0-4822-A92B-AC392141AE1D}" type="pres">
      <dgm:prSet presAssocID="{38EC6136-B2FE-4DC3-A62A-00AD81A90481}"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Hierarchy outline"/>
        </a:ext>
      </dgm:extLst>
    </dgm:pt>
    <dgm:pt modelId="{A4ADE41A-0C94-4800-BD1F-12161B8B2FD4}" type="pres">
      <dgm:prSet presAssocID="{38EC6136-B2FE-4DC3-A62A-00AD81A90481}" presName="spaceRect" presStyleCnt="0"/>
      <dgm:spPr/>
    </dgm:pt>
    <dgm:pt modelId="{DEB005AC-76BA-41C0-9247-7CE4164DDAAE}" type="pres">
      <dgm:prSet presAssocID="{38EC6136-B2FE-4DC3-A62A-00AD81A90481}" presName="textRect" presStyleLbl="revTx" presStyleIdx="1" presStyleCnt="2">
        <dgm:presLayoutVars>
          <dgm:chMax val="1"/>
          <dgm:chPref val="1"/>
        </dgm:presLayoutVars>
      </dgm:prSet>
      <dgm:spPr/>
    </dgm:pt>
  </dgm:ptLst>
  <dgm:cxnLst>
    <dgm:cxn modelId="{4A89A869-0DFF-4A28-B2BF-D52355442169}" srcId="{41C8C6A6-F686-4942-9147-A20C84269630}" destId="{81AC9B1C-C5CB-428A-B33B-E9A4796DF3E7}" srcOrd="0" destOrd="0" parTransId="{373881C5-D73C-42FC-AF66-212B3904956E}" sibTransId="{ED9BB6EC-48A4-44ED-B736-5AA2C224C43E}"/>
    <dgm:cxn modelId="{F3D069AF-2FD6-4536-B1A5-E367DAE8B304}" type="presOf" srcId="{38EC6136-B2FE-4DC3-A62A-00AD81A90481}" destId="{DEB005AC-76BA-41C0-9247-7CE4164DDAAE}" srcOrd="0" destOrd="0" presId="urn:microsoft.com/office/officeart/2018/2/layout/IconLabelList"/>
    <dgm:cxn modelId="{343932C2-A4E3-46B0-AF31-5594C911CA1E}" type="presOf" srcId="{41C8C6A6-F686-4942-9147-A20C84269630}" destId="{92DA45A4-E39B-4775-9487-0C54A5CBCAA9}" srcOrd="0" destOrd="0" presId="urn:microsoft.com/office/officeart/2018/2/layout/IconLabelList"/>
    <dgm:cxn modelId="{D19286C6-16EF-47CD-9CA2-EB0B9DA9E730}" type="presOf" srcId="{81AC9B1C-C5CB-428A-B33B-E9A4796DF3E7}" destId="{5075D200-2222-46AC-975C-2E6843F61766}" srcOrd="0" destOrd="0" presId="urn:microsoft.com/office/officeart/2018/2/layout/IconLabelList"/>
    <dgm:cxn modelId="{15DF5ADA-C9D0-4B2D-A637-9BFB47FF8457}" srcId="{41C8C6A6-F686-4942-9147-A20C84269630}" destId="{38EC6136-B2FE-4DC3-A62A-00AD81A90481}" srcOrd="1" destOrd="0" parTransId="{D134AD1E-080D-40CA-9F12-F826C09EEE2F}" sibTransId="{92FB2E76-31E6-452C-B848-69F9957C89C5}"/>
    <dgm:cxn modelId="{4BB276D5-BB20-48DE-916D-B14A61B4EE9E}" type="presParOf" srcId="{92DA45A4-E39B-4775-9487-0C54A5CBCAA9}" destId="{F7CC00C8-B416-420C-9829-BA33A507C6EB}" srcOrd="0" destOrd="0" presId="urn:microsoft.com/office/officeart/2018/2/layout/IconLabelList"/>
    <dgm:cxn modelId="{71259B7F-6473-41B5-B1A7-5043E702C82D}" type="presParOf" srcId="{F7CC00C8-B416-420C-9829-BA33A507C6EB}" destId="{0A30833F-6B46-4C92-B6B4-2EDE57EA73D2}" srcOrd="0" destOrd="0" presId="urn:microsoft.com/office/officeart/2018/2/layout/IconLabelList"/>
    <dgm:cxn modelId="{1D296FB6-D217-49A4-9D0E-399916A0B7A9}" type="presParOf" srcId="{F7CC00C8-B416-420C-9829-BA33A507C6EB}" destId="{8C510899-8A5C-4F09-B253-C0E3B0E0F431}" srcOrd="1" destOrd="0" presId="urn:microsoft.com/office/officeart/2018/2/layout/IconLabelList"/>
    <dgm:cxn modelId="{45FEE268-9422-466E-AD6D-67ED02507FB0}" type="presParOf" srcId="{F7CC00C8-B416-420C-9829-BA33A507C6EB}" destId="{5075D200-2222-46AC-975C-2E6843F61766}" srcOrd="2" destOrd="0" presId="urn:microsoft.com/office/officeart/2018/2/layout/IconLabelList"/>
    <dgm:cxn modelId="{97615E7D-38CC-440B-9CAE-9B384A83BBF1}" type="presParOf" srcId="{92DA45A4-E39B-4775-9487-0C54A5CBCAA9}" destId="{1A228D7E-9630-45FB-8D45-7921C30C61B3}" srcOrd="1" destOrd="0" presId="urn:microsoft.com/office/officeart/2018/2/layout/IconLabelList"/>
    <dgm:cxn modelId="{DFE5343C-0466-4793-B93A-446EA0311FD8}" type="presParOf" srcId="{92DA45A4-E39B-4775-9487-0C54A5CBCAA9}" destId="{90074284-B806-4FD3-BD83-92CCC15EDA76}" srcOrd="2" destOrd="0" presId="urn:microsoft.com/office/officeart/2018/2/layout/IconLabelList"/>
    <dgm:cxn modelId="{EEB59DC4-EA55-4464-82D9-B554C8555681}" type="presParOf" srcId="{90074284-B806-4FD3-BD83-92CCC15EDA76}" destId="{07FF64B9-D4F0-4822-A92B-AC392141AE1D}" srcOrd="0" destOrd="0" presId="urn:microsoft.com/office/officeart/2018/2/layout/IconLabelList"/>
    <dgm:cxn modelId="{12D50D3E-BF67-45BD-AE45-6E79D48066C4}" type="presParOf" srcId="{90074284-B806-4FD3-BD83-92CCC15EDA76}" destId="{A4ADE41A-0C94-4800-BD1F-12161B8B2FD4}" srcOrd="1" destOrd="0" presId="urn:microsoft.com/office/officeart/2018/2/layout/IconLabelList"/>
    <dgm:cxn modelId="{DA6FC5BD-BF02-4CFB-992F-DC796BE37E37}" type="presParOf" srcId="{90074284-B806-4FD3-BD83-92CCC15EDA76}" destId="{DEB005AC-76BA-41C0-9247-7CE4164DDAA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C8C6A6-F686-4942-9147-A20C8426963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0C2B3C2-30EF-44D2-8389-8CA6FC9EA6C6}">
      <dgm:prSet custT="1"/>
      <dgm:spPr/>
      <dgm:t>
        <a:bodyPr/>
        <a:lstStyle/>
        <a:p>
          <a:pPr>
            <a:lnSpc>
              <a:spcPct val="100000"/>
            </a:lnSpc>
          </a:pPr>
          <a:r>
            <a:rPr lang="en-GB" sz="1800" b="1" i="0" dirty="0">
              <a:solidFill>
                <a:srgbClr val="00B050"/>
              </a:solidFill>
            </a:rPr>
            <a:t>Week 9</a:t>
          </a:r>
        </a:p>
        <a:p>
          <a:pPr>
            <a:lnSpc>
              <a:spcPct val="100000"/>
            </a:lnSpc>
          </a:pPr>
          <a:r>
            <a:rPr lang="en-GB" sz="1800" b="0" i="0" dirty="0" err="1">
              <a:solidFill>
                <a:srgbClr val="00B050"/>
              </a:solidFill>
            </a:rPr>
            <a:t>EBoM</a:t>
          </a:r>
          <a:r>
            <a:rPr lang="en-GB" sz="1800" b="0" i="0" dirty="0">
              <a:solidFill>
                <a:srgbClr val="00B050"/>
              </a:solidFill>
            </a:rPr>
            <a:t> / </a:t>
          </a:r>
          <a:r>
            <a:rPr lang="en-GB" sz="1800" b="0" i="0" dirty="0" err="1">
              <a:solidFill>
                <a:srgbClr val="00B050"/>
              </a:solidFill>
            </a:rPr>
            <a:t>MBoM</a:t>
          </a:r>
          <a:r>
            <a:rPr lang="en-GB" sz="1800" b="0" i="0" dirty="0">
              <a:solidFill>
                <a:srgbClr val="00B050"/>
              </a:solidFill>
            </a:rPr>
            <a:t> / Geometry / Time Series</a:t>
          </a:r>
          <a:endParaRPr lang="en-US" sz="1800" dirty="0">
            <a:solidFill>
              <a:srgbClr val="00B050"/>
            </a:solidFill>
          </a:endParaRPr>
        </a:p>
      </dgm:t>
    </dgm:pt>
    <dgm:pt modelId="{C8E451BF-9E31-4B2F-8A42-546C357DD70F}" type="parTrans" cxnId="{6F22E582-E2B9-4FAE-B731-92AC285BB21D}">
      <dgm:prSet/>
      <dgm:spPr/>
      <dgm:t>
        <a:bodyPr/>
        <a:lstStyle/>
        <a:p>
          <a:endParaRPr lang="en-US"/>
        </a:p>
      </dgm:t>
    </dgm:pt>
    <dgm:pt modelId="{6FCBED87-213F-4851-8465-C99E33539FD0}" type="sibTrans" cxnId="{6F22E582-E2B9-4FAE-B731-92AC285BB21D}">
      <dgm:prSet/>
      <dgm:spPr/>
      <dgm:t>
        <a:bodyPr/>
        <a:lstStyle/>
        <a:p>
          <a:endParaRPr lang="en-US"/>
        </a:p>
      </dgm:t>
    </dgm:pt>
    <dgm:pt modelId="{5306C9A2-5A7C-433F-8CDA-D9DDCF8FD0B3}">
      <dgm:prSet custT="1"/>
      <dgm:spPr/>
      <dgm:t>
        <a:bodyPr/>
        <a:lstStyle/>
        <a:p>
          <a:pPr>
            <a:lnSpc>
              <a:spcPct val="100000"/>
            </a:lnSpc>
          </a:pPr>
          <a:r>
            <a:rPr lang="en-GB" sz="1800" b="1" i="0" dirty="0"/>
            <a:t>Week 10</a:t>
          </a:r>
        </a:p>
        <a:p>
          <a:pPr>
            <a:lnSpc>
              <a:spcPct val="100000"/>
            </a:lnSpc>
          </a:pPr>
          <a:r>
            <a:rPr lang="en-GB" sz="1800" b="0" i="0" dirty="0">
              <a:latin typeface="+mn-lt"/>
              <a:ea typeface="+mn-ea"/>
              <a:cs typeface="+mn-cs"/>
            </a:rPr>
            <a:t>Data for Industry 4 / New Business Models/Digital Twin / Digital Thread</a:t>
          </a:r>
          <a:endParaRPr lang="en-US" sz="1800" dirty="0">
            <a:latin typeface="+mn-lt"/>
          </a:endParaRPr>
        </a:p>
      </dgm:t>
    </dgm:pt>
    <dgm:pt modelId="{6FD5D23F-3E82-48F6-8C39-9750EDBFF505}" type="parTrans" cxnId="{A2991472-5485-4DC0-A3CE-A129EA0EA7FB}">
      <dgm:prSet/>
      <dgm:spPr/>
      <dgm:t>
        <a:bodyPr/>
        <a:lstStyle/>
        <a:p>
          <a:endParaRPr lang="en-US"/>
        </a:p>
      </dgm:t>
    </dgm:pt>
    <dgm:pt modelId="{68BBDF74-555D-4606-BAE0-F05AA6B899C5}" type="sibTrans" cxnId="{A2991472-5485-4DC0-A3CE-A129EA0EA7FB}">
      <dgm:prSet/>
      <dgm:spPr/>
      <dgm:t>
        <a:bodyPr/>
        <a:lstStyle/>
        <a:p>
          <a:endParaRPr lang="en-US"/>
        </a:p>
      </dgm:t>
    </dgm:pt>
    <dgm:pt modelId="{92DA45A4-E39B-4775-9487-0C54A5CBCAA9}" type="pres">
      <dgm:prSet presAssocID="{41C8C6A6-F686-4942-9147-A20C84269630}" presName="root" presStyleCnt="0">
        <dgm:presLayoutVars>
          <dgm:dir/>
          <dgm:resizeHandles val="exact"/>
        </dgm:presLayoutVars>
      </dgm:prSet>
      <dgm:spPr/>
    </dgm:pt>
    <dgm:pt modelId="{D85FC5E8-7E60-48F7-9BFB-9C038F516DA7}" type="pres">
      <dgm:prSet presAssocID="{80C2B3C2-30EF-44D2-8389-8CA6FC9EA6C6}" presName="compNode" presStyleCnt="0"/>
      <dgm:spPr/>
    </dgm:pt>
    <dgm:pt modelId="{C08FB797-001D-4100-9A8B-F5D48F5D0EED}" type="pres">
      <dgm:prSet presAssocID="{80C2B3C2-30EF-44D2-8389-8CA6FC9EA6C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pward trend outline"/>
        </a:ext>
      </dgm:extLst>
    </dgm:pt>
    <dgm:pt modelId="{62469006-DBC8-48CA-A464-D207AA1A9D00}" type="pres">
      <dgm:prSet presAssocID="{80C2B3C2-30EF-44D2-8389-8CA6FC9EA6C6}" presName="spaceRect" presStyleCnt="0"/>
      <dgm:spPr/>
    </dgm:pt>
    <dgm:pt modelId="{CA60C976-981D-4838-896B-0373D54E535C}" type="pres">
      <dgm:prSet presAssocID="{80C2B3C2-30EF-44D2-8389-8CA6FC9EA6C6}" presName="textRect" presStyleLbl="revTx" presStyleIdx="0" presStyleCnt="2">
        <dgm:presLayoutVars>
          <dgm:chMax val="1"/>
          <dgm:chPref val="1"/>
        </dgm:presLayoutVars>
      </dgm:prSet>
      <dgm:spPr/>
    </dgm:pt>
    <dgm:pt modelId="{04BE6A04-591F-4850-AF84-78FC063212D2}" type="pres">
      <dgm:prSet presAssocID="{6FCBED87-213F-4851-8465-C99E33539FD0}" presName="sibTrans" presStyleCnt="0"/>
      <dgm:spPr/>
    </dgm:pt>
    <dgm:pt modelId="{7CD0BF4B-C180-46B7-9568-632E6C7CA8B4}" type="pres">
      <dgm:prSet presAssocID="{5306C9A2-5A7C-433F-8CDA-D9DDCF8FD0B3}" presName="compNode" presStyleCnt="0"/>
      <dgm:spPr/>
    </dgm:pt>
    <dgm:pt modelId="{4E740FDC-ABBB-47F3-8A52-87CBCE3B2EC1}" type="pres">
      <dgm:prSet presAssocID="{5306C9A2-5A7C-433F-8CDA-D9DDCF8FD0B3}"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usiness Growth outline"/>
        </a:ext>
      </dgm:extLst>
    </dgm:pt>
    <dgm:pt modelId="{45054F56-72C1-42A5-9255-6BAF40D090C1}" type="pres">
      <dgm:prSet presAssocID="{5306C9A2-5A7C-433F-8CDA-D9DDCF8FD0B3}" presName="spaceRect" presStyleCnt="0"/>
      <dgm:spPr/>
    </dgm:pt>
    <dgm:pt modelId="{B3E7BE42-B8E0-4DD6-85BE-4A53B95F24A4}" type="pres">
      <dgm:prSet presAssocID="{5306C9A2-5A7C-433F-8CDA-D9DDCF8FD0B3}" presName="textRect" presStyleLbl="revTx" presStyleIdx="1" presStyleCnt="2">
        <dgm:presLayoutVars>
          <dgm:chMax val="1"/>
          <dgm:chPref val="1"/>
        </dgm:presLayoutVars>
      </dgm:prSet>
      <dgm:spPr/>
    </dgm:pt>
  </dgm:ptLst>
  <dgm:cxnLst>
    <dgm:cxn modelId="{A2991472-5485-4DC0-A3CE-A129EA0EA7FB}" srcId="{41C8C6A6-F686-4942-9147-A20C84269630}" destId="{5306C9A2-5A7C-433F-8CDA-D9DDCF8FD0B3}" srcOrd="1" destOrd="0" parTransId="{6FD5D23F-3E82-48F6-8C39-9750EDBFF505}" sibTransId="{68BBDF74-555D-4606-BAE0-F05AA6B899C5}"/>
    <dgm:cxn modelId="{6F22E582-E2B9-4FAE-B731-92AC285BB21D}" srcId="{41C8C6A6-F686-4942-9147-A20C84269630}" destId="{80C2B3C2-30EF-44D2-8389-8CA6FC9EA6C6}" srcOrd="0" destOrd="0" parTransId="{C8E451BF-9E31-4B2F-8A42-546C357DD70F}" sibTransId="{6FCBED87-213F-4851-8465-C99E33539FD0}"/>
    <dgm:cxn modelId="{D3FC5D8A-0D6B-486C-93CB-0D5669D5167A}" type="presOf" srcId="{80C2B3C2-30EF-44D2-8389-8CA6FC9EA6C6}" destId="{CA60C976-981D-4838-896B-0373D54E535C}" srcOrd="0" destOrd="0" presId="urn:microsoft.com/office/officeart/2018/2/layout/IconLabelList"/>
    <dgm:cxn modelId="{B36D9CAA-D5A6-4D59-8983-5A1EEC16021E}" type="presOf" srcId="{5306C9A2-5A7C-433F-8CDA-D9DDCF8FD0B3}" destId="{B3E7BE42-B8E0-4DD6-85BE-4A53B95F24A4}" srcOrd="0" destOrd="0" presId="urn:microsoft.com/office/officeart/2018/2/layout/IconLabelList"/>
    <dgm:cxn modelId="{343932C2-A4E3-46B0-AF31-5594C911CA1E}" type="presOf" srcId="{41C8C6A6-F686-4942-9147-A20C84269630}" destId="{92DA45A4-E39B-4775-9487-0C54A5CBCAA9}" srcOrd="0" destOrd="0" presId="urn:microsoft.com/office/officeart/2018/2/layout/IconLabelList"/>
    <dgm:cxn modelId="{AC0F548F-A6FA-4DF9-ADA1-7F72BE416A93}" type="presParOf" srcId="{92DA45A4-E39B-4775-9487-0C54A5CBCAA9}" destId="{D85FC5E8-7E60-48F7-9BFB-9C038F516DA7}" srcOrd="0" destOrd="0" presId="urn:microsoft.com/office/officeart/2018/2/layout/IconLabelList"/>
    <dgm:cxn modelId="{D725AC9D-8114-4AA2-85ED-C8F03AF3397B}" type="presParOf" srcId="{D85FC5E8-7E60-48F7-9BFB-9C038F516DA7}" destId="{C08FB797-001D-4100-9A8B-F5D48F5D0EED}" srcOrd="0" destOrd="0" presId="urn:microsoft.com/office/officeart/2018/2/layout/IconLabelList"/>
    <dgm:cxn modelId="{92FB92F0-5BBD-4A05-8AB1-E0FECF519FBC}" type="presParOf" srcId="{D85FC5E8-7E60-48F7-9BFB-9C038F516DA7}" destId="{62469006-DBC8-48CA-A464-D207AA1A9D00}" srcOrd="1" destOrd="0" presId="urn:microsoft.com/office/officeart/2018/2/layout/IconLabelList"/>
    <dgm:cxn modelId="{4AD94C3D-B778-4C8C-B002-32244875D5DC}" type="presParOf" srcId="{D85FC5E8-7E60-48F7-9BFB-9C038F516DA7}" destId="{CA60C976-981D-4838-896B-0373D54E535C}" srcOrd="2" destOrd="0" presId="urn:microsoft.com/office/officeart/2018/2/layout/IconLabelList"/>
    <dgm:cxn modelId="{2BDF6D35-727F-4A53-B128-12457C121CBA}" type="presParOf" srcId="{92DA45A4-E39B-4775-9487-0C54A5CBCAA9}" destId="{04BE6A04-591F-4850-AF84-78FC063212D2}" srcOrd="1" destOrd="0" presId="urn:microsoft.com/office/officeart/2018/2/layout/IconLabelList"/>
    <dgm:cxn modelId="{50BB1C02-A8C9-4995-86AB-B3E0623B1103}" type="presParOf" srcId="{92DA45A4-E39B-4775-9487-0C54A5CBCAA9}" destId="{7CD0BF4B-C180-46B7-9568-632E6C7CA8B4}" srcOrd="2" destOrd="0" presId="urn:microsoft.com/office/officeart/2018/2/layout/IconLabelList"/>
    <dgm:cxn modelId="{C4AB5AF9-3DC9-4E9E-9579-68FCB75BFE5B}" type="presParOf" srcId="{7CD0BF4B-C180-46B7-9568-632E6C7CA8B4}" destId="{4E740FDC-ABBB-47F3-8A52-87CBCE3B2EC1}" srcOrd="0" destOrd="0" presId="urn:microsoft.com/office/officeart/2018/2/layout/IconLabelList"/>
    <dgm:cxn modelId="{C75911CB-379C-4CBB-9F64-81B7477038ED}" type="presParOf" srcId="{7CD0BF4B-C180-46B7-9568-632E6C7CA8B4}" destId="{45054F56-72C1-42A5-9255-6BAF40D090C1}" srcOrd="1" destOrd="0" presId="urn:microsoft.com/office/officeart/2018/2/layout/IconLabelList"/>
    <dgm:cxn modelId="{381964EB-FAD5-43CB-B070-FBF59B07D4FF}" type="presParOf" srcId="{7CD0BF4B-C180-46B7-9568-632E6C7CA8B4}" destId="{B3E7BE42-B8E0-4DD6-85BE-4A53B95F24A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E7F479-6C59-4F2A-AC39-A380672CB612}"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3006ED7A-2038-4551-93D1-5F580D0AC47E}">
      <dgm:prSet/>
      <dgm:spPr>
        <a:solidFill>
          <a:srgbClr val="00B0F0"/>
        </a:solidFill>
      </dgm:spPr>
      <dgm:t>
        <a:bodyPr/>
        <a:lstStyle/>
        <a:p>
          <a:r>
            <a:rPr lang="en-GB" b="0" i="0" dirty="0"/>
            <a:t>Intro to Python programming and Notebooks</a:t>
          </a:r>
          <a:endParaRPr lang="en-US" dirty="0"/>
        </a:p>
      </dgm:t>
    </dgm:pt>
    <dgm:pt modelId="{A9FE67BA-218C-4A41-886A-C144705A02B1}" type="parTrans" cxnId="{43ABA393-DA0C-4925-809E-E8A7F4292297}">
      <dgm:prSet/>
      <dgm:spPr/>
      <dgm:t>
        <a:bodyPr/>
        <a:lstStyle/>
        <a:p>
          <a:endParaRPr lang="en-US"/>
        </a:p>
      </dgm:t>
    </dgm:pt>
    <dgm:pt modelId="{D6B86897-1F4E-49A2-AF6F-0BE9E7F0029C}" type="sibTrans" cxnId="{43ABA393-DA0C-4925-809E-E8A7F4292297}">
      <dgm:prSet/>
      <dgm:spPr/>
      <dgm:t>
        <a:bodyPr/>
        <a:lstStyle/>
        <a:p>
          <a:endParaRPr lang="en-US"/>
        </a:p>
      </dgm:t>
    </dgm:pt>
    <dgm:pt modelId="{2D507F11-F262-4B44-8EEB-B240C2A71FCC}">
      <dgm:prSet/>
      <dgm:spPr>
        <a:solidFill>
          <a:srgbClr val="00B0F0"/>
        </a:solidFill>
        <a:ln w="12700" cap="flat" cmpd="sng" algn="ctr">
          <a:solidFill>
            <a:srgbClr val="FFFFFF">
              <a:hueOff val="0"/>
              <a:satOff val="0"/>
              <a:lumOff val="0"/>
              <a:alphaOff val="0"/>
            </a:srgbClr>
          </a:solidFill>
          <a:prstDash val="solid"/>
          <a:miter lim="800000"/>
        </a:ln>
        <a:effectLst/>
      </dgm:spPr>
      <dgm:t>
        <a:bodyPr spcFirstLastPara="0" vert="horz" wrap="square" lIns="80010" tIns="80010" rIns="80010" bIns="80010" numCol="1" spcCol="1270" anchor="ctr" anchorCtr="0"/>
        <a:lstStyle/>
        <a:p>
          <a:r>
            <a:rPr lang="en-US" dirty="0"/>
            <a:t>More Python and intro to Data carpentry</a:t>
          </a:r>
        </a:p>
      </dgm:t>
    </dgm:pt>
    <dgm:pt modelId="{65358EFA-05AC-4BA8-88E8-8B2C13F9EF19}" type="parTrans" cxnId="{1786228C-2461-4597-B335-B21FA3023DB4}">
      <dgm:prSet/>
      <dgm:spPr/>
      <dgm:t>
        <a:bodyPr/>
        <a:lstStyle/>
        <a:p>
          <a:endParaRPr lang="en-US"/>
        </a:p>
      </dgm:t>
    </dgm:pt>
    <dgm:pt modelId="{C1DFA56B-24D4-44F8-8E12-932D27701A55}" type="sibTrans" cxnId="{1786228C-2461-4597-B335-B21FA3023DB4}">
      <dgm:prSet/>
      <dgm:spPr/>
      <dgm:t>
        <a:bodyPr/>
        <a:lstStyle/>
        <a:p>
          <a:endParaRPr lang="en-US"/>
        </a:p>
      </dgm:t>
    </dgm:pt>
    <dgm:pt modelId="{955F2111-E2A2-41B3-930B-BD91EDF1BC43}">
      <dgm:prSet custT="1"/>
      <dgm:spPr>
        <a:solidFill>
          <a:srgbClr val="00B0F0"/>
        </a:solidFill>
        <a:ln w="12700" cap="flat" cmpd="sng" algn="ctr">
          <a:solidFill>
            <a:srgbClr val="FFFFFF">
              <a:hueOff val="0"/>
              <a:satOff val="0"/>
              <a:lumOff val="0"/>
              <a:alphaOff val="0"/>
            </a:srgbClr>
          </a:solidFill>
          <a:prstDash val="solid"/>
          <a:miter lim="800000"/>
        </a:ln>
        <a:effectLst/>
      </dgm:spPr>
      <dgm:t>
        <a:bodyPr spcFirstLastPara="0" vert="horz" wrap="square" lIns="80010" tIns="80010" rIns="80010" bIns="80010" numCol="1" spcCol="1270" anchor="ctr" anchorCtr="0"/>
        <a:lstStyle/>
        <a:p>
          <a:pPr marL="0" lvl="0" indent="0" algn="ctr" defTabSz="933450">
            <a:lnSpc>
              <a:spcPct val="90000"/>
            </a:lnSpc>
            <a:spcBef>
              <a:spcPct val="0"/>
            </a:spcBef>
            <a:spcAft>
              <a:spcPct val="35000"/>
            </a:spcAft>
            <a:buNone/>
          </a:pPr>
          <a:r>
            <a:rPr lang="en-GB" sz="2100" b="0" i="0" kern="1200" dirty="0">
              <a:solidFill>
                <a:srgbClr val="FFFFFF"/>
              </a:solidFill>
              <a:latin typeface="Calibri" panose="020F0502020204030204"/>
              <a:ea typeface="+mn-ea"/>
              <a:cs typeface="+mn-cs"/>
            </a:rPr>
            <a:t>Data carpentry and data cleaning</a:t>
          </a:r>
          <a:endParaRPr lang="en-US" sz="2100" b="0" i="0" kern="1200" dirty="0">
            <a:solidFill>
              <a:srgbClr val="FFFFFF"/>
            </a:solidFill>
            <a:latin typeface="Calibri" panose="020F0502020204030204"/>
            <a:ea typeface="+mn-ea"/>
            <a:cs typeface="+mn-cs"/>
          </a:endParaRPr>
        </a:p>
      </dgm:t>
    </dgm:pt>
    <dgm:pt modelId="{BFFFA6D8-1638-475D-8016-7A49B61CD25E}" type="parTrans" cxnId="{D457475B-DB1E-4A4A-9F18-FC7AC4876317}">
      <dgm:prSet/>
      <dgm:spPr/>
      <dgm:t>
        <a:bodyPr/>
        <a:lstStyle/>
        <a:p>
          <a:endParaRPr lang="en-US"/>
        </a:p>
      </dgm:t>
    </dgm:pt>
    <dgm:pt modelId="{A0232448-548F-4589-9526-781775074106}" type="sibTrans" cxnId="{D457475B-DB1E-4A4A-9F18-FC7AC4876317}">
      <dgm:prSet/>
      <dgm:spPr/>
      <dgm:t>
        <a:bodyPr/>
        <a:lstStyle/>
        <a:p>
          <a:endParaRPr lang="en-US"/>
        </a:p>
      </dgm:t>
    </dgm:pt>
    <dgm:pt modelId="{633FC844-87F2-4D6E-BB7E-71178085193C}">
      <dgm:prSet custT="1"/>
      <dgm:spPr>
        <a:solidFill>
          <a:srgbClr val="00B0F0"/>
        </a:solidFill>
        <a:ln w="12700" cap="flat" cmpd="sng" algn="ctr">
          <a:solidFill>
            <a:srgbClr val="FFFFFF">
              <a:hueOff val="0"/>
              <a:satOff val="0"/>
              <a:lumOff val="0"/>
              <a:alphaOff val="0"/>
            </a:srgbClr>
          </a:solidFill>
          <a:prstDash val="solid"/>
          <a:miter lim="800000"/>
        </a:ln>
        <a:effectLst/>
      </dgm:spPr>
      <dgm:t>
        <a:bodyPr spcFirstLastPara="0" vert="horz" wrap="square" lIns="80010" tIns="80010" rIns="80010" bIns="80010" numCol="1" spcCol="1270" anchor="ctr" anchorCtr="0"/>
        <a:lstStyle/>
        <a:p>
          <a:r>
            <a:rPr lang="en-GB" sz="2100" b="0" i="0" kern="1200" dirty="0"/>
            <a:t>Data visualisation and Exploratory Data </a:t>
          </a:r>
          <a:r>
            <a:rPr lang="en-GB" sz="2100" b="0" i="0" kern="1200" dirty="0">
              <a:solidFill>
                <a:srgbClr val="FFFFFF"/>
              </a:solidFill>
              <a:latin typeface="Calibri" panose="020F0502020204030204"/>
              <a:ea typeface="+mn-ea"/>
              <a:cs typeface="+mn-cs"/>
            </a:rPr>
            <a:t>Analysis</a:t>
          </a:r>
          <a:r>
            <a:rPr lang="en-GB" sz="2100" b="0" i="0" kern="1200" dirty="0"/>
            <a:t> (EDA) </a:t>
          </a:r>
          <a:endParaRPr lang="en-US" sz="2100" kern="1200" dirty="0"/>
        </a:p>
      </dgm:t>
    </dgm:pt>
    <dgm:pt modelId="{45293C1A-37D2-4B5A-B228-96CC0EA9BD71}" type="parTrans" cxnId="{704E7E0B-FAEE-4952-944D-1FF2DD2F671B}">
      <dgm:prSet/>
      <dgm:spPr/>
      <dgm:t>
        <a:bodyPr/>
        <a:lstStyle/>
        <a:p>
          <a:endParaRPr lang="en-US"/>
        </a:p>
      </dgm:t>
    </dgm:pt>
    <dgm:pt modelId="{9F68D922-B8E4-4144-8843-BE36E4D50045}" type="sibTrans" cxnId="{704E7E0B-FAEE-4952-944D-1FF2DD2F671B}">
      <dgm:prSet/>
      <dgm:spPr/>
      <dgm:t>
        <a:bodyPr/>
        <a:lstStyle/>
        <a:p>
          <a:endParaRPr lang="en-US"/>
        </a:p>
      </dgm:t>
    </dgm:pt>
    <dgm:pt modelId="{83DB41ED-291C-406F-AE72-26FA84975536}">
      <dgm:prSet/>
      <dgm:spPr>
        <a:solidFill>
          <a:srgbClr val="00B0F0"/>
        </a:solidFill>
        <a:ln w="12700" cap="flat" cmpd="sng" algn="ctr">
          <a:solidFill>
            <a:srgbClr val="FFFFFF">
              <a:hueOff val="0"/>
              <a:satOff val="0"/>
              <a:lumOff val="0"/>
              <a:alphaOff val="0"/>
            </a:srgbClr>
          </a:solidFill>
          <a:prstDash val="solid"/>
          <a:miter lim="800000"/>
        </a:ln>
        <a:effectLst/>
      </dgm:spPr>
      <dgm:t>
        <a:bodyPr spcFirstLastPara="0" vert="horz" wrap="square" lIns="80010" tIns="80010" rIns="80010" bIns="80010" numCol="1" spcCol="1270" anchor="ctr" anchorCtr="0"/>
        <a:lstStyle/>
        <a:p>
          <a:r>
            <a:rPr lang="en-GB" b="0" i="0" dirty="0"/>
            <a:t>Data Representation / Relational databases</a:t>
          </a:r>
          <a:endParaRPr lang="en-US" dirty="0"/>
        </a:p>
      </dgm:t>
    </dgm:pt>
    <dgm:pt modelId="{98880CF5-B166-44C4-A8C9-423616E572BA}" type="parTrans" cxnId="{4A9B49F2-55B5-4374-A799-4B01FD40CC66}">
      <dgm:prSet/>
      <dgm:spPr/>
      <dgm:t>
        <a:bodyPr/>
        <a:lstStyle/>
        <a:p>
          <a:endParaRPr lang="en-US"/>
        </a:p>
      </dgm:t>
    </dgm:pt>
    <dgm:pt modelId="{9F71EE55-2058-473E-8F43-6BCA84BA6C93}" type="sibTrans" cxnId="{4A9B49F2-55B5-4374-A799-4B01FD40CC66}">
      <dgm:prSet/>
      <dgm:spPr/>
      <dgm:t>
        <a:bodyPr/>
        <a:lstStyle/>
        <a:p>
          <a:endParaRPr lang="en-US"/>
        </a:p>
      </dgm:t>
    </dgm:pt>
    <dgm:pt modelId="{FF34B089-9375-49DC-B775-FF210ABAF942}">
      <dgm:prSet custT="1"/>
      <dgm:spPr>
        <a:solidFill>
          <a:srgbClr val="00B0F0"/>
        </a:solidFill>
        <a:ln w="12700" cap="flat" cmpd="sng" algn="ctr">
          <a:solidFill>
            <a:srgbClr val="FFFFFF">
              <a:hueOff val="0"/>
              <a:satOff val="0"/>
              <a:lumOff val="0"/>
              <a:alphaOff val="0"/>
            </a:srgbClr>
          </a:solidFill>
          <a:prstDash val="solid"/>
          <a:miter lim="800000"/>
        </a:ln>
        <a:effectLst/>
      </dgm:spPr>
      <dgm:t>
        <a:bodyPr spcFirstLastPara="0" vert="horz" wrap="square" lIns="80010" tIns="80010" rIns="80010" bIns="80010" numCol="1" spcCol="1270" anchor="ctr" anchorCtr="0"/>
        <a:lstStyle/>
        <a:p>
          <a:pPr>
            <a:lnSpc>
              <a:spcPct val="100000"/>
            </a:lnSpc>
          </a:pPr>
          <a:r>
            <a:rPr lang="en-US" sz="2100" kern="1200" dirty="0"/>
            <a:t>Assignment 1  feedback and assignment 2 prep</a:t>
          </a:r>
        </a:p>
      </dgm:t>
    </dgm:pt>
    <dgm:pt modelId="{6F3A1234-15BC-46D6-A77D-3BC43D7C25D6}" type="parTrans" cxnId="{CCE55CF7-8268-4747-8C34-410767B8396D}">
      <dgm:prSet/>
      <dgm:spPr/>
      <dgm:t>
        <a:bodyPr/>
        <a:lstStyle/>
        <a:p>
          <a:endParaRPr lang="en-US"/>
        </a:p>
      </dgm:t>
    </dgm:pt>
    <dgm:pt modelId="{92B91DD5-4228-46C1-B317-29365A600FE6}" type="sibTrans" cxnId="{CCE55CF7-8268-4747-8C34-410767B8396D}">
      <dgm:prSet/>
      <dgm:spPr/>
      <dgm:t>
        <a:bodyPr/>
        <a:lstStyle/>
        <a:p>
          <a:endParaRPr lang="en-US"/>
        </a:p>
      </dgm:t>
    </dgm:pt>
    <dgm:pt modelId="{3499AF4A-9995-430D-8D2F-BF5D6EE04D30}">
      <dgm:prSet/>
      <dgm:spPr>
        <a:solidFill>
          <a:srgbClr val="00B0F0"/>
        </a:solidFill>
        <a:ln w="12700" cap="flat" cmpd="sng" algn="ctr">
          <a:solidFill>
            <a:srgbClr val="FFFFFF">
              <a:hueOff val="0"/>
              <a:satOff val="0"/>
              <a:lumOff val="0"/>
              <a:alphaOff val="0"/>
            </a:srgbClr>
          </a:solidFill>
          <a:prstDash val="solid"/>
          <a:miter lim="800000"/>
        </a:ln>
        <a:effectLst/>
      </dgm:spPr>
      <dgm:t>
        <a:bodyPr spcFirstLastPara="0" vert="horz" wrap="square" lIns="80010" tIns="80010" rIns="80010" bIns="80010" numCol="1" spcCol="1270" anchor="ctr" anchorCtr="0"/>
        <a:lstStyle/>
        <a:p>
          <a:r>
            <a:rPr lang="en-GB" dirty="0"/>
            <a:t>Machine Learning &amp; prediction analytics (Unsupervised Learning)</a:t>
          </a:r>
          <a:endParaRPr lang="en-US" dirty="0"/>
        </a:p>
      </dgm:t>
    </dgm:pt>
    <dgm:pt modelId="{A32F4B5A-5285-4B39-BBB7-C972D4695587}" type="parTrans" cxnId="{80FC6198-C0D5-40DC-88E1-798F1AC7FB26}">
      <dgm:prSet/>
      <dgm:spPr/>
      <dgm:t>
        <a:bodyPr/>
        <a:lstStyle/>
        <a:p>
          <a:endParaRPr lang="en-US"/>
        </a:p>
      </dgm:t>
    </dgm:pt>
    <dgm:pt modelId="{A35CA202-5310-429D-B7A4-88E388AD394B}" type="sibTrans" cxnId="{80FC6198-C0D5-40DC-88E1-798F1AC7FB26}">
      <dgm:prSet/>
      <dgm:spPr/>
      <dgm:t>
        <a:bodyPr/>
        <a:lstStyle/>
        <a:p>
          <a:endParaRPr lang="en-US"/>
        </a:p>
      </dgm:t>
    </dgm:pt>
    <dgm:pt modelId="{4B057A45-18A7-49E6-A3E8-4A2A249F5F64}">
      <dgm:prSet custT="1"/>
      <dgm:spPr>
        <a:solidFill>
          <a:srgbClr val="00B0F0"/>
        </a:solidFill>
        <a:ln w="12700" cap="flat" cmpd="sng" algn="ctr">
          <a:solidFill>
            <a:srgbClr val="FFFFFF">
              <a:hueOff val="0"/>
              <a:satOff val="0"/>
              <a:lumOff val="0"/>
              <a:alphaOff val="0"/>
            </a:srgbClr>
          </a:solidFill>
          <a:prstDash val="solid"/>
          <a:miter lim="800000"/>
        </a:ln>
        <a:effectLst/>
      </dgm:spPr>
      <dgm:t>
        <a:bodyPr spcFirstLastPara="0" vert="horz" wrap="square" lIns="80010" tIns="80010" rIns="80010" bIns="80010" numCol="1" spcCol="1270" anchor="ctr" anchorCtr="0"/>
        <a:lstStyle/>
        <a:p>
          <a:r>
            <a:rPr lang="en-GB" sz="2100" b="0" i="0" kern="1200" dirty="0">
              <a:solidFill>
                <a:srgbClr val="FFFFFF"/>
              </a:solidFill>
              <a:latin typeface="Calibri" panose="020F0502020204030204"/>
              <a:ea typeface="+mn-ea"/>
              <a:cs typeface="+mn-cs"/>
            </a:rPr>
            <a:t>Presenting</a:t>
          </a:r>
          <a:r>
            <a:rPr lang="en-GB" sz="2100" b="0" i="0" kern="1200" dirty="0"/>
            <a:t> Information</a:t>
          </a:r>
          <a:endParaRPr lang="en-US" sz="2100" kern="1200" dirty="0"/>
        </a:p>
      </dgm:t>
    </dgm:pt>
    <dgm:pt modelId="{186B06E2-A963-4ED9-8F35-2EC0D8E5D016}" type="parTrans" cxnId="{F07CCAAD-E7E9-457C-8FD5-FC94EE7C78E4}">
      <dgm:prSet/>
      <dgm:spPr/>
      <dgm:t>
        <a:bodyPr/>
        <a:lstStyle/>
        <a:p>
          <a:endParaRPr lang="en-US"/>
        </a:p>
      </dgm:t>
    </dgm:pt>
    <dgm:pt modelId="{A04D17AE-145F-4C4F-BFB4-E639CEABA050}" type="sibTrans" cxnId="{F07CCAAD-E7E9-457C-8FD5-FC94EE7C78E4}">
      <dgm:prSet/>
      <dgm:spPr/>
      <dgm:t>
        <a:bodyPr/>
        <a:lstStyle/>
        <a:p>
          <a:endParaRPr lang="en-US"/>
        </a:p>
      </dgm:t>
    </dgm:pt>
    <dgm:pt modelId="{B1C5227E-706D-4640-A497-E4A48BCB2936}">
      <dgm:prSet custT="1"/>
      <dgm:spPr>
        <a:solidFill>
          <a:srgbClr val="00B0F0"/>
        </a:solidFill>
        <a:ln w="12700" cap="flat" cmpd="sng" algn="ctr">
          <a:solidFill>
            <a:srgbClr val="FFFFFF">
              <a:hueOff val="0"/>
              <a:satOff val="0"/>
              <a:lumOff val="0"/>
              <a:alphaOff val="0"/>
            </a:srgbClr>
          </a:solidFill>
          <a:prstDash val="solid"/>
          <a:miter lim="800000"/>
        </a:ln>
        <a:effectLst/>
      </dgm:spPr>
      <dgm:t>
        <a:bodyPr spcFirstLastPara="0" vert="horz" wrap="square" lIns="80010" tIns="80010" rIns="80010" bIns="80010" numCol="1" spcCol="1270" anchor="ctr" anchorCtr="0"/>
        <a:lstStyle/>
        <a:p>
          <a:r>
            <a:rPr lang="en-GB" sz="2100" kern="1200" dirty="0"/>
            <a:t>Machine Learning &amp; prediction analytics (Supervised Learning)</a:t>
          </a:r>
          <a:endParaRPr lang="en-US" sz="2100" kern="1200" dirty="0"/>
        </a:p>
      </dgm:t>
    </dgm:pt>
    <dgm:pt modelId="{A676223F-21EA-4A6E-99AF-E7B601BCF292}" type="parTrans" cxnId="{7B8144D3-11BD-4B9C-90B0-1AA42C6575CE}">
      <dgm:prSet/>
      <dgm:spPr/>
      <dgm:t>
        <a:bodyPr/>
        <a:lstStyle/>
        <a:p>
          <a:endParaRPr lang="en-GB"/>
        </a:p>
      </dgm:t>
    </dgm:pt>
    <dgm:pt modelId="{1D832CD0-07BD-4596-BF50-74B9A992A8BA}" type="sibTrans" cxnId="{7B8144D3-11BD-4B9C-90B0-1AA42C6575CE}">
      <dgm:prSet/>
      <dgm:spPr/>
      <dgm:t>
        <a:bodyPr/>
        <a:lstStyle/>
        <a:p>
          <a:endParaRPr lang="en-GB"/>
        </a:p>
      </dgm:t>
    </dgm:pt>
    <dgm:pt modelId="{292D9E93-2A5F-47FD-8F1F-BC26FAD03B21}">
      <dgm:prSet/>
      <dgm:spPr>
        <a:solidFill>
          <a:srgbClr val="00B0F0"/>
        </a:solidFill>
        <a:ln w="12700" cap="flat" cmpd="sng" algn="ctr">
          <a:solidFill>
            <a:srgbClr val="FFFFFF">
              <a:hueOff val="0"/>
              <a:satOff val="0"/>
              <a:lumOff val="0"/>
              <a:alphaOff val="0"/>
            </a:srgbClr>
          </a:solidFill>
          <a:prstDash val="solid"/>
          <a:miter lim="800000"/>
        </a:ln>
        <a:effectLst/>
      </dgm:spPr>
      <dgm:t>
        <a:bodyPr/>
        <a:lstStyle/>
        <a:p>
          <a:r>
            <a:rPr lang="en-GB" dirty="0"/>
            <a:t>Machine Learning &amp; visual exercise (Data mining factory data)</a:t>
          </a:r>
          <a:endParaRPr lang="en-US" dirty="0"/>
        </a:p>
      </dgm:t>
    </dgm:pt>
    <dgm:pt modelId="{AB45F035-98D8-44AE-93A4-8C81FC01A195}" type="parTrans" cxnId="{3E6B5D29-7027-4AA7-B42A-1DAB75E3D2AA}">
      <dgm:prSet/>
      <dgm:spPr/>
    </dgm:pt>
    <dgm:pt modelId="{30D57474-AAA2-4C99-A5F3-BA072D215EAF}" type="sibTrans" cxnId="{3E6B5D29-7027-4AA7-B42A-1DAB75E3D2AA}">
      <dgm:prSet/>
      <dgm:spPr/>
    </dgm:pt>
    <dgm:pt modelId="{12AD6E99-0F55-48D4-9647-0C68FDA04C99}" type="pres">
      <dgm:prSet presAssocID="{36E7F479-6C59-4F2A-AC39-A380672CB612}" presName="diagram" presStyleCnt="0">
        <dgm:presLayoutVars>
          <dgm:dir/>
          <dgm:resizeHandles val="exact"/>
        </dgm:presLayoutVars>
      </dgm:prSet>
      <dgm:spPr/>
    </dgm:pt>
    <dgm:pt modelId="{7D3C6E8E-0D49-41BB-B077-377465A45AC1}" type="pres">
      <dgm:prSet presAssocID="{3006ED7A-2038-4551-93D1-5F580D0AC47E}" presName="node" presStyleLbl="node1" presStyleIdx="0" presStyleCnt="10">
        <dgm:presLayoutVars>
          <dgm:bulletEnabled val="1"/>
        </dgm:presLayoutVars>
      </dgm:prSet>
      <dgm:spPr/>
    </dgm:pt>
    <dgm:pt modelId="{B03D2E95-7955-43BC-84C8-65E97E4C8134}" type="pres">
      <dgm:prSet presAssocID="{D6B86897-1F4E-49A2-AF6F-0BE9E7F0029C}" presName="sibTrans" presStyleCnt="0"/>
      <dgm:spPr/>
    </dgm:pt>
    <dgm:pt modelId="{E5A5E8FE-5826-4758-853A-13563B5F2ED8}" type="pres">
      <dgm:prSet presAssocID="{2D507F11-F262-4B44-8EEB-B240C2A71FCC}" presName="node" presStyleLbl="node1" presStyleIdx="1" presStyleCnt="10">
        <dgm:presLayoutVars>
          <dgm:bulletEnabled val="1"/>
        </dgm:presLayoutVars>
      </dgm:prSet>
      <dgm:spPr>
        <a:xfrm>
          <a:off x="2654057" y="250508"/>
          <a:ext cx="2410017" cy="1446010"/>
        </a:xfrm>
        <a:prstGeom prst="rect">
          <a:avLst/>
        </a:prstGeom>
      </dgm:spPr>
    </dgm:pt>
    <dgm:pt modelId="{52D81B7F-7D06-4160-AD4A-9401FFA10CC7}" type="pres">
      <dgm:prSet presAssocID="{C1DFA56B-24D4-44F8-8E12-932D27701A55}" presName="sibTrans" presStyleCnt="0"/>
      <dgm:spPr/>
    </dgm:pt>
    <dgm:pt modelId="{B3B77953-02C9-4F8A-BB6E-67DE19A978D3}" type="pres">
      <dgm:prSet presAssocID="{955F2111-E2A2-41B3-930B-BD91EDF1BC43}" presName="node" presStyleLbl="node1" presStyleIdx="2" presStyleCnt="10">
        <dgm:presLayoutVars>
          <dgm:bulletEnabled val="1"/>
        </dgm:presLayoutVars>
      </dgm:prSet>
      <dgm:spPr>
        <a:xfrm>
          <a:off x="5305076" y="250508"/>
          <a:ext cx="2410017" cy="1446010"/>
        </a:xfrm>
        <a:prstGeom prst="rect">
          <a:avLst/>
        </a:prstGeom>
      </dgm:spPr>
    </dgm:pt>
    <dgm:pt modelId="{4274C9DD-4B6B-44A7-895C-DEE3EBDD2076}" type="pres">
      <dgm:prSet presAssocID="{A0232448-548F-4589-9526-781775074106}" presName="sibTrans" presStyleCnt="0"/>
      <dgm:spPr/>
    </dgm:pt>
    <dgm:pt modelId="{389C87C5-8DC3-4627-AA59-D5FAA23A78EF}" type="pres">
      <dgm:prSet presAssocID="{633FC844-87F2-4D6E-BB7E-71178085193C}" presName="node" presStyleLbl="node1" presStyleIdx="3" presStyleCnt="10">
        <dgm:presLayoutVars>
          <dgm:bulletEnabled val="1"/>
        </dgm:presLayoutVars>
      </dgm:prSet>
      <dgm:spPr>
        <a:xfrm>
          <a:off x="7956096" y="250508"/>
          <a:ext cx="2410017" cy="1446010"/>
        </a:xfrm>
        <a:prstGeom prst="rect">
          <a:avLst/>
        </a:prstGeom>
      </dgm:spPr>
    </dgm:pt>
    <dgm:pt modelId="{C2B7E4C9-45CB-489E-9963-4F419DFC420A}" type="pres">
      <dgm:prSet presAssocID="{9F68D922-B8E4-4144-8843-BE36E4D50045}" presName="sibTrans" presStyleCnt="0"/>
      <dgm:spPr/>
    </dgm:pt>
    <dgm:pt modelId="{96312DF4-18D1-469D-8007-A59BEB66563F}" type="pres">
      <dgm:prSet presAssocID="{83DB41ED-291C-406F-AE72-26FA84975536}" presName="node" presStyleLbl="node1" presStyleIdx="4" presStyleCnt="10">
        <dgm:presLayoutVars>
          <dgm:bulletEnabled val="1"/>
        </dgm:presLayoutVars>
      </dgm:prSet>
      <dgm:spPr>
        <a:xfrm>
          <a:off x="3037" y="1937520"/>
          <a:ext cx="2410017" cy="1446010"/>
        </a:xfrm>
        <a:prstGeom prst="rect">
          <a:avLst/>
        </a:prstGeom>
      </dgm:spPr>
    </dgm:pt>
    <dgm:pt modelId="{632776AB-D158-4769-8580-4A04B2E94AE2}" type="pres">
      <dgm:prSet presAssocID="{9F71EE55-2058-473E-8F43-6BCA84BA6C93}" presName="sibTrans" presStyleCnt="0"/>
      <dgm:spPr/>
    </dgm:pt>
    <dgm:pt modelId="{6C918DFE-10BF-4207-A8D4-4CCF3FDE197D}" type="pres">
      <dgm:prSet presAssocID="{FF34B089-9375-49DC-B775-FF210ABAF942}" presName="node" presStyleLbl="node1" presStyleIdx="5" presStyleCnt="10">
        <dgm:presLayoutVars>
          <dgm:bulletEnabled val="1"/>
        </dgm:presLayoutVars>
      </dgm:prSet>
      <dgm:spPr>
        <a:xfrm>
          <a:off x="2654057" y="1937520"/>
          <a:ext cx="2410017" cy="1446010"/>
        </a:xfrm>
        <a:prstGeom prst="rect">
          <a:avLst/>
        </a:prstGeom>
      </dgm:spPr>
    </dgm:pt>
    <dgm:pt modelId="{6D6308B8-4349-47E7-87EE-1A5DAAE52ABC}" type="pres">
      <dgm:prSet presAssocID="{92B91DD5-4228-46C1-B317-29365A600FE6}" presName="sibTrans" presStyleCnt="0"/>
      <dgm:spPr/>
    </dgm:pt>
    <dgm:pt modelId="{447A5B07-1DDD-4315-BA62-46B0A3BD5E01}" type="pres">
      <dgm:prSet presAssocID="{B1C5227E-706D-4640-A497-E4A48BCB2936}" presName="node" presStyleLbl="node1" presStyleIdx="6" presStyleCnt="10">
        <dgm:presLayoutVars>
          <dgm:bulletEnabled val="1"/>
        </dgm:presLayoutVars>
      </dgm:prSet>
      <dgm:spPr>
        <a:xfrm>
          <a:off x="5305076" y="1937520"/>
          <a:ext cx="2410017" cy="1446010"/>
        </a:xfrm>
        <a:prstGeom prst="rect">
          <a:avLst/>
        </a:prstGeom>
      </dgm:spPr>
    </dgm:pt>
    <dgm:pt modelId="{950B0CEF-62A1-4604-894D-3A3AB90E679E}" type="pres">
      <dgm:prSet presAssocID="{1D832CD0-07BD-4596-BF50-74B9A992A8BA}" presName="sibTrans" presStyleCnt="0"/>
      <dgm:spPr/>
    </dgm:pt>
    <dgm:pt modelId="{EE8F1EC8-E3D4-4439-9145-48EDEA6D92CE}" type="pres">
      <dgm:prSet presAssocID="{3499AF4A-9995-430D-8D2F-BF5D6EE04D30}" presName="node" presStyleLbl="node1" presStyleIdx="7" presStyleCnt="10">
        <dgm:presLayoutVars>
          <dgm:bulletEnabled val="1"/>
        </dgm:presLayoutVars>
      </dgm:prSet>
      <dgm:spPr>
        <a:xfrm>
          <a:off x="7956096" y="1937520"/>
          <a:ext cx="2410017" cy="1446010"/>
        </a:xfrm>
        <a:prstGeom prst="rect">
          <a:avLst/>
        </a:prstGeom>
      </dgm:spPr>
    </dgm:pt>
    <dgm:pt modelId="{764C4288-2AFA-4948-A5CE-343077EFADEA}" type="pres">
      <dgm:prSet presAssocID="{A35CA202-5310-429D-B7A4-88E388AD394B}" presName="sibTrans" presStyleCnt="0"/>
      <dgm:spPr/>
    </dgm:pt>
    <dgm:pt modelId="{1D505B90-687E-4756-B6E5-236E387459BA}" type="pres">
      <dgm:prSet presAssocID="{292D9E93-2A5F-47FD-8F1F-BC26FAD03B21}" presName="node" presStyleLbl="node1" presStyleIdx="8" presStyleCnt="10">
        <dgm:presLayoutVars>
          <dgm:bulletEnabled val="1"/>
        </dgm:presLayoutVars>
      </dgm:prSet>
      <dgm:spPr/>
    </dgm:pt>
    <dgm:pt modelId="{FD89A96C-A02B-4006-9E38-B17E6EC9F812}" type="pres">
      <dgm:prSet presAssocID="{30D57474-AAA2-4C99-A5F3-BA072D215EAF}" presName="sibTrans" presStyleCnt="0"/>
      <dgm:spPr/>
    </dgm:pt>
    <dgm:pt modelId="{D62B004A-B580-440F-A29E-6FAB330D0C16}" type="pres">
      <dgm:prSet presAssocID="{4B057A45-18A7-49E6-A3E8-4A2A249F5F64}" presName="node" presStyleLbl="node1" presStyleIdx="9" presStyleCnt="10">
        <dgm:presLayoutVars>
          <dgm:bulletEnabled val="1"/>
        </dgm:presLayoutVars>
      </dgm:prSet>
      <dgm:spPr>
        <a:xfrm>
          <a:off x="2654057" y="3624533"/>
          <a:ext cx="2410017" cy="1446010"/>
        </a:xfrm>
        <a:prstGeom prst="rect">
          <a:avLst/>
        </a:prstGeom>
      </dgm:spPr>
    </dgm:pt>
  </dgm:ptLst>
  <dgm:cxnLst>
    <dgm:cxn modelId="{E058CC05-0EBE-4B9D-8C28-2548F23F1E28}" type="presOf" srcId="{292D9E93-2A5F-47FD-8F1F-BC26FAD03B21}" destId="{1D505B90-687E-4756-B6E5-236E387459BA}" srcOrd="0" destOrd="0" presId="urn:microsoft.com/office/officeart/2005/8/layout/default"/>
    <dgm:cxn modelId="{704E7E0B-FAEE-4952-944D-1FF2DD2F671B}" srcId="{36E7F479-6C59-4F2A-AC39-A380672CB612}" destId="{633FC844-87F2-4D6E-BB7E-71178085193C}" srcOrd="3" destOrd="0" parTransId="{45293C1A-37D2-4B5A-B228-96CC0EA9BD71}" sibTransId="{9F68D922-B8E4-4144-8843-BE36E4D50045}"/>
    <dgm:cxn modelId="{FCEDD810-29D3-44AD-95F7-6965B7E32731}" type="presOf" srcId="{FF34B089-9375-49DC-B775-FF210ABAF942}" destId="{6C918DFE-10BF-4207-A8D4-4CCF3FDE197D}" srcOrd="0" destOrd="0" presId="urn:microsoft.com/office/officeart/2005/8/layout/default"/>
    <dgm:cxn modelId="{3E6B5D29-7027-4AA7-B42A-1DAB75E3D2AA}" srcId="{36E7F479-6C59-4F2A-AC39-A380672CB612}" destId="{292D9E93-2A5F-47FD-8F1F-BC26FAD03B21}" srcOrd="8" destOrd="0" parTransId="{AB45F035-98D8-44AE-93A4-8C81FC01A195}" sibTransId="{30D57474-AAA2-4C99-A5F3-BA072D215EAF}"/>
    <dgm:cxn modelId="{D457475B-DB1E-4A4A-9F18-FC7AC4876317}" srcId="{36E7F479-6C59-4F2A-AC39-A380672CB612}" destId="{955F2111-E2A2-41B3-930B-BD91EDF1BC43}" srcOrd="2" destOrd="0" parTransId="{BFFFA6D8-1638-475D-8016-7A49B61CD25E}" sibTransId="{A0232448-548F-4589-9526-781775074106}"/>
    <dgm:cxn modelId="{237B954C-59F0-424A-8E6A-CEC590E07571}" type="presOf" srcId="{36E7F479-6C59-4F2A-AC39-A380672CB612}" destId="{12AD6E99-0F55-48D4-9647-0C68FDA04C99}" srcOrd="0" destOrd="0" presId="urn:microsoft.com/office/officeart/2005/8/layout/default"/>
    <dgm:cxn modelId="{54DDEE51-68E3-4432-9ECA-EF9F91FDB005}" type="presOf" srcId="{2D507F11-F262-4B44-8EEB-B240C2A71FCC}" destId="{E5A5E8FE-5826-4758-853A-13563B5F2ED8}" srcOrd="0" destOrd="0" presId="urn:microsoft.com/office/officeart/2005/8/layout/default"/>
    <dgm:cxn modelId="{B7B54A87-CB10-4FAB-A4C5-E41EE8BCCAFC}" type="presOf" srcId="{83DB41ED-291C-406F-AE72-26FA84975536}" destId="{96312DF4-18D1-469D-8007-A59BEB66563F}" srcOrd="0" destOrd="0" presId="urn:microsoft.com/office/officeart/2005/8/layout/default"/>
    <dgm:cxn modelId="{1786228C-2461-4597-B335-B21FA3023DB4}" srcId="{36E7F479-6C59-4F2A-AC39-A380672CB612}" destId="{2D507F11-F262-4B44-8EEB-B240C2A71FCC}" srcOrd="1" destOrd="0" parTransId="{65358EFA-05AC-4BA8-88E8-8B2C13F9EF19}" sibTransId="{C1DFA56B-24D4-44F8-8E12-932D27701A55}"/>
    <dgm:cxn modelId="{43ABA393-DA0C-4925-809E-E8A7F4292297}" srcId="{36E7F479-6C59-4F2A-AC39-A380672CB612}" destId="{3006ED7A-2038-4551-93D1-5F580D0AC47E}" srcOrd="0" destOrd="0" parTransId="{A9FE67BA-218C-4A41-886A-C144705A02B1}" sibTransId="{D6B86897-1F4E-49A2-AF6F-0BE9E7F0029C}"/>
    <dgm:cxn modelId="{80FC6198-C0D5-40DC-88E1-798F1AC7FB26}" srcId="{36E7F479-6C59-4F2A-AC39-A380672CB612}" destId="{3499AF4A-9995-430D-8D2F-BF5D6EE04D30}" srcOrd="7" destOrd="0" parTransId="{A32F4B5A-5285-4B39-BBB7-C972D4695587}" sibTransId="{A35CA202-5310-429D-B7A4-88E388AD394B}"/>
    <dgm:cxn modelId="{667499A3-3257-41C7-9040-E6383FE4F720}" type="presOf" srcId="{4B057A45-18A7-49E6-A3E8-4A2A249F5F64}" destId="{D62B004A-B580-440F-A29E-6FAB330D0C16}" srcOrd="0" destOrd="0" presId="urn:microsoft.com/office/officeart/2005/8/layout/default"/>
    <dgm:cxn modelId="{F07CCAAD-E7E9-457C-8FD5-FC94EE7C78E4}" srcId="{36E7F479-6C59-4F2A-AC39-A380672CB612}" destId="{4B057A45-18A7-49E6-A3E8-4A2A249F5F64}" srcOrd="9" destOrd="0" parTransId="{186B06E2-A963-4ED9-8F35-2EC0D8E5D016}" sibTransId="{A04D17AE-145F-4C4F-BFB4-E639CEABA050}"/>
    <dgm:cxn modelId="{665C51B5-7299-41F9-92AC-5A8E995A7B62}" type="presOf" srcId="{3499AF4A-9995-430D-8D2F-BF5D6EE04D30}" destId="{EE8F1EC8-E3D4-4439-9145-48EDEA6D92CE}" srcOrd="0" destOrd="0" presId="urn:microsoft.com/office/officeart/2005/8/layout/default"/>
    <dgm:cxn modelId="{7B8144D3-11BD-4B9C-90B0-1AA42C6575CE}" srcId="{36E7F479-6C59-4F2A-AC39-A380672CB612}" destId="{B1C5227E-706D-4640-A497-E4A48BCB2936}" srcOrd="6" destOrd="0" parTransId="{A676223F-21EA-4A6E-99AF-E7B601BCF292}" sibTransId="{1D832CD0-07BD-4596-BF50-74B9A992A8BA}"/>
    <dgm:cxn modelId="{46E8E8D4-7595-4029-AB8C-B32AB533CF9A}" type="presOf" srcId="{633FC844-87F2-4D6E-BB7E-71178085193C}" destId="{389C87C5-8DC3-4627-AA59-D5FAA23A78EF}" srcOrd="0" destOrd="0" presId="urn:microsoft.com/office/officeart/2005/8/layout/default"/>
    <dgm:cxn modelId="{F03998D6-39DE-4A04-907C-E39BFE15A22B}" type="presOf" srcId="{B1C5227E-706D-4640-A497-E4A48BCB2936}" destId="{447A5B07-1DDD-4315-BA62-46B0A3BD5E01}" srcOrd="0" destOrd="0" presId="urn:microsoft.com/office/officeart/2005/8/layout/default"/>
    <dgm:cxn modelId="{77BA79DC-73AF-4834-B006-7AB95E3BED2F}" type="presOf" srcId="{3006ED7A-2038-4551-93D1-5F580D0AC47E}" destId="{7D3C6E8E-0D49-41BB-B077-377465A45AC1}" srcOrd="0" destOrd="0" presId="urn:microsoft.com/office/officeart/2005/8/layout/default"/>
    <dgm:cxn modelId="{4A9B49F2-55B5-4374-A799-4B01FD40CC66}" srcId="{36E7F479-6C59-4F2A-AC39-A380672CB612}" destId="{83DB41ED-291C-406F-AE72-26FA84975536}" srcOrd="4" destOrd="0" parTransId="{98880CF5-B166-44C4-A8C9-423616E572BA}" sibTransId="{9F71EE55-2058-473E-8F43-6BCA84BA6C93}"/>
    <dgm:cxn modelId="{CCE55CF7-8268-4747-8C34-410767B8396D}" srcId="{36E7F479-6C59-4F2A-AC39-A380672CB612}" destId="{FF34B089-9375-49DC-B775-FF210ABAF942}" srcOrd="5" destOrd="0" parTransId="{6F3A1234-15BC-46D6-A77D-3BC43D7C25D6}" sibTransId="{92B91DD5-4228-46C1-B317-29365A600FE6}"/>
    <dgm:cxn modelId="{169CE3FF-4D02-4FE6-A8C1-7FFC3496283E}" type="presOf" srcId="{955F2111-E2A2-41B3-930B-BD91EDF1BC43}" destId="{B3B77953-02C9-4F8A-BB6E-67DE19A978D3}" srcOrd="0" destOrd="0" presId="urn:microsoft.com/office/officeart/2005/8/layout/default"/>
    <dgm:cxn modelId="{A49ABA8F-5F43-489E-83BB-43B398640386}" type="presParOf" srcId="{12AD6E99-0F55-48D4-9647-0C68FDA04C99}" destId="{7D3C6E8E-0D49-41BB-B077-377465A45AC1}" srcOrd="0" destOrd="0" presId="urn:microsoft.com/office/officeart/2005/8/layout/default"/>
    <dgm:cxn modelId="{F8130CBE-7380-4252-ACA5-56AF3AA39CD1}" type="presParOf" srcId="{12AD6E99-0F55-48D4-9647-0C68FDA04C99}" destId="{B03D2E95-7955-43BC-84C8-65E97E4C8134}" srcOrd="1" destOrd="0" presId="urn:microsoft.com/office/officeart/2005/8/layout/default"/>
    <dgm:cxn modelId="{B5D80FE4-228B-4523-BF31-75EA79FBFB5D}" type="presParOf" srcId="{12AD6E99-0F55-48D4-9647-0C68FDA04C99}" destId="{E5A5E8FE-5826-4758-853A-13563B5F2ED8}" srcOrd="2" destOrd="0" presId="urn:microsoft.com/office/officeart/2005/8/layout/default"/>
    <dgm:cxn modelId="{4AAD3156-C9E2-4139-9F4B-1C290A12862A}" type="presParOf" srcId="{12AD6E99-0F55-48D4-9647-0C68FDA04C99}" destId="{52D81B7F-7D06-4160-AD4A-9401FFA10CC7}" srcOrd="3" destOrd="0" presId="urn:microsoft.com/office/officeart/2005/8/layout/default"/>
    <dgm:cxn modelId="{1D027F66-C581-4F90-9A0C-EF3844D6BBF3}" type="presParOf" srcId="{12AD6E99-0F55-48D4-9647-0C68FDA04C99}" destId="{B3B77953-02C9-4F8A-BB6E-67DE19A978D3}" srcOrd="4" destOrd="0" presId="urn:microsoft.com/office/officeart/2005/8/layout/default"/>
    <dgm:cxn modelId="{741050FC-4906-4AEE-AFB1-09A69D0D59E0}" type="presParOf" srcId="{12AD6E99-0F55-48D4-9647-0C68FDA04C99}" destId="{4274C9DD-4B6B-44A7-895C-DEE3EBDD2076}" srcOrd="5" destOrd="0" presId="urn:microsoft.com/office/officeart/2005/8/layout/default"/>
    <dgm:cxn modelId="{A7132F47-6E9D-4156-AA9E-334F9B0A2068}" type="presParOf" srcId="{12AD6E99-0F55-48D4-9647-0C68FDA04C99}" destId="{389C87C5-8DC3-4627-AA59-D5FAA23A78EF}" srcOrd="6" destOrd="0" presId="urn:microsoft.com/office/officeart/2005/8/layout/default"/>
    <dgm:cxn modelId="{B31065F0-4DED-490C-95E1-9DAFAFE180CA}" type="presParOf" srcId="{12AD6E99-0F55-48D4-9647-0C68FDA04C99}" destId="{C2B7E4C9-45CB-489E-9963-4F419DFC420A}" srcOrd="7" destOrd="0" presId="urn:microsoft.com/office/officeart/2005/8/layout/default"/>
    <dgm:cxn modelId="{9B846639-347C-46F1-B179-C3900F8E7BD0}" type="presParOf" srcId="{12AD6E99-0F55-48D4-9647-0C68FDA04C99}" destId="{96312DF4-18D1-469D-8007-A59BEB66563F}" srcOrd="8" destOrd="0" presId="urn:microsoft.com/office/officeart/2005/8/layout/default"/>
    <dgm:cxn modelId="{B82E5500-F4EA-4380-833A-A0AF292E33E5}" type="presParOf" srcId="{12AD6E99-0F55-48D4-9647-0C68FDA04C99}" destId="{632776AB-D158-4769-8580-4A04B2E94AE2}" srcOrd="9" destOrd="0" presId="urn:microsoft.com/office/officeart/2005/8/layout/default"/>
    <dgm:cxn modelId="{18B038DF-F2F8-41FD-B2B4-AD3A4220121B}" type="presParOf" srcId="{12AD6E99-0F55-48D4-9647-0C68FDA04C99}" destId="{6C918DFE-10BF-4207-A8D4-4CCF3FDE197D}" srcOrd="10" destOrd="0" presId="urn:microsoft.com/office/officeart/2005/8/layout/default"/>
    <dgm:cxn modelId="{39803E79-561E-46E6-9AC8-77BD514DB0BB}" type="presParOf" srcId="{12AD6E99-0F55-48D4-9647-0C68FDA04C99}" destId="{6D6308B8-4349-47E7-87EE-1A5DAAE52ABC}" srcOrd="11" destOrd="0" presId="urn:microsoft.com/office/officeart/2005/8/layout/default"/>
    <dgm:cxn modelId="{AC9A97D4-6FCA-4CA8-BAA3-92B1CDFD6312}" type="presParOf" srcId="{12AD6E99-0F55-48D4-9647-0C68FDA04C99}" destId="{447A5B07-1DDD-4315-BA62-46B0A3BD5E01}" srcOrd="12" destOrd="0" presId="urn:microsoft.com/office/officeart/2005/8/layout/default"/>
    <dgm:cxn modelId="{D6BACA78-87F3-4E66-90FC-B436D692C26E}" type="presParOf" srcId="{12AD6E99-0F55-48D4-9647-0C68FDA04C99}" destId="{950B0CEF-62A1-4604-894D-3A3AB90E679E}" srcOrd="13" destOrd="0" presId="urn:microsoft.com/office/officeart/2005/8/layout/default"/>
    <dgm:cxn modelId="{24360037-80C7-4F75-A32C-E620FC8F1081}" type="presParOf" srcId="{12AD6E99-0F55-48D4-9647-0C68FDA04C99}" destId="{EE8F1EC8-E3D4-4439-9145-48EDEA6D92CE}" srcOrd="14" destOrd="0" presId="urn:microsoft.com/office/officeart/2005/8/layout/default"/>
    <dgm:cxn modelId="{EAF244BF-3731-45F2-8D42-0998EAAC01EF}" type="presParOf" srcId="{12AD6E99-0F55-48D4-9647-0C68FDA04C99}" destId="{764C4288-2AFA-4948-A5CE-343077EFADEA}" srcOrd="15" destOrd="0" presId="urn:microsoft.com/office/officeart/2005/8/layout/default"/>
    <dgm:cxn modelId="{8073EB79-201A-49C7-AEEC-7A77514523B7}" type="presParOf" srcId="{12AD6E99-0F55-48D4-9647-0C68FDA04C99}" destId="{1D505B90-687E-4756-B6E5-236E387459BA}" srcOrd="16" destOrd="0" presId="urn:microsoft.com/office/officeart/2005/8/layout/default"/>
    <dgm:cxn modelId="{3692A4EE-2F97-489F-A537-D11BCB19C110}" type="presParOf" srcId="{12AD6E99-0F55-48D4-9647-0C68FDA04C99}" destId="{FD89A96C-A02B-4006-9E38-B17E6EC9F812}" srcOrd="17" destOrd="0" presId="urn:microsoft.com/office/officeart/2005/8/layout/default"/>
    <dgm:cxn modelId="{50517483-06B4-412D-A2EE-DC8916D4C74D}" type="presParOf" srcId="{12AD6E99-0F55-48D4-9647-0C68FDA04C99}" destId="{D62B004A-B580-440F-A29E-6FAB330D0C16}"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4C395-D307-4605-8853-627371A04CD4}">
      <dsp:nvSpPr>
        <dsp:cNvPr id="0" name=""/>
        <dsp:cNvSpPr/>
      </dsp:nvSpPr>
      <dsp:spPr>
        <a:xfrm>
          <a:off x="0" y="1902"/>
          <a:ext cx="7644720" cy="9641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8A72D61-0522-4475-B14A-8BC39A173EAE}">
      <dsp:nvSpPr>
        <dsp:cNvPr id="0" name=""/>
        <dsp:cNvSpPr/>
      </dsp:nvSpPr>
      <dsp:spPr>
        <a:xfrm>
          <a:off x="291652" y="218833"/>
          <a:ext cx="530276" cy="5302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715E8BF-FECE-46E8-9BDB-D767DAA63D57}">
      <dsp:nvSpPr>
        <dsp:cNvPr id="0" name=""/>
        <dsp:cNvSpPr/>
      </dsp:nvSpPr>
      <dsp:spPr>
        <a:xfrm>
          <a:off x="1113581" y="1902"/>
          <a:ext cx="6531138" cy="96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38" tIns="102038" rIns="102038" bIns="102038" numCol="1" spcCol="1270" anchor="ctr" anchorCtr="0">
          <a:noAutofit/>
        </a:bodyPr>
        <a:lstStyle/>
        <a:p>
          <a:pPr marL="0" lvl="0" indent="0" algn="l" defTabSz="977900">
            <a:lnSpc>
              <a:spcPct val="100000"/>
            </a:lnSpc>
            <a:spcBef>
              <a:spcPct val="0"/>
            </a:spcBef>
            <a:spcAft>
              <a:spcPct val="35000"/>
            </a:spcAft>
            <a:buNone/>
          </a:pPr>
          <a:r>
            <a:rPr lang="en-GB" sz="2200" kern="1200" dirty="0"/>
            <a:t>Understand how the course will work</a:t>
          </a:r>
          <a:endParaRPr lang="en-US" sz="2200" kern="1200" dirty="0"/>
        </a:p>
      </dsp:txBody>
      <dsp:txXfrm>
        <a:off x="1113581" y="1902"/>
        <a:ext cx="6531138" cy="964139"/>
      </dsp:txXfrm>
    </dsp:sp>
    <dsp:sp modelId="{B2F068CD-7595-4D1F-B548-D01241F01103}">
      <dsp:nvSpPr>
        <dsp:cNvPr id="0" name=""/>
        <dsp:cNvSpPr/>
      </dsp:nvSpPr>
      <dsp:spPr>
        <a:xfrm>
          <a:off x="0" y="1207076"/>
          <a:ext cx="7644720" cy="9641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CB0D7A7-9483-4837-B475-D684897D788C}">
      <dsp:nvSpPr>
        <dsp:cNvPr id="0" name=""/>
        <dsp:cNvSpPr/>
      </dsp:nvSpPr>
      <dsp:spPr>
        <a:xfrm>
          <a:off x="291652" y="1424007"/>
          <a:ext cx="530276" cy="5302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4B01393-49CB-46D2-8C44-37933E61ACFC}">
      <dsp:nvSpPr>
        <dsp:cNvPr id="0" name=""/>
        <dsp:cNvSpPr/>
      </dsp:nvSpPr>
      <dsp:spPr>
        <a:xfrm>
          <a:off x="1113581" y="1207076"/>
          <a:ext cx="6531138" cy="96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38" tIns="102038" rIns="102038" bIns="102038" numCol="1" spcCol="1270" anchor="ctr" anchorCtr="0">
          <a:noAutofit/>
        </a:bodyPr>
        <a:lstStyle/>
        <a:p>
          <a:pPr marL="0" lvl="0" indent="0" algn="l" defTabSz="977900">
            <a:lnSpc>
              <a:spcPct val="100000"/>
            </a:lnSpc>
            <a:spcBef>
              <a:spcPct val="0"/>
            </a:spcBef>
            <a:spcAft>
              <a:spcPct val="35000"/>
            </a:spcAft>
            <a:buNone/>
          </a:pPr>
          <a:r>
            <a:rPr lang="en-GB" sz="2200" kern="1200"/>
            <a:t>Know what learning resources are available </a:t>
          </a:r>
          <a:endParaRPr lang="en-US" sz="2200" kern="1200"/>
        </a:p>
      </dsp:txBody>
      <dsp:txXfrm>
        <a:off x="1113581" y="1207076"/>
        <a:ext cx="6531138" cy="964139"/>
      </dsp:txXfrm>
    </dsp:sp>
    <dsp:sp modelId="{8B599217-A4F2-4C9E-B407-89B1F5BE068C}">
      <dsp:nvSpPr>
        <dsp:cNvPr id="0" name=""/>
        <dsp:cNvSpPr/>
      </dsp:nvSpPr>
      <dsp:spPr>
        <a:xfrm>
          <a:off x="0" y="2412250"/>
          <a:ext cx="7644720" cy="9641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D9F58F6-E005-4C06-8D1B-2C115B4B4E93}">
      <dsp:nvSpPr>
        <dsp:cNvPr id="0" name=""/>
        <dsp:cNvSpPr/>
      </dsp:nvSpPr>
      <dsp:spPr>
        <a:xfrm>
          <a:off x="291652" y="2629182"/>
          <a:ext cx="530276" cy="5302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84C1382-80F5-4BEA-BF23-3FB95A968FEC}">
      <dsp:nvSpPr>
        <dsp:cNvPr id="0" name=""/>
        <dsp:cNvSpPr/>
      </dsp:nvSpPr>
      <dsp:spPr>
        <a:xfrm>
          <a:off x="1113581" y="2412250"/>
          <a:ext cx="6531138" cy="96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38" tIns="102038" rIns="102038" bIns="102038" numCol="1" spcCol="1270" anchor="ctr" anchorCtr="0">
          <a:noAutofit/>
        </a:bodyPr>
        <a:lstStyle/>
        <a:p>
          <a:pPr marL="0" lvl="0" indent="0" algn="l" defTabSz="977900">
            <a:lnSpc>
              <a:spcPct val="100000"/>
            </a:lnSpc>
            <a:spcBef>
              <a:spcPct val="0"/>
            </a:spcBef>
            <a:spcAft>
              <a:spcPct val="35000"/>
            </a:spcAft>
            <a:buNone/>
          </a:pPr>
          <a:r>
            <a:rPr lang="en-GB" sz="2200" kern="1200"/>
            <a:t>Understand what you need to do and how you will be assessed</a:t>
          </a:r>
          <a:endParaRPr lang="en-US" sz="2200" kern="1200"/>
        </a:p>
      </dsp:txBody>
      <dsp:txXfrm>
        <a:off x="1113581" y="2412250"/>
        <a:ext cx="6531138" cy="964139"/>
      </dsp:txXfrm>
    </dsp:sp>
    <dsp:sp modelId="{07B3069F-BD0E-4AFB-8750-DBB8A51A46C5}">
      <dsp:nvSpPr>
        <dsp:cNvPr id="0" name=""/>
        <dsp:cNvSpPr/>
      </dsp:nvSpPr>
      <dsp:spPr>
        <a:xfrm>
          <a:off x="0" y="3617425"/>
          <a:ext cx="7644720" cy="9641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71C658F-C16A-4ED2-AF7A-2BA626734EC9}">
      <dsp:nvSpPr>
        <dsp:cNvPr id="0" name=""/>
        <dsp:cNvSpPr/>
      </dsp:nvSpPr>
      <dsp:spPr>
        <a:xfrm>
          <a:off x="291652" y="3834356"/>
          <a:ext cx="530276" cy="5302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9653925-3206-4709-94D0-9D095FD784AB}">
      <dsp:nvSpPr>
        <dsp:cNvPr id="0" name=""/>
        <dsp:cNvSpPr/>
      </dsp:nvSpPr>
      <dsp:spPr>
        <a:xfrm>
          <a:off x="1113581" y="3617425"/>
          <a:ext cx="6531138" cy="96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38" tIns="102038" rIns="102038" bIns="102038" numCol="1" spcCol="1270" anchor="ctr" anchorCtr="0">
          <a:noAutofit/>
        </a:bodyPr>
        <a:lstStyle/>
        <a:p>
          <a:pPr marL="0" lvl="0" indent="0" algn="l" defTabSz="977900">
            <a:lnSpc>
              <a:spcPct val="100000"/>
            </a:lnSpc>
            <a:spcBef>
              <a:spcPct val="0"/>
            </a:spcBef>
            <a:spcAft>
              <a:spcPct val="35000"/>
            </a:spcAft>
            <a:buNone/>
          </a:pPr>
          <a:r>
            <a:rPr lang="en-GB" sz="2200" kern="1200"/>
            <a:t>Develop an understanding on how data science can be applied to manufacturing </a:t>
          </a:r>
          <a:endParaRPr lang="en-US" sz="2200" kern="1200"/>
        </a:p>
      </dsp:txBody>
      <dsp:txXfrm>
        <a:off x="1113581" y="3617425"/>
        <a:ext cx="6531138" cy="964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F3745-F046-42FF-A3A4-5A15DECC4BAF}">
      <dsp:nvSpPr>
        <dsp:cNvPr id="0" name=""/>
        <dsp:cNvSpPr/>
      </dsp:nvSpPr>
      <dsp:spPr>
        <a:xfrm>
          <a:off x="869272" y="1158823"/>
          <a:ext cx="1094789" cy="10947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44D400-177C-4366-9F62-2B4CDE96CE1F}">
      <dsp:nvSpPr>
        <dsp:cNvPr id="0" name=""/>
        <dsp:cNvSpPr/>
      </dsp:nvSpPr>
      <dsp:spPr>
        <a:xfrm>
          <a:off x="200234" y="2613791"/>
          <a:ext cx="2432865"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i="0" kern="1200" dirty="0">
              <a:latin typeface="+mn-lt"/>
              <a:ea typeface="+mn-ea"/>
              <a:cs typeface="+mn-cs"/>
            </a:rPr>
            <a:t>Week 1</a:t>
          </a:r>
        </a:p>
        <a:p>
          <a:pPr marL="0" lvl="0" indent="0" algn="ctr" defTabSz="800100">
            <a:lnSpc>
              <a:spcPct val="100000"/>
            </a:lnSpc>
            <a:spcBef>
              <a:spcPct val="0"/>
            </a:spcBef>
            <a:spcAft>
              <a:spcPct val="35000"/>
            </a:spcAft>
            <a:buNone/>
          </a:pPr>
          <a:r>
            <a:rPr lang="en-GB" sz="1800" b="0" i="0" kern="1200" dirty="0">
              <a:latin typeface="+mn-lt"/>
              <a:ea typeface="+mn-ea"/>
              <a:cs typeface="+mn-cs"/>
            </a:rPr>
            <a:t>Introduction and Foundations</a:t>
          </a:r>
          <a:endParaRPr lang="en-US" sz="1800" kern="1200" dirty="0">
            <a:latin typeface="+mn-lt"/>
            <a:ea typeface="+mn-ea"/>
            <a:cs typeface="+mn-cs"/>
          </a:endParaRPr>
        </a:p>
      </dsp:txBody>
      <dsp:txXfrm>
        <a:off x="200234" y="2613791"/>
        <a:ext cx="2432865" cy="945000"/>
      </dsp:txXfrm>
    </dsp:sp>
    <dsp:sp modelId="{14EEFF74-2E29-4F83-926C-147B733E051F}">
      <dsp:nvSpPr>
        <dsp:cNvPr id="0" name=""/>
        <dsp:cNvSpPr/>
      </dsp:nvSpPr>
      <dsp:spPr>
        <a:xfrm>
          <a:off x="3727889" y="1158823"/>
          <a:ext cx="1094789" cy="109478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4DFABB-5A1F-4557-8B32-89232088AEE8}">
      <dsp:nvSpPr>
        <dsp:cNvPr id="0" name=""/>
        <dsp:cNvSpPr/>
      </dsp:nvSpPr>
      <dsp:spPr>
        <a:xfrm>
          <a:off x="3058851" y="2613791"/>
          <a:ext cx="2432865"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i="0" kern="1200" dirty="0">
              <a:solidFill>
                <a:srgbClr val="00B0F0"/>
              </a:solidFill>
              <a:latin typeface="Calibri" panose="020F0502020204030204"/>
              <a:ea typeface="+mn-ea"/>
              <a:cs typeface="+mn-cs"/>
            </a:rPr>
            <a:t>Week 2</a:t>
          </a:r>
        </a:p>
        <a:p>
          <a:pPr marL="0" lvl="0" indent="0" algn="ctr" defTabSz="800100">
            <a:lnSpc>
              <a:spcPct val="100000"/>
            </a:lnSpc>
            <a:spcBef>
              <a:spcPct val="0"/>
            </a:spcBef>
            <a:spcAft>
              <a:spcPct val="35000"/>
            </a:spcAft>
            <a:buNone/>
          </a:pPr>
          <a:r>
            <a:rPr lang="en-GB" sz="1800" b="0" i="0" kern="1200" dirty="0">
              <a:solidFill>
                <a:srgbClr val="00B0F0"/>
              </a:solidFill>
              <a:latin typeface="Calibri" panose="020F0502020204030204"/>
              <a:ea typeface="+mn-ea"/>
              <a:cs typeface="+mn-cs"/>
            </a:rPr>
            <a:t>Data Carpentry</a:t>
          </a:r>
          <a:endParaRPr lang="en-US" sz="1800" b="0" i="0" kern="1200" dirty="0">
            <a:solidFill>
              <a:srgbClr val="00B0F0"/>
            </a:solidFill>
            <a:latin typeface="Calibri" panose="020F0502020204030204"/>
            <a:ea typeface="+mn-ea"/>
            <a:cs typeface="+mn-cs"/>
          </a:endParaRPr>
        </a:p>
      </dsp:txBody>
      <dsp:txXfrm>
        <a:off x="3058851" y="2613791"/>
        <a:ext cx="2432865" cy="945000"/>
      </dsp:txXfrm>
    </dsp:sp>
    <dsp:sp modelId="{3C550C15-C1FB-4AA3-9158-8BEF92B802E6}">
      <dsp:nvSpPr>
        <dsp:cNvPr id="0" name=""/>
        <dsp:cNvSpPr/>
      </dsp:nvSpPr>
      <dsp:spPr>
        <a:xfrm>
          <a:off x="6586507" y="1158823"/>
          <a:ext cx="1094789" cy="109478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D1104-7AA0-4521-8184-6D9F64A273D1}">
      <dsp:nvSpPr>
        <dsp:cNvPr id="0" name=""/>
        <dsp:cNvSpPr/>
      </dsp:nvSpPr>
      <dsp:spPr>
        <a:xfrm>
          <a:off x="5917468" y="2613791"/>
          <a:ext cx="2432865"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i="0" kern="1200" dirty="0">
              <a:solidFill>
                <a:srgbClr val="00B050"/>
              </a:solidFill>
              <a:latin typeface="Calibri" panose="020F0502020204030204"/>
              <a:ea typeface="+mn-ea"/>
              <a:cs typeface="+mn-cs"/>
            </a:rPr>
            <a:t>Week 3</a:t>
          </a:r>
        </a:p>
        <a:p>
          <a:pPr marL="0" lvl="0" indent="0" algn="ctr" defTabSz="800100">
            <a:lnSpc>
              <a:spcPct val="100000"/>
            </a:lnSpc>
            <a:spcBef>
              <a:spcPct val="0"/>
            </a:spcBef>
            <a:spcAft>
              <a:spcPct val="35000"/>
            </a:spcAft>
            <a:buNone/>
          </a:pPr>
          <a:r>
            <a:rPr lang="en-GB" sz="1800" b="0" i="0" kern="1200" dirty="0">
              <a:solidFill>
                <a:srgbClr val="00B050"/>
              </a:solidFill>
              <a:latin typeface="Calibri" panose="020F0502020204030204"/>
              <a:ea typeface="+mn-ea"/>
              <a:cs typeface="+mn-cs"/>
            </a:rPr>
            <a:t>Product Lifecycle/ Material Flow</a:t>
          </a:r>
          <a:endParaRPr lang="en-US" sz="1800" b="0" i="0" kern="1200" dirty="0">
            <a:solidFill>
              <a:srgbClr val="00B050"/>
            </a:solidFill>
            <a:latin typeface="Calibri" panose="020F0502020204030204"/>
            <a:ea typeface="+mn-ea"/>
            <a:cs typeface="+mn-cs"/>
          </a:endParaRPr>
        </a:p>
      </dsp:txBody>
      <dsp:txXfrm>
        <a:off x="5917468" y="2613791"/>
        <a:ext cx="2432865" cy="94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F3745-F046-42FF-A3A4-5A15DECC4BAF}">
      <dsp:nvSpPr>
        <dsp:cNvPr id="0" name=""/>
        <dsp:cNvSpPr/>
      </dsp:nvSpPr>
      <dsp:spPr>
        <a:xfrm>
          <a:off x="3986842" y="1475431"/>
          <a:ext cx="1226246" cy="122624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44D400-177C-4366-9F62-2B4CDE96CE1F}">
      <dsp:nvSpPr>
        <dsp:cNvPr id="0" name=""/>
        <dsp:cNvSpPr/>
      </dsp:nvSpPr>
      <dsp:spPr>
        <a:xfrm>
          <a:off x="35605" y="2870161"/>
          <a:ext cx="2724991"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i="0" kern="1200" dirty="0">
              <a:solidFill>
                <a:srgbClr val="00B0F0"/>
              </a:solidFill>
              <a:latin typeface="+mn-lt"/>
              <a:ea typeface="+mn-ea"/>
              <a:cs typeface="+mn-cs"/>
            </a:rPr>
            <a:t>Week 4</a:t>
          </a:r>
        </a:p>
        <a:p>
          <a:pPr marL="0" lvl="0" indent="0" algn="ctr" defTabSz="800100">
            <a:lnSpc>
              <a:spcPct val="100000"/>
            </a:lnSpc>
            <a:spcBef>
              <a:spcPct val="0"/>
            </a:spcBef>
            <a:spcAft>
              <a:spcPct val="35000"/>
            </a:spcAft>
            <a:buNone/>
          </a:pPr>
          <a:r>
            <a:rPr lang="en-GB" sz="1800" b="0" i="0" kern="1200" dirty="0">
              <a:solidFill>
                <a:srgbClr val="00B0F0"/>
              </a:solidFill>
              <a:latin typeface="+mn-lt"/>
              <a:ea typeface="+mn-ea"/>
              <a:cs typeface="+mn-cs"/>
            </a:rPr>
            <a:t>Data Visualisation and EDA</a:t>
          </a:r>
          <a:endParaRPr lang="en-US" sz="1800" kern="1200" dirty="0">
            <a:solidFill>
              <a:srgbClr val="00B0F0"/>
            </a:solidFill>
            <a:latin typeface="+mn-lt"/>
            <a:ea typeface="+mn-ea"/>
            <a:cs typeface="+mn-cs"/>
          </a:endParaRPr>
        </a:p>
      </dsp:txBody>
      <dsp:txXfrm>
        <a:off x="35605" y="2870161"/>
        <a:ext cx="2724991" cy="945000"/>
      </dsp:txXfrm>
    </dsp:sp>
    <dsp:sp modelId="{165CF1BC-93D7-4FC8-BE8F-E3AB2F74B360}">
      <dsp:nvSpPr>
        <dsp:cNvPr id="0" name=""/>
        <dsp:cNvSpPr/>
      </dsp:nvSpPr>
      <dsp:spPr>
        <a:xfrm>
          <a:off x="730289" y="1475431"/>
          <a:ext cx="1226246" cy="122624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D2C156-EDBC-4DEF-871C-5ABB39E57433}">
      <dsp:nvSpPr>
        <dsp:cNvPr id="0" name=""/>
        <dsp:cNvSpPr/>
      </dsp:nvSpPr>
      <dsp:spPr>
        <a:xfrm>
          <a:off x="3237471" y="2870161"/>
          <a:ext cx="2724991"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i="0" kern="1200" dirty="0">
              <a:solidFill>
                <a:srgbClr val="00B050"/>
              </a:solidFill>
              <a:latin typeface="+mn-lt"/>
              <a:ea typeface="+mn-ea"/>
              <a:cs typeface="+mn-cs"/>
            </a:rPr>
            <a:t>Week 5</a:t>
          </a:r>
        </a:p>
        <a:p>
          <a:pPr marL="0" lvl="0" indent="0" algn="ctr" defTabSz="800100">
            <a:lnSpc>
              <a:spcPct val="100000"/>
            </a:lnSpc>
            <a:spcBef>
              <a:spcPct val="0"/>
            </a:spcBef>
            <a:spcAft>
              <a:spcPct val="35000"/>
            </a:spcAft>
            <a:buNone/>
          </a:pPr>
          <a:r>
            <a:rPr lang="en-GB" sz="1800" b="0" i="0" kern="1200" dirty="0">
              <a:solidFill>
                <a:srgbClr val="00B050"/>
              </a:solidFill>
              <a:latin typeface="+mn-lt"/>
              <a:ea typeface="+mn-ea"/>
              <a:cs typeface="+mn-cs"/>
            </a:rPr>
            <a:t>Current Manufacturing Software / PLM / ERP /MES</a:t>
          </a:r>
          <a:endParaRPr lang="en-US" sz="1800" kern="1200" dirty="0">
            <a:solidFill>
              <a:srgbClr val="00B050"/>
            </a:solidFill>
            <a:latin typeface="+mn-lt"/>
            <a:ea typeface="+mn-ea"/>
            <a:cs typeface="+mn-cs"/>
          </a:endParaRPr>
        </a:p>
      </dsp:txBody>
      <dsp:txXfrm>
        <a:off x="3237471" y="2870161"/>
        <a:ext cx="2724991" cy="945000"/>
      </dsp:txXfrm>
    </dsp:sp>
    <dsp:sp modelId="{3C550C15-C1FB-4AA3-9158-8BEF92B802E6}">
      <dsp:nvSpPr>
        <dsp:cNvPr id="0" name=""/>
        <dsp:cNvSpPr/>
      </dsp:nvSpPr>
      <dsp:spPr>
        <a:xfrm>
          <a:off x="7209751" y="1475431"/>
          <a:ext cx="1226246" cy="122624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D1104-7AA0-4521-8184-6D9F64A273D1}">
      <dsp:nvSpPr>
        <dsp:cNvPr id="0" name=""/>
        <dsp:cNvSpPr/>
      </dsp:nvSpPr>
      <dsp:spPr>
        <a:xfrm>
          <a:off x="6439336" y="2870161"/>
          <a:ext cx="2724991"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b="1" i="0" kern="1200" dirty="0">
              <a:solidFill>
                <a:schemeClr val="tx1"/>
              </a:solidFill>
              <a:latin typeface="+mn-lt"/>
              <a:ea typeface="+mn-ea"/>
              <a:cs typeface="+mn-cs"/>
            </a:rPr>
            <a:t>Week 6 </a:t>
          </a:r>
        </a:p>
        <a:p>
          <a:pPr marL="0" lvl="0" indent="0" algn="ctr" defTabSz="844550">
            <a:lnSpc>
              <a:spcPct val="100000"/>
            </a:lnSpc>
            <a:spcBef>
              <a:spcPct val="0"/>
            </a:spcBef>
            <a:spcAft>
              <a:spcPct val="35000"/>
            </a:spcAft>
            <a:buNone/>
          </a:pPr>
          <a:r>
            <a:rPr lang="en-GB" sz="1900" b="0" i="0" kern="1200" dirty="0">
              <a:solidFill>
                <a:schemeClr val="tx1"/>
              </a:solidFill>
              <a:latin typeface="+mn-lt"/>
              <a:ea typeface="+mn-ea"/>
              <a:cs typeface="+mn-cs"/>
            </a:rPr>
            <a:t>Guest lecture</a:t>
          </a:r>
        </a:p>
      </dsp:txBody>
      <dsp:txXfrm>
        <a:off x="6439336" y="2870161"/>
        <a:ext cx="2724991" cy="94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0833F-6B46-4C92-B6B4-2EDE57EA73D2}">
      <dsp:nvSpPr>
        <dsp:cNvPr id="0" name=""/>
        <dsp:cNvSpPr/>
      </dsp:nvSpPr>
      <dsp:spPr>
        <a:xfrm>
          <a:off x="1293774" y="48827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5D200-2222-46AC-975C-2E6843F61766}">
      <dsp:nvSpPr>
        <dsp:cNvPr id="0" name=""/>
        <dsp:cNvSpPr/>
      </dsp:nvSpPr>
      <dsp:spPr>
        <a:xfrm>
          <a:off x="105774" y="2958238"/>
          <a:ext cx="432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i="0" kern="1200" dirty="0">
              <a:solidFill>
                <a:srgbClr val="00B0F0"/>
              </a:solidFill>
            </a:rPr>
            <a:t>Week 7</a:t>
          </a:r>
        </a:p>
        <a:p>
          <a:pPr marL="0" lvl="0" indent="0" algn="ctr" defTabSz="800100">
            <a:lnSpc>
              <a:spcPct val="100000"/>
            </a:lnSpc>
            <a:spcBef>
              <a:spcPct val="0"/>
            </a:spcBef>
            <a:spcAft>
              <a:spcPct val="35000"/>
            </a:spcAft>
            <a:buNone/>
          </a:pPr>
          <a:r>
            <a:rPr lang="en-GB" sz="1800" b="0" i="0" kern="1200" dirty="0">
              <a:solidFill>
                <a:srgbClr val="00B0F0"/>
              </a:solidFill>
              <a:latin typeface="+mn-lt"/>
            </a:rPr>
            <a:t>Machine Learning and </a:t>
          </a:r>
        </a:p>
        <a:p>
          <a:pPr marL="0" lvl="0" indent="0" algn="ctr" defTabSz="800100">
            <a:lnSpc>
              <a:spcPct val="100000"/>
            </a:lnSpc>
            <a:spcBef>
              <a:spcPct val="0"/>
            </a:spcBef>
            <a:spcAft>
              <a:spcPct val="35000"/>
            </a:spcAft>
            <a:buNone/>
          </a:pPr>
          <a:r>
            <a:rPr lang="en-GB" sz="1800" b="0" i="0" kern="1200" dirty="0">
              <a:solidFill>
                <a:srgbClr val="00B0F0"/>
              </a:solidFill>
              <a:latin typeface="+mn-lt"/>
            </a:rPr>
            <a:t>Artificial Intelligence (ML/AI)</a:t>
          </a:r>
          <a:endParaRPr lang="en-US" sz="1800" kern="1200" dirty="0">
            <a:solidFill>
              <a:srgbClr val="00B0F0"/>
            </a:solidFill>
          </a:endParaRPr>
        </a:p>
      </dsp:txBody>
      <dsp:txXfrm>
        <a:off x="105774" y="2958238"/>
        <a:ext cx="4320000" cy="1035000"/>
      </dsp:txXfrm>
    </dsp:sp>
    <dsp:sp modelId="{07FF64B9-D4F0-4822-A92B-AC392141AE1D}">
      <dsp:nvSpPr>
        <dsp:cNvPr id="0" name=""/>
        <dsp:cNvSpPr/>
      </dsp:nvSpPr>
      <dsp:spPr>
        <a:xfrm>
          <a:off x="6369775" y="488273"/>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B005AC-76BA-41C0-9247-7CE4164DDAAE}">
      <dsp:nvSpPr>
        <dsp:cNvPr id="0" name=""/>
        <dsp:cNvSpPr/>
      </dsp:nvSpPr>
      <dsp:spPr>
        <a:xfrm>
          <a:off x="5181775" y="2958238"/>
          <a:ext cx="432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i="0" kern="1200" dirty="0">
              <a:solidFill>
                <a:srgbClr val="00B050"/>
              </a:solidFill>
            </a:rPr>
            <a:t>Week 8</a:t>
          </a:r>
        </a:p>
        <a:p>
          <a:pPr marL="0" lvl="0" indent="0" algn="ctr" defTabSz="800100">
            <a:lnSpc>
              <a:spcPct val="100000"/>
            </a:lnSpc>
            <a:spcBef>
              <a:spcPct val="0"/>
            </a:spcBef>
            <a:spcAft>
              <a:spcPct val="35000"/>
            </a:spcAft>
            <a:buNone/>
          </a:pPr>
          <a:r>
            <a:rPr lang="en-GB" sz="1800" b="0" i="0" kern="1200" dirty="0">
              <a:solidFill>
                <a:srgbClr val="00B050"/>
              </a:solidFill>
            </a:rPr>
            <a:t>Asset Management / IoT</a:t>
          </a:r>
          <a:endParaRPr lang="en-US" sz="1800" kern="1200" dirty="0">
            <a:solidFill>
              <a:srgbClr val="00B050"/>
            </a:solidFill>
          </a:endParaRPr>
        </a:p>
      </dsp:txBody>
      <dsp:txXfrm>
        <a:off x="5181775" y="2958238"/>
        <a:ext cx="4320000" cy="1035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FB797-001D-4100-9A8B-F5D48F5D0EED}">
      <dsp:nvSpPr>
        <dsp:cNvPr id="0" name=""/>
        <dsp:cNvSpPr/>
      </dsp:nvSpPr>
      <dsp:spPr>
        <a:xfrm>
          <a:off x="1293774" y="54134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60C976-981D-4838-896B-0373D54E535C}">
      <dsp:nvSpPr>
        <dsp:cNvPr id="0" name=""/>
        <dsp:cNvSpPr/>
      </dsp:nvSpPr>
      <dsp:spPr>
        <a:xfrm>
          <a:off x="105774" y="2995167"/>
          <a:ext cx="432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i="0" kern="1200" dirty="0">
              <a:solidFill>
                <a:srgbClr val="00B050"/>
              </a:solidFill>
            </a:rPr>
            <a:t>Week 9</a:t>
          </a:r>
        </a:p>
        <a:p>
          <a:pPr marL="0" lvl="0" indent="0" algn="ctr" defTabSz="800100">
            <a:lnSpc>
              <a:spcPct val="100000"/>
            </a:lnSpc>
            <a:spcBef>
              <a:spcPct val="0"/>
            </a:spcBef>
            <a:spcAft>
              <a:spcPct val="35000"/>
            </a:spcAft>
            <a:buNone/>
          </a:pPr>
          <a:r>
            <a:rPr lang="en-GB" sz="1800" b="0" i="0" kern="1200" dirty="0" err="1">
              <a:solidFill>
                <a:srgbClr val="00B050"/>
              </a:solidFill>
            </a:rPr>
            <a:t>EBoM</a:t>
          </a:r>
          <a:r>
            <a:rPr lang="en-GB" sz="1800" b="0" i="0" kern="1200" dirty="0">
              <a:solidFill>
                <a:srgbClr val="00B050"/>
              </a:solidFill>
            </a:rPr>
            <a:t> / </a:t>
          </a:r>
          <a:r>
            <a:rPr lang="en-GB" sz="1800" b="0" i="0" kern="1200" dirty="0" err="1">
              <a:solidFill>
                <a:srgbClr val="00B050"/>
              </a:solidFill>
            </a:rPr>
            <a:t>MBoM</a:t>
          </a:r>
          <a:r>
            <a:rPr lang="en-GB" sz="1800" b="0" i="0" kern="1200" dirty="0">
              <a:solidFill>
                <a:srgbClr val="00B050"/>
              </a:solidFill>
            </a:rPr>
            <a:t> / Geometry / Time Series</a:t>
          </a:r>
          <a:endParaRPr lang="en-US" sz="1800" kern="1200" dirty="0">
            <a:solidFill>
              <a:srgbClr val="00B050"/>
            </a:solidFill>
          </a:endParaRPr>
        </a:p>
      </dsp:txBody>
      <dsp:txXfrm>
        <a:off x="105774" y="2995167"/>
        <a:ext cx="4320000" cy="945000"/>
      </dsp:txXfrm>
    </dsp:sp>
    <dsp:sp modelId="{4E740FDC-ABBB-47F3-8A52-87CBCE3B2EC1}">
      <dsp:nvSpPr>
        <dsp:cNvPr id="0" name=""/>
        <dsp:cNvSpPr/>
      </dsp:nvSpPr>
      <dsp:spPr>
        <a:xfrm>
          <a:off x="6369775" y="54134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7BE42-B8E0-4DD6-85BE-4A53B95F24A4}">
      <dsp:nvSpPr>
        <dsp:cNvPr id="0" name=""/>
        <dsp:cNvSpPr/>
      </dsp:nvSpPr>
      <dsp:spPr>
        <a:xfrm>
          <a:off x="5181775" y="2995167"/>
          <a:ext cx="432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i="0" kern="1200" dirty="0"/>
            <a:t>Week 10</a:t>
          </a:r>
        </a:p>
        <a:p>
          <a:pPr marL="0" lvl="0" indent="0" algn="ctr" defTabSz="800100">
            <a:lnSpc>
              <a:spcPct val="100000"/>
            </a:lnSpc>
            <a:spcBef>
              <a:spcPct val="0"/>
            </a:spcBef>
            <a:spcAft>
              <a:spcPct val="35000"/>
            </a:spcAft>
            <a:buNone/>
          </a:pPr>
          <a:r>
            <a:rPr lang="en-GB" sz="1800" b="0" i="0" kern="1200" dirty="0">
              <a:latin typeface="+mn-lt"/>
              <a:ea typeface="+mn-ea"/>
              <a:cs typeface="+mn-cs"/>
            </a:rPr>
            <a:t>Data for Industry 4 / New Business Models/Digital Twin / Digital Thread</a:t>
          </a:r>
          <a:endParaRPr lang="en-US" sz="1800" kern="1200" dirty="0">
            <a:latin typeface="+mn-lt"/>
          </a:endParaRPr>
        </a:p>
      </dsp:txBody>
      <dsp:txXfrm>
        <a:off x="5181775" y="2995167"/>
        <a:ext cx="4320000" cy="945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C6E8E-0D49-41BB-B077-377465A45AC1}">
      <dsp:nvSpPr>
        <dsp:cNvPr id="0" name=""/>
        <dsp:cNvSpPr/>
      </dsp:nvSpPr>
      <dsp:spPr>
        <a:xfrm>
          <a:off x="3037" y="250508"/>
          <a:ext cx="2410017" cy="1446010"/>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dirty="0"/>
            <a:t>Intro to Python programming and Notebooks</a:t>
          </a:r>
          <a:endParaRPr lang="en-US" sz="2100" kern="1200" dirty="0"/>
        </a:p>
      </dsp:txBody>
      <dsp:txXfrm>
        <a:off x="3037" y="250508"/>
        <a:ext cx="2410017" cy="1446010"/>
      </dsp:txXfrm>
    </dsp:sp>
    <dsp:sp modelId="{E5A5E8FE-5826-4758-853A-13563B5F2ED8}">
      <dsp:nvSpPr>
        <dsp:cNvPr id="0" name=""/>
        <dsp:cNvSpPr/>
      </dsp:nvSpPr>
      <dsp:spPr>
        <a:xfrm>
          <a:off x="2654057" y="250508"/>
          <a:ext cx="2410017" cy="1446010"/>
        </a:xfrm>
        <a:prstGeom prst="rect">
          <a:avLst/>
        </a:prstGeom>
        <a:solidFill>
          <a:srgbClr val="00B0F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More Python and intro to Data carpentry</a:t>
          </a:r>
        </a:p>
      </dsp:txBody>
      <dsp:txXfrm>
        <a:off x="2654057" y="250508"/>
        <a:ext cx="2410017" cy="1446010"/>
      </dsp:txXfrm>
    </dsp:sp>
    <dsp:sp modelId="{B3B77953-02C9-4F8A-BB6E-67DE19A978D3}">
      <dsp:nvSpPr>
        <dsp:cNvPr id="0" name=""/>
        <dsp:cNvSpPr/>
      </dsp:nvSpPr>
      <dsp:spPr>
        <a:xfrm>
          <a:off x="5305076" y="250508"/>
          <a:ext cx="2410017" cy="1446010"/>
        </a:xfrm>
        <a:prstGeom prst="rect">
          <a:avLst/>
        </a:prstGeom>
        <a:solidFill>
          <a:srgbClr val="00B0F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dirty="0">
              <a:solidFill>
                <a:srgbClr val="FFFFFF"/>
              </a:solidFill>
              <a:latin typeface="Calibri" panose="020F0502020204030204"/>
              <a:ea typeface="+mn-ea"/>
              <a:cs typeface="+mn-cs"/>
            </a:rPr>
            <a:t>Data carpentry and data cleaning</a:t>
          </a:r>
          <a:endParaRPr lang="en-US" sz="2100" b="0" i="0" kern="1200" dirty="0">
            <a:solidFill>
              <a:srgbClr val="FFFFFF"/>
            </a:solidFill>
            <a:latin typeface="Calibri" panose="020F0502020204030204"/>
            <a:ea typeface="+mn-ea"/>
            <a:cs typeface="+mn-cs"/>
          </a:endParaRPr>
        </a:p>
      </dsp:txBody>
      <dsp:txXfrm>
        <a:off x="5305076" y="250508"/>
        <a:ext cx="2410017" cy="1446010"/>
      </dsp:txXfrm>
    </dsp:sp>
    <dsp:sp modelId="{389C87C5-8DC3-4627-AA59-D5FAA23A78EF}">
      <dsp:nvSpPr>
        <dsp:cNvPr id="0" name=""/>
        <dsp:cNvSpPr/>
      </dsp:nvSpPr>
      <dsp:spPr>
        <a:xfrm>
          <a:off x="7956096" y="250508"/>
          <a:ext cx="2410017" cy="1446010"/>
        </a:xfrm>
        <a:prstGeom prst="rect">
          <a:avLst/>
        </a:prstGeom>
        <a:solidFill>
          <a:srgbClr val="00B0F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dirty="0"/>
            <a:t>Data visualisation and Exploratory Data </a:t>
          </a:r>
          <a:r>
            <a:rPr lang="en-GB" sz="2100" b="0" i="0" kern="1200" dirty="0">
              <a:solidFill>
                <a:srgbClr val="FFFFFF"/>
              </a:solidFill>
              <a:latin typeface="Calibri" panose="020F0502020204030204"/>
              <a:ea typeface="+mn-ea"/>
              <a:cs typeface="+mn-cs"/>
            </a:rPr>
            <a:t>Analysis</a:t>
          </a:r>
          <a:r>
            <a:rPr lang="en-GB" sz="2100" b="0" i="0" kern="1200" dirty="0"/>
            <a:t> (EDA) </a:t>
          </a:r>
          <a:endParaRPr lang="en-US" sz="2100" kern="1200" dirty="0"/>
        </a:p>
      </dsp:txBody>
      <dsp:txXfrm>
        <a:off x="7956096" y="250508"/>
        <a:ext cx="2410017" cy="1446010"/>
      </dsp:txXfrm>
    </dsp:sp>
    <dsp:sp modelId="{96312DF4-18D1-469D-8007-A59BEB66563F}">
      <dsp:nvSpPr>
        <dsp:cNvPr id="0" name=""/>
        <dsp:cNvSpPr/>
      </dsp:nvSpPr>
      <dsp:spPr>
        <a:xfrm>
          <a:off x="3037" y="1937520"/>
          <a:ext cx="2410017" cy="1446010"/>
        </a:xfrm>
        <a:prstGeom prst="rect">
          <a:avLst/>
        </a:prstGeom>
        <a:solidFill>
          <a:srgbClr val="00B0F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dirty="0"/>
            <a:t>Data Representation / Relational databases</a:t>
          </a:r>
          <a:endParaRPr lang="en-US" sz="2100" kern="1200" dirty="0"/>
        </a:p>
      </dsp:txBody>
      <dsp:txXfrm>
        <a:off x="3037" y="1937520"/>
        <a:ext cx="2410017" cy="1446010"/>
      </dsp:txXfrm>
    </dsp:sp>
    <dsp:sp modelId="{6C918DFE-10BF-4207-A8D4-4CCF3FDE197D}">
      <dsp:nvSpPr>
        <dsp:cNvPr id="0" name=""/>
        <dsp:cNvSpPr/>
      </dsp:nvSpPr>
      <dsp:spPr>
        <a:xfrm>
          <a:off x="2654057" y="1937520"/>
          <a:ext cx="2410017" cy="1446010"/>
        </a:xfrm>
        <a:prstGeom prst="rect">
          <a:avLst/>
        </a:prstGeom>
        <a:solidFill>
          <a:srgbClr val="00B0F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en-US" sz="2100" kern="1200" dirty="0"/>
            <a:t>Assignment 1  feedback and assignment 2 prep</a:t>
          </a:r>
        </a:p>
      </dsp:txBody>
      <dsp:txXfrm>
        <a:off x="2654057" y="1937520"/>
        <a:ext cx="2410017" cy="1446010"/>
      </dsp:txXfrm>
    </dsp:sp>
    <dsp:sp modelId="{447A5B07-1DDD-4315-BA62-46B0A3BD5E01}">
      <dsp:nvSpPr>
        <dsp:cNvPr id="0" name=""/>
        <dsp:cNvSpPr/>
      </dsp:nvSpPr>
      <dsp:spPr>
        <a:xfrm>
          <a:off x="5305076" y="1937520"/>
          <a:ext cx="2410017" cy="1446010"/>
        </a:xfrm>
        <a:prstGeom prst="rect">
          <a:avLst/>
        </a:prstGeom>
        <a:solidFill>
          <a:srgbClr val="00B0F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Machine Learning &amp; prediction analytics (Supervised Learning)</a:t>
          </a:r>
          <a:endParaRPr lang="en-US" sz="2100" kern="1200" dirty="0"/>
        </a:p>
      </dsp:txBody>
      <dsp:txXfrm>
        <a:off x="5305076" y="1937520"/>
        <a:ext cx="2410017" cy="1446010"/>
      </dsp:txXfrm>
    </dsp:sp>
    <dsp:sp modelId="{EE8F1EC8-E3D4-4439-9145-48EDEA6D92CE}">
      <dsp:nvSpPr>
        <dsp:cNvPr id="0" name=""/>
        <dsp:cNvSpPr/>
      </dsp:nvSpPr>
      <dsp:spPr>
        <a:xfrm>
          <a:off x="7956096" y="1937520"/>
          <a:ext cx="2410017" cy="1446010"/>
        </a:xfrm>
        <a:prstGeom prst="rect">
          <a:avLst/>
        </a:prstGeom>
        <a:solidFill>
          <a:srgbClr val="00B0F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Machine Learning &amp; prediction analytics (Unsupervised Learning)</a:t>
          </a:r>
          <a:endParaRPr lang="en-US" sz="2100" kern="1200" dirty="0"/>
        </a:p>
      </dsp:txBody>
      <dsp:txXfrm>
        <a:off x="7956096" y="1937520"/>
        <a:ext cx="2410017" cy="1446010"/>
      </dsp:txXfrm>
    </dsp:sp>
    <dsp:sp modelId="{1D505B90-687E-4756-B6E5-236E387459BA}">
      <dsp:nvSpPr>
        <dsp:cNvPr id="0" name=""/>
        <dsp:cNvSpPr/>
      </dsp:nvSpPr>
      <dsp:spPr>
        <a:xfrm>
          <a:off x="2654057" y="3624533"/>
          <a:ext cx="2410017" cy="1446010"/>
        </a:xfrm>
        <a:prstGeom prst="rect">
          <a:avLst/>
        </a:prstGeom>
        <a:solidFill>
          <a:srgbClr val="00B0F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Machine Learning &amp; visual exercise (Data mining factory data)</a:t>
          </a:r>
          <a:endParaRPr lang="en-US" sz="2100" kern="1200" dirty="0"/>
        </a:p>
      </dsp:txBody>
      <dsp:txXfrm>
        <a:off x="2654057" y="3624533"/>
        <a:ext cx="2410017" cy="1446010"/>
      </dsp:txXfrm>
    </dsp:sp>
    <dsp:sp modelId="{D62B004A-B580-440F-A29E-6FAB330D0C16}">
      <dsp:nvSpPr>
        <dsp:cNvPr id="0" name=""/>
        <dsp:cNvSpPr/>
      </dsp:nvSpPr>
      <dsp:spPr>
        <a:xfrm>
          <a:off x="5305076" y="3624533"/>
          <a:ext cx="2410017" cy="1446010"/>
        </a:xfrm>
        <a:prstGeom prst="rect">
          <a:avLst/>
        </a:prstGeom>
        <a:solidFill>
          <a:srgbClr val="00B0F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0" i="0" kern="1200" dirty="0">
              <a:solidFill>
                <a:srgbClr val="FFFFFF"/>
              </a:solidFill>
              <a:latin typeface="Calibri" panose="020F0502020204030204"/>
              <a:ea typeface="+mn-ea"/>
              <a:cs typeface="+mn-cs"/>
            </a:rPr>
            <a:t>Presenting</a:t>
          </a:r>
          <a:r>
            <a:rPr lang="en-GB" sz="2100" b="0" i="0" kern="1200" dirty="0"/>
            <a:t> Information</a:t>
          </a:r>
          <a:endParaRPr lang="en-US" sz="2100" kern="1200" dirty="0"/>
        </a:p>
      </dsp:txBody>
      <dsp:txXfrm>
        <a:off x="5305076" y="3624533"/>
        <a:ext cx="2410017" cy="14460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C693C4-991E-4685-9EE5-5AE64B26C9D7}" type="datetimeFigureOut">
              <a:rPr lang="en-GB" smtClean="0"/>
              <a:t>23/09/2022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AE2F73-BC50-4909-BAB5-886FDA58D9DB}" type="slidenum">
              <a:rPr lang="en-GB" smtClean="0"/>
              <a:t>‹#›</a:t>
            </a:fld>
            <a:endParaRPr lang="en-GB"/>
          </a:p>
        </p:txBody>
      </p:sp>
    </p:spTree>
    <p:extLst>
      <p:ext uri="{BB962C8B-B14F-4D97-AF65-F5344CB8AC3E}">
        <p14:creationId xmlns:p14="http://schemas.microsoft.com/office/powerpoint/2010/main" val="2851803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404770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a:solidFill>
                  <a:srgbClr val="3D4766"/>
                </a:solidFill>
                <a:latin typeface="Raleway" panose="020B0503030101060003" pitchFamily="34" charset="0"/>
              </a:rPr>
              <a:t>The data science landscape in other sectors and as fintech is incredibly advanced, with companies hosting large dedicated data science teams with agile organisation and management. This approach is becoming increasingly relevant in adjacent sectors, with the risk the manufacturing community is left behind.</a:t>
            </a:r>
          </a:p>
          <a:p>
            <a:pPr marL="0" indent="0">
              <a:buNone/>
            </a:pPr>
            <a:endParaRPr lang="en-GB" sz="1200">
              <a:solidFill>
                <a:srgbClr val="3D4766"/>
              </a:solidFill>
              <a:latin typeface="Raleway" panose="020B0503030101060003" pitchFamily="34" charset="0"/>
            </a:endParaRPr>
          </a:p>
          <a:p>
            <a:pPr marL="0" indent="0">
              <a:buNone/>
            </a:pPr>
            <a:r>
              <a:rPr lang="en-GB" sz="1200" err="1">
                <a:solidFill>
                  <a:srgbClr val="3D4766"/>
                </a:solidFill>
                <a:latin typeface="Raleway" panose="020B0503030101060003" pitchFamily="34" charset="0"/>
              </a:rPr>
              <a:t>Manufacturering</a:t>
            </a:r>
            <a:r>
              <a:rPr lang="en-GB" sz="1200">
                <a:solidFill>
                  <a:srgbClr val="3D4766"/>
                </a:solidFill>
                <a:latin typeface="Raleway" panose="020B0503030101060003" pitchFamily="34" charset="0"/>
              </a:rPr>
              <a:t> firms </a:t>
            </a:r>
            <a:r>
              <a:rPr lang="en-GB" sz="1200" err="1">
                <a:solidFill>
                  <a:srgbClr val="3D4766"/>
                </a:solidFill>
                <a:latin typeface="Raleway" panose="020B0503030101060003" pitchFamily="34" charset="0"/>
              </a:rPr>
              <a:t>typ</a:t>
            </a:r>
            <a:endParaRPr lang="en-GB" sz="1200">
              <a:solidFill>
                <a:srgbClr val="3D4766"/>
              </a:solidFill>
              <a:latin typeface="Raleway" panose="020B0503030101060003" pitchFamily="34" charset="0"/>
            </a:endParaRP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The vision of DDM is to be scavengers of data technologies and framework</a:t>
            </a: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There is also huge potential for innovative outputs from DDM as the datasets available are generally not found in open source model development environments – NMIS can have key leadership position in developing models and frameworks specifically for the manufacturing sector, drawing in relevant expertise from the data science and manufacturing domains through communities of practice. Our aim is to evaluate, adapt</a:t>
            </a: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Scavengers of technologies that are evolving rapidly (MK/AI) which are becoming increasingly relevant in adjacent sectors</a:t>
            </a:r>
          </a:p>
          <a:p>
            <a:pPr marL="0" indent="0">
              <a:buNone/>
            </a:pPr>
            <a:r>
              <a:rPr lang="en-GB" sz="1200">
                <a:solidFill>
                  <a:srgbClr val="3D4766"/>
                </a:solidFill>
                <a:latin typeface="Raleway" panose="020B0503030101060003" pitchFamily="34" charset="0"/>
              </a:rPr>
              <a:t>Improve the manufacturing communities situational awareness of data science tools and frameworks</a:t>
            </a:r>
          </a:p>
          <a:p>
            <a:pPr marL="0" indent="0">
              <a:buNone/>
            </a:pPr>
            <a:r>
              <a:rPr lang="en-GB" sz="1200">
                <a:solidFill>
                  <a:srgbClr val="3D4766"/>
                </a:solidFill>
                <a:latin typeface="Raleway" panose="020B0503030101060003" pitchFamily="34" charset="0"/>
              </a:rPr>
              <a:t>Hard for manufacturers to justify a motivated and skills relevant data science team</a:t>
            </a:r>
          </a:p>
          <a:p>
            <a:pPr marL="0" indent="0">
              <a:buNone/>
            </a:pPr>
            <a:endParaRPr lang="en-GB" sz="1200">
              <a:solidFill>
                <a:srgbClr val="3D4766"/>
              </a:solidFill>
              <a:latin typeface="Raleway" panose="020B0503030101060003" pitchFamily="34" charset="0"/>
            </a:endParaRPr>
          </a:p>
          <a:p>
            <a:pPr marL="0" indent="0">
              <a:buNone/>
            </a:pPr>
            <a:r>
              <a:rPr lang="en-GB" sz="1200" err="1">
                <a:solidFill>
                  <a:srgbClr val="3D4766"/>
                </a:solidFill>
                <a:latin typeface="Raleway" panose="020B0503030101060003" pitchFamily="34" charset="0"/>
              </a:rPr>
              <a:t>Maintainig</a:t>
            </a:r>
            <a:r>
              <a:rPr lang="en-GB" sz="1200">
                <a:solidFill>
                  <a:srgbClr val="3D4766"/>
                </a:solidFill>
                <a:latin typeface="Raleway" panose="020B0503030101060003" pitchFamily="34" charset="0"/>
              </a:rPr>
              <a:t> and expanding community of tech vendors of relevant tools</a:t>
            </a: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We should not be developing “new” tech – adopting and implementing</a:t>
            </a:r>
          </a:p>
          <a:p>
            <a:endParaRPr lang="en-GB"/>
          </a:p>
        </p:txBody>
      </p:sp>
      <p:sp>
        <p:nvSpPr>
          <p:cNvPr id="4" name="Slide Number Placeholder 3"/>
          <p:cNvSpPr>
            <a:spLocks noGrp="1"/>
          </p:cNvSpPr>
          <p:nvPr>
            <p:ph type="sldNum" sz="quarter" idx="5"/>
          </p:nvPr>
        </p:nvSpPr>
        <p:spPr/>
        <p:txBody>
          <a:bodyPr/>
          <a:lstStyle/>
          <a:p>
            <a:fld id="{C613B8D9-E454-1E4A-BB8A-3D304A3417BE}" type="slidenum">
              <a:rPr lang="en-US" smtClean="0"/>
              <a:t>52</a:t>
            </a:fld>
            <a:endParaRPr lang="en-US"/>
          </a:p>
        </p:txBody>
      </p:sp>
    </p:spTree>
    <p:extLst>
      <p:ext uri="{BB962C8B-B14F-4D97-AF65-F5344CB8AC3E}">
        <p14:creationId xmlns:p14="http://schemas.microsoft.com/office/powerpoint/2010/main" val="215120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3508948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AE2F73-BC50-4909-BAB5-886FDA58D9DB}" type="slidenum">
              <a:rPr lang="en-GB" smtClean="0"/>
              <a:t>16</a:t>
            </a:fld>
            <a:endParaRPr lang="en-GB"/>
          </a:p>
        </p:txBody>
      </p:sp>
    </p:spTree>
    <p:extLst>
      <p:ext uri="{BB962C8B-B14F-4D97-AF65-F5344CB8AC3E}">
        <p14:creationId xmlns:p14="http://schemas.microsoft.com/office/powerpoint/2010/main" val="212499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a:solidFill>
                  <a:srgbClr val="3D4766"/>
                </a:solidFill>
                <a:latin typeface="Raleway" panose="020B0503030101060003" pitchFamily="34" charset="0"/>
              </a:rPr>
              <a:t>The data science landscape in other sectors and as fintech is incredibly advanced, with companies hosting large dedicated data science teams with agile organisation and management. This approach is becoming increasingly relevant in adjacent sectors, with the risk the manufacturing community is left behind.</a:t>
            </a:r>
          </a:p>
          <a:p>
            <a:pPr marL="0" indent="0">
              <a:buNone/>
            </a:pPr>
            <a:endParaRPr lang="en-GB" sz="1200">
              <a:solidFill>
                <a:srgbClr val="3D4766"/>
              </a:solidFill>
              <a:latin typeface="Raleway" panose="020B0503030101060003" pitchFamily="34" charset="0"/>
            </a:endParaRPr>
          </a:p>
          <a:p>
            <a:pPr marL="0" indent="0">
              <a:buNone/>
            </a:pPr>
            <a:r>
              <a:rPr lang="en-GB" sz="1200" err="1">
                <a:solidFill>
                  <a:srgbClr val="3D4766"/>
                </a:solidFill>
                <a:latin typeface="Raleway" panose="020B0503030101060003" pitchFamily="34" charset="0"/>
              </a:rPr>
              <a:t>Manufacturering</a:t>
            </a:r>
            <a:r>
              <a:rPr lang="en-GB" sz="1200">
                <a:solidFill>
                  <a:srgbClr val="3D4766"/>
                </a:solidFill>
                <a:latin typeface="Raleway" panose="020B0503030101060003" pitchFamily="34" charset="0"/>
              </a:rPr>
              <a:t> firms </a:t>
            </a:r>
            <a:r>
              <a:rPr lang="en-GB" sz="1200" err="1">
                <a:solidFill>
                  <a:srgbClr val="3D4766"/>
                </a:solidFill>
                <a:latin typeface="Raleway" panose="020B0503030101060003" pitchFamily="34" charset="0"/>
              </a:rPr>
              <a:t>typ</a:t>
            </a:r>
            <a:endParaRPr lang="en-GB" sz="1200">
              <a:solidFill>
                <a:srgbClr val="3D4766"/>
              </a:solidFill>
              <a:latin typeface="Raleway" panose="020B0503030101060003" pitchFamily="34" charset="0"/>
            </a:endParaRP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The vision of DDM is to be scavengers of data technologies and framework</a:t>
            </a: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There is also huge potential for innovative outputs from DDM as the datasets available are generally not found in open source model development environments – NMIS can have key leadership position in developing models and frameworks specifically for the manufacturing sector, drawing in relevant expertise from the data science and manufacturing domains through communities of practice. Our aim is to evaluate, adapt</a:t>
            </a: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Scavengers of technologies that are evolving rapidly (MK/AI) which are becoming increasingly relevant in adjacent sectors</a:t>
            </a:r>
          </a:p>
          <a:p>
            <a:pPr marL="0" indent="0">
              <a:buNone/>
            </a:pPr>
            <a:r>
              <a:rPr lang="en-GB" sz="1200">
                <a:solidFill>
                  <a:srgbClr val="3D4766"/>
                </a:solidFill>
                <a:latin typeface="Raleway" panose="020B0503030101060003" pitchFamily="34" charset="0"/>
              </a:rPr>
              <a:t>Improve the manufacturing communities situational awareness of data science tools and frameworks</a:t>
            </a:r>
          </a:p>
          <a:p>
            <a:pPr marL="0" indent="0">
              <a:buNone/>
            </a:pPr>
            <a:r>
              <a:rPr lang="en-GB" sz="1200">
                <a:solidFill>
                  <a:srgbClr val="3D4766"/>
                </a:solidFill>
                <a:latin typeface="Raleway" panose="020B0503030101060003" pitchFamily="34" charset="0"/>
              </a:rPr>
              <a:t>Hard for manufacturers to justify a motivated and skills relevant data science team</a:t>
            </a:r>
          </a:p>
          <a:p>
            <a:pPr marL="0" indent="0">
              <a:buNone/>
            </a:pPr>
            <a:endParaRPr lang="en-GB" sz="1200">
              <a:solidFill>
                <a:srgbClr val="3D4766"/>
              </a:solidFill>
              <a:latin typeface="Raleway" panose="020B0503030101060003" pitchFamily="34" charset="0"/>
            </a:endParaRPr>
          </a:p>
          <a:p>
            <a:pPr marL="0" indent="0">
              <a:buNone/>
            </a:pPr>
            <a:r>
              <a:rPr lang="en-GB" sz="1200" err="1">
                <a:solidFill>
                  <a:srgbClr val="3D4766"/>
                </a:solidFill>
                <a:latin typeface="Raleway" panose="020B0503030101060003" pitchFamily="34" charset="0"/>
              </a:rPr>
              <a:t>Maintainig</a:t>
            </a:r>
            <a:r>
              <a:rPr lang="en-GB" sz="1200">
                <a:solidFill>
                  <a:srgbClr val="3D4766"/>
                </a:solidFill>
                <a:latin typeface="Raleway" panose="020B0503030101060003" pitchFamily="34" charset="0"/>
              </a:rPr>
              <a:t> and expanding community of tech vendors of relevant tools</a:t>
            </a: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We should not be developing “new” tech – adopting and implementing</a:t>
            </a:r>
          </a:p>
          <a:p>
            <a:endParaRPr lang="en-GB"/>
          </a:p>
        </p:txBody>
      </p:sp>
      <p:sp>
        <p:nvSpPr>
          <p:cNvPr id="4" name="Slide Number Placeholder 3"/>
          <p:cNvSpPr>
            <a:spLocks noGrp="1"/>
          </p:cNvSpPr>
          <p:nvPr>
            <p:ph type="sldNum" sz="quarter" idx="5"/>
          </p:nvPr>
        </p:nvSpPr>
        <p:spPr/>
        <p:txBody>
          <a:bodyPr/>
          <a:lstStyle/>
          <a:p>
            <a:fld id="{C613B8D9-E454-1E4A-BB8A-3D304A3417BE}" type="slidenum">
              <a:rPr lang="en-US" smtClean="0"/>
              <a:t>42</a:t>
            </a:fld>
            <a:endParaRPr lang="en-US"/>
          </a:p>
        </p:txBody>
      </p:sp>
    </p:spTree>
    <p:extLst>
      <p:ext uri="{BB962C8B-B14F-4D97-AF65-F5344CB8AC3E}">
        <p14:creationId xmlns:p14="http://schemas.microsoft.com/office/powerpoint/2010/main" val="3908783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a:solidFill>
                  <a:srgbClr val="3D4766"/>
                </a:solidFill>
                <a:latin typeface="Raleway" panose="020B0503030101060003" pitchFamily="34" charset="0"/>
              </a:rPr>
              <a:t>The data science landscape in other sectors and as fintech is incredibly advanced, with companies hosting large dedicated data science teams with agile organisation and management. This approach is becoming increasingly relevant in adjacent sectors, with the risk the manufacturing community is left behind.</a:t>
            </a:r>
          </a:p>
          <a:p>
            <a:pPr marL="0" indent="0">
              <a:buNone/>
            </a:pPr>
            <a:endParaRPr lang="en-GB" sz="1200">
              <a:solidFill>
                <a:srgbClr val="3D4766"/>
              </a:solidFill>
              <a:latin typeface="Raleway" panose="020B0503030101060003" pitchFamily="34" charset="0"/>
            </a:endParaRPr>
          </a:p>
          <a:p>
            <a:pPr marL="0" indent="0">
              <a:buNone/>
            </a:pPr>
            <a:r>
              <a:rPr lang="en-GB" sz="1200" err="1">
                <a:solidFill>
                  <a:srgbClr val="3D4766"/>
                </a:solidFill>
                <a:latin typeface="Raleway" panose="020B0503030101060003" pitchFamily="34" charset="0"/>
              </a:rPr>
              <a:t>Manufacturering</a:t>
            </a:r>
            <a:r>
              <a:rPr lang="en-GB" sz="1200">
                <a:solidFill>
                  <a:srgbClr val="3D4766"/>
                </a:solidFill>
                <a:latin typeface="Raleway" panose="020B0503030101060003" pitchFamily="34" charset="0"/>
              </a:rPr>
              <a:t> firms </a:t>
            </a:r>
            <a:r>
              <a:rPr lang="en-GB" sz="1200" err="1">
                <a:solidFill>
                  <a:srgbClr val="3D4766"/>
                </a:solidFill>
                <a:latin typeface="Raleway" panose="020B0503030101060003" pitchFamily="34" charset="0"/>
              </a:rPr>
              <a:t>typ</a:t>
            </a:r>
            <a:endParaRPr lang="en-GB" sz="1200">
              <a:solidFill>
                <a:srgbClr val="3D4766"/>
              </a:solidFill>
              <a:latin typeface="Raleway" panose="020B0503030101060003" pitchFamily="34" charset="0"/>
            </a:endParaRP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The vision of DDM is to be scavengers of data technologies and framework</a:t>
            </a: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There is also huge potential for innovative outputs from DDM as the datasets available are generally not found in open source model development environments – NMIS can have key leadership position in developing models and frameworks specifically for the manufacturing sector, drawing in relevant expertise from the data science and manufacturing domains through communities of practice. Our aim is to evaluate, adapt</a:t>
            </a: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Scavengers of technologies that are evolving rapidly (MK/AI) which are becoming increasingly relevant in adjacent sectors</a:t>
            </a:r>
          </a:p>
          <a:p>
            <a:pPr marL="0" indent="0">
              <a:buNone/>
            </a:pPr>
            <a:r>
              <a:rPr lang="en-GB" sz="1200">
                <a:solidFill>
                  <a:srgbClr val="3D4766"/>
                </a:solidFill>
                <a:latin typeface="Raleway" panose="020B0503030101060003" pitchFamily="34" charset="0"/>
              </a:rPr>
              <a:t>Improve the manufacturing communities situational awareness of data science tools and frameworks</a:t>
            </a:r>
          </a:p>
          <a:p>
            <a:pPr marL="0" indent="0">
              <a:buNone/>
            </a:pPr>
            <a:r>
              <a:rPr lang="en-GB" sz="1200">
                <a:solidFill>
                  <a:srgbClr val="3D4766"/>
                </a:solidFill>
                <a:latin typeface="Raleway" panose="020B0503030101060003" pitchFamily="34" charset="0"/>
              </a:rPr>
              <a:t>Hard for manufacturers to justify a motivated and skills relevant data science team</a:t>
            </a:r>
          </a:p>
          <a:p>
            <a:pPr marL="0" indent="0">
              <a:buNone/>
            </a:pPr>
            <a:endParaRPr lang="en-GB" sz="1200">
              <a:solidFill>
                <a:srgbClr val="3D4766"/>
              </a:solidFill>
              <a:latin typeface="Raleway" panose="020B0503030101060003" pitchFamily="34" charset="0"/>
            </a:endParaRPr>
          </a:p>
          <a:p>
            <a:pPr marL="0" indent="0">
              <a:buNone/>
            </a:pPr>
            <a:r>
              <a:rPr lang="en-GB" sz="1200" err="1">
                <a:solidFill>
                  <a:srgbClr val="3D4766"/>
                </a:solidFill>
                <a:latin typeface="Raleway" panose="020B0503030101060003" pitchFamily="34" charset="0"/>
              </a:rPr>
              <a:t>Maintainig</a:t>
            </a:r>
            <a:r>
              <a:rPr lang="en-GB" sz="1200">
                <a:solidFill>
                  <a:srgbClr val="3D4766"/>
                </a:solidFill>
                <a:latin typeface="Raleway" panose="020B0503030101060003" pitchFamily="34" charset="0"/>
              </a:rPr>
              <a:t> and expanding community of tech vendors of relevant tools</a:t>
            </a: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We should not be developing “new” tech – adopting and implementing</a:t>
            </a:r>
          </a:p>
          <a:p>
            <a:endParaRPr lang="en-GB"/>
          </a:p>
        </p:txBody>
      </p:sp>
      <p:sp>
        <p:nvSpPr>
          <p:cNvPr id="4" name="Slide Number Placeholder 3"/>
          <p:cNvSpPr>
            <a:spLocks noGrp="1"/>
          </p:cNvSpPr>
          <p:nvPr>
            <p:ph type="sldNum" sz="quarter" idx="5"/>
          </p:nvPr>
        </p:nvSpPr>
        <p:spPr/>
        <p:txBody>
          <a:bodyPr/>
          <a:lstStyle/>
          <a:p>
            <a:fld id="{C613B8D9-E454-1E4A-BB8A-3D304A3417BE}" type="slidenum">
              <a:rPr lang="en-US" smtClean="0"/>
              <a:t>43</a:t>
            </a:fld>
            <a:endParaRPr lang="en-US"/>
          </a:p>
        </p:txBody>
      </p:sp>
    </p:spTree>
    <p:extLst>
      <p:ext uri="{BB962C8B-B14F-4D97-AF65-F5344CB8AC3E}">
        <p14:creationId xmlns:p14="http://schemas.microsoft.com/office/powerpoint/2010/main" val="320660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should be an example of an INTERNAL _colab data project</a:t>
            </a:r>
          </a:p>
        </p:txBody>
      </p:sp>
      <p:sp>
        <p:nvSpPr>
          <p:cNvPr id="4" name="Slide Number Placeholder 3"/>
          <p:cNvSpPr>
            <a:spLocks noGrp="1"/>
          </p:cNvSpPr>
          <p:nvPr>
            <p:ph type="sldNum" sz="quarter" idx="5"/>
          </p:nvPr>
        </p:nvSpPr>
        <p:spPr/>
        <p:txBody>
          <a:bodyPr/>
          <a:lstStyle/>
          <a:p>
            <a:fld id="{C613B8D9-E454-1E4A-BB8A-3D304A3417BE}" type="slidenum">
              <a:rPr lang="en-US" smtClean="0"/>
              <a:t>44</a:t>
            </a:fld>
            <a:endParaRPr lang="en-US"/>
          </a:p>
        </p:txBody>
      </p:sp>
    </p:spTree>
    <p:extLst>
      <p:ext uri="{BB962C8B-B14F-4D97-AF65-F5344CB8AC3E}">
        <p14:creationId xmlns:p14="http://schemas.microsoft.com/office/powerpoint/2010/main" val="1153767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a:solidFill>
                  <a:srgbClr val="3D4766"/>
                </a:solidFill>
                <a:latin typeface="Raleway" panose="020B0503030101060003" pitchFamily="34" charset="0"/>
              </a:rPr>
              <a:t>The data science landscape in other sectors and as fintech is incredibly advanced, with companies hosting large dedicated data science teams with agile organisation and management. This approach is becoming increasingly relevant in adjacent sectors, with the risk the manufacturing community is left behind.</a:t>
            </a:r>
          </a:p>
          <a:p>
            <a:pPr marL="0" indent="0">
              <a:buNone/>
            </a:pPr>
            <a:endParaRPr lang="en-GB" sz="1200">
              <a:solidFill>
                <a:srgbClr val="3D4766"/>
              </a:solidFill>
              <a:latin typeface="Raleway" panose="020B0503030101060003" pitchFamily="34" charset="0"/>
            </a:endParaRPr>
          </a:p>
          <a:p>
            <a:pPr marL="0" indent="0">
              <a:buNone/>
            </a:pPr>
            <a:r>
              <a:rPr lang="en-GB" sz="1200" err="1">
                <a:solidFill>
                  <a:srgbClr val="3D4766"/>
                </a:solidFill>
                <a:latin typeface="Raleway" panose="020B0503030101060003" pitchFamily="34" charset="0"/>
              </a:rPr>
              <a:t>Manufacturering</a:t>
            </a:r>
            <a:r>
              <a:rPr lang="en-GB" sz="1200">
                <a:solidFill>
                  <a:srgbClr val="3D4766"/>
                </a:solidFill>
                <a:latin typeface="Raleway" panose="020B0503030101060003" pitchFamily="34" charset="0"/>
              </a:rPr>
              <a:t> firms </a:t>
            </a:r>
            <a:r>
              <a:rPr lang="en-GB" sz="1200" err="1">
                <a:solidFill>
                  <a:srgbClr val="3D4766"/>
                </a:solidFill>
                <a:latin typeface="Raleway" panose="020B0503030101060003" pitchFamily="34" charset="0"/>
              </a:rPr>
              <a:t>typ</a:t>
            </a:r>
            <a:endParaRPr lang="en-GB" sz="1200">
              <a:solidFill>
                <a:srgbClr val="3D4766"/>
              </a:solidFill>
              <a:latin typeface="Raleway" panose="020B0503030101060003" pitchFamily="34" charset="0"/>
            </a:endParaRP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The vision of DDM is to be scavengers of data technologies and framework</a:t>
            </a: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There is also huge potential for innovative outputs from DDM as the datasets available are generally not found in open source model development environments – NMIS can have key leadership position in developing models and frameworks specifically for the manufacturing sector, drawing in relevant expertise from the data science and manufacturing domains through communities of practice. Our aim is to evaluate, adapt</a:t>
            </a: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Scavengers of technologies that are evolving rapidly (MK/AI) which are becoming increasingly relevant in adjacent sectors</a:t>
            </a:r>
          </a:p>
          <a:p>
            <a:pPr marL="0" indent="0">
              <a:buNone/>
            </a:pPr>
            <a:r>
              <a:rPr lang="en-GB" sz="1200">
                <a:solidFill>
                  <a:srgbClr val="3D4766"/>
                </a:solidFill>
                <a:latin typeface="Raleway" panose="020B0503030101060003" pitchFamily="34" charset="0"/>
              </a:rPr>
              <a:t>Improve the manufacturing communities situational awareness of data science tools and frameworks</a:t>
            </a:r>
          </a:p>
          <a:p>
            <a:pPr marL="0" indent="0">
              <a:buNone/>
            </a:pPr>
            <a:r>
              <a:rPr lang="en-GB" sz="1200">
                <a:solidFill>
                  <a:srgbClr val="3D4766"/>
                </a:solidFill>
                <a:latin typeface="Raleway" panose="020B0503030101060003" pitchFamily="34" charset="0"/>
              </a:rPr>
              <a:t>Hard for manufacturers to justify a motivated and skills relevant data science team</a:t>
            </a:r>
          </a:p>
          <a:p>
            <a:pPr marL="0" indent="0">
              <a:buNone/>
            </a:pPr>
            <a:endParaRPr lang="en-GB" sz="1200">
              <a:solidFill>
                <a:srgbClr val="3D4766"/>
              </a:solidFill>
              <a:latin typeface="Raleway" panose="020B0503030101060003" pitchFamily="34" charset="0"/>
            </a:endParaRPr>
          </a:p>
          <a:p>
            <a:pPr marL="0" indent="0">
              <a:buNone/>
            </a:pPr>
            <a:r>
              <a:rPr lang="en-GB" sz="1200" err="1">
                <a:solidFill>
                  <a:srgbClr val="3D4766"/>
                </a:solidFill>
                <a:latin typeface="Raleway" panose="020B0503030101060003" pitchFamily="34" charset="0"/>
              </a:rPr>
              <a:t>Maintainig</a:t>
            </a:r>
            <a:r>
              <a:rPr lang="en-GB" sz="1200">
                <a:solidFill>
                  <a:srgbClr val="3D4766"/>
                </a:solidFill>
                <a:latin typeface="Raleway" panose="020B0503030101060003" pitchFamily="34" charset="0"/>
              </a:rPr>
              <a:t> and expanding community of tech vendors of relevant tools</a:t>
            </a:r>
          </a:p>
          <a:p>
            <a:pPr marL="0" indent="0">
              <a:buNone/>
            </a:pPr>
            <a:endParaRPr lang="en-GB" sz="1200">
              <a:solidFill>
                <a:srgbClr val="3D4766"/>
              </a:solidFill>
              <a:latin typeface="Raleway" panose="020B0503030101060003" pitchFamily="34" charset="0"/>
            </a:endParaRPr>
          </a:p>
          <a:p>
            <a:pPr marL="0" indent="0">
              <a:buNone/>
            </a:pPr>
            <a:r>
              <a:rPr lang="en-GB" sz="1200">
                <a:solidFill>
                  <a:srgbClr val="3D4766"/>
                </a:solidFill>
                <a:latin typeface="Raleway" panose="020B0503030101060003" pitchFamily="34" charset="0"/>
              </a:rPr>
              <a:t>We should not be developing “new” tech – adopting and implementing</a:t>
            </a:r>
          </a:p>
          <a:p>
            <a:endParaRPr lang="en-GB"/>
          </a:p>
        </p:txBody>
      </p:sp>
      <p:sp>
        <p:nvSpPr>
          <p:cNvPr id="4" name="Slide Number Placeholder 3"/>
          <p:cNvSpPr>
            <a:spLocks noGrp="1"/>
          </p:cNvSpPr>
          <p:nvPr>
            <p:ph type="sldNum" sz="quarter" idx="5"/>
          </p:nvPr>
        </p:nvSpPr>
        <p:spPr/>
        <p:txBody>
          <a:bodyPr/>
          <a:lstStyle/>
          <a:p>
            <a:fld id="{C613B8D9-E454-1E4A-BB8A-3D304A3417BE}" type="slidenum">
              <a:rPr lang="en-US" smtClean="0"/>
              <a:t>45</a:t>
            </a:fld>
            <a:endParaRPr lang="en-US"/>
          </a:p>
        </p:txBody>
      </p:sp>
    </p:spTree>
    <p:extLst>
      <p:ext uri="{BB962C8B-B14F-4D97-AF65-F5344CB8AC3E}">
        <p14:creationId xmlns:p14="http://schemas.microsoft.com/office/powerpoint/2010/main" val="110375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523CA8-C53C-4150-B70D-383EFF1D422C}"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4022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3C39FB-17B7-4DC8-A0B2-2F8EA5D1066B}"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119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6" name="Picture Placeholder 5" descr="Abstract background for template brochure">
            <a:extLst>
              <a:ext uri="{FF2B5EF4-FFF2-40B4-BE49-F238E27FC236}">
                <a16:creationId xmlns:a16="http://schemas.microsoft.com/office/drawing/2014/main" id="{4DE9097A-3CF4-4369-A724-734A3AF6C1E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7813" b="7813"/>
          <a:stretch/>
        </p:blipFill>
        <p:spPr>
          <a:xfrm>
            <a:off x="0" y="0"/>
            <a:ext cx="12192000" cy="6858000"/>
          </a:xfrm>
          <a:prstGeom prst="rect">
            <a:avLst/>
          </a:prstGeom>
          <a:solidFill>
            <a:schemeClr val="accent4">
              <a:alpha val="50000"/>
            </a:schemeClr>
          </a:solidFill>
        </p:spPr>
        <p:style>
          <a:lnRef idx="0">
            <a:scrgbClr r="0" g="0" b="0"/>
          </a:lnRef>
          <a:fillRef idx="0">
            <a:scrgbClr r="0" g="0" b="0"/>
          </a:fillRef>
          <a:effectRef idx="0">
            <a:scrgbClr r="0" g="0" b="0"/>
          </a:effectRef>
          <a:fontRef idx="minor">
            <a:schemeClr val="lt1"/>
          </a:fontRef>
        </p:style>
      </p:pic>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1" y="5979165"/>
            <a:ext cx="5167313" cy="518795"/>
          </a:xfrm>
          <a:ln>
            <a:noFill/>
          </a:ln>
        </p:spPr>
        <p:style>
          <a:lnRef idx="2">
            <a:schemeClr val="accent1">
              <a:shade val="50000"/>
            </a:schemeClr>
          </a:lnRef>
          <a:fillRef idx="1">
            <a:schemeClr val="accent1"/>
          </a:fillRef>
          <a:effectRef idx="0">
            <a:schemeClr val="accent1"/>
          </a:effectRef>
          <a:fontRef idx="minor">
            <a:schemeClr val="lt1"/>
          </a:fontRef>
        </p:style>
        <p:txBody>
          <a:bodyPr>
            <a:noAutofit/>
          </a:bodyPr>
          <a:lstStyle>
            <a:lvl1pPr marL="0" indent="0" algn="ctr">
              <a:buNone/>
              <a:defRPr sz="1350" spc="225">
                <a:solidFill>
                  <a:schemeClr val="bg1"/>
                </a:solidFill>
              </a:defRPr>
            </a:lvl1pPr>
            <a:lvl2pPr marL="342900" indent="0">
              <a:buNone/>
              <a:defRPr/>
            </a:lvl2pPr>
          </a:lstStyle>
          <a:p>
            <a:pPr lvl="0"/>
            <a:r>
              <a:rPr lang="en-US" dirty="0"/>
              <a:t>Click to edit Master text styles</a:t>
            </a:r>
          </a:p>
        </p:txBody>
      </p:sp>
      <p:sp>
        <p:nvSpPr>
          <p:cNvPr id="4" name="Rectangle: Rounded Corners 3">
            <a:extLst>
              <a:ext uri="{FF2B5EF4-FFF2-40B4-BE49-F238E27FC236}">
                <a16:creationId xmlns:a16="http://schemas.microsoft.com/office/drawing/2014/main" id="{E42926D5-BB65-43DB-A4AA-CD99865176F7}"/>
              </a:ext>
            </a:extLst>
          </p:cNvPr>
          <p:cNvSpPr/>
          <p:nvPr userDrawn="1"/>
        </p:nvSpPr>
        <p:spPr>
          <a:xfrm>
            <a:off x="350836" y="2204864"/>
            <a:ext cx="11490325" cy="2088232"/>
          </a:xfrm>
          <a:prstGeom prst="roundRect">
            <a:avLst/>
          </a:prstGeom>
          <a:solidFill>
            <a:schemeClr val="accent6">
              <a:alpha val="8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1800"/>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3"/>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5"/>
            <a:ext cx="11490325"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166465355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1" y="0"/>
            <a:ext cx="5416551"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70" y="6468305"/>
            <a:ext cx="443948"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1" y="1661162"/>
            <a:ext cx="4646247"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p:nvSpPr>
        <p:spPr>
          <a:xfrm>
            <a:off x="11549270" y="6468305"/>
            <a:ext cx="443948"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9"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3676912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6" y="1660810"/>
            <a:ext cx="10787271"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5" y="5137994"/>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9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5" y="3903126"/>
            <a:ext cx="3064668" cy="518795"/>
          </a:xfrm>
        </p:spPr>
        <p:txBody>
          <a:bodyPr>
            <a:noAutofit/>
          </a:bodyPr>
          <a:lstStyle>
            <a:lvl1pPr marL="0" indent="0" algn="ctr">
              <a:buNone/>
              <a:defRPr sz="1350" spc="225">
                <a:solidFill>
                  <a:schemeClr val="tx1"/>
                </a:solidFill>
              </a:defRPr>
            </a:lvl1pPr>
            <a:lvl2pPr marL="3429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5" y="3893332"/>
            <a:ext cx="3064668" cy="518795"/>
          </a:xfrm>
        </p:spPr>
        <p:txBody>
          <a:bodyPr>
            <a:noAutofit/>
          </a:bodyPr>
          <a:lstStyle>
            <a:lvl1pPr marL="0" indent="0" algn="ctr">
              <a:buNone/>
              <a:defRPr sz="1350" spc="225">
                <a:solidFill>
                  <a:schemeClr val="tx1"/>
                </a:solidFill>
              </a:defRPr>
            </a:lvl1pPr>
            <a:lvl2pPr marL="3429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9" y="3903126"/>
            <a:ext cx="3064668" cy="518795"/>
          </a:xfrm>
        </p:spPr>
        <p:txBody>
          <a:bodyPr>
            <a:noAutofit/>
          </a:bodyPr>
          <a:lstStyle>
            <a:lvl1pPr marL="0" indent="0" algn="ctr">
              <a:buNone/>
              <a:defRPr sz="1350" spc="225">
                <a:solidFill>
                  <a:schemeClr val="tx1"/>
                </a:solidFill>
              </a:defRPr>
            </a:lvl1pPr>
            <a:lvl2pPr marL="3429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68789270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Slide Divider with Image">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81"/>
            <a:ext cx="6826343" cy="2188805"/>
          </a:xfrm>
        </p:spPr>
        <p:txBody>
          <a:bodyPr rIns="457200" anchor="ctr">
            <a:noAutofit/>
          </a:bodyPr>
          <a:lstStyle>
            <a:lvl1pPr algn="r">
              <a:defRPr sz="375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1" y="3665204"/>
            <a:ext cx="4527459" cy="2196780"/>
          </a:xfrm>
          <a:solidFill>
            <a:schemeClr val="accent2"/>
          </a:solidFill>
        </p:spPr>
        <p:txBody>
          <a:bodyPr lIns="274320" tIns="182880" rIns="182880" bIns="182880" anchor="ctr">
            <a:normAutofit/>
          </a:bodyPr>
          <a:lstStyle>
            <a:lvl1pPr marL="0" indent="0">
              <a:buNone/>
              <a:defRPr sz="1200" spc="225">
                <a:solidFill>
                  <a:schemeClr val="bg1"/>
                </a:solidFill>
                <a:latin typeface="+mn-lt"/>
                <a:cs typeface="Arial" panose="020B0604020202020204" pitchFamily="34" charset="0"/>
              </a:defRPr>
            </a:lvl1pPr>
          </a:lstStyle>
          <a:p>
            <a:pPr lvl="0"/>
            <a:r>
              <a:rPr lang="en-US" dirty="0"/>
              <a:t>SUBTITLE GOES HERE</a:t>
            </a:r>
          </a:p>
        </p:txBody>
      </p:sp>
    </p:spTree>
    <p:extLst>
      <p:ext uri="{BB962C8B-B14F-4D97-AF65-F5344CB8AC3E}">
        <p14:creationId xmlns:p14="http://schemas.microsoft.com/office/powerpoint/2010/main" val="55655187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September 23,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1056905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7A3B39E0-A3BA-481D-A018-D7FEB0929280}"/>
              </a:ext>
            </a:extLst>
          </p:cNvPr>
          <p:cNvSpPr>
            <a:spLocks noGrp="1"/>
          </p:cNvSpPr>
          <p:nvPr>
            <p:ph idx="1"/>
          </p:nvPr>
        </p:nvSpPr>
        <p:spPr>
          <a:xfrm>
            <a:off x="838200" y="1825625"/>
            <a:ext cx="10515600" cy="4351338"/>
          </a:xfrm>
          <a:prstGeom prst="rect">
            <a:avLst/>
          </a:prstGeom>
        </p:spPr>
        <p:txBody>
          <a:bodyPr/>
          <a:lstStyle>
            <a:lvl1pPr marL="342900" indent="-342900">
              <a:buFont typeface="Arial" panose="020B0604020202020204" pitchFamily="34" charset="0"/>
              <a:buChar char="•"/>
              <a:defRPr>
                <a:solidFill>
                  <a:srgbClr val="0B1E46"/>
                </a:solidFill>
                <a:latin typeface="Titillium" panose="00000500000000000000" pitchFamily="50" charset="0"/>
              </a:defRPr>
            </a:lvl1pPr>
            <a:lvl2pPr marL="600075" indent="-257175">
              <a:buFont typeface="Arial" panose="020B0604020202020204" pitchFamily="34" charset="0"/>
              <a:buChar char="•"/>
              <a:defRPr>
                <a:solidFill>
                  <a:srgbClr val="0B1E46"/>
                </a:solidFill>
                <a:latin typeface="Titillium" panose="00000500000000000000" pitchFamily="50" charset="0"/>
              </a:defRPr>
            </a:lvl2pPr>
            <a:lvl3pPr marL="942975" indent="-257175">
              <a:buFont typeface="Arial" panose="020B0604020202020204" pitchFamily="34" charset="0"/>
              <a:buChar char="•"/>
              <a:defRPr>
                <a:solidFill>
                  <a:srgbClr val="0B1E46"/>
                </a:solidFill>
                <a:latin typeface="Titillium" panose="00000500000000000000" pitchFamily="50" charset="0"/>
              </a:defRPr>
            </a:lvl3pPr>
            <a:lvl4pPr marL="1243013" indent="-214313">
              <a:buFont typeface="Arial" panose="020B0604020202020204" pitchFamily="34" charset="0"/>
              <a:buChar char="•"/>
              <a:defRPr>
                <a:solidFill>
                  <a:srgbClr val="0B1E46"/>
                </a:solidFill>
                <a:latin typeface="Titillium" panose="00000500000000000000" pitchFamily="50" charset="0"/>
              </a:defRPr>
            </a:lvl4pPr>
            <a:lvl5pPr marL="1585913" indent="-214313">
              <a:buFont typeface="Arial" panose="020B0604020202020204" pitchFamily="34" charset="0"/>
              <a:buChar char="•"/>
              <a:defRPr>
                <a:solidFill>
                  <a:srgbClr val="0B1E46"/>
                </a:solidFill>
                <a:latin typeface="Titillium" panose="00000500000000000000" pitchFamily="50" charset="0"/>
              </a:defRPr>
            </a:lvl5pPr>
          </a:lstStyle>
          <a:p>
            <a:pPr lvl="0"/>
            <a:r>
              <a:rPr lang="es-ES"/>
              <a:t>Haga clic para modificar los estilos de texto del patrón</a:t>
            </a:r>
          </a:p>
        </p:txBody>
      </p:sp>
      <p:sp>
        <p:nvSpPr>
          <p:cNvPr id="7" name="Titel 6">
            <a:extLst>
              <a:ext uri="{FF2B5EF4-FFF2-40B4-BE49-F238E27FC236}">
                <a16:creationId xmlns:a16="http://schemas.microsoft.com/office/drawing/2014/main" id="{C4DFF5B0-BF1C-461E-90B5-0C85C3D77259}"/>
              </a:ext>
            </a:extLst>
          </p:cNvPr>
          <p:cNvSpPr>
            <a:spLocks noGrp="1"/>
          </p:cNvSpPr>
          <p:nvPr>
            <p:ph type="title" hasCustomPrompt="1"/>
          </p:nvPr>
        </p:nvSpPr>
        <p:spPr>
          <a:xfrm>
            <a:off x="838201" y="365127"/>
            <a:ext cx="8372475" cy="1325563"/>
          </a:xfrm>
          <a:prstGeom prst="rect">
            <a:avLst/>
          </a:prstGeom>
        </p:spPr>
        <p:txBody>
          <a:bodyPr anchor="ctr"/>
          <a:lstStyle>
            <a:lvl1pPr>
              <a:defRPr sz="3000" b="1">
                <a:solidFill>
                  <a:srgbClr val="0B1E46"/>
                </a:solidFill>
                <a:latin typeface="Titillium" panose="00000500000000000000" pitchFamily="50" charset="0"/>
              </a:defRPr>
            </a:lvl1pPr>
          </a:lstStyle>
          <a:p>
            <a:r>
              <a:rPr lang="nl-NL"/>
              <a:t>One column layout</a:t>
            </a:r>
          </a:p>
        </p:txBody>
      </p:sp>
    </p:spTree>
    <p:extLst>
      <p:ext uri="{BB962C8B-B14F-4D97-AF65-F5344CB8AC3E}">
        <p14:creationId xmlns:p14="http://schemas.microsoft.com/office/powerpoint/2010/main" val="1238265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7A3B39E0-A3BA-481D-A018-D7FEB0929280}"/>
              </a:ext>
            </a:extLst>
          </p:cNvPr>
          <p:cNvSpPr>
            <a:spLocks noGrp="1"/>
          </p:cNvSpPr>
          <p:nvPr>
            <p:ph idx="1"/>
          </p:nvPr>
        </p:nvSpPr>
        <p:spPr>
          <a:xfrm>
            <a:off x="838200" y="1825625"/>
            <a:ext cx="10515600" cy="4351338"/>
          </a:xfrm>
          <a:prstGeom prst="rect">
            <a:avLst/>
          </a:prstGeom>
        </p:spPr>
        <p:txBody>
          <a:bodyPr/>
          <a:lstStyle>
            <a:lvl1pPr marL="342900" indent="-342900">
              <a:buFont typeface="Arial" panose="020B0604020202020204" pitchFamily="34" charset="0"/>
              <a:buChar char="•"/>
              <a:defRPr>
                <a:solidFill>
                  <a:srgbClr val="0B1E46"/>
                </a:solidFill>
                <a:latin typeface="Titillium" panose="00000500000000000000" pitchFamily="50" charset="0"/>
              </a:defRPr>
            </a:lvl1pPr>
            <a:lvl2pPr marL="600075" indent="-257175">
              <a:buFont typeface="Arial" panose="020B0604020202020204" pitchFamily="34" charset="0"/>
              <a:buChar char="•"/>
              <a:defRPr>
                <a:solidFill>
                  <a:srgbClr val="0B1E46"/>
                </a:solidFill>
                <a:latin typeface="Titillium" panose="00000500000000000000" pitchFamily="50" charset="0"/>
              </a:defRPr>
            </a:lvl2pPr>
            <a:lvl3pPr marL="942975" indent="-257175">
              <a:buFont typeface="Arial" panose="020B0604020202020204" pitchFamily="34" charset="0"/>
              <a:buChar char="•"/>
              <a:defRPr>
                <a:solidFill>
                  <a:srgbClr val="0B1E46"/>
                </a:solidFill>
                <a:latin typeface="Titillium" panose="00000500000000000000" pitchFamily="50" charset="0"/>
              </a:defRPr>
            </a:lvl3pPr>
            <a:lvl4pPr marL="1243013" indent="-214313">
              <a:buFont typeface="Arial" panose="020B0604020202020204" pitchFamily="34" charset="0"/>
              <a:buChar char="•"/>
              <a:defRPr>
                <a:solidFill>
                  <a:srgbClr val="0B1E46"/>
                </a:solidFill>
                <a:latin typeface="Titillium" panose="00000500000000000000" pitchFamily="50" charset="0"/>
              </a:defRPr>
            </a:lvl4pPr>
            <a:lvl5pPr marL="1585913" indent="-214313">
              <a:buFont typeface="Arial" panose="020B0604020202020204" pitchFamily="34" charset="0"/>
              <a:buChar char="•"/>
              <a:defRPr>
                <a:solidFill>
                  <a:srgbClr val="0B1E46"/>
                </a:solidFill>
                <a:latin typeface="Titillium" panose="00000500000000000000" pitchFamily="50" charset="0"/>
              </a:defRPr>
            </a:lvl5pPr>
          </a:lstStyle>
          <a:p>
            <a:pPr lvl="0"/>
            <a:r>
              <a:rPr lang="es-ES"/>
              <a:t>Haga clic para modificar los estilos de texto del patrón</a:t>
            </a:r>
          </a:p>
        </p:txBody>
      </p:sp>
      <p:sp>
        <p:nvSpPr>
          <p:cNvPr id="7" name="Titel 6">
            <a:extLst>
              <a:ext uri="{FF2B5EF4-FFF2-40B4-BE49-F238E27FC236}">
                <a16:creationId xmlns:a16="http://schemas.microsoft.com/office/drawing/2014/main" id="{C4DFF5B0-BF1C-461E-90B5-0C85C3D77259}"/>
              </a:ext>
            </a:extLst>
          </p:cNvPr>
          <p:cNvSpPr>
            <a:spLocks noGrp="1"/>
          </p:cNvSpPr>
          <p:nvPr>
            <p:ph type="title" hasCustomPrompt="1"/>
          </p:nvPr>
        </p:nvSpPr>
        <p:spPr>
          <a:xfrm>
            <a:off x="838201" y="365127"/>
            <a:ext cx="8372475" cy="1325563"/>
          </a:xfrm>
          <a:prstGeom prst="rect">
            <a:avLst/>
          </a:prstGeom>
        </p:spPr>
        <p:txBody>
          <a:bodyPr anchor="ctr"/>
          <a:lstStyle>
            <a:lvl1pPr>
              <a:defRPr sz="3000" b="1">
                <a:solidFill>
                  <a:srgbClr val="0B1E46"/>
                </a:solidFill>
                <a:latin typeface="Titillium" panose="00000500000000000000" pitchFamily="50" charset="0"/>
              </a:defRPr>
            </a:lvl1pPr>
          </a:lstStyle>
          <a:p>
            <a:r>
              <a:rPr lang="nl-NL"/>
              <a:t>One column layout</a:t>
            </a:r>
          </a:p>
        </p:txBody>
      </p:sp>
    </p:spTree>
    <p:extLst>
      <p:ext uri="{BB962C8B-B14F-4D97-AF65-F5344CB8AC3E}">
        <p14:creationId xmlns:p14="http://schemas.microsoft.com/office/powerpoint/2010/main" val="1427703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2DE60-B241-4AB7-840F-0189430D0781}" type="datetime1">
              <a:rPr lang="en-US" smtClean="0"/>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6355413D-BDD5-4D6A-96DC-3E989D522CE4}" type="slidenum">
              <a:rPr lang="en-US" altLang="ko-KR" smtClean="0"/>
              <a:pPr>
                <a:defRPr/>
              </a:pPr>
              <a:t>‹#›</a:t>
            </a:fld>
            <a:r>
              <a:rPr lang="en-US" altLang="ko-KR"/>
              <a:t>/</a:t>
            </a:r>
          </a:p>
        </p:txBody>
      </p:sp>
    </p:spTree>
    <p:extLst>
      <p:ext uri="{BB962C8B-B14F-4D97-AF65-F5344CB8AC3E}">
        <p14:creationId xmlns:p14="http://schemas.microsoft.com/office/powerpoint/2010/main" val="2530764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6799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688B-8D21-F043-938E-460D98DF7B5D}"/>
              </a:ext>
            </a:extLst>
          </p:cNvPr>
          <p:cNvSpPr>
            <a:spLocks noGrp="1"/>
          </p:cNvSpPr>
          <p:nvPr>
            <p:ph type="title"/>
          </p:nvPr>
        </p:nvSpPr>
        <p:spPr>
          <a:xfrm>
            <a:off x="543560" y="365125"/>
            <a:ext cx="11085732" cy="1325563"/>
          </a:xfrm>
        </p:spPr>
        <p:txBody>
          <a:bodyPr lIns="0" rIns="90000"/>
          <a:lstStyle>
            <a:lvl1pPr>
              <a:defRPr>
                <a:solidFill>
                  <a:srgbClr val="3D4766"/>
                </a:solidFill>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D122E62-C660-1B41-AA7C-85D526669879}"/>
              </a:ext>
            </a:extLst>
          </p:cNvPr>
          <p:cNvSpPr>
            <a:spLocks noGrp="1"/>
          </p:cNvSpPr>
          <p:nvPr>
            <p:ph idx="1"/>
          </p:nvPr>
        </p:nvSpPr>
        <p:spPr>
          <a:xfrm>
            <a:off x="543560" y="1825624"/>
            <a:ext cx="11085732" cy="4498975"/>
          </a:xfrm>
        </p:spPr>
        <p:txBody>
          <a:bodyPr lIns="0" rIns="90000">
            <a:normAutofit/>
          </a:bodyPr>
          <a:lstStyle>
            <a:lvl1pPr>
              <a:defRPr sz="2000">
                <a:solidFill>
                  <a:schemeClr val="tx1">
                    <a:lumMod val="65000"/>
                    <a:lumOff val="35000"/>
                  </a:schemeClr>
                </a:solidFill>
              </a:defRPr>
            </a:lvl1pPr>
            <a:lvl2pPr>
              <a:defRPr sz="2000">
                <a:solidFill>
                  <a:schemeClr val="tx1">
                    <a:lumMod val="65000"/>
                    <a:lumOff val="35000"/>
                  </a:schemeClr>
                </a:solidFill>
              </a:defRPr>
            </a:lvl2pPr>
            <a:lvl3pPr>
              <a:defRPr sz="2000">
                <a:solidFill>
                  <a:schemeClr val="tx1">
                    <a:lumMod val="65000"/>
                    <a:lumOff val="35000"/>
                  </a:schemeClr>
                </a:solidFill>
              </a:defRPr>
            </a:lvl3pPr>
            <a:lvl4pPr>
              <a:defRPr sz="2000">
                <a:solidFill>
                  <a:schemeClr val="tx1">
                    <a:lumMod val="65000"/>
                    <a:lumOff val="35000"/>
                  </a:schemeClr>
                </a:solidFill>
              </a:defRPr>
            </a:lvl4pPr>
            <a:lvl5pPr>
              <a:defRPr sz="2000">
                <a:solidFill>
                  <a:schemeClr val="tx1">
                    <a:lumMod val="65000"/>
                    <a:lumOff val="35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156426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116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9"/>
            <a:ext cx="484632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350" spc="225"/>
            </a:lvl1pPr>
          </a:lstStyle>
          <a:p>
            <a:pPr lvl="0"/>
            <a:r>
              <a:rPr lang="en-US" dirty="0"/>
              <a:t>CLICK TO EDIT MASTER TEXT STYLES</a:t>
            </a:r>
          </a:p>
        </p:txBody>
      </p:sp>
    </p:spTree>
    <p:extLst>
      <p:ext uri="{BB962C8B-B14F-4D97-AF65-F5344CB8AC3E}">
        <p14:creationId xmlns:p14="http://schemas.microsoft.com/office/powerpoint/2010/main" val="303432439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40"/>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1" y="0"/>
            <a:ext cx="5416551"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70" y="6468305"/>
            <a:ext cx="443948"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1" y="2799619"/>
            <a:ext cx="4646247"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p:nvSpPr>
        <p:spPr>
          <a:xfrm>
            <a:off x="11549270" y="6468305"/>
            <a:ext cx="443948"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9"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54006832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3"/>
            <a:ext cx="5251451"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6"/>
            <a:ext cx="5251451"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6225630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7"/>
            <a:ext cx="4018723"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3"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70" y="6468305"/>
            <a:ext cx="443948"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4FAB73BC-B049-4115-A692-8D63A059BFB8}" type="slidenum">
              <a:rPr lang="en-US" smtClean="0"/>
              <a:pPr/>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7"/>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7"/>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7"/>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7"/>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7"/>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7"/>
            <a:ext cx="2997200" cy="1781979"/>
          </a:xfrm>
        </p:spPr>
        <p:txBody>
          <a:bodyPr>
            <a:noAutofit/>
          </a:bodyPr>
          <a:lstStyle/>
          <a:p>
            <a:r>
              <a:rPr lang="en-US"/>
              <a:t>Click icon to add picture</a:t>
            </a:r>
            <a:endParaRPr lang="en-US" dirty="0"/>
          </a:p>
        </p:txBody>
      </p:sp>
    </p:spTree>
    <p:extLst>
      <p:ext uri="{BB962C8B-B14F-4D97-AF65-F5344CB8AC3E}">
        <p14:creationId xmlns:p14="http://schemas.microsoft.com/office/powerpoint/2010/main" val="2291925158"/>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3"/>
            <a:ext cx="11002963" cy="823913"/>
          </a:xfrm>
        </p:spPr>
        <p:txBody>
          <a:bodyPr>
            <a:noAutofit/>
          </a:bodyPr>
          <a:lstStyle>
            <a:lvl1pPr>
              <a:defRPr sz="3600" spc="225"/>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2965431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21"/>
            <a:ext cx="9234488"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9757068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3"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8" y="3864355"/>
            <a:ext cx="5157787"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8" y="4531139"/>
            <a:ext cx="5157787"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70" y="6468305"/>
            <a:ext cx="443948" cy="365125"/>
          </a:xfrm>
        </p:spPr>
        <p:txBody>
          <a:bodyPr>
            <a:noAutofit/>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1978946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3"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2" y="3669506"/>
            <a:ext cx="3108327" cy="2566988"/>
          </a:xfrm>
        </p:spPr>
        <p:txBody>
          <a:bodyPr>
            <a:noAutofit/>
          </a:bodyPr>
          <a:lstStyle>
            <a:lvl1pPr marL="0" indent="0">
              <a:buFont typeface="Wingdings" panose="05000000000000000000" pitchFamily="2" charset="2"/>
              <a:buNone/>
              <a:defRPr sz="1800" spc="225"/>
            </a:lvl1pPr>
            <a:lvl2pPr marL="514350" indent="-171450">
              <a:buFont typeface="Wingdings" panose="05000000000000000000" pitchFamily="2" charset="2"/>
              <a:buChar char="§"/>
              <a:defRPr/>
            </a:lvl2pPr>
            <a:lvl3pPr marL="857250" indent="-171450">
              <a:buFont typeface="Wingdings" panose="05000000000000000000" pitchFamily="2" charset="2"/>
              <a:buChar char="§"/>
              <a:defRPr/>
            </a:lvl3pPr>
            <a:lvl4pPr marL="1200150" indent="-171450">
              <a:buFont typeface="Wingdings" panose="05000000000000000000" pitchFamily="2" charset="2"/>
              <a:buChar char="§"/>
              <a:defRPr/>
            </a:lvl4pPr>
            <a:lvl5pPr marL="1543050" indent="-17145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9"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6"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8" y="3681412"/>
            <a:ext cx="3108327" cy="2566988"/>
          </a:xfrm>
        </p:spPr>
        <p:txBody>
          <a:bodyPr>
            <a:noAutofit/>
          </a:bodyPr>
          <a:lstStyle>
            <a:lvl1pPr marL="0" indent="0">
              <a:buFont typeface="Wingdings" panose="05000000000000000000" pitchFamily="2" charset="2"/>
              <a:buNone/>
              <a:defRPr sz="1800" spc="225"/>
            </a:lvl1pPr>
            <a:lvl2pPr marL="514350" indent="-171450">
              <a:buFont typeface="Wingdings" panose="05000000000000000000" pitchFamily="2" charset="2"/>
              <a:buChar char="§"/>
              <a:defRPr/>
            </a:lvl2pPr>
            <a:lvl3pPr marL="857250" indent="-171450">
              <a:buFont typeface="Wingdings" panose="05000000000000000000" pitchFamily="2" charset="2"/>
              <a:buChar char="§"/>
              <a:defRPr/>
            </a:lvl3pPr>
            <a:lvl4pPr marL="1200150" indent="-171450">
              <a:buFont typeface="Wingdings" panose="05000000000000000000" pitchFamily="2" charset="2"/>
              <a:buChar char="§"/>
              <a:defRPr/>
            </a:lvl4pPr>
            <a:lvl5pPr marL="1543050" indent="-17145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7" cy="2566988"/>
          </a:xfrm>
        </p:spPr>
        <p:txBody>
          <a:bodyPr>
            <a:noAutofit/>
          </a:bodyPr>
          <a:lstStyle>
            <a:lvl1pPr marL="0" indent="0">
              <a:buFont typeface="Wingdings" panose="05000000000000000000" pitchFamily="2" charset="2"/>
              <a:buNone/>
              <a:defRPr sz="1800" spc="225"/>
            </a:lvl1pPr>
            <a:lvl2pPr marL="514350" indent="-171450">
              <a:buFont typeface="Wingdings" panose="05000000000000000000" pitchFamily="2" charset="2"/>
              <a:buChar char="§"/>
              <a:defRPr/>
            </a:lvl2pPr>
            <a:lvl3pPr marL="857250" indent="-171450">
              <a:buFont typeface="Wingdings" panose="05000000000000000000" pitchFamily="2" charset="2"/>
              <a:buChar char="§"/>
              <a:defRPr/>
            </a:lvl3pPr>
            <a:lvl4pPr marL="1200150" indent="-171450">
              <a:buFont typeface="Wingdings" panose="05000000000000000000" pitchFamily="2" charset="2"/>
              <a:buChar char="§"/>
              <a:defRPr/>
            </a:lvl4pPr>
            <a:lvl5pPr marL="1543050" indent="-17145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70" y="6468305"/>
            <a:ext cx="443948" cy="365125"/>
          </a:xfrm>
        </p:spPr>
        <p:txBody>
          <a:bodyPr>
            <a:noAutofit/>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742494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7"/>
            <a:ext cx="11002963"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70" y="6468305"/>
            <a:ext cx="443948"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pic>
        <p:nvPicPr>
          <p:cNvPr id="8" name="Picture 7" descr="Text&#10;&#10;Description automatically generated">
            <a:extLst>
              <a:ext uri="{FF2B5EF4-FFF2-40B4-BE49-F238E27FC236}">
                <a16:creationId xmlns:a16="http://schemas.microsoft.com/office/drawing/2014/main" id="{FB841CF8-5A33-49D6-BF86-52B7955651DC}"/>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7328" y="6137123"/>
            <a:ext cx="3077680" cy="696307"/>
          </a:xfrm>
          <a:prstGeom prst="rect">
            <a:avLst/>
          </a:prstGeom>
        </p:spPr>
      </p:pic>
    </p:spTree>
    <p:extLst>
      <p:ext uri="{BB962C8B-B14F-4D97-AF65-F5344CB8AC3E}">
        <p14:creationId xmlns:p14="http://schemas.microsoft.com/office/powerpoint/2010/main" val="3850410941"/>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 id="2147484060" r:id="rId13"/>
    <p:sldLayoutId id="2147484062" r:id="rId14"/>
    <p:sldLayoutId id="2147484063" r:id="rId15"/>
    <p:sldLayoutId id="2147484064" r:id="rId16"/>
    <p:sldLayoutId id="2147484078" r:id="rId17"/>
    <p:sldLayoutId id="2147484079" r:id="rId18"/>
    <p:sldLayoutId id="2147484080" r:id="rId19"/>
  </p:sldLayoutIdLst>
  <p:hf hdr="0" ftr="0" dt="0"/>
  <p:txStyles>
    <p:titleStyle>
      <a:lvl1pPr algn="ctr" defTabSz="685800"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50" indent="-171450" algn="l" defTabSz="685800"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50" indent="-171450" algn="l" defTabSz="685800"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2.jpeg"/><Relationship Id="rId17" Type="http://schemas.openxmlformats.org/officeDocument/2006/relationships/image" Target="../media/image27.gif"/><Relationship Id="rId2" Type="http://schemas.openxmlformats.org/officeDocument/2006/relationships/image" Target="../media/image12.gif"/><Relationship Id="rId16" Type="http://schemas.openxmlformats.org/officeDocument/2006/relationships/image" Target="../media/image26.jpeg"/><Relationship Id="rId20"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gif"/><Relationship Id="rId15" Type="http://schemas.openxmlformats.org/officeDocument/2006/relationships/image" Target="../media/image25.jpeg"/><Relationship Id="rId10" Type="http://schemas.openxmlformats.org/officeDocument/2006/relationships/image" Target="../media/image20.gif"/><Relationship Id="rId19" Type="http://schemas.openxmlformats.org/officeDocument/2006/relationships/image" Target="../media/image29.jpg"/><Relationship Id="rId4" Type="http://schemas.openxmlformats.org/officeDocument/2006/relationships/image" Target="../media/image14.jpeg"/><Relationship Id="rId9" Type="http://schemas.openxmlformats.org/officeDocument/2006/relationships/image" Target="../media/image19.jpg"/><Relationship Id="rId1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31.jpeg"/><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edinburgh.onlinesurveys.ac.uk/pre-course-survey-ds4m-22-231"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3.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74.svg"/><Relationship Id="rId5" Type="http://schemas.openxmlformats.org/officeDocument/2006/relationships/image" Target="../media/image73.png"/><Relationship Id="rId10" Type="http://schemas.openxmlformats.org/officeDocument/2006/relationships/image" Target="../media/image78.svg"/><Relationship Id="rId4" Type="http://schemas.openxmlformats.org/officeDocument/2006/relationships/image" Target="../media/image72.svg"/><Relationship Id="rId9" Type="http://schemas.openxmlformats.org/officeDocument/2006/relationships/image" Target="../media/image77.png"/></Relationships>
</file>

<file path=ppt/slides/_rels/slide43.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74.svg"/><Relationship Id="rId5" Type="http://schemas.openxmlformats.org/officeDocument/2006/relationships/image" Target="../media/image73.png"/><Relationship Id="rId10" Type="http://schemas.openxmlformats.org/officeDocument/2006/relationships/image" Target="../media/image78.svg"/><Relationship Id="rId4" Type="http://schemas.openxmlformats.org/officeDocument/2006/relationships/image" Target="../media/image72.svg"/><Relationship Id="rId9" Type="http://schemas.openxmlformats.org/officeDocument/2006/relationships/image" Target="../media/image77.png"/></Relationships>
</file>

<file path=ppt/slides/_rels/slide4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81.png"/><Relationship Id="rId4" Type="http://schemas.openxmlformats.org/officeDocument/2006/relationships/image" Target="../media/image80.png"/></Relationships>
</file>

<file path=ppt/slides/_rels/slide45.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74.svg"/><Relationship Id="rId5" Type="http://schemas.openxmlformats.org/officeDocument/2006/relationships/image" Target="../media/image73.png"/><Relationship Id="rId10" Type="http://schemas.openxmlformats.org/officeDocument/2006/relationships/image" Target="../media/image78.svg"/><Relationship Id="rId4" Type="http://schemas.openxmlformats.org/officeDocument/2006/relationships/image" Target="../media/image72.svg"/><Relationship Id="rId9" Type="http://schemas.openxmlformats.org/officeDocument/2006/relationships/image" Target="../media/image7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3.png"/></Relationships>
</file>

<file path=ppt/slides/_rels/slide49.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1.png"/><Relationship Id="rId7" Type="http://schemas.openxmlformats.org/officeDocument/2006/relationships/image" Target="../media/image75.png"/><Relationship Id="rId12" Type="http://schemas.openxmlformats.org/officeDocument/2006/relationships/image" Target="../media/image89.sv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74.svg"/><Relationship Id="rId11" Type="http://schemas.openxmlformats.org/officeDocument/2006/relationships/image" Target="../media/image88.png"/><Relationship Id="rId5" Type="http://schemas.openxmlformats.org/officeDocument/2006/relationships/image" Target="../media/image73.png"/><Relationship Id="rId10" Type="http://schemas.openxmlformats.org/officeDocument/2006/relationships/image" Target="../media/image78.svg"/><Relationship Id="rId4" Type="http://schemas.openxmlformats.org/officeDocument/2006/relationships/image" Target="../media/image72.svg"/><Relationship Id="rId9" Type="http://schemas.openxmlformats.org/officeDocument/2006/relationships/image" Target="../media/image77.png"/></Relationships>
</file>

<file path=ppt/slides/_rels/slide53.xml.rels><?xml version="1.0" encoding="UTF-8" standalone="yes"?>
<Relationships xmlns="http://schemas.openxmlformats.org/package/2006/relationships"><Relationship Id="rId2" Type="http://schemas.openxmlformats.org/officeDocument/2006/relationships/hyperlink" Target="https://iiot-world.com/connected-industry/what-data-science-actually-means-to-manufacturing/"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3C79D0-58A6-46D8-BF0F-6A1B5332EFE5}"/>
              </a:ext>
            </a:extLst>
          </p:cNvPr>
          <p:cNvSpPr>
            <a:spLocks noGrp="1"/>
          </p:cNvSpPr>
          <p:nvPr>
            <p:ph type="title"/>
          </p:nvPr>
        </p:nvSpPr>
        <p:spPr>
          <a:xfrm>
            <a:off x="1787128" y="2780929"/>
            <a:ext cx="8617744" cy="823913"/>
          </a:xfrm>
        </p:spPr>
        <p:txBody>
          <a:bodyPr/>
          <a:lstStyle/>
          <a:p>
            <a:r>
              <a:rPr lang="en-US" sz="3200" b="1" spc="100" dirty="0">
                <a:solidFill>
                  <a:schemeClr val="accent1">
                    <a:lumMod val="75000"/>
                  </a:schemeClr>
                </a:solidFill>
                <a:latin typeface="HGMaruGothicMPRO" panose="020F0400000000000000" pitchFamily="34" charset="-128"/>
                <a:ea typeface="HGMaruGothicMPRO" panose="020F0400000000000000" pitchFamily="34" charset="-128"/>
              </a:rPr>
              <a:t>Data Science in Manufacturing</a:t>
            </a:r>
            <a:br>
              <a:rPr lang="en-US" sz="3200" b="1" spc="100" dirty="0">
                <a:solidFill>
                  <a:schemeClr val="accent1">
                    <a:lumMod val="75000"/>
                  </a:schemeClr>
                </a:solidFill>
                <a:latin typeface="HGMaruGothicMPRO" panose="020F0400000000000000" pitchFamily="34" charset="-128"/>
                <a:ea typeface="HGMaruGothicMPRO" panose="020F0400000000000000" pitchFamily="34" charset="-128"/>
              </a:rPr>
            </a:br>
            <a:r>
              <a:rPr lang="en-US" sz="3200" b="1" spc="100" dirty="0">
                <a:solidFill>
                  <a:schemeClr val="accent1">
                    <a:lumMod val="75000"/>
                  </a:schemeClr>
                </a:solidFill>
                <a:latin typeface="HGMaruGothicMPRO" panose="020F0400000000000000" pitchFamily="34" charset="-128"/>
                <a:ea typeface="HGMaruGothicMPRO" panose="020F0400000000000000" pitchFamily="34" charset="-128"/>
              </a:rPr>
              <a:t>Week 1</a:t>
            </a:r>
            <a:endParaRPr lang="en-GB" sz="3200" b="1" dirty="0">
              <a:solidFill>
                <a:schemeClr val="accent1">
                  <a:lumMod val="75000"/>
                </a:schemeClr>
              </a:solidFill>
              <a:latin typeface="HGMaruGothicMPRO" panose="020F0400000000000000" pitchFamily="34" charset="-128"/>
              <a:ea typeface="HGMaruGothicMPRO" panose="020F0400000000000000" pitchFamily="34" charset="-128"/>
            </a:endParaRPr>
          </a:p>
        </p:txBody>
      </p:sp>
      <p:sp>
        <p:nvSpPr>
          <p:cNvPr id="4" name="Text Placeholder 2">
            <a:extLst>
              <a:ext uri="{FF2B5EF4-FFF2-40B4-BE49-F238E27FC236}">
                <a16:creationId xmlns:a16="http://schemas.microsoft.com/office/drawing/2014/main" id="{E9BB0CB7-83DC-4006-A700-5F74341CD9DA}"/>
              </a:ext>
            </a:extLst>
          </p:cNvPr>
          <p:cNvSpPr txBox="1">
            <a:spLocks/>
          </p:cNvSpPr>
          <p:nvPr/>
        </p:nvSpPr>
        <p:spPr>
          <a:xfrm>
            <a:off x="4038600" y="5661248"/>
            <a:ext cx="4114800" cy="518795"/>
          </a:xfrm>
          <a:prstGeom prst="rect">
            <a:avLst/>
          </a:prstGeom>
          <a:solidFill>
            <a:srgbClr val="32315E"/>
          </a:solidFill>
        </p:spPr>
        <p:txBody>
          <a:bodyPr vert="horz" lIns="91440" tIns="45720" rIns="91440" bIns="45720" rtlCol="0">
            <a:noAutofit/>
          </a:bodyPr>
          <a:lstStyle>
            <a:lvl1pPr marL="0" indent="0" algn="ctr" defTabSz="685800" rtl="0" eaLnBrk="1" latinLnBrk="0" hangingPunct="1">
              <a:lnSpc>
                <a:spcPct val="150000"/>
              </a:lnSpc>
              <a:spcBef>
                <a:spcPts val="750"/>
              </a:spcBef>
              <a:buFont typeface="Arial" panose="020B0604020202020204" pitchFamily="34" charset="0"/>
              <a:buNone/>
              <a:defRPr sz="1350" kern="1200" cap="all" baseline="0">
                <a:solidFill>
                  <a:schemeClr val="tx1"/>
                </a:solidFill>
                <a:latin typeface="+mn-lt"/>
                <a:ea typeface="+mn-ea"/>
                <a:cs typeface="+mn-cs"/>
              </a:defRPr>
            </a:lvl1pPr>
            <a:lvl2pPr marL="514350" indent="-171450" algn="l" defTabSz="685800"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50" indent="-171450" algn="l" defTabSz="685800"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solidFill>
                  <a:schemeClr val="bg1"/>
                </a:solidFill>
              </a:rPr>
              <a:t>Andrew Sherlock, Jonathan </a:t>
            </a:r>
            <a:r>
              <a:rPr lang="en-GB" dirty="0" err="1">
                <a:solidFill>
                  <a:schemeClr val="bg1"/>
                </a:solidFill>
              </a:rPr>
              <a:t>corney</a:t>
            </a:r>
            <a:r>
              <a:rPr lang="en-GB" dirty="0">
                <a:solidFill>
                  <a:schemeClr val="bg1"/>
                </a:solidFill>
              </a:rPr>
              <a:t>, Danai Korre</a:t>
            </a:r>
          </a:p>
          <a:p>
            <a:endParaRPr lang="en-GB" dirty="0">
              <a:solidFill>
                <a:schemeClr val="bg1"/>
              </a:solidFill>
            </a:endParaRPr>
          </a:p>
        </p:txBody>
      </p:sp>
    </p:spTree>
    <p:extLst>
      <p:ext uri="{BB962C8B-B14F-4D97-AF65-F5344CB8AC3E}">
        <p14:creationId xmlns:p14="http://schemas.microsoft.com/office/powerpoint/2010/main" val="281970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EA99-E69B-4859-A88E-9259FCC9A012}"/>
              </a:ext>
            </a:extLst>
          </p:cNvPr>
          <p:cNvSpPr>
            <a:spLocks noGrp="1"/>
          </p:cNvSpPr>
          <p:nvPr>
            <p:ph idx="1"/>
          </p:nvPr>
        </p:nvSpPr>
        <p:spPr>
          <a:xfrm>
            <a:off x="983432" y="1477902"/>
            <a:ext cx="7886700" cy="4351338"/>
          </a:xfrm>
        </p:spPr>
        <p:txBody>
          <a:bodyPr>
            <a:normAutofit/>
          </a:bodyPr>
          <a:lstStyle/>
          <a:p>
            <a:r>
              <a:rPr lang="en-GB" sz="3200" b="1" dirty="0"/>
              <a:t>About this course</a:t>
            </a:r>
          </a:p>
          <a:p>
            <a:r>
              <a:rPr lang="en-GB" sz="3200" b="1" dirty="0"/>
              <a:t>General Information</a:t>
            </a:r>
          </a:p>
          <a:p>
            <a:r>
              <a:rPr lang="en-GB" sz="3200" b="1" dirty="0"/>
              <a:t>Learning Objectives</a:t>
            </a:r>
          </a:p>
          <a:p>
            <a:r>
              <a:rPr lang="en-GB" sz="3200" b="1" dirty="0"/>
              <a:t>Syllabus</a:t>
            </a:r>
          </a:p>
          <a:p>
            <a:pPr marL="0" indent="0">
              <a:buNone/>
            </a:pPr>
            <a:endParaRPr lang="en-GB" dirty="0"/>
          </a:p>
        </p:txBody>
      </p:sp>
      <p:sp>
        <p:nvSpPr>
          <p:cNvPr id="2" name="Title 1">
            <a:extLst>
              <a:ext uri="{FF2B5EF4-FFF2-40B4-BE49-F238E27FC236}">
                <a16:creationId xmlns:a16="http://schemas.microsoft.com/office/drawing/2014/main" id="{FC46960F-E63C-4358-BAD3-218033B03F78}"/>
              </a:ext>
            </a:extLst>
          </p:cNvPr>
          <p:cNvSpPr>
            <a:spLocks noGrp="1"/>
          </p:cNvSpPr>
          <p:nvPr>
            <p:ph type="title"/>
          </p:nvPr>
        </p:nvSpPr>
        <p:spPr>
          <a:xfrm>
            <a:off x="2956322" y="404665"/>
            <a:ext cx="6279356" cy="1325563"/>
          </a:xfrm>
        </p:spPr>
        <p:txBody>
          <a:bodyPr anchor="ctr">
            <a:normAutofit/>
          </a:bodyPr>
          <a:lstStyle/>
          <a:p>
            <a:r>
              <a:rPr lang="en-GB" dirty="0"/>
              <a:t>Introduction</a:t>
            </a:r>
          </a:p>
        </p:txBody>
      </p:sp>
      <p:sp>
        <p:nvSpPr>
          <p:cNvPr id="4" name="Slide Number Placeholder 3" hidden="1">
            <a:extLst>
              <a:ext uri="{FF2B5EF4-FFF2-40B4-BE49-F238E27FC236}">
                <a16:creationId xmlns:a16="http://schemas.microsoft.com/office/drawing/2014/main" id="{29B5562E-43B7-44FE-AF7A-A2A0776B16D6}"/>
              </a:ext>
            </a:extLst>
          </p:cNvPr>
          <p:cNvSpPr>
            <a:spLocks noGrp="1"/>
          </p:cNvSpPr>
          <p:nvPr>
            <p:ph type="sldNum" sz="quarter" idx="4294967295"/>
          </p:nvPr>
        </p:nvSpPr>
        <p:spPr>
          <a:xfrm>
            <a:off x="11858625" y="6469063"/>
            <a:ext cx="333375" cy="365125"/>
          </a:xfrm>
        </p:spPr>
        <p:txBody>
          <a:bodyPr/>
          <a:lstStyle/>
          <a:p>
            <a:pPr>
              <a:spcAft>
                <a:spcPts val="600"/>
              </a:spcAft>
            </a:pPr>
            <a:fld id="{F38DF745-7D3F-47F4-83A3-874385CFAA69}" type="slidenum">
              <a:rPr lang="en-US" smtClean="0"/>
              <a:pPr>
                <a:spcAft>
                  <a:spcPts val="600"/>
                </a:spcAft>
              </a:pPr>
              <a:t>10</a:t>
            </a:fld>
            <a:endParaRPr lang="en-US"/>
          </a:p>
        </p:txBody>
      </p:sp>
      <p:sp>
        <p:nvSpPr>
          <p:cNvPr id="5" name="Rectangle 4">
            <a:extLst>
              <a:ext uri="{FF2B5EF4-FFF2-40B4-BE49-F238E27FC236}">
                <a16:creationId xmlns:a16="http://schemas.microsoft.com/office/drawing/2014/main" id="{300030B3-78CD-4AB5-928A-F7427D02A606}"/>
              </a:ext>
            </a:extLst>
          </p:cNvPr>
          <p:cNvSpPr/>
          <p:nvPr/>
        </p:nvSpPr>
        <p:spPr>
          <a:xfrm>
            <a:off x="695400" y="3356992"/>
            <a:ext cx="4320480" cy="177078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EEFF8835-4718-4013-902B-B2459326AAEB}"/>
              </a:ext>
            </a:extLst>
          </p:cNvPr>
          <p:cNvSpPr txBox="1"/>
          <p:nvPr/>
        </p:nvSpPr>
        <p:spPr>
          <a:xfrm>
            <a:off x="5519250" y="2060848"/>
            <a:ext cx="5688632" cy="2862322"/>
          </a:xfrm>
          <a:prstGeom prst="rect">
            <a:avLst/>
          </a:prstGeom>
          <a:noFill/>
        </p:spPr>
        <p:txBody>
          <a:bodyPr wrap="square" rtlCol="0">
            <a:spAutoFit/>
          </a:bodyPr>
          <a:lstStyle/>
          <a:p>
            <a:r>
              <a:rPr lang="en-GB" sz="2000" b="1" dirty="0"/>
              <a:t>Rest of week</a:t>
            </a:r>
          </a:p>
          <a:p>
            <a:endParaRPr lang="en-GB" sz="2000" dirty="0"/>
          </a:p>
          <a:p>
            <a:r>
              <a:rPr lang="en-GB" sz="2000" dirty="0"/>
              <a:t>Complete workshop</a:t>
            </a:r>
          </a:p>
          <a:p>
            <a:endParaRPr lang="en-GB" sz="2000" dirty="0"/>
          </a:p>
          <a:p>
            <a:r>
              <a:rPr lang="en-GB" sz="2000" dirty="0"/>
              <a:t>If there is demand we can hold evening surgeries (Thursday)</a:t>
            </a:r>
          </a:p>
          <a:p>
            <a:endParaRPr lang="en-GB" sz="2000" dirty="0"/>
          </a:p>
          <a:p>
            <a:endParaRPr lang="en-GB" sz="2000" dirty="0"/>
          </a:p>
          <a:p>
            <a:endParaRPr lang="en-GB" sz="2000" dirty="0"/>
          </a:p>
        </p:txBody>
      </p:sp>
      <p:sp>
        <p:nvSpPr>
          <p:cNvPr id="7" name="Rectangle 6">
            <a:extLst>
              <a:ext uri="{FF2B5EF4-FFF2-40B4-BE49-F238E27FC236}">
                <a16:creationId xmlns:a16="http://schemas.microsoft.com/office/drawing/2014/main" id="{CA827721-2D9D-4CFE-8E86-D8FC57F21EFC}"/>
              </a:ext>
            </a:extLst>
          </p:cNvPr>
          <p:cNvSpPr/>
          <p:nvPr/>
        </p:nvSpPr>
        <p:spPr>
          <a:xfrm>
            <a:off x="479376" y="1477902"/>
            <a:ext cx="4320480" cy="915107"/>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409299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EA99-E69B-4859-A88E-9259FCC9A012}"/>
              </a:ext>
            </a:extLst>
          </p:cNvPr>
          <p:cNvSpPr>
            <a:spLocks noGrp="1"/>
          </p:cNvSpPr>
          <p:nvPr>
            <p:ph idx="1"/>
          </p:nvPr>
        </p:nvSpPr>
        <p:spPr>
          <a:xfrm>
            <a:off x="983432" y="1477902"/>
            <a:ext cx="7886700" cy="4351338"/>
          </a:xfrm>
        </p:spPr>
        <p:txBody>
          <a:bodyPr>
            <a:normAutofit/>
          </a:bodyPr>
          <a:lstStyle/>
          <a:p>
            <a:r>
              <a:rPr lang="en-GB" sz="3200" b="1" dirty="0"/>
              <a:t>About this course</a:t>
            </a:r>
          </a:p>
          <a:p>
            <a:r>
              <a:rPr lang="en-GB" sz="3200" b="1" dirty="0"/>
              <a:t>General Information</a:t>
            </a:r>
          </a:p>
          <a:p>
            <a:r>
              <a:rPr lang="en-GB" sz="3200" b="1" dirty="0"/>
              <a:t>Learning Objectives</a:t>
            </a:r>
          </a:p>
          <a:p>
            <a:r>
              <a:rPr lang="en-GB" sz="3200" b="1" dirty="0"/>
              <a:t>Syllabus</a:t>
            </a:r>
          </a:p>
          <a:p>
            <a:pPr marL="0" indent="0">
              <a:buNone/>
            </a:pPr>
            <a:endParaRPr lang="en-GB" dirty="0"/>
          </a:p>
        </p:txBody>
      </p:sp>
      <p:sp>
        <p:nvSpPr>
          <p:cNvPr id="2" name="Title 1">
            <a:extLst>
              <a:ext uri="{FF2B5EF4-FFF2-40B4-BE49-F238E27FC236}">
                <a16:creationId xmlns:a16="http://schemas.microsoft.com/office/drawing/2014/main" id="{FC46960F-E63C-4358-BAD3-218033B03F78}"/>
              </a:ext>
            </a:extLst>
          </p:cNvPr>
          <p:cNvSpPr>
            <a:spLocks noGrp="1"/>
          </p:cNvSpPr>
          <p:nvPr>
            <p:ph type="title"/>
          </p:nvPr>
        </p:nvSpPr>
        <p:spPr>
          <a:xfrm>
            <a:off x="2956322" y="404665"/>
            <a:ext cx="6279356" cy="1325563"/>
          </a:xfrm>
        </p:spPr>
        <p:txBody>
          <a:bodyPr anchor="ctr">
            <a:normAutofit/>
          </a:bodyPr>
          <a:lstStyle/>
          <a:p>
            <a:r>
              <a:rPr lang="en-GB" dirty="0"/>
              <a:t>Introduction</a:t>
            </a:r>
          </a:p>
        </p:txBody>
      </p:sp>
      <p:sp>
        <p:nvSpPr>
          <p:cNvPr id="4" name="Slide Number Placeholder 3" hidden="1">
            <a:extLst>
              <a:ext uri="{FF2B5EF4-FFF2-40B4-BE49-F238E27FC236}">
                <a16:creationId xmlns:a16="http://schemas.microsoft.com/office/drawing/2014/main" id="{29B5562E-43B7-44FE-AF7A-A2A0776B16D6}"/>
              </a:ext>
            </a:extLst>
          </p:cNvPr>
          <p:cNvSpPr>
            <a:spLocks noGrp="1"/>
          </p:cNvSpPr>
          <p:nvPr>
            <p:ph type="sldNum" sz="quarter" idx="4294967295"/>
          </p:nvPr>
        </p:nvSpPr>
        <p:spPr>
          <a:xfrm>
            <a:off x="11858625" y="6469063"/>
            <a:ext cx="333375" cy="365125"/>
          </a:xfrm>
        </p:spPr>
        <p:txBody>
          <a:bodyPr/>
          <a:lstStyle/>
          <a:p>
            <a:pPr>
              <a:spcAft>
                <a:spcPts val="600"/>
              </a:spcAft>
            </a:pPr>
            <a:fld id="{F38DF745-7D3F-47F4-83A3-874385CFAA69}" type="slidenum">
              <a:rPr lang="en-US" smtClean="0"/>
              <a:pPr>
                <a:spcAft>
                  <a:spcPts val="600"/>
                </a:spcAft>
              </a:pPr>
              <a:t>11</a:t>
            </a:fld>
            <a:endParaRPr lang="en-US"/>
          </a:p>
        </p:txBody>
      </p:sp>
      <p:sp>
        <p:nvSpPr>
          <p:cNvPr id="5" name="Rectangle 4">
            <a:extLst>
              <a:ext uri="{FF2B5EF4-FFF2-40B4-BE49-F238E27FC236}">
                <a16:creationId xmlns:a16="http://schemas.microsoft.com/office/drawing/2014/main" id="{300030B3-78CD-4AB5-928A-F7427D02A606}"/>
              </a:ext>
            </a:extLst>
          </p:cNvPr>
          <p:cNvSpPr/>
          <p:nvPr/>
        </p:nvSpPr>
        <p:spPr>
          <a:xfrm>
            <a:off x="695400" y="3284984"/>
            <a:ext cx="4320480" cy="184278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EEFF8835-4718-4013-902B-B2459326AAEB}"/>
              </a:ext>
            </a:extLst>
          </p:cNvPr>
          <p:cNvSpPr txBox="1"/>
          <p:nvPr/>
        </p:nvSpPr>
        <p:spPr>
          <a:xfrm>
            <a:off x="5447928" y="1556792"/>
            <a:ext cx="5688632" cy="5398401"/>
          </a:xfrm>
          <a:prstGeom prst="rect">
            <a:avLst/>
          </a:prstGeom>
          <a:noFill/>
        </p:spPr>
        <p:txBody>
          <a:bodyPr wrap="square" rtlCol="0">
            <a:spAutoFit/>
          </a:bodyPr>
          <a:lstStyle/>
          <a:p>
            <a:r>
              <a:rPr lang="en-GB" sz="2000" dirty="0"/>
              <a:t>Upon successful completion of this course, you should: </a:t>
            </a:r>
          </a:p>
          <a:p>
            <a:endParaRPr lang="en-GB" sz="2000" dirty="0"/>
          </a:p>
          <a:p>
            <a:pPr marL="342900" indent="-342900">
              <a:lnSpc>
                <a:spcPct val="110000"/>
              </a:lnSpc>
              <a:spcAft>
                <a:spcPts val="600"/>
              </a:spcAft>
              <a:buFont typeface="+mj-lt"/>
              <a:buAutoNum type="arabicPeriod"/>
            </a:pPr>
            <a:r>
              <a:rPr lang="en-US" dirty="0">
                <a:ea typeface="Times New Roman" panose="02020603050405020304" pitchFamily="18" charset="0"/>
                <a:cs typeface="Times New Roman" panose="02020603050405020304" pitchFamily="18" charset="0"/>
              </a:rPr>
              <a:t>Be familiar with programming with Python, version control with Git and other key software practices.</a:t>
            </a:r>
            <a:endParaRPr lang="en-GB" dirty="0">
              <a:ea typeface="Times New Roman" panose="02020603050405020304" pitchFamily="18" charset="0"/>
              <a:cs typeface="Times New Roman" panose="02020603050405020304" pitchFamily="18" charset="0"/>
            </a:endParaRPr>
          </a:p>
          <a:p>
            <a:pPr marL="342900" indent="-342900">
              <a:lnSpc>
                <a:spcPct val="110000"/>
              </a:lnSpc>
              <a:spcAft>
                <a:spcPts val="600"/>
              </a:spcAft>
              <a:buFont typeface="+mj-lt"/>
              <a:buAutoNum type="arabicPeriod"/>
            </a:pPr>
            <a:r>
              <a:rPr lang="en-US" dirty="0">
                <a:ea typeface="Times New Roman" panose="02020603050405020304" pitchFamily="18" charset="0"/>
                <a:cs typeface="Times New Roman" panose="02020603050405020304" pitchFamily="18" charset="0"/>
              </a:rPr>
              <a:t>Have a</a:t>
            </a:r>
            <a:r>
              <a:rPr lang="en-GB" dirty="0">
                <a:ea typeface="Times New Roman" panose="02020603050405020304" pitchFamily="18" charset="0"/>
                <a:cs typeface="Times New Roman" panose="02020603050405020304" pitchFamily="18" charset="0"/>
              </a:rPr>
              <a:t>n</a:t>
            </a:r>
            <a:r>
              <a:rPr lang="en-US" dirty="0">
                <a:ea typeface="Times New Roman" panose="02020603050405020304" pitchFamily="18" charset="0"/>
                <a:cs typeface="Times New Roman" panose="02020603050405020304" pitchFamily="18" charset="0"/>
              </a:rPr>
              <a:t> understanding of data formats, their wrangling and management, relational databases (SQL), CAD formats. </a:t>
            </a:r>
            <a:endParaRPr lang="en-GB" dirty="0">
              <a:ea typeface="Times New Roman" panose="02020603050405020304" pitchFamily="18" charset="0"/>
              <a:cs typeface="Times New Roman" panose="02020603050405020304" pitchFamily="18" charset="0"/>
            </a:endParaRPr>
          </a:p>
          <a:p>
            <a:pPr marL="342900" indent="-342900">
              <a:lnSpc>
                <a:spcPct val="110000"/>
              </a:lnSpc>
              <a:spcAft>
                <a:spcPts val="600"/>
              </a:spcAft>
              <a:buFont typeface="+mj-lt"/>
              <a:buAutoNum type="arabicPeriod"/>
            </a:pPr>
            <a:r>
              <a:rPr lang="en-US" dirty="0">
                <a:ea typeface="Times New Roman" panose="02020603050405020304" pitchFamily="18" charset="0"/>
                <a:cs typeface="Times New Roman" panose="02020603050405020304" pitchFamily="18" charset="0"/>
              </a:rPr>
              <a:t>Have developed skills to </a:t>
            </a:r>
            <a:r>
              <a:rPr lang="en-US" dirty="0" err="1">
                <a:ea typeface="Times New Roman" panose="02020603050405020304" pitchFamily="18" charset="0"/>
                <a:cs typeface="Times New Roman" panose="02020603050405020304" pitchFamily="18" charset="0"/>
              </a:rPr>
              <a:t>analyse</a:t>
            </a:r>
            <a:r>
              <a:rPr lang="en-US" dirty="0">
                <a:ea typeface="Times New Roman" panose="02020603050405020304" pitchFamily="18" charset="0"/>
                <a:cs typeface="Times New Roman" panose="02020603050405020304" pitchFamily="18" charset="0"/>
              </a:rPr>
              <a:t> and </a:t>
            </a:r>
            <a:r>
              <a:rPr lang="en-US" dirty="0" err="1">
                <a:ea typeface="Times New Roman" panose="02020603050405020304" pitchFamily="18" charset="0"/>
                <a:cs typeface="Times New Roman" panose="02020603050405020304" pitchFamily="18" charset="0"/>
              </a:rPr>
              <a:t>visualise</a:t>
            </a:r>
            <a:r>
              <a:rPr lang="en-US" dirty="0">
                <a:ea typeface="Times New Roman" panose="02020603050405020304" pitchFamily="18" charset="0"/>
                <a:cs typeface="Times New Roman" panose="02020603050405020304" pitchFamily="18" charset="0"/>
              </a:rPr>
              <a:t> a range of data using descriptive statistics and exploratory data analysis.</a:t>
            </a:r>
          </a:p>
          <a:p>
            <a:pPr marL="342900" indent="-342900">
              <a:lnSpc>
                <a:spcPct val="110000"/>
              </a:lnSpc>
              <a:spcAft>
                <a:spcPts val="600"/>
              </a:spcAft>
              <a:buFont typeface="+mj-lt"/>
              <a:buAutoNum type="arabicPeriod"/>
            </a:pPr>
            <a:r>
              <a:rPr lang="en-US" dirty="0">
                <a:ea typeface="Times New Roman" panose="02020603050405020304" pitchFamily="18" charset="0"/>
                <a:cs typeface="Times New Roman" panose="02020603050405020304" pitchFamily="18" charset="0"/>
              </a:rPr>
              <a:t>Understand the ramifications of data collection and use in a manufacturing setting.</a:t>
            </a:r>
          </a:p>
          <a:p>
            <a:pPr marL="342900" indent="-342900">
              <a:lnSpc>
                <a:spcPct val="110000"/>
              </a:lnSpc>
              <a:spcAft>
                <a:spcPts val="600"/>
              </a:spcAft>
              <a:buFont typeface="+mj-lt"/>
              <a:buAutoNum type="arabicPeriod"/>
            </a:pPr>
            <a:r>
              <a:rPr lang="en-GB" dirty="0">
                <a:ea typeface="Times New Roman" panose="02020603050405020304" pitchFamily="18" charset="0"/>
                <a:cs typeface="Times New Roman" panose="02020603050405020304" pitchFamily="18" charset="0"/>
              </a:rPr>
              <a:t>Able to criticise data use and practices.</a:t>
            </a:r>
          </a:p>
          <a:p>
            <a:pPr marL="342900" indent="-342900">
              <a:lnSpc>
                <a:spcPct val="110000"/>
              </a:lnSpc>
              <a:buFont typeface="+mj-lt"/>
              <a:buAutoNum type="arabicPeriod"/>
            </a:pPr>
            <a:endParaRPr lang="en-GB" sz="2000" dirty="0">
              <a:latin typeface="Myriad Pro"/>
              <a:ea typeface="Times New Roman" panose="02020603050405020304" pitchFamily="18" charset="0"/>
              <a:cs typeface="Times New Roman" panose="02020603050405020304" pitchFamily="18" charset="0"/>
            </a:endParaRPr>
          </a:p>
          <a:p>
            <a:endParaRPr lang="en-GB" sz="2000" dirty="0"/>
          </a:p>
        </p:txBody>
      </p:sp>
      <p:sp>
        <p:nvSpPr>
          <p:cNvPr id="7" name="Rectangle 6">
            <a:extLst>
              <a:ext uri="{FF2B5EF4-FFF2-40B4-BE49-F238E27FC236}">
                <a16:creationId xmlns:a16="http://schemas.microsoft.com/office/drawing/2014/main" id="{AF3D260B-AD40-4AC3-B147-72FD86CC9D97}"/>
              </a:ext>
            </a:extLst>
          </p:cNvPr>
          <p:cNvSpPr/>
          <p:nvPr/>
        </p:nvSpPr>
        <p:spPr>
          <a:xfrm>
            <a:off x="695400" y="1477902"/>
            <a:ext cx="4320480" cy="100028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17227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EA99-E69B-4859-A88E-9259FCC9A012}"/>
              </a:ext>
            </a:extLst>
          </p:cNvPr>
          <p:cNvSpPr>
            <a:spLocks noGrp="1"/>
          </p:cNvSpPr>
          <p:nvPr>
            <p:ph idx="1"/>
          </p:nvPr>
        </p:nvSpPr>
        <p:spPr>
          <a:xfrm>
            <a:off x="983432" y="1477902"/>
            <a:ext cx="7886700" cy="4351338"/>
          </a:xfrm>
        </p:spPr>
        <p:txBody>
          <a:bodyPr>
            <a:normAutofit/>
          </a:bodyPr>
          <a:lstStyle/>
          <a:p>
            <a:r>
              <a:rPr lang="en-GB" sz="3200" b="1" dirty="0"/>
              <a:t>About this course</a:t>
            </a:r>
          </a:p>
          <a:p>
            <a:r>
              <a:rPr lang="en-GB" sz="3200" b="1" dirty="0"/>
              <a:t>General Information</a:t>
            </a:r>
          </a:p>
          <a:p>
            <a:r>
              <a:rPr lang="en-GB" sz="3200" b="1" dirty="0"/>
              <a:t>Learning Objectives</a:t>
            </a:r>
          </a:p>
          <a:p>
            <a:r>
              <a:rPr lang="en-GB" sz="3200" b="1" dirty="0"/>
              <a:t>Syllabus</a:t>
            </a:r>
          </a:p>
          <a:p>
            <a:pPr marL="0" indent="0">
              <a:buNone/>
            </a:pPr>
            <a:endParaRPr lang="en-GB" dirty="0"/>
          </a:p>
        </p:txBody>
      </p:sp>
      <p:sp>
        <p:nvSpPr>
          <p:cNvPr id="2" name="Title 1">
            <a:extLst>
              <a:ext uri="{FF2B5EF4-FFF2-40B4-BE49-F238E27FC236}">
                <a16:creationId xmlns:a16="http://schemas.microsoft.com/office/drawing/2014/main" id="{FC46960F-E63C-4358-BAD3-218033B03F78}"/>
              </a:ext>
            </a:extLst>
          </p:cNvPr>
          <p:cNvSpPr>
            <a:spLocks noGrp="1"/>
          </p:cNvSpPr>
          <p:nvPr>
            <p:ph type="title"/>
          </p:nvPr>
        </p:nvSpPr>
        <p:spPr>
          <a:xfrm>
            <a:off x="2956322" y="404665"/>
            <a:ext cx="6279356" cy="1325563"/>
          </a:xfrm>
        </p:spPr>
        <p:txBody>
          <a:bodyPr anchor="ctr">
            <a:normAutofit/>
          </a:bodyPr>
          <a:lstStyle/>
          <a:p>
            <a:r>
              <a:rPr lang="en-GB" dirty="0"/>
              <a:t>Introduction</a:t>
            </a:r>
          </a:p>
        </p:txBody>
      </p:sp>
      <p:sp>
        <p:nvSpPr>
          <p:cNvPr id="4" name="Slide Number Placeholder 3" hidden="1">
            <a:extLst>
              <a:ext uri="{FF2B5EF4-FFF2-40B4-BE49-F238E27FC236}">
                <a16:creationId xmlns:a16="http://schemas.microsoft.com/office/drawing/2014/main" id="{29B5562E-43B7-44FE-AF7A-A2A0776B16D6}"/>
              </a:ext>
            </a:extLst>
          </p:cNvPr>
          <p:cNvSpPr>
            <a:spLocks noGrp="1"/>
          </p:cNvSpPr>
          <p:nvPr>
            <p:ph type="sldNum" sz="quarter" idx="4294967295"/>
          </p:nvPr>
        </p:nvSpPr>
        <p:spPr>
          <a:xfrm>
            <a:off x="11858625" y="6469063"/>
            <a:ext cx="333375" cy="365125"/>
          </a:xfrm>
        </p:spPr>
        <p:txBody>
          <a:bodyPr/>
          <a:lstStyle/>
          <a:p>
            <a:pPr>
              <a:spcAft>
                <a:spcPts val="600"/>
              </a:spcAft>
            </a:pPr>
            <a:fld id="{F38DF745-7D3F-47F4-83A3-874385CFAA69}" type="slidenum">
              <a:rPr lang="en-US" smtClean="0"/>
              <a:pPr>
                <a:spcAft>
                  <a:spcPts val="600"/>
                </a:spcAft>
              </a:pPr>
              <a:t>12</a:t>
            </a:fld>
            <a:endParaRPr lang="en-US"/>
          </a:p>
        </p:txBody>
      </p:sp>
      <p:sp>
        <p:nvSpPr>
          <p:cNvPr id="5" name="Rectangle 4">
            <a:extLst>
              <a:ext uri="{FF2B5EF4-FFF2-40B4-BE49-F238E27FC236}">
                <a16:creationId xmlns:a16="http://schemas.microsoft.com/office/drawing/2014/main" id="{300030B3-78CD-4AB5-928A-F7427D02A606}"/>
              </a:ext>
            </a:extLst>
          </p:cNvPr>
          <p:cNvSpPr/>
          <p:nvPr/>
        </p:nvSpPr>
        <p:spPr>
          <a:xfrm>
            <a:off x="695400" y="3284984"/>
            <a:ext cx="4320480" cy="184278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EEFF8835-4718-4013-902B-B2459326AAEB}"/>
              </a:ext>
            </a:extLst>
          </p:cNvPr>
          <p:cNvSpPr txBox="1"/>
          <p:nvPr/>
        </p:nvSpPr>
        <p:spPr>
          <a:xfrm>
            <a:off x="5447928" y="1556792"/>
            <a:ext cx="5688632" cy="4179606"/>
          </a:xfrm>
          <a:prstGeom prst="rect">
            <a:avLst/>
          </a:prstGeom>
          <a:noFill/>
        </p:spPr>
        <p:txBody>
          <a:bodyPr wrap="square" rtlCol="0">
            <a:spAutoFit/>
          </a:bodyPr>
          <a:lstStyle/>
          <a:p>
            <a:r>
              <a:rPr lang="en-GB" sz="2000" dirty="0"/>
              <a:t>Upon successful completion of this course, you should: </a:t>
            </a:r>
          </a:p>
          <a:p>
            <a:endParaRPr lang="en-GB" sz="2000" dirty="0"/>
          </a:p>
          <a:p>
            <a:pPr marL="342900" indent="-342900">
              <a:lnSpc>
                <a:spcPct val="110000"/>
              </a:lnSpc>
              <a:spcAft>
                <a:spcPts val="600"/>
              </a:spcAft>
              <a:buFont typeface="+mj-lt"/>
              <a:buAutoNum type="arabicPeriod" startAt="6"/>
            </a:pPr>
            <a:r>
              <a:rPr lang="en-US" dirty="0">
                <a:cs typeface="Times New Roman" panose="02020603050405020304" pitchFamily="18" charset="0"/>
              </a:rPr>
              <a:t>Be familiar with collaborative practices around data collection, analysis and presentation.</a:t>
            </a:r>
            <a:endParaRPr lang="en-GB" dirty="0">
              <a:cs typeface="Times New Roman" panose="02020603050405020304" pitchFamily="18" charset="0"/>
            </a:endParaRPr>
          </a:p>
          <a:p>
            <a:pPr marL="342900" indent="-342900">
              <a:lnSpc>
                <a:spcPct val="110000"/>
              </a:lnSpc>
              <a:spcAft>
                <a:spcPts val="600"/>
              </a:spcAft>
              <a:buFont typeface="+mj-lt"/>
              <a:buAutoNum type="arabicPeriod" startAt="6"/>
            </a:pPr>
            <a:r>
              <a:rPr lang="en-US" dirty="0">
                <a:cs typeface="Times New Roman" panose="02020603050405020304" pitchFamily="18" charset="0"/>
              </a:rPr>
              <a:t>Understand the manufacturing context: </a:t>
            </a:r>
            <a:endParaRPr lang="en-GB" dirty="0">
              <a:cs typeface="Times New Roman" panose="02020603050405020304" pitchFamily="18" charset="0"/>
            </a:endParaRPr>
          </a:p>
          <a:p>
            <a:pPr marL="800100" lvl="2" indent="-342900">
              <a:lnSpc>
                <a:spcPct val="110000"/>
              </a:lnSpc>
              <a:spcAft>
                <a:spcPts val="600"/>
              </a:spcAft>
              <a:buFont typeface="Arial" panose="020B0604020202020204" pitchFamily="34" charset="0"/>
              <a:buChar char="•"/>
            </a:pPr>
            <a:r>
              <a:rPr lang="en-US" dirty="0">
                <a:cs typeface="Times New Roman" panose="02020603050405020304" pitchFamily="18" charset="0"/>
              </a:rPr>
              <a:t>Data types found in manufacturing</a:t>
            </a:r>
            <a:endParaRPr lang="en-GB" dirty="0">
              <a:cs typeface="Times New Roman" panose="02020603050405020304" pitchFamily="18" charset="0"/>
            </a:endParaRPr>
          </a:p>
          <a:p>
            <a:pPr marL="800100" lvl="2" indent="-342900">
              <a:lnSpc>
                <a:spcPct val="110000"/>
              </a:lnSpc>
              <a:spcAft>
                <a:spcPts val="600"/>
              </a:spcAft>
              <a:buFont typeface="Arial" panose="020B0604020202020204" pitchFamily="34" charset="0"/>
              <a:buChar char="•"/>
            </a:pPr>
            <a:r>
              <a:rPr lang="en-US" dirty="0">
                <a:cs typeface="Times New Roman" panose="02020603050405020304" pitchFamily="18" charset="0"/>
              </a:rPr>
              <a:t>Strategic use of that data</a:t>
            </a:r>
            <a:endParaRPr lang="en-GB" dirty="0">
              <a:cs typeface="Times New Roman" panose="02020603050405020304" pitchFamily="18" charset="0"/>
            </a:endParaRPr>
          </a:p>
          <a:p>
            <a:pPr marL="800100" lvl="2" indent="-342900">
              <a:lnSpc>
                <a:spcPct val="110000"/>
              </a:lnSpc>
              <a:spcAft>
                <a:spcPts val="600"/>
              </a:spcAft>
              <a:buFont typeface="Arial" panose="020B0604020202020204" pitchFamily="34" charset="0"/>
              <a:buChar char="•"/>
            </a:pPr>
            <a:r>
              <a:rPr lang="en-US" dirty="0">
                <a:cs typeface="Times New Roman" panose="02020603050405020304" pitchFamily="18" charset="0"/>
              </a:rPr>
              <a:t>How data can be used to </a:t>
            </a:r>
            <a:r>
              <a:rPr lang="en-US" dirty="0" err="1">
                <a:cs typeface="Times New Roman" panose="02020603050405020304" pitchFamily="18" charset="0"/>
              </a:rPr>
              <a:t>optimise</a:t>
            </a:r>
            <a:r>
              <a:rPr lang="en-US" dirty="0">
                <a:cs typeface="Times New Roman" panose="02020603050405020304" pitchFamily="18" charset="0"/>
              </a:rPr>
              <a:t> processes and operations</a:t>
            </a:r>
            <a:endParaRPr lang="en-GB" dirty="0">
              <a:cs typeface="Times New Roman" panose="02020603050405020304" pitchFamily="18" charset="0"/>
            </a:endParaRPr>
          </a:p>
          <a:p>
            <a:pPr marL="342900" indent="-342900">
              <a:lnSpc>
                <a:spcPct val="110000"/>
              </a:lnSpc>
              <a:buFont typeface="+mj-lt"/>
              <a:buAutoNum type="arabicPeriod" startAt="6"/>
            </a:pPr>
            <a:endParaRPr lang="en-GB" sz="2000" dirty="0">
              <a:latin typeface="Myriad Pro"/>
              <a:ea typeface="Times New Roman" panose="02020603050405020304" pitchFamily="18" charset="0"/>
              <a:cs typeface="Times New Roman" panose="02020603050405020304" pitchFamily="18" charset="0"/>
            </a:endParaRPr>
          </a:p>
          <a:p>
            <a:endParaRPr lang="en-GB" sz="2000" dirty="0"/>
          </a:p>
        </p:txBody>
      </p:sp>
      <p:sp>
        <p:nvSpPr>
          <p:cNvPr id="7" name="Rectangle 6">
            <a:extLst>
              <a:ext uri="{FF2B5EF4-FFF2-40B4-BE49-F238E27FC236}">
                <a16:creationId xmlns:a16="http://schemas.microsoft.com/office/drawing/2014/main" id="{AF3D260B-AD40-4AC3-B147-72FD86CC9D97}"/>
              </a:ext>
            </a:extLst>
          </p:cNvPr>
          <p:cNvSpPr/>
          <p:nvPr/>
        </p:nvSpPr>
        <p:spPr>
          <a:xfrm>
            <a:off x="695400" y="1477902"/>
            <a:ext cx="4320480" cy="100028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28356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EA99-E69B-4859-A88E-9259FCC9A012}"/>
              </a:ext>
            </a:extLst>
          </p:cNvPr>
          <p:cNvSpPr>
            <a:spLocks noGrp="1"/>
          </p:cNvSpPr>
          <p:nvPr>
            <p:ph idx="1"/>
          </p:nvPr>
        </p:nvSpPr>
        <p:spPr>
          <a:xfrm>
            <a:off x="983432" y="1477902"/>
            <a:ext cx="7886700" cy="4351338"/>
          </a:xfrm>
        </p:spPr>
        <p:txBody>
          <a:bodyPr>
            <a:normAutofit/>
          </a:bodyPr>
          <a:lstStyle/>
          <a:p>
            <a:r>
              <a:rPr lang="en-GB" sz="3200" b="1" dirty="0"/>
              <a:t>About this course</a:t>
            </a:r>
          </a:p>
          <a:p>
            <a:r>
              <a:rPr lang="en-GB" sz="3200" b="1" dirty="0"/>
              <a:t>General Information</a:t>
            </a:r>
          </a:p>
          <a:p>
            <a:r>
              <a:rPr lang="en-GB" sz="3200" b="1" dirty="0"/>
              <a:t>Learning Objectives</a:t>
            </a:r>
          </a:p>
          <a:p>
            <a:r>
              <a:rPr lang="en-GB" sz="3200" b="1" dirty="0"/>
              <a:t>Syllabus</a:t>
            </a:r>
          </a:p>
          <a:p>
            <a:pPr marL="0" indent="0">
              <a:buNone/>
            </a:pPr>
            <a:endParaRPr lang="en-GB" dirty="0"/>
          </a:p>
        </p:txBody>
      </p:sp>
      <p:sp>
        <p:nvSpPr>
          <p:cNvPr id="2" name="Title 1">
            <a:extLst>
              <a:ext uri="{FF2B5EF4-FFF2-40B4-BE49-F238E27FC236}">
                <a16:creationId xmlns:a16="http://schemas.microsoft.com/office/drawing/2014/main" id="{FC46960F-E63C-4358-BAD3-218033B03F78}"/>
              </a:ext>
            </a:extLst>
          </p:cNvPr>
          <p:cNvSpPr>
            <a:spLocks noGrp="1"/>
          </p:cNvSpPr>
          <p:nvPr>
            <p:ph type="title"/>
          </p:nvPr>
        </p:nvSpPr>
        <p:spPr>
          <a:xfrm>
            <a:off x="2956322" y="404665"/>
            <a:ext cx="6279356" cy="1325563"/>
          </a:xfrm>
        </p:spPr>
        <p:txBody>
          <a:bodyPr anchor="ctr">
            <a:normAutofit/>
          </a:bodyPr>
          <a:lstStyle/>
          <a:p>
            <a:r>
              <a:rPr lang="en-GB" dirty="0"/>
              <a:t>Introduction</a:t>
            </a:r>
          </a:p>
        </p:txBody>
      </p:sp>
      <p:sp>
        <p:nvSpPr>
          <p:cNvPr id="4" name="Slide Number Placeholder 3" hidden="1">
            <a:extLst>
              <a:ext uri="{FF2B5EF4-FFF2-40B4-BE49-F238E27FC236}">
                <a16:creationId xmlns:a16="http://schemas.microsoft.com/office/drawing/2014/main" id="{29B5562E-43B7-44FE-AF7A-A2A0776B16D6}"/>
              </a:ext>
            </a:extLst>
          </p:cNvPr>
          <p:cNvSpPr>
            <a:spLocks noGrp="1"/>
          </p:cNvSpPr>
          <p:nvPr>
            <p:ph type="sldNum" sz="quarter" idx="4294967295"/>
          </p:nvPr>
        </p:nvSpPr>
        <p:spPr>
          <a:xfrm>
            <a:off x="11858625" y="6469063"/>
            <a:ext cx="333375" cy="365125"/>
          </a:xfrm>
        </p:spPr>
        <p:txBody>
          <a:bodyPr/>
          <a:lstStyle/>
          <a:p>
            <a:pPr>
              <a:spcAft>
                <a:spcPts val="600"/>
              </a:spcAft>
            </a:pPr>
            <a:fld id="{F38DF745-7D3F-47F4-83A3-874385CFAA69}" type="slidenum">
              <a:rPr lang="en-US" smtClean="0"/>
              <a:pPr>
                <a:spcAft>
                  <a:spcPts val="600"/>
                </a:spcAft>
              </a:pPr>
              <a:t>13</a:t>
            </a:fld>
            <a:endParaRPr lang="en-US"/>
          </a:p>
        </p:txBody>
      </p:sp>
      <p:sp>
        <p:nvSpPr>
          <p:cNvPr id="5" name="Rectangle 4">
            <a:extLst>
              <a:ext uri="{FF2B5EF4-FFF2-40B4-BE49-F238E27FC236}">
                <a16:creationId xmlns:a16="http://schemas.microsoft.com/office/drawing/2014/main" id="{300030B3-78CD-4AB5-928A-F7427D02A606}"/>
              </a:ext>
            </a:extLst>
          </p:cNvPr>
          <p:cNvSpPr/>
          <p:nvPr/>
        </p:nvSpPr>
        <p:spPr>
          <a:xfrm>
            <a:off x="695400" y="3284984"/>
            <a:ext cx="4320480" cy="184278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EEFF8835-4718-4013-902B-B2459326AAEB}"/>
              </a:ext>
            </a:extLst>
          </p:cNvPr>
          <p:cNvSpPr txBox="1"/>
          <p:nvPr/>
        </p:nvSpPr>
        <p:spPr>
          <a:xfrm>
            <a:off x="5447928" y="1556792"/>
            <a:ext cx="5688632" cy="3493264"/>
          </a:xfrm>
          <a:prstGeom prst="rect">
            <a:avLst/>
          </a:prstGeom>
          <a:noFill/>
        </p:spPr>
        <p:txBody>
          <a:bodyPr wrap="square" rtlCol="0">
            <a:spAutoFit/>
          </a:bodyPr>
          <a:lstStyle/>
          <a:p>
            <a:r>
              <a:rPr lang="en-GB" sz="2000" dirty="0"/>
              <a:t>Upon successful completion of this course, you should: </a:t>
            </a:r>
          </a:p>
          <a:p>
            <a:endParaRPr lang="en-GB" sz="2000" dirty="0"/>
          </a:p>
          <a:p>
            <a:pPr marL="342900" indent="-342900">
              <a:lnSpc>
                <a:spcPct val="110000"/>
              </a:lnSpc>
              <a:spcAft>
                <a:spcPts val="600"/>
              </a:spcAft>
              <a:buFont typeface="+mj-lt"/>
              <a:buAutoNum type="arabicPeriod" startAt="8"/>
            </a:pPr>
            <a:r>
              <a:rPr lang="en-US" dirty="0">
                <a:cs typeface="Times New Roman" panose="02020603050405020304" pitchFamily="18" charset="0"/>
              </a:rPr>
              <a:t>Have some understanding of particular data science topics:</a:t>
            </a:r>
            <a:endParaRPr lang="en-GB" dirty="0">
              <a:cs typeface="Times New Roman" panose="02020603050405020304" pitchFamily="18" charset="0"/>
            </a:endParaRPr>
          </a:p>
          <a:p>
            <a:pPr marL="800100" lvl="2" indent="-342900">
              <a:lnSpc>
                <a:spcPct val="110000"/>
              </a:lnSpc>
              <a:spcAft>
                <a:spcPts val="600"/>
              </a:spcAft>
              <a:buFont typeface="Arial" panose="020B0604020202020204" pitchFamily="34" charset="0"/>
              <a:buChar char="•"/>
            </a:pPr>
            <a:r>
              <a:rPr lang="en-US" dirty="0">
                <a:cs typeface="Times New Roman" panose="02020603050405020304" pitchFamily="18" charset="0"/>
              </a:rPr>
              <a:t>Data Carpentry</a:t>
            </a:r>
            <a:endParaRPr lang="en-GB" dirty="0">
              <a:cs typeface="Times New Roman" panose="02020603050405020304" pitchFamily="18" charset="0"/>
            </a:endParaRPr>
          </a:p>
          <a:p>
            <a:pPr marL="800100" lvl="2" indent="-342900">
              <a:lnSpc>
                <a:spcPct val="110000"/>
              </a:lnSpc>
              <a:spcAft>
                <a:spcPts val="600"/>
              </a:spcAft>
              <a:buFont typeface="Arial" panose="020B0604020202020204" pitchFamily="34" charset="0"/>
              <a:buChar char="•"/>
            </a:pPr>
            <a:r>
              <a:rPr lang="en-US" dirty="0">
                <a:cs typeface="Times New Roman" panose="02020603050405020304" pitchFamily="18" charset="0"/>
              </a:rPr>
              <a:t>Data </a:t>
            </a:r>
            <a:r>
              <a:rPr lang="en-US" dirty="0" err="1">
                <a:cs typeface="Times New Roman" panose="02020603050405020304" pitchFamily="18" charset="0"/>
              </a:rPr>
              <a:t>visualisation</a:t>
            </a:r>
            <a:r>
              <a:rPr lang="en-US" dirty="0">
                <a:cs typeface="Times New Roman" panose="02020603050405020304" pitchFamily="18" charset="0"/>
              </a:rPr>
              <a:t> </a:t>
            </a:r>
            <a:endParaRPr lang="en-GB" dirty="0">
              <a:cs typeface="Times New Roman" panose="02020603050405020304" pitchFamily="18" charset="0"/>
            </a:endParaRPr>
          </a:p>
          <a:p>
            <a:pPr marL="800100" lvl="2" indent="-342900">
              <a:lnSpc>
                <a:spcPct val="110000"/>
              </a:lnSpc>
              <a:spcAft>
                <a:spcPts val="600"/>
              </a:spcAft>
              <a:buFont typeface="Arial" panose="020B0604020202020204" pitchFamily="34" charset="0"/>
              <a:buChar char="•"/>
            </a:pPr>
            <a:r>
              <a:rPr lang="en-US" dirty="0">
                <a:cs typeface="Times New Roman" panose="02020603050405020304" pitchFamily="18" charset="0"/>
              </a:rPr>
              <a:t>Machine Learning/</a:t>
            </a:r>
            <a:r>
              <a:rPr lang="en-GB" dirty="0">
                <a:cs typeface="Times New Roman" panose="02020603050405020304" pitchFamily="18" charset="0"/>
              </a:rPr>
              <a:t>AI</a:t>
            </a:r>
          </a:p>
          <a:p>
            <a:pPr marL="342900" indent="-342900">
              <a:lnSpc>
                <a:spcPct val="110000"/>
              </a:lnSpc>
              <a:buFont typeface="+mj-lt"/>
              <a:buAutoNum type="arabicPeriod" startAt="8"/>
            </a:pPr>
            <a:endParaRPr lang="en-GB" sz="2000" dirty="0">
              <a:latin typeface="Myriad Pro"/>
              <a:ea typeface="Times New Roman" panose="02020603050405020304" pitchFamily="18" charset="0"/>
              <a:cs typeface="Times New Roman" panose="02020603050405020304" pitchFamily="18" charset="0"/>
            </a:endParaRPr>
          </a:p>
          <a:p>
            <a:endParaRPr lang="en-GB" sz="2000" dirty="0"/>
          </a:p>
        </p:txBody>
      </p:sp>
      <p:sp>
        <p:nvSpPr>
          <p:cNvPr id="7" name="Rectangle 6">
            <a:extLst>
              <a:ext uri="{FF2B5EF4-FFF2-40B4-BE49-F238E27FC236}">
                <a16:creationId xmlns:a16="http://schemas.microsoft.com/office/drawing/2014/main" id="{AF3D260B-AD40-4AC3-B147-72FD86CC9D97}"/>
              </a:ext>
            </a:extLst>
          </p:cNvPr>
          <p:cNvSpPr/>
          <p:nvPr/>
        </p:nvSpPr>
        <p:spPr>
          <a:xfrm>
            <a:off x="695400" y="1477902"/>
            <a:ext cx="4320480" cy="100028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74497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EA99-E69B-4859-A88E-9259FCC9A012}"/>
              </a:ext>
            </a:extLst>
          </p:cNvPr>
          <p:cNvSpPr>
            <a:spLocks noGrp="1"/>
          </p:cNvSpPr>
          <p:nvPr>
            <p:ph idx="1"/>
          </p:nvPr>
        </p:nvSpPr>
        <p:spPr>
          <a:xfrm>
            <a:off x="983432" y="1477902"/>
            <a:ext cx="7886700" cy="4351338"/>
          </a:xfrm>
        </p:spPr>
        <p:txBody>
          <a:bodyPr>
            <a:normAutofit/>
          </a:bodyPr>
          <a:lstStyle/>
          <a:p>
            <a:r>
              <a:rPr lang="en-GB" sz="3200" b="1" dirty="0"/>
              <a:t>About this course</a:t>
            </a:r>
          </a:p>
          <a:p>
            <a:r>
              <a:rPr lang="en-GB" sz="3200" b="1" dirty="0"/>
              <a:t>General Information</a:t>
            </a:r>
          </a:p>
          <a:p>
            <a:r>
              <a:rPr lang="en-GB" sz="3200" b="1" dirty="0"/>
              <a:t>Learning Objectives</a:t>
            </a:r>
          </a:p>
          <a:p>
            <a:r>
              <a:rPr lang="en-GB" sz="3200" b="1" dirty="0"/>
              <a:t>Syllabus</a:t>
            </a:r>
          </a:p>
          <a:p>
            <a:pPr marL="0" indent="0">
              <a:buNone/>
            </a:pPr>
            <a:endParaRPr lang="en-GB" dirty="0"/>
          </a:p>
        </p:txBody>
      </p:sp>
      <p:sp>
        <p:nvSpPr>
          <p:cNvPr id="2" name="Title 1">
            <a:extLst>
              <a:ext uri="{FF2B5EF4-FFF2-40B4-BE49-F238E27FC236}">
                <a16:creationId xmlns:a16="http://schemas.microsoft.com/office/drawing/2014/main" id="{FC46960F-E63C-4358-BAD3-218033B03F78}"/>
              </a:ext>
            </a:extLst>
          </p:cNvPr>
          <p:cNvSpPr>
            <a:spLocks noGrp="1"/>
          </p:cNvSpPr>
          <p:nvPr>
            <p:ph type="title"/>
          </p:nvPr>
        </p:nvSpPr>
        <p:spPr>
          <a:xfrm>
            <a:off x="2956322" y="404665"/>
            <a:ext cx="6279356" cy="1325563"/>
          </a:xfrm>
        </p:spPr>
        <p:txBody>
          <a:bodyPr anchor="ctr">
            <a:normAutofit/>
          </a:bodyPr>
          <a:lstStyle/>
          <a:p>
            <a:r>
              <a:rPr lang="en-GB" dirty="0"/>
              <a:t>Introduction</a:t>
            </a:r>
          </a:p>
        </p:txBody>
      </p:sp>
      <p:sp>
        <p:nvSpPr>
          <p:cNvPr id="4" name="Slide Number Placeholder 3" hidden="1">
            <a:extLst>
              <a:ext uri="{FF2B5EF4-FFF2-40B4-BE49-F238E27FC236}">
                <a16:creationId xmlns:a16="http://schemas.microsoft.com/office/drawing/2014/main" id="{29B5562E-43B7-44FE-AF7A-A2A0776B16D6}"/>
              </a:ext>
            </a:extLst>
          </p:cNvPr>
          <p:cNvSpPr>
            <a:spLocks noGrp="1"/>
          </p:cNvSpPr>
          <p:nvPr>
            <p:ph type="sldNum" sz="quarter" idx="4294967295"/>
          </p:nvPr>
        </p:nvSpPr>
        <p:spPr>
          <a:xfrm>
            <a:off x="11858625" y="6469063"/>
            <a:ext cx="333375" cy="365125"/>
          </a:xfrm>
        </p:spPr>
        <p:txBody>
          <a:bodyPr/>
          <a:lstStyle/>
          <a:p>
            <a:pPr>
              <a:spcAft>
                <a:spcPts val="600"/>
              </a:spcAft>
            </a:pPr>
            <a:fld id="{F38DF745-7D3F-47F4-83A3-874385CFAA69}" type="slidenum">
              <a:rPr lang="en-US" smtClean="0"/>
              <a:pPr>
                <a:spcAft>
                  <a:spcPts val="600"/>
                </a:spcAft>
              </a:pPr>
              <a:t>14</a:t>
            </a:fld>
            <a:endParaRPr lang="en-US"/>
          </a:p>
        </p:txBody>
      </p:sp>
      <p:sp>
        <p:nvSpPr>
          <p:cNvPr id="5" name="Rectangle 4">
            <a:extLst>
              <a:ext uri="{FF2B5EF4-FFF2-40B4-BE49-F238E27FC236}">
                <a16:creationId xmlns:a16="http://schemas.microsoft.com/office/drawing/2014/main" id="{300030B3-78CD-4AB5-928A-F7427D02A606}"/>
              </a:ext>
            </a:extLst>
          </p:cNvPr>
          <p:cNvSpPr/>
          <p:nvPr/>
        </p:nvSpPr>
        <p:spPr>
          <a:xfrm>
            <a:off x="695400" y="4127488"/>
            <a:ext cx="4320480" cy="100028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AF3D260B-AD40-4AC3-B147-72FD86CC9D97}"/>
              </a:ext>
            </a:extLst>
          </p:cNvPr>
          <p:cNvSpPr/>
          <p:nvPr/>
        </p:nvSpPr>
        <p:spPr>
          <a:xfrm>
            <a:off x="695400" y="1477902"/>
            <a:ext cx="4320480" cy="180708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83771377-CD5B-43E3-8DF6-F7605003DF3E}"/>
              </a:ext>
            </a:extLst>
          </p:cNvPr>
          <p:cNvSpPr txBox="1"/>
          <p:nvPr/>
        </p:nvSpPr>
        <p:spPr>
          <a:xfrm>
            <a:off x="5447928" y="1616025"/>
            <a:ext cx="4824536" cy="4216539"/>
          </a:xfrm>
          <a:prstGeom prst="rect">
            <a:avLst/>
          </a:prstGeom>
          <a:noFill/>
        </p:spPr>
        <p:txBody>
          <a:bodyPr wrap="square" rtlCol="0">
            <a:spAutoFit/>
          </a:bodyPr>
          <a:lstStyle/>
          <a:p>
            <a:r>
              <a:rPr lang="en-GB" b="1" dirty="0"/>
              <a:t>LO1 - Program </a:t>
            </a:r>
            <a:r>
              <a:rPr lang="en-GB" dirty="0"/>
              <a:t>: Identify and deploy strategies for writing, understanding and managing computer programs using Python and version control.</a:t>
            </a:r>
          </a:p>
          <a:p>
            <a:endParaRPr lang="en-GB" dirty="0"/>
          </a:p>
          <a:p>
            <a:r>
              <a:rPr lang="en-GB" b="1" dirty="0"/>
              <a:t>LO2 - Data </a:t>
            </a:r>
            <a:r>
              <a:rPr lang="en-GB" dirty="0"/>
              <a:t>: The ability to handle, analyse, learn from and visualise a range of data, in a way that demonstrates its relevance to digital manufacturing and create data-driven solutions for various business use-cases.</a:t>
            </a:r>
          </a:p>
          <a:p>
            <a:endParaRPr lang="en-GB" dirty="0"/>
          </a:p>
          <a:p>
            <a:r>
              <a:rPr lang="en-GB" b="1" dirty="0"/>
              <a:t>LO3 - Communicate </a:t>
            </a:r>
            <a:r>
              <a:rPr lang="en-GB" dirty="0"/>
              <a:t>: Communicate around manufacture relevant issues, supported by the use of multiple data sources and appropriate analysis.</a:t>
            </a:r>
          </a:p>
          <a:p>
            <a:endParaRPr lang="en-GB" sz="1600" dirty="0"/>
          </a:p>
        </p:txBody>
      </p:sp>
    </p:spTree>
    <p:extLst>
      <p:ext uri="{BB962C8B-B14F-4D97-AF65-F5344CB8AC3E}">
        <p14:creationId xmlns:p14="http://schemas.microsoft.com/office/powerpoint/2010/main" val="1812637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EA99-E69B-4859-A88E-9259FCC9A012}"/>
              </a:ext>
            </a:extLst>
          </p:cNvPr>
          <p:cNvSpPr>
            <a:spLocks noGrp="1"/>
          </p:cNvSpPr>
          <p:nvPr>
            <p:ph idx="1"/>
          </p:nvPr>
        </p:nvSpPr>
        <p:spPr>
          <a:xfrm>
            <a:off x="983432" y="1477902"/>
            <a:ext cx="7886700" cy="4351338"/>
          </a:xfrm>
        </p:spPr>
        <p:txBody>
          <a:bodyPr>
            <a:normAutofit/>
          </a:bodyPr>
          <a:lstStyle/>
          <a:p>
            <a:r>
              <a:rPr lang="en-GB" sz="3200" b="1" dirty="0"/>
              <a:t>About this course</a:t>
            </a:r>
          </a:p>
          <a:p>
            <a:r>
              <a:rPr lang="en-GB" sz="3200" b="1" dirty="0"/>
              <a:t>General Information</a:t>
            </a:r>
          </a:p>
          <a:p>
            <a:r>
              <a:rPr lang="en-GB" sz="3200" b="1" dirty="0"/>
              <a:t>Learning Objectives</a:t>
            </a:r>
          </a:p>
          <a:p>
            <a:r>
              <a:rPr lang="en-GB" sz="3200" b="1" dirty="0"/>
              <a:t>Syllabus</a:t>
            </a:r>
          </a:p>
          <a:p>
            <a:pPr marL="0" indent="0">
              <a:buNone/>
            </a:pPr>
            <a:endParaRPr lang="en-GB" dirty="0"/>
          </a:p>
        </p:txBody>
      </p:sp>
      <p:sp>
        <p:nvSpPr>
          <p:cNvPr id="2" name="Title 1">
            <a:extLst>
              <a:ext uri="{FF2B5EF4-FFF2-40B4-BE49-F238E27FC236}">
                <a16:creationId xmlns:a16="http://schemas.microsoft.com/office/drawing/2014/main" id="{FC46960F-E63C-4358-BAD3-218033B03F78}"/>
              </a:ext>
            </a:extLst>
          </p:cNvPr>
          <p:cNvSpPr>
            <a:spLocks noGrp="1"/>
          </p:cNvSpPr>
          <p:nvPr>
            <p:ph type="title"/>
          </p:nvPr>
        </p:nvSpPr>
        <p:spPr>
          <a:xfrm>
            <a:off x="2956322" y="404665"/>
            <a:ext cx="6279356" cy="1325563"/>
          </a:xfrm>
        </p:spPr>
        <p:txBody>
          <a:bodyPr anchor="ctr">
            <a:normAutofit/>
          </a:bodyPr>
          <a:lstStyle/>
          <a:p>
            <a:r>
              <a:rPr lang="en-GB" dirty="0"/>
              <a:t>Introduction</a:t>
            </a:r>
          </a:p>
        </p:txBody>
      </p:sp>
      <p:sp>
        <p:nvSpPr>
          <p:cNvPr id="4" name="Slide Number Placeholder 3" hidden="1">
            <a:extLst>
              <a:ext uri="{FF2B5EF4-FFF2-40B4-BE49-F238E27FC236}">
                <a16:creationId xmlns:a16="http://schemas.microsoft.com/office/drawing/2014/main" id="{29B5562E-43B7-44FE-AF7A-A2A0776B16D6}"/>
              </a:ext>
            </a:extLst>
          </p:cNvPr>
          <p:cNvSpPr>
            <a:spLocks noGrp="1"/>
          </p:cNvSpPr>
          <p:nvPr>
            <p:ph type="sldNum" sz="quarter" idx="4294967295"/>
          </p:nvPr>
        </p:nvSpPr>
        <p:spPr>
          <a:xfrm>
            <a:off x="11858625" y="6469063"/>
            <a:ext cx="333375" cy="365125"/>
          </a:xfrm>
        </p:spPr>
        <p:txBody>
          <a:bodyPr/>
          <a:lstStyle/>
          <a:p>
            <a:pPr>
              <a:spcAft>
                <a:spcPts val="600"/>
              </a:spcAft>
            </a:pPr>
            <a:fld id="{F38DF745-7D3F-47F4-83A3-874385CFAA69}" type="slidenum">
              <a:rPr lang="en-US" smtClean="0"/>
              <a:pPr>
                <a:spcAft>
                  <a:spcPts val="600"/>
                </a:spcAft>
              </a:pPr>
              <a:t>15</a:t>
            </a:fld>
            <a:endParaRPr lang="en-US"/>
          </a:p>
        </p:txBody>
      </p:sp>
      <p:sp>
        <p:nvSpPr>
          <p:cNvPr id="5" name="Rectangle 4">
            <a:extLst>
              <a:ext uri="{FF2B5EF4-FFF2-40B4-BE49-F238E27FC236}">
                <a16:creationId xmlns:a16="http://schemas.microsoft.com/office/drawing/2014/main" id="{300030B3-78CD-4AB5-928A-F7427D02A606}"/>
              </a:ext>
            </a:extLst>
          </p:cNvPr>
          <p:cNvSpPr/>
          <p:nvPr/>
        </p:nvSpPr>
        <p:spPr>
          <a:xfrm>
            <a:off x="695400" y="4127488"/>
            <a:ext cx="4320480" cy="100028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AF3D260B-AD40-4AC3-B147-72FD86CC9D97}"/>
              </a:ext>
            </a:extLst>
          </p:cNvPr>
          <p:cNvSpPr/>
          <p:nvPr/>
        </p:nvSpPr>
        <p:spPr>
          <a:xfrm>
            <a:off x="695400" y="1477902"/>
            <a:ext cx="4320480" cy="180708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83771377-CD5B-43E3-8DF6-F7605003DF3E}"/>
              </a:ext>
            </a:extLst>
          </p:cNvPr>
          <p:cNvSpPr txBox="1"/>
          <p:nvPr/>
        </p:nvSpPr>
        <p:spPr>
          <a:xfrm>
            <a:off x="5519936" y="2551837"/>
            <a:ext cx="4824536" cy="1754326"/>
          </a:xfrm>
          <a:prstGeom prst="rect">
            <a:avLst/>
          </a:prstGeom>
          <a:noFill/>
        </p:spPr>
        <p:txBody>
          <a:bodyPr wrap="square" rtlCol="0">
            <a:spAutoFit/>
          </a:bodyPr>
          <a:lstStyle/>
          <a:p>
            <a:r>
              <a:rPr lang="en-GB" b="1" dirty="0"/>
              <a:t>LO4 - Professionalism </a:t>
            </a:r>
            <a:r>
              <a:rPr lang="en-GB" dirty="0"/>
              <a:t>: Working in collaborative, interdisciplinary data science teams to a professional standard.</a:t>
            </a:r>
          </a:p>
          <a:p>
            <a:endParaRPr lang="en-GB" dirty="0"/>
          </a:p>
          <a:p>
            <a:r>
              <a:rPr lang="en-GB" b="1" dirty="0"/>
              <a:t>LO5 - Data Ecosystem </a:t>
            </a:r>
            <a:r>
              <a:rPr lang="en-GB" dirty="0"/>
              <a:t>:  Understanding the data ecosystem of manufacturing companies</a:t>
            </a:r>
          </a:p>
        </p:txBody>
      </p:sp>
    </p:spTree>
    <p:extLst>
      <p:ext uri="{BB962C8B-B14F-4D97-AF65-F5344CB8AC3E}">
        <p14:creationId xmlns:p14="http://schemas.microsoft.com/office/powerpoint/2010/main" val="166181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EA99-E69B-4859-A88E-9259FCC9A012}"/>
              </a:ext>
            </a:extLst>
          </p:cNvPr>
          <p:cNvSpPr>
            <a:spLocks noGrp="1"/>
          </p:cNvSpPr>
          <p:nvPr>
            <p:ph idx="1"/>
          </p:nvPr>
        </p:nvSpPr>
        <p:spPr>
          <a:xfrm>
            <a:off x="983432" y="1477902"/>
            <a:ext cx="7886700" cy="4351338"/>
          </a:xfrm>
        </p:spPr>
        <p:txBody>
          <a:bodyPr>
            <a:normAutofit/>
          </a:bodyPr>
          <a:lstStyle/>
          <a:p>
            <a:r>
              <a:rPr lang="en-GB" sz="3200" b="1" dirty="0"/>
              <a:t>About this course</a:t>
            </a:r>
          </a:p>
          <a:p>
            <a:r>
              <a:rPr lang="en-GB" sz="3200" b="1" dirty="0"/>
              <a:t>General Information</a:t>
            </a:r>
          </a:p>
          <a:p>
            <a:r>
              <a:rPr lang="en-GB" sz="3200" b="1" dirty="0"/>
              <a:t>Learning Objectives</a:t>
            </a:r>
          </a:p>
          <a:p>
            <a:r>
              <a:rPr lang="en-GB" sz="3200" b="1" dirty="0"/>
              <a:t>Syllabus</a:t>
            </a:r>
          </a:p>
          <a:p>
            <a:pPr marL="0" indent="0">
              <a:buNone/>
            </a:pPr>
            <a:endParaRPr lang="en-GB" dirty="0"/>
          </a:p>
        </p:txBody>
      </p:sp>
      <p:sp>
        <p:nvSpPr>
          <p:cNvPr id="2" name="Title 1">
            <a:extLst>
              <a:ext uri="{FF2B5EF4-FFF2-40B4-BE49-F238E27FC236}">
                <a16:creationId xmlns:a16="http://schemas.microsoft.com/office/drawing/2014/main" id="{FC46960F-E63C-4358-BAD3-218033B03F78}"/>
              </a:ext>
            </a:extLst>
          </p:cNvPr>
          <p:cNvSpPr>
            <a:spLocks noGrp="1"/>
          </p:cNvSpPr>
          <p:nvPr>
            <p:ph type="title"/>
          </p:nvPr>
        </p:nvSpPr>
        <p:spPr>
          <a:xfrm>
            <a:off x="2956322" y="404665"/>
            <a:ext cx="6279356" cy="1325563"/>
          </a:xfrm>
        </p:spPr>
        <p:txBody>
          <a:bodyPr anchor="ctr">
            <a:normAutofit/>
          </a:bodyPr>
          <a:lstStyle/>
          <a:p>
            <a:r>
              <a:rPr lang="en-GB" dirty="0"/>
              <a:t>Introduction</a:t>
            </a:r>
          </a:p>
        </p:txBody>
      </p:sp>
      <p:sp>
        <p:nvSpPr>
          <p:cNvPr id="4" name="Slide Number Placeholder 3" hidden="1">
            <a:extLst>
              <a:ext uri="{FF2B5EF4-FFF2-40B4-BE49-F238E27FC236}">
                <a16:creationId xmlns:a16="http://schemas.microsoft.com/office/drawing/2014/main" id="{29B5562E-43B7-44FE-AF7A-A2A0776B16D6}"/>
              </a:ext>
            </a:extLst>
          </p:cNvPr>
          <p:cNvSpPr>
            <a:spLocks noGrp="1"/>
          </p:cNvSpPr>
          <p:nvPr>
            <p:ph type="sldNum" sz="quarter" idx="4294967295"/>
          </p:nvPr>
        </p:nvSpPr>
        <p:spPr>
          <a:xfrm>
            <a:off x="11858625" y="6469063"/>
            <a:ext cx="333375" cy="365125"/>
          </a:xfrm>
        </p:spPr>
        <p:txBody>
          <a:bodyPr/>
          <a:lstStyle/>
          <a:p>
            <a:pPr>
              <a:spcAft>
                <a:spcPts val="600"/>
              </a:spcAft>
            </a:pPr>
            <a:fld id="{F38DF745-7D3F-47F4-83A3-874385CFAA69}" type="slidenum">
              <a:rPr lang="en-US" smtClean="0"/>
              <a:pPr>
                <a:spcAft>
                  <a:spcPts val="600"/>
                </a:spcAft>
              </a:pPr>
              <a:t>16</a:t>
            </a:fld>
            <a:endParaRPr lang="en-US"/>
          </a:p>
        </p:txBody>
      </p:sp>
      <p:sp>
        <p:nvSpPr>
          <p:cNvPr id="7" name="Rectangle 6">
            <a:extLst>
              <a:ext uri="{FF2B5EF4-FFF2-40B4-BE49-F238E27FC236}">
                <a16:creationId xmlns:a16="http://schemas.microsoft.com/office/drawing/2014/main" id="{AF3D260B-AD40-4AC3-B147-72FD86CC9D97}"/>
              </a:ext>
            </a:extLst>
          </p:cNvPr>
          <p:cNvSpPr/>
          <p:nvPr/>
        </p:nvSpPr>
        <p:spPr>
          <a:xfrm>
            <a:off x="695400" y="1477901"/>
            <a:ext cx="4320480" cy="255126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8" name="Table 7">
            <a:extLst>
              <a:ext uri="{FF2B5EF4-FFF2-40B4-BE49-F238E27FC236}">
                <a16:creationId xmlns:a16="http://schemas.microsoft.com/office/drawing/2014/main" id="{7B90DC19-A66C-49FE-820D-9C0D1920D9C3}"/>
              </a:ext>
            </a:extLst>
          </p:cNvPr>
          <p:cNvGraphicFramePr>
            <a:graphicFrameLocks noGrp="1"/>
          </p:cNvGraphicFramePr>
          <p:nvPr>
            <p:extLst>
              <p:ext uri="{D42A27DB-BD31-4B8C-83A1-F6EECF244321}">
                <p14:modId xmlns:p14="http://schemas.microsoft.com/office/powerpoint/2010/main" val="378324332"/>
              </p:ext>
            </p:extLst>
          </p:nvPr>
        </p:nvGraphicFramePr>
        <p:xfrm>
          <a:off x="5087888" y="1865532"/>
          <a:ext cx="6800632" cy="3126936"/>
        </p:xfrm>
        <a:graphic>
          <a:graphicData uri="http://schemas.openxmlformats.org/drawingml/2006/table">
            <a:tbl>
              <a:tblPr firstRow="1" bandRow="1">
                <a:tableStyleId>{00A15C55-8517-42AA-B614-E9B94910E393}</a:tableStyleId>
              </a:tblPr>
              <a:tblGrid>
                <a:gridCol w="936104">
                  <a:extLst>
                    <a:ext uri="{9D8B030D-6E8A-4147-A177-3AD203B41FA5}">
                      <a16:colId xmlns:a16="http://schemas.microsoft.com/office/drawing/2014/main" val="3018154326"/>
                    </a:ext>
                  </a:extLst>
                </a:gridCol>
                <a:gridCol w="2736304">
                  <a:extLst>
                    <a:ext uri="{9D8B030D-6E8A-4147-A177-3AD203B41FA5}">
                      <a16:colId xmlns:a16="http://schemas.microsoft.com/office/drawing/2014/main" val="50159943"/>
                    </a:ext>
                  </a:extLst>
                </a:gridCol>
                <a:gridCol w="3128224">
                  <a:extLst>
                    <a:ext uri="{9D8B030D-6E8A-4147-A177-3AD203B41FA5}">
                      <a16:colId xmlns:a16="http://schemas.microsoft.com/office/drawing/2014/main" val="1779234638"/>
                    </a:ext>
                  </a:extLst>
                </a:gridCol>
              </a:tblGrid>
              <a:tr h="169243">
                <a:tc>
                  <a:txBody>
                    <a:bodyPr/>
                    <a:lstStyle/>
                    <a:p>
                      <a:pPr algn="ctr" fontAlgn="ctr"/>
                      <a:r>
                        <a:rPr lang="en-GB" sz="1600" u="none" strike="noStrike" dirty="0">
                          <a:effectLst/>
                        </a:rPr>
                        <a:t>Week</a:t>
                      </a:r>
                      <a:endParaRPr lang="en-GB" sz="1600" b="1" i="0" u="none" strike="noStrike" dirty="0">
                        <a:solidFill>
                          <a:srgbClr val="000000"/>
                        </a:solidFill>
                        <a:effectLst/>
                        <a:latin typeface="Calibri" panose="020F0502020204030204" pitchFamily="34" charset="0"/>
                      </a:endParaRPr>
                    </a:p>
                  </a:txBody>
                  <a:tcPr marL="144000" marR="144000" marT="3096" marB="0" anchor="ctr"/>
                </a:tc>
                <a:tc>
                  <a:txBody>
                    <a:bodyPr/>
                    <a:lstStyle/>
                    <a:p>
                      <a:pPr algn="ctr" fontAlgn="ctr"/>
                      <a:r>
                        <a:rPr lang="en-GB" sz="1600" u="none" strike="noStrike" dirty="0">
                          <a:effectLst/>
                        </a:rPr>
                        <a:t>Lecture</a:t>
                      </a:r>
                      <a:endParaRPr lang="en-GB" sz="1600" b="1" i="0" u="none" strike="noStrike" dirty="0">
                        <a:solidFill>
                          <a:srgbClr val="000000"/>
                        </a:solidFill>
                        <a:effectLst/>
                        <a:latin typeface="Calibri" panose="020F0502020204030204" pitchFamily="34" charset="0"/>
                      </a:endParaRPr>
                    </a:p>
                  </a:txBody>
                  <a:tcPr marL="144000" marR="144000" marT="3096" marB="0" anchor="ctr"/>
                </a:tc>
                <a:tc>
                  <a:txBody>
                    <a:bodyPr/>
                    <a:lstStyle/>
                    <a:p>
                      <a:pPr algn="ctr" fontAlgn="ctr"/>
                      <a:r>
                        <a:rPr lang="en-GB" sz="1600" u="none" strike="noStrike" dirty="0">
                          <a:effectLst/>
                        </a:rPr>
                        <a:t>Workshop/ Tutorial</a:t>
                      </a:r>
                      <a:endParaRPr lang="en-GB" sz="1600" b="1" i="0" u="none" strike="noStrike" dirty="0">
                        <a:solidFill>
                          <a:srgbClr val="000000"/>
                        </a:solidFill>
                        <a:effectLst/>
                        <a:latin typeface="Calibri" panose="020F0502020204030204" pitchFamily="34" charset="0"/>
                      </a:endParaRPr>
                    </a:p>
                  </a:txBody>
                  <a:tcPr marL="144000" marR="144000" marT="3096" marB="0" anchor="ctr"/>
                </a:tc>
                <a:extLst>
                  <a:ext uri="{0D108BD9-81ED-4DB2-BD59-A6C34878D82A}">
                    <a16:rowId xmlns:a16="http://schemas.microsoft.com/office/drawing/2014/main" val="3363751882"/>
                  </a:ext>
                </a:extLst>
              </a:tr>
              <a:tr h="576000">
                <a:tc>
                  <a:txBody>
                    <a:bodyPr/>
                    <a:lstStyle/>
                    <a:p>
                      <a:pPr algn="ctr" fontAlgn="ctr"/>
                      <a:r>
                        <a:rPr lang="en-GB" sz="1400" u="none" strike="noStrike" dirty="0">
                          <a:effectLst/>
                        </a:rPr>
                        <a:t>1</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u="none" strike="noStrike" dirty="0">
                          <a:effectLst/>
                        </a:rPr>
                        <a:t>Introduction and Foundations</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u="none" strike="noStrike">
                          <a:effectLst/>
                        </a:rPr>
                        <a:t>Intro to Python programming and Jupyter Notebooks</a:t>
                      </a:r>
                      <a:endParaRPr lang="en-GB" sz="1400" b="0" i="0" u="none" strike="noStrike">
                        <a:solidFill>
                          <a:srgbClr val="FF0000"/>
                        </a:solidFill>
                        <a:effectLst/>
                        <a:latin typeface="Calibri" panose="020F0502020204030204" pitchFamily="34" charset="0"/>
                      </a:endParaRPr>
                    </a:p>
                  </a:txBody>
                  <a:tcPr marL="144000" marR="144000" marT="3096" marB="0" anchor="ctr"/>
                </a:tc>
                <a:extLst>
                  <a:ext uri="{0D108BD9-81ED-4DB2-BD59-A6C34878D82A}">
                    <a16:rowId xmlns:a16="http://schemas.microsoft.com/office/drawing/2014/main" val="1988113509"/>
                  </a:ext>
                </a:extLst>
              </a:tr>
              <a:tr h="576000">
                <a:tc>
                  <a:txBody>
                    <a:bodyPr/>
                    <a:lstStyle/>
                    <a:p>
                      <a:pPr algn="ctr" fontAlgn="ctr"/>
                      <a:r>
                        <a:rPr lang="en-GB" sz="1400" u="none" strike="noStrike" dirty="0">
                          <a:effectLst/>
                        </a:rPr>
                        <a:t>2</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u="none" strike="noStrike" dirty="0">
                          <a:effectLst/>
                        </a:rPr>
                        <a:t>Data Carpentry  </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dirty="0"/>
                        <a:t>Intro to Python and Data carpentry</a:t>
                      </a:r>
                      <a:endParaRPr lang="en-GB" sz="1400" b="0" i="0" u="none" strike="noStrike" dirty="0">
                        <a:solidFill>
                          <a:srgbClr val="FF0000"/>
                        </a:solidFill>
                        <a:effectLst/>
                        <a:latin typeface="Calibri" panose="020F0502020204030204" pitchFamily="34" charset="0"/>
                      </a:endParaRPr>
                    </a:p>
                  </a:txBody>
                  <a:tcPr marL="144000" marR="144000" marT="3096" marB="0" anchor="ctr"/>
                </a:tc>
                <a:extLst>
                  <a:ext uri="{0D108BD9-81ED-4DB2-BD59-A6C34878D82A}">
                    <a16:rowId xmlns:a16="http://schemas.microsoft.com/office/drawing/2014/main" val="1629856403"/>
                  </a:ext>
                </a:extLst>
              </a:tr>
              <a:tr h="576000">
                <a:tc>
                  <a:txBody>
                    <a:bodyPr/>
                    <a:lstStyle/>
                    <a:p>
                      <a:pPr algn="ctr" fontAlgn="ctr"/>
                      <a:r>
                        <a:rPr lang="en-GB" sz="1400" u="none" strike="noStrike" dirty="0">
                          <a:effectLst/>
                        </a:rPr>
                        <a:t>3</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u="none" strike="noStrike" dirty="0">
                          <a:effectLst/>
                        </a:rPr>
                        <a:t>Product Lifecycle / Material Flow</a:t>
                      </a:r>
                      <a:endParaRPr lang="en-GB" sz="1400" b="0" i="0" u="none" strike="noStrike" dirty="0">
                        <a:solidFill>
                          <a:srgbClr val="C00000"/>
                        </a:solidFill>
                        <a:effectLst/>
                        <a:latin typeface="Calibri" panose="020F0502020204030204" pitchFamily="34" charset="0"/>
                      </a:endParaRPr>
                    </a:p>
                  </a:txBody>
                  <a:tcPr marL="144000" marR="144000" marT="3096" marB="0" anchor="ctr"/>
                </a:tc>
                <a:tc>
                  <a:txBody>
                    <a:bodyPr/>
                    <a:lstStyle/>
                    <a:p>
                      <a:pPr algn="l" fontAlgn="ctr"/>
                      <a:r>
                        <a:rPr lang="en-GB" sz="1400" u="none" strike="noStrike" dirty="0">
                          <a:effectLst/>
                        </a:rPr>
                        <a:t>Data cleaning and data carpentry</a:t>
                      </a:r>
                      <a:endParaRPr lang="en-GB" sz="1400" b="0" i="0" u="none" strike="noStrike" dirty="0">
                        <a:solidFill>
                          <a:srgbClr val="FF0000"/>
                        </a:solidFill>
                        <a:effectLst/>
                        <a:latin typeface="Calibri" panose="020F0502020204030204" pitchFamily="34" charset="0"/>
                      </a:endParaRPr>
                    </a:p>
                  </a:txBody>
                  <a:tcPr marL="144000" marR="144000" marT="3096" marB="0" anchor="ctr"/>
                </a:tc>
                <a:extLst>
                  <a:ext uri="{0D108BD9-81ED-4DB2-BD59-A6C34878D82A}">
                    <a16:rowId xmlns:a16="http://schemas.microsoft.com/office/drawing/2014/main" val="1275567979"/>
                  </a:ext>
                </a:extLst>
              </a:tr>
              <a:tr h="576000">
                <a:tc>
                  <a:txBody>
                    <a:bodyPr/>
                    <a:lstStyle/>
                    <a:p>
                      <a:pPr algn="ctr" fontAlgn="ctr"/>
                      <a:r>
                        <a:rPr lang="en-GB" sz="1400" u="none" strike="noStrike" dirty="0">
                          <a:effectLst/>
                        </a:rPr>
                        <a:t>4</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u="none" strike="noStrike" dirty="0">
                          <a:effectLst/>
                        </a:rPr>
                        <a:t>Data visualization and Exploratory Data Analysis</a:t>
                      </a:r>
                      <a:endParaRPr lang="en-GB" sz="1400" b="0" i="0" u="none" strike="noStrike" dirty="0">
                        <a:solidFill>
                          <a:srgbClr val="548235"/>
                        </a:solidFill>
                        <a:effectLst/>
                        <a:latin typeface="Calibri" panose="020F0502020204030204" pitchFamily="34" charset="0"/>
                      </a:endParaRPr>
                    </a:p>
                  </a:txBody>
                  <a:tcPr marL="144000" marR="144000" marT="3096" marB="0" anchor="ctr"/>
                </a:tc>
                <a:tc>
                  <a:txBody>
                    <a:bodyPr/>
                    <a:lstStyle/>
                    <a:p>
                      <a:pPr algn="l" fontAlgn="ctr"/>
                      <a:r>
                        <a:rPr lang="en-GB" sz="1400" u="none" strike="noStrike">
                          <a:effectLst/>
                        </a:rPr>
                        <a:t>Data visualisation Exploratory Data Analysis</a:t>
                      </a:r>
                      <a:endParaRPr lang="en-GB" sz="1400" b="0" i="0" u="none" strike="noStrike">
                        <a:solidFill>
                          <a:srgbClr val="FF0000"/>
                        </a:solidFill>
                        <a:effectLst/>
                        <a:latin typeface="Calibri" panose="020F0502020204030204" pitchFamily="34" charset="0"/>
                      </a:endParaRPr>
                    </a:p>
                  </a:txBody>
                  <a:tcPr marL="144000" marR="144000" marT="3096" marB="0" anchor="ctr"/>
                </a:tc>
                <a:extLst>
                  <a:ext uri="{0D108BD9-81ED-4DB2-BD59-A6C34878D82A}">
                    <a16:rowId xmlns:a16="http://schemas.microsoft.com/office/drawing/2014/main" val="3479416814"/>
                  </a:ext>
                </a:extLst>
              </a:tr>
              <a:tr h="576000">
                <a:tc>
                  <a:txBody>
                    <a:bodyPr/>
                    <a:lstStyle/>
                    <a:p>
                      <a:pPr algn="ctr" fontAlgn="ctr"/>
                      <a:r>
                        <a:rPr lang="en-GB" sz="1400" u="none" strike="noStrike">
                          <a:effectLst/>
                        </a:rPr>
                        <a:t>5</a:t>
                      </a:r>
                      <a:endParaRPr lang="en-GB" sz="1400" b="0" i="0" u="none" strike="noStrike">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u="none" strike="noStrike" dirty="0">
                          <a:effectLst/>
                        </a:rPr>
                        <a:t>Current Manufacturing Software / PLM / ERP /MES</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u="none" strike="noStrike" dirty="0">
                          <a:effectLst/>
                        </a:rPr>
                        <a:t>Data Representation / Relational databases</a:t>
                      </a:r>
                      <a:endParaRPr lang="en-GB" sz="1400" b="0" i="0" u="none" strike="noStrike" dirty="0">
                        <a:solidFill>
                          <a:srgbClr val="FF0000"/>
                        </a:solidFill>
                        <a:effectLst/>
                        <a:latin typeface="Calibri" panose="020F0502020204030204" pitchFamily="34" charset="0"/>
                      </a:endParaRPr>
                    </a:p>
                  </a:txBody>
                  <a:tcPr marL="144000" marR="144000" marT="3096" marB="0" anchor="ctr"/>
                </a:tc>
                <a:extLst>
                  <a:ext uri="{0D108BD9-81ED-4DB2-BD59-A6C34878D82A}">
                    <a16:rowId xmlns:a16="http://schemas.microsoft.com/office/drawing/2014/main" val="3137778947"/>
                  </a:ext>
                </a:extLst>
              </a:tr>
            </a:tbl>
          </a:graphicData>
        </a:graphic>
      </p:graphicFrame>
    </p:spTree>
    <p:extLst>
      <p:ext uri="{BB962C8B-B14F-4D97-AF65-F5344CB8AC3E}">
        <p14:creationId xmlns:p14="http://schemas.microsoft.com/office/powerpoint/2010/main" val="5603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EA99-E69B-4859-A88E-9259FCC9A012}"/>
              </a:ext>
            </a:extLst>
          </p:cNvPr>
          <p:cNvSpPr>
            <a:spLocks noGrp="1"/>
          </p:cNvSpPr>
          <p:nvPr>
            <p:ph idx="1"/>
          </p:nvPr>
        </p:nvSpPr>
        <p:spPr>
          <a:xfrm>
            <a:off x="983432" y="1477902"/>
            <a:ext cx="7886700" cy="4351338"/>
          </a:xfrm>
        </p:spPr>
        <p:txBody>
          <a:bodyPr>
            <a:normAutofit/>
          </a:bodyPr>
          <a:lstStyle/>
          <a:p>
            <a:r>
              <a:rPr lang="en-GB" sz="3200" b="1" dirty="0"/>
              <a:t>About this course</a:t>
            </a:r>
          </a:p>
          <a:p>
            <a:r>
              <a:rPr lang="en-GB" sz="3200" b="1" dirty="0"/>
              <a:t>General Information</a:t>
            </a:r>
          </a:p>
          <a:p>
            <a:r>
              <a:rPr lang="en-GB" sz="3200" b="1" dirty="0"/>
              <a:t>Learning Objectives</a:t>
            </a:r>
          </a:p>
          <a:p>
            <a:r>
              <a:rPr lang="en-GB" sz="3200" b="1" dirty="0"/>
              <a:t>Syllabus</a:t>
            </a:r>
          </a:p>
          <a:p>
            <a:pPr marL="0" indent="0">
              <a:buNone/>
            </a:pPr>
            <a:endParaRPr lang="en-GB" dirty="0"/>
          </a:p>
        </p:txBody>
      </p:sp>
      <p:sp>
        <p:nvSpPr>
          <p:cNvPr id="2" name="Title 1">
            <a:extLst>
              <a:ext uri="{FF2B5EF4-FFF2-40B4-BE49-F238E27FC236}">
                <a16:creationId xmlns:a16="http://schemas.microsoft.com/office/drawing/2014/main" id="{FC46960F-E63C-4358-BAD3-218033B03F78}"/>
              </a:ext>
            </a:extLst>
          </p:cNvPr>
          <p:cNvSpPr>
            <a:spLocks noGrp="1"/>
          </p:cNvSpPr>
          <p:nvPr>
            <p:ph type="title"/>
          </p:nvPr>
        </p:nvSpPr>
        <p:spPr>
          <a:xfrm>
            <a:off x="2956322" y="404665"/>
            <a:ext cx="6279356" cy="1325563"/>
          </a:xfrm>
        </p:spPr>
        <p:txBody>
          <a:bodyPr anchor="ctr">
            <a:normAutofit/>
          </a:bodyPr>
          <a:lstStyle/>
          <a:p>
            <a:r>
              <a:rPr lang="en-GB" dirty="0"/>
              <a:t>Introduction</a:t>
            </a:r>
          </a:p>
        </p:txBody>
      </p:sp>
      <p:sp>
        <p:nvSpPr>
          <p:cNvPr id="4" name="Slide Number Placeholder 3" hidden="1">
            <a:extLst>
              <a:ext uri="{FF2B5EF4-FFF2-40B4-BE49-F238E27FC236}">
                <a16:creationId xmlns:a16="http://schemas.microsoft.com/office/drawing/2014/main" id="{29B5562E-43B7-44FE-AF7A-A2A0776B16D6}"/>
              </a:ext>
            </a:extLst>
          </p:cNvPr>
          <p:cNvSpPr>
            <a:spLocks noGrp="1"/>
          </p:cNvSpPr>
          <p:nvPr>
            <p:ph type="sldNum" sz="quarter" idx="4294967295"/>
          </p:nvPr>
        </p:nvSpPr>
        <p:spPr>
          <a:xfrm>
            <a:off x="11858625" y="6469063"/>
            <a:ext cx="333375" cy="365125"/>
          </a:xfrm>
        </p:spPr>
        <p:txBody>
          <a:bodyPr/>
          <a:lstStyle/>
          <a:p>
            <a:pPr>
              <a:spcAft>
                <a:spcPts val="600"/>
              </a:spcAft>
            </a:pPr>
            <a:fld id="{F38DF745-7D3F-47F4-83A3-874385CFAA69}" type="slidenum">
              <a:rPr lang="en-US" smtClean="0"/>
              <a:pPr>
                <a:spcAft>
                  <a:spcPts val="600"/>
                </a:spcAft>
              </a:pPr>
              <a:t>17</a:t>
            </a:fld>
            <a:endParaRPr lang="en-US"/>
          </a:p>
        </p:txBody>
      </p:sp>
      <p:sp>
        <p:nvSpPr>
          <p:cNvPr id="7" name="Rectangle 6">
            <a:extLst>
              <a:ext uri="{FF2B5EF4-FFF2-40B4-BE49-F238E27FC236}">
                <a16:creationId xmlns:a16="http://schemas.microsoft.com/office/drawing/2014/main" id="{AF3D260B-AD40-4AC3-B147-72FD86CC9D97}"/>
              </a:ext>
            </a:extLst>
          </p:cNvPr>
          <p:cNvSpPr/>
          <p:nvPr/>
        </p:nvSpPr>
        <p:spPr>
          <a:xfrm>
            <a:off x="695400" y="1477901"/>
            <a:ext cx="4320480" cy="255126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8" name="Table 7">
            <a:extLst>
              <a:ext uri="{FF2B5EF4-FFF2-40B4-BE49-F238E27FC236}">
                <a16:creationId xmlns:a16="http://schemas.microsoft.com/office/drawing/2014/main" id="{7B90DC19-A66C-49FE-820D-9C0D1920D9C3}"/>
              </a:ext>
            </a:extLst>
          </p:cNvPr>
          <p:cNvGraphicFramePr>
            <a:graphicFrameLocks noGrp="1"/>
          </p:cNvGraphicFramePr>
          <p:nvPr>
            <p:extLst>
              <p:ext uri="{D42A27DB-BD31-4B8C-83A1-F6EECF244321}">
                <p14:modId xmlns:p14="http://schemas.microsoft.com/office/powerpoint/2010/main" val="171547420"/>
              </p:ext>
            </p:extLst>
          </p:nvPr>
        </p:nvGraphicFramePr>
        <p:xfrm>
          <a:off x="5087888" y="1844824"/>
          <a:ext cx="6872640" cy="3287446"/>
        </p:xfrm>
        <a:graphic>
          <a:graphicData uri="http://schemas.openxmlformats.org/drawingml/2006/table">
            <a:tbl>
              <a:tblPr firstRow="1" bandRow="1">
                <a:tableStyleId>{00A15C55-8517-42AA-B614-E9B94910E393}</a:tableStyleId>
              </a:tblPr>
              <a:tblGrid>
                <a:gridCol w="936104">
                  <a:extLst>
                    <a:ext uri="{9D8B030D-6E8A-4147-A177-3AD203B41FA5}">
                      <a16:colId xmlns:a16="http://schemas.microsoft.com/office/drawing/2014/main" val="3018154326"/>
                    </a:ext>
                  </a:extLst>
                </a:gridCol>
                <a:gridCol w="2775189">
                  <a:extLst>
                    <a:ext uri="{9D8B030D-6E8A-4147-A177-3AD203B41FA5}">
                      <a16:colId xmlns:a16="http://schemas.microsoft.com/office/drawing/2014/main" val="50159943"/>
                    </a:ext>
                  </a:extLst>
                </a:gridCol>
                <a:gridCol w="3161347">
                  <a:extLst>
                    <a:ext uri="{9D8B030D-6E8A-4147-A177-3AD203B41FA5}">
                      <a16:colId xmlns:a16="http://schemas.microsoft.com/office/drawing/2014/main" val="1779234638"/>
                    </a:ext>
                  </a:extLst>
                </a:gridCol>
              </a:tblGrid>
              <a:tr h="250207">
                <a:tc>
                  <a:txBody>
                    <a:bodyPr/>
                    <a:lstStyle/>
                    <a:p>
                      <a:pPr algn="ctr" fontAlgn="ctr"/>
                      <a:r>
                        <a:rPr lang="en-GB" sz="1600" u="none" strike="noStrike" dirty="0">
                          <a:effectLst/>
                        </a:rPr>
                        <a:t>Week</a:t>
                      </a:r>
                      <a:endParaRPr lang="en-GB" sz="1600" b="1" i="0" u="none" strike="noStrike" dirty="0">
                        <a:solidFill>
                          <a:srgbClr val="000000"/>
                        </a:solidFill>
                        <a:effectLst/>
                        <a:latin typeface="Calibri" panose="020F0502020204030204" pitchFamily="34" charset="0"/>
                      </a:endParaRPr>
                    </a:p>
                  </a:txBody>
                  <a:tcPr marL="144000" marR="144000" marT="3096" marB="0" anchor="ctr"/>
                </a:tc>
                <a:tc>
                  <a:txBody>
                    <a:bodyPr/>
                    <a:lstStyle/>
                    <a:p>
                      <a:pPr algn="ctr" fontAlgn="ctr"/>
                      <a:r>
                        <a:rPr lang="en-GB" sz="1600" u="none" strike="noStrike" dirty="0">
                          <a:effectLst/>
                        </a:rPr>
                        <a:t>Lecture</a:t>
                      </a:r>
                      <a:endParaRPr lang="en-GB" sz="1600" b="1" i="0" u="none" strike="noStrike" dirty="0">
                        <a:solidFill>
                          <a:srgbClr val="000000"/>
                        </a:solidFill>
                        <a:effectLst/>
                        <a:latin typeface="Calibri" panose="020F0502020204030204" pitchFamily="34" charset="0"/>
                      </a:endParaRPr>
                    </a:p>
                  </a:txBody>
                  <a:tcPr marL="144000" marR="144000" marT="3096" marB="0" anchor="ctr"/>
                </a:tc>
                <a:tc>
                  <a:txBody>
                    <a:bodyPr/>
                    <a:lstStyle/>
                    <a:p>
                      <a:pPr algn="ctr" fontAlgn="ctr"/>
                      <a:r>
                        <a:rPr lang="en-GB" sz="1600" u="none" strike="noStrike" dirty="0">
                          <a:effectLst/>
                        </a:rPr>
                        <a:t>Workshop/ Tutorial</a:t>
                      </a:r>
                      <a:endParaRPr lang="en-GB" sz="1600" b="1" i="0" u="none" strike="noStrike" dirty="0">
                        <a:solidFill>
                          <a:srgbClr val="000000"/>
                        </a:solidFill>
                        <a:effectLst/>
                        <a:latin typeface="Calibri" panose="020F0502020204030204" pitchFamily="34" charset="0"/>
                      </a:endParaRPr>
                    </a:p>
                  </a:txBody>
                  <a:tcPr marL="144000" marR="144000" marT="3096" marB="0" anchor="ctr"/>
                </a:tc>
                <a:extLst>
                  <a:ext uri="{0D108BD9-81ED-4DB2-BD59-A6C34878D82A}">
                    <a16:rowId xmlns:a16="http://schemas.microsoft.com/office/drawing/2014/main" val="3363751882"/>
                  </a:ext>
                </a:extLst>
              </a:tr>
              <a:tr h="583629">
                <a:tc>
                  <a:txBody>
                    <a:bodyPr/>
                    <a:lstStyle/>
                    <a:p>
                      <a:pPr algn="ctr" fontAlgn="ctr"/>
                      <a:r>
                        <a:rPr lang="en-GB" sz="1400" u="none" strike="noStrike" dirty="0">
                          <a:effectLst/>
                        </a:rPr>
                        <a:t>6</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dirty="0"/>
                        <a:t>Guest Lecture</a:t>
                      </a:r>
                      <a:endParaRPr lang="en-GB" sz="1400" b="0" i="0" u="none" strike="noStrike" dirty="0">
                        <a:solidFill>
                          <a:srgbClr val="FF0000"/>
                        </a:solidFill>
                        <a:effectLst/>
                        <a:latin typeface="Calibri" panose="020F0502020204030204" pitchFamily="34" charset="0"/>
                      </a:endParaRPr>
                    </a:p>
                  </a:txBody>
                  <a:tcPr marL="144000" marR="144000" marT="3096" marB="0" anchor="ctr"/>
                </a:tc>
                <a:tc>
                  <a:txBody>
                    <a:bodyPr/>
                    <a:lstStyle/>
                    <a:p>
                      <a:pPr algn="l" fontAlgn="ctr"/>
                      <a:r>
                        <a:rPr lang="en-GB" sz="1400" dirty="0"/>
                        <a:t>Project feedback and resources</a:t>
                      </a:r>
                      <a:endParaRPr lang="en-GB" sz="1400" b="0" i="0" u="none" strike="noStrike" dirty="0">
                        <a:solidFill>
                          <a:srgbClr val="FF0000"/>
                        </a:solidFill>
                        <a:effectLst/>
                        <a:latin typeface="Calibri" panose="020F0502020204030204" pitchFamily="34" charset="0"/>
                      </a:endParaRPr>
                    </a:p>
                  </a:txBody>
                  <a:tcPr marL="144000" marR="144000" marT="3096" marB="0" anchor="ctr"/>
                </a:tc>
                <a:extLst>
                  <a:ext uri="{0D108BD9-81ED-4DB2-BD59-A6C34878D82A}">
                    <a16:rowId xmlns:a16="http://schemas.microsoft.com/office/drawing/2014/main" val="308034135"/>
                  </a:ext>
                </a:extLst>
              </a:tr>
              <a:tr h="583629">
                <a:tc>
                  <a:txBody>
                    <a:bodyPr/>
                    <a:lstStyle/>
                    <a:p>
                      <a:pPr algn="ctr" fontAlgn="ctr"/>
                      <a:r>
                        <a:rPr lang="en-GB" sz="1400" u="none" strike="noStrike" dirty="0">
                          <a:effectLst/>
                        </a:rPr>
                        <a:t>7</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u="none" strike="noStrike" dirty="0">
                          <a:effectLst/>
                        </a:rPr>
                        <a:t>ML / AI</a:t>
                      </a:r>
                      <a:endParaRPr lang="en-GB" sz="1400" b="0" i="0" u="none" strike="noStrike" dirty="0">
                        <a:solidFill>
                          <a:srgbClr val="FF0000"/>
                        </a:solidFill>
                        <a:effectLst/>
                        <a:latin typeface="Calibri" panose="020F0502020204030204" pitchFamily="34" charset="0"/>
                      </a:endParaRPr>
                    </a:p>
                  </a:txBody>
                  <a:tcPr marL="144000" marR="144000" marT="3096" marB="0" anchor="ctr"/>
                </a:tc>
                <a:tc>
                  <a:txBody>
                    <a:bodyPr/>
                    <a:lstStyle/>
                    <a:p>
                      <a:pPr algn="l" fontAlgn="ctr"/>
                      <a:r>
                        <a:rPr lang="en-GB" sz="1400" dirty="0"/>
                        <a:t>Machine Learning &amp; prediction analytics (Supervised Learning)</a:t>
                      </a:r>
                      <a:endParaRPr lang="en-GB" sz="1400" b="0" i="0" u="none" strike="noStrike" dirty="0">
                        <a:solidFill>
                          <a:srgbClr val="FF0000"/>
                        </a:solidFill>
                        <a:effectLst/>
                        <a:latin typeface="Calibri" panose="020F0502020204030204" pitchFamily="34" charset="0"/>
                      </a:endParaRPr>
                    </a:p>
                  </a:txBody>
                  <a:tcPr marL="144000" marR="144000" marT="3096" marB="0" anchor="ctr"/>
                </a:tc>
                <a:extLst>
                  <a:ext uri="{0D108BD9-81ED-4DB2-BD59-A6C34878D82A}">
                    <a16:rowId xmlns:a16="http://schemas.microsoft.com/office/drawing/2014/main" val="3902478244"/>
                  </a:ext>
                </a:extLst>
              </a:tr>
              <a:tr h="583629">
                <a:tc>
                  <a:txBody>
                    <a:bodyPr/>
                    <a:lstStyle/>
                    <a:p>
                      <a:pPr algn="ctr" fontAlgn="ctr"/>
                      <a:r>
                        <a:rPr lang="en-GB" sz="1400" u="none" strike="noStrike" dirty="0">
                          <a:effectLst/>
                        </a:rPr>
                        <a:t>8</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u="none" strike="noStrike" dirty="0">
                          <a:effectLst/>
                        </a:rPr>
                        <a:t>Asset Management / IoT</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dirty="0"/>
                        <a:t>Machine Learning &amp; prediction analytics (Unsupervised Learning and cross validation)</a:t>
                      </a:r>
                      <a:endParaRPr lang="en-GB" sz="1400" b="0" i="0" u="none" strike="noStrike" dirty="0">
                        <a:solidFill>
                          <a:srgbClr val="FF0000"/>
                        </a:solidFill>
                        <a:effectLst/>
                        <a:latin typeface="Calibri" panose="020F0502020204030204" pitchFamily="34" charset="0"/>
                      </a:endParaRPr>
                    </a:p>
                  </a:txBody>
                  <a:tcPr marL="144000" marR="144000" marT="3096" marB="0" anchor="ctr"/>
                </a:tc>
                <a:extLst>
                  <a:ext uri="{0D108BD9-81ED-4DB2-BD59-A6C34878D82A}">
                    <a16:rowId xmlns:a16="http://schemas.microsoft.com/office/drawing/2014/main" val="3149386314"/>
                  </a:ext>
                </a:extLst>
              </a:tr>
              <a:tr h="583629">
                <a:tc>
                  <a:txBody>
                    <a:bodyPr/>
                    <a:lstStyle/>
                    <a:p>
                      <a:pPr algn="ctr" fontAlgn="ctr"/>
                      <a:r>
                        <a:rPr lang="en-GB" sz="1400" u="none" strike="noStrike" dirty="0">
                          <a:effectLst/>
                        </a:rPr>
                        <a:t>9</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u="none" strike="noStrike" dirty="0" err="1">
                          <a:effectLst/>
                        </a:rPr>
                        <a:t>EBoM</a:t>
                      </a:r>
                      <a:r>
                        <a:rPr lang="en-GB" sz="1400" u="none" strike="noStrike" dirty="0">
                          <a:effectLst/>
                        </a:rPr>
                        <a:t> / </a:t>
                      </a:r>
                      <a:r>
                        <a:rPr lang="en-GB" sz="1400" u="none" strike="noStrike" dirty="0" err="1">
                          <a:effectLst/>
                        </a:rPr>
                        <a:t>MBoM</a:t>
                      </a:r>
                      <a:r>
                        <a:rPr lang="en-GB" sz="1400" u="none" strike="noStrike" dirty="0">
                          <a:effectLst/>
                        </a:rPr>
                        <a:t> / Geometry / Time Series</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dirty="0"/>
                        <a:t>Machine Learning &amp; Visual Exercise (Data mining factory data)</a:t>
                      </a:r>
                      <a:endParaRPr lang="en-GB" sz="1400" b="0" i="0" u="none" strike="noStrike" dirty="0">
                        <a:solidFill>
                          <a:srgbClr val="FF0000"/>
                        </a:solidFill>
                        <a:effectLst/>
                        <a:latin typeface="Calibri" panose="020F0502020204030204" pitchFamily="34" charset="0"/>
                      </a:endParaRPr>
                    </a:p>
                  </a:txBody>
                  <a:tcPr marL="144000" marR="144000" marT="3096" marB="0" anchor="ctr"/>
                </a:tc>
                <a:extLst>
                  <a:ext uri="{0D108BD9-81ED-4DB2-BD59-A6C34878D82A}">
                    <a16:rowId xmlns:a16="http://schemas.microsoft.com/office/drawing/2014/main" val="1444721154"/>
                  </a:ext>
                </a:extLst>
              </a:tr>
              <a:tr h="583629">
                <a:tc>
                  <a:txBody>
                    <a:bodyPr/>
                    <a:lstStyle/>
                    <a:p>
                      <a:pPr algn="ctr" fontAlgn="ctr"/>
                      <a:r>
                        <a:rPr lang="en-GB" sz="1400" u="none" strike="noStrike" dirty="0">
                          <a:effectLst/>
                        </a:rPr>
                        <a:t>10</a:t>
                      </a:r>
                      <a:endParaRPr lang="en-GB" sz="1400" b="0" i="0" u="none" strike="noStrike" dirty="0">
                        <a:solidFill>
                          <a:srgbClr val="000000"/>
                        </a:solidFill>
                        <a:effectLst/>
                        <a:latin typeface="Calibri" panose="020F0502020204030204" pitchFamily="34" charset="0"/>
                      </a:endParaRPr>
                    </a:p>
                  </a:txBody>
                  <a:tcPr marL="144000" marR="144000" marT="3096" marB="0" anchor="ctr"/>
                </a:tc>
                <a:tc>
                  <a:txBody>
                    <a:bodyPr/>
                    <a:lstStyle/>
                    <a:p>
                      <a:pPr algn="l" fontAlgn="ctr"/>
                      <a:r>
                        <a:rPr lang="en-GB" sz="1400" u="none" strike="noStrike" dirty="0">
                          <a:effectLst/>
                        </a:rPr>
                        <a:t>Data for Industry 4 / New Business Models / Digital Twin /</a:t>
                      </a:r>
                    </a:p>
                    <a:p>
                      <a:pPr algn="l" fontAlgn="ctr"/>
                      <a:r>
                        <a:rPr lang="en-GB" sz="1400" u="none" strike="noStrike" dirty="0">
                          <a:effectLst/>
                        </a:rPr>
                        <a:t>Digital Thread</a:t>
                      </a:r>
                      <a:endParaRPr lang="en-GB" sz="1400" b="0" i="0" u="none" strike="noStrike" dirty="0">
                        <a:solidFill>
                          <a:srgbClr val="FF0000"/>
                        </a:solidFill>
                        <a:effectLst/>
                        <a:latin typeface="Calibri" panose="020F0502020204030204" pitchFamily="34" charset="0"/>
                      </a:endParaRPr>
                    </a:p>
                  </a:txBody>
                  <a:tcPr marL="144000" marR="144000" marT="3096" marB="0" anchor="ctr"/>
                </a:tc>
                <a:tc>
                  <a:txBody>
                    <a:bodyPr/>
                    <a:lstStyle/>
                    <a:p>
                      <a:pPr algn="l" fontAlgn="ctr"/>
                      <a:r>
                        <a:rPr lang="en-GB" sz="1400" u="none" strike="noStrike" dirty="0">
                          <a:effectLst/>
                        </a:rPr>
                        <a:t>Presenting Information</a:t>
                      </a:r>
                      <a:endParaRPr lang="en-GB" sz="1400" b="0" i="0" u="none" strike="noStrike" dirty="0">
                        <a:solidFill>
                          <a:srgbClr val="FF0000"/>
                        </a:solidFill>
                        <a:effectLst/>
                        <a:latin typeface="Calibri" panose="020F0502020204030204" pitchFamily="34" charset="0"/>
                      </a:endParaRPr>
                    </a:p>
                  </a:txBody>
                  <a:tcPr marL="144000" marR="144000" marT="3096" marB="0" anchor="ctr"/>
                </a:tc>
                <a:extLst>
                  <a:ext uri="{0D108BD9-81ED-4DB2-BD59-A6C34878D82A}">
                    <a16:rowId xmlns:a16="http://schemas.microsoft.com/office/drawing/2014/main" val="2934675905"/>
                  </a:ext>
                </a:extLst>
              </a:tr>
            </a:tbl>
          </a:graphicData>
        </a:graphic>
      </p:graphicFrame>
    </p:spTree>
    <p:extLst>
      <p:ext uri="{BB962C8B-B14F-4D97-AF65-F5344CB8AC3E}">
        <p14:creationId xmlns:p14="http://schemas.microsoft.com/office/powerpoint/2010/main" val="2135148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a:extLst>
              <a:ext uri="{FF2B5EF4-FFF2-40B4-BE49-F238E27FC236}">
                <a16:creationId xmlns:a16="http://schemas.microsoft.com/office/drawing/2014/main" id="{D585E458-AE3E-4C71-85B9-FB4F034C1F19}"/>
              </a:ext>
            </a:extLst>
          </p:cNvPr>
          <p:cNvSpPr txBox="1">
            <a:spLocks/>
          </p:cNvSpPr>
          <p:nvPr/>
        </p:nvSpPr>
        <p:spPr>
          <a:xfrm>
            <a:off x="741248" y="4939516"/>
            <a:ext cx="10856231" cy="441758"/>
          </a:xfrm>
          <a:prstGeom prst="rect">
            <a:avLst/>
          </a:prstGeom>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1350"/>
              </a:spcBef>
              <a:buNone/>
            </a:pPr>
            <a:r>
              <a:rPr lang="en-GB" altLang="en-US" sz="1800" dirty="0"/>
              <a:t>2012-2015. </a:t>
            </a:r>
            <a:r>
              <a:rPr lang="en-GB" altLang="en-US" sz="1800" b="1" dirty="0"/>
              <a:t>VP Engineering </a:t>
            </a:r>
            <a:r>
              <a:rPr lang="en-GB" altLang="en-US" sz="1800" b="1" dirty="0" err="1"/>
              <a:t>Actify</a:t>
            </a:r>
            <a:r>
              <a:rPr lang="en-GB" altLang="en-US" sz="1800" b="1" dirty="0"/>
              <a:t> Inc</a:t>
            </a:r>
            <a:r>
              <a:rPr lang="en-GB" altLang="en-US" sz="1800" dirty="0"/>
              <a:t>: </a:t>
            </a:r>
            <a:r>
              <a:rPr lang="en-GB" altLang="en-US" sz="1800" i="1" dirty="0"/>
              <a:t> CAD software development. Ran development teams in  San Francisco, CA, Edinburgh, UK and Minsk, Belarus. </a:t>
            </a:r>
          </a:p>
          <a:p>
            <a:pPr marL="0" indent="0">
              <a:spcBef>
                <a:spcPts val="1350"/>
              </a:spcBef>
              <a:buNone/>
            </a:pPr>
            <a:endParaRPr lang="en-GB" altLang="en-US" sz="1200" i="1" dirty="0"/>
          </a:p>
          <a:p>
            <a:pPr marL="0" indent="0">
              <a:spcBef>
                <a:spcPts val="450"/>
              </a:spcBef>
              <a:buNone/>
            </a:pPr>
            <a:endParaRPr lang="en-GB" altLang="en-US" sz="1350" b="1" dirty="0">
              <a:solidFill>
                <a:srgbClr val="00B050"/>
              </a:solidFill>
            </a:endParaRPr>
          </a:p>
          <a:p>
            <a:pPr marL="0" indent="0" algn="ctr">
              <a:spcBef>
                <a:spcPts val="450"/>
              </a:spcBef>
              <a:buNone/>
            </a:pPr>
            <a:endParaRPr lang="en-GB" altLang="en-US" sz="1350" i="1" dirty="0"/>
          </a:p>
        </p:txBody>
      </p:sp>
      <p:sp>
        <p:nvSpPr>
          <p:cNvPr id="5" name="Content Placeholder 2">
            <a:extLst>
              <a:ext uri="{FF2B5EF4-FFF2-40B4-BE49-F238E27FC236}">
                <a16:creationId xmlns:a16="http://schemas.microsoft.com/office/drawing/2014/main" id="{CFDA729F-3522-4FDE-BBB4-FCA0BFDDC35F}"/>
              </a:ext>
            </a:extLst>
          </p:cNvPr>
          <p:cNvSpPr txBox="1">
            <a:spLocks/>
          </p:cNvSpPr>
          <p:nvPr/>
        </p:nvSpPr>
        <p:spPr>
          <a:xfrm>
            <a:off x="741249" y="3279050"/>
            <a:ext cx="10856231" cy="439502"/>
          </a:xfrm>
          <a:prstGeom prst="rect">
            <a:avLst/>
          </a:prstGeom>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1350"/>
              </a:spcBef>
              <a:buNone/>
            </a:pPr>
            <a:r>
              <a:rPr lang="en-GB" altLang="en-US" sz="1800" dirty="0"/>
              <a:t>2000-2005.  </a:t>
            </a:r>
            <a:r>
              <a:rPr lang="en-GB" altLang="en-US" sz="1800" b="1" dirty="0"/>
              <a:t>Lecturer at University of Edinburgh</a:t>
            </a:r>
            <a:r>
              <a:rPr lang="en-GB" altLang="en-US" sz="1800" dirty="0"/>
              <a:t>:    </a:t>
            </a:r>
            <a:r>
              <a:rPr lang="en-GB" altLang="en-US" sz="1800" i="1" dirty="0"/>
              <a:t>Search algorithms in 3D CAD,</a:t>
            </a:r>
            <a:r>
              <a:rPr lang="en-GB" altLang="en-US" sz="1800" dirty="0"/>
              <a:t> </a:t>
            </a:r>
            <a:r>
              <a:rPr lang="en-GB" altLang="en-US" sz="1800" i="1" dirty="0"/>
              <a:t>numerical simulation of electrochemical machining of titanium aluminide</a:t>
            </a:r>
          </a:p>
        </p:txBody>
      </p:sp>
      <p:sp>
        <p:nvSpPr>
          <p:cNvPr id="2" name="Title 1">
            <a:extLst>
              <a:ext uri="{FF2B5EF4-FFF2-40B4-BE49-F238E27FC236}">
                <a16:creationId xmlns:a16="http://schemas.microsoft.com/office/drawing/2014/main" id="{52B562DF-306F-4FE8-9E32-926BAED0BF14}"/>
              </a:ext>
            </a:extLst>
          </p:cNvPr>
          <p:cNvSpPr>
            <a:spLocks noGrp="1"/>
          </p:cNvSpPr>
          <p:nvPr>
            <p:ph type="title"/>
          </p:nvPr>
        </p:nvSpPr>
        <p:spPr>
          <a:xfrm>
            <a:off x="594518" y="733933"/>
            <a:ext cx="11002963" cy="823913"/>
          </a:xfrm>
        </p:spPr>
        <p:txBody>
          <a:bodyPr/>
          <a:lstStyle/>
          <a:p>
            <a:r>
              <a:rPr lang="en-GB" dirty="0"/>
              <a:t>About me</a:t>
            </a:r>
          </a:p>
        </p:txBody>
      </p:sp>
      <p:pic>
        <p:nvPicPr>
          <p:cNvPr id="4" name="Picture 4" descr="C:\Users\asherlock\Dropbox\ShapeSpace\images\Customer Logos\DutchAero1.gif">
            <a:extLst>
              <a:ext uri="{FF2B5EF4-FFF2-40B4-BE49-F238E27FC236}">
                <a16:creationId xmlns:a16="http://schemas.microsoft.com/office/drawing/2014/main" id="{734828DB-139A-48D1-8904-293C9287AC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0380" y="3513445"/>
            <a:ext cx="677966" cy="52016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F84DA634-341F-493B-9748-B79577C481B2}"/>
              </a:ext>
            </a:extLst>
          </p:cNvPr>
          <p:cNvSpPr txBox="1">
            <a:spLocks/>
          </p:cNvSpPr>
          <p:nvPr/>
        </p:nvSpPr>
        <p:spPr>
          <a:xfrm>
            <a:off x="741250" y="1776078"/>
            <a:ext cx="6488906" cy="737924"/>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1350"/>
              </a:spcBef>
              <a:buNone/>
            </a:pPr>
            <a:endParaRPr lang="en-GB" altLang="en-US" sz="1200" dirty="0"/>
          </a:p>
          <a:p>
            <a:pPr marL="0" indent="0">
              <a:spcBef>
                <a:spcPts val="1350"/>
              </a:spcBef>
              <a:buNone/>
            </a:pPr>
            <a:r>
              <a:rPr lang="en-GB" altLang="en-US" sz="1800" dirty="0"/>
              <a:t>1995-1998. </a:t>
            </a:r>
            <a:r>
              <a:rPr lang="en-GB" altLang="en-US" sz="1800" b="1" dirty="0"/>
              <a:t>PhD in 3D shape optimisation</a:t>
            </a:r>
            <a:r>
              <a:rPr lang="en-GB" altLang="en-US" sz="1800" dirty="0"/>
              <a:t>, University of Edinburgh</a:t>
            </a:r>
          </a:p>
          <a:p>
            <a:pPr marL="0" indent="0">
              <a:spcBef>
                <a:spcPts val="1350"/>
              </a:spcBef>
              <a:buNone/>
            </a:pPr>
            <a:endParaRPr lang="en-GB" altLang="en-US" sz="1200" i="1" dirty="0"/>
          </a:p>
          <a:p>
            <a:pPr marL="0" indent="0">
              <a:spcBef>
                <a:spcPts val="450"/>
              </a:spcBef>
              <a:buNone/>
            </a:pPr>
            <a:endParaRPr lang="en-GB" altLang="en-US" sz="1350" b="1" dirty="0">
              <a:solidFill>
                <a:srgbClr val="00B050"/>
              </a:solidFill>
            </a:endParaRPr>
          </a:p>
          <a:p>
            <a:pPr marL="0" indent="0" algn="ctr">
              <a:spcBef>
                <a:spcPts val="450"/>
              </a:spcBef>
              <a:buNone/>
            </a:pPr>
            <a:endParaRPr lang="en-GB" altLang="en-US" sz="1350" i="1" dirty="0"/>
          </a:p>
        </p:txBody>
      </p:sp>
      <p:pic>
        <p:nvPicPr>
          <p:cNvPr id="7" name="Picture 2" descr="C:\Users\asherlock\Dropbox\ShapeSpace\images\Customer Logos\Logo_BaeSystems.jpg">
            <a:extLst>
              <a:ext uri="{FF2B5EF4-FFF2-40B4-BE49-F238E27FC236}">
                <a16:creationId xmlns:a16="http://schemas.microsoft.com/office/drawing/2014/main" id="{754C8140-80F8-47DD-A8A9-870361E0A8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6157" y="2241170"/>
            <a:ext cx="849268" cy="1315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asherlock\Dropbox\ShapeSpace\images\Customer Logos\rolls-royce-logo.jpg">
            <a:extLst>
              <a:ext uri="{FF2B5EF4-FFF2-40B4-BE49-F238E27FC236}">
                <a16:creationId xmlns:a16="http://schemas.microsoft.com/office/drawing/2014/main" id="{CB979AEF-40F9-4D5A-B807-30B52135B3A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07292" y="2189607"/>
            <a:ext cx="844423" cy="1984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asherlock\Dropbox\ShapeSpace\images\Customer Logos\geodis_logo_100px.gif">
            <a:extLst>
              <a:ext uri="{FF2B5EF4-FFF2-40B4-BE49-F238E27FC236}">
                <a16:creationId xmlns:a16="http://schemas.microsoft.com/office/drawing/2014/main" id="{9424F4A0-DE36-4B15-AEFE-F58C91DC41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0156" y="2725954"/>
            <a:ext cx="274179" cy="2906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Users\asherlock\Dropbox\ShapeSpace\images\Customer Logos\Renault_2004.jpg">
            <a:extLst>
              <a:ext uri="{FF2B5EF4-FFF2-40B4-BE49-F238E27FC236}">
                <a16:creationId xmlns:a16="http://schemas.microsoft.com/office/drawing/2014/main" id="{850D9BBD-D0BE-4994-B8D6-1CB3B52D47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3479" y="2742394"/>
            <a:ext cx="642321" cy="2916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C:\Users\asherlock\Dropbox\ShapeSpace\images\Customer Logos\Ricardo_plc_Logo.svg.png">
            <a:extLst>
              <a:ext uri="{FF2B5EF4-FFF2-40B4-BE49-F238E27FC236}">
                <a16:creationId xmlns:a16="http://schemas.microsoft.com/office/drawing/2014/main" id="{6BB2FC8F-A694-458C-8CC2-DB606637881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22454" y="2776995"/>
            <a:ext cx="346653" cy="2215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C:\Users\asherlock\Dropbox\ShapeSpace\images\Customer Logos\Boeing.jpg">
            <a:extLst>
              <a:ext uri="{FF2B5EF4-FFF2-40B4-BE49-F238E27FC236}">
                <a16:creationId xmlns:a16="http://schemas.microsoft.com/office/drawing/2014/main" id="{EC5B8118-A686-41F9-9594-F104319E783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36420" y="4351385"/>
            <a:ext cx="805607" cy="2951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E0F0345-9235-4597-A5FD-79D8D1A6E65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13563" y="4396796"/>
            <a:ext cx="604905" cy="181472"/>
          </a:xfrm>
          <a:prstGeom prst="rect">
            <a:avLst/>
          </a:prstGeom>
        </p:spPr>
      </p:pic>
      <p:pic>
        <p:nvPicPr>
          <p:cNvPr id="14" name="Picture 14" descr="C:\Users\asherlock\Dropbox\ShapeSpace\images\Customer Logos\textron.gif">
            <a:extLst>
              <a:ext uri="{FF2B5EF4-FFF2-40B4-BE49-F238E27FC236}">
                <a16:creationId xmlns:a16="http://schemas.microsoft.com/office/drawing/2014/main" id="{E8491D84-98C7-41CC-90C0-7A61252A424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95458" y="4353492"/>
            <a:ext cx="473649" cy="7850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C:\Users\asherlock\Dropbox\ShapeSpace\images\Customer Logos\Tata-Jaguar-Landrover-Logo_0.jpg">
            <a:extLst>
              <a:ext uri="{FF2B5EF4-FFF2-40B4-BE49-F238E27FC236}">
                <a16:creationId xmlns:a16="http://schemas.microsoft.com/office/drawing/2014/main" id="{2D9D02C5-16ED-481B-A133-998E1E6F25E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05336" y="4312600"/>
            <a:ext cx="524820" cy="3498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 descr="C:\Users\asherlock\Dropbox\ShapeSpace\images\Customer Logos\weir-logo.jpg">
            <a:extLst>
              <a:ext uri="{FF2B5EF4-FFF2-40B4-BE49-F238E27FC236}">
                <a16:creationId xmlns:a16="http://schemas.microsoft.com/office/drawing/2014/main" id="{04F45155-BB62-42E1-A71F-61D41C9A5F5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445900" y="4324159"/>
            <a:ext cx="466073" cy="3495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7" descr="C:\Users\asherlock\Dropbox\ShapeSpace\images\Customer Logos\Alexander_dennis_logo.png">
            <a:extLst>
              <a:ext uri="{FF2B5EF4-FFF2-40B4-BE49-F238E27FC236}">
                <a16:creationId xmlns:a16="http://schemas.microsoft.com/office/drawing/2014/main" id="{70CAC6B3-5F10-40BA-AE2B-993851D0F22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34921" y="4384809"/>
            <a:ext cx="370159" cy="1850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5" descr="C:\Users\asherlock\Dropbox\ShapeSpace\images\Customer Logos\CreativeFoam.jpg">
            <a:extLst>
              <a:ext uri="{FF2B5EF4-FFF2-40B4-BE49-F238E27FC236}">
                <a16:creationId xmlns:a16="http://schemas.microsoft.com/office/drawing/2014/main" id="{FD963654-F236-4E73-B802-9E2D6C8A7E9A}"/>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250998" y="5427287"/>
            <a:ext cx="513425" cy="25519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3939C3C5-931C-4B91-8138-79E15243114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709399" y="4225722"/>
            <a:ext cx="1213052" cy="523620"/>
          </a:xfrm>
          <a:prstGeom prst="rect">
            <a:avLst/>
          </a:prstGeom>
        </p:spPr>
      </p:pic>
      <p:pic>
        <p:nvPicPr>
          <p:cNvPr id="20" name="Picture 19">
            <a:extLst>
              <a:ext uri="{FF2B5EF4-FFF2-40B4-BE49-F238E27FC236}">
                <a16:creationId xmlns:a16="http://schemas.microsoft.com/office/drawing/2014/main" id="{13B8B7EC-72AA-43B7-B0E9-7859C547CA8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797577" y="4323741"/>
            <a:ext cx="628650" cy="314325"/>
          </a:xfrm>
          <a:prstGeom prst="rect">
            <a:avLst/>
          </a:prstGeom>
        </p:spPr>
      </p:pic>
      <p:pic>
        <p:nvPicPr>
          <p:cNvPr id="21" name="Picture 20">
            <a:extLst>
              <a:ext uri="{FF2B5EF4-FFF2-40B4-BE49-F238E27FC236}">
                <a16:creationId xmlns:a16="http://schemas.microsoft.com/office/drawing/2014/main" id="{39BC4CA7-40DA-41DE-A69B-F858A293C7F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884831" y="5400358"/>
            <a:ext cx="541017" cy="310738"/>
          </a:xfrm>
          <a:prstGeom prst="rect">
            <a:avLst/>
          </a:prstGeom>
        </p:spPr>
      </p:pic>
      <p:pic>
        <p:nvPicPr>
          <p:cNvPr id="22" name="Picture 21">
            <a:extLst>
              <a:ext uri="{FF2B5EF4-FFF2-40B4-BE49-F238E27FC236}">
                <a16:creationId xmlns:a16="http://schemas.microsoft.com/office/drawing/2014/main" id="{C508FF3B-DFFE-424E-8079-A004B45C621A}"/>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334764" y="5461376"/>
            <a:ext cx="795810" cy="187016"/>
          </a:xfrm>
          <a:prstGeom prst="rect">
            <a:avLst/>
          </a:prstGeom>
        </p:spPr>
      </p:pic>
      <p:sp>
        <p:nvSpPr>
          <p:cNvPr id="23" name="Content Placeholder 2">
            <a:extLst>
              <a:ext uri="{FF2B5EF4-FFF2-40B4-BE49-F238E27FC236}">
                <a16:creationId xmlns:a16="http://schemas.microsoft.com/office/drawing/2014/main" id="{E8A19C5F-D7C8-4CA9-9BE3-C0FB7349EBCA}"/>
              </a:ext>
            </a:extLst>
          </p:cNvPr>
          <p:cNvSpPr txBox="1">
            <a:spLocks/>
          </p:cNvSpPr>
          <p:nvPr/>
        </p:nvSpPr>
        <p:spPr>
          <a:xfrm>
            <a:off x="741250" y="2733963"/>
            <a:ext cx="6488906" cy="351817"/>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1350"/>
              </a:spcBef>
              <a:buNone/>
            </a:pPr>
            <a:r>
              <a:rPr lang="en-GB" altLang="en-US" sz="1800" dirty="0"/>
              <a:t>1998-2000. </a:t>
            </a:r>
            <a:r>
              <a:rPr lang="en-GB" altLang="en-US" sz="1800" b="1" dirty="0"/>
              <a:t>Research Engineer</a:t>
            </a:r>
            <a:r>
              <a:rPr lang="en-GB" altLang="en-US" sz="1800" dirty="0"/>
              <a:t>, </a:t>
            </a:r>
            <a:r>
              <a:rPr lang="fr-FR" sz="1800" dirty="0"/>
              <a:t>Mathématiques Appliquées S.A.</a:t>
            </a:r>
          </a:p>
        </p:txBody>
      </p:sp>
      <p:sp>
        <p:nvSpPr>
          <p:cNvPr id="24" name="Content Placeholder 2">
            <a:extLst>
              <a:ext uri="{FF2B5EF4-FFF2-40B4-BE49-F238E27FC236}">
                <a16:creationId xmlns:a16="http://schemas.microsoft.com/office/drawing/2014/main" id="{1F3F1FD6-B382-40DD-98BB-0494BE77D913}"/>
              </a:ext>
            </a:extLst>
          </p:cNvPr>
          <p:cNvSpPr txBox="1">
            <a:spLocks/>
          </p:cNvSpPr>
          <p:nvPr/>
        </p:nvSpPr>
        <p:spPr>
          <a:xfrm>
            <a:off x="741248" y="3967539"/>
            <a:ext cx="10856231" cy="416672"/>
          </a:xfrm>
          <a:prstGeom prst="rect">
            <a:avLst/>
          </a:prstGeom>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1350"/>
              </a:spcBef>
              <a:buNone/>
            </a:pPr>
            <a:r>
              <a:rPr lang="en-GB" altLang="en-US" sz="1800" dirty="0"/>
              <a:t>2006-present. </a:t>
            </a:r>
            <a:r>
              <a:rPr lang="en-GB" altLang="en-US" sz="1800" b="1" dirty="0"/>
              <a:t>CEO </a:t>
            </a:r>
            <a:r>
              <a:rPr lang="en-GB" altLang="en-US" sz="1800" b="1" dirty="0" err="1"/>
              <a:t>ShapeSpace</a:t>
            </a:r>
            <a:r>
              <a:rPr lang="en-GB" altLang="en-US" sz="1800" dirty="0"/>
              <a:t>: </a:t>
            </a:r>
            <a:r>
              <a:rPr lang="en-GB" altLang="en-US" sz="1800" i="1" dirty="0"/>
              <a:t> Spin-out for 3D shape search technology and engineering analytics projects</a:t>
            </a:r>
            <a:endParaRPr lang="en-GB" altLang="en-US" sz="1800" b="1" dirty="0">
              <a:solidFill>
                <a:srgbClr val="00B050"/>
              </a:solidFill>
            </a:endParaRPr>
          </a:p>
          <a:p>
            <a:pPr marL="0" indent="0" algn="ctr">
              <a:spcBef>
                <a:spcPts val="450"/>
              </a:spcBef>
              <a:buNone/>
            </a:pPr>
            <a:endParaRPr lang="en-GB" altLang="en-US" sz="1350" i="1" dirty="0"/>
          </a:p>
        </p:txBody>
      </p:sp>
      <p:pic>
        <p:nvPicPr>
          <p:cNvPr id="31" name="Picture 30">
            <a:extLst>
              <a:ext uri="{FF2B5EF4-FFF2-40B4-BE49-F238E27FC236}">
                <a16:creationId xmlns:a16="http://schemas.microsoft.com/office/drawing/2014/main" id="{4D31A958-5ADA-4943-B2A0-3214FC097226}"/>
              </a:ext>
            </a:extLst>
          </p:cNvPr>
          <p:cNvPicPr>
            <a:picLocks noChangeAspect="1"/>
          </p:cNvPicPr>
          <p:nvPr/>
        </p:nvPicPr>
        <p:blipFill>
          <a:blip r:embed="rId19"/>
          <a:stretch>
            <a:fillRect/>
          </a:stretch>
        </p:blipFill>
        <p:spPr>
          <a:xfrm>
            <a:off x="8756019" y="6996424"/>
            <a:ext cx="546143" cy="285815"/>
          </a:xfrm>
          <a:prstGeom prst="rect">
            <a:avLst/>
          </a:prstGeom>
        </p:spPr>
      </p:pic>
      <p:pic>
        <p:nvPicPr>
          <p:cNvPr id="33" name="Picture 10" descr="C:\Users\asherlock\Dropbox\ShapeSpace\images\Customer Logos\Tata-Jaguar-Landrover-Logo_0.jpg">
            <a:extLst>
              <a:ext uri="{FF2B5EF4-FFF2-40B4-BE49-F238E27FC236}">
                <a16:creationId xmlns:a16="http://schemas.microsoft.com/office/drawing/2014/main" id="{F0650082-FBEE-4728-B4CF-1732FC0B010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97621" y="5452058"/>
            <a:ext cx="524820" cy="34988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2A9C7AAE-71C4-4BA2-96F4-7332185D805D}"/>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390358" y="5217785"/>
            <a:ext cx="721466" cy="721466"/>
          </a:xfrm>
          <a:prstGeom prst="rect">
            <a:avLst/>
          </a:prstGeom>
        </p:spPr>
      </p:pic>
    </p:spTree>
    <p:extLst>
      <p:ext uri="{BB962C8B-B14F-4D97-AF65-F5344CB8AC3E}">
        <p14:creationId xmlns:p14="http://schemas.microsoft.com/office/powerpoint/2010/main" val="16513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par>
                                <p:cTn id="59" presetID="10" presetClass="entr" presetSubtype="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par>
                                <p:cTn id="73" presetID="10" presetClass="entr" presetSubtype="0"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 grpId="0"/>
      <p:bldP spid="6" grpId="0"/>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566D898-3237-4453-A1B0-CE6C91B8E392}"/>
              </a:ext>
            </a:extLst>
          </p:cNvPr>
          <p:cNvSpPr/>
          <p:nvPr/>
        </p:nvSpPr>
        <p:spPr>
          <a:xfrm>
            <a:off x="6873240" y="857251"/>
            <a:ext cx="3794760" cy="2646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a:extLst>
              <a:ext uri="{FF2B5EF4-FFF2-40B4-BE49-F238E27FC236}">
                <a16:creationId xmlns:a16="http://schemas.microsoft.com/office/drawing/2014/main" id="{52B562DF-306F-4FE8-9E32-926BAED0BF14}"/>
              </a:ext>
            </a:extLst>
          </p:cNvPr>
          <p:cNvSpPr>
            <a:spLocks noGrp="1"/>
          </p:cNvSpPr>
          <p:nvPr>
            <p:ph type="title"/>
          </p:nvPr>
        </p:nvSpPr>
        <p:spPr>
          <a:xfrm>
            <a:off x="594517" y="691732"/>
            <a:ext cx="11002963" cy="823913"/>
          </a:xfrm>
        </p:spPr>
        <p:txBody>
          <a:bodyPr/>
          <a:lstStyle/>
          <a:p>
            <a:r>
              <a:rPr lang="en-GB" dirty="0"/>
              <a:t>About me</a:t>
            </a:r>
          </a:p>
        </p:txBody>
      </p:sp>
      <p:sp>
        <p:nvSpPr>
          <p:cNvPr id="33" name="Content Placeholder 2">
            <a:extLst>
              <a:ext uri="{FF2B5EF4-FFF2-40B4-BE49-F238E27FC236}">
                <a16:creationId xmlns:a16="http://schemas.microsoft.com/office/drawing/2014/main" id="{74F04F35-8260-4AC2-BB02-73219C3518B8}"/>
              </a:ext>
            </a:extLst>
          </p:cNvPr>
          <p:cNvSpPr txBox="1">
            <a:spLocks/>
          </p:cNvSpPr>
          <p:nvPr/>
        </p:nvSpPr>
        <p:spPr>
          <a:xfrm>
            <a:off x="594517" y="2342191"/>
            <a:ext cx="8745937" cy="236005"/>
          </a:xfrm>
          <a:prstGeom prst="rect">
            <a:avLst/>
          </a:prstGeom>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1350"/>
              </a:spcBef>
              <a:buNone/>
            </a:pPr>
            <a:r>
              <a:rPr lang="en-GB" altLang="en-US" sz="1800" dirty="0"/>
              <a:t>2016-2019. </a:t>
            </a:r>
            <a:r>
              <a:rPr lang="en-GB" altLang="en-US" sz="1800" b="1" dirty="0"/>
              <a:t>Royal Academy of Engineering Visiting Professor at Uni of Edinburgh</a:t>
            </a:r>
            <a:endParaRPr lang="en-GB" altLang="en-US" sz="1800" i="1" dirty="0"/>
          </a:p>
          <a:p>
            <a:pPr marL="0" indent="0">
              <a:spcBef>
                <a:spcPts val="450"/>
              </a:spcBef>
              <a:buNone/>
            </a:pPr>
            <a:endParaRPr lang="en-GB" altLang="en-US" sz="1350" b="1" dirty="0">
              <a:solidFill>
                <a:srgbClr val="00B050"/>
              </a:solidFill>
            </a:endParaRPr>
          </a:p>
          <a:p>
            <a:pPr marL="0" indent="0">
              <a:spcBef>
                <a:spcPts val="450"/>
              </a:spcBef>
              <a:buNone/>
            </a:pPr>
            <a:endParaRPr lang="en-GB" altLang="en-US" sz="1350" b="1" dirty="0">
              <a:solidFill>
                <a:srgbClr val="00B050"/>
              </a:solidFill>
            </a:endParaRPr>
          </a:p>
          <a:p>
            <a:pPr marL="0" indent="0" algn="ctr">
              <a:spcBef>
                <a:spcPts val="450"/>
              </a:spcBef>
              <a:buNone/>
            </a:pPr>
            <a:endParaRPr lang="en-GB" altLang="en-US" sz="1350" i="1" dirty="0"/>
          </a:p>
        </p:txBody>
      </p:sp>
      <p:pic>
        <p:nvPicPr>
          <p:cNvPr id="34" name="Picture 33">
            <a:extLst>
              <a:ext uri="{FF2B5EF4-FFF2-40B4-BE49-F238E27FC236}">
                <a16:creationId xmlns:a16="http://schemas.microsoft.com/office/drawing/2014/main" id="{67F14F6E-DB38-48E5-9989-A79C751D4E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4593" y="2342191"/>
            <a:ext cx="685800" cy="293915"/>
          </a:xfrm>
          <a:prstGeom prst="rect">
            <a:avLst/>
          </a:prstGeom>
        </p:spPr>
      </p:pic>
      <p:sp>
        <p:nvSpPr>
          <p:cNvPr id="35" name="Rectangle 34">
            <a:extLst>
              <a:ext uri="{FF2B5EF4-FFF2-40B4-BE49-F238E27FC236}">
                <a16:creationId xmlns:a16="http://schemas.microsoft.com/office/drawing/2014/main" id="{6D9F00D9-3CA5-4CFF-AAAD-6B2741096BBF}"/>
              </a:ext>
            </a:extLst>
          </p:cNvPr>
          <p:cNvSpPr/>
          <p:nvPr/>
        </p:nvSpPr>
        <p:spPr>
          <a:xfrm>
            <a:off x="594515" y="3113968"/>
            <a:ext cx="8745938" cy="369332"/>
          </a:xfrm>
          <a:prstGeom prst="rect">
            <a:avLst/>
          </a:prstGeom>
        </p:spPr>
        <p:txBody>
          <a:bodyPr wrap="square">
            <a:spAutoFit/>
          </a:bodyPr>
          <a:lstStyle/>
          <a:p>
            <a:pPr>
              <a:spcBef>
                <a:spcPts val="1350"/>
              </a:spcBef>
            </a:pPr>
            <a:r>
              <a:rPr lang="en-GB" altLang="en-US" dirty="0"/>
              <a:t>2019-2020. </a:t>
            </a:r>
            <a:r>
              <a:rPr lang="en-GB" altLang="en-US" b="1" dirty="0"/>
              <a:t>Senior Lecturer (part-time) at Uni of Edinburgh.</a:t>
            </a:r>
            <a:endParaRPr lang="en-GB" altLang="en-US" b="1" dirty="0">
              <a:solidFill>
                <a:srgbClr val="00B050"/>
              </a:solidFill>
            </a:endParaRPr>
          </a:p>
        </p:txBody>
      </p:sp>
      <p:pic>
        <p:nvPicPr>
          <p:cNvPr id="36" name="Picture 35">
            <a:extLst>
              <a:ext uri="{FF2B5EF4-FFF2-40B4-BE49-F238E27FC236}">
                <a16:creationId xmlns:a16="http://schemas.microsoft.com/office/drawing/2014/main" id="{F71626E0-8379-4862-898C-ED40D0D70757}"/>
              </a:ext>
            </a:extLst>
          </p:cNvPr>
          <p:cNvPicPr>
            <a:picLocks noChangeAspect="1"/>
          </p:cNvPicPr>
          <p:nvPr/>
        </p:nvPicPr>
        <p:blipFill>
          <a:blip r:embed="rId3"/>
          <a:stretch>
            <a:fillRect/>
          </a:stretch>
        </p:blipFill>
        <p:spPr>
          <a:xfrm>
            <a:off x="9590666" y="3983438"/>
            <a:ext cx="546143" cy="285815"/>
          </a:xfrm>
          <a:prstGeom prst="rect">
            <a:avLst/>
          </a:prstGeom>
        </p:spPr>
      </p:pic>
      <p:pic>
        <p:nvPicPr>
          <p:cNvPr id="37" name="Picture 36">
            <a:extLst>
              <a:ext uri="{FF2B5EF4-FFF2-40B4-BE49-F238E27FC236}">
                <a16:creationId xmlns:a16="http://schemas.microsoft.com/office/drawing/2014/main" id="{5074CCFB-FA92-442F-A3C6-B00D2DF2A72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523158" y="3258502"/>
            <a:ext cx="965330" cy="230006"/>
          </a:xfrm>
          <a:prstGeom prst="rect">
            <a:avLst/>
          </a:prstGeom>
        </p:spPr>
      </p:pic>
      <p:sp>
        <p:nvSpPr>
          <p:cNvPr id="39" name="Rectangle 38">
            <a:extLst>
              <a:ext uri="{FF2B5EF4-FFF2-40B4-BE49-F238E27FC236}">
                <a16:creationId xmlns:a16="http://schemas.microsoft.com/office/drawing/2014/main" id="{6F7A1848-B043-42C0-A278-85F6F35388B2}"/>
              </a:ext>
            </a:extLst>
          </p:cNvPr>
          <p:cNvSpPr/>
          <p:nvPr/>
        </p:nvSpPr>
        <p:spPr>
          <a:xfrm>
            <a:off x="594515" y="3498183"/>
            <a:ext cx="8745938" cy="369332"/>
          </a:xfrm>
          <a:prstGeom prst="rect">
            <a:avLst/>
          </a:prstGeom>
        </p:spPr>
        <p:txBody>
          <a:bodyPr wrap="square">
            <a:spAutoFit/>
          </a:bodyPr>
          <a:lstStyle/>
          <a:p>
            <a:pPr>
              <a:spcBef>
                <a:spcPts val="1350"/>
              </a:spcBef>
            </a:pPr>
            <a:r>
              <a:rPr lang="en-GB" altLang="en-US" dirty="0"/>
              <a:t>2020-2021. </a:t>
            </a:r>
            <a:r>
              <a:rPr lang="en-GB" altLang="en-US" b="1" dirty="0"/>
              <a:t>Industrial Chair of Data-driven Manufacturing (part-time) at Uni of Edinburgh.</a:t>
            </a:r>
            <a:endParaRPr lang="en-GB" altLang="en-US" b="1" i="1" dirty="0"/>
          </a:p>
        </p:txBody>
      </p:sp>
      <p:sp>
        <p:nvSpPr>
          <p:cNvPr id="40" name="Rectangle 39">
            <a:extLst>
              <a:ext uri="{FF2B5EF4-FFF2-40B4-BE49-F238E27FC236}">
                <a16:creationId xmlns:a16="http://schemas.microsoft.com/office/drawing/2014/main" id="{C6B3AEE4-FCAE-4D6A-8512-C89378808935}"/>
              </a:ext>
            </a:extLst>
          </p:cNvPr>
          <p:cNvSpPr/>
          <p:nvPr/>
        </p:nvSpPr>
        <p:spPr>
          <a:xfrm>
            <a:off x="594515" y="3943020"/>
            <a:ext cx="8745938" cy="369332"/>
          </a:xfrm>
          <a:prstGeom prst="rect">
            <a:avLst/>
          </a:prstGeom>
        </p:spPr>
        <p:txBody>
          <a:bodyPr wrap="square">
            <a:spAutoFit/>
          </a:bodyPr>
          <a:lstStyle/>
          <a:p>
            <a:pPr>
              <a:spcBef>
                <a:spcPts val="1350"/>
              </a:spcBef>
            </a:pPr>
            <a:r>
              <a:rPr lang="en-GB" altLang="en-US" dirty="0"/>
              <a:t>Aug 2021 -  </a:t>
            </a:r>
            <a:r>
              <a:rPr lang="en-GB" altLang="en-US" b="1" dirty="0"/>
              <a:t>Director of Data-driven Manufacturing (part-time) at NMIS.</a:t>
            </a:r>
            <a:endParaRPr lang="en-GB" altLang="en-US" b="1" dirty="0">
              <a:solidFill>
                <a:srgbClr val="00B050"/>
              </a:solidFill>
            </a:endParaRPr>
          </a:p>
        </p:txBody>
      </p:sp>
      <p:sp>
        <p:nvSpPr>
          <p:cNvPr id="41" name="Rectangle 40">
            <a:extLst>
              <a:ext uri="{FF2B5EF4-FFF2-40B4-BE49-F238E27FC236}">
                <a16:creationId xmlns:a16="http://schemas.microsoft.com/office/drawing/2014/main" id="{C9948796-A975-4FD2-BCA8-837904B001F3}"/>
              </a:ext>
            </a:extLst>
          </p:cNvPr>
          <p:cNvSpPr/>
          <p:nvPr/>
        </p:nvSpPr>
        <p:spPr>
          <a:xfrm>
            <a:off x="594515" y="2716271"/>
            <a:ext cx="8745937" cy="369332"/>
          </a:xfrm>
          <a:prstGeom prst="rect">
            <a:avLst/>
          </a:prstGeom>
        </p:spPr>
        <p:txBody>
          <a:bodyPr wrap="square">
            <a:spAutoFit/>
          </a:bodyPr>
          <a:lstStyle/>
          <a:p>
            <a:pPr>
              <a:spcBef>
                <a:spcPts val="1350"/>
              </a:spcBef>
            </a:pPr>
            <a:r>
              <a:rPr lang="en-GB" altLang="en-US" dirty="0"/>
              <a:t>2019-2020. </a:t>
            </a:r>
            <a:r>
              <a:rPr lang="en-GB" altLang="en-US" b="1" dirty="0"/>
              <a:t>Secondment at Babcock Rosyth.</a:t>
            </a:r>
            <a:endParaRPr lang="en-GB" altLang="en-US" b="1" dirty="0">
              <a:solidFill>
                <a:srgbClr val="00B050"/>
              </a:solidFill>
            </a:endParaRPr>
          </a:p>
        </p:txBody>
      </p:sp>
      <p:pic>
        <p:nvPicPr>
          <p:cNvPr id="42" name="Picture 41">
            <a:extLst>
              <a:ext uri="{FF2B5EF4-FFF2-40B4-BE49-F238E27FC236}">
                <a16:creationId xmlns:a16="http://schemas.microsoft.com/office/drawing/2014/main" id="{BFC777D1-0751-4EED-A174-13D2C1C258BF}"/>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531892" y="2833074"/>
            <a:ext cx="611203" cy="123622"/>
          </a:xfrm>
          <a:prstGeom prst="rect">
            <a:avLst/>
          </a:prstGeom>
        </p:spPr>
      </p:pic>
    </p:spTree>
    <p:extLst>
      <p:ext uri="{BB962C8B-B14F-4D97-AF65-F5344CB8AC3E}">
        <p14:creationId xmlns:p14="http://schemas.microsoft.com/office/powerpoint/2010/main" val="343522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9" grpId="0"/>
      <p:bldP spid="40"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6201412" y="549275"/>
            <a:ext cx="5437185" cy="1997855"/>
          </a:xfrm>
        </p:spPr>
        <p:txBody>
          <a:bodyPr wrap="square" anchor="b">
            <a:normAutofit/>
          </a:bodyPr>
          <a:lstStyle/>
          <a:p>
            <a:r>
              <a:rPr lang="en-US" dirty="0"/>
              <a:t>Code of conduct </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val="0"/>
              </a:ext>
            </a:extLst>
          </a:blip>
          <a:srcRect t="42" b="42"/>
          <a:stretch/>
        </p:blipFill>
        <p:spPr>
          <a:xfrm>
            <a:off x="772100" y="549275"/>
            <a:ext cx="4654667" cy="5759450"/>
          </a:xfrm>
          <a:custGeom>
            <a:avLst/>
            <a:gdLst/>
            <a:ahLst/>
            <a:cxnLst/>
            <a:rect l="l" t="t" r="r" b="b"/>
            <a:pathLst>
              <a:path w="5092062" h="5759450">
                <a:moveTo>
                  <a:pt x="0" y="0"/>
                </a:moveTo>
                <a:lnTo>
                  <a:pt x="5092062" y="0"/>
                </a:lnTo>
                <a:lnTo>
                  <a:pt x="5092062" y="5759450"/>
                </a:lnTo>
                <a:lnTo>
                  <a:pt x="0" y="5759450"/>
                </a:lnTo>
                <a:close/>
              </a:path>
            </a:pathLst>
          </a:custGeom>
        </p:spPr>
      </p:pic>
      <p:sp>
        <p:nvSpPr>
          <p:cNvPr id="12" name="Content Placeholder 11">
            <a:extLst>
              <a:ext uri="{FF2B5EF4-FFF2-40B4-BE49-F238E27FC236}">
                <a16:creationId xmlns:a16="http://schemas.microsoft.com/office/drawing/2014/main" id="{E5127060-CDBF-435F-9009-A5451CCE305D}"/>
              </a:ext>
            </a:extLst>
          </p:cNvPr>
          <p:cNvSpPr>
            <a:spLocks noGrp="1"/>
          </p:cNvSpPr>
          <p:nvPr>
            <p:ph idx="1"/>
          </p:nvPr>
        </p:nvSpPr>
        <p:spPr>
          <a:xfrm>
            <a:off x="6201410" y="2677306"/>
            <a:ext cx="5437187" cy="3415519"/>
          </a:xfrm>
        </p:spPr>
        <p:txBody>
          <a:bodyPr anchor="t">
            <a:normAutofit/>
          </a:bodyPr>
          <a:lstStyle/>
          <a:p>
            <a:r>
              <a:rPr lang="en-US" sz="1600" dirty="0"/>
              <a:t>Use welcoming and inclusive language</a:t>
            </a:r>
          </a:p>
          <a:p>
            <a:r>
              <a:rPr lang="en-US" sz="1600" dirty="0"/>
              <a:t>Be respectful of different viewpoints and experiences</a:t>
            </a:r>
          </a:p>
          <a:p>
            <a:r>
              <a:rPr lang="en-US" sz="1600" dirty="0"/>
              <a:t>Gracefully accept constructive criticism</a:t>
            </a:r>
          </a:p>
          <a:p>
            <a:r>
              <a:rPr lang="en-US" sz="1600" dirty="0"/>
              <a:t>Focus on what is best for the community</a:t>
            </a:r>
          </a:p>
          <a:p>
            <a:r>
              <a:rPr lang="en-US" sz="1600" dirty="0"/>
              <a:t>Show courtesy and respect towards other community members</a:t>
            </a:r>
          </a:p>
          <a:p>
            <a:r>
              <a:rPr lang="en-US" sz="1600" dirty="0"/>
              <a:t>Be kind</a:t>
            </a:r>
          </a:p>
        </p:txBody>
      </p:sp>
      <p:sp>
        <p:nvSpPr>
          <p:cNvPr id="2" name="Date Placeholder 3">
            <a:extLst>
              <a:ext uri="{FF2B5EF4-FFF2-40B4-BE49-F238E27FC236}">
                <a16:creationId xmlns:a16="http://schemas.microsoft.com/office/drawing/2014/main" id="{95E9DCCF-ABBE-1E36-388D-B144E682AA7C}"/>
              </a:ext>
            </a:extLst>
          </p:cNvPr>
          <p:cNvSpPr>
            <a:spLocks noGrp="1"/>
          </p:cNvSpPr>
          <p:nvPr>
            <p:ph type="dt" sz="half" idx="10"/>
          </p:nvPr>
        </p:nvSpPr>
        <p:spPr>
          <a:xfrm>
            <a:off x="550863" y="6507212"/>
            <a:ext cx="2628900" cy="153888"/>
          </a:xfrm>
        </p:spPr>
        <p:txBody>
          <a:bodyPr>
            <a:noAutofit/>
          </a:bodyPr>
          <a:lstStyle/>
          <a:p>
            <a:endParaRPr lang="en-US" dirty="0"/>
          </a:p>
        </p:txBody>
      </p:sp>
    </p:spTree>
    <p:extLst>
      <p:ext uri="{BB962C8B-B14F-4D97-AF65-F5344CB8AC3E}">
        <p14:creationId xmlns:p14="http://schemas.microsoft.com/office/powerpoint/2010/main" val="80546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00C0-13A4-499A-8C66-24291BBA2D39}"/>
              </a:ext>
            </a:extLst>
          </p:cNvPr>
          <p:cNvSpPr>
            <a:spLocks noGrp="1"/>
          </p:cNvSpPr>
          <p:nvPr>
            <p:ph type="title"/>
          </p:nvPr>
        </p:nvSpPr>
        <p:spPr>
          <a:xfrm>
            <a:off x="581192" y="702156"/>
            <a:ext cx="11029616" cy="494596"/>
          </a:xfrm>
        </p:spPr>
        <p:txBody>
          <a:bodyPr vert="horz" lIns="91440" tIns="45720" rIns="91440" bIns="45720" rtlCol="0" anchor="b">
            <a:normAutofit fontScale="90000"/>
          </a:bodyPr>
          <a:lstStyle/>
          <a:p>
            <a:r>
              <a:rPr lang="en-US" dirty="0"/>
              <a:t>Jonathan </a:t>
            </a:r>
            <a:r>
              <a:rPr lang="en-US" dirty="0" err="1"/>
              <a:t>Corney</a:t>
            </a:r>
            <a:endParaRPr lang="en-US" dirty="0"/>
          </a:p>
        </p:txBody>
      </p:sp>
      <p:sp>
        <p:nvSpPr>
          <p:cNvPr id="3" name="Content Placeholder 2">
            <a:extLst>
              <a:ext uri="{FF2B5EF4-FFF2-40B4-BE49-F238E27FC236}">
                <a16:creationId xmlns:a16="http://schemas.microsoft.com/office/drawing/2014/main" id="{F972D4CF-29B1-48FD-86F8-2EED9F35D30F}"/>
              </a:ext>
            </a:extLst>
          </p:cNvPr>
          <p:cNvSpPr>
            <a:spLocks noGrp="1"/>
          </p:cNvSpPr>
          <p:nvPr>
            <p:ph sz="half" idx="1"/>
          </p:nvPr>
        </p:nvSpPr>
        <p:spPr>
          <a:xfrm>
            <a:off x="4505327" y="1600102"/>
            <a:ext cx="7105481" cy="4045683"/>
          </a:xfrm>
        </p:spPr>
        <p:txBody>
          <a:bodyPr vert="horz" lIns="91440" tIns="45720" rIns="91440" bIns="45720" rtlCol="0" anchor="ctr">
            <a:normAutofit/>
          </a:bodyPr>
          <a:lstStyle/>
          <a:p>
            <a:pPr marL="0" indent="0">
              <a:lnSpc>
                <a:spcPct val="90000"/>
              </a:lnSpc>
              <a:buNone/>
            </a:pPr>
            <a:r>
              <a:rPr lang="en-GB" sz="2000" b="1" dirty="0"/>
              <a:t>Jonathan </a:t>
            </a:r>
            <a:r>
              <a:rPr lang="en-GB" sz="2000" b="1" dirty="0" err="1"/>
              <a:t>Corney</a:t>
            </a:r>
            <a:r>
              <a:rPr lang="en-GB" sz="2000" b="1" dirty="0"/>
              <a:t>, Prof,</a:t>
            </a:r>
            <a:r>
              <a:rPr lang="en-GB" sz="2000" dirty="0"/>
              <a:t> Professor Jonathan </a:t>
            </a:r>
            <a:r>
              <a:rPr lang="en-GB" sz="2000" dirty="0" err="1"/>
              <a:t>Corney</a:t>
            </a:r>
            <a:r>
              <a:rPr lang="en-GB" sz="2000" dirty="0"/>
              <a:t>, School of Engineering, University of Edinburgh: Is Professor of Digital Manufacturing and has been PI on over £1.8 Million of EPSRC funded research. He has published two books and over 80 papers on various aspects of CAD/CAM and advanced manufacturing. His career started at Heriot-Watt University where he worked on geometric modelling, feature recognition and shape search systems. In 2007 he moved to Strathclyde as Professor of Design and Manufacture where he investigated manufacturing applications of crowdsourcing; Internet cloud interfaces for manufacturing and systems for interactive search of digital media. </a:t>
            </a:r>
            <a:endParaRPr lang="en-US" sz="2000" dirty="0"/>
          </a:p>
        </p:txBody>
      </p:sp>
      <p:pic>
        <p:nvPicPr>
          <p:cNvPr id="6" name="Content Placeholder 5">
            <a:extLst>
              <a:ext uri="{FF2B5EF4-FFF2-40B4-BE49-F238E27FC236}">
                <a16:creationId xmlns:a16="http://schemas.microsoft.com/office/drawing/2014/main" id="{8EFE8C10-89B2-4636-A26F-F15C177759E2}"/>
              </a:ext>
            </a:extLst>
          </p:cNvPr>
          <p:cNvPicPr>
            <a:picLocks noGrp="1" noChangeAspect="1"/>
          </p:cNvPicPr>
          <p:nvPr>
            <p:ph sz="half" idx="2"/>
          </p:nvPr>
        </p:nvPicPr>
        <p:blipFill>
          <a:blip r:embed="rId2"/>
          <a:srcRect l="4714" r="4714"/>
          <a:stretch/>
        </p:blipFill>
        <p:spPr>
          <a:xfrm>
            <a:off x="767408" y="1604390"/>
            <a:ext cx="3305175" cy="3649219"/>
          </a:xfrm>
          <a:prstGeom prst="rect">
            <a:avLst/>
          </a:prstGeom>
        </p:spPr>
      </p:pic>
    </p:spTree>
    <p:extLst>
      <p:ext uri="{BB962C8B-B14F-4D97-AF65-F5344CB8AC3E}">
        <p14:creationId xmlns:p14="http://schemas.microsoft.com/office/powerpoint/2010/main" val="3008680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00C0-13A4-499A-8C66-24291BBA2D39}"/>
              </a:ext>
            </a:extLst>
          </p:cNvPr>
          <p:cNvSpPr>
            <a:spLocks noGrp="1"/>
          </p:cNvSpPr>
          <p:nvPr>
            <p:ph type="title"/>
          </p:nvPr>
        </p:nvSpPr>
        <p:spPr>
          <a:xfrm>
            <a:off x="581192" y="702156"/>
            <a:ext cx="11029616" cy="494596"/>
          </a:xfrm>
        </p:spPr>
        <p:txBody>
          <a:bodyPr vert="horz" lIns="91440" tIns="45720" rIns="91440" bIns="45720" rtlCol="0" anchor="b">
            <a:normAutofit fontScale="90000"/>
          </a:bodyPr>
          <a:lstStyle/>
          <a:p>
            <a:r>
              <a:rPr lang="en-US" dirty="0"/>
              <a:t>Danai </a:t>
            </a:r>
            <a:r>
              <a:rPr lang="en-US" dirty="0" err="1"/>
              <a:t>korre</a:t>
            </a:r>
            <a:endParaRPr lang="en-US" dirty="0"/>
          </a:p>
        </p:txBody>
      </p:sp>
      <p:sp>
        <p:nvSpPr>
          <p:cNvPr id="3" name="Content Placeholder 2">
            <a:extLst>
              <a:ext uri="{FF2B5EF4-FFF2-40B4-BE49-F238E27FC236}">
                <a16:creationId xmlns:a16="http://schemas.microsoft.com/office/drawing/2014/main" id="{F972D4CF-29B1-48FD-86F8-2EED9F35D30F}"/>
              </a:ext>
            </a:extLst>
          </p:cNvPr>
          <p:cNvSpPr>
            <a:spLocks noGrp="1"/>
          </p:cNvSpPr>
          <p:nvPr>
            <p:ph sz="half" idx="1"/>
          </p:nvPr>
        </p:nvSpPr>
        <p:spPr>
          <a:xfrm>
            <a:off x="4505327" y="1714928"/>
            <a:ext cx="7105481" cy="3649219"/>
          </a:xfrm>
        </p:spPr>
        <p:txBody>
          <a:bodyPr vert="horz" lIns="91440" tIns="45720" rIns="91440" bIns="45720" rtlCol="0" anchor="ctr">
            <a:normAutofit/>
          </a:bodyPr>
          <a:lstStyle/>
          <a:p>
            <a:pPr marL="0" indent="0">
              <a:lnSpc>
                <a:spcPct val="90000"/>
              </a:lnSpc>
              <a:buNone/>
            </a:pPr>
            <a:r>
              <a:rPr lang="en-GB" sz="2000" b="1" dirty="0"/>
              <a:t>Danai Korre, PhD,</a:t>
            </a:r>
            <a:r>
              <a:rPr lang="en-GB" sz="2000" dirty="0"/>
              <a:t> is a Research Associate at the University of Edinburgh, School of Engineering, in immersive technologies. She has a BSc in Informatics, an MSc in digital media and holds a PhD in Data Science, Human-Oriented Artificial Intelligence and User Experience (UX) research from the University of Edinburgh. She has more than 8 years of experience in EdTech, UX and working with data. She is also a review editor in mobile and ubiquitous computing. </a:t>
            </a:r>
            <a:endParaRPr lang="en-US" sz="2000" dirty="0"/>
          </a:p>
        </p:txBody>
      </p:sp>
      <p:pic>
        <p:nvPicPr>
          <p:cNvPr id="6" name="Content Placeholder 5">
            <a:extLst>
              <a:ext uri="{FF2B5EF4-FFF2-40B4-BE49-F238E27FC236}">
                <a16:creationId xmlns:a16="http://schemas.microsoft.com/office/drawing/2014/main" id="{8EFE8C10-89B2-4636-A26F-F15C177759E2}"/>
              </a:ext>
            </a:extLst>
          </p:cNvPr>
          <p:cNvPicPr>
            <a:picLocks noGrp="1" noChangeAspect="1"/>
          </p:cNvPicPr>
          <p:nvPr>
            <p:ph sz="half" idx="2"/>
          </p:nvPr>
        </p:nvPicPr>
        <p:blipFill>
          <a:blip r:embed="rId2"/>
          <a:srcRect l="4714" r="4714"/>
          <a:stretch/>
        </p:blipFill>
        <p:spPr>
          <a:xfrm>
            <a:off x="695400" y="1716947"/>
            <a:ext cx="3305175" cy="3649219"/>
          </a:xfrm>
          <a:prstGeom prst="rect">
            <a:avLst/>
          </a:prstGeom>
        </p:spPr>
      </p:pic>
    </p:spTree>
    <p:extLst>
      <p:ext uri="{BB962C8B-B14F-4D97-AF65-F5344CB8AC3E}">
        <p14:creationId xmlns:p14="http://schemas.microsoft.com/office/powerpoint/2010/main" val="1360176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9FC19F-3B48-4869-B5F2-92464216ED7A}"/>
              </a:ext>
            </a:extLst>
          </p:cNvPr>
          <p:cNvSpPr>
            <a:spLocks noGrp="1"/>
          </p:cNvSpPr>
          <p:nvPr>
            <p:ph type="title"/>
          </p:nvPr>
        </p:nvSpPr>
        <p:spPr/>
        <p:txBody>
          <a:bodyPr anchor="ctr">
            <a:normAutofit/>
          </a:bodyPr>
          <a:lstStyle/>
          <a:p>
            <a:pPr>
              <a:lnSpc>
                <a:spcPct val="90000"/>
              </a:lnSpc>
            </a:pPr>
            <a:r>
              <a:rPr lang="en-GB" sz="2800" dirty="0"/>
              <a:t>Lectures</a:t>
            </a:r>
            <a:endParaRPr lang="en-GB" sz="1800" dirty="0"/>
          </a:p>
        </p:txBody>
      </p:sp>
      <p:graphicFrame>
        <p:nvGraphicFramePr>
          <p:cNvPr id="8" name="Content Placeholder 2">
            <a:extLst>
              <a:ext uri="{FF2B5EF4-FFF2-40B4-BE49-F238E27FC236}">
                <a16:creationId xmlns:a16="http://schemas.microsoft.com/office/drawing/2014/main" id="{A276130D-706F-434F-816E-6E18EDCD95B7}"/>
              </a:ext>
            </a:extLst>
          </p:cNvPr>
          <p:cNvGraphicFramePr>
            <a:graphicFrameLocks/>
          </p:cNvGraphicFramePr>
          <p:nvPr>
            <p:extLst>
              <p:ext uri="{D42A27DB-BD31-4B8C-83A1-F6EECF244321}">
                <p14:modId xmlns:p14="http://schemas.microsoft.com/office/powerpoint/2010/main" val="1114399280"/>
              </p:ext>
            </p:extLst>
          </p:nvPr>
        </p:nvGraphicFramePr>
        <p:xfrm>
          <a:off x="1820715" y="1372592"/>
          <a:ext cx="8550569" cy="4717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696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9FC19F-3B48-4869-B5F2-92464216ED7A}"/>
              </a:ext>
            </a:extLst>
          </p:cNvPr>
          <p:cNvSpPr>
            <a:spLocks noGrp="1"/>
          </p:cNvSpPr>
          <p:nvPr>
            <p:ph type="title"/>
          </p:nvPr>
        </p:nvSpPr>
        <p:spPr/>
        <p:txBody>
          <a:bodyPr anchor="ctr">
            <a:normAutofit/>
          </a:bodyPr>
          <a:lstStyle/>
          <a:p>
            <a:pPr>
              <a:lnSpc>
                <a:spcPct val="90000"/>
              </a:lnSpc>
            </a:pPr>
            <a:r>
              <a:rPr lang="en-GB" sz="2800" dirty="0"/>
              <a:t>Lectures</a:t>
            </a:r>
            <a:endParaRPr lang="en-GB" sz="1800" dirty="0"/>
          </a:p>
        </p:txBody>
      </p:sp>
      <p:graphicFrame>
        <p:nvGraphicFramePr>
          <p:cNvPr id="8" name="Content Placeholder 2">
            <a:extLst>
              <a:ext uri="{FF2B5EF4-FFF2-40B4-BE49-F238E27FC236}">
                <a16:creationId xmlns:a16="http://schemas.microsoft.com/office/drawing/2014/main" id="{A276130D-706F-434F-816E-6E18EDCD95B7}"/>
              </a:ext>
            </a:extLst>
          </p:cNvPr>
          <p:cNvGraphicFramePr>
            <a:graphicFrameLocks/>
          </p:cNvGraphicFramePr>
          <p:nvPr>
            <p:extLst>
              <p:ext uri="{D42A27DB-BD31-4B8C-83A1-F6EECF244321}">
                <p14:modId xmlns:p14="http://schemas.microsoft.com/office/powerpoint/2010/main" val="1842967979"/>
              </p:ext>
            </p:extLst>
          </p:nvPr>
        </p:nvGraphicFramePr>
        <p:xfrm>
          <a:off x="1496033" y="1014317"/>
          <a:ext cx="9199934" cy="5075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170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9FC19F-3B48-4869-B5F2-92464216ED7A}"/>
              </a:ext>
            </a:extLst>
          </p:cNvPr>
          <p:cNvSpPr>
            <a:spLocks noGrp="1"/>
          </p:cNvSpPr>
          <p:nvPr>
            <p:ph type="title"/>
          </p:nvPr>
        </p:nvSpPr>
        <p:spPr/>
        <p:txBody>
          <a:bodyPr anchor="ctr">
            <a:normAutofit/>
          </a:bodyPr>
          <a:lstStyle/>
          <a:p>
            <a:pPr>
              <a:lnSpc>
                <a:spcPct val="90000"/>
              </a:lnSpc>
            </a:pPr>
            <a:r>
              <a:rPr lang="en-GB" sz="2800" dirty="0"/>
              <a:t>Lectures</a:t>
            </a:r>
            <a:endParaRPr lang="en-GB" sz="1600" dirty="0"/>
          </a:p>
        </p:txBody>
      </p:sp>
      <p:graphicFrame>
        <p:nvGraphicFramePr>
          <p:cNvPr id="6" name="Content Placeholder 2">
            <a:extLst>
              <a:ext uri="{FF2B5EF4-FFF2-40B4-BE49-F238E27FC236}">
                <a16:creationId xmlns:a16="http://schemas.microsoft.com/office/drawing/2014/main" id="{782879F7-9641-4866-884B-B1DEB535B4C4}"/>
              </a:ext>
            </a:extLst>
          </p:cNvPr>
          <p:cNvGraphicFramePr>
            <a:graphicFrameLocks noGrp="1"/>
          </p:cNvGraphicFramePr>
          <p:nvPr>
            <p:ph idx="4294967295"/>
            <p:extLst>
              <p:ext uri="{D42A27DB-BD31-4B8C-83A1-F6EECF244321}">
                <p14:modId xmlns:p14="http://schemas.microsoft.com/office/powerpoint/2010/main" val="2749361892"/>
              </p:ext>
            </p:extLst>
          </p:nvPr>
        </p:nvGraphicFramePr>
        <p:xfrm>
          <a:off x="1292225" y="1591706"/>
          <a:ext cx="9607550" cy="4481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41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9FC19F-3B48-4869-B5F2-92464216ED7A}"/>
              </a:ext>
            </a:extLst>
          </p:cNvPr>
          <p:cNvSpPr>
            <a:spLocks noGrp="1"/>
          </p:cNvSpPr>
          <p:nvPr>
            <p:ph type="title"/>
          </p:nvPr>
        </p:nvSpPr>
        <p:spPr/>
        <p:txBody>
          <a:bodyPr anchor="ctr">
            <a:normAutofit/>
          </a:bodyPr>
          <a:lstStyle/>
          <a:p>
            <a:pPr>
              <a:lnSpc>
                <a:spcPct val="90000"/>
              </a:lnSpc>
            </a:pPr>
            <a:r>
              <a:rPr lang="en-GB" sz="2800" dirty="0"/>
              <a:t>Lectures</a:t>
            </a:r>
            <a:endParaRPr lang="en-GB" sz="1600" dirty="0"/>
          </a:p>
        </p:txBody>
      </p:sp>
      <p:graphicFrame>
        <p:nvGraphicFramePr>
          <p:cNvPr id="6" name="Content Placeholder 2">
            <a:extLst>
              <a:ext uri="{FF2B5EF4-FFF2-40B4-BE49-F238E27FC236}">
                <a16:creationId xmlns:a16="http://schemas.microsoft.com/office/drawing/2014/main" id="{782879F7-9641-4866-884B-B1DEB535B4C4}"/>
              </a:ext>
            </a:extLst>
          </p:cNvPr>
          <p:cNvGraphicFramePr>
            <a:graphicFrameLocks noGrp="1"/>
          </p:cNvGraphicFramePr>
          <p:nvPr>
            <p:ph idx="4294967295"/>
            <p:extLst>
              <p:ext uri="{D42A27DB-BD31-4B8C-83A1-F6EECF244321}">
                <p14:modId xmlns:p14="http://schemas.microsoft.com/office/powerpoint/2010/main" val="3473816702"/>
              </p:ext>
            </p:extLst>
          </p:nvPr>
        </p:nvGraphicFramePr>
        <p:xfrm>
          <a:off x="1292225" y="1591706"/>
          <a:ext cx="9607550" cy="4481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7636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9FC19F-3B48-4869-B5F2-92464216ED7A}"/>
              </a:ext>
            </a:extLst>
          </p:cNvPr>
          <p:cNvSpPr>
            <a:spLocks noGrp="1"/>
          </p:cNvSpPr>
          <p:nvPr>
            <p:ph type="title"/>
          </p:nvPr>
        </p:nvSpPr>
        <p:spPr>
          <a:xfrm>
            <a:off x="594518" y="681037"/>
            <a:ext cx="11002963" cy="823913"/>
          </a:xfrm>
        </p:spPr>
        <p:txBody>
          <a:bodyPr anchor="ctr">
            <a:normAutofit/>
          </a:bodyPr>
          <a:lstStyle/>
          <a:p>
            <a:r>
              <a:rPr lang="en-GB" dirty="0"/>
              <a:t>Workshops</a:t>
            </a:r>
          </a:p>
        </p:txBody>
      </p:sp>
      <p:graphicFrame>
        <p:nvGraphicFramePr>
          <p:cNvPr id="7" name="Content Placeholder 2">
            <a:extLst>
              <a:ext uri="{FF2B5EF4-FFF2-40B4-BE49-F238E27FC236}">
                <a16:creationId xmlns:a16="http://schemas.microsoft.com/office/drawing/2014/main" id="{71E32A83-253E-481C-ADBA-FA1CB3B45AFC}"/>
              </a:ext>
            </a:extLst>
          </p:cNvPr>
          <p:cNvGraphicFramePr>
            <a:graphicFrameLocks/>
          </p:cNvGraphicFramePr>
          <p:nvPr>
            <p:extLst>
              <p:ext uri="{D42A27DB-BD31-4B8C-83A1-F6EECF244321}">
                <p14:modId xmlns:p14="http://schemas.microsoft.com/office/powerpoint/2010/main" val="1156553808"/>
              </p:ext>
            </p:extLst>
          </p:nvPr>
        </p:nvGraphicFramePr>
        <p:xfrm>
          <a:off x="911423" y="1196752"/>
          <a:ext cx="10369152" cy="532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8396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960F-E63C-4358-BAD3-218033B03F78}"/>
              </a:ext>
            </a:extLst>
          </p:cNvPr>
          <p:cNvSpPr>
            <a:spLocks noGrp="1"/>
          </p:cNvSpPr>
          <p:nvPr>
            <p:ph type="title"/>
          </p:nvPr>
        </p:nvSpPr>
        <p:spPr>
          <a:xfrm>
            <a:off x="2956322" y="404665"/>
            <a:ext cx="6279356" cy="1325563"/>
          </a:xfrm>
        </p:spPr>
        <p:txBody>
          <a:bodyPr anchor="ctr">
            <a:normAutofit/>
          </a:bodyPr>
          <a:lstStyle/>
          <a:p>
            <a:r>
              <a:rPr lang="en-GB" dirty="0"/>
              <a:t>Keeping a LEARNING JOURNAL</a:t>
            </a:r>
          </a:p>
        </p:txBody>
      </p:sp>
      <p:sp>
        <p:nvSpPr>
          <p:cNvPr id="4" name="Slide Number Placeholder 3" hidden="1">
            <a:extLst>
              <a:ext uri="{FF2B5EF4-FFF2-40B4-BE49-F238E27FC236}">
                <a16:creationId xmlns:a16="http://schemas.microsoft.com/office/drawing/2014/main" id="{29B5562E-43B7-44FE-AF7A-A2A0776B16D6}"/>
              </a:ext>
            </a:extLst>
          </p:cNvPr>
          <p:cNvSpPr>
            <a:spLocks noGrp="1"/>
          </p:cNvSpPr>
          <p:nvPr>
            <p:ph type="sldNum" sz="quarter" idx="4294967295"/>
          </p:nvPr>
        </p:nvSpPr>
        <p:spPr>
          <a:xfrm>
            <a:off x="11858625" y="6469063"/>
            <a:ext cx="333375" cy="365125"/>
          </a:xfrm>
        </p:spPr>
        <p:txBody>
          <a:bodyPr/>
          <a:lstStyle/>
          <a:p>
            <a:pPr>
              <a:spcAft>
                <a:spcPts val="600"/>
              </a:spcAft>
            </a:pPr>
            <a:fld id="{F38DF745-7D3F-47F4-83A3-874385CFAA69}" type="slidenum">
              <a:rPr lang="en-US" smtClean="0"/>
              <a:pPr>
                <a:spcAft>
                  <a:spcPts val="600"/>
                </a:spcAft>
              </a:pPr>
              <a:t>27</a:t>
            </a:fld>
            <a:endParaRPr lang="en-US"/>
          </a:p>
        </p:txBody>
      </p:sp>
      <p:sp>
        <p:nvSpPr>
          <p:cNvPr id="6" name="Content Placeholder 5">
            <a:extLst>
              <a:ext uri="{FF2B5EF4-FFF2-40B4-BE49-F238E27FC236}">
                <a16:creationId xmlns:a16="http://schemas.microsoft.com/office/drawing/2014/main" id="{32A5DE42-3691-4E27-AA0F-DC189D052E97}"/>
              </a:ext>
            </a:extLst>
          </p:cNvPr>
          <p:cNvSpPr>
            <a:spLocks noGrp="1"/>
          </p:cNvSpPr>
          <p:nvPr>
            <p:ph idx="1"/>
          </p:nvPr>
        </p:nvSpPr>
        <p:spPr/>
        <p:txBody>
          <a:bodyPr/>
          <a:lstStyle/>
          <a:p>
            <a:pPr marL="0" indent="0" algn="l">
              <a:lnSpc>
                <a:spcPct val="100000"/>
              </a:lnSpc>
              <a:spcBef>
                <a:spcPts val="2400"/>
              </a:spcBef>
              <a:buNone/>
            </a:pPr>
            <a:r>
              <a:rPr lang="en-GB" sz="1800" b="0" i="0" dirty="0">
                <a:solidFill>
                  <a:srgbClr val="3D4766"/>
                </a:solidFill>
                <a:effectLst/>
                <a:latin typeface="+mn-lt"/>
              </a:rPr>
              <a:t>Students are expected to reflect upon their learning on a week by week basis. </a:t>
            </a:r>
          </a:p>
          <a:p>
            <a:pPr marL="0" indent="0" algn="l">
              <a:lnSpc>
                <a:spcPct val="100000"/>
              </a:lnSpc>
              <a:spcBef>
                <a:spcPts val="2400"/>
              </a:spcBef>
              <a:buNone/>
            </a:pPr>
            <a:r>
              <a:rPr lang="en-GB" sz="1800" b="0" i="0" dirty="0">
                <a:solidFill>
                  <a:srgbClr val="3D4766"/>
                </a:solidFill>
                <a:effectLst/>
                <a:latin typeface="+mn-lt"/>
              </a:rPr>
              <a:t>The reflective learning journal is intended to consolidate learning and to help students consciously and intentionally develop Data Science skills. </a:t>
            </a:r>
          </a:p>
          <a:p>
            <a:pPr marL="0" indent="0" algn="l">
              <a:lnSpc>
                <a:spcPct val="100000"/>
              </a:lnSpc>
              <a:spcBef>
                <a:spcPts val="2400"/>
              </a:spcBef>
              <a:buNone/>
            </a:pPr>
            <a:r>
              <a:rPr lang="en-GB" sz="1800" b="0" i="0" dirty="0">
                <a:solidFill>
                  <a:srgbClr val="3D4766"/>
                </a:solidFill>
                <a:effectLst/>
                <a:latin typeface="+mn-lt"/>
              </a:rPr>
              <a:t>As Engineers, reflective writing might be new and a little bit confusing but there is a purpose for using it. Reflection has been shown to be a highly effective way of learning.</a:t>
            </a:r>
          </a:p>
          <a:p>
            <a:pPr marL="0" indent="0" algn="l">
              <a:lnSpc>
                <a:spcPct val="100000"/>
              </a:lnSpc>
              <a:spcBef>
                <a:spcPts val="2400"/>
              </a:spcBef>
              <a:buNone/>
            </a:pPr>
            <a:r>
              <a:rPr lang="en-GB" sz="1800" b="0" i="0" dirty="0">
                <a:solidFill>
                  <a:srgbClr val="3D4766"/>
                </a:solidFill>
                <a:effectLst/>
                <a:latin typeface="+mn-lt"/>
              </a:rPr>
              <a:t>Your learning journal will be the basis on which we hold the discussion and Q&amp;A each week.</a:t>
            </a:r>
          </a:p>
          <a:p>
            <a:pPr marL="0" indent="0" algn="l">
              <a:lnSpc>
                <a:spcPct val="100000"/>
              </a:lnSpc>
              <a:spcBef>
                <a:spcPts val="2400"/>
              </a:spcBef>
              <a:buNone/>
            </a:pPr>
            <a:r>
              <a:rPr lang="en-GB" sz="1800" dirty="0">
                <a:solidFill>
                  <a:srgbClr val="3D4766"/>
                </a:solidFill>
                <a:latin typeface="+mn-lt"/>
              </a:rPr>
              <a:t>More details and a video are on the website.</a:t>
            </a:r>
            <a:endParaRPr lang="en-GB" sz="1800" b="0" i="0" dirty="0">
              <a:solidFill>
                <a:srgbClr val="3D4766"/>
              </a:solidFill>
              <a:effectLst/>
              <a:latin typeface="+mn-lt"/>
            </a:endParaRPr>
          </a:p>
          <a:p>
            <a:endParaRPr lang="en-GB" dirty="0"/>
          </a:p>
        </p:txBody>
      </p:sp>
    </p:spTree>
    <p:extLst>
      <p:ext uri="{BB962C8B-B14F-4D97-AF65-F5344CB8AC3E}">
        <p14:creationId xmlns:p14="http://schemas.microsoft.com/office/powerpoint/2010/main" val="1292892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FF76-F16C-42AD-92FA-90E7ADFBB431}"/>
              </a:ext>
            </a:extLst>
          </p:cNvPr>
          <p:cNvSpPr>
            <a:spLocks noGrp="1"/>
          </p:cNvSpPr>
          <p:nvPr>
            <p:ph type="title"/>
          </p:nvPr>
        </p:nvSpPr>
        <p:spPr/>
        <p:txBody>
          <a:bodyPr/>
          <a:lstStyle/>
          <a:p>
            <a:r>
              <a:rPr lang="en-GB" dirty="0"/>
              <a:t>What is data science?</a:t>
            </a:r>
          </a:p>
        </p:txBody>
      </p:sp>
      <p:sp>
        <p:nvSpPr>
          <p:cNvPr id="3" name="Content Placeholder 2">
            <a:extLst>
              <a:ext uri="{FF2B5EF4-FFF2-40B4-BE49-F238E27FC236}">
                <a16:creationId xmlns:a16="http://schemas.microsoft.com/office/drawing/2014/main" id="{2A3AB8A0-72F2-4AE7-BEA0-EFDA33B0CBC2}"/>
              </a:ext>
            </a:extLst>
          </p:cNvPr>
          <p:cNvSpPr>
            <a:spLocks noGrp="1"/>
          </p:cNvSpPr>
          <p:nvPr>
            <p:ph idx="1"/>
          </p:nvPr>
        </p:nvSpPr>
        <p:spPr/>
        <p:txBody>
          <a:bodyPr/>
          <a:lstStyle/>
          <a:p>
            <a:pPr marL="0" indent="0">
              <a:buNone/>
            </a:pPr>
            <a:r>
              <a:rPr lang="en-GB" sz="2400" dirty="0"/>
              <a:t>Data science implies a focus involving </a:t>
            </a:r>
            <a:r>
              <a:rPr lang="en-GB" sz="2400" b="1" dirty="0"/>
              <a:t>data </a:t>
            </a:r>
            <a:r>
              <a:rPr lang="en-GB" sz="2400" dirty="0"/>
              <a:t>and, by extension, </a:t>
            </a:r>
            <a:r>
              <a:rPr lang="en-GB" sz="2400" b="1" dirty="0"/>
              <a:t>statistics</a:t>
            </a:r>
            <a:r>
              <a:rPr lang="en-GB" sz="2400" dirty="0"/>
              <a:t>, or the systematic study of the </a:t>
            </a:r>
            <a:r>
              <a:rPr lang="en-GB" sz="2400" b="1" dirty="0"/>
              <a:t>organization</a:t>
            </a:r>
            <a:r>
              <a:rPr lang="en-GB" sz="2400" dirty="0"/>
              <a:t>, </a:t>
            </a:r>
            <a:r>
              <a:rPr lang="en-GB" sz="2400" b="1" dirty="0"/>
              <a:t>properties</a:t>
            </a:r>
            <a:r>
              <a:rPr lang="en-GB" sz="2400" dirty="0"/>
              <a:t>, and </a:t>
            </a:r>
            <a:r>
              <a:rPr lang="en-GB" sz="2400" b="1" dirty="0"/>
              <a:t>analysis </a:t>
            </a:r>
            <a:r>
              <a:rPr lang="en-GB" sz="2400" dirty="0"/>
              <a:t>of data and its role in </a:t>
            </a:r>
            <a:r>
              <a:rPr lang="en-GB" sz="2400" b="1" dirty="0"/>
              <a:t>inference</a:t>
            </a:r>
            <a:r>
              <a:rPr lang="en-GB" sz="2400" dirty="0"/>
              <a:t>, including our </a:t>
            </a:r>
            <a:r>
              <a:rPr lang="en-GB" sz="2400" b="1" dirty="0"/>
              <a:t>confidence </a:t>
            </a:r>
            <a:r>
              <a:rPr lang="en-GB" sz="2400" dirty="0"/>
              <a:t>in the inference [1]. </a:t>
            </a:r>
          </a:p>
          <a:p>
            <a:pPr marL="0" indent="0">
              <a:buNone/>
            </a:pPr>
            <a:endParaRPr lang="en-GB" sz="2000" dirty="0"/>
          </a:p>
        </p:txBody>
      </p:sp>
      <p:sp>
        <p:nvSpPr>
          <p:cNvPr id="4" name="Slide Number Placeholder 3">
            <a:extLst>
              <a:ext uri="{FF2B5EF4-FFF2-40B4-BE49-F238E27FC236}">
                <a16:creationId xmlns:a16="http://schemas.microsoft.com/office/drawing/2014/main" id="{0FC8E268-2405-4FF0-9A6F-84FDD0D3FD47}"/>
              </a:ext>
            </a:extLst>
          </p:cNvPr>
          <p:cNvSpPr>
            <a:spLocks noGrp="1"/>
          </p:cNvSpPr>
          <p:nvPr>
            <p:ph type="sldNum" sz="quarter" idx="12"/>
          </p:nvPr>
        </p:nvSpPr>
        <p:spPr/>
        <p:txBody>
          <a:bodyPr/>
          <a:lstStyle/>
          <a:p>
            <a:fld id="{F38DF745-7D3F-47F4-83A3-874385CFAA69}" type="slidenum">
              <a:rPr lang="en-US" smtClean="0"/>
              <a:pPr/>
              <a:t>28</a:t>
            </a:fld>
            <a:endParaRPr lang="en-US"/>
          </a:p>
        </p:txBody>
      </p:sp>
    </p:spTree>
    <p:extLst>
      <p:ext uri="{BB962C8B-B14F-4D97-AF65-F5344CB8AC3E}">
        <p14:creationId xmlns:p14="http://schemas.microsoft.com/office/powerpoint/2010/main" val="128425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FF76-F16C-42AD-92FA-90E7ADFBB431}"/>
              </a:ext>
            </a:extLst>
          </p:cNvPr>
          <p:cNvSpPr>
            <a:spLocks noGrp="1"/>
          </p:cNvSpPr>
          <p:nvPr>
            <p:ph type="title"/>
          </p:nvPr>
        </p:nvSpPr>
        <p:spPr/>
        <p:txBody>
          <a:bodyPr/>
          <a:lstStyle/>
          <a:p>
            <a:r>
              <a:rPr lang="en-GB" dirty="0"/>
              <a:t>What is data science?</a:t>
            </a:r>
          </a:p>
        </p:txBody>
      </p:sp>
      <p:sp>
        <p:nvSpPr>
          <p:cNvPr id="3" name="Content Placeholder 2">
            <a:extLst>
              <a:ext uri="{FF2B5EF4-FFF2-40B4-BE49-F238E27FC236}">
                <a16:creationId xmlns:a16="http://schemas.microsoft.com/office/drawing/2014/main" id="{2A3AB8A0-72F2-4AE7-BEA0-EFDA33B0CBC2}"/>
              </a:ext>
            </a:extLst>
          </p:cNvPr>
          <p:cNvSpPr>
            <a:spLocks noGrp="1"/>
          </p:cNvSpPr>
          <p:nvPr>
            <p:ph idx="1"/>
          </p:nvPr>
        </p:nvSpPr>
        <p:spPr>
          <a:xfrm>
            <a:off x="607562" y="1203045"/>
            <a:ext cx="10989920" cy="4811150"/>
          </a:xfrm>
        </p:spPr>
        <p:txBody>
          <a:bodyPr/>
          <a:lstStyle/>
          <a:p>
            <a:pPr marL="0" indent="0">
              <a:buNone/>
            </a:pPr>
            <a:r>
              <a:rPr lang="en-GB" sz="2000" dirty="0"/>
              <a:t>Data science differs from statistics and other disciplines in several important ways:</a:t>
            </a:r>
          </a:p>
          <a:p>
            <a:pPr lvl="1">
              <a:lnSpc>
                <a:spcPct val="100000"/>
              </a:lnSpc>
              <a:spcBef>
                <a:spcPts val="1200"/>
              </a:spcBef>
            </a:pPr>
            <a:r>
              <a:rPr lang="en-GB" sz="2000" dirty="0"/>
              <a:t>the ‘data’ part of data science is increasingly heterogeneous: unstructured text, images, video often emanating from networks with complex relationships between their entities [1].</a:t>
            </a:r>
          </a:p>
          <a:p>
            <a:endParaRPr lang="en-GB" sz="1400" dirty="0"/>
          </a:p>
        </p:txBody>
      </p:sp>
      <p:sp>
        <p:nvSpPr>
          <p:cNvPr id="4" name="Slide Number Placeholder 3">
            <a:extLst>
              <a:ext uri="{FF2B5EF4-FFF2-40B4-BE49-F238E27FC236}">
                <a16:creationId xmlns:a16="http://schemas.microsoft.com/office/drawing/2014/main" id="{0FC8E268-2405-4FF0-9A6F-84FDD0D3FD47}"/>
              </a:ext>
            </a:extLst>
          </p:cNvPr>
          <p:cNvSpPr>
            <a:spLocks noGrp="1"/>
          </p:cNvSpPr>
          <p:nvPr>
            <p:ph type="sldNum" sz="quarter" idx="12"/>
          </p:nvPr>
        </p:nvSpPr>
        <p:spPr/>
        <p:txBody>
          <a:bodyPr/>
          <a:lstStyle/>
          <a:p>
            <a:fld id="{F38DF745-7D3F-47F4-83A3-874385CFAA69}" type="slidenum">
              <a:rPr lang="en-US" smtClean="0"/>
              <a:pPr/>
              <a:t>29</a:t>
            </a:fld>
            <a:endParaRPr lang="en-US"/>
          </a:p>
        </p:txBody>
      </p:sp>
      <p:sp>
        <p:nvSpPr>
          <p:cNvPr id="10" name="TextBox 9">
            <a:extLst>
              <a:ext uri="{FF2B5EF4-FFF2-40B4-BE49-F238E27FC236}">
                <a16:creationId xmlns:a16="http://schemas.microsoft.com/office/drawing/2014/main" id="{E9989F2A-DA6C-42C6-AFC6-D89913E8D438}"/>
              </a:ext>
            </a:extLst>
          </p:cNvPr>
          <p:cNvSpPr txBox="1"/>
          <p:nvPr/>
        </p:nvSpPr>
        <p:spPr>
          <a:xfrm>
            <a:off x="5879976" y="4994755"/>
            <a:ext cx="5136232"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rPr>
              <a:t>Volume of data/information created, captured, copied, and consumed worldwide from 2010 to 2025 (in zettabytes). Source: Statista</a:t>
            </a:r>
            <a:endParaRPr kumimoji="0" lang="en-US" altLang="en-US" sz="1600" b="0" i="0" u="none" strike="noStrike" cap="none" normalizeH="0" baseline="0" dirty="0">
              <a:ln>
                <a:noFill/>
              </a:ln>
              <a:solidFill>
                <a:schemeClr val="tx1"/>
              </a:solidFill>
              <a:effectLst/>
            </a:endParaRPr>
          </a:p>
        </p:txBody>
      </p:sp>
      <p:pic>
        <p:nvPicPr>
          <p:cNvPr id="6" name="Picture 5">
            <a:extLst>
              <a:ext uri="{FF2B5EF4-FFF2-40B4-BE49-F238E27FC236}">
                <a16:creationId xmlns:a16="http://schemas.microsoft.com/office/drawing/2014/main" id="{FF49EAD1-0B66-4FA7-AC86-F2EAB0CC1E1C}"/>
              </a:ext>
            </a:extLst>
          </p:cNvPr>
          <p:cNvPicPr>
            <a:picLocks noChangeAspect="1"/>
          </p:cNvPicPr>
          <p:nvPr/>
        </p:nvPicPr>
        <p:blipFill>
          <a:blip r:embed="rId2"/>
          <a:stretch>
            <a:fillRect/>
          </a:stretch>
        </p:blipFill>
        <p:spPr>
          <a:xfrm>
            <a:off x="1343472" y="3203045"/>
            <a:ext cx="4320479" cy="2825155"/>
          </a:xfrm>
          <a:prstGeom prst="rect">
            <a:avLst/>
          </a:prstGeom>
        </p:spPr>
      </p:pic>
    </p:spTree>
    <p:extLst>
      <p:ext uri="{BB962C8B-B14F-4D97-AF65-F5344CB8AC3E}">
        <p14:creationId xmlns:p14="http://schemas.microsoft.com/office/powerpoint/2010/main" val="305804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p:txBody>
          <a:bodyPr>
            <a:normAutofit/>
          </a:bodyPr>
          <a:lstStyle/>
          <a:p>
            <a:r>
              <a:rPr lang="en-US" sz="4000" dirty="0"/>
              <a:t>Take the survey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4294967295"/>
          </p:nvPr>
        </p:nvSpPr>
        <p:spPr>
          <a:xfrm>
            <a:off x="625475" y="3284984"/>
            <a:ext cx="10941050" cy="1098550"/>
          </a:xfrm>
        </p:spPr>
        <p:txBody>
          <a:bodyPr/>
          <a:lstStyle/>
          <a:p>
            <a:pPr marL="0" indent="0" algn="ctr">
              <a:buNone/>
            </a:pPr>
            <a:r>
              <a:rPr lang="en-US" sz="1800" dirty="0"/>
              <a:t>Please answer the pre-course survey: </a:t>
            </a:r>
            <a:r>
              <a:rPr lang="en-GB" sz="1800" dirty="0">
                <a:hlinkClick r:id="rId3"/>
              </a:rPr>
              <a:t>https://edinburgh.onlinesurveys.ac.uk/pre-course-survey-ds4m-22-231</a:t>
            </a:r>
            <a:endParaRPr lang="en-US" sz="1800" dirty="0"/>
          </a:p>
        </p:txBody>
      </p:sp>
    </p:spTree>
    <p:extLst>
      <p:ext uri="{BB962C8B-B14F-4D97-AF65-F5344CB8AC3E}">
        <p14:creationId xmlns:p14="http://schemas.microsoft.com/office/powerpoint/2010/main" val="1251497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FF76-F16C-42AD-92FA-90E7ADFBB431}"/>
              </a:ext>
            </a:extLst>
          </p:cNvPr>
          <p:cNvSpPr>
            <a:spLocks noGrp="1"/>
          </p:cNvSpPr>
          <p:nvPr>
            <p:ph type="title"/>
          </p:nvPr>
        </p:nvSpPr>
        <p:spPr/>
        <p:txBody>
          <a:bodyPr/>
          <a:lstStyle/>
          <a:p>
            <a:r>
              <a:rPr lang="en-GB" dirty="0"/>
              <a:t>What is data science?</a:t>
            </a:r>
          </a:p>
        </p:txBody>
      </p:sp>
      <p:sp>
        <p:nvSpPr>
          <p:cNvPr id="3" name="Content Placeholder 2">
            <a:extLst>
              <a:ext uri="{FF2B5EF4-FFF2-40B4-BE49-F238E27FC236}">
                <a16:creationId xmlns:a16="http://schemas.microsoft.com/office/drawing/2014/main" id="{2A3AB8A0-72F2-4AE7-BEA0-EFDA33B0CBC2}"/>
              </a:ext>
            </a:extLst>
          </p:cNvPr>
          <p:cNvSpPr>
            <a:spLocks noGrp="1"/>
          </p:cNvSpPr>
          <p:nvPr>
            <p:ph idx="1"/>
          </p:nvPr>
        </p:nvSpPr>
        <p:spPr>
          <a:xfrm>
            <a:off x="607562" y="1203045"/>
            <a:ext cx="10989920" cy="4811150"/>
          </a:xfrm>
        </p:spPr>
        <p:txBody>
          <a:bodyPr/>
          <a:lstStyle/>
          <a:p>
            <a:pPr marL="0" indent="0">
              <a:buNone/>
            </a:pPr>
            <a:r>
              <a:rPr lang="en-GB" sz="2000" dirty="0"/>
              <a:t>Data science differs from statistics and other disciplines in several important ways:</a:t>
            </a:r>
          </a:p>
          <a:p>
            <a:pPr marL="514350" lvl="2">
              <a:lnSpc>
                <a:spcPct val="100000"/>
              </a:lnSpc>
              <a:spcBef>
                <a:spcPts val="1200"/>
              </a:spcBef>
            </a:pPr>
            <a:r>
              <a:rPr lang="en-GB" sz="2000" dirty="0"/>
              <a:t>Analysis, including the combination of the two types of data, requires </a:t>
            </a:r>
            <a:r>
              <a:rPr lang="en-GB" sz="2000" b="1" dirty="0"/>
              <a:t>integration</a:t>
            </a:r>
            <a:r>
              <a:rPr lang="en-GB" sz="2000" dirty="0"/>
              <a:t>, interpretation, and </a:t>
            </a:r>
            <a:r>
              <a:rPr lang="en-GB" sz="2000" b="1" dirty="0"/>
              <a:t>sense making </a:t>
            </a:r>
            <a:r>
              <a:rPr lang="en-GB" sz="2000" dirty="0"/>
              <a:t>that is increasingly derived through tools from multiple fields. Most data generated by humans and computers today is for consumption by computers [1]. </a:t>
            </a:r>
          </a:p>
        </p:txBody>
      </p:sp>
      <p:sp>
        <p:nvSpPr>
          <p:cNvPr id="4" name="Slide Number Placeholder 3">
            <a:extLst>
              <a:ext uri="{FF2B5EF4-FFF2-40B4-BE49-F238E27FC236}">
                <a16:creationId xmlns:a16="http://schemas.microsoft.com/office/drawing/2014/main" id="{0FC8E268-2405-4FF0-9A6F-84FDD0D3FD47}"/>
              </a:ext>
            </a:extLst>
          </p:cNvPr>
          <p:cNvSpPr>
            <a:spLocks noGrp="1"/>
          </p:cNvSpPr>
          <p:nvPr>
            <p:ph type="sldNum" sz="quarter" idx="12"/>
          </p:nvPr>
        </p:nvSpPr>
        <p:spPr/>
        <p:txBody>
          <a:bodyPr/>
          <a:lstStyle/>
          <a:p>
            <a:fld id="{F38DF745-7D3F-47F4-83A3-874385CFAA69}" type="slidenum">
              <a:rPr lang="en-US" smtClean="0"/>
              <a:pPr/>
              <a:t>30</a:t>
            </a:fld>
            <a:endParaRPr lang="en-US"/>
          </a:p>
        </p:txBody>
      </p:sp>
    </p:spTree>
    <p:extLst>
      <p:ext uri="{BB962C8B-B14F-4D97-AF65-F5344CB8AC3E}">
        <p14:creationId xmlns:p14="http://schemas.microsoft.com/office/powerpoint/2010/main" val="3859114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FF76-F16C-42AD-92FA-90E7ADFBB431}"/>
              </a:ext>
            </a:extLst>
          </p:cNvPr>
          <p:cNvSpPr>
            <a:spLocks noGrp="1"/>
          </p:cNvSpPr>
          <p:nvPr>
            <p:ph type="title"/>
          </p:nvPr>
        </p:nvSpPr>
        <p:spPr/>
        <p:txBody>
          <a:bodyPr/>
          <a:lstStyle/>
          <a:p>
            <a:r>
              <a:rPr lang="en-GB" dirty="0"/>
              <a:t>What is data science?</a:t>
            </a:r>
          </a:p>
        </p:txBody>
      </p:sp>
      <p:sp>
        <p:nvSpPr>
          <p:cNvPr id="3" name="Content Placeholder 2">
            <a:extLst>
              <a:ext uri="{FF2B5EF4-FFF2-40B4-BE49-F238E27FC236}">
                <a16:creationId xmlns:a16="http://schemas.microsoft.com/office/drawing/2014/main" id="{2A3AB8A0-72F2-4AE7-BEA0-EFDA33B0CBC2}"/>
              </a:ext>
            </a:extLst>
          </p:cNvPr>
          <p:cNvSpPr>
            <a:spLocks noGrp="1"/>
          </p:cNvSpPr>
          <p:nvPr>
            <p:ph idx="1"/>
          </p:nvPr>
        </p:nvSpPr>
        <p:spPr>
          <a:xfrm>
            <a:off x="607562" y="1203045"/>
            <a:ext cx="10989920" cy="4811150"/>
          </a:xfrm>
        </p:spPr>
        <p:txBody>
          <a:bodyPr/>
          <a:lstStyle/>
          <a:p>
            <a:pPr marL="0" indent="0">
              <a:lnSpc>
                <a:spcPct val="100000"/>
              </a:lnSpc>
              <a:spcBef>
                <a:spcPts val="2400"/>
              </a:spcBef>
              <a:buNone/>
            </a:pPr>
            <a:r>
              <a:rPr lang="en-GB" sz="2400" b="1" dirty="0"/>
              <a:t>Scalability:</a:t>
            </a:r>
            <a:r>
              <a:rPr lang="en-GB" sz="2400" dirty="0"/>
              <a:t> big data helps in decision making providing lots of raw material for the creation of new knowledge.</a:t>
            </a:r>
          </a:p>
          <a:p>
            <a:pPr marL="0" indent="0">
              <a:lnSpc>
                <a:spcPct val="100000"/>
              </a:lnSpc>
              <a:spcBef>
                <a:spcPts val="2400"/>
              </a:spcBef>
              <a:buNone/>
            </a:pPr>
            <a:r>
              <a:rPr lang="en-GB" sz="2400" b="1" dirty="0"/>
              <a:t>Scale matters: </a:t>
            </a:r>
            <a:r>
              <a:rPr lang="en-GB" sz="2400" dirty="0"/>
              <a:t>traditional database models are not particularly suited for knowledge discovery. </a:t>
            </a:r>
          </a:p>
          <a:p>
            <a:pPr marL="0" indent="0">
              <a:lnSpc>
                <a:spcPct val="100000"/>
              </a:lnSpc>
              <a:spcBef>
                <a:spcPts val="2400"/>
              </a:spcBef>
              <a:buNone/>
            </a:pPr>
            <a:r>
              <a:rPr lang="en-GB" sz="2400" dirty="0"/>
              <a:t>They are optimized for fast access and summarization of data, given a user who knows what query they want to ask.</a:t>
            </a:r>
          </a:p>
          <a:p>
            <a:pPr marL="0" indent="0">
              <a:lnSpc>
                <a:spcPct val="100000"/>
              </a:lnSpc>
              <a:spcBef>
                <a:spcPts val="2400"/>
              </a:spcBef>
              <a:buNone/>
            </a:pPr>
            <a:r>
              <a:rPr lang="en-GB" sz="2400" dirty="0"/>
              <a:t>Knowledge discovery searches for patterns in data when users lack a well-formulated query [1].</a:t>
            </a:r>
            <a:endParaRPr lang="en-GB" sz="1100" dirty="0"/>
          </a:p>
        </p:txBody>
      </p:sp>
      <p:sp>
        <p:nvSpPr>
          <p:cNvPr id="4" name="Slide Number Placeholder 3">
            <a:extLst>
              <a:ext uri="{FF2B5EF4-FFF2-40B4-BE49-F238E27FC236}">
                <a16:creationId xmlns:a16="http://schemas.microsoft.com/office/drawing/2014/main" id="{0FC8E268-2405-4FF0-9A6F-84FDD0D3FD47}"/>
              </a:ext>
            </a:extLst>
          </p:cNvPr>
          <p:cNvSpPr>
            <a:spLocks noGrp="1"/>
          </p:cNvSpPr>
          <p:nvPr>
            <p:ph type="sldNum" sz="quarter" idx="12"/>
          </p:nvPr>
        </p:nvSpPr>
        <p:spPr/>
        <p:txBody>
          <a:bodyPr/>
          <a:lstStyle/>
          <a:p>
            <a:fld id="{F38DF745-7D3F-47F4-83A3-874385CFAA69}" type="slidenum">
              <a:rPr lang="en-US" smtClean="0"/>
              <a:pPr/>
              <a:t>31</a:t>
            </a:fld>
            <a:endParaRPr lang="en-US"/>
          </a:p>
        </p:txBody>
      </p:sp>
    </p:spTree>
    <p:extLst>
      <p:ext uri="{BB962C8B-B14F-4D97-AF65-F5344CB8AC3E}">
        <p14:creationId xmlns:p14="http://schemas.microsoft.com/office/powerpoint/2010/main" val="1968482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710250-07B3-434F-A489-04464C5FA99A}"/>
              </a:ext>
            </a:extLst>
          </p:cNvPr>
          <p:cNvSpPr>
            <a:spLocks noGrp="1"/>
          </p:cNvSpPr>
          <p:nvPr>
            <p:ph type="title"/>
          </p:nvPr>
        </p:nvSpPr>
        <p:spPr/>
        <p:txBody>
          <a:bodyPr/>
          <a:lstStyle/>
          <a:p>
            <a:r>
              <a:rPr lang="en-GB" dirty="0"/>
              <a:t>Data Science Lifecycle</a:t>
            </a:r>
          </a:p>
        </p:txBody>
      </p:sp>
      <p:pic>
        <p:nvPicPr>
          <p:cNvPr id="4" name="Content Placeholder 3" descr="Diagram&#10;&#10;Description automatically generated">
            <a:extLst>
              <a:ext uri="{FF2B5EF4-FFF2-40B4-BE49-F238E27FC236}">
                <a16:creationId xmlns:a16="http://schemas.microsoft.com/office/drawing/2014/main" id="{57D22BBD-8368-4B64-8671-2B60A69E12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9542" y="1189040"/>
            <a:ext cx="4792917" cy="4811713"/>
          </a:xfrm>
        </p:spPr>
      </p:pic>
      <p:sp>
        <p:nvSpPr>
          <p:cNvPr id="2" name="Callout: Left Arrow 1">
            <a:extLst>
              <a:ext uri="{FF2B5EF4-FFF2-40B4-BE49-F238E27FC236}">
                <a16:creationId xmlns:a16="http://schemas.microsoft.com/office/drawing/2014/main" id="{AE0614B9-BE4E-1C86-24EF-F78B3265E861}"/>
              </a:ext>
            </a:extLst>
          </p:cNvPr>
          <p:cNvSpPr/>
          <p:nvPr/>
        </p:nvSpPr>
        <p:spPr>
          <a:xfrm>
            <a:off x="8492459" y="2472011"/>
            <a:ext cx="2140045" cy="597944"/>
          </a:xfrm>
          <a:prstGeom prst="leftArrow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Data collection</a:t>
            </a:r>
          </a:p>
        </p:txBody>
      </p:sp>
    </p:spTree>
    <p:extLst>
      <p:ext uri="{BB962C8B-B14F-4D97-AF65-F5344CB8AC3E}">
        <p14:creationId xmlns:p14="http://schemas.microsoft.com/office/powerpoint/2010/main" val="340838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4162FD57-41DA-48EB-ABDC-FD6D9FA3DAA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83659" y="1"/>
            <a:ext cx="8824683" cy="6239051"/>
          </a:xfrm>
        </p:spPr>
      </p:pic>
      <p:sp>
        <p:nvSpPr>
          <p:cNvPr id="2" name="TextBox 1">
            <a:extLst>
              <a:ext uri="{FF2B5EF4-FFF2-40B4-BE49-F238E27FC236}">
                <a16:creationId xmlns:a16="http://schemas.microsoft.com/office/drawing/2014/main" id="{2E242BC1-3C8B-424A-A7F8-FCDB365C38AB}"/>
              </a:ext>
            </a:extLst>
          </p:cNvPr>
          <p:cNvSpPr txBox="1"/>
          <p:nvPr/>
        </p:nvSpPr>
        <p:spPr>
          <a:xfrm>
            <a:off x="10416480" y="6258623"/>
            <a:ext cx="1512168" cy="307777"/>
          </a:xfrm>
          <a:prstGeom prst="rect">
            <a:avLst/>
          </a:prstGeom>
          <a:noFill/>
        </p:spPr>
        <p:txBody>
          <a:bodyPr wrap="square" rtlCol="0">
            <a:spAutoFit/>
          </a:bodyPr>
          <a:lstStyle/>
          <a:p>
            <a:r>
              <a:rPr lang="en-GB" sz="1400" dirty="0"/>
              <a:t>Source: Min</a:t>
            </a:r>
          </a:p>
        </p:txBody>
      </p:sp>
    </p:spTree>
    <p:extLst>
      <p:ext uri="{BB962C8B-B14F-4D97-AF65-F5344CB8AC3E}">
        <p14:creationId xmlns:p14="http://schemas.microsoft.com/office/powerpoint/2010/main" val="1320474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4162FD57-41DA-48EB-ABDC-FD6D9FA3DAA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83659" y="1"/>
            <a:ext cx="8824683" cy="6239050"/>
          </a:xfrm>
        </p:spPr>
      </p:pic>
      <p:sp>
        <p:nvSpPr>
          <p:cNvPr id="2" name="Rectangle 1">
            <a:extLst>
              <a:ext uri="{FF2B5EF4-FFF2-40B4-BE49-F238E27FC236}">
                <a16:creationId xmlns:a16="http://schemas.microsoft.com/office/drawing/2014/main" id="{D696D80C-1576-433F-BC88-D44FC57C9262}"/>
              </a:ext>
            </a:extLst>
          </p:cNvPr>
          <p:cNvSpPr/>
          <p:nvPr/>
        </p:nvSpPr>
        <p:spPr>
          <a:xfrm>
            <a:off x="4655840" y="4077072"/>
            <a:ext cx="864096"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0626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9DD9803-C6E9-45F1-918B-0B89AA0A5D01}"/>
              </a:ext>
            </a:extLst>
          </p:cNvPr>
          <p:cNvSpPr/>
          <p:nvPr/>
        </p:nvSpPr>
        <p:spPr>
          <a:xfrm>
            <a:off x="1703512" y="188640"/>
            <a:ext cx="2376264" cy="605041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52DF2A5D-4926-4CB7-99C6-B9A517F74500}"/>
              </a:ext>
            </a:extLst>
          </p:cNvPr>
          <p:cNvSpPr/>
          <p:nvPr/>
        </p:nvSpPr>
        <p:spPr>
          <a:xfrm>
            <a:off x="8151931" y="403794"/>
            <a:ext cx="2376264" cy="605041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Content Placeholder 10">
            <a:extLst>
              <a:ext uri="{FF2B5EF4-FFF2-40B4-BE49-F238E27FC236}">
                <a16:creationId xmlns:a16="http://schemas.microsoft.com/office/drawing/2014/main" id="{E4B73192-8F0C-4586-A631-F839ED7D67AF}"/>
              </a:ext>
            </a:extLst>
          </p:cNvPr>
          <p:cNvPicPr>
            <a:picLocks noChangeAspect="1"/>
          </p:cNvPicPr>
          <p:nvPr/>
        </p:nvPicPr>
        <p:blipFill rotWithShape="1">
          <a:blip r:embed="rId2">
            <a:extLst>
              <a:ext uri="{28A0092B-C50C-407E-A947-70E740481C1C}">
                <a14:useLocalDpi xmlns:a14="http://schemas.microsoft.com/office/drawing/2010/main" val="0"/>
              </a:ext>
            </a:extLst>
          </a:blip>
          <a:srcRect b="81921"/>
          <a:stretch/>
        </p:blipFill>
        <p:spPr>
          <a:xfrm>
            <a:off x="1683659" y="1"/>
            <a:ext cx="8824683" cy="1127992"/>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6C31001D-1490-48C5-B85B-29603ACA0480}"/>
              </a:ext>
            </a:extLst>
          </p:cNvPr>
          <p:cNvPicPr>
            <a:picLocks noChangeAspect="1"/>
          </p:cNvPicPr>
          <p:nvPr/>
        </p:nvPicPr>
        <p:blipFill rotWithShape="1">
          <a:blip r:embed="rId3">
            <a:extLst>
              <a:ext uri="{28A0092B-C50C-407E-A947-70E740481C1C}">
                <a14:useLocalDpi xmlns:a14="http://schemas.microsoft.com/office/drawing/2010/main" val="0"/>
              </a:ext>
            </a:extLst>
          </a:blip>
          <a:srcRect l="7407" r="14249" b="15649"/>
          <a:stretch/>
        </p:blipFill>
        <p:spPr>
          <a:xfrm>
            <a:off x="4368083" y="1196753"/>
            <a:ext cx="791813" cy="789386"/>
          </a:xfrm>
          <a:prstGeom prst="rect">
            <a:avLst/>
          </a:prstGeom>
        </p:spPr>
      </p:pic>
      <p:pic>
        <p:nvPicPr>
          <p:cNvPr id="7" name="Picture 6" descr="Logo, company name&#10;&#10;Description automatically generated">
            <a:extLst>
              <a:ext uri="{FF2B5EF4-FFF2-40B4-BE49-F238E27FC236}">
                <a16:creationId xmlns:a16="http://schemas.microsoft.com/office/drawing/2014/main" id="{0E86C9BC-953A-461B-8B7D-AD27442A5F65}"/>
              </a:ext>
            </a:extLst>
          </p:cNvPr>
          <p:cNvPicPr>
            <a:picLocks noChangeAspect="1"/>
          </p:cNvPicPr>
          <p:nvPr/>
        </p:nvPicPr>
        <p:blipFill rotWithShape="1">
          <a:blip r:embed="rId4">
            <a:extLst>
              <a:ext uri="{28A0092B-C50C-407E-A947-70E740481C1C}">
                <a14:useLocalDpi xmlns:a14="http://schemas.microsoft.com/office/drawing/2010/main" val="0"/>
              </a:ext>
            </a:extLst>
          </a:blip>
          <a:srcRect l="16364" t="19746" r="16727" b="13422"/>
          <a:stretch/>
        </p:blipFill>
        <p:spPr>
          <a:xfrm>
            <a:off x="4511824" y="2635067"/>
            <a:ext cx="576064" cy="721925"/>
          </a:xfrm>
          <a:prstGeom prst="rect">
            <a:avLst/>
          </a:prstGeom>
        </p:spPr>
      </p:pic>
      <p:pic>
        <p:nvPicPr>
          <p:cNvPr id="8" name="Picture 7" descr="Logo, company name&#10;&#10;Description automatically generated">
            <a:extLst>
              <a:ext uri="{FF2B5EF4-FFF2-40B4-BE49-F238E27FC236}">
                <a16:creationId xmlns:a16="http://schemas.microsoft.com/office/drawing/2014/main" id="{9489EE3F-8E27-4BF9-AD74-B62AD865E775}"/>
              </a:ext>
            </a:extLst>
          </p:cNvPr>
          <p:cNvPicPr>
            <a:picLocks noChangeAspect="1"/>
          </p:cNvPicPr>
          <p:nvPr/>
        </p:nvPicPr>
        <p:blipFill rotWithShape="1">
          <a:blip r:embed="rId5">
            <a:extLst>
              <a:ext uri="{28A0092B-C50C-407E-A947-70E740481C1C}">
                <a14:useLocalDpi xmlns:a14="http://schemas.microsoft.com/office/drawing/2010/main" val="0"/>
              </a:ext>
            </a:extLst>
          </a:blip>
          <a:srcRect t="9736" r="69251" b="18792"/>
          <a:stretch/>
        </p:blipFill>
        <p:spPr>
          <a:xfrm>
            <a:off x="4368083" y="4005921"/>
            <a:ext cx="287757" cy="569491"/>
          </a:xfrm>
          <a:prstGeom prst="rect">
            <a:avLst/>
          </a:prstGeom>
        </p:spPr>
      </p:pic>
      <p:pic>
        <p:nvPicPr>
          <p:cNvPr id="9" name="Picture 8" descr="Graphical user interface, application&#10;&#10;Description automatically generated with medium confidence">
            <a:extLst>
              <a:ext uri="{FF2B5EF4-FFF2-40B4-BE49-F238E27FC236}">
                <a16:creationId xmlns:a16="http://schemas.microsoft.com/office/drawing/2014/main" id="{AA569C2C-3D06-4B2E-8898-5F6CEB13D585}"/>
              </a:ext>
            </a:extLst>
          </p:cNvPr>
          <p:cNvPicPr>
            <a:picLocks noChangeAspect="1"/>
          </p:cNvPicPr>
          <p:nvPr/>
        </p:nvPicPr>
        <p:blipFill rotWithShape="1">
          <a:blip r:embed="rId6">
            <a:extLst>
              <a:ext uri="{28A0092B-C50C-407E-A947-70E740481C1C}">
                <a14:useLocalDpi xmlns:a14="http://schemas.microsoft.com/office/drawing/2010/main" val="0"/>
              </a:ext>
            </a:extLst>
          </a:blip>
          <a:srcRect l="30749" t="16624" r="23084" b="41816"/>
          <a:stretch/>
        </p:blipFill>
        <p:spPr>
          <a:xfrm>
            <a:off x="4655840" y="5517232"/>
            <a:ext cx="432048" cy="360040"/>
          </a:xfrm>
          <a:prstGeom prst="rect">
            <a:avLst/>
          </a:prstGeom>
        </p:spPr>
      </p:pic>
      <p:pic>
        <p:nvPicPr>
          <p:cNvPr id="10" name="Picture 9" descr="Logo, company name&#10;&#10;Description automatically generated">
            <a:extLst>
              <a:ext uri="{FF2B5EF4-FFF2-40B4-BE49-F238E27FC236}">
                <a16:creationId xmlns:a16="http://schemas.microsoft.com/office/drawing/2014/main" id="{325256C3-7222-4B80-B859-FF45317F8F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2064" y="1127993"/>
            <a:ext cx="1652406" cy="1299465"/>
          </a:xfrm>
          <a:prstGeom prst="rect">
            <a:avLst/>
          </a:prstGeom>
        </p:spPr>
      </p:pic>
      <p:pic>
        <p:nvPicPr>
          <p:cNvPr id="12" name="Picture 11" descr="Icon&#10;&#10;Description automatically generated with medium confidence">
            <a:extLst>
              <a:ext uri="{FF2B5EF4-FFF2-40B4-BE49-F238E27FC236}">
                <a16:creationId xmlns:a16="http://schemas.microsoft.com/office/drawing/2014/main" id="{B861BD09-5BA2-40BF-A8B1-1F661DBC37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6649" y="2635067"/>
            <a:ext cx="1010695" cy="721925"/>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6D4B4CED-8403-495E-AC55-4A7848D611F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6649" y="4005921"/>
            <a:ext cx="1294118" cy="647059"/>
          </a:xfrm>
          <a:prstGeom prst="rect">
            <a:avLst/>
          </a:prstGeom>
        </p:spPr>
      </p:pic>
      <p:pic>
        <p:nvPicPr>
          <p:cNvPr id="14" name="Picture 13" descr="Logo&#10;&#10;Description automatically generated with low confidence">
            <a:extLst>
              <a:ext uri="{FF2B5EF4-FFF2-40B4-BE49-F238E27FC236}">
                <a16:creationId xmlns:a16="http://schemas.microsoft.com/office/drawing/2014/main" id="{387E687F-7461-4CF2-B12B-A932F9C6F4B1}"/>
              </a:ext>
            </a:extLst>
          </p:cNvPr>
          <p:cNvPicPr>
            <a:picLocks noChangeAspect="1"/>
          </p:cNvPicPr>
          <p:nvPr/>
        </p:nvPicPr>
        <p:blipFill rotWithShape="1">
          <a:blip r:embed="rId10">
            <a:extLst>
              <a:ext uri="{28A0092B-C50C-407E-A947-70E740481C1C}">
                <a14:useLocalDpi xmlns:a14="http://schemas.microsoft.com/office/drawing/2010/main" val="0"/>
              </a:ext>
            </a:extLst>
          </a:blip>
          <a:srcRect l="16874" t="13331" r="21368" b="13767"/>
          <a:stretch/>
        </p:blipFill>
        <p:spPr>
          <a:xfrm>
            <a:off x="7248127" y="5301909"/>
            <a:ext cx="799217" cy="791388"/>
          </a:xfrm>
          <a:prstGeom prst="rect">
            <a:avLst/>
          </a:prstGeom>
        </p:spPr>
      </p:pic>
      <p:pic>
        <p:nvPicPr>
          <p:cNvPr id="20" name="Content Placeholder 10">
            <a:extLst>
              <a:ext uri="{FF2B5EF4-FFF2-40B4-BE49-F238E27FC236}">
                <a16:creationId xmlns:a16="http://schemas.microsoft.com/office/drawing/2014/main" id="{A6EA6D84-92A6-41EC-8791-5B0D701A95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0766"/>
          <a:stretch/>
        </p:blipFill>
        <p:spPr>
          <a:xfrm>
            <a:off x="1683659" y="1"/>
            <a:ext cx="2579837" cy="6239050"/>
          </a:xfrm>
        </p:spPr>
      </p:pic>
      <p:pic>
        <p:nvPicPr>
          <p:cNvPr id="22" name="Content Placeholder 10">
            <a:extLst>
              <a:ext uri="{FF2B5EF4-FFF2-40B4-BE49-F238E27FC236}">
                <a16:creationId xmlns:a16="http://schemas.microsoft.com/office/drawing/2014/main" id="{FA412EA0-A475-4A30-8D0F-2BA0809514EE}"/>
              </a:ext>
            </a:extLst>
          </p:cNvPr>
          <p:cNvPicPr>
            <a:picLocks noChangeAspect="1"/>
          </p:cNvPicPr>
          <p:nvPr/>
        </p:nvPicPr>
        <p:blipFill rotWithShape="1">
          <a:blip r:embed="rId2">
            <a:extLst>
              <a:ext uri="{28A0092B-C50C-407E-A947-70E740481C1C}">
                <a14:useLocalDpi xmlns:a14="http://schemas.microsoft.com/office/drawing/2010/main" val="0"/>
              </a:ext>
            </a:extLst>
          </a:blip>
          <a:srcRect l="75379"/>
          <a:stretch/>
        </p:blipFill>
        <p:spPr>
          <a:xfrm>
            <a:off x="8335651" y="1"/>
            <a:ext cx="2172691" cy="6239050"/>
          </a:xfrm>
          <a:prstGeom prst="rect">
            <a:avLst/>
          </a:prstGeom>
        </p:spPr>
      </p:pic>
      <p:sp>
        <p:nvSpPr>
          <p:cNvPr id="23" name="Rectangle: Rounded Corners 22">
            <a:extLst>
              <a:ext uri="{FF2B5EF4-FFF2-40B4-BE49-F238E27FC236}">
                <a16:creationId xmlns:a16="http://schemas.microsoft.com/office/drawing/2014/main" id="{9A40DFBF-A810-45C2-9425-54C54B54494C}"/>
              </a:ext>
            </a:extLst>
          </p:cNvPr>
          <p:cNvSpPr/>
          <p:nvPr/>
        </p:nvSpPr>
        <p:spPr>
          <a:xfrm>
            <a:off x="1703512" y="332656"/>
            <a:ext cx="2559984" cy="590639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BBC21D4C-67B8-464C-8C94-36FE1A04174A}"/>
              </a:ext>
            </a:extLst>
          </p:cNvPr>
          <p:cNvSpPr/>
          <p:nvPr/>
        </p:nvSpPr>
        <p:spPr>
          <a:xfrm>
            <a:off x="8369398" y="440233"/>
            <a:ext cx="2559984" cy="590639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936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4.79167E-6 -4.44444E-6 L 0.10651 0.13635 " pathEditMode="relative" rAng="0" ptsTypes="AA">
                                      <p:cBhvr>
                                        <p:cTn id="6" dur="2000" fill="hold"/>
                                        <p:tgtEl>
                                          <p:spTgt spid="6"/>
                                        </p:tgtEl>
                                        <p:attrNameLst>
                                          <p:attrName>ppt_x</p:attrName>
                                          <p:attrName>ppt_y</p:attrName>
                                        </p:attrNameLst>
                                      </p:cBhvr>
                                      <p:rCtr x="5326" y="6806"/>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2.08333E-7 4.44444E-6 L 0.08294 0.04213 " pathEditMode="relative" rAng="0" ptsTypes="AA">
                                      <p:cBhvr>
                                        <p:cTn id="10" dur="2000" fill="hold"/>
                                        <p:tgtEl>
                                          <p:spTgt spid="7"/>
                                        </p:tgtEl>
                                        <p:attrNameLst>
                                          <p:attrName>ppt_x</p:attrName>
                                          <p:attrName>ppt_y</p:attrName>
                                        </p:attrNameLst>
                                      </p:cBhvr>
                                      <p:rCtr x="4141" y="2106"/>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4.58333E-6 -2.96296E-6 L 0.06797 -0.04676 " pathEditMode="relative" rAng="0" ptsTypes="AA">
                                      <p:cBhvr>
                                        <p:cTn id="14" dur="2000" fill="hold"/>
                                        <p:tgtEl>
                                          <p:spTgt spid="8"/>
                                        </p:tgtEl>
                                        <p:attrNameLst>
                                          <p:attrName>ppt_x</p:attrName>
                                          <p:attrName>ppt_y</p:attrName>
                                        </p:attrNameLst>
                                      </p:cBhvr>
                                      <p:rCtr x="3398" y="-2338"/>
                                    </p:animMotion>
                                  </p:childTnLst>
                                </p:cTn>
                              </p:par>
                            </p:childTnLst>
                          </p:cTn>
                        </p:par>
                      </p:childTnLst>
                    </p:cTn>
                  </p:par>
                  <p:par>
                    <p:cTn id="15" fill="hold">
                      <p:stCondLst>
                        <p:cond delay="indefinite"/>
                      </p:stCondLst>
                      <p:childTnLst>
                        <p:par>
                          <p:cTn id="16" fill="hold">
                            <p:stCondLst>
                              <p:cond delay="0"/>
                            </p:stCondLst>
                            <p:childTnLst>
                              <p:par>
                                <p:cTn id="17" presetID="56" presetClass="path" presetSubtype="0" accel="50000" decel="50000" fill="hold" nodeType="clickEffect">
                                  <p:stCondLst>
                                    <p:cond delay="0"/>
                                  </p:stCondLst>
                                  <p:childTnLst>
                                    <p:animMotion origin="layout" path="M 6.25E-7 4.44444E-6 L 0.09154 -0.17848 " pathEditMode="relative" rAng="0" ptsTypes="AA">
                                      <p:cBhvr>
                                        <p:cTn id="18" dur="2000" fill="hold"/>
                                        <p:tgtEl>
                                          <p:spTgt spid="9"/>
                                        </p:tgtEl>
                                        <p:attrNameLst>
                                          <p:attrName>ppt_x</p:attrName>
                                          <p:attrName>ppt_y</p:attrName>
                                        </p:attrNameLst>
                                      </p:cBhvr>
                                      <p:rCtr x="4570" y="-8935"/>
                                    </p:animMotion>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3.95833E-6 7.40741E-7 L -0.01458 0.06968 " pathEditMode="relative" rAng="0" ptsTypes="AA">
                                      <p:cBhvr>
                                        <p:cTn id="22" dur="2000" fill="hold"/>
                                        <p:tgtEl>
                                          <p:spTgt spid="10"/>
                                        </p:tgtEl>
                                        <p:attrNameLst>
                                          <p:attrName>ppt_x</p:attrName>
                                          <p:attrName>ppt_y</p:attrName>
                                        </p:attrNameLst>
                                      </p:cBhvr>
                                      <p:rCtr x="-729" y="3472"/>
                                    </p:animMotion>
                                  </p:childTnLst>
                                </p:cTn>
                              </p:par>
                            </p:childTnLst>
                          </p:cTn>
                        </p:par>
                      </p:childTnLst>
                    </p:cTn>
                  </p:par>
                  <p:par>
                    <p:cTn id="23" fill="hold">
                      <p:stCondLst>
                        <p:cond delay="indefinite"/>
                      </p:stCondLst>
                      <p:childTnLst>
                        <p:par>
                          <p:cTn id="24" fill="hold">
                            <p:stCondLst>
                              <p:cond delay="0"/>
                            </p:stCondLst>
                            <p:childTnLst>
                              <p:par>
                                <p:cTn id="25" presetID="35" presetClass="path" presetSubtype="0" accel="50000" decel="50000" fill="hold" nodeType="clickEffect">
                                  <p:stCondLst>
                                    <p:cond delay="0"/>
                                  </p:stCondLst>
                                  <p:childTnLst>
                                    <p:animMotion origin="layout" path="M 2.08333E-7 4.44444E-6 L -0.06549 0.00023 " pathEditMode="relative" rAng="0" ptsTypes="AA">
                                      <p:cBhvr>
                                        <p:cTn id="26" dur="2000" fill="hold"/>
                                        <p:tgtEl>
                                          <p:spTgt spid="12"/>
                                        </p:tgtEl>
                                        <p:attrNameLst>
                                          <p:attrName>ppt_x</p:attrName>
                                          <p:attrName>ppt_y</p:attrName>
                                        </p:attrNameLst>
                                      </p:cBhvr>
                                      <p:rCtr x="-3281" y="0"/>
                                    </p:animMotion>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1.66667E-6 1.11022E-16 L -0.01159 -0.19444 " pathEditMode="relative" rAng="0" ptsTypes="AA">
                                      <p:cBhvr>
                                        <p:cTn id="30" dur="2000" fill="hold"/>
                                        <p:tgtEl>
                                          <p:spTgt spid="13"/>
                                        </p:tgtEl>
                                        <p:attrNameLst>
                                          <p:attrName>ppt_x</p:attrName>
                                          <p:attrName>ppt_y</p:attrName>
                                        </p:attrNameLst>
                                      </p:cBhvr>
                                      <p:rCtr x="-586" y="-9722"/>
                                    </p:animMotion>
                                  </p:childTnLst>
                                </p:cTn>
                              </p:par>
                            </p:childTnLst>
                          </p:cTn>
                        </p:par>
                      </p:childTnLst>
                    </p:cTn>
                  </p:par>
                  <p:par>
                    <p:cTn id="31" fill="hold">
                      <p:stCondLst>
                        <p:cond delay="indefinite"/>
                      </p:stCondLst>
                      <p:childTnLst>
                        <p:par>
                          <p:cTn id="32" fill="hold">
                            <p:stCondLst>
                              <p:cond delay="0"/>
                            </p:stCondLst>
                            <p:childTnLst>
                              <p:par>
                                <p:cTn id="33" presetID="49" presetClass="path" presetSubtype="0" accel="50000" decel="50000" fill="hold" nodeType="clickEffect">
                                  <p:stCondLst>
                                    <p:cond delay="0"/>
                                  </p:stCondLst>
                                  <p:childTnLst>
                                    <p:animMotion origin="layout" path="M -3.54167E-6 2.96296E-6 L -0.08294 -0.29931 " pathEditMode="relative" rAng="0" ptsTypes="AA">
                                      <p:cBhvr>
                                        <p:cTn id="34" dur="2000" fill="hold"/>
                                        <p:tgtEl>
                                          <p:spTgt spid="14"/>
                                        </p:tgtEl>
                                        <p:attrNameLst>
                                          <p:attrName>ppt_x</p:attrName>
                                          <p:attrName>ppt_y</p:attrName>
                                        </p:attrNameLst>
                                      </p:cBhvr>
                                      <p:rCtr x="-4154" y="-14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0E2C-0CE8-462B-A22A-D1D96E88E42E}"/>
              </a:ext>
            </a:extLst>
          </p:cNvPr>
          <p:cNvSpPr>
            <a:spLocks noGrp="1"/>
          </p:cNvSpPr>
          <p:nvPr>
            <p:ph type="title"/>
          </p:nvPr>
        </p:nvSpPr>
        <p:spPr>
          <a:xfrm>
            <a:off x="1969889" y="365127"/>
            <a:ext cx="8252222" cy="823913"/>
          </a:xfrm>
        </p:spPr>
        <p:txBody>
          <a:bodyPr anchor="ctr">
            <a:normAutofit/>
          </a:bodyPr>
          <a:lstStyle/>
          <a:p>
            <a:r>
              <a:rPr lang="en-GB" dirty="0"/>
              <a:t>How big is data science in manufacturing?</a:t>
            </a:r>
          </a:p>
        </p:txBody>
      </p:sp>
      <p:sp>
        <p:nvSpPr>
          <p:cNvPr id="3" name="Slide Number Placeholder 2">
            <a:extLst>
              <a:ext uri="{FF2B5EF4-FFF2-40B4-BE49-F238E27FC236}">
                <a16:creationId xmlns:a16="http://schemas.microsoft.com/office/drawing/2014/main" id="{911994CF-91F1-45AD-816C-AA08847F3509}"/>
              </a:ext>
            </a:extLst>
          </p:cNvPr>
          <p:cNvSpPr>
            <a:spLocks noGrp="1"/>
          </p:cNvSpPr>
          <p:nvPr>
            <p:ph type="sldNum" sz="quarter" idx="12"/>
          </p:nvPr>
        </p:nvSpPr>
        <p:spPr>
          <a:xfrm>
            <a:off x="10185953" y="6468305"/>
            <a:ext cx="332961" cy="365125"/>
          </a:xfrm>
        </p:spPr>
        <p:txBody>
          <a:bodyPr anchor="ctr">
            <a:normAutofit/>
          </a:bodyPr>
          <a:lstStyle/>
          <a:p>
            <a:pPr>
              <a:spcAft>
                <a:spcPts val="600"/>
              </a:spcAft>
            </a:pPr>
            <a:fld id="{4FAB73BC-B049-4115-A692-8D63A059BFB8}" type="slidenum">
              <a:rPr lang="en-US" smtClean="0"/>
              <a:pPr>
                <a:spcAft>
                  <a:spcPts val="600"/>
                </a:spcAft>
              </a:pPr>
              <a:t>36</a:t>
            </a:fld>
            <a:endParaRPr lang="en-US"/>
          </a:p>
        </p:txBody>
      </p:sp>
      <p:pic>
        <p:nvPicPr>
          <p:cNvPr id="6" name="Picture 5">
            <a:extLst>
              <a:ext uri="{FF2B5EF4-FFF2-40B4-BE49-F238E27FC236}">
                <a16:creationId xmlns:a16="http://schemas.microsoft.com/office/drawing/2014/main" id="{8C578A28-F492-453C-BA28-1D5C4994A819}"/>
              </a:ext>
            </a:extLst>
          </p:cNvPr>
          <p:cNvPicPr>
            <a:picLocks noChangeAspect="1"/>
          </p:cNvPicPr>
          <p:nvPr/>
        </p:nvPicPr>
        <p:blipFill>
          <a:blip r:embed="rId2"/>
          <a:stretch>
            <a:fillRect/>
          </a:stretch>
        </p:blipFill>
        <p:spPr>
          <a:xfrm>
            <a:off x="2063552" y="1223812"/>
            <a:ext cx="8549025" cy="4808825"/>
          </a:xfrm>
          <a:prstGeom prst="rect">
            <a:avLst/>
          </a:prstGeom>
          <a:noFill/>
        </p:spPr>
      </p:pic>
    </p:spTree>
    <p:extLst>
      <p:ext uri="{BB962C8B-B14F-4D97-AF65-F5344CB8AC3E}">
        <p14:creationId xmlns:p14="http://schemas.microsoft.com/office/powerpoint/2010/main" val="4025699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0E2C-0CE8-462B-A22A-D1D96E88E42E}"/>
              </a:ext>
            </a:extLst>
          </p:cNvPr>
          <p:cNvSpPr>
            <a:spLocks noGrp="1"/>
          </p:cNvSpPr>
          <p:nvPr>
            <p:ph type="title"/>
          </p:nvPr>
        </p:nvSpPr>
        <p:spPr>
          <a:xfrm>
            <a:off x="1055440" y="620689"/>
            <a:ext cx="9937104" cy="823913"/>
          </a:xfrm>
        </p:spPr>
        <p:txBody>
          <a:bodyPr/>
          <a:lstStyle/>
          <a:p>
            <a:r>
              <a:rPr lang="en-GB" sz="2700" dirty="0"/>
              <a:t>Notes: How big is data science in manufacturing?</a:t>
            </a:r>
          </a:p>
        </p:txBody>
      </p:sp>
      <p:sp>
        <p:nvSpPr>
          <p:cNvPr id="3" name="Slide Number Placeholder 2">
            <a:extLst>
              <a:ext uri="{FF2B5EF4-FFF2-40B4-BE49-F238E27FC236}">
                <a16:creationId xmlns:a16="http://schemas.microsoft.com/office/drawing/2014/main" id="{911994CF-91F1-45AD-816C-AA08847F3509}"/>
              </a:ext>
            </a:extLst>
          </p:cNvPr>
          <p:cNvSpPr>
            <a:spLocks noGrp="1"/>
          </p:cNvSpPr>
          <p:nvPr>
            <p:ph type="sldNum" sz="quarter" idx="11"/>
          </p:nvPr>
        </p:nvSpPr>
        <p:spPr/>
        <p:txBody>
          <a:bodyPr/>
          <a:lstStyle/>
          <a:p>
            <a:fld id="{4FAB73BC-B049-4115-A692-8D63A059BFB8}" type="slidenum">
              <a:rPr lang="en-US" smtClean="0"/>
              <a:pPr/>
              <a:t>37</a:t>
            </a:fld>
            <a:endParaRPr lang="en-US" dirty="0"/>
          </a:p>
        </p:txBody>
      </p:sp>
      <p:sp>
        <p:nvSpPr>
          <p:cNvPr id="4" name="TextBox 3">
            <a:extLst>
              <a:ext uri="{FF2B5EF4-FFF2-40B4-BE49-F238E27FC236}">
                <a16:creationId xmlns:a16="http://schemas.microsoft.com/office/drawing/2014/main" id="{4010288F-F46F-4391-A3C1-CDBC02EC6473}"/>
              </a:ext>
            </a:extLst>
          </p:cNvPr>
          <p:cNvSpPr txBox="1"/>
          <p:nvPr/>
        </p:nvSpPr>
        <p:spPr>
          <a:xfrm>
            <a:off x="407368" y="2382559"/>
            <a:ext cx="11233247" cy="2092881"/>
          </a:xfrm>
          <a:prstGeom prst="rect">
            <a:avLst/>
          </a:prstGeom>
          <a:noFill/>
        </p:spPr>
        <p:txBody>
          <a:bodyPr wrap="square" rtlCol="0">
            <a:spAutoFit/>
          </a:bodyPr>
          <a:lstStyle/>
          <a:p>
            <a:r>
              <a:rPr lang="en-GB" sz="2800" dirty="0"/>
              <a:t>According to one estimate by </a:t>
            </a:r>
            <a:r>
              <a:rPr lang="en-GB" sz="2800" dirty="0" err="1"/>
              <a:t>Emergen</a:t>
            </a:r>
            <a:r>
              <a:rPr lang="en-GB" sz="2800" dirty="0"/>
              <a:t> Research, “</a:t>
            </a:r>
            <a:r>
              <a:rPr lang="en-GB" sz="2800" b="1" dirty="0"/>
              <a:t>The Big Data Analytics in Manufacturing Industry Market was valued at USD 1.11 billion in 2020 and is expected to reach USD 6.79 billion by 2027, at a CAGR of 33.1% over the forecast period 2021 - 2027</a:t>
            </a:r>
            <a:r>
              <a:rPr lang="en-GB" sz="2800" dirty="0"/>
              <a:t>. ” [2]</a:t>
            </a:r>
          </a:p>
          <a:p>
            <a:r>
              <a:rPr lang="en-GB" dirty="0"/>
              <a:t> </a:t>
            </a:r>
          </a:p>
        </p:txBody>
      </p:sp>
    </p:spTree>
    <p:extLst>
      <p:ext uri="{BB962C8B-B14F-4D97-AF65-F5344CB8AC3E}">
        <p14:creationId xmlns:p14="http://schemas.microsoft.com/office/powerpoint/2010/main" val="1079308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0E2C-0CE8-462B-A22A-D1D96E88E42E}"/>
              </a:ext>
            </a:extLst>
          </p:cNvPr>
          <p:cNvSpPr>
            <a:spLocks noGrp="1"/>
          </p:cNvSpPr>
          <p:nvPr>
            <p:ph type="title"/>
          </p:nvPr>
        </p:nvSpPr>
        <p:spPr>
          <a:xfrm>
            <a:off x="1055440" y="620689"/>
            <a:ext cx="9937104" cy="823913"/>
          </a:xfrm>
        </p:spPr>
        <p:txBody>
          <a:bodyPr/>
          <a:lstStyle/>
          <a:p>
            <a:r>
              <a:rPr lang="en-GB" sz="2700" dirty="0"/>
              <a:t>Notes: How big is data science in manufacturing?</a:t>
            </a:r>
          </a:p>
        </p:txBody>
      </p:sp>
      <p:sp>
        <p:nvSpPr>
          <p:cNvPr id="3" name="Slide Number Placeholder 2">
            <a:extLst>
              <a:ext uri="{FF2B5EF4-FFF2-40B4-BE49-F238E27FC236}">
                <a16:creationId xmlns:a16="http://schemas.microsoft.com/office/drawing/2014/main" id="{911994CF-91F1-45AD-816C-AA08847F3509}"/>
              </a:ext>
            </a:extLst>
          </p:cNvPr>
          <p:cNvSpPr>
            <a:spLocks noGrp="1"/>
          </p:cNvSpPr>
          <p:nvPr>
            <p:ph type="sldNum" sz="quarter" idx="11"/>
          </p:nvPr>
        </p:nvSpPr>
        <p:spPr/>
        <p:txBody>
          <a:bodyPr/>
          <a:lstStyle/>
          <a:p>
            <a:fld id="{4FAB73BC-B049-4115-A692-8D63A059BFB8}" type="slidenum">
              <a:rPr lang="en-US" smtClean="0"/>
              <a:pPr/>
              <a:t>38</a:t>
            </a:fld>
            <a:endParaRPr lang="en-US" dirty="0"/>
          </a:p>
        </p:txBody>
      </p:sp>
      <p:sp>
        <p:nvSpPr>
          <p:cNvPr id="4" name="TextBox 3">
            <a:extLst>
              <a:ext uri="{FF2B5EF4-FFF2-40B4-BE49-F238E27FC236}">
                <a16:creationId xmlns:a16="http://schemas.microsoft.com/office/drawing/2014/main" id="{4010288F-F46F-4391-A3C1-CDBC02EC6473}"/>
              </a:ext>
            </a:extLst>
          </p:cNvPr>
          <p:cNvSpPr txBox="1"/>
          <p:nvPr/>
        </p:nvSpPr>
        <p:spPr>
          <a:xfrm>
            <a:off x="407368" y="1951672"/>
            <a:ext cx="11233247" cy="2954655"/>
          </a:xfrm>
          <a:prstGeom prst="rect">
            <a:avLst/>
          </a:prstGeom>
          <a:noFill/>
        </p:spPr>
        <p:txBody>
          <a:bodyPr wrap="square" rtlCol="0">
            <a:spAutoFit/>
          </a:bodyPr>
          <a:lstStyle/>
          <a:p>
            <a:r>
              <a:rPr lang="en-GB" sz="2800" dirty="0"/>
              <a:t> </a:t>
            </a:r>
          </a:p>
          <a:p>
            <a:r>
              <a:rPr lang="en-GB" sz="2800" dirty="0"/>
              <a:t>In another estimation, “</a:t>
            </a:r>
            <a:r>
              <a:rPr lang="en-GB" sz="2800" dirty="0" err="1"/>
              <a:t>TrendForce</a:t>
            </a:r>
            <a:r>
              <a:rPr lang="en-GB" sz="2800" dirty="0"/>
              <a:t> forecasts that the size of the global market for smart manufacturing solutions will surpass US$320 billion by 2020.” In another report it was stated that “The global smart manufacturing market size is estimated to reach USD 395.24 billion by 2025, registering a CAGR of 10.7% according to a new study by Grand View Research, Inc.”[3] </a:t>
            </a:r>
          </a:p>
          <a:p>
            <a:endParaRPr lang="en-GB" dirty="0"/>
          </a:p>
        </p:txBody>
      </p:sp>
    </p:spTree>
    <p:extLst>
      <p:ext uri="{BB962C8B-B14F-4D97-AF65-F5344CB8AC3E}">
        <p14:creationId xmlns:p14="http://schemas.microsoft.com/office/powerpoint/2010/main" val="277462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0E2C-0CE8-462B-A22A-D1D96E88E42E}"/>
              </a:ext>
            </a:extLst>
          </p:cNvPr>
          <p:cNvSpPr>
            <a:spLocks noGrp="1"/>
          </p:cNvSpPr>
          <p:nvPr>
            <p:ph type="title"/>
          </p:nvPr>
        </p:nvSpPr>
        <p:spPr>
          <a:xfrm>
            <a:off x="1055440" y="620689"/>
            <a:ext cx="9937104" cy="823913"/>
          </a:xfrm>
        </p:spPr>
        <p:txBody>
          <a:bodyPr/>
          <a:lstStyle/>
          <a:p>
            <a:r>
              <a:rPr lang="en-GB" sz="2700" dirty="0"/>
              <a:t>Notes: How big is data science in manufacturing?</a:t>
            </a:r>
          </a:p>
        </p:txBody>
      </p:sp>
      <p:sp>
        <p:nvSpPr>
          <p:cNvPr id="3" name="Slide Number Placeholder 2">
            <a:extLst>
              <a:ext uri="{FF2B5EF4-FFF2-40B4-BE49-F238E27FC236}">
                <a16:creationId xmlns:a16="http://schemas.microsoft.com/office/drawing/2014/main" id="{911994CF-91F1-45AD-816C-AA08847F3509}"/>
              </a:ext>
            </a:extLst>
          </p:cNvPr>
          <p:cNvSpPr>
            <a:spLocks noGrp="1"/>
          </p:cNvSpPr>
          <p:nvPr>
            <p:ph type="sldNum" sz="quarter" idx="11"/>
          </p:nvPr>
        </p:nvSpPr>
        <p:spPr/>
        <p:txBody>
          <a:bodyPr/>
          <a:lstStyle/>
          <a:p>
            <a:fld id="{4FAB73BC-B049-4115-A692-8D63A059BFB8}" type="slidenum">
              <a:rPr lang="en-US" smtClean="0"/>
              <a:pPr/>
              <a:t>39</a:t>
            </a:fld>
            <a:endParaRPr lang="en-US" dirty="0"/>
          </a:p>
        </p:txBody>
      </p:sp>
      <p:sp>
        <p:nvSpPr>
          <p:cNvPr id="4" name="TextBox 3">
            <a:extLst>
              <a:ext uri="{FF2B5EF4-FFF2-40B4-BE49-F238E27FC236}">
                <a16:creationId xmlns:a16="http://schemas.microsoft.com/office/drawing/2014/main" id="{4010288F-F46F-4391-A3C1-CDBC02EC6473}"/>
              </a:ext>
            </a:extLst>
          </p:cNvPr>
          <p:cNvSpPr txBox="1"/>
          <p:nvPr/>
        </p:nvSpPr>
        <p:spPr>
          <a:xfrm>
            <a:off x="407368" y="2090172"/>
            <a:ext cx="11233247" cy="2677656"/>
          </a:xfrm>
          <a:prstGeom prst="rect">
            <a:avLst/>
          </a:prstGeom>
          <a:noFill/>
        </p:spPr>
        <p:txBody>
          <a:bodyPr wrap="square" rtlCol="0">
            <a:spAutoFit/>
          </a:bodyPr>
          <a:lstStyle/>
          <a:p>
            <a:endParaRPr lang="en-GB" sz="2800" dirty="0"/>
          </a:p>
          <a:p>
            <a:r>
              <a:rPr lang="en-GB" sz="2800" dirty="0"/>
              <a:t>Big data analytics is a framework of gathering large volume of data for data mining, trend analysis. Over the years, industrialization is taking place at a fast pace and the volume of manufacturing is increasing day by day. Therefore, the massive shift in data generation by manufacturing industry is pushing the global big data analytics in manufacturing industry market. [4]</a:t>
            </a:r>
          </a:p>
        </p:txBody>
      </p:sp>
    </p:spTree>
    <p:extLst>
      <p:ext uri="{BB962C8B-B14F-4D97-AF65-F5344CB8AC3E}">
        <p14:creationId xmlns:p14="http://schemas.microsoft.com/office/powerpoint/2010/main" val="398806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3476-10B0-470D-865E-D2B96F184637}"/>
              </a:ext>
            </a:extLst>
          </p:cNvPr>
          <p:cNvSpPr>
            <a:spLocks noGrp="1"/>
          </p:cNvSpPr>
          <p:nvPr>
            <p:ph type="title"/>
          </p:nvPr>
        </p:nvSpPr>
        <p:spPr/>
        <p:txBody>
          <a:bodyPr/>
          <a:lstStyle/>
          <a:p>
            <a:r>
              <a:rPr lang="en-GB" dirty="0"/>
              <a:t>Lecture: Week 1</a:t>
            </a:r>
          </a:p>
        </p:txBody>
      </p:sp>
      <p:sp>
        <p:nvSpPr>
          <p:cNvPr id="3" name="Slide Number Placeholder 2">
            <a:extLst>
              <a:ext uri="{FF2B5EF4-FFF2-40B4-BE49-F238E27FC236}">
                <a16:creationId xmlns:a16="http://schemas.microsoft.com/office/drawing/2014/main" id="{94EE55E4-9DA2-4DD3-B672-23690D15B149}"/>
              </a:ext>
            </a:extLst>
          </p:cNvPr>
          <p:cNvSpPr>
            <a:spLocks noGrp="1"/>
          </p:cNvSpPr>
          <p:nvPr>
            <p:ph type="sldNum" sz="quarter" idx="11"/>
          </p:nvPr>
        </p:nvSpPr>
        <p:spPr/>
        <p:txBody>
          <a:bodyPr/>
          <a:lstStyle/>
          <a:p>
            <a:fld id="{4FAB73BC-B049-4115-A692-8D63A059BFB8}" type="slidenum">
              <a:rPr lang="en-US" smtClean="0"/>
              <a:pPr/>
              <a:t>4</a:t>
            </a:fld>
            <a:endParaRPr lang="en-US" dirty="0"/>
          </a:p>
        </p:txBody>
      </p:sp>
      <p:sp>
        <p:nvSpPr>
          <p:cNvPr id="4" name="TextBox 3">
            <a:extLst>
              <a:ext uri="{FF2B5EF4-FFF2-40B4-BE49-F238E27FC236}">
                <a16:creationId xmlns:a16="http://schemas.microsoft.com/office/drawing/2014/main" id="{9484CF2F-65D2-4C96-86AA-717017C0EA61}"/>
              </a:ext>
            </a:extLst>
          </p:cNvPr>
          <p:cNvSpPr txBox="1"/>
          <p:nvPr/>
        </p:nvSpPr>
        <p:spPr>
          <a:xfrm>
            <a:off x="2279576" y="2967336"/>
            <a:ext cx="7632848" cy="1200329"/>
          </a:xfrm>
          <a:prstGeom prst="rect">
            <a:avLst/>
          </a:prstGeom>
          <a:noFill/>
        </p:spPr>
        <p:txBody>
          <a:bodyPr wrap="square" rtlCol="0">
            <a:spAutoFit/>
          </a:bodyPr>
          <a:lstStyle/>
          <a:p>
            <a:pPr algn="ctr"/>
            <a:r>
              <a:rPr lang="en-GB" sz="3600" dirty="0"/>
              <a:t>Introduction to the course and manufacturing context</a:t>
            </a:r>
          </a:p>
        </p:txBody>
      </p:sp>
    </p:spTree>
    <p:extLst>
      <p:ext uri="{BB962C8B-B14F-4D97-AF65-F5344CB8AC3E}">
        <p14:creationId xmlns:p14="http://schemas.microsoft.com/office/powerpoint/2010/main" val="1595512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E015-3EA7-4D34-9611-BB303E3CF56F}"/>
              </a:ext>
            </a:extLst>
          </p:cNvPr>
          <p:cNvSpPr>
            <a:spLocks noGrp="1"/>
          </p:cNvSpPr>
          <p:nvPr>
            <p:ph type="title"/>
          </p:nvPr>
        </p:nvSpPr>
        <p:spPr/>
        <p:txBody>
          <a:bodyPr/>
          <a:lstStyle/>
          <a:p>
            <a:r>
              <a:rPr lang="en-GB" dirty="0"/>
              <a:t>How is data science used in manufacturing </a:t>
            </a:r>
          </a:p>
        </p:txBody>
      </p:sp>
      <p:pic>
        <p:nvPicPr>
          <p:cNvPr id="15" name="Content Placeholder 14">
            <a:extLst>
              <a:ext uri="{FF2B5EF4-FFF2-40B4-BE49-F238E27FC236}">
                <a16:creationId xmlns:a16="http://schemas.microsoft.com/office/drawing/2014/main" id="{A052C5DB-6F79-4F3F-98B6-97596A5619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551" y="1251109"/>
            <a:ext cx="6164899" cy="4623674"/>
          </a:xfrm>
        </p:spPr>
      </p:pic>
      <p:sp>
        <p:nvSpPr>
          <p:cNvPr id="4" name="Slide Number Placeholder 3">
            <a:extLst>
              <a:ext uri="{FF2B5EF4-FFF2-40B4-BE49-F238E27FC236}">
                <a16:creationId xmlns:a16="http://schemas.microsoft.com/office/drawing/2014/main" id="{D089D11A-6156-4964-805C-43558603F0A7}"/>
              </a:ext>
            </a:extLst>
          </p:cNvPr>
          <p:cNvSpPr>
            <a:spLocks noGrp="1"/>
          </p:cNvSpPr>
          <p:nvPr>
            <p:ph type="sldNum" sz="quarter" idx="12"/>
          </p:nvPr>
        </p:nvSpPr>
        <p:spPr/>
        <p:txBody>
          <a:bodyPr/>
          <a:lstStyle/>
          <a:p>
            <a:fld id="{F38DF745-7D3F-47F4-83A3-874385CFAA69}" type="slidenum">
              <a:rPr lang="en-US" smtClean="0"/>
              <a:pPr/>
              <a:t>40</a:t>
            </a:fld>
            <a:endParaRPr lang="en-US"/>
          </a:p>
        </p:txBody>
      </p:sp>
      <p:sp>
        <p:nvSpPr>
          <p:cNvPr id="17" name="TextBox 16">
            <a:extLst>
              <a:ext uri="{FF2B5EF4-FFF2-40B4-BE49-F238E27FC236}">
                <a16:creationId xmlns:a16="http://schemas.microsoft.com/office/drawing/2014/main" id="{7D06FFCC-D523-45A5-BB2E-02A5AA56FE7E}"/>
              </a:ext>
            </a:extLst>
          </p:cNvPr>
          <p:cNvSpPr txBox="1"/>
          <p:nvPr/>
        </p:nvSpPr>
        <p:spPr>
          <a:xfrm>
            <a:off x="3013551" y="5874783"/>
            <a:ext cx="6164899" cy="369332"/>
          </a:xfrm>
          <a:prstGeom prst="rect">
            <a:avLst/>
          </a:prstGeom>
          <a:noFill/>
        </p:spPr>
        <p:txBody>
          <a:bodyPr wrap="square" rtlCol="0">
            <a:spAutoFit/>
          </a:bodyPr>
          <a:lstStyle/>
          <a:p>
            <a:pPr algn="ctr"/>
            <a:r>
              <a:rPr lang="en-GB" dirty="0"/>
              <a:t>Data science opportunities in manufacturing [5]</a:t>
            </a:r>
          </a:p>
        </p:txBody>
      </p:sp>
    </p:spTree>
    <p:extLst>
      <p:ext uri="{BB962C8B-B14F-4D97-AF65-F5344CB8AC3E}">
        <p14:creationId xmlns:p14="http://schemas.microsoft.com/office/powerpoint/2010/main" val="2285426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0E2C-0CE8-462B-A22A-D1D96E88E42E}"/>
              </a:ext>
            </a:extLst>
          </p:cNvPr>
          <p:cNvSpPr>
            <a:spLocks noGrp="1"/>
          </p:cNvSpPr>
          <p:nvPr>
            <p:ph type="title"/>
          </p:nvPr>
        </p:nvSpPr>
        <p:spPr>
          <a:xfrm>
            <a:off x="1969889" y="365127"/>
            <a:ext cx="8252222" cy="823913"/>
          </a:xfrm>
        </p:spPr>
        <p:txBody>
          <a:bodyPr anchor="ctr">
            <a:normAutofit fontScale="90000"/>
          </a:bodyPr>
          <a:lstStyle/>
          <a:p>
            <a:r>
              <a:rPr lang="en-GB" dirty="0"/>
              <a:t>How big is data science in manufacturing? applications and Predictions</a:t>
            </a:r>
          </a:p>
        </p:txBody>
      </p:sp>
      <p:sp>
        <p:nvSpPr>
          <p:cNvPr id="3" name="Slide Number Placeholder 2">
            <a:extLst>
              <a:ext uri="{FF2B5EF4-FFF2-40B4-BE49-F238E27FC236}">
                <a16:creationId xmlns:a16="http://schemas.microsoft.com/office/drawing/2014/main" id="{911994CF-91F1-45AD-816C-AA08847F3509}"/>
              </a:ext>
            </a:extLst>
          </p:cNvPr>
          <p:cNvSpPr>
            <a:spLocks noGrp="1"/>
          </p:cNvSpPr>
          <p:nvPr>
            <p:ph type="sldNum" sz="quarter" idx="12"/>
          </p:nvPr>
        </p:nvSpPr>
        <p:spPr>
          <a:xfrm>
            <a:off x="10185953" y="6468305"/>
            <a:ext cx="332961" cy="365125"/>
          </a:xfrm>
        </p:spPr>
        <p:txBody>
          <a:bodyPr anchor="ctr">
            <a:normAutofit/>
          </a:bodyPr>
          <a:lstStyle/>
          <a:p>
            <a:pPr>
              <a:spcAft>
                <a:spcPts val="600"/>
              </a:spcAft>
            </a:pPr>
            <a:fld id="{4FAB73BC-B049-4115-A692-8D63A059BFB8}" type="slidenum">
              <a:rPr lang="en-US" smtClean="0"/>
              <a:pPr>
                <a:spcAft>
                  <a:spcPts val="600"/>
                </a:spcAft>
              </a:pPr>
              <a:t>41</a:t>
            </a:fld>
            <a:endParaRPr lang="en-US"/>
          </a:p>
        </p:txBody>
      </p:sp>
      <p:pic>
        <p:nvPicPr>
          <p:cNvPr id="5" name="Picture 4">
            <a:extLst>
              <a:ext uri="{FF2B5EF4-FFF2-40B4-BE49-F238E27FC236}">
                <a16:creationId xmlns:a16="http://schemas.microsoft.com/office/drawing/2014/main" id="{4900FC95-73D7-4B51-90DA-154E09DB982B}"/>
              </a:ext>
            </a:extLst>
          </p:cNvPr>
          <p:cNvPicPr>
            <a:picLocks noChangeAspect="1"/>
          </p:cNvPicPr>
          <p:nvPr/>
        </p:nvPicPr>
        <p:blipFill>
          <a:blip r:embed="rId2"/>
          <a:stretch>
            <a:fillRect/>
          </a:stretch>
        </p:blipFill>
        <p:spPr>
          <a:xfrm>
            <a:off x="1969889" y="1710778"/>
            <a:ext cx="8242440" cy="4121220"/>
          </a:xfrm>
          <a:prstGeom prst="rect">
            <a:avLst/>
          </a:prstGeom>
          <a:noFill/>
        </p:spPr>
      </p:pic>
    </p:spTree>
    <p:extLst>
      <p:ext uri="{BB962C8B-B14F-4D97-AF65-F5344CB8AC3E}">
        <p14:creationId xmlns:p14="http://schemas.microsoft.com/office/powerpoint/2010/main" val="3084143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F0C17AF9-896A-6A8D-C7BA-52FCCDC791E2}"/>
              </a:ext>
            </a:extLst>
          </p:cNvPr>
          <p:cNvGrpSpPr/>
          <p:nvPr/>
        </p:nvGrpSpPr>
        <p:grpSpPr>
          <a:xfrm>
            <a:off x="770950" y="1070698"/>
            <a:ext cx="10310602" cy="3368066"/>
            <a:chOff x="1715167" y="1070698"/>
            <a:chExt cx="10310602" cy="3368066"/>
          </a:xfrm>
        </p:grpSpPr>
        <p:grpSp>
          <p:nvGrpSpPr>
            <p:cNvPr id="5" name="Group 4">
              <a:extLst>
                <a:ext uri="{FF2B5EF4-FFF2-40B4-BE49-F238E27FC236}">
                  <a16:creationId xmlns:a16="http://schemas.microsoft.com/office/drawing/2014/main" id="{A4FB7025-62D5-4D80-9F48-617A9C21FF61}"/>
                </a:ext>
              </a:extLst>
            </p:cNvPr>
            <p:cNvGrpSpPr/>
            <p:nvPr/>
          </p:nvGrpSpPr>
          <p:grpSpPr>
            <a:xfrm>
              <a:off x="2316265" y="1070698"/>
              <a:ext cx="8453132" cy="3330067"/>
              <a:chOff x="3308345" y="2618582"/>
              <a:chExt cx="8453132" cy="3330067"/>
            </a:xfrm>
          </p:grpSpPr>
          <p:grpSp>
            <p:nvGrpSpPr>
              <p:cNvPr id="6" name="Group 5">
                <a:extLst>
                  <a:ext uri="{FF2B5EF4-FFF2-40B4-BE49-F238E27FC236}">
                    <a16:creationId xmlns:a16="http://schemas.microsoft.com/office/drawing/2014/main" id="{901CB78E-375C-4FBB-A72E-F131CD4874EF}"/>
                  </a:ext>
                </a:extLst>
              </p:cNvPr>
              <p:cNvGrpSpPr/>
              <p:nvPr/>
            </p:nvGrpSpPr>
            <p:grpSpPr>
              <a:xfrm>
                <a:off x="8867395" y="2618582"/>
                <a:ext cx="2894082" cy="963038"/>
                <a:chOff x="8867395" y="2618582"/>
                <a:chExt cx="2894082" cy="963038"/>
              </a:xfrm>
            </p:grpSpPr>
            <p:pic>
              <p:nvPicPr>
                <p:cNvPr id="20" name="Graphic 19" descr="Factory outline">
                  <a:extLst>
                    <a:ext uri="{FF2B5EF4-FFF2-40B4-BE49-F238E27FC236}">
                      <a16:creationId xmlns:a16="http://schemas.microsoft.com/office/drawing/2014/main" id="{5D623CC1-F629-49B4-9626-94C3707D0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47077" y="2628790"/>
                  <a:ext cx="914400" cy="914400"/>
                </a:xfrm>
                <a:prstGeom prst="rect">
                  <a:avLst/>
                </a:prstGeom>
              </p:spPr>
            </p:pic>
            <p:pic>
              <p:nvPicPr>
                <p:cNvPr id="21" name="Graphic 20" descr="Factory outline">
                  <a:extLst>
                    <a:ext uri="{FF2B5EF4-FFF2-40B4-BE49-F238E27FC236}">
                      <a16:creationId xmlns:a16="http://schemas.microsoft.com/office/drawing/2014/main" id="{CA6CF2FE-DF7F-4269-A4E6-961A1031AA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67395" y="2628790"/>
                  <a:ext cx="914400" cy="914400"/>
                </a:xfrm>
                <a:prstGeom prst="rect">
                  <a:avLst/>
                </a:prstGeom>
              </p:spPr>
            </p:pic>
            <p:pic>
              <p:nvPicPr>
                <p:cNvPr id="22" name="Graphic 21" descr="Truck outline">
                  <a:extLst>
                    <a:ext uri="{FF2B5EF4-FFF2-40B4-BE49-F238E27FC236}">
                      <a16:creationId xmlns:a16="http://schemas.microsoft.com/office/drawing/2014/main" id="{01503013-F3EB-4B15-B579-CAAE3D19EE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57236" y="2628790"/>
                  <a:ext cx="914400" cy="914400"/>
                </a:xfrm>
                <a:prstGeom prst="rect">
                  <a:avLst/>
                </a:prstGeom>
              </p:spPr>
            </p:pic>
            <p:sp>
              <p:nvSpPr>
                <p:cNvPr id="23" name="Rectangle: Rounded Corners 22">
                  <a:extLst>
                    <a:ext uri="{FF2B5EF4-FFF2-40B4-BE49-F238E27FC236}">
                      <a16:creationId xmlns:a16="http://schemas.microsoft.com/office/drawing/2014/main" id="{D4C6DFF9-1A1C-4CED-8352-ED017399A17E}"/>
                    </a:ext>
                  </a:extLst>
                </p:cNvPr>
                <p:cNvSpPr/>
                <p:nvPr/>
              </p:nvSpPr>
              <p:spPr>
                <a:xfrm>
                  <a:off x="8894261" y="2618582"/>
                  <a:ext cx="2840350" cy="963038"/>
                </a:xfrm>
                <a:prstGeom prst="roundRect">
                  <a:avLst/>
                </a:prstGeom>
                <a:noFill/>
                <a:ln>
                  <a:solidFill>
                    <a:srgbClr val="D8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0565BA5E-A197-492A-AB8B-0C83519FC6E0}"/>
                    </a:ext>
                  </a:extLst>
                </p:cNvPr>
                <p:cNvSpPr/>
                <p:nvPr/>
              </p:nvSpPr>
              <p:spPr>
                <a:xfrm>
                  <a:off x="8923573" y="2646957"/>
                  <a:ext cx="828342" cy="906441"/>
                </a:xfrm>
                <a:prstGeom prst="roundRect">
                  <a:avLst/>
                </a:prstGeom>
                <a:noFill/>
                <a:ln>
                  <a:solidFill>
                    <a:srgbClr val="368D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50A1AB51-F51F-44D0-987A-391AA4F8375D}"/>
                  </a:ext>
                </a:extLst>
              </p:cNvPr>
              <p:cNvGrpSpPr/>
              <p:nvPr/>
            </p:nvGrpSpPr>
            <p:grpSpPr>
              <a:xfrm>
                <a:off x="3308345" y="2776806"/>
                <a:ext cx="6029399" cy="3171843"/>
                <a:chOff x="4810327" y="3141593"/>
                <a:chExt cx="6029399" cy="3171843"/>
              </a:xfrm>
            </p:grpSpPr>
            <p:grpSp>
              <p:nvGrpSpPr>
                <p:cNvPr id="9" name="Group 8">
                  <a:extLst>
                    <a:ext uri="{FF2B5EF4-FFF2-40B4-BE49-F238E27FC236}">
                      <a16:creationId xmlns:a16="http://schemas.microsoft.com/office/drawing/2014/main" id="{CEFB025D-E6F4-4EB8-B169-2D7F03FEB7EB}"/>
                    </a:ext>
                  </a:extLst>
                </p:cNvPr>
                <p:cNvGrpSpPr/>
                <p:nvPr/>
              </p:nvGrpSpPr>
              <p:grpSpPr>
                <a:xfrm>
                  <a:off x="5069480" y="5350398"/>
                  <a:ext cx="963038" cy="963038"/>
                  <a:chOff x="5069480" y="5350398"/>
                  <a:chExt cx="963038" cy="963038"/>
                </a:xfrm>
              </p:grpSpPr>
              <p:pic>
                <p:nvPicPr>
                  <p:cNvPr id="18" name="Graphic 17" descr="Robot Hand outline">
                    <a:extLst>
                      <a:ext uri="{FF2B5EF4-FFF2-40B4-BE49-F238E27FC236}">
                        <a16:creationId xmlns:a16="http://schemas.microsoft.com/office/drawing/2014/main" id="{6EEB65FA-4C81-4BBC-B8A0-9407BC15FA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95546" y="5374717"/>
                    <a:ext cx="914400" cy="914400"/>
                  </a:xfrm>
                  <a:prstGeom prst="rect">
                    <a:avLst/>
                  </a:prstGeom>
                </p:spPr>
              </p:pic>
              <p:sp>
                <p:nvSpPr>
                  <p:cNvPr id="19" name="Rectangle: Rounded Corners 18">
                    <a:extLst>
                      <a:ext uri="{FF2B5EF4-FFF2-40B4-BE49-F238E27FC236}">
                        <a16:creationId xmlns:a16="http://schemas.microsoft.com/office/drawing/2014/main" id="{A0AE079B-30D4-45D3-878E-B55DE3374769}"/>
                      </a:ext>
                    </a:extLst>
                  </p:cNvPr>
                  <p:cNvSpPr/>
                  <p:nvPr/>
                </p:nvSpPr>
                <p:spPr>
                  <a:xfrm>
                    <a:off x="5069480" y="5350398"/>
                    <a:ext cx="963038" cy="963038"/>
                  </a:xfrm>
                  <a:prstGeom prst="roundRect">
                    <a:avLst/>
                  </a:prstGeom>
                  <a:noFill/>
                  <a:ln>
                    <a:solidFill>
                      <a:srgbClr val="6F3F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25F6B2BC-142C-406D-BCB2-8A323688084B}"/>
                    </a:ext>
                  </a:extLst>
                </p:cNvPr>
                <p:cNvGrpSpPr/>
                <p:nvPr/>
              </p:nvGrpSpPr>
              <p:grpSpPr>
                <a:xfrm>
                  <a:off x="6760722" y="4168969"/>
                  <a:ext cx="2858183" cy="963038"/>
                  <a:chOff x="6760722" y="4168969"/>
                  <a:chExt cx="2858183" cy="963038"/>
                </a:xfrm>
              </p:grpSpPr>
              <p:pic>
                <p:nvPicPr>
                  <p:cNvPr id="13" name="Graphic 12" descr="Robot Hand outline">
                    <a:extLst>
                      <a:ext uri="{FF2B5EF4-FFF2-40B4-BE49-F238E27FC236}">
                        <a16:creationId xmlns:a16="http://schemas.microsoft.com/office/drawing/2014/main" id="{3839CDCC-2521-4087-9BA8-7F38C982B4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97886" y="4193288"/>
                    <a:ext cx="914400" cy="914400"/>
                  </a:xfrm>
                  <a:prstGeom prst="rect">
                    <a:avLst/>
                  </a:prstGeom>
                </p:spPr>
              </p:pic>
              <p:pic>
                <p:nvPicPr>
                  <p:cNvPr id="14" name="Graphic 13" descr="Gears outline">
                    <a:extLst>
                      <a:ext uri="{FF2B5EF4-FFF2-40B4-BE49-F238E27FC236}">
                        <a16:creationId xmlns:a16="http://schemas.microsoft.com/office/drawing/2014/main" id="{EACB5AD5-DAB8-4757-A9C1-32169BF674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30120" y="4193288"/>
                    <a:ext cx="914400" cy="914400"/>
                  </a:xfrm>
                  <a:prstGeom prst="rect">
                    <a:avLst/>
                  </a:prstGeom>
                </p:spPr>
              </p:pic>
              <p:pic>
                <p:nvPicPr>
                  <p:cNvPr id="15" name="Graphic 14" descr="Robot Hand outline">
                    <a:extLst>
                      <a:ext uri="{FF2B5EF4-FFF2-40B4-BE49-F238E27FC236}">
                        <a16:creationId xmlns:a16="http://schemas.microsoft.com/office/drawing/2014/main" id="{D9B0D1C2-0021-47D0-91BC-820AC538F2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662354" y="4193288"/>
                    <a:ext cx="914400" cy="914400"/>
                  </a:xfrm>
                  <a:prstGeom prst="rect">
                    <a:avLst/>
                  </a:prstGeom>
                </p:spPr>
              </p:pic>
              <p:sp>
                <p:nvSpPr>
                  <p:cNvPr id="16" name="Rectangle: Rounded Corners 15">
                    <a:extLst>
                      <a:ext uri="{FF2B5EF4-FFF2-40B4-BE49-F238E27FC236}">
                        <a16:creationId xmlns:a16="http://schemas.microsoft.com/office/drawing/2014/main" id="{AEE8946E-A135-4E38-9596-8502BB5781B9}"/>
                      </a:ext>
                    </a:extLst>
                  </p:cNvPr>
                  <p:cNvSpPr/>
                  <p:nvPr/>
                </p:nvSpPr>
                <p:spPr>
                  <a:xfrm>
                    <a:off x="6760722" y="4168969"/>
                    <a:ext cx="2858183" cy="963038"/>
                  </a:xfrm>
                  <a:prstGeom prst="roundRect">
                    <a:avLst/>
                  </a:prstGeom>
                  <a:noFill/>
                  <a:ln>
                    <a:solidFill>
                      <a:srgbClr val="368D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BFF72E6F-8369-4DBD-8AC1-5AA576B1F1D6}"/>
                      </a:ext>
                    </a:extLst>
                  </p:cNvPr>
                  <p:cNvSpPr/>
                  <p:nvPr/>
                </p:nvSpPr>
                <p:spPr>
                  <a:xfrm>
                    <a:off x="6791337" y="4193288"/>
                    <a:ext cx="914399" cy="906441"/>
                  </a:xfrm>
                  <a:prstGeom prst="roundRect">
                    <a:avLst/>
                  </a:prstGeom>
                  <a:noFill/>
                  <a:ln>
                    <a:solidFill>
                      <a:srgbClr val="6F3F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Arc 10">
                  <a:extLst>
                    <a:ext uri="{FF2B5EF4-FFF2-40B4-BE49-F238E27FC236}">
                      <a16:creationId xmlns:a16="http://schemas.microsoft.com/office/drawing/2014/main" id="{7C399907-BD90-45B3-BBF1-AF179F6076C0}"/>
                    </a:ext>
                  </a:extLst>
                </p:cNvPr>
                <p:cNvSpPr/>
                <p:nvPr/>
              </p:nvSpPr>
              <p:spPr>
                <a:xfrm rot="5400000">
                  <a:off x="5253644" y="3885493"/>
                  <a:ext cx="1555008" cy="2441641"/>
                </a:xfrm>
                <a:prstGeom prst="arc">
                  <a:avLst>
                    <a:gd name="adj1" fmla="val 16198119"/>
                    <a:gd name="adj2" fmla="val 0"/>
                  </a:avLst>
                </a:prstGeom>
                <a:ln w="57150">
                  <a:solidFill>
                    <a:srgbClr val="6F3F8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11">
                  <a:extLst>
                    <a:ext uri="{FF2B5EF4-FFF2-40B4-BE49-F238E27FC236}">
                      <a16:creationId xmlns:a16="http://schemas.microsoft.com/office/drawing/2014/main" id="{E233EDF3-345F-4CE4-A647-45C0313026FE}"/>
                    </a:ext>
                  </a:extLst>
                </p:cNvPr>
                <p:cNvSpPr/>
                <p:nvPr/>
              </p:nvSpPr>
              <p:spPr>
                <a:xfrm rot="5400000">
                  <a:off x="8841402" y="2698276"/>
                  <a:ext cx="1555008" cy="2441641"/>
                </a:xfrm>
                <a:prstGeom prst="arc">
                  <a:avLst>
                    <a:gd name="adj1" fmla="val 16198119"/>
                    <a:gd name="adj2" fmla="val 0"/>
                  </a:avLst>
                </a:prstGeom>
                <a:ln w="57150">
                  <a:solidFill>
                    <a:srgbClr val="368D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25" name="TextBox 24">
              <a:extLst>
                <a:ext uri="{FF2B5EF4-FFF2-40B4-BE49-F238E27FC236}">
                  <a16:creationId xmlns:a16="http://schemas.microsoft.com/office/drawing/2014/main" id="{5D603744-A2AF-4615-BEE3-E8FF59F922E6}"/>
                </a:ext>
              </a:extLst>
            </p:cNvPr>
            <p:cNvSpPr txBox="1"/>
            <p:nvPr/>
          </p:nvSpPr>
          <p:spPr>
            <a:xfrm>
              <a:off x="3559210" y="4130987"/>
              <a:ext cx="6193367" cy="307777"/>
            </a:xfrm>
            <a:prstGeom prst="rect">
              <a:avLst/>
            </a:prstGeom>
            <a:noFill/>
          </p:spPr>
          <p:txBody>
            <a:bodyPr wrap="square" rtlCol="0">
              <a:spAutoFit/>
            </a:bodyPr>
            <a:lstStyle/>
            <a:p>
              <a:r>
                <a:rPr lang="en-GB" sz="1400" b="1">
                  <a:solidFill>
                    <a:srgbClr val="D72E63"/>
                  </a:solidFill>
                  <a:latin typeface="Raleway" panose="020B0503030101060003" pitchFamily="34" charset="0"/>
                </a:rPr>
                <a:t>Smart Processes: </a:t>
              </a:r>
              <a:r>
                <a:rPr lang="en-GB" sz="1400">
                  <a:solidFill>
                    <a:srgbClr val="6F3F81"/>
                  </a:solidFill>
                  <a:latin typeface="Raleway" panose="020B0503030101060003" pitchFamily="34" charset="0"/>
                </a:rPr>
                <a:t>Enhancement of individual manufacturing processes</a:t>
              </a:r>
              <a:endParaRPr lang="en-GB" sz="1400">
                <a:solidFill>
                  <a:srgbClr val="6F3F81"/>
                </a:solidFill>
                <a:latin typeface="Raleway" pitchFamily="2" charset="0"/>
                <a:cs typeface="Arial"/>
              </a:endParaRPr>
            </a:p>
          </p:txBody>
        </p:sp>
        <p:sp>
          <p:nvSpPr>
            <p:cNvPr id="26" name="TextBox 25">
              <a:extLst>
                <a:ext uri="{FF2B5EF4-FFF2-40B4-BE49-F238E27FC236}">
                  <a16:creationId xmlns:a16="http://schemas.microsoft.com/office/drawing/2014/main" id="{9093FB36-BBDA-4EC4-AF76-FB98CC79F549}"/>
                </a:ext>
              </a:extLst>
            </p:cNvPr>
            <p:cNvSpPr txBox="1"/>
            <p:nvPr/>
          </p:nvSpPr>
          <p:spPr>
            <a:xfrm>
              <a:off x="7100526" y="2869723"/>
              <a:ext cx="4925243" cy="523220"/>
            </a:xfrm>
            <a:prstGeom prst="rect">
              <a:avLst/>
            </a:prstGeom>
            <a:noFill/>
          </p:spPr>
          <p:txBody>
            <a:bodyPr wrap="square" rtlCol="0">
              <a:spAutoFit/>
            </a:bodyPr>
            <a:lstStyle/>
            <a:p>
              <a:r>
                <a:rPr lang="en-US" sz="1400" b="1">
                  <a:solidFill>
                    <a:srgbClr val="D72E63"/>
                  </a:solidFill>
                  <a:latin typeface="Raleway" panose="020B0503030101060003" pitchFamily="34" charset="0"/>
                </a:rPr>
                <a:t>Smart Factory: </a:t>
              </a:r>
              <a:r>
                <a:rPr lang="en-US" sz="1400">
                  <a:solidFill>
                    <a:srgbClr val="6F3F81"/>
                  </a:solidFill>
                  <a:latin typeface="Raleway" panose="020B0503030101060003" pitchFamily="34" charset="0"/>
                </a:rPr>
                <a:t>Enablement of coordinated manufacturing operations</a:t>
              </a:r>
            </a:p>
          </p:txBody>
        </p:sp>
        <p:sp>
          <p:nvSpPr>
            <p:cNvPr id="27" name="TextBox 26">
              <a:extLst>
                <a:ext uri="{FF2B5EF4-FFF2-40B4-BE49-F238E27FC236}">
                  <a16:creationId xmlns:a16="http://schemas.microsoft.com/office/drawing/2014/main" id="{46680AE2-6610-4AD0-A25F-77C7AF7003D6}"/>
                </a:ext>
              </a:extLst>
            </p:cNvPr>
            <p:cNvSpPr txBox="1"/>
            <p:nvPr/>
          </p:nvSpPr>
          <p:spPr>
            <a:xfrm>
              <a:off x="1715167" y="1669561"/>
              <a:ext cx="6193367" cy="307777"/>
            </a:xfrm>
            <a:prstGeom prst="rect">
              <a:avLst/>
            </a:prstGeom>
            <a:noFill/>
          </p:spPr>
          <p:txBody>
            <a:bodyPr wrap="square" rtlCol="0">
              <a:spAutoFit/>
            </a:bodyPr>
            <a:lstStyle/>
            <a:p>
              <a:pPr algn="r"/>
              <a:r>
                <a:rPr lang="en-US" sz="1400" b="1">
                  <a:solidFill>
                    <a:srgbClr val="D72E63"/>
                  </a:solidFill>
                  <a:latin typeface="Raleway" panose="020B0503030101060003" pitchFamily="34" charset="0"/>
                </a:rPr>
                <a:t>Smart Business:</a:t>
              </a:r>
              <a:r>
                <a:rPr lang="en-US" sz="1400">
                  <a:solidFill>
                    <a:srgbClr val="D72E63"/>
                  </a:solidFill>
                  <a:latin typeface="Raleway" panose="020B0503030101060003" pitchFamily="34" charset="0"/>
                </a:rPr>
                <a:t> </a:t>
              </a:r>
              <a:r>
                <a:rPr lang="en-US" sz="1400">
                  <a:solidFill>
                    <a:srgbClr val="6F3F81"/>
                  </a:solidFill>
                  <a:latin typeface="Raleway" panose="020B0503030101060003" pitchFamily="34" charset="0"/>
                </a:rPr>
                <a:t>Data-driven manufacturing analytics for value chain</a:t>
              </a:r>
            </a:p>
          </p:txBody>
        </p:sp>
      </p:grpSp>
    </p:spTree>
    <p:extLst>
      <p:ext uri="{BB962C8B-B14F-4D97-AF65-F5344CB8AC3E}">
        <p14:creationId xmlns:p14="http://schemas.microsoft.com/office/powerpoint/2010/main" val="3762872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F0C17AF9-896A-6A8D-C7BA-52FCCDC791E2}"/>
              </a:ext>
            </a:extLst>
          </p:cNvPr>
          <p:cNvGrpSpPr/>
          <p:nvPr/>
        </p:nvGrpSpPr>
        <p:grpSpPr>
          <a:xfrm>
            <a:off x="770950" y="1070698"/>
            <a:ext cx="10310602" cy="3368066"/>
            <a:chOff x="1715167" y="1070698"/>
            <a:chExt cx="10310602" cy="3368066"/>
          </a:xfrm>
        </p:grpSpPr>
        <p:grpSp>
          <p:nvGrpSpPr>
            <p:cNvPr id="5" name="Group 4">
              <a:extLst>
                <a:ext uri="{FF2B5EF4-FFF2-40B4-BE49-F238E27FC236}">
                  <a16:creationId xmlns:a16="http://schemas.microsoft.com/office/drawing/2014/main" id="{A4FB7025-62D5-4D80-9F48-617A9C21FF61}"/>
                </a:ext>
              </a:extLst>
            </p:cNvPr>
            <p:cNvGrpSpPr/>
            <p:nvPr/>
          </p:nvGrpSpPr>
          <p:grpSpPr>
            <a:xfrm>
              <a:off x="2316265" y="1070698"/>
              <a:ext cx="8453132" cy="3330067"/>
              <a:chOff x="3308345" y="2618582"/>
              <a:chExt cx="8453132" cy="3330067"/>
            </a:xfrm>
          </p:grpSpPr>
          <p:grpSp>
            <p:nvGrpSpPr>
              <p:cNvPr id="6" name="Group 5">
                <a:extLst>
                  <a:ext uri="{FF2B5EF4-FFF2-40B4-BE49-F238E27FC236}">
                    <a16:creationId xmlns:a16="http://schemas.microsoft.com/office/drawing/2014/main" id="{901CB78E-375C-4FBB-A72E-F131CD4874EF}"/>
                  </a:ext>
                </a:extLst>
              </p:cNvPr>
              <p:cNvGrpSpPr/>
              <p:nvPr/>
            </p:nvGrpSpPr>
            <p:grpSpPr>
              <a:xfrm>
                <a:off x="8867395" y="2618582"/>
                <a:ext cx="2894082" cy="963038"/>
                <a:chOff x="8867395" y="2618582"/>
                <a:chExt cx="2894082" cy="963038"/>
              </a:xfrm>
            </p:grpSpPr>
            <p:pic>
              <p:nvPicPr>
                <p:cNvPr id="20" name="Graphic 19" descr="Factory outline">
                  <a:extLst>
                    <a:ext uri="{FF2B5EF4-FFF2-40B4-BE49-F238E27FC236}">
                      <a16:creationId xmlns:a16="http://schemas.microsoft.com/office/drawing/2014/main" id="{5D623CC1-F629-49B4-9626-94C3707D0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47077" y="2628790"/>
                  <a:ext cx="914400" cy="914400"/>
                </a:xfrm>
                <a:prstGeom prst="rect">
                  <a:avLst/>
                </a:prstGeom>
              </p:spPr>
            </p:pic>
            <p:pic>
              <p:nvPicPr>
                <p:cNvPr id="21" name="Graphic 20" descr="Factory outline">
                  <a:extLst>
                    <a:ext uri="{FF2B5EF4-FFF2-40B4-BE49-F238E27FC236}">
                      <a16:creationId xmlns:a16="http://schemas.microsoft.com/office/drawing/2014/main" id="{CA6CF2FE-DF7F-4269-A4E6-961A1031AA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67395" y="2628790"/>
                  <a:ext cx="914400" cy="914400"/>
                </a:xfrm>
                <a:prstGeom prst="rect">
                  <a:avLst/>
                </a:prstGeom>
              </p:spPr>
            </p:pic>
            <p:pic>
              <p:nvPicPr>
                <p:cNvPr id="22" name="Graphic 21" descr="Truck outline">
                  <a:extLst>
                    <a:ext uri="{FF2B5EF4-FFF2-40B4-BE49-F238E27FC236}">
                      <a16:creationId xmlns:a16="http://schemas.microsoft.com/office/drawing/2014/main" id="{01503013-F3EB-4B15-B579-CAAE3D19EE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57236" y="2628790"/>
                  <a:ext cx="914400" cy="914400"/>
                </a:xfrm>
                <a:prstGeom prst="rect">
                  <a:avLst/>
                </a:prstGeom>
              </p:spPr>
            </p:pic>
            <p:sp>
              <p:nvSpPr>
                <p:cNvPr id="23" name="Rectangle: Rounded Corners 22">
                  <a:extLst>
                    <a:ext uri="{FF2B5EF4-FFF2-40B4-BE49-F238E27FC236}">
                      <a16:creationId xmlns:a16="http://schemas.microsoft.com/office/drawing/2014/main" id="{D4C6DFF9-1A1C-4CED-8352-ED017399A17E}"/>
                    </a:ext>
                  </a:extLst>
                </p:cNvPr>
                <p:cNvSpPr/>
                <p:nvPr/>
              </p:nvSpPr>
              <p:spPr>
                <a:xfrm>
                  <a:off x="8894261" y="2618582"/>
                  <a:ext cx="2840350" cy="963038"/>
                </a:xfrm>
                <a:prstGeom prst="roundRect">
                  <a:avLst/>
                </a:prstGeom>
                <a:noFill/>
                <a:ln>
                  <a:solidFill>
                    <a:srgbClr val="D8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0565BA5E-A197-492A-AB8B-0C83519FC6E0}"/>
                    </a:ext>
                  </a:extLst>
                </p:cNvPr>
                <p:cNvSpPr/>
                <p:nvPr/>
              </p:nvSpPr>
              <p:spPr>
                <a:xfrm>
                  <a:off x="8923573" y="2646957"/>
                  <a:ext cx="828342" cy="906441"/>
                </a:xfrm>
                <a:prstGeom prst="roundRect">
                  <a:avLst/>
                </a:prstGeom>
                <a:noFill/>
                <a:ln>
                  <a:solidFill>
                    <a:srgbClr val="368D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50A1AB51-F51F-44D0-987A-391AA4F8375D}"/>
                  </a:ext>
                </a:extLst>
              </p:cNvPr>
              <p:cNvGrpSpPr/>
              <p:nvPr/>
            </p:nvGrpSpPr>
            <p:grpSpPr>
              <a:xfrm>
                <a:off x="3308345" y="2776806"/>
                <a:ext cx="6029399" cy="3171843"/>
                <a:chOff x="4810327" y="3141593"/>
                <a:chExt cx="6029399" cy="3171843"/>
              </a:xfrm>
            </p:grpSpPr>
            <p:grpSp>
              <p:nvGrpSpPr>
                <p:cNvPr id="9" name="Group 8">
                  <a:extLst>
                    <a:ext uri="{FF2B5EF4-FFF2-40B4-BE49-F238E27FC236}">
                      <a16:creationId xmlns:a16="http://schemas.microsoft.com/office/drawing/2014/main" id="{CEFB025D-E6F4-4EB8-B169-2D7F03FEB7EB}"/>
                    </a:ext>
                  </a:extLst>
                </p:cNvPr>
                <p:cNvGrpSpPr/>
                <p:nvPr/>
              </p:nvGrpSpPr>
              <p:grpSpPr>
                <a:xfrm>
                  <a:off x="5069480" y="5350398"/>
                  <a:ext cx="963038" cy="963038"/>
                  <a:chOff x="5069480" y="5350398"/>
                  <a:chExt cx="963038" cy="963038"/>
                </a:xfrm>
              </p:grpSpPr>
              <p:pic>
                <p:nvPicPr>
                  <p:cNvPr id="18" name="Graphic 17" descr="Robot Hand outline">
                    <a:extLst>
                      <a:ext uri="{FF2B5EF4-FFF2-40B4-BE49-F238E27FC236}">
                        <a16:creationId xmlns:a16="http://schemas.microsoft.com/office/drawing/2014/main" id="{6EEB65FA-4C81-4BBC-B8A0-9407BC15FA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95546" y="5374717"/>
                    <a:ext cx="914400" cy="914400"/>
                  </a:xfrm>
                  <a:prstGeom prst="rect">
                    <a:avLst/>
                  </a:prstGeom>
                </p:spPr>
              </p:pic>
              <p:sp>
                <p:nvSpPr>
                  <p:cNvPr id="19" name="Rectangle: Rounded Corners 18">
                    <a:extLst>
                      <a:ext uri="{FF2B5EF4-FFF2-40B4-BE49-F238E27FC236}">
                        <a16:creationId xmlns:a16="http://schemas.microsoft.com/office/drawing/2014/main" id="{A0AE079B-30D4-45D3-878E-B55DE3374769}"/>
                      </a:ext>
                    </a:extLst>
                  </p:cNvPr>
                  <p:cNvSpPr/>
                  <p:nvPr/>
                </p:nvSpPr>
                <p:spPr>
                  <a:xfrm>
                    <a:off x="5069480" y="5350398"/>
                    <a:ext cx="963038" cy="963038"/>
                  </a:xfrm>
                  <a:prstGeom prst="roundRect">
                    <a:avLst/>
                  </a:prstGeom>
                  <a:noFill/>
                  <a:ln>
                    <a:solidFill>
                      <a:srgbClr val="6F3F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25F6B2BC-142C-406D-BCB2-8A323688084B}"/>
                    </a:ext>
                  </a:extLst>
                </p:cNvPr>
                <p:cNvGrpSpPr/>
                <p:nvPr/>
              </p:nvGrpSpPr>
              <p:grpSpPr>
                <a:xfrm>
                  <a:off x="6760722" y="4168969"/>
                  <a:ext cx="2858183" cy="963038"/>
                  <a:chOff x="6760722" y="4168969"/>
                  <a:chExt cx="2858183" cy="963038"/>
                </a:xfrm>
              </p:grpSpPr>
              <p:pic>
                <p:nvPicPr>
                  <p:cNvPr id="13" name="Graphic 12" descr="Robot Hand outline">
                    <a:extLst>
                      <a:ext uri="{FF2B5EF4-FFF2-40B4-BE49-F238E27FC236}">
                        <a16:creationId xmlns:a16="http://schemas.microsoft.com/office/drawing/2014/main" id="{3839CDCC-2521-4087-9BA8-7F38C982B4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97886" y="4193288"/>
                    <a:ext cx="914400" cy="914400"/>
                  </a:xfrm>
                  <a:prstGeom prst="rect">
                    <a:avLst/>
                  </a:prstGeom>
                </p:spPr>
              </p:pic>
              <p:pic>
                <p:nvPicPr>
                  <p:cNvPr id="14" name="Graphic 13" descr="Gears outline">
                    <a:extLst>
                      <a:ext uri="{FF2B5EF4-FFF2-40B4-BE49-F238E27FC236}">
                        <a16:creationId xmlns:a16="http://schemas.microsoft.com/office/drawing/2014/main" id="{EACB5AD5-DAB8-4757-A9C1-32169BF674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30120" y="4193288"/>
                    <a:ext cx="914400" cy="914400"/>
                  </a:xfrm>
                  <a:prstGeom prst="rect">
                    <a:avLst/>
                  </a:prstGeom>
                </p:spPr>
              </p:pic>
              <p:pic>
                <p:nvPicPr>
                  <p:cNvPr id="15" name="Graphic 14" descr="Robot Hand outline">
                    <a:extLst>
                      <a:ext uri="{FF2B5EF4-FFF2-40B4-BE49-F238E27FC236}">
                        <a16:creationId xmlns:a16="http://schemas.microsoft.com/office/drawing/2014/main" id="{D9B0D1C2-0021-47D0-91BC-820AC538F2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662354" y="4193288"/>
                    <a:ext cx="914400" cy="914400"/>
                  </a:xfrm>
                  <a:prstGeom prst="rect">
                    <a:avLst/>
                  </a:prstGeom>
                </p:spPr>
              </p:pic>
              <p:sp>
                <p:nvSpPr>
                  <p:cNvPr id="16" name="Rectangle: Rounded Corners 15">
                    <a:extLst>
                      <a:ext uri="{FF2B5EF4-FFF2-40B4-BE49-F238E27FC236}">
                        <a16:creationId xmlns:a16="http://schemas.microsoft.com/office/drawing/2014/main" id="{AEE8946E-A135-4E38-9596-8502BB5781B9}"/>
                      </a:ext>
                    </a:extLst>
                  </p:cNvPr>
                  <p:cNvSpPr/>
                  <p:nvPr/>
                </p:nvSpPr>
                <p:spPr>
                  <a:xfrm>
                    <a:off x="6760722" y="4168969"/>
                    <a:ext cx="2858183" cy="963038"/>
                  </a:xfrm>
                  <a:prstGeom prst="roundRect">
                    <a:avLst/>
                  </a:prstGeom>
                  <a:noFill/>
                  <a:ln>
                    <a:solidFill>
                      <a:srgbClr val="368D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BFF72E6F-8369-4DBD-8AC1-5AA576B1F1D6}"/>
                      </a:ext>
                    </a:extLst>
                  </p:cNvPr>
                  <p:cNvSpPr/>
                  <p:nvPr/>
                </p:nvSpPr>
                <p:spPr>
                  <a:xfrm>
                    <a:off x="6791337" y="4193288"/>
                    <a:ext cx="914399" cy="906441"/>
                  </a:xfrm>
                  <a:prstGeom prst="roundRect">
                    <a:avLst/>
                  </a:prstGeom>
                  <a:noFill/>
                  <a:ln>
                    <a:solidFill>
                      <a:srgbClr val="6F3F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Arc 10">
                  <a:extLst>
                    <a:ext uri="{FF2B5EF4-FFF2-40B4-BE49-F238E27FC236}">
                      <a16:creationId xmlns:a16="http://schemas.microsoft.com/office/drawing/2014/main" id="{7C399907-BD90-45B3-BBF1-AF179F6076C0}"/>
                    </a:ext>
                  </a:extLst>
                </p:cNvPr>
                <p:cNvSpPr/>
                <p:nvPr/>
              </p:nvSpPr>
              <p:spPr>
                <a:xfrm rot="5400000">
                  <a:off x="5253644" y="3885493"/>
                  <a:ext cx="1555008" cy="2441641"/>
                </a:xfrm>
                <a:prstGeom prst="arc">
                  <a:avLst>
                    <a:gd name="adj1" fmla="val 16198119"/>
                    <a:gd name="adj2" fmla="val 0"/>
                  </a:avLst>
                </a:prstGeom>
                <a:ln w="57150">
                  <a:solidFill>
                    <a:srgbClr val="6F3F8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11">
                  <a:extLst>
                    <a:ext uri="{FF2B5EF4-FFF2-40B4-BE49-F238E27FC236}">
                      <a16:creationId xmlns:a16="http://schemas.microsoft.com/office/drawing/2014/main" id="{E233EDF3-345F-4CE4-A647-45C0313026FE}"/>
                    </a:ext>
                  </a:extLst>
                </p:cNvPr>
                <p:cNvSpPr/>
                <p:nvPr/>
              </p:nvSpPr>
              <p:spPr>
                <a:xfrm rot="5400000">
                  <a:off x="8841402" y="2698276"/>
                  <a:ext cx="1555008" cy="2441641"/>
                </a:xfrm>
                <a:prstGeom prst="arc">
                  <a:avLst>
                    <a:gd name="adj1" fmla="val 16198119"/>
                    <a:gd name="adj2" fmla="val 0"/>
                  </a:avLst>
                </a:prstGeom>
                <a:ln w="57150">
                  <a:solidFill>
                    <a:srgbClr val="368D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25" name="TextBox 24">
              <a:extLst>
                <a:ext uri="{FF2B5EF4-FFF2-40B4-BE49-F238E27FC236}">
                  <a16:creationId xmlns:a16="http://schemas.microsoft.com/office/drawing/2014/main" id="{5D603744-A2AF-4615-BEE3-E8FF59F922E6}"/>
                </a:ext>
              </a:extLst>
            </p:cNvPr>
            <p:cNvSpPr txBox="1"/>
            <p:nvPr/>
          </p:nvSpPr>
          <p:spPr>
            <a:xfrm>
              <a:off x="3559210" y="4130987"/>
              <a:ext cx="6193367" cy="307777"/>
            </a:xfrm>
            <a:prstGeom prst="rect">
              <a:avLst/>
            </a:prstGeom>
            <a:noFill/>
          </p:spPr>
          <p:txBody>
            <a:bodyPr wrap="square" rtlCol="0">
              <a:spAutoFit/>
            </a:bodyPr>
            <a:lstStyle/>
            <a:p>
              <a:r>
                <a:rPr lang="en-GB" sz="1400" b="1">
                  <a:solidFill>
                    <a:srgbClr val="D72E63"/>
                  </a:solidFill>
                  <a:latin typeface="Raleway" panose="020B0503030101060003" pitchFamily="34" charset="0"/>
                </a:rPr>
                <a:t>Smart Processes: </a:t>
              </a:r>
              <a:r>
                <a:rPr lang="en-GB" sz="1400">
                  <a:solidFill>
                    <a:srgbClr val="6F3F81"/>
                  </a:solidFill>
                  <a:latin typeface="Raleway" panose="020B0503030101060003" pitchFamily="34" charset="0"/>
                </a:rPr>
                <a:t>Enhancement of individual manufacturing processes</a:t>
              </a:r>
              <a:endParaRPr lang="en-GB" sz="1400">
                <a:solidFill>
                  <a:srgbClr val="6F3F81"/>
                </a:solidFill>
                <a:latin typeface="Raleway" pitchFamily="2" charset="0"/>
                <a:cs typeface="Arial"/>
              </a:endParaRPr>
            </a:p>
          </p:txBody>
        </p:sp>
        <p:sp>
          <p:nvSpPr>
            <p:cNvPr id="26" name="TextBox 25">
              <a:extLst>
                <a:ext uri="{FF2B5EF4-FFF2-40B4-BE49-F238E27FC236}">
                  <a16:creationId xmlns:a16="http://schemas.microsoft.com/office/drawing/2014/main" id="{9093FB36-BBDA-4EC4-AF76-FB98CC79F549}"/>
                </a:ext>
              </a:extLst>
            </p:cNvPr>
            <p:cNvSpPr txBox="1"/>
            <p:nvPr/>
          </p:nvSpPr>
          <p:spPr>
            <a:xfrm>
              <a:off x="7100526" y="2869723"/>
              <a:ext cx="4925243" cy="523220"/>
            </a:xfrm>
            <a:prstGeom prst="rect">
              <a:avLst/>
            </a:prstGeom>
            <a:noFill/>
          </p:spPr>
          <p:txBody>
            <a:bodyPr wrap="square" rtlCol="0">
              <a:spAutoFit/>
            </a:bodyPr>
            <a:lstStyle/>
            <a:p>
              <a:r>
                <a:rPr lang="en-US" sz="1400" b="1">
                  <a:solidFill>
                    <a:srgbClr val="D72E63"/>
                  </a:solidFill>
                  <a:latin typeface="Raleway" panose="020B0503030101060003" pitchFamily="34" charset="0"/>
                </a:rPr>
                <a:t>Smart Factory: </a:t>
              </a:r>
              <a:r>
                <a:rPr lang="en-US" sz="1400">
                  <a:solidFill>
                    <a:srgbClr val="6F3F81"/>
                  </a:solidFill>
                  <a:latin typeface="Raleway" panose="020B0503030101060003" pitchFamily="34" charset="0"/>
                </a:rPr>
                <a:t>Enablement of coordinated manufacturing operations</a:t>
              </a:r>
            </a:p>
          </p:txBody>
        </p:sp>
        <p:sp>
          <p:nvSpPr>
            <p:cNvPr id="27" name="TextBox 26">
              <a:extLst>
                <a:ext uri="{FF2B5EF4-FFF2-40B4-BE49-F238E27FC236}">
                  <a16:creationId xmlns:a16="http://schemas.microsoft.com/office/drawing/2014/main" id="{46680AE2-6610-4AD0-A25F-77C7AF7003D6}"/>
                </a:ext>
              </a:extLst>
            </p:cNvPr>
            <p:cNvSpPr txBox="1"/>
            <p:nvPr/>
          </p:nvSpPr>
          <p:spPr>
            <a:xfrm>
              <a:off x="1715167" y="1669561"/>
              <a:ext cx="6193367" cy="307777"/>
            </a:xfrm>
            <a:prstGeom prst="rect">
              <a:avLst/>
            </a:prstGeom>
            <a:noFill/>
          </p:spPr>
          <p:txBody>
            <a:bodyPr wrap="square" rtlCol="0">
              <a:spAutoFit/>
            </a:bodyPr>
            <a:lstStyle/>
            <a:p>
              <a:pPr algn="r"/>
              <a:r>
                <a:rPr lang="en-US" sz="1400" b="1">
                  <a:solidFill>
                    <a:srgbClr val="D72E63"/>
                  </a:solidFill>
                  <a:latin typeface="Raleway" panose="020B0503030101060003" pitchFamily="34" charset="0"/>
                </a:rPr>
                <a:t>Smart Business:</a:t>
              </a:r>
              <a:r>
                <a:rPr lang="en-US" sz="1400">
                  <a:solidFill>
                    <a:srgbClr val="D72E63"/>
                  </a:solidFill>
                  <a:latin typeface="Raleway" panose="020B0503030101060003" pitchFamily="34" charset="0"/>
                </a:rPr>
                <a:t> </a:t>
              </a:r>
              <a:r>
                <a:rPr lang="en-US" sz="1400">
                  <a:solidFill>
                    <a:srgbClr val="6F3F81"/>
                  </a:solidFill>
                  <a:latin typeface="Raleway" panose="020B0503030101060003" pitchFamily="34" charset="0"/>
                </a:rPr>
                <a:t>Data-driven manufacturing analytics for value chain</a:t>
              </a:r>
            </a:p>
          </p:txBody>
        </p:sp>
      </p:grpSp>
      <p:sp>
        <p:nvSpPr>
          <p:cNvPr id="2" name="Rectangle 1">
            <a:extLst>
              <a:ext uri="{FF2B5EF4-FFF2-40B4-BE49-F238E27FC236}">
                <a16:creationId xmlns:a16="http://schemas.microsoft.com/office/drawing/2014/main" id="{EA5F5F6D-4347-1C99-D25E-7FB4F661A7BC}"/>
              </a:ext>
            </a:extLst>
          </p:cNvPr>
          <p:cNvSpPr/>
          <p:nvPr/>
        </p:nvSpPr>
        <p:spPr>
          <a:xfrm>
            <a:off x="770950" y="730704"/>
            <a:ext cx="9560954" cy="2662239"/>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t>
            </a:r>
          </a:p>
        </p:txBody>
      </p:sp>
    </p:spTree>
    <p:extLst>
      <p:ext uri="{BB962C8B-B14F-4D97-AF65-F5344CB8AC3E}">
        <p14:creationId xmlns:p14="http://schemas.microsoft.com/office/powerpoint/2010/main" val="3261075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a:extLst>
              <a:ext uri="{FF2B5EF4-FFF2-40B4-BE49-F238E27FC236}">
                <a16:creationId xmlns:a16="http://schemas.microsoft.com/office/drawing/2014/main" id="{1F034C92-29A5-4823-A806-2FB361751665}"/>
              </a:ext>
            </a:extLst>
          </p:cNvPr>
          <p:cNvSpPr>
            <a:spLocks noGrp="1"/>
          </p:cNvSpPr>
          <p:nvPr>
            <p:ph type="title"/>
          </p:nvPr>
        </p:nvSpPr>
        <p:spPr>
          <a:xfrm>
            <a:off x="543560" y="365125"/>
            <a:ext cx="11648440" cy="1325563"/>
          </a:xfrm>
        </p:spPr>
        <p:txBody>
          <a:bodyPr/>
          <a:lstStyle/>
          <a:p>
            <a:r>
              <a:rPr lang="en-US">
                <a:latin typeface="Raleway" panose="020B0503030101060003" pitchFamily="34" charset="0"/>
              </a:rPr>
              <a:t>Case Study: </a:t>
            </a:r>
            <a:r>
              <a:rPr lang="en-US">
                <a:solidFill>
                  <a:srgbClr val="D83569"/>
                </a:solidFill>
                <a:latin typeface="Raleway" panose="020B0503030101060003" pitchFamily="34" charset="0"/>
              </a:rPr>
              <a:t>Digital Thread</a:t>
            </a:r>
          </a:p>
        </p:txBody>
      </p:sp>
      <p:sp>
        <p:nvSpPr>
          <p:cNvPr id="6" name="Content Placeholder 3">
            <a:extLst>
              <a:ext uri="{FF2B5EF4-FFF2-40B4-BE49-F238E27FC236}">
                <a16:creationId xmlns:a16="http://schemas.microsoft.com/office/drawing/2014/main" id="{D8BD3D73-ABE7-4F90-A7B4-35E12371D813}"/>
              </a:ext>
            </a:extLst>
          </p:cNvPr>
          <p:cNvSpPr>
            <a:spLocks noGrp="1"/>
          </p:cNvSpPr>
          <p:nvPr>
            <p:ph idx="1"/>
          </p:nvPr>
        </p:nvSpPr>
        <p:spPr>
          <a:xfrm>
            <a:off x="553134" y="1847549"/>
            <a:ext cx="11085732" cy="2140251"/>
          </a:xfrm>
        </p:spPr>
        <p:txBody>
          <a:bodyPr vert="horz" lIns="0" tIns="45720" rIns="90000" bIns="45720" rtlCol="0" anchor="t">
            <a:normAutofit/>
          </a:bodyPr>
          <a:lstStyle/>
          <a:p>
            <a:r>
              <a:rPr lang="en-GB" sz="1600" dirty="0">
                <a:latin typeface="Raleway" pitchFamily="2" charset="0"/>
                <a:ea typeface="+mn-lt"/>
                <a:cs typeface="+mn-lt"/>
              </a:rPr>
              <a:t>External project led by AFRC technical teams with support of Data Analytics Theme</a:t>
            </a:r>
          </a:p>
          <a:p>
            <a:r>
              <a:rPr lang="en-GB" sz="1600" dirty="0">
                <a:latin typeface="Raleway" pitchFamily="2" charset="0"/>
                <a:ea typeface="+mn-lt"/>
                <a:cs typeface="+mn-lt"/>
              </a:rPr>
              <a:t>Objective - explore data engineering/analytics for digital threads of parts manufactured by AFRC Radial Forge </a:t>
            </a:r>
            <a:r>
              <a:rPr lang="en-GB" sz="1600" dirty="0">
                <a:solidFill>
                  <a:srgbClr val="595959"/>
                </a:solidFill>
                <a:latin typeface="Raleway" panose="020B0503030101060003" pitchFamily="34" charset="0"/>
                <a:ea typeface="+mn-lt"/>
                <a:cs typeface="+mn-lt"/>
              </a:rPr>
              <a:t>and then subsequently machined</a:t>
            </a:r>
          </a:p>
          <a:p>
            <a:r>
              <a:rPr lang="en-GB" sz="1600" dirty="0">
                <a:solidFill>
                  <a:srgbClr val="595959"/>
                </a:solidFill>
                <a:latin typeface="Raleway" panose="020B0503030101060003" pitchFamily="34" charset="0"/>
                <a:ea typeface="+mn-lt"/>
                <a:cs typeface="+mn-lt"/>
              </a:rPr>
              <a:t>Identified machining chatter and currently exploring the relationship with initial radial forging conditions</a:t>
            </a:r>
          </a:p>
        </p:txBody>
      </p:sp>
      <p:pic>
        <p:nvPicPr>
          <p:cNvPr id="1028" name="Picture 4">
            <a:extLst>
              <a:ext uri="{FF2B5EF4-FFF2-40B4-BE49-F238E27FC236}">
                <a16:creationId xmlns:a16="http://schemas.microsoft.com/office/drawing/2014/main" id="{701F7A9A-02E9-45F7-99CF-5BFD1A3FEC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560" y="4144661"/>
            <a:ext cx="4279792" cy="19235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0628EDF-9031-45BA-B3D7-B37FC6E84B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5732" y="3645024"/>
            <a:ext cx="6483134" cy="252854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49BCE01-9612-AAFD-570C-3D927810BABD}"/>
              </a:ext>
            </a:extLst>
          </p:cNvPr>
          <p:cNvPicPr>
            <a:picLocks noChangeAspect="1"/>
          </p:cNvPicPr>
          <p:nvPr/>
        </p:nvPicPr>
        <p:blipFill>
          <a:blip r:embed="rId5"/>
          <a:stretch>
            <a:fillRect/>
          </a:stretch>
        </p:blipFill>
        <p:spPr>
          <a:xfrm>
            <a:off x="695400" y="365125"/>
            <a:ext cx="2542252" cy="1432684"/>
          </a:xfrm>
          <a:prstGeom prst="rect">
            <a:avLst/>
          </a:prstGeom>
        </p:spPr>
      </p:pic>
    </p:spTree>
    <p:extLst>
      <p:ext uri="{BB962C8B-B14F-4D97-AF65-F5344CB8AC3E}">
        <p14:creationId xmlns:p14="http://schemas.microsoft.com/office/powerpoint/2010/main" val="24162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F0C17AF9-896A-6A8D-C7BA-52FCCDC791E2}"/>
              </a:ext>
            </a:extLst>
          </p:cNvPr>
          <p:cNvGrpSpPr/>
          <p:nvPr/>
        </p:nvGrpSpPr>
        <p:grpSpPr>
          <a:xfrm>
            <a:off x="770950" y="1070698"/>
            <a:ext cx="10310602" cy="3368066"/>
            <a:chOff x="1715167" y="1070698"/>
            <a:chExt cx="10310602" cy="3368066"/>
          </a:xfrm>
        </p:grpSpPr>
        <p:grpSp>
          <p:nvGrpSpPr>
            <p:cNvPr id="5" name="Group 4">
              <a:extLst>
                <a:ext uri="{FF2B5EF4-FFF2-40B4-BE49-F238E27FC236}">
                  <a16:creationId xmlns:a16="http://schemas.microsoft.com/office/drawing/2014/main" id="{A4FB7025-62D5-4D80-9F48-617A9C21FF61}"/>
                </a:ext>
              </a:extLst>
            </p:cNvPr>
            <p:cNvGrpSpPr/>
            <p:nvPr/>
          </p:nvGrpSpPr>
          <p:grpSpPr>
            <a:xfrm>
              <a:off x="2316265" y="1070698"/>
              <a:ext cx="8453132" cy="3330067"/>
              <a:chOff x="3308345" y="2618582"/>
              <a:chExt cx="8453132" cy="3330067"/>
            </a:xfrm>
          </p:grpSpPr>
          <p:grpSp>
            <p:nvGrpSpPr>
              <p:cNvPr id="6" name="Group 5">
                <a:extLst>
                  <a:ext uri="{FF2B5EF4-FFF2-40B4-BE49-F238E27FC236}">
                    <a16:creationId xmlns:a16="http://schemas.microsoft.com/office/drawing/2014/main" id="{901CB78E-375C-4FBB-A72E-F131CD4874EF}"/>
                  </a:ext>
                </a:extLst>
              </p:cNvPr>
              <p:cNvGrpSpPr/>
              <p:nvPr/>
            </p:nvGrpSpPr>
            <p:grpSpPr>
              <a:xfrm>
                <a:off x="8867395" y="2618582"/>
                <a:ext cx="2894082" cy="963038"/>
                <a:chOff x="8867395" y="2618582"/>
                <a:chExt cx="2894082" cy="963038"/>
              </a:xfrm>
            </p:grpSpPr>
            <p:pic>
              <p:nvPicPr>
                <p:cNvPr id="20" name="Graphic 19" descr="Factory outline">
                  <a:extLst>
                    <a:ext uri="{FF2B5EF4-FFF2-40B4-BE49-F238E27FC236}">
                      <a16:creationId xmlns:a16="http://schemas.microsoft.com/office/drawing/2014/main" id="{5D623CC1-F629-49B4-9626-94C3707D0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47077" y="2628790"/>
                  <a:ext cx="914400" cy="914400"/>
                </a:xfrm>
                <a:prstGeom prst="rect">
                  <a:avLst/>
                </a:prstGeom>
              </p:spPr>
            </p:pic>
            <p:pic>
              <p:nvPicPr>
                <p:cNvPr id="21" name="Graphic 20" descr="Factory outline">
                  <a:extLst>
                    <a:ext uri="{FF2B5EF4-FFF2-40B4-BE49-F238E27FC236}">
                      <a16:creationId xmlns:a16="http://schemas.microsoft.com/office/drawing/2014/main" id="{CA6CF2FE-DF7F-4269-A4E6-961A1031AA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67395" y="2628790"/>
                  <a:ext cx="914400" cy="914400"/>
                </a:xfrm>
                <a:prstGeom prst="rect">
                  <a:avLst/>
                </a:prstGeom>
              </p:spPr>
            </p:pic>
            <p:pic>
              <p:nvPicPr>
                <p:cNvPr id="22" name="Graphic 21" descr="Truck outline">
                  <a:extLst>
                    <a:ext uri="{FF2B5EF4-FFF2-40B4-BE49-F238E27FC236}">
                      <a16:creationId xmlns:a16="http://schemas.microsoft.com/office/drawing/2014/main" id="{01503013-F3EB-4B15-B579-CAAE3D19EE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57236" y="2628790"/>
                  <a:ext cx="914400" cy="914400"/>
                </a:xfrm>
                <a:prstGeom prst="rect">
                  <a:avLst/>
                </a:prstGeom>
              </p:spPr>
            </p:pic>
            <p:sp>
              <p:nvSpPr>
                <p:cNvPr id="23" name="Rectangle: Rounded Corners 22">
                  <a:extLst>
                    <a:ext uri="{FF2B5EF4-FFF2-40B4-BE49-F238E27FC236}">
                      <a16:creationId xmlns:a16="http://schemas.microsoft.com/office/drawing/2014/main" id="{D4C6DFF9-1A1C-4CED-8352-ED017399A17E}"/>
                    </a:ext>
                  </a:extLst>
                </p:cNvPr>
                <p:cNvSpPr/>
                <p:nvPr/>
              </p:nvSpPr>
              <p:spPr>
                <a:xfrm>
                  <a:off x="8894261" y="2618582"/>
                  <a:ext cx="2840350" cy="963038"/>
                </a:xfrm>
                <a:prstGeom prst="roundRect">
                  <a:avLst/>
                </a:prstGeom>
                <a:noFill/>
                <a:ln>
                  <a:solidFill>
                    <a:srgbClr val="D8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0565BA5E-A197-492A-AB8B-0C83519FC6E0}"/>
                    </a:ext>
                  </a:extLst>
                </p:cNvPr>
                <p:cNvSpPr/>
                <p:nvPr/>
              </p:nvSpPr>
              <p:spPr>
                <a:xfrm>
                  <a:off x="8923573" y="2646957"/>
                  <a:ext cx="828342" cy="906441"/>
                </a:xfrm>
                <a:prstGeom prst="roundRect">
                  <a:avLst/>
                </a:prstGeom>
                <a:noFill/>
                <a:ln>
                  <a:solidFill>
                    <a:srgbClr val="368D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50A1AB51-F51F-44D0-987A-391AA4F8375D}"/>
                  </a:ext>
                </a:extLst>
              </p:cNvPr>
              <p:cNvGrpSpPr/>
              <p:nvPr/>
            </p:nvGrpSpPr>
            <p:grpSpPr>
              <a:xfrm>
                <a:off x="3308345" y="2776806"/>
                <a:ext cx="6029399" cy="3171843"/>
                <a:chOff x="4810327" y="3141593"/>
                <a:chExt cx="6029399" cy="3171843"/>
              </a:xfrm>
            </p:grpSpPr>
            <p:grpSp>
              <p:nvGrpSpPr>
                <p:cNvPr id="9" name="Group 8">
                  <a:extLst>
                    <a:ext uri="{FF2B5EF4-FFF2-40B4-BE49-F238E27FC236}">
                      <a16:creationId xmlns:a16="http://schemas.microsoft.com/office/drawing/2014/main" id="{CEFB025D-E6F4-4EB8-B169-2D7F03FEB7EB}"/>
                    </a:ext>
                  </a:extLst>
                </p:cNvPr>
                <p:cNvGrpSpPr/>
                <p:nvPr/>
              </p:nvGrpSpPr>
              <p:grpSpPr>
                <a:xfrm>
                  <a:off x="5069480" y="5350398"/>
                  <a:ext cx="963038" cy="963038"/>
                  <a:chOff x="5069480" y="5350398"/>
                  <a:chExt cx="963038" cy="963038"/>
                </a:xfrm>
              </p:grpSpPr>
              <p:pic>
                <p:nvPicPr>
                  <p:cNvPr id="18" name="Graphic 17" descr="Robot Hand outline">
                    <a:extLst>
                      <a:ext uri="{FF2B5EF4-FFF2-40B4-BE49-F238E27FC236}">
                        <a16:creationId xmlns:a16="http://schemas.microsoft.com/office/drawing/2014/main" id="{6EEB65FA-4C81-4BBC-B8A0-9407BC15FA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95546" y="5374717"/>
                    <a:ext cx="914400" cy="914400"/>
                  </a:xfrm>
                  <a:prstGeom prst="rect">
                    <a:avLst/>
                  </a:prstGeom>
                </p:spPr>
              </p:pic>
              <p:sp>
                <p:nvSpPr>
                  <p:cNvPr id="19" name="Rectangle: Rounded Corners 18">
                    <a:extLst>
                      <a:ext uri="{FF2B5EF4-FFF2-40B4-BE49-F238E27FC236}">
                        <a16:creationId xmlns:a16="http://schemas.microsoft.com/office/drawing/2014/main" id="{A0AE079B-30D4-45D3-878E-B55DE3374769}"/>
                      </a:ext>
                    </a:extLst>
                  </p:cNvPr>
                  <p:cNvSpPr/>
                  <p:nvPr/>
                </p:nvSpPr>
                <p:spPr>
                  <a:xfrm>
                    <a:off x="5069480" y="5350398"/>
                    <a:ext cx="963038" cy="963038"/>
                  </a:xfrm>
                  <a:prstGeom prst="roundRect">
                    <a:avLst/>
                  </a:prstGeom>
                  <a:noFill/>
                  <a:ln>
                    <a:solidFill>
                      <a:srgbClr val="6F3F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25F6B2BC-142C-406D-BCB2-8A323688084B}"/>
                    </a:ext>
                  </a:extLst>
                </p:cNvPr>
                <p:cNvGrpSpPr/>
                <p:nvPr/>
              </p:nvGrpSpPr>
              <p:grpSpPr>
                <a:xfrm>
                  <a:off x="6760722" y="4168969"/>
                  <a:ext cx="2858183" cy="963038"/>
                  <a:chOff x="6760722" y="4168969"/>
                  <a:chExt cx="2858183" cy="963038"/>
                </a:xfrm>
              </p:grpSpPr>
              <p:pic>
                <p:nvPicPr>
                  <p:cNvPr id="13" name="Graphic 12" descr="Robot Hand outline">
                    <a:extLst>
                      <a:ext uri="{FF2B5EF4-FFF2-40B4-BE49-F238E27FC236}">
                        <a16:creationId xmlns:a16="http://schemas.microsoft.com/office/drawing/2014/main" id="{3839CDCC-2521-4087-9BA8-7F38C982B4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97886" y="4193288"/>
                    <a:ext cx="914400" cy="914400"/>
                  </a:xfrm>
                  <a:prstGeom prst="rect">
                    <a:avLst/>
                  </a:prstGeom>
                </p:spPr>
              </p:pic>
              <p:pic>
                <p:nvPicPr>
                  <p:cNvPr id="14" name="Graphic 13" descr="Gears outline">
                    <a:extLst>
                      <a:ext uri="{FF2B5EF4-FFF2-40B4-BE49-F238E27FC236}">
                        <a16:creationId xmlns:a16="http://schemas.microsoft.com/office/drawing/2014/main" id="{EACB5AD5-DAB8-4757-A9C1-32169BF674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30120" y="4193288"/>
                    <a:ext cx="914400" cy="914400"/>
                  </a:xfrm>
                  <a:prstGeom prst="rect">
                    <a:avLst/>
                  </a:prstGeom>
                </p:spPr>
              </p:pic>
              <p:pic>
                <p:nvPicPr>
                  <p:cNvPr id="15" name="Graphic 14" descr="Robot Hand outline">
                    <a:extLst>
                      <a:ext uri="{FF2B5EF4-FFF2-40B4-BE49-F238E27FC236}">
                        <a16:creationId xmlns:a16="http://schemas.microsoft.com/office/drawing/2014/main" id="{D9B0D1C2-0021-47D0-91BC-820AC538F2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662354" y="4193288"/>
                    <a:ext cx="914400" cy="914400"/>
                  </a:xfrm>
                  <a:prstGeom prst="rect">
                    <a:avLst/>
                  </a:prstGeom>
                </p:spPr>
              </p:pic>
              <p:sp>
                <p:nvSpPr>
                  <p:cNvPr id="16" name="Rectangle: Rounded Corners 15">
                    <a:extLst>
                      <a:ext uri="{FF2B5EF4-FFF2-40B4-BE49-F238E27FC236}">
                        <a16:creationId xmlns:a16="http://schemas.microsoft.com/office/drawing/2014/main" id="{AEE8946E-A135-4E38-9596-8502BB5781B9}"/>
                      </a:ext>
                    </a:extLst>
                  </p:cNvPr>
                  <p:cNvSpPr/>
                  <p:nvPr/>
                </p:nvSpPr>
                <p:spPr>
                  <a:xfrm>
                    <a:off x="6760722" y="4168969"/>
                    <a:ext cx="2858183" cy="963038"/>
                  </a:xfrm>
                  <a:prstGeom prst="roundRect">
                    <a:avLst/>
                  </a:prstGeom>
                  <a:noFill/>
                  <a:ln>
                    <a:solidFill>
                      <a:srgbClr val="368D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BFF72E6F-8369-4DBD-8AC1-5AA576B1F1D6}"/>
                      </a:ext>
                    </a:extLst>
                  </p:cNvPr>
                  <p:cNvSpPr/>
                  <p:nvPr/>
                </p:nvSpPr>
                <p:spPr>
                  <a:xfrm>
                    <a:off x="6791337" y="4193288"/>
                    <a:ext cx="914399" cy="906441"/>
                  </a:xfrm>
                  <a:prstGeom prst="roundRect">
                    <a:avLst/>
                  </a:prstGeom>
                  <a:noFill/>
                  <a:ln>
                    <a:solidFill>
                      <a:srgbClr val="6F3F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Arc 10">
                  <a:extLst>
                    <a:ext uri="{FF2B5EF4-FFF2-40B4-BE49-F238E27FC236}">
                      <a16:creationId xmlns:a16="http://schemas.microsoft.com/office/drawing/2014/main" id="{7C399907-BD90-45B3-BBF1-AF179F6076C0}"/>
                    </a:ext>
                  </a:extLst>
                </p:cNvPr>
                <p:cNvSpPr/>
                <p:nvPr/>
              </p:nvSpPr>
              <p:spPr>
                <a:xfrm rot="5400000">
                  <a:off x="5253644" y="3885493"/>
                  <a:ext cx="1555008" cy="2441641"/>
                </a:xfrm>
                <a:prstGeom prst="arc">
                  <a:avLst>
                    <a:gd name="adj1" fmla="val 16198119"/>
                    <a:gd name="adj2" fmla="val 0"/>
                  </a:avLst>
                </a:prstGeom>
                <a:ln w="57150">
                  <a:solidFill>
                    <a:srgbClr val="6F3F8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11">
                  <a:extLst>
                    <a:ext uri="{FF2B5EF4-FFF2-40B4-BE49-F238E27FC236}">
                      <a16:creationId xmlns:a16="http://schemas.microsoft.com/office/drawing/2014/main" id="{E233EDF3-345F-4CE4-A647-45C0313026FE}"/>
                    </a:ext>
                  </a:extLst>
                </p:cNvPr>
                <p:cNvSpPr/>
                <p:nvPr/>
              </p:nvSpPr>
              <p:spPr>
                <a:xfrm rot="5400000">
                  <a:off x="8841402" y="2698276"/>
                  <a:ext cx="1555008" cy="2441641"/>
                </a:xfrm>
                <a:prstGeom prst="arc">
                  <a:avLst>
                    <a:gd name="adj1" fmla="val 16198119"/>
                    <a:gd name="adj2" fmla="val 0"/>
                  </a:avLst>
                </a:prstGeom>
                <a:ln w="57150">
                  <a:solidFill>
                    <a:srgbClr val="368D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25" name="TextBox 24">
              <a:extLst>
                <a:ext uri="{FF2B5EF4-FFF2-40B4-BE49-F238E27FC236}">
                  <a16:creationId xmlns:a16="http://schemas.microsoft.com/office/drawing/2014/main" id="{5D603744-A2AF-4615-BEE3-E8FF59F922E6}"/>
                </a:ext>
              </a:extLst>
            </p:cNvPr>
            <p:cNvSpPr txBox="1"/>
            <p:nvPr/>
          </p:nvSpPr>
          <p:spPr>
            <a:xfrm>
              <a:off x="3559210" y="4130987"/>
              <a:ext cx="6193367" cy="307777"/>
            </a:xfrm>
            <a:prstGeom prst="rect">
              <a:avLst/>
            </a:prstGeom>
            <a:noFill/>
          </p:spPr>
          <p:txBody>
            <a:bodyPr wrap="square" rtlCol="0">
              <a:spAutoFit/>
            </a:bodyPr>
            <a:lstStyle/>
            <a:p>
              <a:r>
                <a:rPr lang="en-GB" sz="1400" b="1">
                  <a:solidFill>
                    <a:srgbClr val="D72E63"/>
                  </a:solidFill>
                  <a:latin typeface="Raleway" panose="020B0503030101060003" pitchFamily="34" charset="0"/>
                </a:rPr>
                <a:t>Smart Processes: </a:t>
              </a:r>
              <a:r>
                <a:rPr lang="en-GB" sz="1400">
                  <a:solidFill>
                    <a:srgbClr val="6F3F81"/>
                  </a:solidFill>
                  <a:latin typeface="Raleway" panose="020B0503030101060003" pitchFamily="34" charset="0"/>
                </a:rPr>
                <a:t>Enhancement of individual manufacturing processes</a:t>
              </a:r>
              <a:endParaRPr lang="en-GB" sz="1400">
                <a:solidFill>
                  <a:srgbClr val="6F3F81"/>
                </a:solidFill>
                <a:latin typeface="Raleway" pitchFamily="2" charset="0"/>
                <a:cs typeface="Arial"/>
              </a:endParaRPr>
            </a:p>
          </p:txBody>
        </p:sp>
        <p:sp>
          <p:nvSpPr>
            <p:cNvPr id="26" name="TextBox 25">
              <a:extLst>
                <a:ext uri="{FF2B5EF4-FFF2-40B4-BE49-F238E27FC236}">
                  <a16:creationId xmlns:a16="http://schemas.microsoft.com/office/drawing/2014/main" id="{9093FB36-BBDA-4EC4-AF76-FB98CC79F549}"/>
                </a:ext>
              </a:extLst>
            </p:cNvPr>
            <p:cNvSpPr txBox="1"/>
            <p:nvPr/>
          </p:nvSpPr>
          <p:spPr>
            <a:xfrm>
              <a:off x="7100526" y="2869723"/>
              <a:ext cx="4925243" cy="523220"/>
            </a:xfrm>
            <a:prstGeom prst="rect">
              <a:avLst/>
            </a:prstGeom>
            <a:noFill/>
          </p:spPr>
          <p:txBody>
            <a:bodyPr wrap="square" rtlCol="0">
              <a:spAutoFit/>
            </a:bodyPr>
            <a:lstStyle/>
            <a:p>
              <a:r>
                <a:rPr lang="en-US" sz="1400" b="1">
                  <a:solidFill>
                    <a:srgbClr val="D72E63"/>
                  </a:solidFill>
                  <a:latin typeface="Raleway" panose="020B0503030101060003" pitchFamily="34" charset="0"/>
                </a:rPr>
                <a:t>Smart Factory: </a:t>
              </a:r>
              <a:r>
                <a:rPr lang="en-US" sz="1400">
                  <a:solidFill>
                    <a:srgbClr val="6F3F81"/>
                  </a:solidFill>
                  <a:latin typeface="Raleway" panose="020B0503030101060003" pitchFamily="34" charset="0"/>
                </a:rPr>
                <a:t>Enablement of coordinated manufacturing operations</a:t>
              </a:r>
            </a:p>
          </p:txBody>
        </p:sp>
        <p:sp>
          <p:nvSpPr>
            <p:cNvPr id="27" name="TextBox 26">
              <a:extLst>
                <a:ext uri="{FF2B5EF4-FFF2-40B4-BE49-F238E27FC236}">
                  <a16:creationId xmlns:a16="http://schemas.microsoft.com/office/drawing/2014/main" id="{46680AE2-6610-4AD0-A25F-77C7AF7003D6}"/>
                </a:ext>
              </a:extLst>
            </p:cNvPr>
            <p:cNvSpPr txBox="1"/>
            <p:nvPr/>
          </p:nvSpPr>
          <p:spPr>
            <a:xfrm>
              <a:off x="1715167" y="1669561"/>
              <a:ext cx="6193367" cy="307777"/>
            </a:xfrm>
            <a:prstGeom prst="rect">
              <a:avLst/>
            </a:prstGeom>
            <a:noFill/>
          </p:spPr>
          <p:txBody>
            <a:bodyPr wrap="square" rtlCol="0">
              <a:spAutoFit/>
            </a:bodyPr>
            <a:lstStyle/>
            <a:p>
              <a:pPr algn="r"/>
              <a:r>
                <a:rPr lang="en-US" sz="1400" b="1">
                  <a:solidFill>
                    <a:srgbClr val="D72E63"/>
                  </a:solidFill>
                  <a:latin typeface="Raleway" panose="020B0503030101060003" pitchFamily="34" charset="0"/>
                </a:rPr>
                <a:t>Smart Business:</a:t>
              </a:r>
              <a:r>
                <a:rPr lang="en-US" sz="1400">
                  <a:solidFill>
                    <a:srgbClr val="D72E63"/>
                  </a:solidFill>
                  <a:latin typeface="Raleway" panose="020B0503030101060003" pitchFamily="34" charset="0"/>
                </a:rPr>
                <a:t> </a:t>
              </a:r>
              <a:r>
                <a:rPr lang="en-US" sz="1400">
                  <a:solidFill>
                    <a:srgbClr val="6F3F81"/>
                  </a:solidFill>
                  <a:latin typeface="Raleway" panose="020B0503030101060003" pitchFamily="34" charset="0"/>
                </a:rPr>
                <a:t>Data-driven manufacturing analytics for value chain</a:t>
              </a:r>
            </a:p>
          </p:txBody>
        </p:sp>
      </p:grpSp>
      <p:sp>
        <p:nvSpPr>
          <p:cNvPr id="2" name="Rectangle 1">
            <a:extLst>
              <a:ext uri="{FF2B5EF4-FFF2-40B4-BE49-F238E27FC236}">
                <a16:creationId xmlns:a16="http://schemas.microsoft.com/office/drawing/2014/main" id="{EA5F5F6D-4347-1C99-D25E-7FB4F661A7BC}"/>
              </a:ext>
            </a:extLst>
          </p:cNvPr>
          <p:cNvSpPr/>
          <p:nvPr/>
        </p:nvSpPr>
        <p:spPr>
          <a:xfrm>
            <a:off x="770950" y="730704"/>
            <a:ext cx="9560954" cy="1390073"/>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t>
            </a:r>
          </a:p>
        </p:txBody>
      </p:sp>
      <p:sp>
        <p:nvSpPr>
          <p:cNvPr id="28" name="Rectangle 27">
            <a:extLst>
              <a:ext uri="{FF2B5EF4-FFF2-40B4-BE49-F238E27FC236}">
                <a16:creationId xmlns:a16="http://schemas.microsoft.com/office/drawing/2014/main" id="{42B5576C-2CEE-D152-B518-046CC76F2CB1}"/>
              </a:ext>
            </a:extLst>
          </p:cNvPr>
          <p:cNvSpPr/>
          <p:nvPr/>
        </p:nvSpPr>
        <p:spPr>
          <a:xfrm>
            <a:off x="931199" y="3361903"/>
            <a:ext cx="9560954" cy="1390073"/>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t>
            </a:r>
          </a:p>
        </p:txBody>
      </p:sp>
    </p:spTree>
    <p:extLst>
      <p:ext uri="{BB962C8B-B14F-4D97-AF65-F5344CB8AC3E}">
        <p14:creationId xmlns:p14="http://schemas.microsoft.com/office/powerpoint/2010/main" val="4126477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2A18D30-3941-42DC-ACD2-959C9D17C6C4}" type="slidenum">
              <a:rPr kumimoji="0" lang="en-GB" sz="900" b="0" i="0" u="none" strike="noStrike" kern="1200" cap="none" spc="0" normalizeH="0" baseline="0" noProof="0" smtClean="0">
                <a:ln>
                  <a:noFill/>
                </a:ln>
                <a:solidFill>
                  <a:prstClr val="black">
                    <a:tint val="75000"/>
                  </a:prstClr>
                </a:solidFill>
                <a:effectLst/>
                <a:uLnTx/>
                <a:uFillTx/>
                <a:latin typeface="Calibri" pitchFamily="34" charset="0"/>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46</a:t>
            </a:fld>
            <a:endParaRPr kumimoji="0" lang="en-GB" sz="900" b="0" i="0" u="none" strike="noStrike" kern="1200" cap="none" spc="0" normalizeH="0" baseline="0" noProof="0">
              <a:ln>
                <a:noFill/>
              </a:ln>
              <a:solidFill>
                <a:prstClr val="black">
                  <a:tint val="75000"/>
                </a:prstClr>
              </a:solidFill>
              <a:effectLst/>
              <a:uLnTx/>
              <a:uFillTx/>
              <a:latin typeface="Calibri" pitchFamily="34" charset="0"/>
              <a:ea typeface="+mn-ea"/>
              <a:cs typeface="Arial" pitchFamily="34" charset="0"/>
            </a:endParaRPr>
          </a:p>
        </p:txBody>
      </p:sp>
      <p:sp>
        <p:nvSpPr>
          <p:cNvPr id="3" name="TextBox 2"/>
          <p:cNvSpPr txBox="1"/>
          <p:nvPr/>
        </p:nvSpPr>
        <p:spPr>
          <a:xfrm>
            <a:off x="1703512" y="1305718"/>
            <a:ext cx="8267700" cy="4246563"/>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ea typeface="+mn-ea"/>
                <a:cs typeface="Arial" charset="0"/>
              </a:rPr>
              <a:t>Investigate component variety at valve business on possibility to drive operational improvements.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ea typeface="+mn-ea"/>
                <a:cs typeface="Arial" charset="0"/>
              </a:rPr>
              <a:t>In particular, the project was in two distinct areas: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ea typeface="+mn-ea"/>
              <a:cs typeface="Arial" charset="0"/>
            </a:endParaRPr>
          </a:p>
          <a:p>
            <a:pPr marL="342900" marR="0" lvl="0" indent="-342900" algn="l" defTabSz="914400" rtl="0" eaLnBrk="1" fontAlgn="base" latinLnBrk="0" hangingPunct="1">
              <a:lnSpc>
                <a:spcPct val="100000"/>
              </a:lnSpc>
              <a:spcBef>
                <a:spcPct val="0"/>
              </a:spcBef>
              <a:spcAft>
                <a:spcPct val="0"/>
              </a:spcAft>
              <a:buClrTx/>
              <a:buSzTx/>
              <a:buFontTx/>
              <a:buAutoNum type="alphaUcPeriod"/>
              <a:tabLst/>
              <a:defRPr/>
            </a:pPr>
            <a:r>
              <a:rPr kumimoji="0" lang="en-GB" sz="1800" b="1" i="0" u="none" strike="noStrike" kern="1200" cap="none" spc="0" normalizeH="0" baseline="0" noProof="0" dirty="0">
                <a:ln>
                  <a:noFill/>
                </a:ln>
                <a:solidFill>
                  <a:prstClr val="black"/>
                </a:solidFill>
                <a:effectLst/>
                <a:uLnTx/>
                <a:uFillTx/>
                <a:ea typeface="+mn-ea"/>
                <a:cs typeface="Arial" charset="0"/>
              </a:rPr>
              <a:t>Component Similarity.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ea typeface="+mn-ea"/>
                <a:cs typeface="Arial" charset="0"/>
              </a:rPr>
              <a:t>Determine the degree of component variety and similarity in designs of paddles and valve bodies. </a:t>
            </a:r>
          </a:p>
          <a:p>
            <a:pPr marL="342900" marR="0" lvl="0" indent="-342900" algn="l" defTabSz="914400" rtl="0" eaLnBrk="1" fontAlgn="base" latinLnBrk="0" hangingPunct="1">
              <a:lnSpc>
                <a:spcPct val="100000"/>
              </a:lnSpc>
              <a:spcBef>
                <a:spcPct val="0"/>
              </a:spcBef>
              <a:spcAft>
                <a:spcPct val="0"/>
              </a:spcAft>
              <a:buClrTx/>
              <a:buSzTx/>
              <a:buFontTx/>
              <a:buAutoNum type="alphaUcPeriod"/>
              <a:tabLst/>
              <a:defRPr/>
            </a:pPr>
            <a:endParaRPr kumimoji="0" lang="en-GB" sz="1800" b="0" i="0" u="none" strike="noStrike" kern="1200" cap="none" spc="0" normalizeH="0" baseline="0" noProof="0" dirty="0">
              <a:ln>
                <a:noFill/>
              </a:ln>
              <a:solidFill>
                <a:prstClr val="black"/>
              </a:solidFill>
              <a:effectLst/>
              <a:uLnTx/>
              <a:uFillTx/>
              <a:ea typeface="+mn-ea"/>
              <a:cs typeface="Arial"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lphaUcPeriod" startAt="2"/>
              <a:tabLst/>
              <a:defRPr/>
            </a:pPr>
            <a:r>
              <a:rPr kumimoji="0" lang="en-GB" sz="1800" b="1" i="0" u="none" strike="noStrike" kern="1200" cap="none" spc="0" normalizeH="0" baseline="0" noProof="0" dirty="0">
                <a:ln>
                  <a:noFill/>
                </a:ln>
                <a:solidFill>
                  <a:prstClr val="black"/>
                </a:solidFill>
                <a:effectLst/>
                <a:uLnTx/>
                <a:uFillTx/>
                <a:ea typeface="+mn-ea"/>
                <a:cs typeface="Arial" charset="0"/>
              </a:rPr>
              <a:t>Production Schedules.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ea typeface="+mn-ea"/>
                <a:cs typeface="Arial" charset="0"/>
              </a:rPr>
              <a:t> Investigate how much schedules can be optimised by taking account of component and feature similarity to reduce overall setup times without compromising on-time delivery.</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charset="0"/>
              <a:ea typeface="+mn-ea"/>
              <a:cs typeface="Arial" charset="0"/>
            </a:endParaRPr>
          </a:p>
        </p:txBody>
      </p:sp>
      <p:sp>
        <p:nvSpPr>
          <p:cNvPr id="57348" name="Title 1"/>
          <p:cNvSpPr txBox="1">
            <a:spLocks/>
          </p:cNvSpPr>
          <p:nvPr/>
        </p:nvSpPr>
        <p:spPr bwMode="auto">
          <a:xfrm>
            <a:off x="479376" y="332656"/>
            <a:ext cx="9774936"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ctr" defTabSz="685800" eaLnBrk="1" fontAlgn="base" hangingPunct="1">
              <a:spcBef>
                <a:spcPct val="0"/>
              </a:spcBef>
              <a:spcAft>
                <a:spcPct val="0"/>
              </a:spcAft>
              <a:buClrTx/>
              <a:buSzTx/>
              <a:buNone/>
              <a:tabLst/>
              <a:defRPr/>
            </a:pPr>
            <a:r>
              <a:rPr lang="en-GB" altLang="en-US" sz="2700" cap="all" dirty="0">
                <a:solidFill>
                  <a:schemeClr val="tx1"/>
                </a:solidFill>
                <a:latin typeface="+mj-lt"/>
                <a:ea typeface="+mj-ea"/>
                <a:cs typeface="+mj-cs"/>
              </a:rPr>
              <a:t>Example of analytics project : Valve Business</a:t>
            </a:r>
          </a:p>
        </p:txBody>
      </p:sp>
    </p:spTree>
    <p:extLst>
      <p:ext uri="{BB962C8B-B14F-4D97-AF65-F5344CB8AC3E}">
        <p14:creationId xmlns:p14="http://schemas.microsoft.com/office/powerpoint/2010/main" val="2334981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E307FB3-5C83-47E2-994A-012BD598EC7A}" type="slidenum">
              <a:rPr kumimoji="0" lang="en-GB" sz="900" b="0" i="0" u="none" strike="noStrike" kern="1200" cap="none" spc="0" normalizeH="0" baseline="0" noProof="0" smtClean="0">
                <a:ln>
                  <a:noFill/>
                </a:ln>
                <a:solidFill>
                  <a:prstClr val="black">
                    <a:tint val="75000"/>
                  </a:prstClr>
                </a:solidFill>
                <a:effectLst/>
                <a:uLnTx/>
                <a:uFillTx/>
                <a:latin typeface="Calibri" pitchFamily="34" charset="0"/>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47</a:t>
            </a:fld>
            <a:endParaRPr kumimoji="0" lang="en-GB" sz="900" b="0" i="0" u="none" strike="noStrike" kern="1200" cap="none" spc="0" normalizeH="0" baseline="0" noProof="0">
              <a:ln>
                <a:noFill/>
              </a:ln>
              <a:solidFill>
                <a:prstClr val="black">
                  <a:tint val="75000"/>
                </a:prstClr>
              </a:solidFill>
              <a:effectLst/>
              <a:uLnTx/>
              <a:uFillTx/>
              <a:latin typeface="Calibri" pitchFamily="34" charset="0"/>
              <a:ea typeface="+mn-ea"/>
              <a:cs typeface="Arial" pitchFamily="34" charset="0"/>
            </a:endParaRPr>
          </a:p>
        </p:txBody>
      </p:sp>
      <p:grpSp>
        <p:nvGrpSpPr>
          <p:cNvPr id="58371" name="Group 2"/>
          <p:cNvGrpSpPr>
            <a:grpSpLocks/>
          </p:cNvGrpSpPr>
          <p:nvPr/>
        </p:nvGrpSpPr>
        <p:grpSpPr bwMode="auto">
          <a:xfrm>
            <a:off x="1778793" y="462534"/>
            <a:ext cx="8634413" cy="5568950"/>
            <a:chOff x="266700" y="818542"/>
            <a:chExt cx="8633778" cy="5569380"/>
          </a:xfrm>
        </p:grpSpPr>
        <p:sp>
          <p:nvSpPr>
            <p:cNvPr id="142" name="Rectangle 141"/>
            <p:cNvSpPr/>
            <p:nvPr/>
          </p:nvSpPr>
          <p:spPr>
            <a:xfrm>
              <a:off x="266700" y="1188459"/>
              <a:ext cx="3739875" cy="4829548"/>
            </a:xfrm>
            <a:prstGeom prst="rect">
              <a:avLst/>
            </a:pr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Rectangle 140"/>
            <p:cNvSpPr/>
            <p:nvPr/>
          </p:nvSpPr>
          <p:spPr>
            <a:xfrm>
              <a:off x="3978002" y="1188459"/>
              <a:ext cx="4922476" cy="5056577"/>
            </a:xfrm>
            <a:prstGeom prst="rect">
              <a:avLst/>
            </a:prstGeom>
            <a:solidFill>
              <a:srgbClr val="FFC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8374" name="Group 93"/>
            <p:cNvGrpSpPr>
              <a:grpSpLocks/>
            </p:cNvGrpSpPr>
            <p:nvPr/>
          </p:nvGrpSpPr>
          <p:grpSpPr bwMode="auto">
            <a:xfrm>
              <a:off x="413878" y="3963193"/>
              <a:ext cx="3564255" cy="959048"/>
              <a:chOff x="443374" y="4507202"/>
              <a:chExt cx="4134831" cy="1112575"/>
            </a:xfrm>
          </p:grpSpPr>
          <p:sp>
            <p:nvSpPr>
              <p:cNvPr id="95" name="Freeform 94"/>
              <p:cNvSpPr/>
              <p:nvPr/>
            </p:nvSpPr>
            <p:spPr>
              <a:xfrm>
                <a:off x="3544974" y="5216783"/>
                <a:ext cx="419861" cy="97615"/>
              </a:xfrm>
              <a:custGeom>
                <a:avLst/>
                <a:gdLst/>
                <a:ahLst/>
                <a:cxnLst/>
                <a:rect l="0" t="0" r="0" b="0"/>
                <a:pathLst>
                  <a:path>
                    <a:moveTo>
                      <a:pt x="0" y="0"/>
                    </a:moveTo>
                    <a:lnTo>
                      <a:pt x="0" y="48622"/>
                    </a:lnTo>
                    <a:lnTo>
                      <a:pt x="421140" y="48622"/>
                    </a:lnTo>
                    <a:lnTo>
                      <a:pt x="421140" y="96479"/>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96" name="Freeform 95"/>
              <p:cNvSpPr/>
              <p:nvPr/>
            </p:nvSpPr>
            <p:spPr>
              <a:xfrm>
                <a:off x="3123271" y="5216783"/>
                <a:ext cx="421703" cy="97615"/>
              </a:xfrm>
              <a:custGeom>
                <a:avLst/>
                <a:gdLst/>
                <a:ahLst/>
                <a:cxnLst/>
                <a:rect l="0" t="0" r="0" b="0"/>
                <a:pathLst>
                  <a:path>
                    <a:moveTo>
                      <a:pt x="421140" y="0"/>
                    </a:moveTo>
                    <a:lnTo>
                      <a:pt x="421140" y="48622"/>
                    </a:lnTo>
                    <a:lnTo>
                      <a:pt x="0" y="48622"/>
                    </a:lnTo>
                    <a:lnTo>
                      <a:pt x="0" y="96479"/>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97" name="Freeform 96"/>
              <p:cNvSpPr/>
              <p:nvPr/>
            </p:nvSpPr>
            <p:spPr>
              <a:xfrm>
                <a:off x="3498936" y="4815276"/>
                <a:ext cx="92075" cy="95772"/>
              </a:xfrm>
              <a:custGeom>
                <a:avLst/>
                <a:gdLst/>
                <a:ahLst/>
                <a:cxnLst/>
                <a:rect l="0" t="0" r="0" b="0"/>
                <a:pathLst>
                  <a:path>
                    <a:moveTo>
                      <a:pt x="45720" y="0"/>
                    </a:moveTo>
                    <a:lnTo>
                      <a:pt x="45720" y="96479"/>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98" name="Freeform 97"/>
              <p:cNvSpPr/>
              <p:nvPr/>
            </p:nvSpPr>
            <p:spPr>
              <a:xfrm>
                <a:off x="1860005" y="5216783"/>
                <a:ext cx="421703" cy="97615"/>
              </a:xfrm>
              <a:custGeom>
                <a:avLst/>
                <a:gdLst/>
                <a:ahLst/>
                <a:cxnLst/>
                <a:rect l="0" t="0" r="0" b="0"/>
                <a:pathLst>
                  <a:path>
                    <a:moveTo>
                      <a:pt x="0" y="0"/>
                    </a:moveTo>
                    <a:lnTo>
                      <a:pt x="0" y="48622"/>
                    </a:lnTo>
                    <a:lnTo>
                      <a:pt x="421140" y="48622"/>
                    </a:lnTo>
                    <a:lnTo>
                      <a:pt x="421140" y="96479"/>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99" name="Freeform 98"/>
              <p:cNvSpPr/>
              <p:nvPr/>
            </p:nvSpPr>
            <p:spPr>
              <a:xfrm>
                <a:off x="1438303" y="5216783"/>
                <a:ext cx="421702" cy="97615"/>
              </a:xfrm>
              <a:custGeom>
                <a:avLst/>
                <a:gdLst/>
                <a:ahLst/>
                <a:cxnLst/>
                <a:rect l="0" t="0" r="0" b="0"/>
                <a:pathLst>
                  <a:path>
                    <a:moveTo>
                      <a:pt x="421140" y="0"/>
                    </a:moveTo>
                    <a:lnTo>
                      <a:pt x="421140" y="48622"/>
                    </a:lnTo>
                    <a:lnTo>
                      <a:pt x="0" y="48622"/>
                    </a:lnTo>
                    <a:lnTo>
                      <a:pt x="0" y="96479"/>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00" name="Freeform 99"/>
              <p:cNvSpPr/>
              <p:nvPr/>
            </p:nvSpPr>
            <p:spPr>
              <a:xfrm>
                <a:off x="1228372" y="4815276"/>
                <a:ext cx="631633" cy="95772"/>
              </a:xfrm>
              <a:custGeom>
                <a:avLst/>
                <a:gdLst/>
                <a:ahLst/>
                <a:cxnLst/>
                <a:rect l="0" t="0" r="0" b="0"/>
                <a:pathLst>
                  <a:path>
                    <a:moveTo>
                      <a:pt x="0" y="0"/>
                    </a:moveTo>
                    <a:lnTo>
                      <a:pt x="0" y="48622"/>
                    </a:lnTo>
                    <a:lnTo>
                      <a:pt x="631710" y="48622"/>
                    </a:lnTo>
                    <a:lnTo>
                      <a:pt x="631710" y="96479"/>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101" name="Freeform 100"/>
              <p:cNvSpPr/>
              <p:nvPr/>
            </p:nvSpPr>
            <p:spPr>
              <a:xfrm>
                <a:off x="550702" y="5216783"/>
                <a:ext cx="92075" cy="97615"/>
              </a:xfrm>
              <a:custGeom>
                <a:avLst/>
                <a:gdLst/>
                <a:ahLst/>
                <a:cxnLst/>
                <a:rect l="0" t="0" r="0" b="0"/>
                <a:pathLst>
                  <a:path>
                    <a:moveTo>
                      <a:pt x="45720" y="0"/>
                    </a:moveTo>
                    <a:lnTo>
                      <a:pt x="45720" y="96479"/>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02" name="Freeform 101"/>
              <p:cNvSpPr/>
              <p:nvPr/>
            </p:nvSpPr>
            <p:spPr>
              <a:xfrm>
                <a:off x="596738" y="4815276"/>
                <a:ext cx="631634" cy="95772"/>
              </a:xfrm>
              <a:custGeom>
                <a:avLst/>
                <a:gdLst/>
                <a:ahLst/>
                <a:cxnLst/>
                <a:rect l="0" t="0" r="0" b="0"/>
                <a:pathLst>
                  <a:path>
                    <a:moveTo>
                      <a:pt x="631710" y="0"/>
                    </a:moveTo>
                    <a:lnTo>
                      <a:pt x="631710" y="48622"/>
                    </a:lnTo>
                    <a:lnTo>
                      <a:pt x="0" y="48622"/>
                    </a:lnTo>
                    <a:lnTo>
                      <a:pt x="0" y="96479"/>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103" name="Oval 102"/>
              <p:cNvSpPr/>
              <p:nvPr/>
            </p:nvSpPr>
            <p:spPr>
              <a:xfrm>
                <a:off x="1075527" y="4507701"/>
                <a:ext cx="305688" cy="307576"/>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4" name="Freeform 103"/>
              <p:cNvSpPr/>
              <p:nvPr/>
            </p:nvSpPr>
            <p:spPr>
              <a:xfrm>
                <a:off x="1381216" y="4507701"/>
                <a:ext cx="460374" cy="305734"/>
              </a:xfrm>
              <a:custGeom>
                <a:avLst/>
                <a:gdLst>
                  <a:gd name="connsiteX0" fmla="*/ 0 w 459425"/>
                  <a:gd name="connsiteY0" fmla="*/ 0 h 306283"/>
                  <a:gd name="connsiteX1" fmla="*/ 459425 w 459425"/>
                  <a:gd name="connsiteY1" fmla="*/ 0 h 306283"/>
                  <a:gd name="connsiteX2" fmla="*/ 459425 w 459425"/>
                  <a:gd name="connsiteY2" fmla="*/ 306283 h 306283"/>
                  <a:gd name="connsiteX3" fmla="*/ 0 w 459425"/>
                  <a:gd name="connsiteY3" fmla="*/ 306283 h 306283"/>
                  <a:gd name="connsiteX4" fmla="*/ 0 w 459425"/>
                  <a:gd name="connsiteY4" fmla="*/ 0 h 306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25" h="306283">
                    <a:moveTo>
                      <a:pt x="0" y="0"/>
                    </a:moveTo>
                    <a:lnTo>
                      <a:pt x="459425" y="0"/>
                    </a:lnTo>
                    <a:lnTo>
                      <a:pt x="459425" y="306283"/>
                    </a:lnTo>
                    <a:lnTo>
                      <a:pt x="0" y="3062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20" rIns="45720" spcCol="1270" anchor="ctr"/>
              <a:lstStyle/>
              <a:p>
                <a:pPr marL="0" marR="0" lvl="0" indent="0" algn="l" defTabSz="533400" rtl="0" eaLnBrk="1" fontAlgn="base" latinLnBrk="0" hangingPunct="1">
                  <a:lnSpc>
                    <a:spcPct val="90000"/>
                  </a:lnSpc>
                  <a:spcBef>
                    <a:spcPct val="0"/>
                  </a:spcBef>
                  <a:spcAft>
                    <a:spcPct val="35000"/>
                  </a:spcAft>
                  <a:buClrTx/>
                  <a:buSzTx/>
                  <a:buFontTx/>
                  <a:buNone/>
                  <a:tabLst/>
                  <a:defRPr/>
                </a:pPr>
                <a:endParaRPr kumimoji="0" lang="en-GB" sz="12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05" name="Oval 104"/>
              <p:cNvSpPr/>
              <p:nvPr/>
            </p:nvSpPr>
            <p:spPr>
              <a:xfrm>
                <a:off x="443895" y="4911049"/>
                <a:ext cx="305688" cy="305734"/>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06" name="Freeform 105"/>
              <p:cNvSpPr/>
              <p:nvPr/>
            </p:nvSpPr>
            <p:spPr>
              <a:xfrm>
                <a:off x="749583" y="4911049"/>
                <a:ext cx="460374" cy="305734"/>
              </a:xfrm>
              <a:custGeom>
                <a:avLst/>
                <a:gdLst>
                  <a:gd name="connsiteX0" fmla="*/ 0 w 459425"/>
                  <a:gd name="connsiteY0" fmla="*/ 0 h 306283"/>
                  <a:gd name="connsiteX1" fmla="*/ 459425 w 459425"/>
                  <a:gd name="connsiteY1" fmla="*/ 0 h 306283"/>
                  <a:gd name="connsiteX2" fmla="*/ 459425 w 459425"/>
                  <a:gd name="connsiteY2" fmla="*/ 306283 h 306283"/>
                  <a:gd name="connsiteX3" fmla="*/ 0 w 459425"/>
                  <a:gd name="connsiteY3" fmla="*/ 306283 h 306283"/>
                  <a:gd name="connsiteX4" fmla="*/ 0 w 459425"/>
                  <a:gd name="connsiteY4" fmla="*/ 0 h 306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25" h="306283">
                    <a:moveTo>
                      <a:pt x="0" y="0"/>
                    </a:moveTo>
                    <a:lnTo>
                      <a:pt x="459425" y="0"/>
                    </a:lnTo>
                    <a:lnTo>
                      <a:pt x="459425" y="306283"/>
                    </a:lnTo>
                    <a:lnTo>
                      <a:pt x="0" y="3062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20" rIns="45720" spcCol="1270" anchor="ctr"/>
              <a:lstStyle/>
              <a:p>
                <a:pPr marL="0" marR="0" lvl="0" indent="0" algn="l" defTabSz="533400" rtl="0" eaLnBrk="1" fontAlgn="base" latinLnBrk="0" hangingPunct="1">
                  <a:lnSpc>
                    <a:spcPct val="90000"/>
                  </a:lnSpc>
                  <a:spcBef>
                    <a:spcPct val="0"/>
                  </a:spcBef>
                  <a:spcAft>
                    <a:spcPct val="35000"/>
                  </a:spcAft>
                  <a:buClrTx/>
                  <a:buSzTx/>
                  <a:buFontTx/>
                  <a:buNone/>
                  <a:tabLst/>
                  <a:defRPr/>
                </a:pPr>
                <a:endParaRPr kumimoji="0" lang="en-GB" sz="12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07" name="Oval 106"/>
              <p:cNvSpPr/>
              <p:nvPr/>
            </p:nvSpPr>
            <p:spPr>
              <a:xfrm>
                <a:off x="443895" y="5314398"/>
                <a:ext cx="305688" cy="305734"/>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08" name="Freeform 107"/>
              <p:cNvSpPr/>
              <p:nvPr/>
            </p:nvSpPr>
            <p:spPr>
              <a:xfrm>
                <a:off x="749583" y="5312555"/>
                <a:ext cx="460374" cy="307577"/>
              </a:xfrm>
              <a:custGeom>
                <a:avLst/>
                <a:gdLst>
                  <a:gd name="connsiteX0" fmla="*/ 0 w 459425"/>
                  <a:gd name="connsiteY0" fmla="*/ 0 h 306283"/>
                  <a:gd name="connsiteX1" fmla="*/ 459425 w 459425"/>
                  <a:gd name="connsiteY1" fmla="*/ 0 h 306283"/>
                  <a:gd name="connsiteX2" fmla="*/ 459425 w 459425"/>
                  <a:gd name="connsiteY2" fmla="*/ 306283 h 306283"/>
                  <a:gd name="connsiteX3" fmla="*/ 0 w 459425"/>
                  <a:gd name="connsiteY3" fmla="*/ 306283 h 306283"/>
                  <a:gd name="connsiteX4" fmla="*/ 0 w 459425"/>
                  <a:gd name="connsiteY4" fmla="*/ 0 h 306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25" h="306283">
                    <a:moveTo>
                      <a:pt x="0" y="0"/>
                    </a:moveTo>
                    <a:lnTo>
                      <a:pt x="459425" y="0"/>
                    </a:lnTo>
                    <a:lnTo>
                      <a:pt x="459425" y="306283"/>
                    </a:lnTo>
                    <a:lnTo>
                      <a:pt x="0" y="3062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09" name="Oval 108"/>
              <p:cNvSpPr/>
              <p:nvPr/>
            </p:nvSpPr>
            <p:spPr>
              <a:xfrm>
                <a:off x="1707161" y="4911049"/>
                <a:ext cx="305688" cy="305734"/>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10" name="Freeform 109"/>
              <p:cNvSpPr/>
              <p:nvPr/>
            </p:nvSpPr>
            <p:spPr>
              <a:xfrm>
                <a:off x="2012850" y="4911049"/>
                <a:ext cx="460374" cy="305734"/>
              </a:xfrm>
              <a:custGeom>
                <a:avLst/>
                <a:gdLst>
                  <a:gd name="connsiteX0" fmla="*/ 0 w 459425"/>
                  <a:gd name="connsiteY0" fmla="*/ 0 h 306283"/>
                  <a:gd name="connsiteX1" fmla="*/ 459425 w 459425"/>
                  <a:gd name="connsiteY1" fmla="*/ 0 h 306283"/>
                  <a:gd name="connsiteX2" fmla="*/ 459425 w 459425"/>
                  <a:gd name="connsiteY2" fmla="*/ 306283 h 306283"/>
                  <a:gd name="connsiteX3" fmla="*/ 0 w 459425"/>
                  <a:gd name="connsiteY3" fmla="*/ 306283 h 306283"/>
                  <a:gd name="connsiteX4" fmla="*/ 0 w 459425"/>
                  <a:gd name="connsiteY4" fmla="*/ 0 h 306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25" h="306283">
                    <a:moveTo>
                      <a:pt x="0" y="0"/>
                    </a:moveTo>
                    <a:lnTo>
                      <a:pt x="459425" y="0"/>
                    </a:lnTo>
                    <a:lnTo>
                      <a:pt x="459425" y="306283"/>
                    </a:lnTo>
                    <a:lnTo>
                      <a:pt x="0" y="3062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11" name="Oval 110"/>
              <p:cNvSpPr/>
              <p:nvPr/>
            </p:nvSpPr>
            <p:spPr>
              <a:xfrm>
                <a:off x="1285458" y="5314398"/>
                <a:ext cx="307530" cy="305734"/>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12" name="Freeform 111"/>
              <p:cNvSpPr/>
              <p:nvPr/>
            </p:nvSpPr>
            <p:spPr>
              <a:xfrm>
                <a:off x="1592988" y="5312555"/>
                <a:ext cx="458532" cy="307577"/>
              </a:xfrm>
              <a:custGeom>
                <a:avLst/>
                <a:gdLst>
                  <a:gd name="connsiteX0" fmla="*/ 0 w 459425"/>
                  <a:gd name="connsiteY0" fmla="*/ 0 h 306283"/>
                  <a:gd name="connsiteX1" fmla="*/ 459425 w 459425"/>
                  <a:gd name="connsiteY1" fmla="*/ 0 h 306283"/>
                  <a:gd name="connsiteX2" fmla="*/ 459425 w 459425"/>
                  <a:gd name="connsiteY2" fmla="*/ 306283 h 306283"/>
                  <a:gd name="connsiteX3" fmla="*/ 0 w 459425"/>
                  <a:gd name="connsiteY3" fmla="*/ 306283 h 306283"/>
                  <a:gd name="connsiteX4" fmla="*/ 0 w 459425"/>
                  <a:gd name="connsiteY4" fmla="*/ 0 h 306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25" h="306283">
                    <a:moveTo>
                      <a:pt x="0" y="0"/>
                    </a:moveTo>
                    <a:lnTo>
                      <a:pt x="459425" y="0"/>
                    </a:lnTo>
                    <a:lnTo>
                      <a:pt x="459425" y="306283"/>
                    </a:lnTo>
                    <a:lnTo>
                      <a:pt x="0" y="3062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20" rIns="45720" spcCol="1270" anchor="ctr"/>
              <a:lstStyle/>
              <a:p>
                <a:pPr marL="0" marR="0" lvl="0" indent="0" algn="l" defTabSz="533400" rtl="0" eaLnBrk="1" fontAlgn="base" latinLnBrk="0" hangingPunct="1">
                  <a:lnSpc>
                    <a:spcPct val="90000"/>
                  </a:lnSpc>
                  <a:spcBef>
                    <a:spcPct val="0"/>
                  </a:spcBef>
                  <a:spcAft>
                    <a:spcPct val="35000"/>
                  </a:spcAft>
                  <a:buClrTx/>
                  <a:buSzTx/>
                  <a:buFontTx/>
                  <a:buNone/>
                  <a:tabLst/>
                  <a:defRPr/>
                </a:pPr>
                <a:endParaRPr kumimoji="0" lang="en-GB" sz="12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13" name="Oval 112"/>
              <p:cNvSpPr/>
              <p:nvPr/>
            </p:nvSpPr>
            <p:spPr>
              <a:xfrm>
                <a:off x="2128863" y="5314398"/>
                <a:ext cx="305688" cy="305734"/>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14" name="Freeform 113"/>
              <p:cNvSpPr/>
              <p:nvPr/>
            </p:nvSpPr>
            <p:spPr>
              <a:xfrm>
                <a:off x="2434552" y="5312555"/>
                <a:ext cx="458533" cy="307577"/>
              </a:xfrm>
              <a:custGeom>
                <a:avLst/>
                <a:gdLst>
                  <a:gd name="connsiteX0" fmla="*/ 0 w 459425"/>
                  <a:gd name="connsiteY0" fmla="*/ 0 h 306283"/>
                  <a:gd name="connsiteX1" fmla="*/ 459425 w 459425"/>
                  <a:gd name="connsiteY1" fmla="*/ 0 h 306283"/>
                  <a:gd name="connsiteX2" fmla="*/ 459425 w 459425"/>
                  <a:gd name="connsiteY2" fmla="*/ 306283 h 306283"/>
                  <a:gd name="connsiteX3" fmla="*/ 0 w 459425"/>
                  <a:gd name="connsiteY3" fmla="*/ 306283 h 306283"/>
                  <a:gd name="connsiteX4" fmla="*/ 0 w 459425"/>
                  <a:gd name="connsiteY4" fmla="*/ 0 h 306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25" h="306283">
                    <a:moveTo>
                      <a:pt x="0" y="0"/>
                    </a:moveTo>
                    <a:lnTo>
                      <a:pt x="459425" y="0"/>
                    </a:lnTo>
                    <a:lnTo>
                      <a:pt x="459425" y="306283"/>
                    </a:lnTo>
                    <a:lnTo>
                      <a:pt x="0" y="3062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20" rIns="45720" spcCol="1270" anchor="ctr"/>
              <a:lstStyle/>
              <a:p>
                <a:pPr marL="0" marR="0" lvl="0" indent="0" algn="l" defTabSz="533400" rtl="0" eaLnBrk="1" fontAlgn="base" latinLnBrk="0" hangingPunct="1">
                  <a:lnSpc>
                    <a:spcPct val="90000"/>
                  </a:lnSpc>
                  <a:spcBef>
                    <a:spcPct val="0"/>
                  </a:spcBef>
                  <a:spcAft>
                    <a:spcPct val="35000"/>
                  </a:spcAft>
                  <a:buClrTx/>
                  <a:buSzTx/>
                  <a:buFontTx/>
                  <a:buNone/>
                  <a:tabLst/>
                  <a:defRPr/>
                </a:pPr>
                <a:endParaRPr kumimoji="0" lang="en-GB" sz="12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15" name="Oval 114"/>
              <p:cNvSpPr/>
              <p:nvPr/>
            </p:nvSpPr>
            <p:spPr>
              <a:xfrm>
                <a:off x="3392130" y="4507701"/>
                <a:ext cx="305688" cy="307576"/>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6" name="Freeform 115"/>
              <p:cNvSpPr/>
              <p:nvPr/>
            </p:nvSpPr>
            <p:spPr>
              <a:xfrm>
                <a:off x="3697818" y="4507701"/>
                <a:ext cx="458533" cy="305734"/>
              </a:xfrm>
              <a:custGeom>
                <a:avLst/>
                <a:gdLst>
                  <a:gd name="connsiteX0" fmla="*/ 0 w 459425"/>
                  <a:gd name="connsiteY0" fmla="*/ 0 h 306283"/>
                  <a:gd name="connsiteX1" fmla="*/ 459425 w 459425"/>
                  <a:gd name="connsiteY1" fmla="*/ 0 h 306283"/>
                  <a:gd name="connsiteX2" fmla="*/ 459425 w 459425"/>
                  <a:gd name="connsiteY2" fmla="*/ 306283 h 306283"/>
                  <a:gd name="connsiteX3" fmla="*/ 0 w 459425"/>
                  <a:gd name="connsiteY3" fmla="*/ 306283 h 306283"/>
                  <a:gd name="connsiteX4" fmla="*/ 0 w 459425"/>
                  <a:gd name="connsiteY4" fmla="*/ 0 h 306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25" h="306283">
                    <a:moveTo>
                      <a:pt x="0" y="0"/>
                    </a:moveTo>
                    <a:lnTo>
                      <a:pt x="459425" y="0"/>
                    </a:lnTo>
                    <a:lnTo>
                      <a:pt x="459425" y="306283"/>
                    </a:lnTo>
                    <a:lnTo>
                      <a:pt x="0" y="3062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17" name="Oval 116"/>
              <p:cNvSpPr/>
              <p:nvPr/>
            </p:nvSpPr>
            <p:spPr>
              <a:xfrm>
                <a:off x="3392130" y="4911049"/>
                <a:ext cx="305688" cy="305734"/>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18" name="Freeform 117"/>
              <p:cNvSpPr/>
              <p:nvPr/>
            </p:nvSpPr>
            <p:spPr>
              <a:xfrm>
                <a:off x="3697818" y="4911049"/>
                <a:ext cx="458533" cy="305734"/>
              </a:xfrm>
              <a:custGeom>
                <a:avLst/>
                <a:gdLst>
                  <a:gd name="connsiteX0" fmla="*/ 0 w 459425"/>
                  <a:gd name="connsiteY0" fmla="*/ 0 h 306283"/>
                  <a:gd name="connsiteX1" fmla="*/ 459425 w 459425"/>
                  <a:gd name="connsiteY1" fmla="*/ 0 h 306283"/>
                  <a:gd name="connsiteX2" fmla="*/ 459425 w 459425"/>
                  <a:gd name="connsiteY2" fmla="*/ 306283 h 306283"/>
                  <a:gd name="connsiteX3" fmla="*/ 0 w 459425"/>
                  <a:gd name="connsiteY3" fmla="*/ 306283 h 306283"/>
                  <a:gd name="connsiteX4" fmla="*/ 0 w 459425"/>
                  <a:gd name="connsiteY4" fmla="*/ 0 h 306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25" h="306283">
                    <a:moveTo>
                      <a:pt x="0" y="0"/>
                    </a:moveTo>
                    <a:lnTo>
                      <a:pt x="459425" y="0"/>
                    </a:lnTo>
                    <a:lnTo>
                      <a:pt x="459425" y="306283"/>
                    </a:lnTo>
                    <a:lnTo>
                      <a:pt x="0" y="3062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19" name="Oval 118"/>
              <p:cNvSpPr/>
              <p:nvPr/>
            </p:nvSpPr>
            <p:spPr>
              <a:xfrm>
                <a:off x="2970428" y="5314398"/>
                <a:ext cx="305688" cy="305734"/>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20" name="Freeform 119"/>
              <p:cNvSpPr/>
              <p:nvPr/>
            </p:nvSpPr>
            <p:spPr>
              <a:xfrm>
                <a:off x="3276116" y="5312555"/>
                <a:ext cx="460374" cy="307577"/>
              </a:xfrm>
              <a:custGeom>
                <a:avLst/>
                <a:gdLst>
                  <a:gd name="connsiteX0" fmla="*/ 0 w 459425"/>
                  <a:gd name="connsiteY0" fmla="*/ 0 h 306283"/>
                  <a:gd name="connsiteX1" fmla="*/ 459425 w 459425"/>
                  <a:gd name="connsiteY1" fmla="*/ 0 h 306283"/>
                  <a:gd name="connsiteX2" fmla="*/ 459425 w 459425"/>
                  <a:gd name="connsiteY2" fmla="*/ 306283 h 306283"/>
                  <a:gd name="connsiteX3" fmla="*/ 0 w 459425"/>
                  <a:gd name="connsiteY3" fmla="*/ 306283 h 306283"/>
                  <a:gd name="connsiteX4" fmla="*/ 0 w 459425"/>
                  <a:gd name="connsiteY4" fmla="*/ 0 h 306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25" h="306283">
                    <a:moveTo>
                      <a:pt x="0" y="0"/>
                    </a:moveTo>
                    <a:lnTo>
                      <a:pt x="459425" y="0"/>
                    </a:lnTo>
                    <a:lnTo>
                      <a:pt x="459425" y="306283"/>
                    </a:lnTo>
                    <a:lnTo>
                      <a:pt x="0" y="3062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21" name="Oval 120"/>
              <p:cNvSpPr/>
              <p:nvPr/>
            </p:nvSpPr>
            <p:spPr>
              <a:xfrm>
                <a:off x="3811991" y="5314398"/>
                <a:ext cx="307530" cy="305734"/>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22" name="Freeform 121"/>
              <p:cNvSpPr/>
              <p:nvPr/>
            </p:nvSpPr>
            <p:spPr>
              <a:xfrm>
                <a:off x="4119521" y="5312555"/>
                <a:ext cx="458532" cy="307577"/>
              </a:xfrm>
              <a:custGeom>
                <a:avLst/>
                <a:gdLst>
                  <a:gd name="connsiteX0" fmla="*/ 0 w 459425"/>
                  <a:gd name="connsiteY0" fmla="*/ 0 h 306283"/>
                  <a:gd name="connsiteX1" fmla="*/ 459425 w 459425"/>
                  <a:gd name="connsiteY1" fmla="*/ 0 h 306283"/>
                  <a:gd name="connsiteX2" fmla="*/ 459425 w 459425"/>
                  <a:gd name="connsiteY2" fmla="*/ 306283 h 306283"/>
                  <a:gd name="connsiteX3" fmla="*/ 0 w 459425"/>
                  <a:gd name="connsiteY3" fmla="*/ 306283 h 306283"/>
                  <a:gd name="connsiteX4" fmla="*/ 0 w 459425"/>
                  <a:gd name="connsiteY4" fmla="*/ 0 h 306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25" h="306283">
                    <a:moveTo>
                      <a:pt x="0" y="0"/>
                    </a:moveTo>
                    <a:lnTo>
                      <a:pt x="459425" y="0"/>
                    </a:lnTo>
                    <a:lnTo>
                      <a:pt x="459425" y="306283"/>
                    </a:lnTo>
                    <a:lnTo>
                      <a:pt x="0" y="30628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grpSp>
        <p:grpSp>
          <p:nvGrpSpPr>
            <p:cNvPr id="58375" name="Group 203"/>
            <p:cNvGrpSpPr>
              <a:grpSpLocks/>
            </p:cNvGrpSpPr>
            <p:nvPr/>
          </p:nvGrpSpPr>
          <p:grpSpPr bwMode="auto">
            <a:xfrm>
              <a:off x="4300924" y="3962535"/>
              <a:ext cx="3549503" cy="1300827"/>
              <a:chOff x="4281320" y="4180075"/>
              <a:chExt cx="4117714" cy="1509066"/>
            </a:xfrm>
          </p:grpSpPr>
          <p:sp>
            <p:nvSpPr>
              <p:cNvPr id="205" name="Freeform 204"/>
              <p:cNvSpPr/>
              <p:nvPr/>
            </p:nvSpPr>
            <p:spPr>
              <a:xfrm>
                <a:off x="7744378" y="5288242"/>
                <a:ext cx="90234" cy="95772"/>
              </a:xfrm>
              <a:custGeom>
                <a:avLst/>
                <a:gdLst/>
                <a:ahLst/>
                <a:cxnLst/>
                <a:rect l="0" t="0" r="0" b="0"/>
                <a:pathLst>
                  <a:path>
                    <a:moveTo>
                      <a:pt x="45720" y="0"/>
                    </a:moveTo>
                    <a:lnTo>
                      <a:pt x="45720" y="96080"/>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206" name="Freeform 205"/>
              <p:cNvSpPr/>
              <p:nvPr/>
            </p:nvSpPr>
            <p:spPr>
              <a:xfrm>
                <a:off x="7370556" y="4886735"/>
                <a:ext cx="419861" cy="95772"/>
              </a:xfrm>
              <a:custGeom>
                <a:avLst/>
                <a:gdLst/>
                <a:ahLst/>
                <a:cxnLst/>
                <a:rect l="0" t="0" r="0" b="0"/>
                <a:pathLst>
                  <a:path>
                    <a:moveTo>
                      <a:pt x="0" y="0"/>
                    </a:moveTo>
                    <a:lnTo>
                      <a:pt x="0" y="48421"/>
                    </a:lnTo>
                    <a:lnTo>
                      <a:pt x="419396" y="48421"/>
                    </a:lnTo>
                    <a:lnTo>
                      <a:pt x="419396" y="96080"/>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207" name="Freeform 206"/>
              <p:cNvSpPr/>
              <p:nvPr/>
            </p:nvSpPr>
            <p:spPr>
              <a:xfrm>
                <a:off x="6950695" y="4886735"/>
                <a:ext cx="419861" cy="95772"/>
              </a:xfrm>
              <a:custGeom>
                <a:avLst/>
                <a:gdLst/>
                <a:ahLst/>
                <a:cxnLst/>
                <a:rect l="0" t="0" r="0" b="0"/>
                <a:pathLst>
                  <a:path>
                    <a:moveTo>
                      <a:pt x="419396" y="0"/>
                    </a:moveTo>
                    <a:lnTo>
                      <a:pt x="419396" y="48421"/>
                    </a:lnTo>
                    <a:lnTo>
                      <a:pt x="0" y="48421"/>
                    </a:lnTo>
                    <a:lnTo>
                      <a:pt x="0" y="96080"/>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208" name="Freeform 207"/>
              <p:cNvSpPr/>
              <p:nvPr/>
            </p:nvSpPr>
            <p:spPr>
              <a:xfrm>
                <a:off x="7324518" y="4485229"/>
                <a:ext cx="92075" cy="95772"/>
              </a:xfrm>
              <a:custGeom>
                <a:avLst/>
                <a:gdLst/>
                <a:ahLst/>
                <a:cxnLst/>
                <a:rect l="0" t="0" r="0" b="0"/>
                <a:pathLst>
                  <a:path>
                    <a:moveTo>
                      <a:pt x="45720" y="0"/>
                    </a:moveTo>
                    <a:lnTo>
                      <a:pt x="45720" y="96080"/>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209" name="Freeform 208"/>
              <p:cNvSpPr/>
              <p:nvPr/>
            </p:nvSpPr>
            <p:spPr>
              <a:xfrm>
                <a:off x="6064935" y="5288242"/>
                <a:ext cx="92075" cy="95772"/>
              </a:xfrm>
              <a:custGeom>
                <a:avLst/>
                <a:gdLst/>
                <a:ahLst/>
                <a:cxnLst/>
                <a:rect l="0" t="0" r="0" b="0"/>
                <a:pathLst>
                  <a:path>
                    <a:moveTo>
                      <a:pt x="45720" y="0"/>
                    </a:moveTo>
                    <a:lnTo>
                      <a:pt x="45720" y="96080"/>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210" name="Freeform 209"/>
              <p:cNvSpPr/>
              <p:nvPr/>
            </p:nvSpPr>
            <p:spPr>
              <a:xfrm>
                <a:off x="5691113" y="4886735"/>
                <a:ext cx="419861" cy="95772"/>
              </a:xfrm>
              <a:custGeom>
                <a:avLst/>
                <a:gdLst/>
                <a:ahLst/>
                <a:cxnLst/>
                <a:rect l="0" t="0" r="0" b="0"/>
                <a:pathLst>
                  <a:path>
                    <a:moveTo>
                      <a:pt x="0" y="0"/>
                    </a:moveTo>
                    <a:lnTo>
                      <a:pt x="0" y="48421"/>
                    </a:lnTo>
                    <a:lnTo>
                      <a:pt x="419396" y="48421"/>
                    </a:lnTo>
                    <a:lnTo>
                      <a:pt x="419396" y="96080"/>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211" name="Freeform 210"/>
              <p:cNvSpPr/>
              <p:nvPr/>
            </p:nvSpPr>
            <p:spPr>
              <a:xfrm>
                <a:off x="5227056" y="5288242"/>
                <a:ext cx="90233" cy="95772"/>
              </a:xfrm>
              <a:custGeom>
                <a:avLst/>
                <a:gdLst/>
                <a:ahLst/>
                <a:cxnLst/>
                <a:rect l="0" t="0" r="0" b="0"/>
                <a:pathLst>
                  <a:path>
                    <a:moveTo>
                      <a:pt x="45720" y="0"/>
                    </a:moveTo>
                    <a:lnTo>
                      <a:pt x="45720" y="96080"/>
                    </a:lnTo>
                  </a:path>
                </a:pathLst>
              </a:custGeom>
              <a:noFill/>
            </p:spPr>
            <p:style>
              <a:lnRef idx="2">
                <a:schemeClr val="accent1">
                  <a:hueOff val="0"/>
                  <a:satOff val="0"/>
                  <a:lumOff val="0"/>
                  <a:alphaOff val="0"/>
                </a:schemeClr>
              </a:lnRef>
              <a:fillRef idx="0">
                <a:scrgbClr r="0" g="0" b="0"/>
              </a:fillRef>
              <a:effectRef idx="0">
                <a:schemeClr val="accent4">
                  <a:tint val="50000"/>
                  <a:hueOff val="0"/>
                  <a:satOff val="0"/>
                  <a:lumOff val="0"/>
                  <a:alphaOff val="0"/>
                </a:schemeClr>
              </a:effectRef>
              <a:fontRef idx="minor">
                <a:schemeClr val="tx1">
                  <a:hueOff val="0"/>
                  <a:satOff val="0"/>
                  <a:lumOff val="0"/>
                  <a:alphaOff val="0"/>
                </a:schemeClr>
              </a:fontRef>
            </p:style>
          </p:sp>
          <p:sp>
            <p:nvSpPr>
              <p:cNvPr id="212" name="Freeform 211"/>
              <p:cNvSpPr/>
              <p:nvPr/>
            </p:nvSpPr>
            <p:spPr>
              <a:xfrm>
                <a:off x="5273093" y="4886735"/>
                <a:ext cx="418020" cy="95772"/>
              </a:xfrm>
              <a:custGeom>
                <a:avLst/>
                <a:gdLst/>
                <a:ahLst/>
                <a:cxnLst/>
                <a:rect l="0" t="0" r="0" b="0"/>
                <a:pathLst>
                  <a:path>
                    <a:moveTo>
                      <a:pt x="419396" y="0"/>
                    </a:moveTo>
                    <a:lnTo>
                      <a:pt x="419396" y="48421"/>
                    </a:lnTo>
                    <a:lnTo>
                      <a:pt x="0" y="48421"/>
                    </a:lnTo>
                    <a:lnTo>
                      <a:pt x="0" y="96080"/>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213" name="Freeform 212"/>
              <p:cNvSpPr/>
              <p:nvPr/>
            </p:nvSpPr>
            <p:spPr>
              <a:xfrm>
                <a:off x="5063162" y="4485229"/>
                <a:ext cx="627950" cy="95772"/>
              </a:xfrm>
              <a:custGeom>
                <a:avLst/>
                <a:gdLst/>
                <a:ahLst/>
                <a:cxnLst/>
                <a:rect l="0" t="0" r="0" b="0"/>
                <a:pathLst>
                  <a:path>
                    <a:moveTo>
                      <a:pt x="0" y="0"/>
                    </a:moveTo>
                    <a:lnTo>
                      <a:pt x="0" y="48421"/>
                    </a:lnTo>
                    <a:lnTo>
                      <a:pt x="629095" y="48421"/>
                    </a:lnTo>
                    <a:lnTo>
                      <a:pt x="629095" y="96080"/>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214" name="Freeform 213"/>
              <p:cNvSpPr/>
              <p:nvPr/>
            </p:nvSpPr>
            <p:spPr>
              <a:xfrm>
                <a:off x="4387334" y="4886735"/>
                <a:ext cx="92075" cy="95772"/>
              </a:xfrm>
              <a:custGeom>
                <a:avLst/>
                <a:gdLst/>
                <a:ahLst/>
                <a:cxnLst/>
                <a:rect l="0" t="0" r="0" b="0"/>
                <a:pathLst>
                  <a:path>
                    <a:moveTo>
                      <a:pt x="45720" y="0"/>
                    </a:moveTo>
                    <a:lnTo>
                      <a:pt x="45720" y="96080"/>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215" name="Freeform 214"/>
              <p:cNvSpPr/>
              <p:nvPr/>
            </p:nvSpPr>
            <p:spPr>
              <a:xfrm>
                <a:off x="4433371" y="4485229"/>
                <a:ext cx="629791" cy="95772"/>
              </a:xfrm>
              <a:custGeom>
                <a:avLst/>
                <a:gdLst/>
                <a:ahLst/>
                <a:cxnLst/>
                <a:rect l="0" t="0" r="0" b="0"/>
                <a:pathLst>
                  <a:path>
                    <a:moveTo>
                      <a:pt x="629095" y="0"/>
                    </a:moveTo>
                    <a:lnTo>
                      <a:pt x="629095" y="48421"/>
                    </a:lnTo>
                    <a:lnTo>
                      <a:pt x="0" y="48421"/>
                    </a:lnTo>
                    <a:lnTo>
                      <a:pt x="0" y="96080"/>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216" name="Oval 215"/>
              <p:cNvSpPr/>
              <p:nvPr/>
            </p:nvSpPr>
            <p:spPr>
              <a:xfrm>
                <a:off x="4910319" y="4179495"/>
                <a:ext cx="303846" cy="305734"/>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17" name="Freeform 216"/>
              <p:cNvSpPr/>
              <p:nvPr/>
            </p:nvSpPr>
            <p:spPr>
              <a:xfrm>
                <a:off x="5214165" y="4179495"/>
                <a:ext cx="458533" cy="305734"/>
              </a:xfrm>
              <a:custGeom>
                <a:avLst/>
                <a:gdLst>
                  <a:gd name="connsiteX0" fmla="*/ 0 w 457523"/>
                  <a:gd name="connsiteY0" fmla="*/ 0 h 305015"/>
                  <a:gd name="connsiteX1" fmla="*/ 457523 w 457523"/>
                  <a:gd name="connsiteY1" fmla="*/ 0 h 305015"/>
                  <a:gd name="connsiteX2" fmla="*/ 457523 w 457523"/>
                  <a:gd name="connsiteY2" fmla="*/ 305015 h 305015"/>
                  <a:gd name="connsiteX3" fmla="*/ 0 w 457523"/>
                  <a:gd name="connsiteY3" fmla="*/ 305015 h 305015"/>
                  <a:gd name="connsiteX4" fmla="*/ 0 w 457523"/>
                  <a:gd name="connsiteY4" fmla="*/ 0 h 30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523" h="305015">
                    <a:moveTo>
                      <a:pt x="0" y="0"/>
                    </a:moveTo>
                    <a:lnTo>
                      <a:pt x="457523" y="0"/>
                    </a:lnTo>
                    <a:lnTo>
                      <a:pt x="457523" y="305015"/>
                    </a:lnTo>
                    <a:lnTo>
                      <a:pt x="0" y="305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20" rIns="45720" spcCol="1270" anchor="ctr"/>
              <a:lstStyle/>
              <a:p>
                <a:pPr marL="0" marR="0" lvl="0" indent="0" algn="l" defTabSz="533400" rtl="0" eaLnBrk="1" fontAlgn="base" latinLnBrk="0" hangingPunct="1">
                  <a:lnSpc>
                    <a:spcPct val="90000"/>
                  </a:lnSpc>
                  <a:spcBef>
                    <a:spcPct val="0"/>
                  </a:spcBef>
                  <a:spcAft>
                    <a:spcPct val="35000"/>
                  </a:spcAft>
                  <a:buClrTx/>
                  <a:buSzTx/>
                  <a:buFontTx/>
                  <a:buNone/>
                  <a:tabLst/>
                  <a:defRPr/>
                </a:pPr>
                <a:endParaRPr kumimoji="0" lang="en-GB" sz="12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18" name="Oval 217"/>
              <p:cNvSpPr/>
              <p:nvPr/>
            </p:nvSpPr>
            <p:spPr>
              <a:xfrm>
                <a:off x="4280528" y="4581001"/>
                <a:ext cx="305688" cy="305734"/>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19" name="Freeform 218"/>
              <p:cNvSpPr/>
              <p:nvPr/>
            </p:nvSpPr>
            <p:spPr>
              <a:xfrm>
                <a:off x="4586216" y="4581001"/>
                <a:ext cx="456691" cy="305734"/>
              </a:xfrm>
              <a:custGeom>
                <a:avLst/>
                <a:gdLst>
                  <a:gd name="connsiteX0" fmla="*/ 0 w 457523"/>
                  <a:gd name="connsiteY0" fmla="*/ 0 h 305015"/>
                  <a:gd name="connsiteX1" fmla="*/ 457523 w 457523"/>
                  <a:gd name="connsiteY1" fmla="*/ 0 h 305015"/>
                  <a:gd name="connsiteX2" fmla="*/ 457523 w 457523"/>
                  <a:gd name="connsiteY2" fmla="*/ 305015 h 305015"/>
                  <a:gd name="connsiteX3" fmla="*/ 0 w 457523"/>
                  <a:gd name="connsiteY3" fmla="*/ 305015 h 305015"/>
                  <a:gd name="connsiteX4" fmla="*/ 0 w 457523"/>
                  <a:gd name="connsiteY4" fmla="*/ 0 h 30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523" h="305015">
                    <a:moveTo>
                      <a:pt x="0" y="0"/>
                    </a:moveTo>
                    <a:lnTo>
                      <a:pt x="457523" y="0"/>
                    </a:lnTo>
                    <a:lnTo>
                      <a:pt x="457523" y="305015"/>
                    </a:lnTo>
                    <a:lnTo>
                      <a:pt x="0" y="305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20" rIns="45720" spcCol="1270" anchor="ctr"/>
              <a:lstStyle/>
              <a:p>
                <a:pPr marL="0" marR="0" lvl="0" indent="0" algn="l" defTabSz="533400" rtl="0" eaLnBrk="1" fontAlgn="base" latinLnBrk="0" hangingPunct="1">
                  <a:lnSpc>
                    <a:spcPct val="90000"/>
                  </a:lnSpc>
                  <a:spcBef>
                    <a:spcPct val="0"/>
                  </a:spcBef>
                  <a:spcAft>
                    <a:spcPct val="35000"/>
                  </a:spcAft>
                  <a:buClrTx/>
                  <a:buSzTx/>
                  <a:buFontTx/>
                  <a:buNone/>
                  <a:tabLst/>
                  <a:defRPr/>
                </a:pPr>
                <a:endParaRPr kumimoji="0" lang="en-GB" sz="12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20" name="Oval 219"/>
              <p:cNvSpPr/>
              <p:nvPr/>
            </p:nvSpPr>
            <p:spPr>
              <a:xfrm>
                <a:off x="4280528" y="4982507"/>
                <a:ext cx="305688" cy="305734"/>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21" name="Freeform 220"/>
              <p:cNvSpPr/>
              <p:nvPr/>
            </p:nvSpPr>
            <p:spPr>
              <a:xfrm>
                <a:off x="4586216" y="4982507"/>
                <a:ext cx="456691" cy="305734"/>
              </a:xfrm>
              <a:custGeom>
                <a:avLst/>
                <a:gdLst>
                  <a:gd name="connsiteX0" fmla="*/ 0 w 457523"/>
                  <a:gd name="connsiteY0" fmla="*/ 0 h 305015"/>
                  <a:gd name="connsiteX1" fmla="*/ 457523 w 457523"/>
                  <a:gd name="connsiteY1" fmla="*/ 0 h 305015"/>
                  <a:gd name="connsiteX2" fmla="*/ 457523 w 457523"/>
                  <a:gd name="connsiteY2" fmla="*/ 305015 h 305015"/>
                  <a:gd name="connsiteX3" fmla="*/ 0 w 457523"/>
                  <a:gd name="connsiteY3" fmla="*/ 305015 h 305015"/>
                  <a:gd name="connsiteX4" fmla="*/ 0 w 457523"/>
                  <a:gd name="connsiteY4" fmla="*/ 0 h 30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523" h="305015">
                    <a:moveTo>
                      <a:pt x="0" y="0"/>
                    </a:moveTo>
                    <a:lnTo>
                      <a:pt x="457523" y="0"/>
                    </a:lnTo>
                    <a:lnTo>
                      <a:pt x="457523" y="305015"/>
                    </a:lnTo>
                    <a:lnTo>
                      <a:pt x="0" y="305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22" name="Oval 221"/>
              <p:cNvSpPr/>
              <p:nvPr/>
            </p:nvSpPr>
            <p:spPr>
              <a:xfrm>
                <a:off x="5540110" y="4581001"/>
                <a:ext cx="303846" cy="305734"/>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23" name="Freeform 222"/>
              <p:cNvSpPr/>
              <p:nvPr/>
            </p:nvSpPr>
            <p:spPr>
              <a:xfrm>
                <a:off x="5843956" y="4581001"/>
                <a:ext cx="458533" cy="305734"/>
              </a:xfrm>
              <a:custGeom>
                <a:avLst/>
                <a:gdLst>
                  <a:gd name="connsiteX0" fmla="*/ 0 w 457523"/>
                  <a:gd name="connsiteY0" fmla="*/ 0 h 305015"/>
                  <a:gd name="connsiteX1" fmla="*/ 457523 w 457523"/>
                  <a:gd name="connsiteY1" fmla="*/ 0 h 305015"/>
                  <a:gd name="connsiteX2" fmla="*/ 457523 w 457523"/>
                  <a:gd name="connsiteY2" fmla="*/ 305015 h 305015"/>
                  <a:gd name="connsiteX3" fmla="*/ 0 w 457523"/>
                  <a:gd name="connsiteY3" fmla="*/ 305015 h 305015"/>
                  <a:gd name="connsiteX4" fmla="*/ 0 w 457523"/>
                  <a:gd name="connsiteY4" fmla="*/ 0 h 30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523" h="305015">
                    <a:moveTo>
                      <a:pt x="0" y="0"/>
                    </a:moveTo>
                    <a:lnTo>
                      <a:pt x="457523" y="0"/>
                    </a:lnTo>
                    <a:lnTo>
                      <a:pt x="457523" y="305015"/>
                    </a:lnTo>
                    <a:lnTo>
                      <a:pt x="0" y="305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24" name="Oval 223"/>
              <p:cNvSpPr/>
              <p:nvPr/>
            </p:nvSpPr>
            <p:spPr>
              <a:xfrm>
                <a:off x="5120249" y="4982507"/>
                <a:ext cx="303846" cy="305734"/>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25" name="Freeform 224"/>
              <p:cNvSpPr/>
              <p:nvPr/>
            </p:nvSpPr>
            <p:spPr>
              <a:xfrm>
                <a:off x="5424095" y="4982507"/>
                <a:ext cx="458533" cy="305734"/>
              </a:xfrm>
              <a:custGeom>
                <a:avLst/>
                <a:gdLst>
                  <a:gd name="connsiteX0" fmla="*/ 0 w 457523"/>
                  <a:gd name="connsiteY0" fmla="*/ 0 h 305015"/>
                  <a:gd name="connsiteX1" fmla="*/ 457523 w 457523"/>
                  <a:gd name="connsiteY1" fmla="*/ 0 h 305015"/>
                  <a:gd name="connsiteX2" fmla="*/ 457523 w 457523"/>
                  <a:gd name="connsiteY2" fmla="*/ 305015 h 305015"/>
                  <a:gd name="connsiteX3" fmla="*/ 0 w 457523"/>
                  <a:gd name="connsiteY3" fmla="*/ 305015 h 305015"/>
                  <a:gd name="connsiteX4" fmla="*/ 0 w 457523"/>
                  <a:gd name="connsiteY4" fmla="*/ 0 h 30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523" h="305015">
                    <a:moveTo>
                      <a:pt x="0" y="0"/>
                    </a:moveTo>
                    <a:lnTo>
                      <a:pt x="457523" y="0"/>
                    </a:lnTo>
                    <a:lnTo>
                      <a:pt x="457523" y="305015"/>
                    </a:lnTo>
                    <a:lnTo>
                      <a:pt x="0" y="305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26" name="Oval 225"/>
              <p:cNvSpPr/>
              <p:nvPr/>
            </p:nvSpPr>
            <p:spPr>
              <a:xfrm>
                <a:off x="5120249" y="5384014"/>
                <a:ext cx="303846" cy="30573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7" name="Freeform 226"/>
              <p:cNvSpPr/>
              <p:nvPr/>
            </p:nvSpPr>
            <p:spPr>
              <a:xfrm>
                <a:off x="5424095" y="5384014"/>
                <a:ext cx="458533" cy="305734"/>
              </a:xfrm>
              <a:custGeom>
                <a:avLst/>
                <a:gdLst>
                  <a:gd name="connsiteX0" fmla="*/ 0 w 457523"/>
                  <a:gd name="connsiteY0" fmla="*/ 0 h 305015"/>
                  <a:gd name="connsiteX1" fmla="*/ 457523 w 457523"/>
                  <a:gd name="connsiteY1" fmla="*/ 0 h 305015"/>
                  <a:gd name="connsiteX2" fmla="*/ 457523 w 457523"/>
                  <a:gd name="connsiteY2" fmla="*/ 305015 h 305015"/>
                  <a:gd name="connsiteX3" fmla="*/ 0 w 457523"/>
                  <a:gd name="connsiteY3" fmla="*/ 305015 h 305015"/>
                  <a:gd name="connsiteX4" fmla="*/ 0 w 457523"/>
                  <a:gd name="connsiteY4" fmla="*/ 0 h 30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523" h="305015">
                    <a:moveTo>
                      <a:pt x="0" y="0"/>
                    </a:moveTo>
                    <a:lnTo>
                      <a:pt x="457523" y="0"/>
                    </a:lnTo>
                    <a:lnTo>
                      <a:pt x="457523" y="305015"/>
                    </a:lnTo>
                    <a:lnTo>
                      <a:pt x="0" y="305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28" name="Oval 227"/>
              <p:cNvSpPr/>
              <p:nvPr/>
            </p:nvSpPr>
            <p:spPr>
              <a:xfrm>
                <a:off x="5958129" y="4982507"/>
                <a:ext cx="305688" cy="305734"/>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29" name="Freeform 228"/>
              <p:cNvSpPr/>
              <p:nvPr/>
            </p:nvSpPr>
            <p:spPr>
              <a:xfrm>
                <a:off x="6263817" y="4982507"/>
                <a:ext cx="458533" cy="305734"/>
              </a:xfrm>
              <a:custGeom>
                <a:avLst/>
                <a:gdLst>
                  <a:gd name="connsiteX0" fmla="*/ 0 w 457523"/>
                  <a:gd name="connsiteY0" fmla="*/ 0 h 305015"/>
                  <a:gd name="connsiteX1" fmla="*/ 457523 w 457523"/>
                  <a:gd name="connsiteY1" fmla="*/ 0 h 305015"/>
                  <a:gd name="connsiteX2" fmla="*/ 457523 w 457523"/>
                  <a:gd name="connsiteY2" fmla="*/ 305015 h 305015"/>
                  <a:gd name="connsiteX3" fmla="*/ 0 w 457523"/>
                  <a:gd name="connsiteY3" fmla="*/ 305015 h 305015"/>
                  <a:gd name="connsiteX4" fmla="*/ 0 w 457523"/>
                  <a:gd name="connsiteY4" fmla="*/ 0 h 30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523" h="305015">
                    <a:moveTo>
                      <a:pt x="0" y="0"/>
                    </a:moveTo>
                    <a:lnTo>
                      <a:pt x="457523" y="0"/>
                    </a:lnTo>
                    <a:lnTo>
                      <a:pt x="457523" y="305015"/>
                    </a:lnTo>
                    <a:lnTo>
                      <a:pt x="0" y="305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30" name="Oval 229"/>
              <p:cNvSpPr/>
              <p:nvPr/>
            </p:nvSpPr>
            <p:spPr>
              <a:xfrm>
                <a:off x="5958129" y="5384014"/>
                <a:ext cx="305688" cy="30573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1" name="Freeform 230"/>
              <p:cNvSpPr/>
              <p:nvPr/>
            </p:nvSpPr>
            <p:spPr>
              <a:xfrm>
                <a:off x="6263817" y="5384014"/>
                <a:ext cx="458533" cy="305734"/>
              </a:xfrm>
              <a:custGeom>
                <a:avLst/>
                <a:gdLst>
                  <a:gd name="connsiteX0" fmla="*/ 0 w 457523"/>
                  <a:gd name="connsiteY0" fmla="*/ 0 h 305015"/>
                  <a:gd name="connsiteX1" fmla="*/ 457523 w 457523"/>
                  <a:gd name="connsiteY1" fmla="*/ 0 h 305015"/>
                  <a:gd name="connsiteX2" fmla="*/ 457523 w 457523"/>
                  <a:gd name="connsiteY2" fmla="*/ 305015 h 305015"/>
                  <a:gd name="connsiteX3" fmla="*/ 0 w 457523"/>
                  <a:gd name="connsiteY3" fmla="*/ 305015 h 305015"/>
                  <a:gd name="connsiteX4" fmla="*/ 0 w 457523"/>
                  <a:gd name="connsiteY4" fmla="*/ 0 h 30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523" h="305015">
                    <a:moveTo>
                      <a:pt x="0" y="0"/>
                    </a:moveTo>
                    <a:lnTo>
                      <a:pt x="457523" y="0"/>
                    </a:lnTo>
                    <a:lnTo>
                      <a:pt x="457523" y="305015"/>
                    </a:lnTo>
                    <a:lnTo>
                      <a:pt x="0" y="305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32" name="Oval 231"/>
              <p:cNvSpPr/>
              <p:nvPr/>
            </p:nvSpPr>
            <p:spPr>
              <a:xfrm>
                <a:off x="7217711" y="4179495"/>
                <a:ext cx="305688" cy="305734"/>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3" name="Freeform 232"/>
              <p:cNvSpPr/>
              <p:nvPr/>
            </p:nvSpPr>
            <p:spPr>
              <a:xfrm>
                <a:off x="7523399" y="4179495"/>
                <a:ext cx="456691" cy="305734"/>
              </a:xfrm>
              <a:custGeom>
                <a:avLst/>
                <a:gdLst>
                  <a:gd name="connsiteX0" fmla="*/ 0 w 457523"/>
                  <a:gd name="connsiteY0" fmla="*/ 0 h 305015"/>
                  <a:gd name="connsiteX1" fmla="*/ 457523 w 457523"/>
                  <a:gd name="connsiteY1" fmla="*/ 0 h 305015"/>
                  <a:gd name="connsiteX2" fmla="*/ 457523 w 457523"/>
                  <a:gd name="connsiteY2" fmla="*/ 305015 h 305015"/>
                  <a:gd name="connsiteX3" fmla="*/ 0 w 457523"/>
                  <a:gd name="connsiteY3" fmla="*/ 305015 h 305015"/>
                  <a:gd name="connsiteX4" fmla="*/ 0 w 457523"/>
                  <a:gd name="connsiteY4" fmla="*/ 0 h 30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523" h="305015">
                    <a:moveTo>
                      <a:pt x="0" y="0"/>
                    </a:moveTo>
                    <a:lnTo>
                      <a:pt x="457523" y="0"/>
                    </a:lnTo>
                    <a:lnTo>
                      <a:pt x="457523" y="305015"/>
                    </a:lnTo>
                    <a:lnTo>
                      <a:pt x="0" y="305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34" name="Oval 233"/>
              <p:cNvSpPr/>
              <p:nvPr/>
            </p:nvSpPr>
            <p:spPr>
              <a:xfrm>
                <a:off x="7217711" y="4581001"/>
                <a:ext cx="305688" cy="305734"/>
              </a:xfrm>
              <a:prstGeom prst="ellips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35" name="Freeform 234"/>
              <p:cNvSpPr/>
              <p:nvPr/>
            </p:nvSpPr>
            <p:spPr>
              <a:xfrm>
                <a:off x="7523399" y="4581001"/>
                <a:ext cx="456691" cy="305734"/>
              </a:xfrm>
              <a:custGeom>
                <a:avLst/>
                <a:gdLst>
                  <a:gd name="connsiteX0" fmla="*/ 0 w 457523"/>
                  <a:gd name="connsiteY0" fmla="*/ 0 h 305015"/>
                  <a:gd name="connsiteX1" fmla="*/ 457523 w 457523"/>
                  <a:gd name="connsiteY1" fmla="*/ 0 h 305015"/>
                  <a:gd name="connsiteX2" fmla="*/ 457523 w 457523"/>
                  <a:gd name="connsiteY2" fmla="*/ 305015 h 305015"/>
                  <a:gd name="connsiteX3" fmla="*/ 0 w 457523"/>
                  <a:gd name="connsiteY3" fmla="*/ 305015 h 305015"/>
                  <a:gd name="connsiteX4" fmla="*/ 0 w 457523"/>
                  <a:gd name="connsiteY4" fmla="*/ 0 h 30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523" h="305015">
                    <a:moveTo>
                      <a:pt x="0" y="0"/>
                    </a:moveTo>
                    <a:lnTo>
                      <a:pt x="457523" y="0"/>
                    </a:lnTo>
                    <a:lnTo>
                      <a:pt x="457523" y="305015"/>
                    </a:lnTo>
                    <a:lnTo>
                      <a:pt x="0" y="305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36" name="Oval 235"/>
              <p:cNvSpPr/>
              <p:nvPr/>
            </p:nvSpPr>
            <p:spPr>
              <a:xfrm>
                <a:off x="6797850" y="4982507"/>
                <a:ext cx="305688" cy="305734"/>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37" name="Freeform 236"/>
              <p:cNvSpPr/>
              <p:nvPr/>
            </p:nvSpPr>
            <p:spPr>
              <a:xfrm>
                <a:off x="7103538" y="4982507"/>
                <a:ext cx="456691" cy="305734"/>
              </a:xfrm>
              <a:custGeom>
                <a:avLst/>
                <a:gdLst>
                  <a:gd name="connsiteX0" fmla="*/ 0 w 457523"/>
                  <a:gd name="connsiteY0" fmla="*/ 0 h 305015"/>
                  <a:gd name="connsiteX1" fmla="*/ 457523 w 457523"/>
                  <a:gd name="connsiteY1" fmla="*/ 0 h 305015"/>
                  <a:gd name="connsiteX2" fmla="*/ 457523 w 457523"/>
                  <a:gd name="connsiteY2" fmla="*/ 305015 h 305015"/>
                  <a:gd name="connsiteX3" fmla="*/ 0 w 457523"/>
                  <a:gd name="connsiteY3" fmla="*/ 305015 h 305015"/>
                  <a:gd name="connsiteX4" fmla="*/ 0 w 457523"/>
                  <a:gd name="connsiteY4" fmla="*/ 0 h 30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523" h="305015">
                    <a:moveTo>
                      <a:pt x="0" y="0"/>
                    </a:moveTo>
                    <a:lnTo>
                      <a:pt x="457523" y="0"/>
                    </a:lnTo>
                    <a:lnTo>
                      <a:pt x="457523" y="305015"/>
                    </a:lnTo>
                    <a:lnTo>
                      <a:pt x="0" y="305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38" name="Oval 237"/>
              <p:cNvSpPr/>
              <p:nvPr/>
            </p:nvSpPr>
            <p:spPr>
              <a:xfrm>
                <a:off x="7637572" y="4982507"/>
                <a:ext cx="303847" cy="305734"/>
              </a:xfrm>
              <a:prstGeom prst="ellipse">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39" name="Freeform 238"/>
              <p:cNvSpPr/>
              <p:nvPr/>
            </p:nvSpPr>
            <p:spPr>
              <a:xfrm>
                <a:off x="7941419" y="4982507"/>
                <a:ext cx="458532" cy="305734"/>
              </a:xfrm>
              <a:custGeom>
                <a:avLst/>
                <a:gdLst>
                  <a:gd name="connsiteX0" fmla="*/ 0 w 457523"/>
                  <a:gd name="connsiteY0" fmla="*/ 0 h 305015"/>
                  <a:gd name="connsiteX1" fmla="*/ 457523 w 457523"/>
                  <a:gd name="connsiteY1" fmla="*/ 0 h 305015"/>
                  <a:gd name="connsiteX2" fmla="*/ 457523 w 457523"/>
                  <a:gd name="connsiteY2" fmla="*/ 305015 h 305015"/>
                  <a:gd name="connsiteX3" fmla="*/ 0 w 457523"/>
                  <a:gd name="connsiteY3" fmla="*/ 305015 h 305015"/>
                  <a:gd name="connsiteX4" fmla="*/ 0 w 457523"/>
                  <a:gd name="connsiteY4" fmla="*/ 0 h 30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523" h="305015">
                    <a:moveTo>
                      <a:pt x="0" y="0"/>
                    </a:moveTo>
                    <a:lnTo>
                      <a:pt x="457523" y="0"/>
                    </a:lnTo>
                    <a:lnTo>
                      <a:pt x="457523" y="305015"/>
                    </a:lnTo>
                    <a:lnTo>
                      <a:pt x="0" y="305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40" name="Oval 239"/>
              <p:cNvSpPr/>
              <p:nvPr/>
            </p:nvSpPr>
            <p:spPr>
              <a:xfrm>
                <a:off x="7637572" y="5384014"/>
                <a:ext cx="303847" cy="30573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1" name="Freeform 240"/>
              <p:cNvSpPr/>
              <p:nvPr/>
            </p:nvSpPr>
            <p:spPr>
              <a:xfrm>
                <a:off x="7941419" y="5384014"/>
                <a:ext cx="458532" cy="305734"/>
              </a:xfrm>
              <a:custGeom>
                <a:avLst/>
                <a:gdLst>
                  <a:gd name="connsiteX0" fmla="*/ 0 w 457523"/>
                  <a:gd name="connsiteY0" fmla="*/ 0 h 305015"/>
                  <a:gd name="connsiteX1" fmla="*/ 457523 w 457523"/>
                  <a:gd name="connsiteY1" fmla="*/ 0 h 305015"/>
                  <a:gd name="connsiteX2" fmla="*/ 457523 w 457523"/>
                  <a:gd name="connsiteY2" fmla="*/ 305015 h 305015"/>
                  <a:gd name="connsiteX3" fmla="*/ 0 w 457523"/>
                  <a:gd name="connsiteY3" fmla="*/ 305015 h 305015"/>
                  <a:gd name="connsiteX4" fmla="*/ 0 w 457523"/>
                  <a:gd name="connsiteY4" fmla="*/ 0 h 30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523" h="305015">
                    <a:moveTo>
                      <a:pt x="0" y="0"/>
                    </a:moveTo>
                    <a:lnTo>
                      <a:pt x="457523" y="0"/>
                    </a:lnTo>
                    <a:lnTo>
                      <a:pt x="457523" y="305015"/>
                    </a:lnTo>
                    <a:lnTo>
                      <a:pt x="0" y="305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53340" tIns="53340" rIns="53340" bIns="53340" spcCol="1270" anchor="ctr"/>
              <a:lstStyle/>
              <a:p>
                <a:pPr marL="0" marR="0" lvl="0" indent="0" algn="l" defTabSz="622300" rtl="0" eaLnBrk="1" fontAlgn="base" latinLnBrk="0" hangingPunct="1">
                  <a:lnSpc>
                    <a:spcPct val="90000"/>
                  </a:lnSpc>
                  <a:spcBef>
                    <a:spcPct val="0"/>
                  </a:spcBef>
                  <a:spcAft>
                    <a:spcPct val="35000"/>
                  </a:spcAft>
                  <a:buClrTx/>
                  <a:buSzTx/>
                  <a:buFontTx/>
                  <a:buNone/>
                  <a:tabLst/>
                  <a:defRPr/>
                </a:pPr>
                <a:endParaRPr kumimoji="0" lang="en-GB"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grpSp>
        <p:cxnSp>
          <p:nvCxnSpPr>
            <p:cNvPr id="243" name="Curved Connector 242"/>
            <p:cNvCxnSpPr>
              <a:stCxn id="111" idx="4"/>
              <a:endCxn id="119" idx="4"/>
            </p:cNvCxnSpPr>
            <p:nvPr/>
          </p:nvCxnSpPr>
          <p:spPr>
            <a:xfrm rot="16200000" flipH="1">
              <a:off x="1997741" y="4196319"/>
              <a:ext cx="12701" cy="1452455"/>
            </a:xfrm>
            <a:prstGeom prst="curvedConnector3">
              <a:avLst>
                <a:gd name="adj1" fmla="val 4260000"/>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6" name="Curved Connector 245"/>
            <p:cNvCxnSpPr/>
            <p:nvPr/>
          </p:nvCxnSpPr>
          <p:spPr>
            <a:xfrm rot="16200000" flipH="1">
              <a:off x="2723969" y="4184411"/>
              <a:ext cx="12701" cy="1450868"/>
            </a:xfrm>
            <a:prstGeom prst="curvedConnector3">
              <a:avLst>
                <a:gd name="adj1" fmla="val 4260000"/>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4" name="Curved Connector 253"/>
            <p:cNvCxnSpPr>
              <a:stCxn id="121" idx="4"/>
              <a:endCxn id="238" idx="4"/>
            </p:cNvCxnSpPr>
            <p:nvPr/>
          </p:nvCxnSpPr>
          <p:spPr>
            <a:xfrm rot="5400000" flipH="1" flipV="1">
              <a:off x="5384423" y="2982764"/>
              <a:ext cx="4763" cy="3874802"/>
            </a:xfrm>
            <a:prstGeom prst="curvedConnector3">
              <a:avLst>
                <a:gd name="adj1" fmla="val -12076983"/>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8379" name="Group 257"/>
            <p:cNvGrpSpPr>
              <a:grpSpLocks/>
            </p:cNvGrpSpPr>
            <p:nvPr/>
          </p:nvGrpSpPr>
          <p:grpSpPr bwMode="auto">
            <a:xfrm>
              <a:off x="5388312" y="2792096"/>
              <a:ext cx="1576612" cy="301058"/>
              <a:chOff x="3615299" y="2892831"/>
              <a:chExt cx="1576612" cy="301058"/>
            </a:xfrm>
          </p:grpSpPr>
          <p:sp>
            <p:nvSpPr>
              <p:cNvPr id="259" name="Oval 258"/>
              <p:cNvSpPr/>
              <p:nvPr/>
            </p:nvSpPr>
            <p:spPr>
              <a:xfrm>
                <a:off x="3614585" y="2892692"/>
                <a:ext cx="300016" cy="301648"/>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0" name="Freeform 259"/>
              <p:cNvSpPr/>
              <p:nvPr/>
            </p:nvSpPr>
            <p:spPr>
              <a:xfrm>
                <a:off x="3914601" y="2892692"/>
                <a:ext cx="450817" cy="301648"/>
              </a:xfrm>
              <a:custGeom>
                <a:avLst/>
                <a:gdLst>
                  <a:gd name="connsiteX0" fmla="*/ 0 w 450460"/>
                  <a:gd name="connsiteY0" fmla="*/ 0 h 300307"/>
                  <a:gd name="connsiteX1" fmla="*/ 450460 w 450460"/>
                  <a:gd name="connsiteY1" fmla="*/ 0 h 300307"/>
                  <a:gd name="connsiteX2" fmla="*/ 450460 w 450460"/>
                  <a:gd name="connsiteY2" fmla="*/ 300307 h 300307"/>
                  <a:gd name="connsiteX3" fmla="*/ 0 w 450460"/>
                  <a:gd name="connsiteY3" fmla="*/ 300307 h 300307"/>
                  <a:gd name="connsiteX4" fmla="*/ 0 w 450460"/>
                  <a:gd name="connsiteY4" fmla="*/ 0 h 300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60" h="300307">
                    <a:moveTo>
                      <a:pt x="0" y="0"/>
                    </a:moveTo>
                    <a:lnTo>
                      <a:pt x="450460" y="0"/>
                    </a:lnTo>
                    <a:lnTo>
                      <a:pt x="450460" y="300307"/>
                    </a:lnTo>
                    <a:lnTo>
                      <a:pt x="0" y="3003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20" rIns="45720" spcCol="1270" anchor="ctr"/>
              <a:lstStyle/>
              <a:p>
                <a:pPr marL="0" marR="0" lvl="0" indent="0" algn="l" defTabSz="533400" rtl="0" eaLnBrk="1" fontAlgn="base" latinLnBrk="0" hangingPunct="1">
                  <a:lnSpc>
                    <a:spcPct val="90000"/>
                  </a:lnSpc>
                  <a:spcBef>
                    <a:spcPct val="0"/>
                  </a:spcBef>
                  <a:spcAft>
                    <a:spcPct val="35000"/>
                  </a:spcAft>
                  <a:buClrTx/>
                  <a:buSzTx/>
                  <a:buFontTx/>
                  <a:buNone/>
                  <a:tabLst/>
                  <a:defRPr/>
                </a:pPr>
                <a:endParaRPr kumimoji="0" lang="en-GB" sz="12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61" name="Oval 260"/>
              <p:cNvSpPr/>
              <p:nvPr/>
            </p:nvSpPr>
            <p:spPr>
              <a:xfrm>
                <a:off x="4441612" y="2892692"/>
                <a:ext cx="300015" cy="301648"/>
              </a:xfrm>
              <a:prstGeom prst="ellipse">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2" name="Freeform 261"/>
              <p:cNvSpPr/>
              <p:nvPr/>
            </p:nvSpPr>
            <p:spPr>
              <a:xfrm>
                <a:off x="4741627" y="2892692"/>
                <a:ext cx="450817" cy="301648"/>
              </a:xfrm>
              <a:custGeom>
                <a:avLst/>
                <a:gdLst>
                  <a:gd name="connsiteX0" fmla="*/ 0 w 450460"/>
                  <a:gd name="connsiteY0" fmla="*/ 0 h 300307"/>
                  <a:gd name="connsiteX1" fmla="*/ 450460 w 450460"/>
                  <a:gd name="connsiteY1" fmla="*/ 0 h 300307"/>
                  <a:gd name="connsiteX2" fmla="*/ 450460 w 450460"/>
                  <a:gd name="connsiteY2" fmla="*/ 300307 h 300307"/>
                  <a:gd name="connsiteX3" fmla="*/ 0 w 450460"/>
                  <a:gd name="connsiteY3" fmla="*/ 300307 h 300307"/>
                  <a:gd name="connsiteX4" fmla="*/ 0 w 450460"/>
                  <a:gd name="connsiteY4" fmla="*/ 0 h 300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60" h="300307">
                    <a:moveTo>
                      <a:pt x="0" y="0"/>
                    </a:moveTo>
                    <a:lnTo>
                      <a:pt x="450460" y="0"/>
                    </a:lnTo>
                    <a:lnTo>
                      <a:pt x="450460" y="300307"/>
                    </a:lnTo>
                    <a:lnTo>
                      <a:pt x="0" y="3003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9530" tIns="49530" rIns="49530" bIns="49530" spcCol="1270" anchor="ctr"/>
              <a:lstStyle/>
              <a:p>
                <a:pPr marL="0" marR="0" lvl="0" indent="0" algn="l" defTabSz="577850" rtl="0" eaLnBrk="1" fontAlgn="base" latinLnBrk="0" hangingPunct="1">
                  <a:lnSpc>
                    <a:spcPct val="90000"/>
                  </a:lnSpc>
                  <a:spcBef>
                    <a:spcPct val="0"/>
                  </a:spcBef>
                  <a:spcAft>
                    <a:spcPct val="35000"/>
                  </a:spcAft>
                  <a:buClrTx/>
                  <a:buSzTx/>
                  <a:buFontTx/>
                  <a:buNone/>
                  <a:tabLst/>
                  <a:defRPr/>
                </a:pPr>
                <a:endParaRPr kumimoji="0" lang="en-GB" sz="13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grpSp>
        <p:cxnSp>
          <p:nvCxnSpPr>
            <p:cNvPr id="269" name="Curved Connector 268"/>
            <p:cNvCxnSpPr>
              <a:stCxn id="216" idx="0"/>
              <a:endCxn id="259" idx="4"/>
            </p:cNvCxnSpPr>
            <p:nvPr/>
          </p:nvCxnSpPr>
          <p:spPr>
            <a:xfrm rot="5400000" flipH="1" flipV="1">
              <a:off x="4821631" y="3246853"/>
              <a:ext cx="870017" cy="563522"/>
            </a:xfrm>
            <a:prstGeom prst="curvedConnector3">
              <a:avLst>
                <a:gd name="adj1" fmla="val 50000"/>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2" name="Curved Connector 271"/>
            <p:cNvCxnSpPr>
              <a:stCxn id="232" idx="0"/>
              <a:endCxn id="261" idx="4"/>
            </p:cNvCxnSpPr>
            <p:nvPr/>
          </p:nvCxnSpPr>
          <p:spPr>
            <a:xfrm rot="16200000" flipV="1">
              <a:off x="6228053" y="3229392"/>
              <a:ext cx="870017" cy="598443"/>
            </a:xfrm>
            <a:prstGeom prst="curvedConnector3">
              <a:avLst>
                <a:gd name="adj1" fmla="val 50000"/>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382" name="TextBox 278"/>
            <p:cNvSpPr txBox="1">
              <a:spLocks noChangeArrowheads="1"/>
            </p:cNvSpPr>
            <p:nvPr/>
          </p:nvSpPr>
          <p:spPr bwMode="auto">
            <a:xfrm>
              <a:off x="4432586" y="2429883"/>
              <a:ext cx="775029" cy="64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dirty="0">
                  <a:ln>
                    <a:noFill/>
                  </a:ln>
                  <a:solidFill>
                    <a:prstClr val="black"/>
                  </a:solidFill>
                  <a:effectLst/>
                  <a:uLnTx/>
                  <a:uFillTx/>
                  <a:latin typeface="Myriad Pro" pitchFamily="34" charset="0"/>
                  <a:ea typeface="+mn-ea"/>
                  <a:cs typeface="Arial" pitchFamily="34" charset="0"/>
                </a:rPr>
                <a:t>Sales order lines</a:t>
              </a:r>
            </a:p>
          </p:txBody>
        </p:sp>
        <p:sp>
          <p:nvSpPr>
            <p:cNvPr id="58383" name="TextBox 281"/>
            <p:cNvSpPr txBox="1">
              <a:spLocks noChangeArrowheads="1"/>
            </p:cNvSpPr>
            <p:nvPr/>
          </p:nvSpPr>
          <p:spPr bwMode="auto">
            <a:xfrm>
              <a:off x="1667967" y="5399810"/>
              <a:ext cx="5951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dirty="0">
                  <a:ln>
                    <a:noFill/>
                  </a:ln>
                  <a:solidFill>
                    <a:prstClr val="black"/>
                  </a:solidFill>
                  <a:effectLst/>
                  <a:uLnTx/>
                  <a:uFillTx/>
                  <a:latin typeface="Myriad Pro" pitchFamily="34" charset="0"/>
                  <a:ea typeface="+mn-ea"/>
                  <a:cs typeface="Arial" pitchFamily="34" charset="0"/>
                </a:rPr>
                <a:t>dupes</a:t>
              </a:r>
            </a:p>
          </p:txBody>
        </p:sp>
        <p:sp>
          <p:nvSpPr>
            <p:cNvPr id="58384" name="TextBox 282"/>
            <p:cNvSpPr txBox="1">
              <a:spLocks noChangeArrowheads="1"/>
            </p:cNvSpPr>
            <p:nvPr/>
          </p:nvSpPr>
          <p:spPr bwMode="auto">
            <a:xfrm>
              <a:off x="2426969" y="5404660"/>
              <a:ext cx="6936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dirty="0" err="1">
                  <a:ln>
                    <a:noFill/>
                  </a:ln>
                  <a:solidFill>
                    <a:prstClr val="black"/>
                  </a:solidFill>
                  <a:effectLst/>
                  <a:uLnTx/>
                  <a:uFillTx/>
                  <a:latin typeface="Myriad Pro" pitchFamily="34" charset="0"/>
                  <a:ea typeface="+mn-ea"/>
                  <a:cs typeface="Arial" pitchFamily="34" charset="0"/>
                </a:rPr>
                <a:t>similars</a:t>
              </a:r>
              <a:endParaRPr kumimoji="0" lang="en-GB" altLang="en-US" sz="1200" b="0" i="0" u="none" strike="noStrike" kern="1200" cap="none" spc="0" normalizeH="0" baseline="0" noProof="0" dirty="0">
                <a:ln>
                  <a:noFill/>
                </a:ln>
                <a:solidFill>
                  <a:prstClr val="black"/>
                </a:solidFill>
                <a:effectLst/>
                <a:uLnTx/>
                <a:uFillTx/>
                <a:latin typeface="Myriad Pro" pitchFamily="34" charset="0"/>
                <a:ea typeface="+mn-ea"/>
                <a:cs typeface="Arial" pitchFamily="34" charset="0"/>
              </a:endParaRPr>
            </a:p>
          </p:txBody>
        </p:sp>
        <p:sp>
          <p:nvSpPr>
            <p:cNvPr id="58385" name="TextBox 283"/>
            <p:cNvSpPr txBox="1">
              <a:spLocks noChangeArrowheads="1"/>
            </p:cNvSpPr>
            <p:nvPr/>
          </p:nvSpPr>
          <p:spPr bwMode="auto">
            <a:xfrm>
              <a:off x="4763109" y="5533510"/>
              <a:ext cx="1375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dirty="0">
                  <a:ln>
                    <a:noFill/>
                  </a:ln>
                  <a:solidFill>
                    <a:prstClr val="black"/>
                  </a:solidFill>
                  <a:effectLst/>
                  <a:uLnTx/>
                  <a:uFillTx/>
                  <a:latin typeface="Myriad Pro" pitchFamily="34" charset="0"/>
                  <a:ea typeface="+mn-ea"/>
                  <a:cs typeface="Arial" pitchFamily="34" charset="0"/>
                </a:rPr>
                <a:t>linked-by-code</a:t>
              </a:r>
            </a:p>
          </p:txBody>
        </p:sp>
        <p:grpSp>
          <p:nvGrpSpPr>
            <p:cNvPr id="58386" name="Group 292"/>
            <p:cNvGrpSpPr>
              <a:grpSpLocks/>
            </p:cNvGrpSpPr>
            <p:nvPr/>
          </p:nvGrpSpPr>
          <p:grpSpPr bwMode="auto">
            <a:xfrm>
              <a:off x="5385958" y="1730098"/>
              <a:ext cx="1552545" cy="296463"/>
              <a:chOff x="5516799" y="1013818"/>
              <a:chExt cx="1552545" cy="296463"/>
            </a:xfrm>
          </p:grpSpPr>
          <p:sp>
            <p:nvSpPr>
              <p:cNvPr id="294" name="Oval 293"/>
              <p:cNvSpPr/>
              <p:nvPr/>
            </p:nvSpPr>
            <p:spPr>
              <a:xfrm>
                <a:off x="5516852" y="1013557"/>
                <a:ext cx="295253" cy="296886"/>
              </a:xfrm>
              <a:prstGeom prst="ellipse">
                <a:avLst/>
              </a:prstGeom>
              <a:solidFill>
                <a:srgbClr val="0070C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95" name="Freeform 294"/>
              <p:cNvSpPr/>
              <p:nvPr/>
            </p:nvSpPr>
            <p:spPr>
              <a:xfrm>
                <a:off x="5812105" y="1013557"/>
                <a:ext cx="444467" cy="296886"/>
              </a:xfrm>
              <a:custGeom>
                <a:avLst/>
                <a:gdLst>
                  <a:gd name="connsiteX0" fmla="*/ 0 w 443584"/>
                  <a:gd name="connsiteY0" fmla="*/ 0 h 295723"/>
                  <a:gd name="connsiteX1" fmla="*/ 443584 w 443584"/>
                  <a:gd name="connsiteY1" fmla="*/ 0 h 295723"/>
                  <a:gd name="connsiteX2" fmla="*/ 443584 w 443584"/>
                  <a:gd name="connsiteY2" fmla="*/ 295723 h 295723"/>
                  <a:gd name="connsiteX3" fmla="*/ 0 w 443584"/>
                  <a:gd name="connsiteY3" fmla="*/ 295723 h 295723"/>
                  <a:gd name="connsiteX4" fmla="*/ 0 w 443584"/>
                  <a:gd name="connsiteY4" fmla="*/ 0 h 295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84" h="295723">
                    <a:moveTo>
                      <a:pt x="0" y="0"/>
                    </a:moveTo>
                    <a:lnTo>
                      <a:pt x="443584" y="0"/>
                    </a:lnTo>
                    <a:lnTo>
                      <a:pt x="443584" y="295723"/>
                    </a:lnTo>
                    <a:lnTo>
                      <a:pt x="0" y="29572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20" rIns="45720" spcCol="1270" anchor="ctr"/>
              <a:lstStyle/>
              <a:p>
                <a:pPr marL="0" marR="0" lvl="0" indent="0" algn="l" defTabSz="533400" rtl="0" eaLnBrk="1" fontAlgn="base" latinLnBrk="0" hangingPunct="1">
                  <a:lnSpc>
                    <a:spcPct val="90000"/>
                  </a:lnSpc>
                  <a:spcBef>
                    <a:spcPct val="0"/>
                  </a:spcBef>
                  <a:spcAft>
                    <a:spcPct val="35000"/>
                  </a:spcAft>
                  <a:buClrTx/>
                  <a:buSzTx/>
                  <a:buFontTx/>
                  <a:buNone/>
                  <a:tabLst/>
                  <a:defRPr/>
                </a:pPr>
                <a:endParaRPr kumimoji="0" lang="en-GB" sz="12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96" name="Oval 295"/>
              <p:cNvSpPr/>
              <p:nvPr/>
            </p:nvSpPr>
            <p:spPr>
              <a:xfrm>
                <a:off x="6329592" y="1013557"/>
                <a:ext cx="296840" cy="296886"/>
              </a:xfrm>
              <a:prstGeom prst="ellipse">
                <a:avLst/>
              </a:prstGeom>
              <a:solidFill>
                <a:srgbClr val="0070C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97" name="Freeform 296"/>
              <p:cNvSpPr/>
              <p:nvPr/>
            </p:nvSpPr>
            <p:spPr>
              <a:xfrm>
                <a:off x="6626433" y="1013557"/>
                <a:ext cx="442880" cy="296886"/>
              </a:xfrm>
              <a:custGeom>
                <a:avLst/>
                <a:gdLst>
                  <a:gd name="connsiteX0" fmla="*/ 0 w 443584"/>
                  <a:gd name="connsiteY0" fmla="*/ 0 h 295723"/>
                  <a:gd name="connsiteX1" fmla="*/ 443584 w 443584"/>
                  <a:gd name="connsiteY1" fmla="*/ 0 h 295723"/>
                  <a:gd name="connsiteX2" fmla="*/ 443584 w 443584"/>
                  <a:gd name="connsiteY2" fmla="*/ 295723 h 295723"/>
                  <a:gd name="connsiteX3" fmla="*/ 0 w 443584"/>
                  <a:gd name="connsiteY3" fmla="*/ 295723 h 295723"/>
                  <a:gd name="connsiteX4" fmla="*/ 0 w 443584"/>
                  <a:gd name="connsiteY4" fmla="*/ 0 h 295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84" h="295723">
                    <a:moveTo>
                      <a:pt x="0" y="0"/>
                    </a:moveTo>
                    <a:lnTo>
                      <a:pt x="443584" y="0"/>
                    </a:lnTo>
                    <a:lnTo>
                      <a:pt x="443584" y="295723"/>
                    </a:lnTo>
                    <a:lnTo>
                      <a:pt x="0" y="29572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9530" tIns="49530" rIns="49530" bIns="49530" spcCol="1270" anchor="ctr"/>
              <a:lstStyle/>
              <a:p>
                <a:pPr marL="0" marR="0" lvl="0" indent="0" algn="l" defTabSz="577850" rtl="0" eaLnBrk="1" fontAlgn="base" latinLnBrk="0" hangingPunct="1">
                  <a:lnSpc>
                    <a:spcPct val="90000"/>
                  </a:lnSpc>
                  <a:spcBef>
                    <a:spcPct val="0"/>
                  </a:spcBef>
                  <a:spcAft>
                    <a:spcPct val="35000"/>
                  </a:spcAft>
                  <a:buClrTx/>
                  <a:buSzTx/>
                  <a:buFontTx/>
                  <a:buNone/>
                  <a:tabLst/>
                  <a:defRPr/>
                </a:pPr>
                <a:endParaRPr kumimoji="0" lang="en-GB" sz="13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grpSp>
        <p:cxnSp>
          <p:nvCxnSpPr>
            <p:cNvPr id="298" name="Curved Connector 297"/>
            <p:cNvCxnSpPr>
              <a:stCxn id="259" idx="0"/>
              <a:endCxn id="294" idx="4"/>
            </p:cNvCxnSpPr>
            <p:nvPr/>
          </p:nvCxnSpPr>
          <p:spPr>
            <a:xfrm rot="16200000" flipV="1">
              <a:off x="5152609" y="2407752"/>
              <a:ext cx="766821" cy="4763"/>
            </a:xfrm>
            <a:prstGeom prst="curvedConnector3">
              <a:avLst>
                <a:gd name="adj1" fmla="val 50000"/>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1" name="Curved Connector 300"/>
            <p:cNvCxnSpPr/>
            <p:nvPr/>
          </p:nvCxnSpPr>
          <p:spPr>
            <a:xfrm rot="16200000" flipV="1">
              <a:off x="5983603" y="2416486"/>
              <a:ext cx="765234" cy="4762"/>
            </a:xfrm>
            <a:prstGeom prst="curvedConnector3">
              <a:avLst>
                <a:gd name="adj1" fmla="val 50000"/>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389" name="TextBox 301"/>
            <p:cNvSpPr txBox="1">
              <a:spLocks noChangeArrowheads="1"/>
            </p:cNvSpPr>
            <p:nvPr/>
          </p:nvSpPr>
          <p:spPr bwMode="auto">
            <a:xfrm>
              <a:off x="5241461" y="1287157"/>
              <a:ext cx="1590128" cy="2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dirty="0">
                  <a:ln>
                    <a:noFill/>
                  </a:ln>
                  <a:solidFill>
                    <a:prstClr val="black"/>
                  </a:solidFill>
                  <a:effectLst/>
                  <a:uLnTx/>
                  <a:uFillTx/>
                  <a:latin typeface="Myriad Pro" pitchFamily="34" charset="0"/>
                  <a:ea typeface="+mn-ea"/>
                  <a:cs typeface="Arial" pitchFamily="34" charset="0"/>
                </a:rPr>
                <a:t>Works orders</a:t>
              </a:r>
            </a:p>
          </p:txBody>
        </p:sp>
        <p:sp>
          <p:nvSpPr>
            <p:cNvPr id="58390" name="TextBox 124"/>
            <p:cNvSpPr txBox="1">
              <a:spLocks noChangeArrowheads="1"/>
            </p:cNvSpPr>
            <p:nvPr/>
          </p:nvSpPr>
          <p:spPr bwMode="auto">
            <a:xfrm>
              <a:off x="266700" y="6018590"/>
              <a:ext cx="3740609" cy="36933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prstClr val="black"/>
                  </a:solidFill>
                  <a:effectLst/>
                  <a:uLnTx/>
                  <a:uFillTx/>
                  <a:latin typeface="Myriad Pro" pitchFamily="34" charset="0"/>
                  <a:ea typeface="+mn-ea"/>
                  <a:cs typeface="Arial" pitchFamily="34" charset="0"/>
                </a:rPr>
                <a:t>EBOM</a:t>
              </a:r>
            </a:p>
          </p:txBody>
        </p:sp>
        <p:sp>
          <p:nvSpPr>
            <p:cNvPr id="58391" name="TextBox 127"/>
            <p:cNvSpPr txBox="1">
              <a:spLocks noChangeArrowheads="1"/>
            </p:cNvSpPr>
            <p:nvPr/>
          </p:nvSpPr>
          <p:spPr bwMode="auto">
            <a:xfrm>
              <a:off x="4007310" y="6016184"/>
              <a:ext cx="4893168" cy="36933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prstClr val="black"/>
                  </a:solidFill>
                  <a:effectLst/>
                  <a:uLnTx/>
                  <a:uFillTx/>
                  <a:latin typeface="Myriad Pro" pitchFamily="34" charset="0"/>
                  <a:ea typeface="+mn-ea"/>
                  <a:cs typeface="Arial" pitchFamily="34" charset="0"/>
                </a:rPr>
                <a:t>MBOM</a:t>
              </a:r>
            </a:p>
          </p:txBody>
        </p:sp>
        <p:sp>
          <p:nvSpPr>
            <p:cNvPr id="58392" name="TextBox 128"/>
            <p:cNvSpPr txBox="1">
              <a:spLocks noChangeArrowheads="1"/>
            </p:cNvSpPr>
            <p:nvPr/>
          </p:nvSpPr>
          <p:spPr bwMode="auto">
            <a:xfrm>
              <a:off x="266700" y="818542"/>
              <a:ext cx="8633777" cy="369332"/>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800" b="0" i="0" u="none" strike="noStrike" kern="1200" cap="none" spc="0" normalizeH="0" baseline="0" noProof="0">
                  <a:ln>
                    <a:noFill/>
                  </a:ln>
                  <a:solidFill>
                    <a:prstClr val="black"/>
                  </a:solidFill>
                  <a:effectLst/>
                  <a:uLnTx/>
                  <a:uFillTx/>
                  <a:latin typeface="Myriad Pro" pitchFamily="34" charset="0"/>
                  <a:ea typeface="+mn-ea"/>
                  <a:cs typeface="Arial" pitchFamily="34" charset="0"/>
                </a:rPr>
                <a:t>ShapeSpace model</a:t>
              </a:r>
            </a:p>
          </p:txBody>
        </p:sp>
        <p:sp>
          <p:nvSpPr>
            <p:cNvPr id="130" name="Freeform 129"/>
            <p:cNvSpPr/>
            <p:nvPr/>
          </p:nvSpPr>
          <p:spPr>
            <a:xfrm>
              <a:off x="7968684" y="2282330"/>
              <a:ext cx="442880" cy="295298"/>
            </a:xfrm>
            <a:custGeom>
              <a:avLst/>
              <a:gdLst>
                <a:gd name="connsiteX0" fmla="*/ 0 w 443584"/>
                <a:gd name="connsiteY0" fmla="*/ 0 h 295723"/>
                <a:gd name="connsiteX1" fmla="*/ 443584 w 443584"/>
                <a:gd name="connsiteY1" fmla="*/ 0 h 295723"/>
                <a:gd name="connsiteX2" fmla="*/ 443584 w 443584"/>
                <a:gd name="connsiteY2" fmla="*/ 295723 h 295723"/>
                <a:gd name="connsiteX3" fmla="*/ 0 w 443584"/>
                <a:gd name="connsiteY3" fmla="*/ 295723 h 295723"/>
                <a:gd name="connsiteX4" fmla="*/ 0 w 443584"/>
                <a:gd name="connsiteY4" fmla="*/ 0 h 295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84" h="295723">
                  <a:moveTo>
                    <a:pt x="0" y="0"/>
                  </a:moveTo>
                  <a:lnTo>
                    <a:pt x="443584" y="0"/>
                  </a:lnTo>
                  <a:lnTo>
                    <a:pt x="443584" y="295723"/>
                  </a:lnTo>
                  <a:lnTo>
                    <a:pt x="0" y="29572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20" rIns="45720" spcCol="1270" anchor="ctr"/>
            <a:lstStyle/>
            <a:p>
              <a:pPr marL="0" marR="0" lvl="0" indent="0" algn="l" defTabSz="533400" rtl="0" eaLnBrk="1" fontAlgn="base" latinLnBrk="0" hangingPunct="1">
                <a:lnSpc>
                  <a:spcPct val="90000"/>
                </a:lnSpc>
                <a:spcBef>
                  <a:spcPct val="0"/>
                </a:spcBef>
                <a:spcAft>
                  <a:spcPct val="35000"/>
                </a:spcAft>
                <a:buClrTx/>
                <a:buSzTx/>
                <a:buFontTx/>
                <a:buNone/>
                <a:tabLst/>
                <a:defRPr/>
              </a:pPr>
              <a:endParaRPr kumimoji="0" lang="en-GB" sz="12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cxnSp>
          <p:nvCxnSpPr>
            <p:cNvPr id="131" name="Curved Connector 130"/>
            <p:cNvCxnSpPr/>
            <p:nvPr/>
          </p:nvCxnSpPr>
          <p:spPr>
            <a:xfrm rot="16200000" flipV="1">
              <a:off x="7164646" y="1257645"/>
              <a:ext cx="374679" cy="1674690"/>
            </a:xfrm>
            <a:prstGeom prst="curvedConnector2">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Curved Connector 131"/>
            <p:cNvCxnSpPr/>
            <p:nvPr/>
          </p:nvCxnSpPr>
          <p:spPr>
            <a:xfrm rot="16200000" flipV="1">
              <a:off x="7386880" y="1035411"/>
              <a:ext cx="374679" cy="2119157"/>
            </a:xfrm>
            <a:prstGeom prst="curvedConnector2">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Curved Connector 132"/>
            <p:cNvCxnSpPr/>
            <p:nvPr/>
          </p:nvCxnSpPr>
          <p:spPr>
            <a:xfrm rot="16200000" flipV="1">
              <a:off x="6930507" y="1491785"/>
              <a:ext cx="374679" cy="1206411"/>
            </a:xfrm>
            <a:prstGeom prst="curvedConnector2">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Curved Connector 133"/>
            <p:cNvCxnSpPr/>
            <p:nvPr/>
          </p:nvCxnSpPr>
          <p:spPr>
            <a:xfrm flipV="1">
              <a:off x="7475008" y="2579216"/>
              <a:ext cx="1158790" cy="2235373"/>
            </a:xfrm>
            <a:prstGeom prst="curvedConnector2">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Curved Connector 134"/>
            <p:cNvCxnSpPr/>
            <p:nvPr/>
          </p:nvCxnSpPr>
          <p:spPr>
            <a:xfrm rot="5400000">
              <a:off x="6705779" y="2986522"/>
              <a:ext cx="1890858" cy="1076246"/>
            </a:xfrm>
            <a:prstGeom prst="curvedConnector2">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Curved Connector 135"/>
            <p:cNvCxnSpPr/>
            <p:nvPr/>
          </p:nvCxnSpPr>
          <p:spPr>
            <a:xfrm flipV="1">
              <a:off x="7113084" y="2579216"/>
              <a:ext cx="607967" cy="1544756"/>
            </a:xfrm>
            <a:prstGeom prst="curvedConnector2">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8044878" y="2268042"/>
              <a:ext cx="295253" cy="296885"/>
            </a:xfrm>
            <a:prstGeom prst="ellipse">
              <a:avLst/>
            </a:prstGeom>
            <a:solidFill>
              <a:srgbClr val="66CC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38" name="Oval 137"/>
            <p:cNvSpPr/>
            <p:nvPr/>
          </p:nvSpPr>
          <p:spPr>
            <a:xfrm>
              <a:off x="8489345" y="2268042"/>
              <a:ext cx="295253" cy="296885"/>
            </a:xfrm>
            <a:prstGeom prst="ellipse">
              <a:avLst/>
            </a:prstGeom>
            <a:solidFill>
              <a:srgbClr val="66CC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58402" name="TextBox 138"/>
            <p:cNvSpPr txBox="1">
              <a:spLocks noChangeArrowheads="1"/>
            </p:cNvSpPr>
            <p:nvPr/>
          </p:nvSpPr>
          <p:spPr bwMode="auto">
            <a:xfrm>
              <a:off x="7546933" y="1287157"/>
              <a:ext cx="1284689" cy="46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dirty="0">
                  <a:ln>
                    <a:noFill/>
                  </a:ln>
                  <a:solidFill>
                    <a:prstClr val="black"/>
                  </a:solidFill>
                  <a:effectLst/>
                  <a:uLnTx/>
                  <a:uFillTx/>
                  <a:latin typeface="Myriad Pro" pitchFamily="34" charset="0"/>
                  <a:ea typeface="+mn-ea"/>
                  <a:cs typeface="Arial" pitchFamily="34" charset="0"/>
                </a:rPr>
                <a:t>Production operations</a:t>
              </a:r>
            </a:p>
          </p:txBody>
        </p:sp>
        <p:sp>
          <p:nvSpPr>
            <p:cNvPr id="140" name="Oval 139"/>
            <p:cNvSpPr/>
            <p:nvPr/>
          </p:nvSpPr>
          <p:spPr>
            <a:xfrm>
              <a:off x="7576600" y="2268042"/>
              <a:ext cx="295253" cy="296885"/>
            </a:xfrm>
            <a:prstGeom prst="ellipse">
              <a:avLst/>
            </a:prstGeom>
            <a:solidFill>
              <a:srgbClr val="66CC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grpSp>
      <p:sp>
        <p:nvSpPr>
          <p:cNvPr id="3" name="TextBox 2"/>
          <p:cNvSpPr txBox="1"/>
          <p:nvPr/>
        </p:nvSpPr>
        <p:spPr>
          <a:xfrm rot="16200000">
            <a:off x="-1220671" y="2655440"/>
            <a:ext cx="5197242"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B0F0"/>
                </a:solidFill>
                <a:effectLst/>
                <a:uLnTx/>
                <a:uFillTx/>
                <a:latin typeface="Calibri" panose="020F0502020204030204"/>
                <a:ea typeface="맑은 고딕" panose="020B0503020000020004" pitchFamily="50" charset="-127"/>
                <a:cs typeface="Arial" pitchFamily="34" charset="0"/>
              </a:rPr>
              <a:t>Extracted from Autodesk Vault / Inventor</a:t>
            </a:r>
          </a:p>
        </p:txBody>
      </p:sp>
      <p:sp>
        <p:nvSpPr>
          <p:cNvPr id="123" name="TextBox 122"/>
          <p:cNvSpPr txBox="1"/>
          <p:nvPr/>
        </p:nvSpPr>
        <p:spPr>
          <a:xfrm rot="5400000">
            <a:off x="8194299" y="3567654"/>
            <a:ext cx="5197242"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FFC000"/>
                </a:solidFill>
                <a:effectLst/>
                <a:uLnTx/>
                <a:uFillTx/>
                <a:latin typeface="Calibri" panose="020F0502020204030204"/>
                <a:ea typeface="맑은 고딕" panose="020B0503020000020004" pitchFamily="50" charset="-127"/>
                <a:cs typeface="Arial" pitchFamily="34" charset="0"/>
              </a:rPr>
              <a:t>Extracted from ERP</a:t>
            </a:r>
          </a:p>
        </p:txBody>
      </p:sp>
    </p:spTree>
    <p:extLst>
      <p:ext uri="{BB962C8B-B14F-4D97-AF65-F5344CB8AC3E}">
        <p14:creationId xmlns:p14="http://schemas.microsoft.com/office/powerpoint/2010/main" val="25491257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bwMode="auto">
          <a:xfrm>
            <a:off x="723584" y="364168"/>
            <a:ext cx="10196952"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fontAlgn="base">
              <a:spcAft>
                <a:spcPct val="0"/>
              </a:spcAft>
              <a:defRPr/>
            </a:pPr>
            <a:r>
              <a:rPr lang="en-US" altLang="en-US" sz="2700" cap="all" dirty="0">
                <a:latin typeface="+mj-lt"/>
              </a:rPr>
              <a:t>Procurement savings by </a:t>
            </a:r>
            <a:r>
              <a:rPr lang="en-US" altLang="en-US" sz="2700" cap="all" dirty="0" err="1">
                <a:latin typeface="+mj-lt"/>
              </a:rPr>
              <a:t>analysing</a:t>
            </a:r>
            <a:r>
              <a:rPr lang="en-US" altLang="en-US" sz="2700" cap="all" dirty="0">
                <a:latin typeface="+mj-lt"/>
              </a:rPr>
              <a:t> similar components</a:t>
            </a:r>
            <a:endParaRPr lang="en-GB" altLang="en-US" sz="2700" cap="all" dirty="0">
              <a:latin typeface="+mj-lt"/>
            </a:endParaRPr>
          </a:p>
        </p:txBody>
      </p:sp>
      <p:sp>
        <p:nvSpPr>
          <p:cNvPr id="4" name="Slide Number Placeholder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9CF3FBD-DE0B-45DE-AFD1-926BAEAAED0F}" type="slidenum">
              <a:rPr kumimoji="0" lang="en-GB" sz="900" b="0" i="0" u="none" strike="noStrike" kern="1200" cap="none" spc="0" normalizeH="0" baseline="0" noProof="0" smtClean="0">
                <a:ln>
                  <a:noFill/>
                </a:ln>
                <a:solidFill>
                  <a:prstClr val="black">
                    <a:tint val="75000"/>
                  </a:prstClr>
                </a:solidFill>
                <a:effectLst/>
                <a:uLnTx/>
                <a:uFillTx/>
                <a:latin typeface="Calibri" pitchFamily="34" charset="0"/>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48</a:t>
            </a:fld>
            <a:endParaRPr kumimoji="0" lang="en-GB" sz="900" b="0" i="0" u="none" strike="noStrike" kern="1200" cap="none" spc="0" normalizeH="0" baseline="0" noProof="0" dirty="0">
              <a:ln>
                <a:noFill/>
              </a:ln>
              <a:solidFill>
                <a:prstClr val="black">
                  <a:tint val="75000"/>
                </a:prstClr>
              </a:solidFill>
              <a:effectLst/>
              <a:uLnTx/>
              <a:uFillTx/>
              <a:latin typeface="Calibri" pitchFamily="34" charset="0"/>
              <a:ea typeface="+mn-ea"/>
              <a:cs typeface="Arial" pitchFamily="34" charset="0"/>
            </a:endParaRPr>
          </a:p>
        </p:txBody>
      </p:sp>
      <p:grpSp>
        <p:nvGrpSpPr>
          <p:cNvPr id="59396" name="Group 6"/>
          <p:cNvGrpSpPr>
            <a:grpSpLocks noChangeAspect="1"/>
          </p:cNvGrpSpPr>
          <p:nvPr/>
        </p:nvGrpSpPr>
        <p:grpSpPr bwMode="auto">
          <a:xfrm>
            <a:off x="2359026" y="946150"/>
            <a:ext cx="7172325" cy="3746500"/>
            <a:chOff x="0" y="0"/>
            <a:chExt cx="6135351" cy="3205316"/>
          </a:xfrm>
        </p:grpSpPr>
        <p:pic>
          <p:nvPicPr>
            <p:cNvPr id="5939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6995"/>
              <a:ext cx="2880851" cy="267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54499" y="0"/>
              <a:ext cx="2880852" cy="320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9397" name="TextBox 2"/>
          <p:cNvSpPr txBox="1">
            <a:spLocks noChangeArrowheads="1"/>
          </p:cNvSpPr>
          <p:nvPr/>
        </p:nvSpPr>
        <p:spPr bwMode="auto">
          <a:xfrm>
            <a:off x="2197100" y="4692650"/>
            <a:ext cx="80137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800" b="0" i="0" u="none" strike="noStrike" kern="1200" cap="none" spc="0" normalizeH="0" baseline="0" noProof="0" dirty="0">
                <a:ln>
                  <a:noFill/>
                </a:ln>
                <a:solidFill>
                  <a:prstClr val="black"/>
                </a:solidFill>
                <a:effectLst/>
                <a:uLnTx/>
                <a:uFillTx/>
                <a:latin typeface="Calibri" pitchFamily="34" charset="0"/>
                <a:ea typeface="+mn-ea"/>
                <a:cs typeface="Arial" pitchFamily="34" charset="0"/>
              </a:rPr>
              <a:t>Identified frequently used components with high price variance to similar items.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altLang="en-US" sz="1800" b="0"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a:t>
            </a:r>
            <a:r>
              <a:rPr lang="en-GB" altLang="en-US" sz="1800" b="1" dirty="0">
                <a:solidFill>
                  <a:prstClr val="black"/>
                </a:solidFill>
                <a:latin typeface="Calibri" pitchFamily="34" charset="0"/>
                <a:cs typeface="Arial" pitchFamily="34" charset="0"/>
              </a:rPr>
              <a:t>XX</a:t>
            </a:r>
            <a:r>
              <a:rPr kumimoji="0" lang="en-GB" alt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k </a:t>
            </a:r>
            <a:r>
              <a:rPr kumimoji="0" lang="en-GB" altLang="en-US" sz="1800" b="0" i="0" u="none" strike="noStrike" kern="1200" cap="none" spc="0" normalizeH="0" baseline="0" noProof="0" dirty="0">
                <a:ln>
                  <a:noFill/>
                </a:ln>
                <a:solidFill>
                  <a:prstClr val="black"/>
                </a:solidFill>
                <a:effectLst/>
                <a:uLnTx/>
                <a:uFillTx/>
                <a:latin typeface="Calibri" pitchFamily="34" charset="0"/>
                <a:ea typeface="+mn-ea"/>
                <a:cs typeface="Arial" pitchFamily="34" charset="0"/>
              </a:rPr>
              <a:t>per year of confirmed cost savings identified.</a:t>
            </a:r>
          </a:p>
        </p:txBody>
      </p:sp>
      <p:sp>
        <p:nvSpPr>
          <p:cNvPr id="2" name="TextBox 1">
            <a:extLst>
              <a:ext uri="{FF2B5EF4-FFF2-40B4-BE49-F238E27FC236}">
                <a16:creationId xmlns:a16="http://schemas.microsoft.com/office/drawing/2014/main" id="{AA80A91C-210A-4C03-A56A-355FD87051E7}"/>
              </a:ext>
            </a:extLst>
          </p:cNvPr>
          <p:cNvSpPr txBox="1"/>
          <p:nvPr/>
        </p:nvSpPr>
        <p:spPr>
          <a:xfrm>
            <a:off x="6312023" y="4159186"/>
            <a:ext cx="3219327" cy="288032"/>
          </a:xfrm>
          <a:prstGeom prst="rect">
            <a:avLst/>
          </a:prstGeom>
          <a:solidFill>
            <a:srgbClr val="FFFFFF"/>
          </a:solidFill>
        </p:spPr>
        <p:txBody>
          <a:bodyPr wrap="square" rtlCol="0">
            <a:spAutoFit/>
          </a:bodyPr>
          <a:lstStyle/>
          <a:p>
            <a:endParaRPr lang="en-GB" sz="2400" dirty="0">
              <a:latin typeface="+mn-lt"/>
              <a:ea typeface="맑은 고딕" panose="020B0503020000020004" pitchFamily="50" charset="-127"/>
            </a:endParaRPr>
          </a:p>
        </p:txBody>
      </p:sp>
    </p:spTree>
    <p:extLst>
      <p:ext uri="{BB962C8B-B14F-4D97-AF65-F5344CB8AC3E}">
        <p14:creationId xmlns:p14="http://schemas.microsoft.com/office/powerpoint/2010/main" val="18064290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bwMode="auto">
          <a:xfrm>
            <a:off x="579728" y="321262"/>
            <a:ext cx="11032544"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fontAlgn="base">
              <a:spcAft>
                <a:spcPct val="0"/>
              </a:spcAft>
              <a:defRPr/>
            </a:pPr>
            <a:r>
              <a:rPr lang="en-US" altLang="en-US" sz="2700" b="0" cap="all" dirty="0">
                <a:latin typeface="+mj-lt"/>
              </a:rPr>
              <a:t>Machining savings by </a:t>
            </a:r>
            <a:r>
              <a:rPr lang="en-US" altLang="en-US" sz="2700" b="0" cap="all" dirty="0" err="1">
                <a:latin typeface="+mj-lt"/>
              </a:rPr>
              <a:t>analysing</a:t>
            </a:r>
            <a:r>
              <a:rPr lang="en-US" altLang="en-US" sz="2700" b="0" cap="all" dirty="0">
                <a:latin typeface="+mj-lt"/>
              </a:rPr>
              <a:t> similar components</a:t>
            </a:r>
            <a:r>
              <a:rPr lang="en-GB" altLang="en-US" sz="2700" b="0" cap="all" dirty="0">
                <a:latin typeface="+mj-lt"/>
              </a:rPr>
              <a:t>	</a:t>
            </a:r>
          </a:p>
        </p:txBody>
      </p:sp>
      <p:sp>
        <p:nvSpPr>
          <p:cNvPr id="4" name="Slide Number Placeholder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F211C3B-F1C7-44CC-947E-62BB7F8D5861}" type="slidenum">
              <a:rPr kumimoji="0" lang="en-GB" sz="900" b="0" i="0" u="none" strike="noStrike" kern="1200" cap="none" spc="0" normalizeH="0" baseline="0" noProof="0" smtClean="0">
                <a:ln>
                  <a:noFill/>
                </a:ln>
                <a:solidFill>
                  <a:prstClr val="black">
                    <a:tint val="75000"/>
                  </a:prstClr>
                </a:solidFill>
                <a:effectLst/>
                <a:uLnTx/>
                <a:uFillTx/>
                <a:latin typeface="Calibri" pitchFamily="34" charset="0"/>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49</a:t>
            </a:fld>
            <a:endParaRPr kumimoji="0" lang="en-GB" sz="900" b="0" i="0" u="none" strike="noStrike" kern="1200" cap="none" spc="0" normalizeH="0" baseline="0" noProof="0" dirty="0">
              <a:ln>
                <a:noFill/>
              </a:ln>
              <a:solidFill>
                <a:prstClr val="black">
                  <a:tint val="75000"/>
                </a:prstClr>
              </a:solidFill>
              <a:effectLst/>
              <a:uLnTx/>
              <a:uFillTx/>
              <a:latin typeface="Calibri" pitchFamily="34" charset="0"/>
              <a:ea typeface="+mn-ea"/>
              <a:cs typeface="Arial" pitchFamily="34" charset="0"/>
            </a:endParaRPr>
          </a:p>
        </p:txBody>
      </p:sp>
      <p:sp>
        <p:nvSpPr>
          <p:cNvPr id="60420" name="Rectangle 5"/>
          <p:cNvSpPr>
            <a:spLocks noChangeArrowheads="1"/>
          </p:cNvSpPr>
          <p:nvPr/>
        </p:nvSpPr>
        <p:spPr bwMode="auto">
          <a:xfrm>
            <a:off x="5735960" y="1026186"/>
            <a:ext cx="4546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800" b="0" i="0" u="none" strike="noStrike" kern="1200" cap="none" spc="0" normalizeH="0" baseline="0" noProof="0" dirty="0">
                <a:ln>
                  <a:noFill/>
                </a:ln>
                <a:solidFill>
                  <a:prstClr val="black"/>
                </a:solidFill>
                <a:effectLst/>
                <a:uLnTx/>
                <a:uFillTx/>
                <a:latin typeface="+mn-lt"/>
                <a:ea typeface="+mn-ea"/>
                <a:cs typeface="Arial" pitchFamily="34" charset="0"/>
              </a:rPr>
              <a:t>Identified groups of similar items. Analysed variance of setup times and machining times within groups.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altLang="en-US" sz="1800" b="0" i="0" u="none" strike="noStrike" kern="1200" cap="none" spc="0" normalizeH="0" baseline="0" noProof="0" dirty="0">
              <a:ln>
                <a:noFill/>
              </a:ln>
              <a:solidFill>
                <a:prstClr val="black"/>
              </a:solidFill>
              <a:effectLst/>
              <a:uLnTx/>
              <a:uFillTx/>
              <a:latin typeface="+mn-lt"/>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800" b="0" i="0" u="none" strike="noStrike" kern="1200" cap="none" spc="0" normalizeH="0" baseline="0" noProof="0" dirty="0">
                <a:ln>
                  <a:noFill/>
                </a:ln>
                <a:solidFill>
                  <a:prstClr val="black"/>
                </a:solidFill>
                <a:effectLst/>
                <a:uLnTx/>
                <a:uFillTx/>
                <a:latin typeface="+mn-lt"/>
                <a:ea typeface="+mn-ea"/>
                <a:cs typeface="Arial" pitchFamily="34" charset="0"/>
              </a:rPr>
              <a:t>This cluster has the largest potential run time saving of £20,314 (assuming machining rate of £50/hr) if all members of the cluster had the same run time.</a:t>
            </a:r>
          </a:p>
        </p:txBody>
      </p:sp>
      <p:pic>
        <p:nvPicPr>
          <p:cNvPr id="6042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1026958"/>
            <a:ext cx="366712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519" y="3700364"/>
            <a:ext cx="6249987" cy="315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D96FE70B-885D-4235-A84E-F73A16C6116B}"/>
              </a:ext>
            </a:extLst>
          </p:cNvPr>
          <p:cNvSpPr/>
          <p:nvPr/>
        </p:nvSpPr>
        <p:spPr>
          <a:xfrm>
            <a:off x="5076519" y="4437112"/>
            <a:ext cx="2099601" cy="1440160"/>
          </a:xfrm>
          <a:prstGeom prst="rect">
            <a:avLst/>
          </a:prstGeom>
          <a:solidFill>
            <a:schemeClr val="bg1"/>
          </a:solidFill>
        </p:spPr>
        <p:txBody>
          <a:bodyPr wrap="square" rtlCol="0" anchor="ctr">
            <a:spAutoFit/>
          </a:bodyPr>
          <a:lstStyle/>
          <a:p>
            <a:pPr algn="ctr"/>
            <a:endParaRPr lang="en-GB" sz="1000" dirty="0">
              <a:latin typeface="+mn-lt"/>
              <a:cs typeface="Arial" panose="020B0604020202020204" pitchFamily="34" charset="0"/>
            </a:endParaRPr>
          </a:p>
        </p:txBody>
      </p:sp>
    </p:spTree>
    <p:extLst>
      <p:ext uri="{BB962C8B-B14F-4D97-AF65-F5344CB8AC3E}">
        <p14:creationId xmlns:p14="http://schemas.microsoft.com/office/powerpoint/2010/main" val="197771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02DC-8E2C-43C3-BE71-FC8634B9351D}"/>
              </a:ext>
            </a:extLst>
          </p:cNvPr>
          <p:cNvSpPr>
            <a:spLocks noGrp="1"/>
          </p:cNvSpPr>
          <p:nvPr>
            <p:ph type="title"/>
          </p:nvPr>
        </p:nvSpPr>
        <p:spPr>
          <a:xfrm>
            <a:off x="1969889" y="365127"/>
            <a:ext cx="8252222" cy="823913"/>
          </a:xfrm>
        </p:spPr>
        <p:txBody>
          <a:bodyPr anchor="ctr">
            <a:normAutofit/>
          </a:bodyPr>
          <a:lstStyle/>
          <a:p>
            <a:r>
              <a:rPr lang="en-GB" dirty="0"/>
              <a:t>By the end of this lecture you should:</a:t>
            </a:r>
          </a:p>
        </p:txBody>
      </p:sp>
      <p:graphicFrame>
        <p:nvGraphicFramePr>
          <p:cNvPr id="6" name="Content Placeholder 2">
            <a:extLst>
              <a:ext uri="{FF2B5EF4-FFF2-40B4-BE49-F238E27FC236}">
                <a16:creationId xmlns:a16="http://schemas.microsoft.com/office/drawing/2014/main" id="{518569D5-2103-4E8F-B8AA-25E587042011}"/>
              </a:ext>
            </a:extLst>
          </p:cNvPr>
          <p:cNvGraphicFramePr>
            <a:graphicFrameLocks noGrp="1"/>
          </p:cNvGraphicFramePr>
          <p:nvPr>
            <p:ph idx="1"/>
            <p:extLst>
              <p:ext uri="{D42A27DB-BD31-4B8C-83A1-F6EECF244321}">
                <p14:modId xmlns:p14="http://schemas.microsoft.com/office/powerpoint/2010/main" val="4052670197"/>
              </p:ext>
            </p:extLst>
          </p:nvPr>
        </p:nvGraphicFramePr>
        <p:xfrm>
          <a:off x="2273640" y="1340768"/>
          <a:ext cx="7644720" cy="45834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B61E2D1-BFAD-4661-8BA7-924FF9DDCC35}"/>
              </a:ext>
            </a:extLst>
          </p:cNvPr>
          <p:cNvSpPr>
            <a:spLocks noGrp="1"/>
          </p:cNvSpPr>
          <p:nvPr>
            <p:ph type="sldNum" sz="quarter" idx="12"/>
          </p:nvPr>
        </p:nvSpPr>
        <p:spPr>
          <a:xfrm>
            <a:off x="10185953" y="6468305"/>
            <a:ext cx="332961" cy="365125"/>
          </a:xfrm>
        </p:spPr>
        <p:txBody>
          <a:bodyPr anchor="ctr">
            <a:normAutofit/>
          </a:bodyPr>
          <a:lstStyle/>
          <a:p>
            <a:pPr>
              <a:spcAft>
                <a:spcPts val="600"/>
              </a:spcAft>
            </a:pPr>
            <a:fld id="{F38DF745-7D3F-47F4-83A3-874385CFAA69}" type="slidenum">
              <a:rPr lang="en-US" smtClean="0"/>
              <a:pPr>
                <a:spcAft>
                  <a:spcPts val="600"/>
                </a:spcAft>
              </a:pPr>
              <a:t>5</a:t>
            </a:fld>
            <a:endParaRPr lang="en-US"/>
          </a:p>
        </p:txBody>
      </p:sp>
    </p:spTree>
    <p:extLst>
      <p:ext uri="{BB962C8B-B14F-4D97-AF65-F5344CB8AC3E}">
        <p14:creationId xmlns:p14="http://schemas.microsoft.com/office/powerpoint/2010/main" val="3834268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bwMode="auto">
          <a:xfrm>
            <a:off x="2820194" y="413266"/>
            <a:ext cx="6551612"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fontAlgn="base">
              <a:spcAft>
                <a:spcPct val="0"/>
              </a:spcAft>
              <a:defRPr/>
            </a:pPr>
            <a:r>
              <a:rPr lang="en-GB" altLang="en-US" sz="2700" b="0" cap="all" dirty="0">
                <a:latin typeface="+mj-lt"/>
              </a:rPr>
              <a:t>80 working day window</a:t>
            </a:r>
          </a:p>
        </p:txBody>
      </p:sp>
      <p:sp>
        <p:nvSpPr>
          <p:cNvPr id="4" name="Slide Number Placeholder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5DF226-9463-4C00-9D43-E8B446DD04CA}" type="slidenum">
              <a:rPr kumimoji="0" lang="en-GB" sz="900" b="0" i="0" u="none" strike="noStrike" kern="1200" cap="none" spc="0" normalizeH="0" baseline="0" noProof="0" smtClean="0">
                <a:ln>
                  <a:noFill/>
                </a:ln>
                <a:solidFill>
                  <a:prstClr val="black">
                    <a:tint val="75000"/>
                  </a:prstClr>
                </a:solidFill>
                <a:effectLst/>
                <a:uLnTx/>
                <a:uFillTx/>
                <a:latin typeface="Calibri" pitchFamily="34" charset="0"/>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50</a:t>
            </a:fld>
            <a:endParaRPr kumimoji="0" lang="en-GB" sz="900" b="0" i="0" u="none" strike="noStrike" kern="1200" cap="none" spc="0" normalizeH="0" baseline="0" noProof="0" dirty="0">
              <a:ln>
                <a:noFill/>
              </a:ln>
              <a:solidFill>
                <a:prstClr val="black">
                  <a:tint val="75000"/>
                </a:prstClr>
              </a:solidFill>
              <a:effectLst/>
              <a:uLnTx/>
              <a:uFillTx/>
              <a:latin typeface="Calibri" pitchFamily="34" charset="0"/>
              <a:ea typeface="+mn-ea"/>
              <a:cs typeface="Arial" pitchFamily="34" charset="0"/>
            </a:endParaRPr>
          </a:p>
        </p:txBody>
      </p:sp>
      <p:pic>
        <p:nvPicPr>
          <p:cNvPr id="62468"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925" y="1366839"/>
            <a:ext cx="85661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25" y="4138614"/>
            <a:ext cx="85661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altLang="en-US" sz="1800" b="0" i="0" u="none" strike="noStrike" kern="1200" cap="none" spc="0" normalizeH="0" baseline="0" noProof="0">
              <a:ln>
                <a:noFill/>
              </a:ln>
              <a:solidFill>
                <a:prstClr val="black"/>
              </a:solidFill>
              <a:effectLst/>
              <a:uLnTx/>
              <a:uFillTx/>
              <a:latin typeface="Calibri" pitchFamily="34" charset="0"/>
              <a:ea typeface="+mn-ea"/>
              <a:cs typeface="Arial" pitchFamily="34" charset="0"/>
            </a:endParaRPr>
          </a:p>
        </p:txBody>
      </p:sp>
      <p:sp>
        <p:nvSpPr>
          <p:cNvPr id="62471" name="Rectangle 4"/>
          <p:cNvSpPr>
            <a:spLocks noChangeArrowheads="1"/>
          </p:cNvSpPr>
          <p:nvPr/>
        </p:nvSpPr>
        <p:spPr bwMode="auto">
          <a:xfrm>
            <a:off x="1524001" y="16346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62472" name="Rectangle 5"/>
          <p:cNvSpPr>
            <a:spLocks noChangeArrowheads="1"/>
          </p:cNvSpPr>
          <p:nvPr/>
        </p:nvSpPr>
        <p:spPr bwMode="auto">
          <a:xfrm>
            <a:off x="1524001" y="29966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Wingdings" pitchFamily="2" charset="2"/>
              <a:buChar char="§"/>
              <a:defRPr sz="3200">
                <a:solidFill>
                  <a:schemeClr val="bg1"/>
                </a:solidFill>
                <a:latin typeface="Myriad Pro" pitchFamily="34" charset="0"/>
              </a:defRPr>
            </a:lvl1pPr>
            <a:lvl2pPr marL="742950" indent="-285750" eaLnBrk="0" hangingPunct="0">
              <a:spcBef>
                <a:spcPct val="20000"/>
              </a:spcBef>
              <a:buFont typeface="Arial" pitchFamily="34" charset="0"/>
              <a:buChar char="–"/>
              <a:defRPr sz="2800">
                <a:solidFill>
                  <a:schemeClr val="bg1"/>
                </a:solidFill>
                <a:latin typeface="Myriad Pro" pitchFamily="34" charset="0"/>
              </a:defRPr>
            </a:lvl2pPr>
            <a:lvl3pPr marL="1143000" indent="-228600" eaLnBrk="0" hangingPunct="0">
              <a:spcBef>
                <a:spcPct val="20000"/>
              </a:spcBef>
              <a:buFont typeface="Arial" pitchFamily="34" charset="0"/>
              <a:buChar char="•"/>
              <a:defRPr sz="2400">
                <a:solidFill>
                  <a:schemeClr val="bg1"/>
                </a:solidFill>
                <a:latin typeface="Myriad Pro" pitchFamily="34" charset="0"/>
              </a:defRPr>
            </a:lvl3pPr>
            <a:lvl4pPr marL="1600200" indent="-228600" eaLnBrk="0" hangingPunct="0">
              <a:spcBef>
                <a:spcPct val="20000"/>
              </a:spcBef>
              <a:buFont typeface="Arial" pitchFamily="34" charset="0"/>
              <a:buChar char="–"/>
              <a:defRPr sz="2000">
                <a:solidFill>
                  <a:schemeClr val="bg1"/>
                </a:solidFill>
                <a:latin typeface="Myriad Pro" pitchFamily="34" charset="0"/>
              </a:defRPr>
            </a:lvl4pPr>
            <a:lvl5pPr marL="2057400" indent="-228600" eaLnBrk="0" hangingPunct="0">
              <a:spcBef>
                <a:spcPct val="20000"/>
              </a:spcBef>
              <a:buFont typeface="Arial" pitchFamily="34" charset="0"/>
              <a:buChar char="»"/>
              <a:defRPr sz="2000">
                <a:solidFill>
                  <a:schemeClr val="bg1"/>
                </a:solidFill>
                <a:latin typeface="Myriad Pro" pitchFamily="34" charset="0"/>
              </a:defRPr>
            </a:lvl5pPr>
            <a:lvl6pPr marL="25146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6pPr>
            <a:lvl7pPr marL="29718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7pPr>
            <a:lvl8pPr marL="34290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8pPr>
            <a:lvl9pPr marL="3886200" indent="-228600" eaLnBrk="0" fontAlgn="base" hangingPunct="0">
              <a:spcBef>
                <a:spcPct val="20000"/>
              </a:spcBef>
              <a:spcAft>
                <a:spcPct val="0"/>
              </a:spcAft>
              <a:buFont typeface="Arial" pitchFamily="34" charset="0"/>
              <a:buChar char="»"/>
              <a:defRPr sz="2000">
                <a:solidFill>
                  <a:schemeClr val="bg1"/>
                </a:solidFill>
                <a:latin typeface="Myriad Pro"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5857563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bwMode="auto">
          <a:xfrm>
            <a:off x="2820194" y="344486"/>
            <a:ext cx="6551612"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fontAlgn="base">
              <a:spcAft>
                <a:spcPct val="0"/>
              </a:spcAft>
              <a:defRPr/>
            </a:pPr>
            <a:r>
              <a:rPr lang="en-GB" altLang="en-US" sz="2700" b="0" cap="all" dirty="0">
                <a:latin typeface="+mj-lt"/>
              </a:rPr>
              <a:t>Production Operation Analysis</a:t>
            </a:r>
            <a:br>
              <a:rPr lang="en-GB" altLang="en-US" sz="2700" b="0" cap="all" dirty="0">
                <a:latin typeface="+mj-lt"/>
              </a:rPr>
            </a:br>
            <a:endParaRPr lang="en-GB" altLang="en-US" sz="2700" b="0" cap="all" dirty="0">
              <a:latin typeface="+mj-lt"/>
            </a:endParaRPr>
          </a:p>
        </p:txBody>
      </p:sp>
      <p:sp>
        <p:nvSpPr>
          <p:cNvPr id="63491" name="Content Placeholder 2"/>
          <p:cNvSpPr>
            <a:spLocks noGrp="1"/>
          </p:cNvSpPr>
          <p:nvPr>
            <p:ph idx="1"/>
          </p:nvPr>
        </p:nvSpPr>
        <p:spPr>
          <a:ln>
            <a:miter lim="800000"/>
            <a:headEnd/>
            <a:tailEnd/>
          </a:ln>
        </p:spPr>
        <p:txBody>
          <a:bodyPr/>
          <a:lstStyle/>
          <a:p>
            <a:pPr marL="0" indent="0">
              <a:buNone/>
            </a:pPr>
            <a:r>
              <a:rPr lang="en-GB" altLang="en-US" sz="2000" dirty="0">
                <a:latin typeface="+mn-lt"/>
              </a:rPr>
              <a:t>Analysed how often the same machining operation on the same or similar component was repeated in 4 month planning period.</a:t>
            </a:r>
          </a:p>
          <a:p>
            <a:pPr marL="0" indent="0">
              <a:buNone/>
            </a:pPr>
            <a:endParaRPr lang="en-GB" altLang="en-US" sz="2000" dirty="0">
              <a:latin typeface="+mn-lt"/>
            </a:endParaRPr>
          </a:p>
          <a:p>
            <a:pPr marL="0" indent="0">
              <a:buNone/>
            </a:pPr>
            <a:r>
              <a:rPr lang="en-GB" altLang="en-US" sz="2000" dirty="0">
                <a:latin typeface="+mn-lt"/>
              </a:rPr>
              <a:t>Around 40% of machining time in set-ups.</a:t>
            </a:r>
          </a:p>
          <a:p>
            <a:pPr marL="0" indent="0">
              <a:buNone/>
            </a:pPr>
            <a:endParaRPr lang="en-GB" altLang="en-US" sz="2000" dirty="0">
              <a:latin typeface="+mn-lt"/>
            </a:endParaRPr>
          </a:p>
          <a:p>
            <a:pPr marL="0" indent="0">
              <a:buNone/>
            </a:pPr>
            <a:r>
              <a:rPr lang="en-GB" altLang="en-US" sz="2000" dirty="0">
                <a:latin typeface="+mn-lt"/>
              </a:rPr>
              <a:t>Opportunity to reduce set-up times by 33% by batching similar jobs.</a:t>
            </a:r>
          </a:p>
          <a:p>
            <a:pPr marL="0" indent="0">
              <a:buNone/>
            </a:pPr>
            <a:endParaRPr lang="en-GB" altLang="en-US" sz="2000" dirty="0">
              <a:latin typeface="+mn-lt"/>
            </a:endParaRPr>
          </a:p>
          <a:p>
            <a:pPr marL="0" indent="0">
              <a:buNone/>
            </a:pPr>
            <a:r>
              <a:rPr lang="en-GB" altLang="en-US" sz="2000" dirty="0">
                <a:latin typeface="+mn-lt"/>
              </a:rPr>
              <a:t>Re-engineering process underway to standardise frequently used components to enable larger batch sizes. </a:t>
            </a:r>
          </a:p>
          <a:p>
            <a:pPr marL="0" indent="0">
              <a:buNone/>
            </a:pPr>
            <a:endParaRPr lang="en-GB" altLang="en-US" sz="2000" dirty="0">
              <a:latin typeface="+mn-lt"/>
            </a:endParaRPr>
          </a:p>
          <a:p>
            <a:pPr marL="0" indent="0">
              <a:buNone/>
            </a:pPr>
            <a:r>
              <a:rPr lang="en-GB" altLang="en-US" sz="2000" dirty="0">
                <a:latin typeface="+mn-lt"/>
              </a:rPr>
              <a:t>Change to a postponement machining strategy – machining some components to a common part-finished state for stock. Then finishing particular operations as demand requires.</a:t>
            </a:r>
          </a:p>
          <a:p>
            <a:pPr marL="0" indent="0">
              <a:buNone/>
            </a:pPr>
            <a:endParaRPr lang="en-GB" altLang="en-US" dirty="0">
              <a:latin typeface="+mn-lt"/>
            </a:endParaRPr>
          </a:p>
        </p:txBody>
      </p:sp>
      <p:sp>
        <p:nvSpPr>
          <p:cNvPr id="4" name="Slide Number Placeholder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9B173EA-CDD3-412F-9115-F46EA42ADDD4}" type="slidenum">
              <a:rPr kumimoji="0" lang="en-GB" sz="900" b="0" i="0" u="none" strike="noStrike" kern="1200" cap="none" spc="0" normalizeH="0" baseline="0" noProof="0" smtClean="0">
                <a:ln>
                  <a:noFill/>
                </a:ln>
                <a:solidFill>
                  <a:prstClr val="black">
                    <a:tint val="75000"/>
                  </a:prstClr>
                </a:solidFill>
                <a:effectLst/>
                <a:uLnTx/>
                <a:uFillTx/>
                <a:latin typeface="Calibri" pitchFamily="34" charset="0"/>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51</a:t>
            </a:fld>
            <a:endParaRPr kumimoji="0" lang="en-GB" sz="900" b="0" i="0" u="none" strike="noStrike" kern="1200" cap="none" spc="0" normalizeH="0" baseline="0" noProof="0" dirty="0">
              <a:ln>
                <a:noFill/>
              </a:ln>
              <a:solidFill>
                <a:prstClr val="black">
                  <a:tint val="75000"/>
                </a:prstClr>
              </a:solidFill>
              <a:effectLst/>
              <a:uLnTx/>
              <a:uFillTx/>
              <a:latin typeface="Calibri" pitchFamily="34" charset="0"/>
              <a:ea typeface="+mn-ea"/>
              <a:cs typeface="Arial" pitchFamily="34" charset="0"/>
            </a:endParaRPr>
          </a:p>
        </p:txBody>
      </p:sp>
    </p:spTree>
    <p:extLst>
      <p:ext uri="{BB962C8B-B14F-4D97-AF65-F5344CB8AC3E}">
        <p14:creationId xmlns:p14="http://schemas.microsoft.com/office/powerpoint/2010/main" val="1432608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F0C17AF9-896A-6A8D-C7BA-52FCCDC791E2}"/>
              </a:ext>
            </a:extLst>
          </p:cNvPr>
          <p:cNvGrpSpPr/>
          <p:nvPr/>
        </p:nvGrpSpPr>
        <p:grpSpPr>
          <a:xfrm>
            <a:off x="770950" y="1070698"/>
            <a:ext cx="10310602" cy="3368066"/>
            <a:chOff x="1715167" y="1070698"/>
            <a:chExt cx="10310602" cy="3368066"/>
          </a:xfrm>
        </p:grpSpPr>
        <p:grpSp>
          <p:nvGrpSpPr>
            <p:cNvPr id="5" name="Group 4">
              <a:extLst>
                <a:ext uri="{FF2B5EF4-FFF2-40B4-BE49-F238E27FC236}">
                  <a16:creationId xmlns:a16="http://schemas.microsoft.com/office/drawing/2014/main" id="{A4FB7025-62D5-4D80-9F48-617A9C21FF61}"/>
                </a:ext>
              </a:extLst>
            </p:cNvPr>
            <p:cNvGrpSpPr/>
            <p:nvPr/>
          </p:nvGrpSpPr>
          <p:grpSpPr>
            <a:xfrm>
              <a:off x="2316265" y="1070698"/>
              <a:ext cx="8453132" cy="3330067"/>
              <a:chOff x="3308345" y="2618582"/>
              <a:chExt cx="8453132" cy="3330067"/>
            </a:xfrm>
          </p:grpSpPr>
          <p:grpSp>
            <p:nvGrpSpPr>
              <p:cNvPr id="6" name="Group 5">
                <a:extLst>
                  <a:ext uri="{FF2B5EF4-FFF2-40B4-BE49-F238E27FC236}">
                    <a16:creationId xmlns:a16="http://schemas.microsoft.com/office/drawing/2014/main" id="{901CB78E-375C-4FBB-A72E-F131CD4874EF}"/>
                  </a:ext>
                </a:extLst>
              </p:cNvPr>
              <p:cNvGrpSpPr/>
              <p:nvPr/>
            </p:nvGrpSpPr>
            <p:grpSpPr>
              <a:xfrm>
                <a:off x="8867395" y="2618582"/>
                <a:ext cx="2894082" cy="963038"/>
                <a:chOff x="8867395" y="2618582"/>
                <a:chExt cx="2894082" cy="963038"/>
              </a:xfrm>
            </p:grpSpPr>
            <p:pic>
              <p:nvPicPr>
                <p:cNvPr id="20" name="Graphic 19" descr="Factory outline">
                  <a:extLst>
                    <a:ext uri="{FF2B5EF4-FFF2-40B4-BE49-F238E27FC236}">
                      <a16:creationId xmlns:a16="http://schemas.microsoft.com/office/drawing/2014/main" id="{5D623CC1-F629-49B4-9626-94C3707D0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47077" y="2628790"/>
                  <a:ext cx="914400" cy="914400"/>
                </a:xfrm>
                <a:prstGeom prst="rect">
                  <a:avLst/>
                </a:prstGeom>
              </p:spPr>
            </p:pic>
            <p:pic>
              <p:nvPicPr>
                <p:cNvPr id="21" name="Graphic 20" descr="Factory outline">
                  <a:extLst>
                    <a:ext uri="{FF2B5EF4-FFF2-40B4-BE49-F238E27FC236}">
                      <a16:creationId xmlns:a16="http://schemas.microsoft.com/office/drawing/2014/main" id="{CA6CF2FE-DF7F-4269-A4E6-961A1031AA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67395" y="2628790"/>
                  <a:ext cx="914400" cy="914400"/>
                </a:xfrm>
                <a:prstGeom prst="rect">
                  <a:avLst/>
                </a:prstGeom>
              </p:spPr>
            </p:pic>
            <p:pic>
              <p:nvPicPr>
                <p:cNvPr id="22" name="Graphic 21" descr="Truck outline">
                  <a:extLst>
                    <a:ext uri="{FF2B5EF4-FFF2-40B4-BE49-F238E27FC236}">
                      <a16:creationId xmlns:a16="http://schemas.microsoft.com/office/drawing/2014/main" id="{01503013-F3EB-4B15-B579-CAAE3D19EE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57236" y="2628790"/>
                  <a:ext cx="914400" cy="914400"/>
                </a:xfrm>
                <a:prstGeom prst="rect">
                  <a:avLst/>
                </a:prstGeom>
              </p:spPr>
            </p:pic>
            <p:sp>
              <p:nvSpPr>
                <p:cNvPr id="23" name="Rectangle: Rounded Corners 22">
                  <a:extLst>
                    <a:ext uri="{FF2B5EF4-FFF2-40B4-BE49-F238E27FC236}">
                      <a16:creationId xmlns:a16="http://schemas.microsoft.com/office/drawing/2014/main" id="{D4C6DFF9-1A1C-4CED-8352-ED017399A17E}"/>
                    </a:ext>
                  </a:extLst>
                </p:cNvPr>
                <p:cNvSpPr/>
                <p:nvPr/>
              </p:nvSpPr>
              <p:spPr>
                <a:xfrm>
                  <a:off x="8894261" y="2618582"/>
                  <a:ext cx="2840350" cy="963038"/>
                </a:xfrm>
                <a:prstGeom prst="roundRect">
                  <a:avLst/>
                </a:prstGeom>
                <a:noFill/>
                <a:ln>
                  <a:solidFill>
                    <a:srgbClr val="D8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0565BA5E-A197-492A-AB8B-0C83519FC6E0}"/>
                    </a:ext>
                  </a:extLst>
                </p:cNvPr>
                <p:cNvSpPr/>
                <p:nvPr/>
              </p:nvSpPr>
              <p:spPr>
                <a:xfrm>
                  <a:off x="8923573" y="2646957"/>
                  <a:ext cx="828342" cy="906441"/>
                </a:xfrm>
                <a:prstGeom prst="roundRect">
                  <a:avLst/>
                </a:prstGeom>
                <a:noFill/>
                <a:ln>
                  <a:solidFill>
                    <a:srgbClr val="368D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50A1AB51-F51F-44D0-987A-391AA4F8375D}"/>
                  </a:ext>
                </a:extLst>
              </p:cNvPr>
              <p:cNvGrpSpPr/>
              <p:nvPr/>
            </p:nvGrpSpPr>
            <p:grpSpPr>
              <a:xfrm>
                <a:off x="3308345" y="2776806"/>
                <a:ext cx="6029399" cy="3171843"/>
                <a:chOff x="4810327" y="3141593"/>
                <a:chExt cx="6029399" cy="3171843"/>
              </a:xfrm>
            </p:grpSpPr>
            <p:grpSp>
              <p:nvGrpSpPr>
                <p:cNvPr id="9" name="Group 8">
                  <a:extLst>
                    <a:ext uri="{FF2B5EF4-FFF2-40B4-BE49-F238E27FC236}">
                      <a16:creationId xmlns:a16="http://schemas.microsoft.com/office/drawing/2014/main" id="{CEFB025D-E6F4-4EB8-B169-2D7F03FEB7EB}"/>
                    </a:ext>
                  </a:extLst>
                </p:cNvPr>
                <p:cNvGrpSpPr/>
                <p:nvPr/>
              </p:nvGrpSpPr>
              <p:grpSpPr>
                <a:xfrm>
                  <a:off x="5069480" y="5350398"/>
                  <a:ext cx="963038" cy="963038"/>
                  <a:chOff x="5069480" y="5350398"/>
                  <a:chExt cx="963038" cy="963038"/>
                </a:xfrm>
              </p:grpSpPr>
              <p:pic>
                <p:nvPicPr>
                  <p:cNvPr id="18" name="Graphic 17" descr="Robot Hand outline">
                    <a:extLst>
                      <a:ext uri="{FF2B5EF4-FFF2-40B4-BE49-F238E27FC236}">
                        <a16:creationId xmlns:a16="http://schemas.microsoft.com/office/drawing/2014/main" id="{6EEB65FA-4C81-4BBC-B8A0-9407BC15FA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95546" y="5374717"/>
                    <a:ext cx="914400" cy="914400"/>
                  </a:xfrm>
                  <a:prstGeom prst="rect">
                    <a:avLst/>
                  </a:prstGeom>
                </p:spPr>
              </p:pic>
              <p:sp>
                <p:nvSpPr>
                  <p:cNvPr id="19" name="Rectangle: Rounded Corners 18">
                    <a:extLst>
                      <a:ext uri="{FF2B5EF4-FFF2-40B4-BE49-F238E27FC236}">
                        <a16:creationId xmlns:a16="http://schemas.microsoft.com/office/drawing/2014/main" id="{A0AE079B-30D4-45D3-878E-B55DE3374769}"/>
                      </a:ext>
                    </a:extLst>
                  </p:cNvPr>
                  <p:cNvSpPr/>
                  <p:nvPr/>
                </p:nvSpPr>
                <p:spPr>
                  <a:xfrm>
                    <a:off x="5069480" y="5350398"/>
                    <a:ext cx="963038" cy="963038"/>
                  </a:xfrm>
                  <a:prstGeom prst="roundRect">
                    <a:avLst/>
                  </a:prstGeom>
                  <a:noFill/>
                  <a:ln>
                    <a:solidFill>
                      <a:srgbClr val="6F3F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25F6B2BC-142C-406D-BCB2-8A323688084B}"/>
                    </a:ext>
                  </a:extLst>
                </p:cNvPr>
                <p:cNvGrpSpPr/>
                <p:nvPr/>
              </p:nvGrpSpPr>
              <p:grpSpPr>
                <a:xfrm>
                  <a:off x="6760722" y="4168969"/>
                  <a:ext cx="2858183" cy="963038"/>
                  <a:chOff x="6760722" y="4168969"/>
                  <a:chExt cx="2858183" cy="963038"/>
                </a:xfrm>
              </p:grpSpPr>
              <p:pic>
                <p:nvPicPr>
                  <p:cNvPr id="13" name="Graphic 12" descr="Robot Hand outline">
                    <a:extLst>
                      <a:ext uri="{FF2B5EF4-FFF2-40B4-BE49-F238E27FC236}">
                        <a16:creationId xmlns:a16="http://schemas.microsoft.com/office/drawing/2014/main" id="{3839CDCC-2521-4087-9BA8-7F38C982B4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97886" y="4193288"/>
                    <a:ext cx="914400" cy="914400"/>
                  </a:xfrm>
                  <a:prstGeom prst="rect">
                    <a:avLst/>
                  </a:prstGeom>
                </p:spPr>
              </p:pic>
              <p:pic>
                <p:nvPicPr>
                  <p:cNvPr id="14" name="Graphic 13" descr="Gears outline">
                    <a:extLst>
                      <a:ext uri="{FF2B5EF4-FFF2-40B4-BE49-F238E27FC236}">
                        <a16:creationId xmlns:a16="http://schemas.microsoft.com/office/drawing/2014/main" id="{EACB5AD5-DAB8-4757-A9C1-32169BF674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30120" y="4193288"/>
                    <a:ext cx="914400" cy="914400"/>
                  </a:xfrm>
                  <a:prstGeom prst="rect">
                    <a:avLst/>
                  </a:prstGeom>
                </p:spPr>
              </p:pic>
              <p:pic>
                <p:nvPicPr>
                  <p:cNvPr id="15" name="Graphic 14" descr="Robot Hand outline">
                    <a:extLst>
                      <a:ext uri="{FF2B5EF4-FFF2-40B4-BE49-F238E27FC236}">
                        <a16:creationId xmlns:a16="http://schemas.microsoft.com/office/drawing/2014/main" id="{D9B0D1C2-0021-47D0-91BC-820AC538F2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662354" y="4193288"/>
                    <a:ext cx="914400" cy="914400"/>
                  </a:xfrm>
                  <a:prstGeom prst="rect">
                    <a:avLst/>
                  </a:prstGeom>
                </p:spPr>
              </p:pic>
              <p:sp>
                <p:nvSpPr>
                  <p:cNvPr id="16" name="Rectangle: Rounded Corners 15">
                    <a:extLst>
                      <a:ext uri="{FF2B5EF4-FFF2-40B4-BE49-F238E27FC236}">
                        <a16:creationId xmlns:a16="http://schemas.microsoft.com/office/drawing/2014/main" id="{AEE8946E-A135-4E38-9596-8502BB5781B9}"/>
                      </a:ext>
                    </a:extLst>
                  </p:cNvPr>
                  <p:cNvSpPr/>
                  <p:nvPr/>
                </p:nvSpPr>
                <p:spPr>
                  <a:xfrm>
                    <a:off x="6760722" y="4168969"/>
                    <a:ext cx="2858183" cy="963038"/>
                  </a:xfrm>
                  <a:prstGeom prst="roundRect">
                    <a:avLst/>
                  </a:prstGeom>
                  <a:noFill/>
                  <a:ln>
                    <a:solidFill>
                      <a:srgbClr val="368D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BFF72E6F-8369-4DBD-8AC1-5AA576B1F1D6}"/>
                      </a:ext>
                    </a:extLst>
                  </p:cNvPr>
                  <p:cNvSpPr/>
                  <p:nvPr/>
                </p:nvSpPr>
                <p:spPr>
                  <a:xfrm>
                    <a:off x="6791337" y="4193288"/>
                    <a:ext cx="914399" cy="906441"/>
                  </a:xfrm>
                  <a:prstGeom prst="roundRect">
                    <a:avLst/>
                  </a:prstGeom>
                  <a:noFill/>
                  <a:ln>
                    <a:solidFill>
                      <a:srgbClr val="6F3F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Arc 10">
                  <a:extLst>
                    <a:ext uri="{FF2B5EF4-FFF2-40B4-BE49-F238E27FC236}">
                      <a16:creationId xmlns:a16="http://schemas.microsoft.com/office/drawing/2014/main" id="{7C399907-BD90-45B3-BBF1-AF179F6076C0}"/>
                    </a:ext>
                  </a:extLst>
                </p:cNvPr>
                <p:cNvSpPr/>
                <p:nvPr/>
              </p:nvSpPr>
              <p:spPr>
                <a:xfrm rot="5400000">
                  <a:off x="5253644" y="3885493"/>
                  <a:ext cx="1555008" cy="2441641"/>
                </a:xfrm>
                <a:prstGeom prst="arc">
                  <a:avLst>
                    <a:gd name="adj1" fmla="val 16198119"/>
                    <a:gd name="adj2" fmla="val 0"/>
                  </a:avLst>
                </a:prstGeom>
                <a:ln w="57150">
                  <a:solidFill>
                    <a:srgbClr val="6F3F8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11">
                  <a:extLst>
                    <a:ext uri="{FF2B5EF4-FFF2-40B4-BE49-F238E27FC236}">
                      <a16:creationId xmlns:a16="http://schemas.microsoft.com/office/drawing/2014/main" id="{E233EDF3-345F-4CE4-A647-45C0313026FE}"/>
                    </a:ext>
                  </a:extLst>
                </p:cNvPr>
                <p:cNvSpPr/>
                <p:nvPr/>
              </p:nvSpPr>
              <p:spPr>
                <a:xfrm rot="5400000">
                  <a:off x="8841402" y="2698276"/>
                  <a:ext cx="1555008" cy="2441641"/>
                </a:xfrm>
                <a:prstGeom prst="arc">
                  <a:avLst>
                    <a:gd name="adj1" fmla="val 16198119"/>
                    <a:gd name="adj2" fmla="val 0"/>
                  </a:avLst>
                </a:prstGeom>
                <a:ln w="57150">
                  <a:solidFill>
                    <a:srgbClr val="368DB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25" name="TextBox 24">
              <a:extLst>
                <a:ext uri="{FF2B5EF4-FFF2-40B4-BE49-F238E27FC236}">
                  <a16:creationId xmlns:a16="http://schemas.microsoft.com/office/drawing/2014/main" id="{5D603744-A2AF-4615-BEE3-E8FF59F922E6}"/>
                </a:ext>
              </a:extLst>
            </p:cNvPr>
            <p:cNvSpPr txBox="1"/>
            <p:nvPr/>
          </p:nvSpPr>
          <p:spPr>
            <a:xfrm>
              <a:off x="3559210" y="4130987"/>
              <a:ext cx="6193367" cy="307777"/>
            </a:xfrm>
            <a:prstGeom prst="rect">
              <a:avLst/>
            </a:prstGeom>
            <a:noFill/>
          </p:spPr>
          <p:txBody>
            <a:bodyPr wrap="square" rtlCol="0">
              <a:spAutoFit/>
            </a:bodyPr>
            <a:lstStyle/>
            <a:p>
              <a:r>
                <a:rPr lang="en-GB" sz="1400" b="1">
                  <a:solidFill>
                    <a:srgbClr val="D72E63"/>
                  </a:solidFill>
                  <a:latin typeface="Raleway" panose="020B0503030101060003" pitchFamily="34" charset="0"/>
                </a:rPr>
                <a:t>Smart Processes: </a:t>
              </a:r>
              <a:r>
                <a:rPr lang="en-GB" sz="1400">
                  <a:solidFill>
                    <a:srgbClr val="6F3F81"/>
                  </a:solidFill>
                  <a:latin typeface="Raleway" panose="020B0503030101060003" pitchFamily="34" charset="0"/>
                </a:rPr>
                <a:t>Enhancement of individual manufacturing processes</a:t>
              </a:r>
              <a:endParaRPr lang="en-GB" sz="1400">
                <a:solidFill>
                  <a:srgbClr val="6F3F81"/>
                </a:solidFill>
                <a:latin typeface="Raleway" pitchFamily="2" charset="0"/>
                <a:cs typeface="Arial"/>
              </a:endParaRPr>
            </a:p>
          </p:txBody>
        </p:sp>
        <p:sp>
          <p:nvSpPr>
            <p:cNvPr id="26" name="TextBox 25">
              <a:extLst>
                <a:ext uri="{FF2B5EF4-FFF2-40B4-BE49-F238E27FC236}">
                  <a16:creationId xmlns:a16="http://schemas.microsoft.com/office/drawing/2014/main" id="{9093FB36-BBDA-4EC4-AF76-FB98CC79F549}"/>
                </a:ext>
              </a:extLst>
            </p:cNvPr>
            <p:cNvSpPr txBox="1"/>
            <p:nvPr/>
          </p:nvSpPr>
          <p:spPr>
            <a:xfrm>
              <a:off x="7100526" y="2869723"/>
              <a:ext cx="4925243" cy="523220"/>
            </a:xfrm>
            <a:prstGeom prst="rect">
              <a:avLst/>
            </a:prstGeom>
            <a:noFill/>
          </p:spPr>
          <p:txBody>
            <a:bodyPr wrap="square" rtlCol="0">
              <a:spAutoFit/>
            </a:bodyPr>
            <a:lstStyle/>
            <a:p>
              <a:r>
                <a:rPr lang="en-US" sz="1400" b="1">
                  <a:solidFill>
                    <a:srgbClr val="D72E63"/>
                  </a:solidFill>
                  <a:latin typeface="Raleway" panose="020B0503030101060003" pitchFamily="34" charset="0"/>
                </a:rPr>
                <a:t>Smart Factory: </a:t>
              </a:r>
              <a:r>
                <a:rPr lang="en-US" sz="1400">
                  <a:solidFill>
                    <a:srgbClr val="6F3F81"/>
                  </a:solidFill>
                  <a:latin typeface="Raleway" panose="020B0503030101060003" pitchFamily="34" charset="0"/>
                </a:rPr>
                <a:t>Enablement of coordinated manufacturing operations</a:t>
              </a:r>
            </a:p>
          </p:txBody>
        </p:sp>
        <p:sp>
          <p:nvSpPr>
            <p:cNvPr id="27" name="TextBox 26">
              <a:extLst>
                <a:ext uri="{FF2B5EF4-FFF2-40B4-BE49-F238E27FC236}">
                  <a16:creationId xmlns:a16="http://schemas.microsoft.com/office/drawing/2014/main" id="{46680AE2-6610-4AD0-A25F-77C7AF7003D6}"/>
                </a:ext>
              </a:extLst>
            </p:cNvPr>
            <p:cNvSpPr txBox="1"/>
            <p:nvPr/>
          </p:nvSpPr>
          <p:spPr>
            <a:xfrm>
              <a:off x="1715167" y="1669561"/>
              <a:ext cx="6193367" cy="307777"/>
            </a:xfrm>
            <a:prstGeom prst="rect">
              <a:avLst/>
            </a:prstGeom>
            <a:noFill/>
          </p:spPr>
          <p:txBody>
            <a:bodyPr wrap="square" rtlCol="0">
              <a:spAutoFit/>
            </a:bodyPr>
            <a:lstStyle/>
            <a:p>
              <a:pPr algn="r"/>
              <a:r>
                <a:rPr lang="en-US" sz="1400" b="1">
                  <a:solidFill>
                    <a:srgbClr val="D72E63"/>
                  </a:solidFill>
                  <a:latin typeface="Raleway" panose="020B0503030101060003" pitchFamily="34" charset="0"/>
                </a:rPr>
                <a:t>Smart Business:</a:t>
              </a:r>
              <a:r>
                <a:rPr lang="en-US" sz="1400">
                  <a:solidFill>
                    <a:srgbClr val="D72E63"/>
                  </a:solidFill>
                  <a:latin typeface="Raleway" panose="020B0503030101060003" pitchFamily="34" charset="0"/>
                </a:rPr>
                <a:t> </a:t>
              </a:r>
              <a:r>
                <a:rPr lang="en-US" sz="1400">
                  <a:solidFill>
                    <a:srgbClr val="6F3F81"/>
                  </a:solidFill>
                  <a:latin typeface="Raleway" panose="020B0503030101060003" pitchFamily="34" charset="0"/>
                </a:rPr>
                <a:t>Data-driven manufacturing analytics for value chain</a:t>
              </a:r>
            </a:p>
          </p:txBody>
        </p:sp>
      </p:grpSp>
      <p:sp>
        <p:nvSpPr>
          <p:cNvPr id="2" name="Rectangle 1">
            <a:extLst>
              <a:ext uri="{FF2B5EF4-FFF2-40B4-BE49-F238E27FC236}">
                <a16:creationId xmlns:a16="http://schemas.microsoft.com/office/drawing/2014/main" id="{EA5F5F6D-4347-1C99-D25E-7FB4F661A7BC}"/>
              </a:ext>
            </a:extLst>
          </p:cNvPr>
          <p:cNvSpPr/>
          <p:nvPr/>
        </p:nvSpPr>
        <p:spPr>
          <a:xfrm>
            <a:off x="770950" y="2248339"/>
            <a:ext cx="9560954" cy="2662239"/>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pic>
        <p:nvPicPr>
          <p:cNvPr id="3" name="Graphic 2">
            <a:extLst>
              <a:ext uri="{FF2B5EF4-FFF2-40B4-BE49-F238E27FC236}">
                <a16:creationId xmlns:a16="http://schemas.microsoft.com/office/drawing/2014/main" id="{37E2C506-6A44-D6EF-9642-8080867F6B9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55713" y="4796568"/>
            <a:ext cx="2981325" cy="657225"/>
          </a:xfrm>
          <a:prstGeom prst="rect">
            <a:avLst/>
          </a:prstGeom>
        </p:spPr>
      </p:pic>
      <p:sp>
        <p:nvSpPr>
          <p:cNvPr id="4" name="TextBox 3">
            <a:extLst>
              <a:ext uri="{FF2B5EF4-FFF2-40B4-BE49-F238E27FC236}">
                <a16:creationId xmlns:a16="http://schemas.microsoft.com/office/drawing/2014/main" id="{6D7095BB-3DE3-AEB3-1E1F-D2B81E5119A7}"/>
              </a:ext>
            </a:extLst>
          </p:cNvPr>
          <p:cNvSpPr txBox="1"/>
          <p:nvPr/>
        </p:nvSpPr>
        <p:spPr>
          <a:xfrm>
            <a:off x="4831776" y="5660664"/>
            <a:ext cx="2981325" cy="369332"/>
          </a:xfrm>
          <a:prstGeom prst="rect">
            <a:avLst/>
          </a:prstGeom>
          <a:noFill/>
        </p:spPr>
        <p:txBody>
          <a:bodyPr wrap="square" rtlCol="0">
            <a:spAutoFit/>
          </a:bodyPr>
          <a:lstStyle/>
          <a:p>
            <a:r>
              <a:rPr lang="en-GB" dirty="0"/>
              <a:t>Manufacturing on demand</a:t>
            </a:r>
          </a:p>
        </p:txBody>
      </p:sp>
    </p:spTree>
    <p:extLst>
      <p:ext uri="{BB962C8B-B14F-4D97-AF65-F5344CB8AC3E}">
        <p14:creationId xmlns:p14="http://schemas.microsoft.com/office/powerpoint/2010/main" val="291917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22A3C-D201-4FC9-B143-40DBA9686485}"/>
              </a:ext>
            </a:extLst>
          </p:cNvPr>
          <p:cNvSpPr>
            <a:spLocks noGrp="1"/>
          </p:cNvSpPr>
          <p:nvPr>
            <p:ph type="title"/>
          </p:nvPr>
        </p:nvSpPr>
        <p:spPr/>
        <p:txBody>
          <a:bodyPr/>
          <a:lstStyle/>
          <a:p>
            <a:r>
              <a:rPr lang="en-GB" dirty="0"/>
              <a:t>References</a:t>
            </a:r>
          </a:p>
        </p:txBody>
      </p:sp>
      <p:sp>
        <p:nvSpPr>
          <p:cNvPr id="3" name="Slide Number Placeholder 2">
            <a:extLst>
              <a:ext uri="{FF2B5EF4-FFF2-40B4-BE49-F238E27FC236}">
                <a16:creationId xmlns:a16="http://schemas.microsoft.com/office/drawing/2014/main" id="{0CA81E97-F507-4296-AB19-2C8366CB65B5}"/>
              </a:ext>
            </a:extLst>
          </p:cNvPr>
          <p:cNvSpPr>
            <a:spLocks noGrp="1"/>
          </p:cNvSpPr>
          <p:nvPr>
            <p:ph type="sldNum" sz="quarter" idx="11"/>
          </p:nvPr>
        </p:nvSpPr>
        <p:spPr/>
        <p:txBody>
          <a:bodyPr/>
          <a:lstStyle/>
          <a:p>
            <a:fld id="{4FAB73BC-B049-4115-A692-8D63A059BFB8}" type="slidenum">
              <a:rPr lang="en-US" smtClean="0"/>
              <a:pPr/>
              <a:t>53</a:t>
            </a:fld>
            <a:endParaRPr lang="en-US" dirty="0"/>
          </a:p>
        </p:txBody>
      </p:sp>
      <p:sp>
        <p:nvSpPr>
          <p:cNvPr id="4" name="TextBox 3">
            <a:extLst>
              <a:ext uri="{FF2B5EF4-FFF2-40B4-BE49-F238E27FC236}">
                <a16:creationId xmlns:a16="http://schemas.microsoft.com/office/drawing/2014/main" id="{740D13E2-E331-4594-9664-09F8D2E0A336}"/>
              </a:ext>
            </a:extLst>
          </p:cNvPr>
          <p:cNvSpPr txBox="1"/>
          <p:nvPr/>
        </p:nvSpPr>
        <p:spPr>
          <a:xfrm>
            <a:off x="2423592" y="1591706"/>
            <a:ext cx="7344816" cy="5047536"/>
          </a:xfrm>
          <a:prstGeom prst="rect">
            <a:avLst/>
          </a:prstGeom>
          <a:noFill/>
        </p:spPr>
        <p:txBody>
          <a:bodyPr wrap="square" rtlCol="0">
            <a:spAutoFit/>
          </a:bodyPr>
          <a:lstStyle/>
          <a:p>
            <a:pPr marL="342900" indent="-342900">
              <a:buFont typeface="+mj-lt"/>
              <a:buAutoNum type="arabicPeriod"/>
            </a:pPr>
            <a:r>
              <a:rPr lang="en-GB" sz="1600" dirty="0"/>
              <a:t>Dhar, V. (2013). "Data science and prediction". Communications of the ACM. 56 (12): 64–73. doi:10.1145/2500499. S2CID 6107147</a:t>
            </a:r>
          </a:p>
          <a:p>
            <a:pPr marL="342900" indent="-342900">
              <a:buFont typeface="+mj-lt"/>
              <a:buAutoNum type="arabicPeriod"/>
            </a:pPr>
            <a:r>
              <a:rPr lang="en-GB" sz="1600" dirty="0" err="1"/>
              <a:t>Emergen</a:t>
            </a:r>
            <a:r>
              <a:rPr lang="en-GB" sz="1600" dirty="0"/>
              <a:t> Research, h., 2021. Big Data Analytics in Manufacturing Industry Growth 33.1% CAGR During 2020- 2028 | Market Size, Share &amp; Trend. [online] Emergenresearch.com. Available at: &lt;https://www.emergenresearch.com/industry-report/big-data-analytics-in-manufacturing-market&gt; [Accessed 18 October 2021].</a:t>
            </a:r>
          </a:p>
          <a:p>
            <a:pPr marL="342900" indent="-342900">
              <a:buFont typeface="+mj-lt"/>
              <a:buAutoNum type="arabicPeriod"/>
            </a:pPr>
            <a:r>
              <a:rPr lang="en-GB" sz="1600" dirty="0" err="1"/>
              <a:t>Amruthnath</a:t>
            </a:r>
            <a:r>
              <a:rPr lang="en-GB" sz="1600" dirty="0"/>
              <a:t>, </a:t>
            </a:r>
            <a:r>
              <a:rPr lang="en-GB" sz="1600" dirty="0" err="1"/>
              <a:t>Nagdev</a:t>
            </a:r>
            <a:r>
              <a:rPr lang="en-GB" sz="1600" dirty="0"/>
              <a:t>. (2020). Data Science in Manufacturing: An Overview.</a:t>
            </a:r>
          </a:p>
          <a:p>
            <a:pPr marL="342900" indent="-342900">
              <a:buFont typeface="+mj-lt"/>
              <a:buAutoNum type="arabicPeriod"/>
            </a:pPr>
            <a:r>
              <a:rPr lang="en-GB" sz="1600" dirty="0"/>
              <a:t>Big Data Analytics in Manufacturing Industry Market - Global Analysis, Size, Share, Growth, Trends, and Forecast 2019 – 2027 IT &amp; Telecom TMRGL69903 Ongoing Dec 2021 </a:t>
            </a:r>
          </a:p>
          <a:p>
            <a:pPr marL="342900" indent="-342900">
              <a:buFont typeface="+mj-lt"/>
              <a:buAutoNum type="arabicPeriod"/>
            </a:pPr>
            <a:r>
              <a:rPr lang="en-GB" sz="1600" dirty="0" err="1"/>
              <a:t>IIoT</a:t>
            </a:r>
            <a:r>
              <a:rPr lang="en-GB" sz="1600" dirty="0"/>
              <a:t> World, "iiot-world.com," [Online]. Available: </a:t>
            </a:r>
            <a:r>
              <a:rPr lang="en-GB" sz="1600" dirty="0">
                <a:hlinkClick r:id="rId2"/>
              </a:rPr>
              <a:t>https://iiot-world.com/connected-industry/what-data-science-actually-means-to-manufacturing/</a:t>
            </a:r>
            <a:r>
              <a:rPr lang="en-GB" sz="1600" dirty="0"/>
              <a:t>.</a:t>
            </a:r>
          </a:p>
          <a:p>
            <a:pPr marL="342900" indent="-342900">
              <a:buFont typeface="+mj-lt"/>
              <a:buAutoNum type="arabicPeriod"/>
            </a:pPr>
            <a:r>
              <a:rPr lang="en-GB" sz="1600" dirty="0"/>
              <a:t>Trapp, R., 2014. Why Businesses Need To Shift Data Analysis From The </a:t>
            </a:r>
            <a:r>
              <a:rPr lang="en-GB" sz="1600" dirty="0" err="1"/>
              <a:t>Center</a:t>
            </a:r>
            <a:r>
              <a:rPr lang="en-GB" sz="1600" dirty="0"/>
              <a:t> To The Front Line. [online] Forbes. Available at: &lt;https://www.forbes.com/sites/rogertrapp/2014/09/29/why-businesses-need-to-shift-data-analysis-from-the-centre-to-the-front-line/?sh=6c533314773c&gt; </a:t>
            </a:r>
          </a:p>
          <a:p>
            <a:endParaRPr lang="en-GB" sz="1600" dirty="0"/>
          </a:p>
          <a:p>
            <a:pPr marL="342900" indent="-342900">
              <a:buFont typeface="+mj-lt"/>
              <a:buAutoNum type="arabicPeriod"/>
            </a:pPr>
            <a:endParaRPr lang="en-GB" dirty="0"/>
          </a:p>
        </p:txBody>
      </p:sp>
    </p:spTree>
    <p:extLst>
      <p:ext uri="{BB962C8B-B14F-4D97-AF65-F5344CB8AC3E}">
        <p14:creationId xmlns:p14="http://schemas.microsoft.com/office/powerpoint/2010/main" val="262524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EA99-E69B-4859-A88E-9259FCC9A012}"/>
              </a:ext>
            </a:extLst>
          </p:cNvPr>
          <p:cNvSpPr>
            <a:spLocks noGrp="1"/>
          </p:cNvSpPr>
          <p:nvPr>
            <p:ph idx="1"/>
          </p:nvPr>
        </p:nvSpPr>
        <p:spPr>
          <a:xfrm>
            <a:off x="983432" y="1477902"/>
            <a:ext cx="7886700" cy="4351338"/>
          </a:xfrm>
        </p:spPr>
        <p:txBody>
          <a:bodyPr>
            <a:normAutofit/>
          </a:bodyPr>
          <a:lstStyle/>
          <a:p>
            <a:r>
              <a:rPr lang="en-GB" sz="3200" b="1" dirty="0"/>
              <a:t>About this course</a:t>
            </a:r>
          </a:p>
          <a:p>
            <a:r>
              <a:rPr lang="en-GB" sz="3200" b="1" dirty="0"/>
              <a:t>General Information</a:t>
            </a:r>
          </a:p>
          <a:p>
            <a:r>
              <a:rPr lang="en-GB" sz="3200" b="1" dirty="0"/>
              <a:t>Learning Objectives</a:t>
            </a:r>
          </a:p>
          <a:p>
            <a:r>
              <a:rPr lang="en-GB" sz="3200" b="1" dirty="0"/>
              <a:t>Syllabus</a:t>
            </a:r>
          </a:p>
          <a:p>
            <a:pPr marL="0" indent="0">
              <a:buNone/>
            </a:pPr>
            <a:endParaRPr lang="en-GB" dirty="0"/>
          </a:p>
        </p:txBody>
      </p:sp>
      <p:sp>
        <p:nvSpPr>
          <p:cNvPr id="2" name="Title 1">
            <a:extLst>
              <a:ext uri="{FF2B5EF4-FFF2-40B4-BE49-F238E27FC236}">
                <a16:creationId xmlns:a16="http://schemas.microsoft.com/office/drawing/2014/main" id="{FC46960F-E63C-4358-BAD3-218033B03F78}"/>
              </a:ext>
            </a:extLst>
          </p:cNvPr>
          <p:cNvSpPr>
            <a:spLocks noGrp="1"/>
          </p:cNvSpPr>
          <p:nvPr>
            <p:ph type="title"/>
          </p:nvPr>
        </p:nvSpPr>
        <p:spPr>
          <a:xfrm>
            <a:off x="2956322" y="404665"/>
            <a:ext cx="6279356" cy="1325563"/>
          </a:xfrm>
        </p:spPr>
        <p:txBody>
          <a:bodyPr anchor="ctr">
            <a:normAutofit/>
          </a:bodyPr>
          <a:lstStyle/>
          <a:p>
            <a:r>
              <a:rPr lang="en-GB" dirty="0"/>
              <a:t>Introduction</a:t>
            </a:r>
          </a:p>
        </p:txBody>
      </p:sp>
      <p:sp>
        <p:nvSpPr>
          <p:cNvPr id="4" name="Slide Number Placeholder 3" hidden="1">
            <a:extLst>
              <a:ext uri="{FF2B5EF4-FFF2-40B4-BE49-F238E27FC236}">
                <a16:creationId xmlns:a16="http://schemas.microsoft.com/office/drawing/2014/main" id="{29B5562E-43B7-44FE-AF7A-A2A0776B16D6}"/>
              </a:ext>
            </a:extLst>
          </p:cNvPr>
          <p:cNvSpPr>
            <a:spLocks noGrp="1"/>
          </p:cNvSpPr>
          <p:nvPr>
            <p:ph type="sldNum" sz="quarter" idx="4294967295"/>
          </p:nvPr>
        </p:nvSpPr>
        <p:spPr>
          <a:xfrm>
            <a:off x="11858625" y="6469063"/>
            <a:ext cx="333375" cy="365125"/>
          </a:xfrm>
        </p:spPr>
        <p:txBody>
          <a:bodyPr/>
          <a:lstStyle/>
          <a:p>
            <a:pPr>
              <a:spcAft>
                <a:spcPts val="600"/>
              </a:spcAft>
            </a:pPr>
            <a:fld id="{F38DF745-7D3F-47F4-83A3-874385CFAA69}" type="slidenum">
              <a:rPr lang="en-US" smtClean="0"/>
              <a:pPr>
                <a:spcAft>
                  <a:spcPts val="600"/>
                </a:spcAft>
              </a:pPr>
              <a:t>6</a:t>
            </a:fld>
            <a:endParaRPr lang="en-US"/>
          </a:p>
        </p:txBody>
      </p:sp>
    </p:spTree>
    <p:extLst>
      <p:ext uri="{BB962C8B-B14F-4D97-AF65-F5344CB8AC3E}">
        <p14:creationId xmlns:p14="http://schemas.microsoft.com/office/powerpoint/2010/main" val="1195060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EA99-E69B-4859-A88E-9259FCC9A012}"/>
              </a:ext>
            </a:extLst>
          </p:cNvPr>
          <p:cNvSpPr>
            <a:spLocks noGrp="1"/>
          </p:cNvSpPr>
          <p:nvPr>
            <p:ph idx="1"/>
          </p:nvPr>
        </p:nvSpPr>
        <p:spPr>
          <a:xfrm>
            <a:off x="983432" y="1477902"/>
            <a:ext cx="7886700" cy="4351338"/>
          </a:xfrm>
        </p:spPr>
        <p:txBody>
          <a:bodyPr>
            <a:normAutofit/>
          </a:bodyPr>
          <a:lstStyle/>
          <a:p>
            <a:r>
              <a:rPr lang="en-GB" sz="3200" b="1" dirty="0"/>
              <a:t>About this course</a:t>
            </a:r>
          </a:p>
          <a:p>
            <a:r>
              <a:rPr lang="en-GB" sz="3200" b="1" dirty="0"/>
              <a:t>General Information</a:t>
            </a:r>
          </a:p>
          <a:p>
            <a:r>
              <a:rPr lang="en-GB" sz="3200" b="1" dirty="0"/>
              <a:t>Learning Objectives</a:t>
            </a:r>
          </a:p>
          <a:p>
            <a:r>
              <a:rPr lang="en-GB" sz="3200" b="1" dirty="0"/>
              <a:t>Syllabus</a:t>
            </a:r>
          </a:p>
          <a:p>
            <a:pPr marL="0" indent="0">
              <a:buNone/>
            </a:pPr>
            <a:endParaRPr lang="en-GB" dirty="0"/>
          </a:p>
        </p:txBody>
      </p:sp>
      <p:sp>
        <p:nvSpPr>
          <p:cNvPr id="2" name="Title 1">
            <a:extLst>
              <a:ext uri="{FF2B5EF4-FFF2-40B4-BE49-F238E27FC236}">
                <a16:creationId xmlns:a16="http://schemas.microsoft.com/office/drawing/2014/main" id="{FC46960F-E63C-4358-BAD3-218033B03F78}"/>
              </a:ext>
            </a:extLst>
          </p:cNvPr>
          <p:cNvSpPr>
            <a:spLocks noGrp="1"/>
          </p:cNvSpPr>
          <p:nvPr>
            <p:ph type="title"/>
          </p:nvPr>
        </p:nvSpPr>
        <p:spPr>
          <a:xfrm>
            <a:off x="2956322" y="404665"/>
            <a:ext cx="6279356" cy="1325563"/>
          </a:xfrm>
        </p:spPr>
        <p:txBody>
          <a:bodyPr anchor="ctr">
            <a:normAutofit/>
          </a:bodyPr>
          <a:lstStyle/>
          <a:p>
            <a:r>
              <a:rPr lang="en-GB" dirty="0"/>
              <a:t>Introduction</a:t>
            </a:r>
          </a:p>
        </p:txBody>
      </p:sp>
      <p:sp>
        <p:nvSpPr>
          <p:cNvPr id="4" name="Slide Number Placeholder 3" hidden="1">
            <a:extLst>
              <a:ext uri="{FF2B5EF4-FFF2-40B4-BE49-F238E27FC236}">
                <a16:creationId xmlns:a16="http://schemas.microsoft.com/office/drawing/2014/main" id="{29B5562E-43B7-44FE-AF7A-A2A0776B16D6}"/>
              </a:ext>
            </a:extLst>
          </p:cNvPr>
          <p:cNvSpPr>
            <a:spLocks noGrp="1"/>
          </p:cNvSpPr>
          <p:nvPr>
            <p:ph type="sldNum" sz="quarter" idx="4294967295"/>
          </p:nvPr>
        </p:nvSpPr>
        <p:spPr>
          <a:xfrm>
            <a:off x="11858625" y="6469063"/>
            <a:ext cx="333375" cy="365125"/>
          </a:xfrm>
        </p:spPr>
        <p:txBody>
          <a:bodyPr/>
          <a:lstStyle/>
          <a:p>
            <a:pPr>
              <a:spcAft>
                <a:spcPts val="600"/>
              </a:spcAft>
            </a:pPr>
            <a:fld id="{F38DF745-7D3F-47F4-83A3-874385CFAA69}" type="slidenum">
              <a:rPr lang="en-US" smtClean="0"/>
              <a:pPr>
                <a:spcAft>
                  <a:spcPts val="600"/>
                </a:spcAft>
              </a:pPr>
              <a:t>7</a:t>
            </a:fld>
            <a:endParaRPr lang="en-US"/>
          </a:p>
        </p:txBody>
      </p:sp>
      <p:sp>
        <p:nvSpPr>
          <p:cNvPr id="5" name="Rectangle 4">
            <a:extLst>
              <a:ext uri="{FF2B5EF4-FFF2-40B4-BE49-F238E27FC236}">
                <a16:creationId xmlns:a16="http://schemas.microsoft.com/office/drawing/2014/main" id="{300030B3-78CD-4AB5-928A-F7427D02A606}"/>
              </a:ext>
            </a:extLst>
          </p:cNvPr>
          <p:cNvSpPr/>
          <p:nvPr/>
        </p:nvSpPr>
        <p:spPr>
          <a:xfrm>
            <a:off x="695400" y="2204863"/>
            <a:ext cx="4320480" cy="292290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EEFF8835-4718-4013-902B-B2459326AAEB}"/>
              </a:ext>
            </a:extLst>
          </p:cNvPr>
          <p:cNvSpPr txBox="1"/>
          <p:nvPr/>
        </p:nvSpPr>
        <p:spPr>
          <a:xfrm>
            <a:off x="5447928" y="1556792"/>
            <a:ext cx="6192688" cy="4401205"/>
          </a:xfrm>
          <a:prstGeom prst="rect">
            <a:avLst/>
          </a:prstGeom>
          <a:noFill/>
        </p:spPr>
        <p:txBody>
          <a:bodyPr wrap="square" rtlCol="0">
            <a:spAutoFit/>
          </a:bodyPr>
          <a:lstStyle/>
          <a:p>
            <a:r>
              <a:rPr lang="en-GB" sz="2000" dirty="0"/>
              <a:t>Support to develop a computational mindset, learning the tools of software carpentry, and developing a competence in writing and managing software in a manufacturing context.</a:t>
            </a:r>
          </a:p>
          <a:p>
            <a:endParaRPr lang="en-GB" sz="2000" dirty="0"/>
          </a:p>
          <a:p>
            <a:r>
              <a:rPr lang="en-GB" sz="2000" dirty="0"/>
              <a:t>Introduction to the importance of data in contemporary manufacturing throughout the product lifecycle and current paradigms of data management.  </a:t>
            </a:r>
          </a:p>
          <a:p>
            <a:endParaRPr lang="en-GB" sz="2000" dirty="0"/>
          </a:p>
          <a:p>
            <a:r>
              <a:rPr lang="en-GB" sz="2000" dirty="0"/>
              <a:t>Develop an understanding of data, from microformats to large datasets, including: simple descriptive statistics, exploratory visual analysis, finding, combining and relating datasets (data wrangling), drawing inferences from data. </a:t>
            </a:r>
          </a:p>
        </p:txBody>
      </p:sp>
    </p:spTree>
    <p:extLst>
      <p:ext uri="{BB962C8B-B14F-4D97-AF65-F5344CB8AC3E}">
        <p14:creationId xmlns:p14="http://schemas.microsoft.com/office/powerpoint/2010/main" val="166916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EA99-E69B-4859-A88E-9259FCC9A012}"/>
              </a:ext>
            </a:extLst>
          </p:cNvPr>
          <p:cNvSpPr>
            <a:spLocks noGrp="1"/>
          </p:cNvSpPr>
          <p:nvPr>
            <p:ph idx="1"/>
          </p:nvPr>
        </p:nvSpPr>
        <p:spPr>
          <a:xfrm>
            <a:off x="983432" y="1477902"/>
            <a:ext cx="7886700" cy="4351338"/>
          </a:xfrm>
        </p:spPr>
        <p:txBody>
          <a:bodyPr>
            <a:normAutofit/>
          </a:bodyPr>
          <a:lstStyle/>
          <a:p>
            <a:r>
              <a:rPr lang="en-GB" sz="3200" b="1" dirty="0"/>
              <a:t>About this course</a:t>
            </a:r>
          </a:p>
          <a:p>
            <a:r>
              <a:rPr lang="en-GB" sz="3200" b="1" dirty="0"/>
              <a:t>General Information</a:t>
            </a:r>
          </a:p>
          <a:p>
            <a:r>
              <a:rPr lang="en-GB" sz="3200" b="1" dirty="0"/>
              <a:t>Learning Objectives</a:t>
            </a:r>
          </a:p>
          <a:p>
            <a:r>
              <a:rPr lang="en-GB" sz="3200" b="1" dirty="0"/>
              <a:t>Syllabus</a:t>
            </a:r>
          </a:p>
          <a:p>
            <a:pPr marL="0" indent="0">
              <a:buNone/>
            </a:pPr>
            <a:endParaRPr lang="en-GB" dirty="0"/>
          </a:p>
        </p:txBody>
      </p:sp>
      <p:sp>
        <p:nvSpPr>
          <p:cNvPr id="2" name="Title 1">
            <a:extLst>
              <a:ext uri="{FF2B5EF4-FFF2-40B4-BE49-F238E27FC236}">
                <a16:creationId xmlns:a16="http://schemas.microsoft.com/office/drawing/2014/main" id="{FC46960F-E63C-4358-BAD3-218033B03F78}"/>
              </a:ext>
            </a:extLst>
          </p:cNvPr>
          <p:cNvSpPr>
            <a:spLocks noGrp="1"/>
          </p:cNvSpPr>
          <p:nvPr>
            <p:ph type="title"/>
          </p:nvPr>
        </p:nvSpPr>
        <p:spPr>
          <a:xfrm>
            <a:off x="2956322" y="404665"/>
            <a:ext cx="6279356" cy="1325563"/>
          </a:xfrm>
        </p:spPr>
        <p:txBody>
          <a:bodyPr anchor="ctr">
            <a:normAutofit/>
          </a:bodyPr>
          <a:lstStyle/>
          <a:p>
            <a:r>
              <a:rPr lang="en-GB" dirty="0"/>
              <a:t>Introduction</a:t>
            </a:r>
          </a:p>
        </p:txBody>
      </p:sp>
      <p:sp>
        <p:nvSpPr>
          <p:cNvPr id="4" name="Slide Number Placeholder 3" hidden="1">
            <a:extLst>
              <a:ext uri="{FF2B5EF4-FFF2-40B4-BE49-F238E27FC236}">
                <a16:creationId xmlns:a16="http://schemas.microsoft.com/office/drawing/2014/main" id="{29B5562E-43B7-44FE-AF7A-A2A0776B16D6}"/>
              </a:ext>
            </a:extLst>
          </p:cNvPr>
          <p:cNvSpPr>
            <a:spLocks noGrp="1"/>
          </p:cNvSpPr>
          <p:nvPr>
            <p:ph type="sldNum" sz="quarter" idx="4294967295"/>
          </p:nvPr>
        </p:nvSpPr>
        <p:spPr>
          <a:xfrm>
            <a:off x="11858625" y="6469063"/>
            <a:ext cx="333375" cy="365125"/>
          </a:xfrm>
        </p:spPr>
        <p:txBody>
          <a:bodyPr/>
          <a:lstStyle/>
          <a:p>
            <a:pPr>
              <a:spcAft>
                <a:spcPts val="600"/>
              </a:spcAft>
            </a:pPr>
            <a:fld id="{F38DF745-7D3F-47F4-83A3-874385CFAA69}" type="slidenum">
              <a:rPr lang="en-US" smtClean="0"/>
              <a:pPr>
                <a:spcAft>
                  <a:spcPts val="600"/>
                </a:spcAft>
              </a:pPr>
              <a:t>8</a:t>
            </a:fld>
            <a:endParaRPr lang="en-US"/>
          </a:p>
        </p:txBody>
      </p:sp>
      <p:sp>
        <p:nvSpPr>
          <p:cNvPr id="5" name="Rectangle 4">
            <a:extLst>
              <a:ext uri="{FF2B5EF4-FFF2-40B4-BE49-F238E27FC236}">
                <a16:creationId xmlns:a16="http://schemas.microsoft.com/office/drawing/2014/main" id="{300030B3-78CD-4AB5-928A-F7427D02A606}"/>
              </a:ext>
            </a:extLst>
          </p:cNvPr>
          <p:cNvSpPr/>
          <p:nvPr/>
        </p:nvSpPr>
        <p:spPr>
          <a:xfrm>
            <a:off x="695400" y="2204863"/>
            <a:ext cx="4320480" cy="292290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EEFF8835-4718-4013-902B-B2459326AAEB}"/>
              </a:ext>
            </a:extLst>
          </p:cNvPr>
          <p:cNvSpPr txBox="1"/>
          <p:nvPr/>
        </p:nvSpPr>
        <p:spPr>
          <a:xfrm>
            <a:off x="5447928" y="1556792"/>
            <a:ext cx="5688632" cy="3477875"/>
          </a:xfrm>
          <a:prstGeom prst="rect">
            <a:avLst/>
          </a:prstGeom>
          <a:noFill/>
        </p:spPr>
        <p:txBody>
          <a:bodyPr wrap="square" rtlCol="0">
            <a:spAutoFit/>
          </a:bodyPr>
          <a:lstStyle/>
          <a:p>
            <a:r>
              <a:rPr lang="en-GB" sz="2000" dirty="0"/>
              <a:t>The course delivered via hybrid teaching, compromising of a series of lectures, discussions and workshop sessions to encourage student-centred learning. </a:t>
            </a:r>
          </a:p>
          <a:p>
            <a:endParaRPr lang="en-GB" sz="2000" dirty="0"/>
          </a:p>
          <a:p>
            <a:r>
              <a:rPr lang="en-GB" sz="2000" dirty="0"/>
              <a:t>A combination of technical lectures, guest speakers from industry and practical manufacturing experience will be used to allow students to make informed decisions on the selection and effective implementation of such approaches in manufacturing . </a:t>
            </a:r>
          </a:p>
        </p:txBody>
      </p:sp>
    </p:spTree>
    <p:extLst>
      <p:ext uri="{BB962C8B-B14F-4D97-AF65-F5344CB8AC3E}">
        <p14:creationId xmlns:p14="http://schemas.microsoft.com/office/powerpoint/2010/main" val="358193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EA99-E69B-4859-A88E-9259FCC9A012}"/>
              </a:ext>
            </a:extLst>
          </p:cNvPr>
          <p:cNvSpPr>
            <a:spLocks noGrp="1"/>
          </p:cNvSpPr>
          <p:nvPr>
            <p:ph idx="1"/>
          </p:nvPr>
        </p:nvSpPr>
        <p:spPr>
          <a:xfrm>
            <a:off x="983432" y="1477902"/>
            <a:ext cx="7886700" cy="4351338"/>
          </a:xfrm>
        </p:spPr>
        <p:txBody>
          <a:bodyPr>
            <a:normAutofit/>
          </a:bodyPr>
          <a:lstStyle/>
          <a:p>
            <a:r>
              <a:rPr lang="en-GB" sz="3200" b="1" dirty="0"/>
              <a:t>About this course</a:t>
            </a:r>
          </a:p>
          <a:p>
            <a:r>
              <a:rPr lang="en-GB" sz="3200" b="1" dirty="0"/>
              <a:t>General Information</a:t>
            </a:r>
          </a:p>
          <a:p>
            <a:r>
              <a:rPr lang="en-GB" sz="3200" b="1" dirty="0"/>
              <a:t>Learning Objectives</a:t>
            </a:r>
          </a:p>
          <a:p>
            <a:r>
              <a:rPr lang="en-GB" sz="3200" b="1" dirty="0"/>
              <a:t>Syllabus</a:t>
            </a:r>
          </a:p>
          <a:p>
            <a:pPr marL="0" indent="0">
              <a:buNone/>
            </a:pPr>
            <a:endParaRPr lang="en-GB" dirty="0"/>
          </a:p>
        </p:txBody>
      </p:sp>
      <p:sp>
        <p:nvSpPr>
          <p:cNvPr id="2" name="Title 1">
            <a:extLst>
              <a:ext uri="{FF2B5EF4-FFF2-40B4-BE49-F238E27FC236}">
                <a16:creationId xmlns:a16="http://schemas.microsoft.com/office/drawing/2014/main" id="{FC46960F-E63C-4358-BAD3-218033B03F78}"/>
              </a:ext>
            </a:extLst>
          </p:cNvPr>
          <p:cNvSpPr>
            <a:spLocks noGrp="1"/>
          </p:cNvSpPr>
          <p:nvPr>
            <p:ph type="title"/>
          </p:nvPr>
        </p:nvSpPr>
        <p:spPr>
          <a:xfrm>
            <a:off x="2956322" y="404665"/>
            <a:ext cx="6279356" cy="1325563"/>
          </a:xfrm>
        </p:spPr>
        <p:txBody>
          <a:bodyPr anchor="ctr">
            <a:normAutofit/>
          </a:bodyPr>
          <a:lstStyle/>
          <a:p>
            <a:r>
              <a:rPr lang="en-GB" dirty="0"/>
              <a:t>Introduction</a:t>
            </a:r>
          </a:p>
        </p:txBody>
      </p:sp>
      <p:sp>
        <p:nvSpPr>
          <p:cNvPr id="4" name="Slide Number Placeholder 3" hidden="1">
            <a:extLst>
              <a:ext uri="{FF2B5EF4-FFF2-40B4-BE49-F238E27FC236}">
                <a16:creationId xmlns:a16="http://schemas.microsoft.com/office/drawing/2014/main" id="{29B5562E-43B7-44FE-AF7A-A2A0776B16D6}"/>
              </a:ext>
            </a:extLst>
          </p:cNvPr>
          <p:cNvSpPr>
            <a:spLocks noGrp="1"/>
          </p:cNvSpPr>
          <p:nvPr>
            <p:ph type="sldNum" sz="quarter" idx="4294967295"/>
          </p:nvPr>
        </p:nvSpPr>
        <p:spPr>
          <a:xfrm>
            <a:off x="11858625" y="6469063"/>
            <a:ext cx="333375" cy="365125"/>
          </a:xfrm>
        </p:spPr>
        <p:txBody>
          <a:bodyPr/>
          <a:lstStyle/>
          <a:p>
            <a:pPr>
              <a:spcAft>
                <a:spcPts val="600"/>
              </a:spcAft>
            </a:pPr>
            <a:fld id="{F38DF745-7D3F-47F4-83A3-874385CFAA69}" type="slidenum">
              <a:rPr lang="en-US" smtClean="0"/>
              <a:pPr>
                <a:spcAft>
                  <a:spcPts val="600"/>
                </a:spcAft>
              </a:pPr>
              <a:t>9</a:t>
            </a:fld>
            <a:endParaRPr lang="en-US"/>
          </a:p>
        </p:txBody>
      </p:sp>
      <p:sp>
        <p:nvSpPr>
          <p:cNvPr id="5" name="Rectangle 4">
            <a:extLst>
              <a:ext uri="{FF2B5EF4-FFF2-40B4-BE49-F238E27FC236}">
                <a16:creationId xmlns:a16="http://schemas.microsoft.com/office/drawing/2014/main" id="{300030B3-78CD-4AB5-928A-F7427D02A606}"/>
              </a:ext>
            </a:extLst>
          </p:cNvPr>
          <p:cNvSpPr/>
          <p:nvPr/>
        </p:nvSpPr>
        <p:spPr>
          <a:xfrm>
            <a:off x="695400" y="3356992"/>
            <a:ext cx="4320480" cy="177078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EEFF8835-4718-4013-902B-B2459326AAEB}"/>
              </a:ext>
            </a:extLst>
          </p:cNvPr>
          <p:cNvSpPr txBox="1"/>
          <p:nvPr/>
        </p:nvSpPr>
        <p:spPr>
          <a:xfrm>
            <a:off x="5519250" y="2060848"/>
            <a:ext cx="5688632" cy="5016758"/>
          </a:xfrm>
          <a:prstGeom prst="rect">
            <a:avLst/>
          </a:prstGeom>
          <a:noFill/>
        </p:spPr>
        <p:txBody>
          <a:bodyPr wrap="square" rtlCol="0">
            <a:spAutoFit/>
          </a:bodyPr>
          <a:lstStyle/>
          <a:p>
            <a:r>
              <a:rPr lang="en-GB" sz="2000" dirty="0"/>
              <a:t>Usual timetable:</a:t>
            </a:r>
          </a:p>
          <a:p>
            <a:endParaRPr lang="en-GB" sz="2000" dirty="0"/>
          </a:p>
          <a:p>
            <a:r>
              <a:rPr lang="en-GB" sz="2000" b="1" dirty="0"/>
              <a:t>Friday a.m.</a:t>
            </a:r>
          </a:p>
          <a:p>
            <a:endParaRPr lang="en-GB" sz="2000" dirty="0"/>
          </a:p>
          <a:p>
            <a:r>
              <a:rPr lang="en-GB" sz="2000" b="1" dirty="0"/>
              <a:t>09:00 </a:t>
            </a:r>
            <a:r>
              <a:rPr lang="en-GB" sz="2000" dirty="0"/>
              <a:t>	Discussion on previous week’s topic.</a:t>
            </a:r>
          </a:p>
          <a:p>
            <a:r>
              <a:rPr lang="en-GB" sz="2000" dirty="0"/>
              <a:t>	May also include guest speakers.</a:t>
            </a:r>
          </a:p>
          <a:p>
            <a:endParaRPr lang="en-GB" sz="2000" dirty="0"/>
          </a:p>
          <a:p>
            <a:r>
              <a:rPr lang="en-GB" sz="2000" b="1" dirty="0"/>
              <a:t>09:30 </a:t>
            </a:r>
            <a:r>
              <a:rPr lang="en-GB" sz="2000" dirty="0"/>
              <a:t>	Lecture on week’s topic.</a:t>
            </a:r>
          </a:p>
          <a:p>
            <a:endParaRPr lang="en-GB" sz="2000" dirty="0"/>
          </a:p>
          <a:p>
            <a:r>
              <a:rPr lang="en-GB" sz="2000" b="1" dirty="0"/>
              <a:t>10:30 	</a:t>
            </a:r>
            <a:r>
              <a:rPr lang="en-GB" sz="2000" dirty="0"/>
              <a:t>Break</a:t>
            </a:r>
          </a:p>
          <a:p>
            <a:endParaRPr lang="en-GB" sz="2000" dirty="0"/>
          </a:p>
          <a:p>
            <a:r>
              <a:rPr lang="en-GB" sz="2000" b="1" dirty="0"/>
              <a:t>10:50 </a:t>
            </a:r>
            <a:r>
              <a:rPr lang="en-GB" sz="2000" dirty="0"/>
              <a:t>	Workshop (continued in own time)</a:t>
            </a:r>
          </a:p>
          <a:p>
            <a:endParaRPr lang="en-GB" sz="2000" dirty="0"/>
          </a:p>
          <a:p>
            <a:endParaRPr lang="en-GB" sz="2000" dirty="0"/>
          </a:p>
          <a:p>
            <a:endParaRPr lang="en-GB" sz="2000" dirty="0"/>
          </a:p>
          <a:p>
            <a:endParaRPr lang="en-GB" sz="2000" dirty="0"/>
          </a:p>
        </p:txBody>
      </p:sp>
      <p:sp>
        <p:nvSpPr>
          <p:cNvPr id="9" name="Rectangle 8">
            <a:extLst>
              <a:ext uri="{FF2B5EF4-FFF2-40B4-BE49-F238E27FC236}">
                <a16:creationId xmlns:a16="http://schemas.microsoft.com/office/drawing/2014/main" id="{9563796D-F556-4897-9EA2-904B5870C9D0}"/>
              </a:ext>
            </a:extLst>
          </p:cNvPr>
          <p:cNvSpPr/>
          <p:nvPr/>
        </p:nvSpPr>
        <p:spPr>
          <a:xfrm>
            <a:off x="479376" y="1477902"/>
            <a:ext cx="4320480" cy="915107"/>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96838621"/>
      </p:ext>
    </p:extLst>
  </p:cSld>
  <p:clrMapOvr>
    <a:masterClrMapping/>
  </p:clrMapOvr>
</p:sld>
</file>

<file path=ppt/theme/theme1.xml><?xml version="1.0" encoding="utf-8"?>
<a:theme xmlns:a="http://schemas.openxmlformats.org/drawingml/2006/main" name="tf55661986_win32">
  <a:themeElements>
    <a:clrScheme name="Custom 7">
      <a:dk1>
        <a:srgbClr val="000000"/>
      </a:dk1>
      <a:lt1>
        <a:srgbClr val="FFFFFF"/>
      </a:lt1>
      <a:dk2>
        <a:srgbClr val="5E5E5E"/>
      </a:dk2>
      <a:lt2>
        <a:srgbClr val="D6D5D5"/>
      </a:lt2>
      <a:accent1>
        <a:srgbClr val="496491"/>
      </a:accent1>
      <a:accent2>
        <a:srgbClr val="92C46D"/>
      </a:accent2>
      <a:accent3>
        <a:srgbClr val="E1E1EF"/>
      </a:accent3>
      <a:accent4>
        <a:srgbClr val="85A5CC"/>
      </a:accent4>
      <a:accent5>
        <a:srgbClr val="DBE8ED"/>
      </a:accent5>
      <a:accent6>
        <a:srgbClr val="F2F2F2"/>
      </a:accent6>
      <a:hlink>
        <a:srgbClr val="0000FF"/>
      </a:hlink>
      <a:folHlink>
        <a:srgbClr val="92C46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7A58FA72A0A4FBF40966CFAF1FA60" ma:contentTypeVersion="8" ma:contentTypeDescription="Create a new document." ma:contentTypeScope="" ma:versionID="2bfb3b6a899f5113ada4fff59c53bd16">
  <xsd:schema xmlns:xsd="http://www.w3.org/2001/XMLSchema" xmlns:xs="http://www.w3.org/2001/XMLSchema" xmlns:p="http://schemas.microsoft.com/office/2006/metadata/properties" xmlns:ns2="e61e4b4c-6701-4fbf-8974-194b4abd6c32" targetNamespace="http://schemas.microsoft.com/office/2006/metadata/properties" ma:root="true" ma:fieldsID="c5cbf84f630fac4fde551f4cb7237d61" ns2:_="">
    <xsd:import namespace="e61e4b4c-6701-4fbf-8974-194b4abd6c3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1e4b4c-6701-4fbf-8974-194b4abd6c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66843C-69C0-4021-99BF-6972895CBB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1e4b4c-6701-4fbf-8974-194b4abd6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17AE24-6969-47C6-ABBC-3104ED6CA61E}">
  <ds:schemaRefs>
    <ds:schemaRef ds:uri="http://www.w3.org/XML/1998/namespace"/>
    <ds:schemaRef ds:uri="http://purl.org/dc/terms/"/>
    <ds:schemaRef ds:uri="http://purl.org/dc/elements/1.1/"/>
    <ds:schemaRef ds:uri="http://schemas.microsoft.com/office/infopath/2007/PartnerControls"/>
    <ds:schemaRef ds:uri="http://purl.org/dc/dcmitype/"/>
    <ds:schemaRef ds:uri="http://schemas.microsoft.com/office/2006/documentManagement/types"/>
    <ds:schemaRef ds:uri="http://schemas.microsoft.com/office/2006/metadata/properties"/>
    <ds:schemaRef ds:uri="http://schemas.openxmlformats.org/package/2006/metadata/core-properties"/>
    <ds:schemaRef ds:uri="e61e4b4c-6701-4fbf-8974-194b4abd6c32"/>
  </ds:schemaRefs>
</ds:datastoreItem>
</file>

<file path=customXml/itemProps3.xml><?xml version="1.0" encoding="utf-8"?>
<ds:datastoreItem xmlns:ds="http://schemas.openxmlformats.org/officeDocument/2006/customXml" ds:itemID="{641834A7-93CD-4C71-A4CE-E6351B0257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24167</TotalTime>
  <Words>3487</Words>
  <Application>Microsoft Office PowerPoint</Application>
  <PresentationFormat>Widescreen</PresentationFormat>
  <Paragraphs>435</Paragraphs>
  <Slides>53</Slides>
  <Notes>10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HGMaruGothicMPRO</vt:lpstr>
      <vt:lpstr>Arial</vt:lpstr>
      <vt:lpstr>Calibri</vt:lpstr>
      <vt:lpstr>Calibri Light</vt:lpstr>
      <vt:lpstr>Myriad Pro</vt:lpstr>
      <vt:lpstr>Raleway</vt:lpstr>
      <vt:lpstr>Titillium</vt:lpstr>
      <vt:lpstr>Wingdings</vt:lpstr>
      <vt:lpstr>tf55661986_win32</vt:lpstr>
      <vt:lpstr>Data Science in Manufacturing Week 1</vt:lpstr>
      <vt:lpstr>Code of conduct </vt:lpstr>
      <vt:lpstr>Take the survey</vt:lpstr>
      <vt:lpstr>Lecture: Week 1</vt:lpstr>
      <vt:lpstr>By the end of this lecture you should:</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About me</vt:lpstr>
      <vt:lpstr>About me</vt:lpstr>
      <vt:lpstr>Jonathan Corney</vt:lpstr>
      <vt:lpstr>Danai korre</vt:lpstr>
      <vt:lpstr>Lectures</vt:lpstr>
      <vt:lpstr>Lectures</vt:lpstr>
      <vt:lpstr>Lectures</vt:lpstr>
      <vt:lpstr>Lectures</vt:lpstr>
      <vt:lpstr>Workshops</vt:lpstr>
      <vt:lpstr>Keeping a LEARNING JOURNAL</vt:lpstr>
      <vt:lpstr>What is data science?</vt:lpstr>
      <vt:lpstr>What is data science?</vt:lpstr>
      <vt:lpstr>What is data science?</vt:lpstr>
      <vt:lpstr>What is data science?</vt:lpstr>
      <vt:lpstr>Data Science Lifecycle</vt:lpstr>
      <vt:lpstr>PowerPoint Presentation</vt:lpstr>
      <vt:lpstr>PowerPoint Presentation</vt:lpstr>
      <vt:lpstr>PowerPoint Presentation</vt:lpstr>
      <vt:lpstr>How big is data science in manufacturing?</vt:lpstr>
      <vt:lpstr>Notes: How big is data science in manufacturing?</vt:lpstr>
      <vt:lpstr>Notes: How big is data science in manufacturing?</vt:lpstr>
      <vt:lpstr>Notes: How big is data science in manufacturing?</vt:lpstr>
      <vt:lpstr>How is data science used in manufacturing </vt:lpstr>
      <vt:lpstr>How big is data science in manufacturing? applications and Predictions</vt:lpstr>
      <vt:lpstr>PowerPoint Presentation</vt:lpstr>
      <vt:lpstr>PowerPoint Presentation</vt:lpstr>
      <vt:lpstr>Case Study: Digital Thread</vt:lpstr>
      <vt:lpstr>PowerPoint Presentation</vt:lpstr>
      <vt:lpstr>PowerPoint Presentation</vt:lpstr>
      <vt:lpstr>PowerPoint Presentation</vt:lpstr>
      <vt:lpstr>Procurement savings by analysing similar components</vt:lpstr>
      <vt:lpstr>Machining savings by analysing similar components </vt:lpstr>
      <vt:lpstr>80 working day window</vt:lpstr>
      <vt:lpstr>Production Operation Analysis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INFORMATION SYSTEMS 3</dc:title>
  <dc:creator>Frank Mill</dc:creator>
  <cp:lastModifiedBy>Danai Korre</cp:lastModifiedBy>
  <cp:revision>150</cp:revision>
  <dcterms:created xsi:type="dcterms:W3CDTF">2013-09-27T08:35:21Z</dcterms:created>
  <dcterms:modified xsi:type="dcterms:W3CDTF">2022-09-23T13:17:02Z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0x01010086D7A58FA72A0A4FBF40966CFAF1FA60</vt:lpwstr>
  </property>
</Properties>
</file>