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6" r:id="rId4"/>
  </p:sldMasterIdLst>
  <p:notesMasterIdLst>
    <p:notesMasterId r:id="rId45"/>
  </p:notesMasterIdLst>
  <p:handoutMasterIdLst>
    <p:handoutMasterId r:id="rId46"/>
  </p:handoutMasterIdLst>
  <p:sldIdLst>
    <p:sldId id="256" r:id="rId5"/>
    <p:sldId id="263" r:id="rId6"/>
    <p:sldId id="266" r:id="rId7"/>
    <p:sldId id="268" r:id="rId8"/>
    <p:sldId id="299" r:id="rId9"/>
    <p:sldId id="274" r:id="rId10"/>
    <p:sldId id="267" r:id="rId11"/>
    <p:sldId id="265" r:id="rId12"/>
    <p:sldId id="270" r:id="rId13"/>
    <p:sldId id="269" r:id="rId14"/>
    <p:sldId id="264" r:id="rId15"/>
    <p:sldId id="272" r:id="rId16"/>
    <p:sldId id="275" r:id="rId17"/>
    <p:sldId id="277" r:id="rId18"/>
    <p:sldId id="276" r:id="rId19"/>
    <p:sldId id="300" r:id="rId20"/>
    <p:sldId id="278"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 id="273" r:id="rId34"/>
    <p:sldId id="292" r:id="rId35"/>
    <p:sldId id="293" r:id="rId36"/>
    <p:sldId id="294" r:id="rId37"/>
    <p:sldId id="295" r:id="rId38"/>
    <p:sldId id="282" r:id="rId39"/>
    <p:sldId id="296" r:id="rId40"/>
    <p:sldId id="297" r:id="rId41"/>
    <p:sldId id="298" r:id="rId42"/>
    <p:sldId id="262" r:id="rId43"/>
    <p:sldId id="27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September 23,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418885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3"/>
            <a:ext cx="11002963"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41027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6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360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7"/>
            <a:ext cx="11002963"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pic>
        <p:nvPicPr>
          <p:cNvPr id="8" name="Picture 7" descr="Text&#10;&#10;Description automatically generated">
            <a:extLst>
              <a:ext uri="{FF2B5EF4-FFF2-40B4-BE49-F238E27FC236}">
                <a16:creationId xmlns:a16="http://schemas.microsoft.com/office/drawing/2014/main" id="{FB841CF8-5A33-49D6-BF86-52B7955651D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328" y="6137123"/>
            <a:ext cx="3077680" cy="696307"/>
          </a:xfrm>
          <a:prstGeom prst="rect">
            <a:avLst/>
          </a:prstGeom>
        </p:spPr>
      </p:pic>
    </p:spTree>
    <p:extLst>
      <p:ext uri="{BB962C8B-B14F-4D97-AF65-F5344CB8AC3E}">
        <p14:creationId xmlns:p14="http://schemas.microsoft.com/office/powerpoint/2010/main" val="2293506055"/>
      </p:ext>
    </p:extLst>
  </p:cSld>
  <p:clrMap bg1="lt1" tx1="dk1" bg2="lt2" tx2="dk2" accent1="accent1" accent2="accent2" accent3="accent3" accent4="accent4" accent5="accent5" accent6="accent6" hlink="hlink" folHlink="folHlink"/>
  <p:sldLayoutIdLst>
    <p:sldLayoutId id="2147484089" r:id="rId1"/>
    <p:sldLayoutId id="2147484082" r:id="rId2"/>
    <p:sldLayoutId id="2147484090" r:id="rId3"/>
    <p:sldLayoutId id="2147484091" r:id="rId4"/>
  </p:sldLayoutIdLst>
  <p:hf hdr="0" ftr="0" dt="0"/>
  <p:txStyles>
    <p:titleStyle>
      <a:lvl1pPr algn="ctr" defTabSz="685800"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ed.ac.uk/information-services/learning-technology/noteable/about"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www.researchgate.net/profile/Grace-Samson-Phd"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hevodata.com/learn/data-wrangling/#s2" TargetMode="External"/><Relationship Id="rId2" Type="http://schemas.openxmlformats.org/officeDocument/2006/relationships/hyperlink" Target="https://doi.org/10.1007/978-3-030-67626-1_13"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Anaconda_(Python_distribu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anaconda.com/anacondaorg/glossary/#cloud-glossary-cloud" TargetMode="External"/><Relationship Id="rId2" Type="http://schemas.openxmlformats.org/officeDocument/2006/relationships/hyperlink" Target="https://docs.anaconda.com/anacondaorg/faq/#what-is-anaconda-in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p:txBody>
          <a:bodyPr>
            <a:noAutofit/>
          </a:bodyPr>
          <a:lstStyle/>
          <a:p>
            <a:r>
              <a:rPr lang="en-US" sz="6000" dirty="0">
                <a:solidFill>
                  <a:schemeClr val="bg1"/>
                </a:solidFill>
              </a:rPr>
              <a:t>Workshops</a:t>
            </a:r>
          </a:p>
        </p:txBody>
      </p:sp>
      <p:sp>
        <p:nvSpPr>
          <p:cNvPr id="4" name="Text Placeholder 3">
            <a:extLst>
              <a:ext uri="{FF2B5EF4-FFF2-40B4-BE49-F238E27FC236}">
                <a16:creationId xmlns:a16="http://schemas.microsoft.com/office/drawing/2014/main" id="{90ADD1D4-71C0-4A51-A9DB-1B5F140EA453}"/>
              </a:ext>
            </a:extLst>
          </p:cNvPr>
          <p:cNvSpPr>
            <a:spLocks noGrp="1"/>
          </p:cNvSpPr>
          <p:nvPr>
            <p:ph type="body" sz="half" idx="2"/>
          </p:nvPr>
        </p:nvSpPr>
        <p:spPr>
          <a:xfrm>
            <a:off x="8136293" y="5122507"/>
            <a:ext cx="3353219" cy="1146546"/>
          </a:xfrm>
        </p:spPr>
        <p:txBody>
          <a:bodyPr>
            <a:normAutofit fontScale="55000" lnSpcReduction="20000"/>
          </a:bodyPr>
          <a:lstStyle/>
          <a:p>
            <a:r>
              <a:rPr lang="en-US" sz="4600" dirty="0">
                <a:solidFill>
                  <a:srgbClr val="7CEBFF"/>
                </a:solidFill>
              </a:rPr>
              <a:t>Week 1 –Introduction</a:t>
            </a:r>
          </a:p>
          <a:p>
            <a:r>
              <a:rPr lang="en-US" sz="2900" dirty="0">
                <a:solidFill>
                  <a:srgbClr val="7CEBFF"/>
                </a:solidFill>
              </a:rPr>
              <a:t>Danai Korre</a:t>
            </a:r>
          </a:p>
          <a:p>
            <a:endParaRPr lang="en-GB"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D41DEE-DA5C-4918-9C06-0ADE4987D78C}"/>
              </a:ext>
            </a:extLst>
          </p:cNvPr>
          <p:cNvSpPr>
            <a:spLocks noGrp="1"/>
          </p:cNvSpPr>
          <p:nvPr>
            <p:ph type="sldNum" sz="quarter" idx="11"/>
          </p:nvPr>
        </p:nvSpPr>
        <p:spPr/>
        <p:txBody>
          <a:bodyPr/>
          <a:lstStyle/>
          <a:p>
            <a:fld id="{4FAB73BC-B049-4115-A692-8D63A059BFB8}" type="slidenum">
              <a:rPr lang="en-US" smtClean="0"/>
              <a:pPr/>
              <a:t>10</a:t>
            </a:fld>
            <a:endParaRPr lang="en-US" dirty="0"/>
          </a:p>
        </p:txBody>
      </p:sp>
      <p:pic>
        <p:nvPicPr>
          <p:cNvPr id="5" name="Picture 4">
            <a:extLst>
              <a:ext uri="{FF2B5EF4-FFF2-40B4-BE49-F238E27FC236}">
                <a16:creationId xmlns:a16="http://schemas.microsoft.com/office/drawing/2014/main" id="{2FBCC909-7966-43DB-8DF8-49860BBB523A}"/>
              </a:ext>
            </a:extLst>
          </p:cNvPr>
          <p:cNvPicPr>
            <a:picLocks noChangeAspect="1"/>
          </p:cNvPicPr>
          <p:nvPr/>
        </p:nvPicPr>
        <p:blipFill>
          <a:blip r:embed="rId2"/>
          <a:stretch>
            <a:fillRect/>
          </a:stretch>
        </p:blipFill>
        <p:spPr>
          <a:xfrm>
            <a:off x="1777751" y="867746"/>
            <a:ext cx="8636498" cy="5122508"/>
          </a:xfrm>
          <a:prstGeom prst="rect">
            <a:avLst/>
          </a:prstGeom>
        </p:spPr>
      </p:pic>
    </p:spTree>
    <p:extLst>
      <p:ext uri="{BB962C8B-B14F-4D97-AF65-F5344CB8AC3E}">
        <p14:creationId xmlns:p14="http://schemas.microsoft.com/office/powerpoint/2010/main" val="94510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EDDD-F7B4-4332-9A36-56DD5FFB98C9}"/>
              </a:ext>
            </a:extLst>
          </p:cNvPr>
          <p:cNvSpPr>
            <a:spLocks noGrp="1"/>
          </p:cNvSpPr>
          <p:nvPr>
            <p:ph type="title"/>
          </p:nvPr>
        </p:nvSpPr>
        <p:spPr>
          <a:xfrm>
            <a:off x="594518" y="2605087"/>
            <a:ext cx="11002963" cy="823913"/>
          </a:xfrm>
        </p:spPr>
        <p:txBody>
          <a:bodyPr/>
          <a:lstStyle/>
          <a:p>
            <a:r>
              <a:rPr lang="en-GB" dirty="0" err="1"/>
              <a:t>Jupyter</a:t>
            </a:r>
            <a:r>
              <a:rPr lang="en-GB" dirty="0"/>
              <a:t> notebook</a:t>
            </a:r>
          </a:p>
        </p:txBody>
      </p:sp>
      <p:sp>
        <p:nvSpPr>
          <p:cNvPr id="3" name="Slide Number Placeholder 2">
            <a:extLst>
              <a:ext uri="{FF2B5EF4-FFF2-40B4-BE49-F238E27FC236}">
                <a16:creationId xmlns:a16="http://schemas.microsoft.com/office/drawing/2014/main" id="{D7F19A3D-EFE1-4C5D-93D9-A8F5EADDDF0D}"/>
              </a:ext>
            </a:extLst>
          </p:cNvPr>
          <p:cNvSpPr>
            <a:spLocks noGrp="1"/>
          </p:cNvSpPr>
          <p:nvPr>
            <p:ph type="sldNum" sz="quarter" idx="11"/>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0965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B8D61-46DE-46A3-8676-4BC07F954FF7}"/>
              </a:ext>
            </a:extLst>
          </p:cNvPr>
          <p:cNvSpPr>
            <a:spLocks noGrp="1"/>
          </p:cNvSpPr>
          <p:nvPr>
            <p:ph type="title"/>
          </p:nvPr>
        </p:nvSpPr>
        <p:spPr/>
        <p:txBody>
          <a:bodyPr/>
          <a:lstStyle/>
          <a:p>
            <a:r>
              <a:rPr lang="en-GB" dirty="0"/>
              <a:t>What is the </a:t>
            </a:r>
            <a:r>
              <a:rPr lang="en-GB" dirty="0" err="1"/>
              <a:t>jupyter</a:t>
            </a:r>
            <a:r>
              <a:rPr lang="en-GB" dirty="0"/>
              <a:t> notebook app?</a:t>
            </a:r>
          </a:p>
        </p:txBody>
      </p:sp>
      <p:sp>
        <p:nvSpPr>
          <p:cNvPr id="5" name="Content Placeholder 4">
            <a:extLst>
              <a:ext uri="{FF2B5EF4-FFF2-40B4-BE49-F238E27FC236}">
                <a16:creationId xmlns:a16="http://schemas.microsoft.com/office/drawing/2014/main" id="{701DBF76-3648-4B6E-932C-244239310334}"/>
              </a:ext>
            </a:extLst>
          </p:cNvPr>
          <p:cNvSpPr>
            <a:spLocks noGrp="1"/>
          </p:cNvSpPr>
          <p:nvPr>
            <p:ph idx="1"/>
          </p:nvPr>
        </p:nvSpPr>
        <p:spPr>
          <a:xfrm>
            <a:off x="2557123" y="2329759"/>
            <a:ext cx="7077753" cy="2198481"/>
          </a:xfrm>
        </p:spPr>
        <p:txBody>
          <a:bodyPr/>
          <a:lstStyle/>
          <a:p>
            <a:pPr marL="0" indent="0">
              <a:buNone/>
            </a:pPr>
            <a:r>
              <a:rPr lang="en-GB" sz="1800" dirty="0"/>
              <a:t>The </a:t>
            </a:r>
            <a:r>
              <a:rPr lang="en-GB" sz="1800" dirty="0" err="1"/>
              <a:t>Jupyter</a:t>
            </a:r>
            <a:r>
              <a:rPr lang="en-GB" sz="1800" dirty="0"/>
              <a:t> Notebook App is a server-client application that allows editing and running notebook documents via a web browser. The </a:t>
            </a:r>
            <a:r>
              <a:rPr lang="en-GB" sz="1800" dirty="0" err="1"/>
              <a:t>Jupyter</a:t>
            </a:r>
            <a:r>
              <a:rPr lang="en-GB" sz="1800" dirty="0"/>
              <a:t> Notebook App can be executed on a local desktop requiring no internet access (as described in this document) or can be installed on a remote server and accessed through the internet [4].</a:t>
            </a:r>
          </a:p>
        </p:txBody>
      </p:sp>
      <p:sp>
        <p:nvSpPr>
          <p:cNvPr id="3" name="Slide Number Placeholder 2">
            <a:extLst>
              <a:ext uri="{FF2B5EF4-FFF2-40B4-BE49-F238E27FC236}">
                <a16:creationId xmlns:a16="http://schemas.microsoft.com/office/drawing/2014/main" id="{75AE22F7-892A-4041-B637-7DA827B9C13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90814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B8D61-46DE-46A3-8676-4BC07F954FF7}"/>
              </a:ext>
            </a:extLst>
          </p:cNvPr>
          <p:cNvSpPr>
            <a:spLocks noGrp="1"/>
          </p:cNvSpPr>
          <p:nvPr>
            <p:ph type="title"/>
          </p:nvPr>
        </p:nvSpPr>
        <p:spPr/>
        <p:txBody>
          <a:bodyPr/>
          <a:lstStyle/>
          <a:p>
            <a:r>
              <a:rPr lang="en-GB" dirty="0"/>
              <a:t>What is </a:t>
            </a:r>
            <a:r>
              <a:rPr lang="en-GB" dirty="0" err="1"/>
              <a:t>noteable</a:t>
            </a:r>
            <a:r>
              <a:rPr lang="en-GB" dirty="0"/>
              <a:t>?</a:t>
            </a:r>
          </a:p>
        </p:txBody>
      </p:sp>
      <p:sp>
        <p:nvSpPr>
          <p:cNvPr id="5" name="Content Placeholder 4">
            <a:extLst>
              <a:ext uri="{FF2B5EF4-FFF2-40B4-BE49-F238E27FC236}">
                <a16:creationId xmlns:a16="http://schemas.microsoft.com/office/drawing/2014/main" id="{701DBF76-3648-4B6E-932C-244239310334}"/>
              </a:ext>
            </a:extLst>
          </p:cNvPr>
          <p:cNvSpPr>
            <a:spLocks noGrp="1"/>
          </p:cNvSpPr>
          <p:nvPr>
            <p:ph idx="1"/>
          </p:nvPr>
        </p:nvSpPr>
        <p:spPr>
          <a:xfrm>
            <a:off x="819538" y="2329759"/>
            <a:ext cx="10552923" cy="2198481"/>
          </a:xfrm>
        </p:spPr>
        <p:txBody>
          <a:bodyPr/>
          <a:lstStyle/>
          <a:p>
            <a:pPr marL="0" indent="0">
              <a:buNone/>
            </a:pPr>
            <a:r>
              <a:rPr lang="en-GB" sz="1800" dirty="0"/>
              <a:t>The </a:t>
            </a:r>
            <a:r>
              <a:rPr lang="en-GB" sz="1800" dirty="0" err="1"/>
              <a:t>Noteable</a:t>
            </a:r>
            <a:r>
              <a:rPr lang="en-GB" sz="1800" dirty="0"/>
              <a:t> service is a cloud-based application providing access to </a:t>
            </a:r>
            <a:r>
              <a:rPr lang="en-GB" sz="1800" dirty="0" err="1"/>
              <a:t>Jupyter</a:t>
            </a:r>
            <a:r>
              <a:rPr lang="en-GB" sz="1800" dirty="0"/>
              <a:t> notebooks online. </a:t>
            </a:r>
            <a:r>
              <a:rPr lang="en-GB" sz="1800" dirty="0" err="1"/>
              <a:t>Noteable</a:t>
            </a:r>
            <a:r>
              <a:rPr lang="en-GB" sz="1800" dirty="0"/>
              <a:t> provides a central storage space to store and run </a:t>
            </a:r>
            <a:r>
              <a:rPr lang="en-GB" sz="1800" dirty="0" err="1"/>
              <a:t>Jupyter</a:t>
            </a:r>
            <a:r>
              <a:rPr lang="en-GB" sz="1800" dirty="0"/>
              <a:t> notebooks in a variety of languages. </a:t>
            </a:r>
          </a:p>
          <a:p>
            <a:pPr marL="0" indent="0">
              <a:buNone/>
            </a:pPr>
            <a:r>
              <a:rPr lang="en-GB" sz="1800" dirty="0"/>
              <a:t>The purpose of </a:t>
            </a:r>
            <a:r>
              <a:rPr lang="en-GB" sz="1800" dirty="0" err="1"/>
              <a:t>Noteable</a:t>
            </a:r>
            <a:r>
              <a:rPr lang="en-GB" sz="1800" dirty="0"/>
              <a:t> is to allow students and staff to access </a:t>
            </a:r>
            <a:r>
              <a:rPr lang="en-GB" sz="1800" dirty="0" err="1"/>
              <a:t>Jupyter</a:t>
            </a:r>
            <a:r>
              <a:rPr lang="en-GB" sz="1800" dirty="0"/>
              <a:t> notebooks at any time without the need for pre-installation which can be cumbersome and difficult for programming novices. </a:t>
            </a:r>
            <a:r>
              <a:rPr lang="en-GB" sz="1800" dirty="0" err="1"/>
              <a:t>Noteable</a:t>
            </a:r>
            <a:r>
              <a:rPr lang="en-GB" sz="1800" dirty="0"/>
              <a:t> is integrated with Learn to allow for a central launch point into a pre-set environment without the need for a separate login. Find more: </a:t>
            </a:r>
            <a:r>
              <a:rPr lang="en-GB" sz="1800" dirty="0">
                <a:hlinkClick r:id="rId2"/>
              </a:rPr>
              <a:t>https://www.ed.ac.uk/information-services/learning-technology/noteable/about</a:t>
            </a:r>
            <a:endParaRPr lang="en-GB" sz="1800" dirty="0"/>
          </a:p>
          <a:p>
            <a:pPr marL="0" indent="0">
              <a:buNone/>
            </a:pPr>
            <a:endParaRPr lang="en-GB" sz="1800" dirty="0"/>
          </a:p>
        </p:txBody>
      </p:sp>
      <p:sp>
        <p:nvSpPr>
          <p:cNvPr id="3" name="Slide Number Placeholder 2">
            <a:extLst>
              <a:ext uri="{FF2B5EF4-FFF2-40B4-BE49-F238E27FC236}">
                <a16:creationId xmlns:a16="http://schemas.microsoft.com/office/drawing/2014/main" id="{75AE22F7-892A-4041-B637-7DA827B9C13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408980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14</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3047223" y="1591706"/>
            <a:ext cx="6097554" cy="1561005"/>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1: </a:t>
            </a:r>
            <a:r>
              <a:rPr lang="en-GB" sz="1800" dirty="0">
                <a:effectLst/>
                <a:latin typeface="Calibri" panose="020F0502020204030204" pitchFamily="34" charset="0"/>
                <a:ea typeface="Calibri" panose="020F0502020204030204" pitchFamily="34" charset="0"/>
                <a:cs typeface="Times New Roman" panose="02020603050405020304" pitchFamily="18" charset="0"/>
              </a:rPr>
              <a:t>Log in to your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GB" sz="1800" dirty="0">
                <a:effectLst/>
                <a:latin typeface="Calibri" panose="020F0502020204030204" pitchFamily="34" charset="0"/>
                <a:ea typeface="Calibri" panose="020F0502020204030204" pitchFamily="34" charset="0"/>
                <a:cs typeface="Times New Roman" panose="02020603050405020304" pitchFamily="18" charset="0"/>
              </a:rPr>
              <a:t> account. If you don’t have an account, please go to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sign up for a free account. It will be best if you used </a:t>
            </a:r>
            <a:r>
              <a:rPr lang="en-GB" dirty="0"/>
              <a:t>your personal email so you retain access to the material independent of your University account.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FE92907B-6DFF-492F-9ED2-660E493F2053}"/>
              </a:ext>
            </a:extLst>
          </p:cNvPr>
          <p:cNvPicPr>
            <a:picLocks noChangeAspect="1"/>
          </p:cNvPicPr>
          <p:nvPr/>
        </p:nvPicPr>
        <p:blipFill>
          <a:blip r:embed="rId3"/>
          <a:stretch>
            <a:fillRect/>
          </a:stretch>
        </p:blipFill>
        <p:spPr>
          <a:xfrm>
            <a:off x="2531706" y="3100878"/>
            <a:ext cx="7128588" cy="3225674"/>
          </a:xfrm>
          <a:prstGeom prst="rect">
            <a:avLst/>
          </a:prstGeom>
        </p:spPr>
      </p:pic>
    </p:spTree>
    <p:extLst>
      <p:ext uri="{BB962C8B-B14F-4D97-AF65-F5344CB8AC3E}">
        <p14:creationId xmlns:p14="http://schemas.microsoft.com/office/powerpoint/2010/main" val="202096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15</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3047223" y="1591706"/>
            <a:ext cx="6097554" cy="1469826"/>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2: </a:t>
            </a:r>
            <a:r>
              <a:rPr lang="en-GB" sz="1800" dirty="0">
                <a:effectLst/>
                <a:latin typeface="Calibri" panose="020F0502020204030204" pitchFamily="34" charset="0"/>
                <a:ea typeface="Calibri" panose="020F0502020204030204" pitchFamily="34" charset="0"/>
                <a:cs typeface="Times New Roman" panose="02020603050405020304" pitchFamily="18" charset="0"/>
              </a:rPr>
              <a:t>Log in to </a:t>
            </a:r>
            <a:r>
              <a:rPr lang="en-GB" dirty="0">
                <a:latin typeface="Calibri" panose="020F0502020204030204" pitchFamily="34" charset="0"/>
                <a:ea typeface="Calibri" panose="020F0502020204030204" pitchFamily="34" charset="0"/>
                <a:cs typeface="Times New Roman" panose="02020603050405020304" pitchFamily="18" charset="0"/>
              </a:rPr>
              <a:t>servers</a:t>
            </a:r>
            <a:r>
              <a:rPr lang="en-GB" sz="1800" dirty="0">
                <a:effectLst/>
                <a:latin typeface="Calibri" panose="020F0502020204030204" pitchFamily="34" charset="0"/>
                <a:ea typeface="Calibri" panose="020F0502020204030204" pitchFamily="34" charset="0"/>
                <a:cs typeface="Times New Roman" panose="02020603050405020304" pitchFamily="18" charset="0"/>
              </a:rPr>
              <a:t> (https://) using your University of Edinburgh student credentials. </a:t>
            </a:r>
          </a:p>
          <a:p>
            <a:pPr>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38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16</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3047223" y="1591706"/>
            <a:ext cx="6097554" cy="968278"/>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2: </a:t>
            </a:r>
            <a:r>
              <a:rPr lang="en-GB" sz="1800" dirty="0">
                <a:effectLst/>
                <a:latin typeface="Calibri" panose="020F0502020204030204" pitchFamily="34" charset="0"/>
                <a:ea typeface="Calibri" panose="020F0502020204030204" pitchFamily="34" charset="0"/>
                <a:cs typeface="Times New Roman" panose="02020603050405020304" pitchFamily="18" charset="0"/>
              </a:rPr>
              <a:t>Log in to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Noteable</a:t>
            </a:r>
            <a:r>
              <a:rPr lang="en-GB" sz="1800" dirty="0">
                <a:effectLst/>
                <a:latin typeface="Calibri" panose="020F0502020204030204" pitchFamily="34" charset="0"/>
                <a:ea typeface="Calibri" panose="020F0502020204030204" pitchFamily="34" charset="0"/>
                <a:cs typeface="Times New Roman" panose="02020603050405020304" pitchFamily="18" charset="0"/>
              </a:rPr>
              <a:t> (https://noteable.edina.ac.uk/launch) using your University of Edinburgh student credentials. </a:t>
            </a:r>
          </a:p>
        </p:txBody>
      </p:sp>
      <p:pic>
        <p:nvPicPr>
          <p:cNvPr id="7" name="Picture 6">
            <a:extLst>
              <a:ext uri="{FF2B5EF4-FFF2-40B4-BE49-F238E27FC236}">
                <a16:creationId xmlns:a16="http://schemas.microsoft.com/office/drawing/2014/main" id="{F0B1911B-5623-446E-AF20-6907D1D2A998}"/>
              </a:ext>
            </a:extLst>
          </p:cNvPr>
          <p:cNvPicPr>
            <a:picLocks noChangeAspect="1"/>
          </p:cNvPicPr>
          <p:nvPr/>
        </p:nvPicPr>
        <p:blipFill>
          <a:blip r:embed="rId2"/>
          <a:stretch>
            <a:fillRect/>
          </a:stretch>
        </p:blipFill>
        <p:spPr>
          <a:xfrm>
            <a:off x="209148" y="2843977"/>
            <a:ext cx="11784070" cy="2372056"/>
          </a:xfrm>
          <a:prstGeom prst="rect">
            <a:avLst/>
          </a:prstGeom>
        </p:spPr>
      </p:pic>
    </p:spTree>
    <p:extLst>
      <p:ext uri="{BB962C8B-B14F-4D97-AF65-F5344CB8AC3E}">
        <p14:creationId xmlns:p14="http://schemas.microsoft.com/office/powerpoint/2010/main" val="268050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17</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3047223" y="1591706"/>
            <a:ext cx="6097554" cy="968278"/>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3: </a:t>
            </a:r>
            <a:r>
              <a:rPr lang="en-GB" sz="1800" dirty="0">
                <a:effectLst/>
                <a:latin typeface="Calibri" panose="020F0502020204030204" pitchFamily="34" charset="0"/>
                <a:ea typeface="Calibri" panose="020F0502020204030204" pitchFamily="34" charset="0"/>
                <a:cs typeface="Times New Roman" panose="02020603050405020304" pitchFamily="18" charset="0"/>
              </a:rPr>
              <a:t>Click on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GitRepo</a:t>
            </a:r>
            <a:r>
              <a:rPr lang="en-GB" sz="1800" dirty="0">
                <a:effectLst/>
                <a:latin typeface="Calibri" panose="020F0502020204030204" pitchFamily="34" charset="0"/>
                <a:ea typeface="Calibri" panose="020F0502020204030204" pitchFamily="34" charset="0"/>
                <a:cs typeface="Times New Roman" panose="02020603050405020304" pitchFamily="18" charset="0"/>
              </a:rPr>
              <a:t> icon as shown bellow and add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GB" sz="1800" dirty="0">
                <a:effectLst/>
                <a:latin typeface="Calibri" panose="020F0502020204030204" pitchFamily="34" charset="0"/>
                <a:ea typeface="Calibri" panose="020F0502020204030204" pitchFamily="34" charset="0"/>
                <a:cs typeface="Times New Roman" panose="02020603050405020304" pitchFamily="18" charset="0"/>
              </a:rPr>
              <a:t> repository with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GB" sz="1800" dirty="0">
                <a:effectLst/>
                <a:latin typeface="Calibri" panose="020F0502020204030204" pitchFamily="34" charset="0"/>
                <a:ea typeface="Calibri" panose="020F0502020204030204" pitchFamily="34" charset="0"/>
                <a:cs typeface="Times New Roman" panose="02020603050405020304" pitchFamily="18" charset="0"/>
              </a:rPr>
              <a:t> Notebook</a:t>
            </a:r>
            <a:r>
              <a:rPr lang="en-GB" dirty="0">
                <a:latin typeface="Calibri" panose="020F0502020204030204" pitchFamily="34" charset="0"/>
                <a:ea typeface="Calibri" panose="020F0502020204030204" pitchFamily="34" charset="0"/>
                <a:cs typeface="Times New Roman" panose="02020603050405020304" pitchFamily="18" charset="0"/>
              </a:rPr>
              <a:t>s and data files necessary for the workshops.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3F3BC710-CAF1-4713-B97E-B52CF4CAA2E5}"/>
              </a:ext>
            </a:extLst>
          </p:cNvPr>
          <p:cNvPicPr>
            <a:picLocks noChangeAspect="1"/>
          </p:cNvPicPr>
          <p:nvPr/>
        </p:nvPicPr>
        <p:blipFill>
          <a:blip r:embed="rId2"/>
          <a:stretch>
            <a:fillRect/>
          </a:stretch>
        </p:blipFill>
        <p:spPr>
          <a:xfrm>
            <a:off x="437780" y="2721409"/>
            <a:ext cx="11555438" cy="3153215"/>
          </a:xfrm>
          <a:prstGeom prst="rect">
            <a:avLst/>
          </a:prstGeom>
        </p:spPr>
      </p:pic>
    </p:spTree>
    <p:extLst>
      <p:ext uri="{BB962C8B-B14F-4D97-AF65-F5344CB8AC3E}">
        <p14:creationId xmlns:p14="http://schemas.microsoft.com/office/powerpoint/2010/main" val="3140860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18</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2585745" y="1599823"/>
            <a:ext cx="7020509" cy="1971374"/>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4:</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Git Repository URL: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Branch: as is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Username: as is (your </a:t>
            </a:r>
            <a:r>
              <a:rPr lang="en-GB" dirty="0" err="1">
                <a:latin typeface="Calibri" panose="020F0502020204030204" pitchFamily="34" charset="0"/>
                <a:ea typeface="Calibri" panose="020F0502020204030204" pitchFamily="34" charset="0"/>
                <a:cs typeface="Times New Roman" panose="02020603050405020304" pitchFamily="18" charset="0"/>
              </a:rPr>
              <a:t>github</a:t>
            </a:r>
            <a:r>
              <a:rPr lang="en-GB" dirty="0">
                <a:latin typeface="Calibri" panose="020F0502020204030204" pitchFamily="34" charset="0"/>
                <a:ea typeface="Calibri" panose="020F0502020204030204" pitchFamily="34" charset="0"/>
                <a:cs typeface="Times New Roman" panose="02020603050405020304" pitchFamily="18" charset="0"/>
              </a:rPr>
              <a:t> username when repo is private)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Password: as is (your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GB" sz="1800" dirty="0">
                <a:effectLst/>
                <a:latin typeface="Calibri" panose="020F0502020204030204" pitchFamily="34" charset="0"/>
                <a:ea typeface="Calibri" panose="020F0502020204030204" pitchFamily="34" charset="0"/>
                <a:cs typeface="Times New Roman" panose="02020603050405020304" pitchFamily="18" charset="0"/>
              </a:rPr>
              <a:t> password when repo is private)</a:t>
            </a:r>
          </a:p>
        </p:txBody>
      </p:sp>
      <p:pic>
        <p:nvPicPr>
          <p:cNvPr id="6" name="Picture 5">
            <a:extLst>
              <a:ext uri="{FF2B5EF4-FFF2-40B4-BE49-F238E27FC236}">
                <a16:creationId xmlns:a16="http://schemas.microsoft.com/office/drawing/2014/main" id="{3F3BC710-CAF1-4713-B97E-B52CF4CAA2E5}"/>
              </a:ext>
            </a:extLst>
          </p:cNvPr>
          <p:cNvPicPr>
            <a:picLocks noChangeAspect="1"/>
          </p:cNvPicPr>
          <p:nvPr/>
        </p:nvPicPr>
        <p:blipFill rotWithShape="1">
          <a:blip r:embed="rId2"/>
          <a:srcRect b="13792"/>
          <a:stretch/>
        </p:blipFill>
        <p:spPr>
          <a:xfrm>
            <a:off x="727788" y="3563080"/>
            <a:ext cx="11265430" cy="2650116"/>
          </a:xfrm>
          <a:prstGeom prst="rect">
            <a:avLst/>
          </a:prstGeom>
        </p:spPr>
      </p:pic>
    </p:spTree>
    <p:extLst>
      <p:ext uri="{BB962C8B-B14F-4D97-AF65-F5344CB8AC3E}">
        <p14:creationId xmlns:p14="http://schemas.microsoft.com/office/powerpoint/2010/main" val="111541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19</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2585745" y="1599823"/>
            <a:ext cx="7020509" cy="671915"/>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can get the repository URL by clicking on the Code button on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GB" sz="1800" dirty="0">
                <a:effectLst/>
                <a:latin typeface="Calibri" panose="020F0502020204030204" pitchFamily="34" charset="0"/>
                <a:ea typeface="Calibri" panose="020F0502020204030204" pitchFamily="34" charset="0"/>
                <a:cs typeface="Times New Roman" panose="02020603050405020304" pitchFamily="18" charset="0"/>
              </a:rPr>
              <a:t> repository </a:t>
            </a:r>
          </a:p>
        </p:txBody>
      </p:sp>
      <p:pic>
        <p:nvPicPr>
          <p:cNvPr id="6" name="Picture 5">
            <a:extLst>
              <a:ext uri="{FF2B5EF4-FFF2-40B4-BE49-F238E27FC236}">
                <a16:creationId xmlns:a16="http://schemas.microsoft.com/office/drawing/2014/main" id="{FF4BED79-75DD-C47C-87E1-B20C445D0060}"/>
              </a:ext>
            </a:extLst>
          </p:cNvPr>
          <p:cNvPicPr>
            <a:picLocks noChangeAspect="1"/>
          </p:cNvPicPr>
          <p:nvPr/>
        </p:nvPicPr>
        <p:blipFill>
          <a:blip r:embed="rId2"/>
          <a:stretch>
            <a:fillRect/>
          </a:stretch>
        </p:blipFill>
        <p:spPr>
          <a:xfrm>
            <a:off x="1692330" y="2432256"/>
            <a:ext cx="8807339" cy="3754410"/>
          </a:xfrm>
          <a:prstGeom prst="rect">
            <a:avLst/>
          </a:prstGeom>
        </p:spPr>
      </p:pic>
    </p:spTree>
    <p:extLst>
      <p:ext uri="{BB962C8B-B14F-4D97-AF65-F5344CB8AC3E}">
        <p14:creationId xmlns:p14="http://schemas.microsoft.com/office/powerpoint/2010/main" val="183385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EDDD-F7B4-4332-9A36-56DD5FFB98C9}"/>
              </a:ext>
            </a:extLst>
          </p:cNvPr>
          <p:cNvSpPr>
            <a:spLocks noGrp="1"/>
          </p:cNvSpPr>
          <p:nvPr>
            <p:ph type="title"/>
          </p:nvPr>
        </p:nvSpPr>
        <p:spPr>
          <a:xfrm>
            <a:off x="581192" y="5262296"/>
            <a:ext cx="4909445" cy="689514"/>
          </a:xfrm>
        </p:spPr>
        <p:txBody>
          <a:bodyPr anchor="ctr">
            <a:normAutofit/>
          </a:bodyPr>
          <a:lstStyle/>
          <a:p>
            <a:r>
              <a:rPr lang="en-GB" sz="3200" dirty="0"/>
              <a:t>Python</a:t>
            </a:r>
          </a:p>
        </p:txBody>
      </p:sp>
      <p:pic>
        <p:nvPicPr>
          <p:cNvPr id="11" name="Picture 4" descr="Computer script on a screen">
            <a:extLst>
              <a:ext uri="{FF2B5EF4-FFF2-40B4-BE49-F238E27FC236}">
                <a16:creationId xmlns:a16="http://schemas.microsoft.com/office/drawing/2014/main" id="{BB7140A4-2C93-4C12-B254-DD0C7DA29975}"/>
              </a:ext>
            </a:extLst>
          </p:cNvPr>
          <p:cNvPicPr>
            <a:picLocks noChangeAspect="1"/>
          </p:cNvPicPr>
          <p:nvPr/>
        </p:nvPicPr>
        <p:blipFill>
          <a:blip r:embed="rId2"/>
          <a:srcRect t="22068" b="22068"/>
          <a:stretch/>
        </p:blipFill>
        <p:spPr>
          <a:xfrm>
            <a:off x="447816" y="601200"/>
            <a:ext cx="11292840" cy="4204800"/>
          </a:xfrm>
          <a:prstGeom prst="rect">
            <a:avLst/>
          </a:prstGeom>
          <a:noFill/>
        </p:spPr>
      </p:pic>
      <p:sp>
        <p:nvSpPr>
          <p:cNvPr id="3" name="Slide Number Placeholder 2">
            <a:extLst>
              <a:ext uri="{FF2B5EF4-FFF2-40B4-BE49-F238E27FC236}">
                <a16:creationId xmlns:a16="http://schemas.microsoft.com/office/drawing/2014/main" id="{D7F19A3D-EFE1-4C5D-93D9-A8F5EADDDF0D}"/>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4FAB73BC-B049-4115-A692-8D63A059BFB8}" type="slidenum">
              <a:rPr lang="en-US" smtClean="0"/>
              <a:pPr>
                <a:spcAft>
                  <a:spcPts val="600"/>
                </a:spcAft>
              </a:pPr>
              <a:t>2</a:t>
            </a:fld>
            <a:endParaRPr lang="en-US"/>
          </a:p>
        </p:txBody>
      </p:sp>
    </p:spTree>
    <p:extLst>
      <p:ext uri="{BB962C8B-B14F-4D97-AF65-F5344CB8AC3E}">
        <p14:creationId xmlns:p14="http://schemas.microsoft.com/office/powerpoint/2010/main" val="56962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E6C5-39EB-4EC4-9E87-DC3223D0D635}"/>
              </a:ext>
            </a:extLst>
          </p:cNvPr>
          <p:cNvSpPr>
            <a:spLocks noGrp="1"/>
          </p:cNvSpPr>
          <p:nvPr>
            <p:ph type="title"/>
          </p:nvPr>
        </p:nvSpPr>
        <p:spPr/>
        <p:txBody>
          <a:bodyPr/>
          <a:lstStyle/>
          <a:p>
            <a:r>
              <a:rPr lang="en-GB" dirty="0"/>
              <a:t>Set up</a:t>
            </a:r>
          </a:p>
        </p:txBody>
      </p:sp>
      <p:sp>
        <p:nvSpPr>
          <p:cNvPr id="3" name="Slide Number Placeholder 2">
            <a:extLst>
              <a:ext uri="{FF2B5EF4-FFF2-40B4-BE49-F238E27FC236}">
                <a16:creationId xmlns:a16="http://schemas.microsoft.com/office/drawing/2014/main" id="{417D05E5-A716-4B71-8607-20EC1394561D}"/>
              </a:ext>
            </a:extLst>
          </p:cNvPr>
          <p:cNvSpPr>
            <a:spLocks noGrp="1"/>
          </p:cNvSpPr>
          <p:nvPr>
            <p:ph type="sldNum" sz="quarter" idx="11"/>
          </p:nvPr>
        </p:nvSpPr>
        <p:spPr/>
        <p:txBody>
          <a:bodyPr/>
          <a:lstStyle/>
          <a:p>
            <a:fld id="{4FAB73BC-B049-4115-A692-8D63A059BFB8}" type="slidenum">
              <a:rPr lang="en-US" smtClean="0"/>
              <a:pPr/>
              <a:t>20</a:t>
            </a:fld>
            <a:endParaRPr lang="en-US" dirty="0"/>
          </a:p>
        </p:txBody>
      </p:sp>
      <p:sp>
        <p:nvSpPr>
          <p:cNvPr id="5" name="TextBox 4">
            <a:extLst>
              <a:ext uri="{FF2B5EF4-FFF2-40B4-BE49-F238E27FC236}">
                <a16:creationId xmlns:a16="http://schemas.microsoft.com/office/drawing/2014/main" id="{DFA63ECF-9F2C-4E41-8164-3EC6B59C17A4}"/>
              </a:ext>
            </a:extLst>
          </p:cNvPr>
          <p:cNvSpPr txBox="1"/>
          <p:nvPr/>
        </p:nvSpPr>
        <p:spPr>
          <a:xfrm>
            <a:off x="2585745" y="1599823"/>
            <a:ext cx="7020509" cy="375552"/>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Step 5</a:t>
            </a:r>
            <a:r>
              <a:rPr lang="en-GB" sz="1800" dirty="0">
                <a:effectLst/>
                <a:latin typeface="Calibri" panose="020F0502020204030204" pitchFamily="34" charset="0"/>
                <a:ea typeface="Calibri" panose="020F0502020204030204" pitchFamily="34" charset="0"/>
                <a:cs typeface="Times New Roman" panose="02020603050405020304" pitchFamily="18" charset="0"/>
              </a:rPr>
              <a:t>: Your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Noteable</a:t>
            </a:r>
            <a:r>
              <a:rPr lang="en-GB" sz="1800" dirty="0">
                <a:effectLst/>
                <a:latin typeface="Calibri" panose="020F0502020204030204" pitchFamily="34" charset="0"/>
                <a:ea typeface="Calibri" panose="020F0502020204030204" pitchFamily="34" charset="0"/>
                <a:cs typeface="Times New Roman" panose="02020603050405020304" pitchFamily="18" charset="0"/>
              </a:rPr>
              <a:t> page should look like this</a:t>
            </a:r>
          </a:p>
        </p:txBody>
      </p:sp>
      <p:pic>
        <p:nvPicPr>
          <p:cNvPr id="6" name="Picture 5">
            <a:extLst>
              <a:ext uri="{FF2B5EF4-FFF2-40B4-BE49-F238E27FC236}">
                <a16:creationId xmlns:a16="http://schemas.microsoft.com/office/drawing/2014/main" id="{3E5EF900-0C8C-4A5B-BF13-3B344CF20C58}"/>
              </a:ext>
            </a:extLst>
          </p:cNvPr>
          <p:cNvPicPr>
            <a:picLocks noChangeAspect="1"/>
          </p:cNvPicPr>
          <p:nvPr/>
        </p:nvPicPr>
        <p:blipFill>
          <a:blip r:embed="rId2"/>
          <a:stretch>
            <a:fillRect/>
          </a:stretch>
        </p:blipFill>
        <p:spPr>
          <a:xfrm>
            <a:off x="470701" y="2634398"/>
            <a:ext cx="11250595" cy="2791215"/>
          </a:xfrm>
          <a:prstGeom prst="rect">
            <a:avLst/>
          </a:prstGeom>
        </p:spPr>
      </p:pic>
    </p:spTree>
    <p:extLst>
      <p:ext uri="{BB962C8B-B14F-4D97-AF65-F5344CB8AC3E}">
        <p14:creationId xmlns:p14="http://schemas.microsoft.com/office/powerpoint/2010/main" val="164561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EDDD-F7B4-4332-9A36-56DD5FFB98C9}"/>
              </a:ext>
            </a:extLst>
          </p:cNvPr>
          <p:cNvSpPr>
            <a:spLocks noGrp="1"/>
          </p:cNvSpPr>
          <p:nvPr>
            <p:ph type="title"/>
          </p:nvPr>
        </p:nvSpPr>
        <p:spPr>
          <a:xfrm>
            <a:off x="581192" y="5262296"/>
            <a:ext cx="6519404" cy="689514"/>
          </a:xfrm>
        </p:spPr>
        <p:txBody>
          <a:bodyPr anchor="ctr">
            <a:noAutofit/>
          </a:bodyPr>
          <a:lstStyle/>
          <a:p>
            <a:r>
              <a:rPr lang="en-GB" sz="4000" dirty="0"/>
              <a:t>Data: types and formats</a:t>
            </a:r>
            <a:endParaRPr lang="en-GB" sz="2800" dirty="0"/>
          </a:p>
        </p:txBody>
      </p:sp>
      <p:pic>
        <p:nvPicPr>
          <p:cNvPr id="11" name="Picture 4" descr="Computer script on a screen">
            <a:extLst>
              <a:ext uri="{FF2B5EF4-FFF2-40B4-BE49-F238E27FC236}">
                <a16:creationId xmlns:a16="http://schemas.microsoft.com/office/drawing/2014/main" id="{BB7140A4-2C93-4C12-B254-DD0C7DA29975}"/>
              </a:ext>
            </a:extLst>
          </p:cNvPr>
          <p:cNvPicPr>
            <a:picLocks noChangeAspect="1"/>
          </p:cNvPicPr>
          <p:nvPr/>
        </p:nvPicPr>
        <p:blipFill>
          <a:blip r:embed="rId2"/>
          <a:srcRect t="22068" b="22068"/>
          <a:stretch/>
        </p:blipFill>
        <p:spPr>
          <a:xfrm>
            <a:off x="447816" y="601200"/>
            <a:ext cx="11292840" cy="4204800"/>
          </a:xfrm>
          <a:prstGeom prst="rect">
            <a:avLst/>
          </a:prstGeom>
          <a:noFill/>
        </p:spPr>
      </p:pic>
      <p:sp>
        <p:nvSpPr>
          <p:cNvPr id="3" name="Slide Number Placeholder 2">
            <a:extLst>
              <a:ext uri="{FF2B5EF4-FFF2-40B4-BE49-F238E27FC236}">
                <a16:creationId xmlns:a16="http://schemas.microsoft.com/office/drawing/2014/main" id="{D7F19A3D-EFE1-4C5D-93D9-A8F5EADDDF0D}"/>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4FAB73BC-B049-4115-A692-8D63A059BFB8}" type="slidenum">
              <a:rPr lang="en-US" smtClean="0"/>
              <a:pPr>
                <a:spcAft>
                  <a:spcPts val="600"/>
                </a:spcAft>
              </a:pPr>
              <a:t>21</a:t>
            </a:fld>
            <a:endParaRPr lang="en-US"/>
          </a:p>
        </p:txBody>
      </p:sp>
    </p:spTree>
    <p:extLst>
      <p:ext uri="{BB962C8B-B14F-4D97-AF65-F5344CB8AC3E}">
        <p14:creationId xmlns:p14="http://schemas.microsoft.com/office/powerpoint/2010/main" val="66853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dirty="0"/>
              <a:t>Types of data</a:t>
            </a:r>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22</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839416" y="2237911"/>
            <a:ext cx="7301681" cy="2382178"/>
          </a:xfrm>
        </p:spPr>
        <p:txBody>
          <a:bodyPr/>
          <a:lstStyle/>
          <a:p>
            <a:r>
              <a:rPr lang="en-GB" sz="3600" dirty="0"/>
              <a:t>Quantitative: numerical</a:t>
            </a:r>
          </a:p>
          <a:p>
            <a:r>
              <a:rPr lang="en-GB" sz="3600" dirty="0"/>
              <a:t>Qualitative: text</a:t>
            </a:r>
            <a:endParaRPr lang="en-GB" sz="2800" dirty="0"/>
          </a:p>
        </p:txBody>
      </p:sp>
    </p:spTree>
    <p:extLst>
      <p:ext uri="{BB962C8B-B14F-4D97-AF65-F5344CB8AC3E}">
        <p14:creationId xmlns:p14="http://schemas.microsoft.com/office/powerpoint/2010/main" val="7148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1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A4CB2C-087E-420C-877D-823E8930C3C9}"/>
              </a:ext>
            </a:extLst>
          </p:cNvPr>
          <p:cNvPicPr>
            <a:picLocks noChangeAspect="1"/>
          </p:cNvPicPr>
          <p:nvPr/>
        </p:nvPicPr>
        <p:blipFill>
          <a:blip r:embed="rId2"/>
          <a:stretch>
            <a:fillRect/>
          </a:stretch>
        </p:blipFill>
        <p:spPr>
          <a:xfrm>
            <a:off x="4490256" y="2030314"/>
            <a:ext cx="6897063" cy="2838846"/>
          </a:xfrm>
          <a:prstGeom prst="rect">
            <a:avLst/>
          </a:prstGeom>
        </p:spPr>
      </p:pic>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dirty="0"/>
              <a:t>Quantitative</a:t>
            </a:r>
            <a:endParaRPr lang="en-GB" dirty="0"/>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23</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839416" y="2237911"/>
            <a:ext cx="7301681" cy="2382178"/>
          </a:xfrm>
        </p:spPr>
        <p:txBody>
          <a:bodyPr/>
          <a:lstStyle/>
          <a:p>
            <a:r>
              <a:rPr lang="en-GB" sz="3600" dirty="0"/>
              <a:t>Annual sales</a:t>
            </a:r>
          </a:p>
          <a:p>
            <a:r>
              <a:rPr lang="en-GB" sz="3600" dirty="0"/>
              <a:t>Profitability</a:t>
            </a:r>
            <a:endParaRPr lang="en-GB" sz="2800" dirty="0"/>
          </a:p>
        </p:txBody>
      </p:sp>
      <p:sp>
        <p:nvSpPr>
          <p:cNvPr id="7" name="Rectangle 6">
            <a:extLst>
              <a:ext uri="{FF2B5EF4-FFF2-40B4-BE49-F238E27FC236}">
                <a16:creationId xmlns:a16="http://schemas.microsoft.com/office/drawing/2014/main" id="{3228BB95-B623-4B5A-BEEB-47C97B75E4A6}"/>
              </a:ext>
            </a:extLst>
          </p:cNvPr>
          <p:cNvSpPr/>
          <p:nvPr/>
        </p:nvSpPr>
        <p:spPr>
          <a:xfrm>
            <a:off x="4799856" y="2559724"/>
            <a:ext cx="4392488" cy="2309436"/>
          </a:xfrm>
          <a:prstGeom prst="rect">
            <a:avLst/>
          </a:prstGeom>
          <a:solidFill>
            <a:srgbClr val="92C46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26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1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D0D882-1E09-4CD7-8B36-5F06535EAFA9}"/>
              </a:ext>
            </a:extLst>
          </p:cNvPr>
          <p:cNvPicPr>
            <a:picLocks noChangeAspect="1"/>
          </p:cNvPicPr>
          <p:nvPr/>
        </p:nvPicPr>
        <p:blipFill>
          <a:blip r:embed="rId2"/>
          <a:stretch>
            <a:fillRect/>
          </a:stretch>
        </p:blipFill>
        <p:spPr>
          <a:xfrm>
            <a:off x="4959577" y="2102322"/>
            <a:ext cx="6897063" cy="2838846"/>
          </a:xfrm>
          <a:prstGeom prst="rect">
            <a:avLst/>
          </a:prstGeom>
        </p:spPr>
      </p:pic>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dirty="0"/>
              <a:t>Qualitative</a:t>
            </a:r>
            <a:endParaRPr lang="en-GB" dirty="0"/>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24</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839417" y="2237911"/>
            <a:ext cx="4058595" cy="2382178"/>
          </a:xfrm>
        </p:spPr>
        <p:txBody>
          <a:bodyPr/>
          <a:lstStyle/>
          <a:p>
            <a:r>
              <a:rPr lang="en-GB" sz="3200" dirty="0"/>
              <a:t>Customer reviews</a:t>
            </a:r>
          </a:p>
          <a:p>
            <a:r>
              <a:rPr lang="en-GB" sz="3200" dirty="0"/>
              <a:t>Explicit description of a malfunction in evaluation reports</a:t>
            </a:r>
            <a:endParaRPr lang="en-GB" sz="2400" dirty="0"/>
          </a:p>
        </p:txBody>
      </p:sp>
      <p:sp>
        <p:nvSpPr>
          <p:cNvPr id="7" name="Rectangle 6">
            <a:extLst>
              <a:ext uri="{FF2B5EF4-FFF2-40B4-BE49-F238E27FC236}">
                <a16:creationId xmlns:a16="http://schemas.microsoft.com/office/drawing/2014/main" id="{50E37976-F89C-4E90-89C5-D63E7D82E4A6}"/>
              </a:ext>
            </a:extLst>
          </p:cNvPr>
          <p:cNvSpPr/>
          <p:nvPr/>
        </p:nvSpPr>
        <p:spPr>
          <a:xfrm>
            <a:off x="5221460" y="2420888"/>
            <a:ext cx="6624736" cy="216024"/>
          </a:xfrm>
          <a:prstGeom prst="rect">
            <a:avLst/>
          </a:prstGeom>
          <a:solidFill>
            <a:srgbClr val="92C46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EA6977F-D82E-4B58-AD88-935961A9C591}"/>
              </a:ext>
            </a:extLst>
          </p:cNvPr>
          <p:cNvSpPr/>
          <p:nvPr/>
        </p:nvSpPr>
        <p:spPr>
          <a:xfrm>
            <a:off x="9624391" y="2636912"/>
            <a:ext cx="2221805" cy="2289401"/>
          </a:xfrm>
          <a:prstGeom prst="rect">
            <a:avLst/>
          </a:prstGeom>
          <a:solidFill>
            <a:srgbClr val="92C46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089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1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4F0B-B86A-4B6B-8A2E-C15DE009DF0A}"/>
              </a:ext>
            </a:extLst>
          </p:cNvPr>
          <p:cNvSpPr>
            <a:spLocks noGrp="1"/>
          </p:cNvSpPr>
          <p:nvPr>
            <p:ph type="title"/>
          </p:nvPr>
        </p:nvSpPr>
        <p:spPr>
          <a:xfrm>
            <a:off x="594519" y="365127"/>
            <a:ext cx="11002963" cy="823913"/>
          </a:xfrm>
        </p:spPr>
        <p:txBody>
          <a:bodyPr anchor="ctr">
            <a:normAutofit/>
          </a:bodyPr>
          <a:lstStyle/>
          <a:p>
            <a:r>
              <a:rPr lang="en-GB" dirty="0"/>
              <a:t>Types of data</a:t>
            </a:r>
          </a:p>
        </p:txBody>
      </p:sp>
      <p:pic>
        <p:nvPicPr>
          <p:cNvPr id="6" name="Content Placeholder 5" descr="Table&#10;&#10;Description automatically generated">
            <a:extLst>
              <a:ext uri="{FF2B5EF4-FFF2-40B4-BE49-F238E27FC236}">
                <a16:creationId xmlns:a16="http://schemas.microsoft.com/office/drawing/2014/main" id="{7D26F5FD-B69D-4E80-BE40-02941BE5A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234" y="1365813"/>
            <a:ext cx="10236489" cy="4811150"/>
          </a:xfrm>
          <a:noFill/>
        </p:spPr>
      </p:pic>
      <p:sp>
        <p:nvSpPr>
          <p:cNvPr id="4" name="Slide Number Placeholder 3">
            <a:extLst>
              <a:ext uri="{FF2B5EF4-FFF2-40B4-BE49-F238E27FC236}">
                <a16:creationId xmlns:a16="http://schemas.microsoft.com/office/drawing/2014/main" id="{D111ECFD-FE68-4D47-9469-7CB0A99D5DF2}"/>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25</a:t>
            </a:fld>
            <a:endParaRPr lang="en-US"/>
          </a:p>
        </p:txBody>
      </p:sp>
      <p:sp>
        <p:nvSpPr>
          <p:cNvPr id="7" name="TextBox 6">
            <a:extLst>
              <a:ext uri="{FF2B5EF4-FFF2-40B4-BE49-F238E27FC236}">
                <a16:creationId xmlns:a16="http://schemas.microsoft.com/office/drawing/2014/main" id="{048E1E54-73F4-4FF5-BAD3-B8DE0B60DEF4}"/>
              </a:ext>
            </a:extLst>
          </p:cNvPr>
          <p:cNvSpPr txBox="1"/>
          <p:nvPr/>
        </p:nvSpPr>
        <p:spPr>
          <a:xfrm>
            <a:off x="9544946" y="6353736"/>
            <a:ext cx="2448272" cy="307777"/>
          </a:xfrm>
          <a:prstGeom prst="rect">
            <a:avLst/>
          </a:prstGeom>
          <a:noFill/>
        </p:spPr>
        <p:txBody>
          <a:bodyPr wrap="square" rtlCol="0">
            <a:spAutoFit/>
          </a:bodyPr>
          <a:lstStyle/>
          <a:p>
            <a:r>
              <a:rPr lang="en-GB" sz="1400" dirty="0"/>
              <a:t>Source: Six Sigma Institute</a:t>
            </a:r>
          </a:p>
        </p:txBody>
      </p:sp>
    </p:spTree>
    <p:extLst>
      <p:ext uri="{BB962C8B-B14F-4D97-AF65-F5344CB8AC3E}">
        <p14:creationId xmlns:p14="http://schemas.microsoft.com/office/powerpoint/2010/main" val="2666926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dirty="0"/>
              <a:t>Structured data</a:t>
            </a:r>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Tabular or spreadsheet-like data in which each column may be a different type (string, numeric, date, or otherwise). This includes most kinds of data commonly stored in relational databases or tab- or comma-delimited text files.</a:t>
            </a:r>
          </a:p>
          <a:p>
            <a:r>
              <a:rPr lang="en-GB" sz="2400" dirty="0"/>
              <a:t>Multidimensional arrays (matrices).</a:t>
            </a:r>
          </a:p>
          <a:p>
            <a:r>
              <a:rPr lang="en-GB" sz="2400" dirty="0"/>
              <a:t>Multiple tables of data interrelated by key columns (what would be primary or foreign keys for a SQL user).</a:t>
            </a:r>
          </a:p>
          <a:p>
            <a:r>
              <a:rPr lang="en-GB" sz="2400" dirty="0"/>
              <a:t>Evenly or unevenly spaced time series [1].</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6982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dirty="0"/>
              <a:t>Tabular and csv</a:t>
            </a:r>
            <a:endParaRPr lang="en-GB" dirty="0"/>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27</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839416" y="2237911"/>
            <a:ext cx="7301681" cy="2382178"/>
          </a:xfrm>
        </p:spPr>
        <p:txBody>
          <a:bodyPr/>
          <a:lstStyle/>
          <a:p>
            <a:r>
              <a:rPr lang="en-GB" sz="3600" dirty="0"/>
              <a:t>Tabular formats (ex. Excel) </a:t>
            </a:r>
          </a:p>
          <a:p>
            <a:r>
              <a:rPr lang="en-GB" sz="3600" dirty="0"/>
              <a:t>Comma-delimited text files, CSV format</a:t>
            </a:r>
            <a:endParaRPr lang="en-GB" sz="2800" dirty="0"/>
          </a:p>
        </p:txBody>
      </p:sp>
    </p:spTree>
    <p:extLst>
      <p:ext uri="{BB962C8B-B14F-4D97-AF65-F5344CB8AC3E}">
        <p14:creationId xmlns:p14="http://schemas.microsoft.com/office/powerpoint/2010/main" val="241044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1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dirty="0"/>
              <a:t>Tabular data</a:t>
            </a:r>
            <a:endParaRPr lang="en-GB" dirty="0"/>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28</a:t>
            </a:fld>
            <a:endParaRPr lang="en-US"/>
          </a:p>
        </p:txBody>
      </p:sp>
      <p:graphicFrame>
        <p:nvGraphicFramePr>
          <p:cNvPr id="8" name="Table 8">
            <a:extLst>
              <a:ext uri="{FF2B5EF4-FFF2-40B4-BE49-F238E27FC236}">
                <a16:creationId xmlns:a16="http://schemas.microsoft.com/office/drawing/2014/main" id="{F3FEAD21-B35C-450E-8C85-454DCA571B55}"/>
              </a:ext>
            </a:extLst>
          </p:cNvPr>
          <p:cNvGraphicFramePr>
            <a:graphicFrameLocks noGrp="1"/>
          </p:cNvGraphicFramePr>
          <p:nvPr>
            <p:ph idx="1"/>
          </p:nvPr>
        </p:nvGraphicFramePr>
        <p:xfrm>
          <a:off x="2713927" y="2885337"/>
          <a:ext cx="6764144" cy="1854200"/>
        </p:xfrm>
        <a:graphic>
          <a:graphicData uri="http://schemas.openxmlformats.org/drawingml/2006/table">
            <a:tbl>
              <a:tblPr firstRow="1" bandRow="1">
                <a:tableStyleId>{5C22544A-7EE6-4342-B048-85BDC9FD1C3A}</a:tableStyleId>
              </a:tblPr>
              <a:tblGrid>
                <a:gridCol w="1691036">
                  <a:extLst>
                    <a:ext uri="{9D8B030D-6E8A-4147-A177-3AD203B41FA5}">
                      <a16:colId xmlns:a16="http://schemas.microsoft.com/office/drawing/2014/main" val="2938747583"/>
                    </a:ext>
                  </a:extLst>
                </a:gridCol>
                <a:gridCol w="1691036">
                  <a:extLst>
                    <a:ext uri="{9D8B030D-6E8A-4147-A177-3AD203B41FA5}">
                      <a16:colId xmlns:a16="http://schemas.microsoft.com/office/drawing/2014/main" val="3664346551"/>
                    </a:ext>
                  </a:extLst>
                </a:gridCol>
                <a:gridCol w="1691036">
                  <a:extLst>
                    <a:ext uri="{9D8B030D-6E8A-4147-A177-3AD203B41FA5}">
                      <a16:colId xmlns:a16="http://schemas.microsoft.com/office/drawing/2014/main" val="1021444731"/>
                    </a:ext>
                  </a:extLst>
                </a:gridCol>
                <a:gridCol w="1691036">
                  <a:extLst>
                    <a:ext uri="{9D8B030D-6E8A-4147-A177-3AD203B41FA5}">
                      <a16:colId xmlns:a16="http://schemas.microsoft.com/office/drawing/2014/main" val="1873973593"/>
                    </a:ext>
                  </a:extLst>
                </a:gridCol>
              </a:tblGrid>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9668153"/>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45792567"/>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347464274"/>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r>
                        <a:rPr lang="en-GB" dirty="0">
                          <a:solidFill>
                            <a:srgbClr val="526DB0"/>
                          </a:solidFill>
                        </a:rPr>
                        <a:t>                                      </a:t>
                      </a:r>
                    </a:p>
                  </a:txBody>
                  <a:tcPr/>
                </a:tc>
                <a:extLst>
                  <a:ext uri="{0D108BD9-81ED-4DB2-BD59-A6C34878D82A}">
                    <a16:rowId xmlns:a16="http://schemas.microsoft.com/office/drawing/2014/main" val="3608238521"/>
                  </a:ext>
                </a:extLst>
              </a:tr>
              <a:tr h="370840">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12179659"/>
                  </a:ext>
                </a:extLst>
              </a:tr>
            </a:tbl>
          </a:graphicData>
        </a:graphic>
      </p:graphicFrame>
      <p:sp>
        <p:nvSpPr>
          <p:cNvPr id="9" name="TextBox 8">
            <a:extLst>
              <a:ext uri="{FF2B5EF4-FFF2-40B4-BE49-F238E27FC236}">
                <a16:creationId xmlns:a16="http://schemas.microsoft.com/office/drawing/2014/main" id="{A9996D53-F004-4A01-89C7-4BF7824D19E2}"/>
              </a:ext>
            </a:extLst>
          </p:cNvPr>
          <p:cNvSpPr txBox="1"/>
          <p:nvPr/>
        </p:nvSpPr>
        <p:spPr>
          <a:xfrm>
            <a:off x="983432" y="2879990"/>
            <a:ext cx="1296144" cy="369332"/>
          </a:xfrm>
          <a:prstGeom prst="rect">
            <a:avLst/>
          </a:prstGeom>
          <a:noFill/>
        </p:spPr>
        <p:txBody>
          <a:bodyPr wrap="square" rtlCol="0">
            <a:spAutoFit/>
          </a:bodyPr>
          <a:lstStyle/>
          <a:p>
            <a:r>
              <a:rPr lang="en-GB" dirty="0"/>
              <a:t>Row (item)</a:t>
            </a:r>
          </a:p>
        </p:txBody>
      </p:sp>
      <p:sp>
        <p:nvSpPr>
          <p:cNvPr id="10" name="TextBox 9">
            <a:extLst>
              <a:ext uri="{FF2B5EF4-FFF2-40B4-BE49-F238E27FC236}">
                <a16:creationId xmlns:a16="http://schemas.microsoft.com/office/drawing/2014/main" id="{6AD0C6E7-27FE-4B34-B522-DFFB4C861AF4}"/>
              </a:ext>
            </a:extLst>
          </p:cNvPr>
          <p:cNvSpPr txBox="1"/>
          <p:nvPr/>
        </p:nvSpPr>
        <p:spPr>
          <a:xfrm>
            <a:off x="5123891" y="1648947"/>
            <a:ext cx="1944216" cy="369332"/>
          </a:xfrm>
          <a:prstGeom prst="rect">
            <a:avLst/>
          </a:prstGeom>
          <a:noFill/>
        </p:spPr>
        <p:txBody>
          <a:bodyPr wrap="square" rtlCol="0">
            <a:spAutoFit/>
          </a:bodyPr>
          <a:lstStyle/>
          <a:p>
            <a:r>
              <a:rPr lang="en-GB" dirty="0"/>
              <a:t>Columns (Fields)</a:t>
            </a:r>
          </a:p>
        </p:txBody>
      </p:sp>
      <p:cxnSp>
        <p:nvCxnSpPr>
          <p:cNvPr id="12" name="Straight Arrow Connector 11">
            <a:extLst>
              <a:ext uri="{FF2B5EF4-FFF2-40B4-BE49-F238E27FC236}">
                <a16:creationId xmlns:a16="http://schemas.microsoft.com/office/drawing/2014/main" id="{47C89EBB-C42F-4700-A763-A4ED44461A90}"/>
              </a:ext>
            </a:extLst>
          </p:cNvPr>
          <p:cNvCxnSpPr>
            <a:stCxn id="9" idx="3"/>
          </p:cNvCxnSpPr>
          <p:nvPr/>
        </p:nvCxnSpPr>
        <p:spPr>
          <a:xfrm>
            <a:off x="2279576" y="3064656"/>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B12092-E46F-4E4E-A7DC-3BC8F23B2C56}"/>
              </a:ext>
            </a:extLst>
          </p:cNvPr>
          <p:cNvCxnSpPr>
            <a:cxnSpLocks/>
            <a:stCxn id="10" idx="2"/>
          </p:cNvCxnSpPr>
          <p:nvPr/>
        </p:nvCxnSpPr>
        <p:spPr>
          <a:xfrm flipH="1">
            <a:off x="4007769" y="2018279"/>
            <a:ext cx="2088230" cy="76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260E74-FA3A-407F-A863-0A799BD35CB3}"/>
              </a:ext>
            </a:extLst>
          </p:cNvPr>
          <p:cNvCxnSpPr>
            <a:stCxn id="10" idx="2"/>
          </p:cNvCxnSpPr>
          <p:nvPr/>
        </p:nvCxnSpPr>
        <p:spPr>
          <a:xfrm flipH="1">
            <a:off x="5447928" y="2018279"/>
            <a:ext cx="648071" cy="690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2C7673-1812-48CC-8F88-22597D146D00}"/>
              </a:ext>
            </a:extLst>
          </p:cNvPr>
          <p:cNvCxnSpPr>
            <a:stCxn id="10" idx="2"/>
          </p:cNvCxnSpPr>
          <p:nvPr/>
        </p:nvCxnSpPr>
        <p:spPr>
          <a:xfrm>
            <a:off x="6095999" y="2018279"/>
            <a:ext cx="648073" cy="690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1A8FB1-478B-4DDF-9A2B-C75DA52CCB92}"/>
              </a:ext>
            </a:extLst>
          </p:cNvPr>
          <p:cNvCxnSpPr>
            <a:cxnSpLocks/>
            <a:stCxn id="10" idx="2"/>
          </p:cNvCxnSpPr>
          <p:nvPr/>
        </p:nvCxnSpPr>
        <p:spPr>
          <a:xfrm>
            <a:off x="6095999" y="2018279"/>
            <a:ext cx="2088231" cy="690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E2FFE4A-5A63-4ABE-982E-40DBE5AC2EC9}"/>
              </a:ext>
            </a:extLst>
          </p:cNvPr>
          <p:cNvSpPr/>
          <p:nvPr/>
        </p:nvSpPr>
        <p:spPr>
          <a:xfrm>
            <a:off x="7826498" y="4365104"/>
            <a:ext cx="1653878" cy="374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77C75C9-7584-42DF-92FE-A661E9B75941}"/>
              </a:ext>
            </a:extLst>
          </p:cNvPr>
          <p:cNvSpPr txBox="1"/>
          <p:nvPr/>
        </p:nvSpPr>
        <p:spPr>
          <a:xfrm>
            <a:off x="8005364" y="5373216"/>
            <a:ext cx="1472707" cy="646331"/>
          </a:xfrm>
          <a:prstGeom prst="rect">
            <a:avLst/>
          </a:prstGeom>
          <a:noFill/>
        </p:spPr>
        <p:txBody>
          <a:bodyPr wrap="square" rtlCol="0">
            <a:spAutoFit/>
          </a:bodyPr>
          <a:lstStyle/>
          <a:p>
            <a:r>
              <a:rPr lang="en-GB" dirty="0"/>
              <a:t>Values stored to cells</a:t>
            </a:r>
          </a:p>
        </p:txBody>
      </p:sp>
      <p:cxnSp>
        <p:nvCxnSpPr>
          <p:cNvPr id="26" name="Straight Arrow Connector 25">
            <a:extLst>
              <a:ext uri="{FF2B5EF4-FFF2-40B4-BE49-F238E27FC236}">
                <a16:creationId xmlns:a16="http://schemas.microsoft.com/office/drawing/2014/main" id="{7CE3A352-C1D6-4EB7-86BE-AF8C50F99945}"/>
              </a:ext>
            </a:extLst>
          </p:cNvPr>
          <p:cNvCxnSpPr>
            <a:cxnSpLocks/>
            <a:stCxn id="24" idx="0"/>
          </p:cNvCxnSpPr>
          <p:nvPr/>
        </p:nvCxnSpPr>
        <p:spPr>
          <a:xfrm flipV="1">
            <a:off x="8741718" y="494116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27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9" y="365127"/>
            <a:ext cx="11002963" cy="823913"/>
          </a:xfrm>
        </p:spPr>
        <p:txBody>
          <a:bodyPr anchor="ctr">
            <a:normAutofit/>
          </a:bodyPr>
          <a:lstStyle/>
          <a:p>
            <a:r>
              <a:rPr lang="en-GB"/>
              <a:t>Tabular data</a:t>
            </a:r>
            <a:endParaRPr lang="en-GB" dirty="0"/>
          </a:p>
        </p:txBody>
      </p:sp>
      <p:pic>
        <p:nvPicPr>
          <p:cNvPr id="17" name="Picture 16">
            <a:extLst>
              <a:ext uri="{FF2B5EF4-FFF2-40B4-BE49-F238E27FC236}">
                <a16:creationId xmlns:a16="http://schemas.microsoft.com/office/drawing/2014/main" id="{E00ACAAC-26C2-4BDB-AFD2-C56F2ABEEED4}"/>
              </a:ext>
            </a:extLst>
          </p:cNvPr>
          <p:cNvPicPr>
            <a:picLocks noChangeAspect="1"/>
          </p:cNvPicPr>
          <p:nvPr/>
        </p:nvPicPr>
        <p:blipFill>
          <a:blip r:embed="rId2"/>
          <a:stretch>
            <a:fillRect/>
          </a:stretch>
        </p:blipFill>
        <p:spPr>
          <a:xfrm>
            <a:off x="1185019" y="1556792"/>
            <a:ext cx="9821961" cy="4042740"/>
          </a:xfrm>
          <a:prstGeom prst="rect">
            <a:avLst/>
          </a:prstGeom>
          <a:noFill/>
        </p:spPr>
      </p:pic>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29</a:t>
            </a:fld>
            <a:endParaRPr lang="en-US"/>
          </a:p>
        </p:txBody>
      </p:sp>
    </p:spTree>
    <p:extLst>
      <p:ext uri="{BB962C8B-B14F-4D97-AF65-F5344CB8AC3E}">
        <p14:creationId xmlns:p14="http://schemas.microsoft.com/office/powerpoint/2010/main" val="236860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121F593-4441-4DE7-B310-069C13BD6DFD}"/>
              </a:ext>
            </a:extLst>
          </p:cNvPr>
          <p:cNvSpPr>
            <a:spLocks noGrp="1"/>
          </p:cNvSpPr>
          <p:nvPr>
            <p:ph type="title"/>
          </p:nvPr>
        </p:nvSpPr>
        <p:spPr/>
        <p:txBody>
          <a:bodyPr/>
          <a:lstStyle/>
          <a:p>
            <a:r>
              <a:rPr lang="en-GB" dirty="0"/>
              <a:t>What is Python?</a:t>
            </a:r>
          </a:p>
        </p:txBody>
      </p:sp>
      <p:sp>
        <p:nvSpPr>
          <p:cNvPr id="9" name="Content Placeholder 8">
            <a:extLst>
              <a:ext uri="{FF2B5EF4-FFF2-40B4-BE49-F238E27FC236}">
                <a16:creationId xmlns:a16="http://schemas.microsoft.com/office/drawing/2014/main" id="{F43067F1-DBB2-46D5-BDE3-30691BA1FB2A}"/>
              </a:ext>
            </a:extLst>
          </p:cNvPr>
          <p:cNvSpPr>
            <a:spLocks noGrp="1"/>
          </p:cNvSpPr>
          <p:nvPr>
            <p:ph idx="1"/>
          </p:nvPr>
        </p:nvSpPr>
        <p:spPr>
          <a:xfrm>
            <a:off x="1959964" y="1345380"/>
            <a:ext cx="8272072" cy="4167240"/>
          </a:xfrm>
        </p:spPr>
        <p:txBody>
          <a:bodyPr/>
          <a:lstStyle/>
          <a:p>
            <a:pPr marL="0" indent="0">
              <a:buNone/>
            </a:pPr>
            <a:r>
              <a:rPr lang="en-GB" sz="1800" dirty="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 [1]. </a:t>
            </a:r>
          </a:p>
          <a:p>
            <a:endParaRPr lang="en-GB" dirty="0"/>
          </a:p>
        </p:txBody>
      </p:sp>
      <p:sp>
        <p:nvSpPr>
          <p:cNvPr id="3" name="Slide Number Placeholder 2">
            <a:extLst>
              <a:ext uri="{FF2B5EF4-FFF2-40B4-BE49-F238E27FC236}">
                <a16:creationId xmlns:a16="http://schemas.microsoft.com/office/drawing/2014/main" id="{33A29642-C8E9-4FBA-8423-D052785B9FA2}"/>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775214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8" y="332656"/>
            <a:ext cx="11002963" cy="823913"/>
          </a:xfrm>
        </p:spPr>
        <p:txBody>
          <a:bodyPr/>
          <a:lstStyle/>
          <a:p>
            <a:r>
              <a:rPr lang="en-GB" sz="2800" dirty="0"/>
              <a:t>CSV format</a:t>
            </a:r>
            <a:endParaRPr lang="en-GB" dirty="0"/>
          </a:p>
        </p:txBody>
      </p:sp>
      <p:sp>
        <p:nvSpPr>
          <p:cNvPr id="4" name="Slide Number Placeholder 3">
            <a:extLst>
              <a:ext uri="{FF2B5EF4-FFF2-40B4-BE49-F238E27FC236}">
                <a16:creationId xmlns:a16="http://schemas.microsoft.com/office/drawing/2014/main" id="{D53F61EB-0430-4EC1-B61E-DAB50AE678F0}"/>
              </a:ext>
            </a:extLst>
          </p:cNvPr>
          <p:cNvSpPr>
            <a:spLocks noGrp="1"/>
          </p:cNvSpPr>
          <p:nvPr>
            <p:ph type="sldNum" sz="quarter" idx="12"/>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30</a:t>
            </a:fld>
            <a:endParaRPr lang="en-US"/>
          </a:p>
        </p:txBody>
      </p:sp>
      <p:sp>
        <p:nvSpPr>
          <p:cNvPr id="5" name="Content Placeholder 4">
            <a:extLst>
              <a:ext uri="{FF2B5EF4-FFF2-40B4-BE49-F238E27FC236}">
                <a16:creationId xmlns:a16="http://schemas.microsoft.com/office/drawing/2014/main" id="{63BDD9A7-E038-47A2-ACAD-79C00A56486F}"/>
              </a:ext>
            </a:extLst>
          </p:cNvPr>
          <p:cNvSpPr>
            <a:spLocks noGrp="1"/>
          </p:cNvSpPr>
          <p:nvPr>
            <p:ph idx="1"/>
          </p:nvPr>
        </p:nvSpPr>
        <p:spPr>
          <a:xfrm>
            <a:off x="911424" y="1624620"/>
            <a:ext cx="11002963" cy="4396667"/>
          </a:xfrm>
        </p:spPr>
        <p:txBody>
          <a:bodyPr/>
          <a:lstStyle/>
          <a:p>
            <a:r>
              <a:rPr lang="en-GB" sz="2400" dirty="0"/>
              <a:t>CSV stands for Comma Separated Values</a:t>
            </a:r>
          </a:p>
          <a:p>
            <a:r>
              <a:rPr lang="en-GB" sz="2400" dirty="0"/>
              <a:t>Saves tabular information into a delimited text file with the series of values separated by commas</a:t>
            </a:r>
          </a:p>
          <a:p>
            <a:r>
              <a:rPr lang="en-GB" sz="2400" dirty="0"/>
              <a:t>It is lightweight and consumes less memory</a:t>
            </a:r>
          </a:p>
          <a:p>
            <a:r>
              <a:rPr lang="en-GB" sz="2400" dirty="0"/>
              <a:t>Each line of text is a single row </a:t>
            </a:r>
          </a:p>
          <a:p>
            <a:r>
              <a:rPr lang="en-GB" sz="2400" dirty="0"/>
              <a:t>It is human readable and can be opened using a text editor vs tabular data that are stored as binary files. </a:t>
            </a:r>
          </a:p>
          <a:p>
            <a:endParaRPr lang="en-GB" sz="2800" dirty="0"/>
          </a:p>
        </p:txBody>
      </p:sp>
    </p:spTree>
    <p:extLst>
      <p:ext uri="{BB962C8B-B14F-4D97-AF65-F5344CB8AC3E}">
        <p14:creationId xmlns:p14="http://schemas.microsoft.com/office/powerpoint/2010/main" val="33779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300"/>
                                        <p:tgtEl>
                                          <p:spTgt spid="5">
                                            <p:txEl>
                                              <p:pRg st="0" end="0"/>
                                            </p:txEl>
                                          </p:spTgt>
                                        </p:tgtEl>
                                      </p:cBhvr>
                                    </p:animEffect>
                                  </p:childTnLst>
                                </p:cTn>
                              </p:par>
                            </p:childTnLst>
                          </p:cTn>
                        </p:par>
                        <p:par>
                          <p:cTn id="8" fill="hold">
                            <p:stCondLst>
                              <p:cond delay="300"/>
                            </p:stCondLst>
                            <p:childTnLst>
                              <p:par>
                                <p:cTn id="9" presetID="10" presetClass="entr" presetSubtype="0" fill="hold" nodeType="afterEffect">
                                  <p:stCondLst>
                                    <p:cond delay="5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300"/>
                                        <p:tgtEl>
                                          <p:spTgt spid="5">
                                            <p:txEl>
                                              <p:pRg st="1" end="1"/>
                                            </p:txEl>
                                          </p:spTgt>
                                        </p:tgtEl>
                                      </p:cBhvr>
                                    </p:animEffect>
                                  </p:childTnLst>
                                </p:cTn>
                              </p:par>
                            </p:childTnLst>
                          </p:cTn>
                        </p:par>
                        <p:par>
                          <p:cTn id="12" fill="hold">
                            <p:stCondLst>
                              <p:cond delay="1100"/>
                            </p:stCondLst>
                            <p:childTnLst>
                              <p:par>
                                <p:cTn id="13" presetID="10" presetClass="entr" presetSubtype="0" fill="hold" nodeType="afterEffect">
                                  <p:stCondLst>
                                    <p:cond delay="5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300"/>
                                        <p:tgtEl>
                                          <p:spTgt spid="5">
                                            <p:txEl>
                                              <p:pRg st="2" end="2"/>
                                            </p:txEl>
                                          </p:spTgt>
                                        </p:tgtEl>
                                      </p:cBhvr>
                                    </p:animEffect>
                                  </p:childTnLst>
                                </p:cTn>
                              </p:par>
                            </p:childTnLst>
                          </p:cTn>
                        </p:par>
                        <p:par>
                          <p:cTn id="16" fill="hold">
                            <p:stCondLst>
                              <p:cond delay="1900"/>
                            </p:stCondLst>
                            <p:childTnLst>
                              <p:par>
                                <p:cTn id="17" presetID="10" presetClass="entr" presetSubtype="0" fill="hold" nodeType="afterEffect">
                                  <p:stCondLst>
                                    <p:cond delay="50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250"/>
                                        <p:tgtEl>
                                          <p:spTgt spid="5">
                                            <p:txEl>
                                              <p:pRg st="3" end="3"/>
                                            </p:txEl>
                                          </p:spTgt>
                                        </p:tgtEl>
                                      </p:cBhvr>
                                    </p:animEffect>
                                  </p:childTnLst>
                                </p:cTn>
                              </p:par>
                            </p:childTnLst>
                          </p:cTn>
                        </p:par>
                        <p:par>
                          <p:cTn id="20" fill="hold">
                            <p:stCondLst>
                              <p:cond delay="2650"/>
                            </p:stCondLst>
                            <p:childTnLst>
                              <p:par>
                                <p:cTn id="21" presetID="10" presetClass="entr" presetSubtype="0" fill="hold" nodeType="afterEffect">
                                  <p:stCondLst>
                                    <p:cond delay="50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3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FD90-290F-4D93-88D3-596E4FF3F448}"/>
              </a:ext>
            </a:extLst>
          </p:cNvPr>
          <p:cNvSpPr>
            <a:spLocks noGrp="1"/>
          </p:cNvSpPr>
          <p:nvPr>
            <p:ph type="title"/>
          </p:nvPr>
        </p:nvSpPr>
        <p:spPr>
          <a:xfrm>
            <a:off x="594519" y="365127"/>
            <a:ext cx="11002963" cy="823913"/>
          </a:xfrm>
        </p:spPr>
        <p:txBody>
          <a:bodyPr anchor="ctr">
            <a:normAutofit/>
          </a:bodyPr>
          <a:lstStyle/>
          <a:p>
            <a:r>
              <a:rPr lang="en-GB"/>
              <a:t>CSV format example</a:t>
            </a:r>
            <a:endParaRPr lang="en-GB" dirty="0"/>
          </a:p>
        </p:txBody>
      </p:sp>
      <p:pic>
        <p:nvPicPr>
          <p:cNvPr id="10" name="Picture 9">
            <a:extLst>
              <a:ext uri="{FF2B5EF4-FFF2-40B4-BE49-F238E27FC236}">
                <a16:creationId xmlns:a16="http://schemas.microsoft.com/office/drawing/2014/main" id="{C05AD635-6936-43D5-83EF-0D618A29A3D1}"/>
              </a:ext>
            </a:extLst>
          </p:cNvPr>
          <p:cNvPicPr>
            <a:picLocks noChangeAspect="1"/>
          </p:cNvPicPr>
          <p:nvPr/>
        </p:nvPicPr>
        <p:blipFill>
          <a:blip r:embed="rId2"/>
          <a:stretch>
            <a:fillRect/>
          </a:stretch>
        </p:blipFill>
        <p:spPr>
          <a:xfrm>
            <a:off x="1551580" y="2060848"/>
            <a:ext cx="9088839" cy="3295209"/>
          </a:xfrm>
          <a:prstGeom prst="rect">
            <a:avLst/>
          </a:prstGeom>
          <a:noFill/>
        </p:spPr>
      </p:pic>
      <p:sp>
        <p:nvSpPr>
          <p:cNvPr id="15" name="Slide Number Placeholder 3">
            <a:extLst>
              <a:ext uri="{FF2B5EF4-FFF2-40B4-BE49-F238E27FC236}">
                <a16:creationId xmlns:a16="http://schemas.microsoft.com/office/drawing/2014/main" id="{499CE3F5-87BB-4CE8-A6E0-80CC7015D149}"/>
              </a:ext>
            </a:extLst>
          </p:cNvPr>
          <p:cNvSpPr>
            <a:spLocks noGrp="1"/>
          </p:cNvSpPr>
          <p:nvPr>
            <p:ph type="sldNum" sz="quarter" idx="12"/>
          </p:nvPr>
        </p:nvSpPr>
        <p:spPr>
          <a:xfrm>
            <a:off x="11549270" y="6468305"/>
            <a:ext cx="443948" cy="365125"/>
          </a:xfrm>
        </p:spPr>
        <p:txBody>
          <a:bodyPr/>
          <a:lstStyle/>
          <a:p>
            <a:pPr>
              <a:spcAft>
                <a:spcPts val="600"/>
              </a:spcAft>
            </a:pPr>
            <a:fld id="{F38DF745-7D3F-47F4-83A3-874385CFAA69}" type="slidenum">
              <a:rPr lang="en-US" smtClean="0"/>
              <a:pPr>
                <a:spcAft>
                  <a:spcPts val="600"/>
                </a:spcAft>
              </a:pPr>
              <a:t>31</a:t>
            </a:fld>
            <a:endParaRPr lang="en-US"/>
          </a:p>
        </p:txBody>
      </p:sp>
      <p:sp>
        <p:nvSpPr>
          <p:cNvPr id="4" name="Slide Number Placeholder 3" hidden="1">
            <a:extLst>
              <a:ext uri="{FF2B5EF4-FFF2-40B4-BE49-F238E27FC236}">
                <a16:creationId xmlns:a16="http://schemas.microsoft.com/office/drawing/2014/main" id="{D53F61EB-0430-4EC1-B61E-DAB50AE678F0}"/>
              </a:ext>
            </a:extLst>
          </p:cNvPr>
          <p:cNvSpPr>
            <a:spLocks noGrp="1"/>
          </p:cNvSpPr>
          <p:nvPr>
            <p:ph type="sldNum" sz="quarter" idx="4294967295"/>
          </p:nvPr>
        </p:nvSpPr>
        <p:spPr>
          <a:xfrm>
            <a:off x="11549270" y="6468305"/>
            <a:ext cx="443948" cy="365125"/>
          </a:xfrm>
        </p:spPr>
        <p:txBody>
          <a:bodyPr anchor="ctr">
            <a:normAutofit/>
          </a:bodyPr>
          <a:lstStyle/>
          <a:p>
            <a:pPr>
              <a:spcAft>
                <a:spcPts val="600"/>
              </a:spcAft>
            </a:pPr>
            <a:fld id="{F38DF745-7D3F-47F4-83A3-874385CFAA69}" type="slidenum">
              <a:rPr lang="en-US" smtClean="0"/>
              <a:pPr>
                <a:spcAft>
                  <a:spcPts val="600"/>
                </a:spcAft>
              </a:pPr>
              <a:t>31</a:t>
            </a:fld>
            <a:endParaRPr lang="en-US"/>
          </a:p>
        </p:txBody>
      </p:sp>
    </p:spTree>
    <p:extLst>
      <p:ext uri="{BB962C8B-B14F-4D97-AF65-F5344CB8AC3E}">
        <p14:creationId xmlns:p14="http://schemas.microsoft.com/office/powerpoint/2010/main" val="2564609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sz="2800" dirty="0"/>
              <a:t>arrays</a:t>
            </a:r>
            <a:endParaRPr lang="en-GB" dirty="0"/>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An array is a special variable, which can hold more than one value at a time.</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
        <p:nvSpPr>
          <p:cNvPr id="9" name="TextBox 8">
            <a:extLst>
              <a:ext uri="{FF2B5EF4-FFF2-40B4-BE49-F238E27FC236}">
                <a16:creationId xmlns:a16="http://schemas.microsoft.com/office/drawing/2014/main" id="{175DDEDA-E262-44A8-9A15-7AC471CAF5B9}"/>
              </a:ext>
            </a:extLst>
          </p:cNvPr>
          <p:cNvSpPr txBox="1"/>
          <p:nvPr/>
        </p:nvSpPr>
        <p:spPr>
          <a:xfrm>
            <a:off x="9899479" y="6314416"/>
            <a:ext cx="2705877" cy="307777"/>
          </a:xfrm>
          <a:prstGeom prst="rect">
            <a:avLst/>
          </a:prstGeom>
          <a:noFill/>
        </p:spPr>
        <p:txBody>
          <a:bodyPr wrap="square" rtlCol="0">
            <a:spAutoFit/>
          </a:bodyPr>
          <a:lstStyle/>
          <a:p>
            <a:r>
              <a:rPr lang="en-GB" sz="1400" dirty="0"/>
              <a:t>Source: </a:t>
            </a:r>
            <a:r>
              <a:rPr lang="en-GB" sz="1400" dirty="0" err="1"/>
              <a:t>geeksforgeeks</a:t>
            </a:r>
            <a:endParaRPr lang="en-GB" sz="1400" dirty="0"/>
          </a:p>
        </p:txBody>
      </p:sp>
      <p:pic>
        <p:nvPicPr>
          <p:cNvPr id="10" name="Picture 9">
            <a:extLst>
              <a:ext uri="{FF2B5EF4-FFF2-40B4-BE49-F238E27FC236}">
                <a16:creationId xmlns:a16="http://schemas.microsoft.com/office/drawing/2014/main" id="{CEC4CF2D-B906-466D-9066-41D6237072E7}"/>
              </a:ext>
            </a:extLst>
          </p:cNvPr>
          <p:cNvPicPr>
            <a:picLocks noChangeAspect="1"/>
          </p:cNvPicPr>
          <p:nvPr/>
        </p:nvPicPr>
        <p:blipFill>
          <a:blip r:embed="rId2"/>
          <a:stretch>
            <a:fillRect/>
          </a:stretch>
        </p:blipFill>
        <p:spPr>
          <a:xfrm>
            <a:off x="2286000" y="2361688"/>
            <a:ext cx="7620000" cy="2819400"/>
          </a:xfrm>
          <a:prstGeom prst="rect">
            <a:avLst/>
          </a:prstGeom>
        </p:spPr>
      </p:pic>
    </p:spTree>
    <p:extLst>
      <p:ext uri="{BB962C8B-B14F-4D97-AF65-F5344CB8AC3E}">
        <p14:creationId xmlns:p14="http://schemas.microsoft.com/office/powerpoint/2010/main" val="3430634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sz="2800" dirty="0"/>
              <a:t>Multidimensional arrays</a:t>
            </a:r>
            <a:endParaRPr lang="en-GB" dirty="0"/>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Multidimensional arrays are data arrays with more than two dimensions. Each element is defined by two subscripts, the row index and the column index. </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33</a:t>
            </a:fld>
            <a:endParaRPr lang="en-US" dirty="0"/>
          </a:p>
        </p:txBody>
      </p:sp>
      <p:pic>
        <p:nvPicPr>
          <p:cNvPr id="6" name="Picture 5" descr="Table&#10;&#10;Description automatically generated">
            <a:extLst>
              <a:ext uri="{FF2B5EF4-FFF2-40B4-BE49-F238E27FC236}">
                <a16:creationId xmlns:a16="http://schemas.microsoft.com/office/drawing/2014/main" id="{9F7E7C07-D216-4E29-BBF4-6F3749278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359" y="3115923"/>
            <a:ext cx="3790239" cy="2376264"/>
          </a:xfrm>
          <a:prstGeom prst="rect">
            <a:avLst/>
          </a:prstGeom>
        </p:spPr>
      </p:pic>
    </p:spTree>
    <p:extLst>
      <p:ext uri="{BB962C8B-B14F-4D97-AF65-F5344CB8AC3E}">
        <p14:creationId xmlns:p14="http://schemas.microsoft.com/office/powerpoint/2010/main" val="5564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sz="2800" dirty="0"/>
              <a:t>Multidimensional arrays</a:t>
            </a:r>
            <a:endParaRPr lang="en-GB" dirty="0"/>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Multidimensional arrays are an extension of 2-D matrices and use additional subscripts for indexing. A 3-D array, for example, uses three subscripts. The first two are just like a matrix, but the third dimension represents pages or sheets of elements [2].</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34</a:t>
            </a:fld>
            <a:endParaRPr lang="en-US" dirty="0"/>
          </a:p>
        </p:txBody>
      </p:sp>
      <p:pic>
        <p:nvPicPr>
          <p:cNvPr id="8" name="Picture 7" descr="Diagram&#10;&#10;Description automatically generated">
            <a:extLst>
              <a:ext uri="{FF2B5EF4-FFF2-40B4-BE49-F238E27FC236}">
                <a16:creationId xmlns:a16="http://schemas.microsoft.com/office/drawing/2014/main" id="{9EDBCC4B-1DB9-48DF-9696-B6268D457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501" y="3206983"/>
            <a:ext cx="6599956" cy="2969980"/>
          </a:xfrm>
          <a:prstGeom prst="rect">
            <a:avLst/>
          </a:prstGeom>
        </p:spPr>
      </p:pic>
    </p:spTree>
    <p:extLst>
      <p:ext uri="{BB962C8B-B14F-4D97-AF65-F5344CB8AC3E}">
        <p14:creationId xmlns:p14="http://schemas.microsoft.com/office/powerpoint/2010/main" val="1529595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35</a:t>
            </a:fld>
            <a:endParaRPr lang="en-US" dirty="0"/>
          </a:p>
        </p:txBody>
      </p:sp>
      <p:pic>
        <p:nvPicPr>
          <p:cNvPr id="9" name="Content Placeholder 8">
            <a:extLst>
              <a:ext uri="{FF2B5EF4-FFF2-40B4-BE49-F238E27FC236}">
                <a16:creationId xmlns:a16="http://schemas.microsoft.com/office/drawing/2014/main" id="{3B6CD23C-E1FC-4648-90FE-79F320B1834A}"/>
              </a:ext>
            </a:extLst>
          </p:cNvPr>
          <p:cNvPicPr>
            <a:picLocks noGrp="1" noChangeAspect="1"/>
          </p:cNvPicPr>
          <p:nvPr>
            <p:ph idx="1"/>
          </p:nvPr>
        </p:nvPicPr>
        <p:blipFill>
          <a:blip r:embed="rId2"/>
          <a:stretch>
            <a:fillRect/>
          </a:stretch>
        </p:blipFill>
        <p:spPr>
          <a:xfrm>
            <a:off x="1591453" y="912788"/>
            <a:ext cx="9009094" cy="5032424"/>
          </a:xfrm>
          <a:prstGeom prst="rect">
            <a:avLst/>
          </a:prstGeom>
        </p:spPr>
      </p:pic>
      <p:sp>
        <p:nvSpPr>
          <p:cNvPr id="10" name="TextBox 9">
            <a:extLst>
              <a:ext uri="{FF2B5EF4-FFF2-40B4-BE49-F238E27FC236}">
                <a16:creationId xmlns:a16="http://schemas.microsoft.com/office/drawing/2014/main" id="{14C28201-2384-49CC-8A24-1DD77C998411}"/>
              </a:ext>
            </a:extLst>
          </p:cNvPr>
          <p:cNvSpPr txBox="1"/>
          <p:nvPr/>
        </p:nvSpPr>
        <p:spPr>
          <a:xfrm>
            <a:off x="9899479" y="6314416"/>
            <a:ext cx="2705877" cy="307777"/>
          </a:xfrm>
          <a:prstGeom prst="rect">
            <a:avLst/>
          </a:prstGeom>
          <a:noFill/>
        </p:spPr>
        <p:txBody>
          <a:bodyPr wrap="square" rtlCol="0">
            <a:spAutoFit/>
          </a:bodyPr>
          <a:lstStyle/>
          <a:p>
            <a:r>
              <a:rPr lang="en-GB" sz="1400" dirty="0"/>
              <a:t>Source: </a:t>
            </a:r>
            <a:r>
              <a:rPr lang="en-GB" sz="1400" dirty="0" err="1"/>
              <a:t>predictivehacks</a:t>
            </a:r>
            <a:endParaRPr lang="en-GB" sz="1400" dirty="0"/>
          </a:p>
        </p:txBody>
      </p:sp>
    </p:spTree>
    <p:extLst>
      <p:ext uri="{BB962C8B-B14F-4D97-AF65-F5344CB8AC3E}">
        <p14:creationId xmlns:p14="http://schemas.microsoft.com/office/powerpoint/2010/main" val="1883854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sz="2800" dirty="0"/>
              <a:t>Relational tables</a:t>
            </a:r>
            <a:endParaRPr lang="en-GB" dirty="0"/>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Multiple tables of data interrelated by key columns (what would be primary or foreign keys for a SQL user).</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9" name="TextBox 8">
            <a:extLst>
              <a:ext uri="{FF2B5EF4-FFF2-40B4-BE49-F238E27FC236}">
                <a16:creationId xmlns:a16="http://schemas.microsoft.com/office/drawing/2014/main" id="{3A8CE9C2-6DD5-4D15-B48D-E3FD3A5F0B63}"/>
              </a:ext>
            </a:extLst>
          </p:cNvPr>
          <p:cNvSpPr txBox="1"/>
          <p:nvPr/>
        </p:nvSpPr>
        <p:spPr>
          <a:xfrm>
            <a:off x="9566104" y="6310210"/>
            <a:ext cx="2625896" cy="523220"/>
          </a:xfrm>
          <a:prstGeom prst="rect">
            <a:avLst/>
          </a:prstGeom>
          <a:noFill/>
        </p:spPr>
        <p:txBody>
          <a:bodyPr wrap="square" rtlCol="0">
            <a:spAutoFit/>
          </a:bodyPr>
          <a:lstStyle/>
          <a:p>
            <a:r>
              <a:rPr lang="en-GB" sz="1400" dirty="0"/>
              <a:t>Image Source: </a:t>
            </a:r>
            <a:r>
              <a:rPr lang="fr-FR" sz="1400" dirty="0">
                <a:hlinkClick r:id="rId2"/>
              </a:rPr>
              <a:t>Grace L. Samson </a:t>
            </a:r>
            <a:r>
              <a:rPr lang="fr-FR" sz="1400" dirty="0" err="1">
                <a:hlinkClick r:id="rId2"/>
              </a:rPr>
              <a:t>Ph.D</a:t>
            </a:r>
            <a:endParaRPr lang="en-GB" sz="1400" dirty="0"/>
          </a:p>
        </p:txBody>
      </p:sp>
      <p:pic>
        <p:nvPicPr>
          <p:cNvPr id="11" name="Picture 10" descr="Table&#10;&#10;Description automatically generated">
            <a:extLst>
              <a:ext uri="{FF2B5EF4-FFF2-40B4-BE49-F238E27FC236}">
                <a16:creationId xmlns:a16="http://schemas.microsoft.com/office/drawing/2014/main" id="{AEB09BC4-B0DE-4098-96E0-36975813C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564904"/>
            <a:ext cx="5638800" cy="3457575"/>
          </a:xfrm>
          <a:prstGeom prst="rect">
            <a:avLst/>
          </a:prstGeom>
        </p:spPr>
      </p:pic>
    </p:spTree>
    <p:extLst>
      <p:ext uri="{BB962C8B-B14F-4D97-AF65-F5344CB8AC3E}">
        <p14:creationId xmlns:p14="http://schemas.microsoft.com/office/powerpoint/2010/main" val="4006308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67DC1-FD85-4359-B919-53FECE3347EA}"/>
              </a:ext>
            </a:extLst>
          </p:cNvPr>
          <p:cNvSpPr>
            <a:spLocks noGrp="1"/>
          </p:cNvSpPr>
          <p:nvPr>
            <p:ph type="title"/>
          </p:nvPr>
        </p:nvSpPr>
        <p:spPr/>
        <p:txBody>
          <a:bodyPr/>
          <a:lstStyle/>
          <a:p>
            <a:r>
              <a:rPr lang="en-GB" sz="2800" dirty="0"/>
              <a:t>Time Series</a:t>
            </a:r>
            <a:endParaRPr lang="en-GB" dirty="0"/>
          </a:p>
        </p:txBody>
      </p:sp>
      <p:sp>
        <p:nvSpPr>
          <p:cNvPr id="5" name="Content Placeholder 4">
            <a:extLst>
              <a:ext uri="{FF2B5EF4-FFF2-40B4-BE49-F238E27FC236}">
                <a16:creationId xmlns:a16="http://schemas.microsoft.com/office/drawing/2014/main" id="{D0B874FE-FF87-49CC-BB43-DCAE2CD5287F}"/>
              </a:ext>
            </a:extLst>
          </p:cNvPr>
          <p:cNvSpPr>
            <a:spLocks noGrp="1"/>
          </p:cNvSpPr>
          <p:nvPr>
            <p:ph idx="1"/>
          </p:nvPr>
        </p:nvSpPr>
        <p:spPr/>
        <p:txBody>
          <a:bodyPr/>
          <a:lstStyle/>
          <a:p>
            <a:r>
              <a:rPr lang="en-GB" sz="2400" dirty="0"/>
              <a:t>Time series data is a collection of quantities that are assembled over even intervals in time and ordered chronologically. The time interval at which data is collection is generally referred to as the time series frequency [3].</a:t>
            </a:r>
          </a:p>
        </p:txBody>
      </p:sp>
      <p:sp>
        <p:nvSpPr>
          <p:cNvPr id="3" name="Slide Number Placeholder 2">
            <a:extLst>
              <a:ext uri="{FF2B5EF4-FFF2-40B4-BE49-F238E27FC236}">
                <a16:creationId xmlns:a16="http://schemas.microsoft.com/office/drawing/2014/main" id="{5C867D58-6141-4FDF-9A1E-E55545853BE2}"/>
              </a:ext>
            </a:extLst>
          </p:cNvPr>
          <p:cNvSpPr>
            <a:spLocks noGrp="1"/>
          </p:cNvSpPr>
          <p:nvPr>
            <p:ph type="sldNum" sz="quarter" idx="12"/>
          </p:nvPr>
        </p:nvSpPr>
        <p:spPr/>
        <p:txBody>
          <a:bodyPr/>
          <a:lstStyle/>
          <a:p>
            <a:fld id="{4FAB73BC-B049-4115-A692-8D63A059BFB8}" type="slidenum">
              <a:rPr lang="en-US" smtClean="0"/>
              <a:pPr/>
              <a:t>37</a:t>
            </a:fld>
            <a:endParaRPr lang="en-US" dirty="0"/>
          </a:p>
        </p:txBody>
      </p:sp>
      <p:pic>
        <p:nvPicPr>
          <p:cNvPr id="7" name="Picture 6" descr="Chart, histogram&#10;&#10;Description automatically generated">
            <a:extLst>
              <a:ext uri="{FF2B5EF4-FFF2-40B4-BE49-F238E27FC236}">
                <a16:creationId xmlns:a16="http://schemas.microsoft.com/office/drawing/2014/main" id="{FAAB03DB-904F-4BFB-AD07-DBB8B60B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2999401"/>
            <a:ext cx="6401693" cy="3200847"/>
          </a:xfrm>
          <a:prstGeom prst="rect">
            <a:avLst/>
          </a:prstGeom>
        </p:spPr>
      </p:pic>
      <p:sp>
        <p:nvSpPr>
          <p:cNvPr id="9" name="TextBox 8">
            <a:extLst>
              <a:ext uri="{FF2B5EF4-FFF2-40B4-BE49-F238E27FC236}">
                <a16:creationId xmlns:a16="http://schemas.microsoft.com/office/drawing/2014/main" id="{E979C190-688E-4B48-9364-9D162B10A696}"/>
              </a:ext>
            </a:extLst>
          </p:cNvPr>
          <p:cNvSpPr txBox="1"/>
          <p:nvPr/>
        </p:nvSpPr>
        <p:spPr>
          <a:xfrm>
            <a:off x="9941212" y="6299028"/>
            <a:ext cx="2016224" cy="338554"/>
          </a:xfrm>
          <a:prstGeom prst="rect">
            <a:avLst/>
          </a:prstGeom>
          <a:noFill/>
        </p:spPr>
        <p:txBody>
          <a:bodyPr wrap="square" rtlCol="0">
            <a:spAutoFit/>
          </a:bodyPr>
          <a:lstStyle/>
          <a:p>
            <a:r>
              <a:rPr lang="en-GB" sz="1600" dirty="0"/>
              <a:t>Source: otexts.com</a:t>
            </a:r>
          </a:p>
        </p:txBody>
      </p:sp>
    </p:spTree>
    <p:extLst>
      <p:ext uri="{BB962C8B-B14F-4D97-AF65-F5344CB8AC3E}">
        <p14:creationId xmlns:p14="http://schemas.microsoft.com/office/powerpoint/2010/main" val="1806678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22A-FC33-456C-A8E1-876626134D42}"/>
              </a:ext>
            </a:extLst>
          </p:cNvPr>
          <p:cNvSpPr>
            <a:spLocks noGrp="1"/>
          </p:cNvSpPr>
          <p:nvPr>
            <p:ph type="title"/>
          </p:nvPr>
        </p:nvSpPr>
        <p:spPr/>
        <p:txBody>
          <a:bodyPr/>
          <a:lstStyle/>
          <a:p>
            <a:r>
              <a:rPr lang="en-GB" dirty="0"/>
              <a:t>References</a:t>
            </a:r>
          </a:p>
        </p:txBody>
      </p:sp>
      <p:sp>
        <p:nvSpPr>
          <p:cNvPr id="3" name="Slide Number Placeholder 2">
            <a:extLst>
              <a:ext uri="{FF2B5EF4-FFF2-40B4-BE49-F238E27FC236}">
                <a16:creationId xmlns:a16="http://schemas.microsoft.com/office/drawing/2014/main" id="{0A80BD76-BA95-4945-B55C-7F4BED7AB81B}"/>
              </a:ext>
            </a:extLst>
          </p:cNvPr>
          <p:cNvSpPr>
            <a:spLocks noGrp="1"/>
          </p:cNvSpPr>
          <p:nvPr>
            <p:ph type="sldNum" sz="quarter" idx="11"/>
          </p:nvPr>
        </p:nvSpPr>
        <p:spPr/>
        <p:txBody>
          <a:bodyPr/>
          <a:lstStyle/>
          <a:p>
            <a:fld id="{4FAB73BC-B049-4115-A692-8D63A059BFB8}" type="slidenum">
              <a:rPr lang="en-US" smtClean="0"/>
              <a:pPr/>
              <a:t>38</a:t>
            </a:fld>
            <a:endParaRPr lang="en-US" dirty="0"/>
          </a:p>
        </p:txBody>
      </p:sp>
      <p:sp>
        <p:nvSpPr>
          <p:cNvPr id="4" name="TextBox 3">
            <a:extLst>
              <a:ext uri="{FF2B5EF4-FFF2-40B4-BE49-F238E27FC236}">
                <a16:creationId xmlns:a16="http://schemas.microsoft.com/office/drawing/2014/main" id="{9A1BBB10-F9BA-445A-ABAA-746935A11170}"/>
              </a:ext>
            </a:extLst>
          </p:cNvPr>
          <p:cNvSpPr txBox="1"/>
          <p:nvPr/>
        </p:nvSpPr>
        <p:spPr>
          <a:xfrm>
            <a:off x="2207568" y="2204864"/>
            <a:ext cx="7978384" cy="1815882"/>
          </a:xfrm>
          <a:prstGeom prst="rect">
            <a:avLst/>
          </a:prstGeom>
          <a:noFill/>
        </p:spPr>
        <p:txBody>
          <a:bodyPr wrap="square" rtlCol="0">
            <a:spAutoFit/>
          </a:bodyPr>
          <a:lstStyle/>
          <a:p>
            <a:pPr marL="342900" indent="-342900">
              <a:buFont typeface="+mj-lt"/>
              <a:buAutoNum type="arabicPeriod"/>
            </a:pPr>
            <a:r>
              <a:rPr lang="en-GB" sz="1400" dirty="0" err="1"/>
              <a:t>Rosett</a:t>
            </a:r>
            <a:r>
              <a:rPr lang="en-GB" sz="1400" dirty="0"/>
              <a:t> C.M., Hagerty A. (2021) Data Wrangling. In: Introducing HR Analytics with Machine Learning. Springer, Cham. </a:t>
            </a:r>
            <a:r>
              <a:rPr lang="en-GB" sz="1400" dirty="0">
                <a:hlinkClick r:id="rId2"/>
              </a:rPr>
              <a:t>https://doi.org/10.1007/978-3-030-67626-1_13</a:t>
            </a:r>
            <a:endParaRPr lang="en-GB" sz="1400" dirty="0"/>
          </a:p>
          <a:p>
            <a:pPr marL="342900" indent="-342900">
              <a:buFont typeface="+mj-lt"/>
              <a:buAutoNum type="arabicPeriod"/>
            </a:pPr>
            <a:r>
              <a:rPr lang="en-GB" sz="1400" dirty="0" err="1">
                <a:solidFill>
                  <a:srgbClr val="000000"/>
                </a:solidFill>
                <a:effectLst/>
              </a:rPr>
              <a:t>Stefanski</a:t>
            </a:r>
            <a:r>
              <a:rPr lang="en-GB" sz="1400" dirty="0">
                <a:solidFill>
                  <a:srgbClr val="000000"/>
                </a:solidFill>
                <a:effectLst/>
              </a:rPr>
              <a:t>, R., Sinha, V. and Poddar, A., 2022. </a:t>
            </a:r>
            <a:r>
              <a:rPr lang="en-GB" sz="1400" i="1" dirty="0">
                <a:solidFill>
                  <a:srgbClr val="000000"/>
                </a:solidFill>
                <a:effectLst/>
              </a:rPr>
              <a:t>Data Wrangling in 6 Steps: An Analyst's Guide For Creating Useful Data</a:t>
            </a:r>
            <a:r>
              <a:rPr lang="en-GB" sz="1400" dirty="0">
                <a:solidFill>
                  <a:srgbClr val="000000"/>
                </a:solidFill>
                <a:effectLst/>
              </a:rPr>
              <a:t>. [online] Learn | </a:t>
            </a:r>
            <a:r>
              <a:rPr lang="en-GB" sz="1400" dirty="0" err="1">
                <a:solidFill>
                  <a:srgbClr val="000000"/>
                </a:solidFill>
                <a:effectLst/>
              </a:rPr>
              <a:t>Hevo</a:t>
            </a:r>
            <a:r>
              <a:rPr lang="en-GB" sz="1400" dirty="0">
                <a:solidFill>
                  <a:srgbClr val="000000"/>
                </a:solidFill>
                <a:effectLst/>
              </a:rPr>
              <a:t>. Available at: </a:t>
            </a:r>
            <a:r>
              <a:rPr lang="en-GB" sz="1400" dirty="0">
                <a:solidFill>
                  <a:srgbClr val="000000"/>
                </a:solidFill>
                <a:effectLst/>
                <a:hlinkClick r:id="rId3"/>
              </a:rPr>
              <a:t>https://hevodata.com/learn/data-wrangling/#s2</a:t>
            </a:r>
            <a:endParaRPr lang="en-GB" sz="1400" dirty="0">
              <a:solidFill>
                <a:srgbClr val="000000"/>
              </a:solidFill>
            </a:endParaRPr>
          </a:p>
          <a:p>
            <a:pPr marL="342900" indent="-342900">
              <a:buFont typeface="+mj-lt"/>
              <a:buAutoNum type="arabicPeriod"/>
            </a:pPr>
            <a:r>
              <a:rPr lang="en-GB" sz="1400" dirty="0">
                <a:solidFill>
                  <a:srgbClr val="000000"/>
                </a:solidFill>
                <a:effectLst/>
              </a:rPr>
              <a:t>Tripathi, S., </a:t>
            </a:r>
            <a:r>
              <a:rPr lang="en-GB" sz="1400" dirty="0" err="1">
                <a:solidFill>
                  <a:srgbClr val="000000"/>
                </a:solidFill>
                <a:effectLst/>
              </a:rPr>
              <a:t>Muhr</a:t>
            </a:r>
            <a:r>
              <a:rPr lang="en-GB" sz="1400" dirty="0">
                <a:solidFill>
                  <a:srgbClr val="000000"/>
                </a:solidFill>
                <a:effectLst/>
              </a:rPr>
              <a:t>, D., Brunner, M., </a:t>
            </a:r>
            <a:r>
              <a:rPr lang="en-GB" sz="1400" dirty="0" err="1">
                <a:solidFill>
                  <a:srgbClr val="000000"/>
                </a:solidFill>
                <a:effectLst/>
              </a:rPr>
              <a:t>Jodlbauer</a:t>
            </a:r>
            <a:r>
              <a:rPr lang="en-GB" sz="1400" dirty="0">
                <a:solidFill>
                  <a:srgbClr val="000000"/>
                </a:solidFill>
                <a:effectLst/>
              </a:rPr>
              <a:t>, H., </a:t>
            </a:r>
            <a:r>
              <a:rPr lang="en-GB" sz="1400" dirty="0" err="1">
                <a:solidFill>
                  <a:srgbClr val="000000"/>
                </a:solidFill>
                <a:effectLst/>
              </a:rPr>
              <a:t>Dehmer</a:t>
            </a:r>
            <a:r>
              <a:rPr lang="en-GB" sz="1400" dirty="0">
                <a:solidFill>
                  <a:srgbClr val="000000"/>
                </a:solidFill>
                <a:effectLst/>
              </a:rPr>
              <a:t>, M. and Emmert-</a:t>
            </a:r>
            <a:r>
              <a:rPr lang="en-GB" sz="1400" dirty="0" err="1">
                <a:solidFill>
                  <a:srgbClr val="000000"/>
                </a:solidFill>
                <a:effectLst/>
              </a:rPr>
              <a:t>Streib</a:t>
            </a:r>
            <a:r>
              <a:rPr lang="en-GB" sz="1400" dirty="0">
                <a:solidFill>
                  <a:srgbClr val="000000"/>
                </a:solidFill>
                <a:effectLst/>
              </a:rPr>
              <a:t>, F., 2021. Ensuring the Robustness and Reliability of Data-Driven Knowledge Discovery Models in Production and Manufacturing. </a:t>
            </a:r>
            <a:r>
              <a:rPr lang="en-GB" sz="1400" i="1" dirty="0">
                <a:solidFill>
                  <a:srgbClr val="000000"/>
                </a:solidFill>
                <a:effectLst/>
              </a:rPr>
              <a:t>Frontiers in Artificial Intelligence</a:t>
            </a:r>
            <a:r>
              <a:rPr lang="en-GB" sz="1400" dirty="0">
                <a:solidFill>
                  <a:srgbClr val="000000"/>
                </a:solidFill>
                <a:effectLst/>
              </a:rPr>
              <a:t>, 4.</a:t>
            </a:r>
          </a:p>
          <a:p>
            <a:endParaRPr lang="en-GB" sz="1400" dirty="0"/>
          </a:p>
        </p:txBody>
      </p:sp>
    </p:spTree>
    <p:extLst>
      <p:ext uri="{BB962C8B-B14F-4D97-AF65-F5344CB8AC3E}">
        <p14:creationId xmlns:p14="http://schemas.microsoft.com/office/powerpoint/2010/main" val="4049529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A5C6-3009-44C2-A574-65448EAF5775}"/>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D95ADE1-DC37-4175-948F-CA8ABAC754AB}"/>
              </a:ext>
            </a:extLst>
          </p:cNvPr>
          <p:cNvSpPr>
            <a:spLocks noGrp="1"/>
          </p:cNvSpPr>
          <p:nvPr>
            <p:ph idx="1"/>
          </p:nvPr>
        </p:nvSpPr>
        <p:spPr/>
        <p:txBody>
          <a:bodyPr/>
          <a:lstStyle/>
          <a:p>
            <a:pPr marL="228600" indent="-228600">
              <a:buFont typeface="+mj-lt"/>
              <a:buAutoNum type="arabicPeriod"/>
            </a:pPr>
            <a:r>
              <a:rPr lang="en-GB" dirty="0">
                <a:solidFill>
                  <a:srgbClr val="000000"/>
                </a:solidFill>
                <a:effectLst/>
              </a:rPr>
              <a:t>Python.org. 2022. </a:t>
            </a:r>
            <a:r>
              <a:rPr lang="en-GB" i="1" dirty="0">
                <a:solidFill>
                  <a:srgbClr val="000000"/>
                </a:solidFill>
                <a:effectLst/>
              </a:rPr>
              <a:t>What is Python? Executive Summary</a:t>
            </a:r>
            <a:r>
              <a:rPr lang="en-GB" dirty="0">
                <a:solidFill>
                  <a:srgbClr val="000000"/>
                </a:solidFill>
                <a:effectLst/>
              </a:rPr>
              <a:t>. [online] Available at: &lt;https://www.python.org/doc/essays/blurb/&gt; </a:t>
            </a:r>
          </a:p>
          <a:p>
            <a:pPr marL="228600" indent="-228600">
              <a:buFont typeface="+mj-lt"/>
              <a:buAutoNum type="arabicPeriod"/>
            </a:pPr>
            <a:r>
              <a:rPr lang="en-GB" dirty="0"/>
              <a:t>McKinney, Wes. </a:t>
            </a:r>
            <a:r>
              <a:rPr lang="en-GB" i="1" dirty="0"/>
              <a:t>Python for data analysis: Data wrangling with Pandas, NumPy, and </a:t>
            </a:r>
            <a:r>
              <a:rPr lang="en-GB" i="1" dirty="0" err="1"/>
              <a:t>IPython</a:t>
            </a:r>
            <a:r>
              <a:rPr lang="en-GB" dirty="0"/>
              <a:t>. " O'Reilly Media, Inc.", 2012.</a:t>
            </a:r>
          </a:p>
          <a:p>
            <a:pPr marL="228600" indent="-228600">
              <a:buFont typeface="+mj-lt"/>
              <a:buAutoNum type="arabicPeriod"/>
            </a:pPr>
            <a:r>
              <a:rPr lang="en-GB" dirty="0">
                <a:solidFill>
                  <a:srgbClr val="000000"/>
                </a:solidFill>
                <a:effectLst/>
              </a:rPr>
              <a:t>En.wikipedia.org. 2022. </a:t>
            </a:r>
            <a:r>
              <a:rPr lang="en-GB" i="1" dirty="0">
                <a:solidFill>
                  <a:srgbClr val="000000"/>
                </a:solidFill>
                <a:effectLst/>
              </a:rPr>
              <a:t>Anaconda (Python distribution) - Wikipedia</a:t>
            </a:r>
            <a:r>
              <a:rPr lang="en-GB" dirty="0">
                <a:solidFill>
                  <a:srgbClr val="000000"/>
                </a:solidFill>
                <a:effectLst/>
              </a:rPr>
              <a:t>. [online] Available at: </a:t>
            </a:r>
            <a:r>
              <a:rPr lang="en-GB" dirty="0">
                <a:solidFill>
                  <a:srgbClr val="000000"/>
                </a:solidFill>
                <a:effectLst/>
                <a:hlinkClick r:id="rId2"/>
              </a:rPr>
              <a:t>https://en.wikipedia.org/wiki/Anaconda_(Python_distribution)</a:t>
            </a:r>
            <a:r>
              <a:rPr lang="en-GB" dirty="0">
                <a:solidFill>
                  <a:srgbClr val="000000"/>
                </a:solidFill>
                <a:effectLst/>
              </a:rPr>
              <a:t>.</a:t>
            </a:r>
            <a:endParaRPr lang="en-GB" dirty="0"/>
          </a:p>
        </p:txBody>
      </p:sp>
    </p:spTree>
    <p:extLst>
      <p:ext uri="{BB962C8B-B14F-4D97-AF65-F5344CB8AC3E}">
        <p14:creationId xmlns:p14="http://schemas.microsoft.com/office/powerpoint/2010/main" val="174813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55EB5-02E4-4AE9-9DD7-E0529D2E8D83}"/>
              </a:ext>
            </a:extLst>
          </p:cNvPr>
          <p:cNvSpPr>
            <a:spLocks noGrp="1"/>
          </p:cNvSpPr>
          <p:nvPr>
            <p:ph type="title"/>
          </p:nvPr>
        </p:nvSpPr>
        <p:spPr/>
        <p:txBody>
          <a:bodyPr/>
          <a:lstStyle/>
          <a:p>
            <a:r>
              <a:rPr lang="en-GB" dirty="0"/>
              <a:t>The Most In-Demand Skills for Data Scientists in 2021</a:t>
            </a:r>
            <a:br>
              <a:rPr lang="en-GB" dirty="0"/>
            </a:br>
            <a:r>
              <a:rPr lang="en-GB" sz="2000" dirty="0"/>
              <a:t>Results from </a:t>
            </a:r>
            <a:r>
              <a:rPr lang="en-GB" sz="2000" dirty="0" err="1"/>
              <a:t>webscraping</a:t>
            </a:r>
            <a:r>
              <a:rPr lang="en-GB" sz="2000" dirty="0"/>
              <a:t> over 15,000 Data Scientist job postings</a:t>
            </a:r>
            <a:endParaRPr lang="en-GB" dirty="0"/>
          </a:p>
        </p:txBody>
      </p:sp>
      <p:sp>
        <p:nvSpPr>
          <p:cNvPr id="3" name="Slide Number Placeholder 2">
            <a:extLst>
              <a:ext uri="{FF2B5EF4-FFF2-40B4-BE49-F238E27FC236}">
                <a16:creationId xmlns:a16="http://schemas.microsoft.com/office/drawing/2014/main" id="{E66B3A69-0CDC-43D5-8246-4320E91C10F5}"/>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11" name="TextBox 10">
            <a:extLst>
              <a:ext uri="{FF2B5EF4-FFF2-40B4-BE49-F238E27FC236}">
                <a16:creationId xmlns:a16="http://schemas.microsoft.com/office/drawing/2014/main" id="{1B6CC5A9-6D90-4CD5-BB31-05BD26AD4BDE}"/>
              </a:ext>
            </a:extLst>
          </p:cNvPr>
          <p:cNvSpPr txBox="1"/>
          <p:nvPr/>
        </p:nvSpPr>
        <p:spPr>
          <a:xfrm>
            <a:off x="9946703" y="6206695"/>
            <a:ext cx="2046515" cy="523220"/>
          </a:xfrm>
          <a:prstGeom prst="rect">
            <a:avLst/>
          </a:prstGeom>
          <a:noFill/>
        </p:spPr>
        <p:txBody>
          <a:bodyPr wrap="square" rtlCol="0">
            <a:spAutoFit/>
          </a:bodyPr>
          <a:lstStyle/>
          <a:p>
            <a:r>
              <a:rPr lang="en-GB" sz="1400" dirty="0"/>
              <a:t>Source: towardsdatascience.com</a:t>
            </a:r>
          </a:p>
        </p:txBody>
      </p:sp>
      <p:pic>
        <p:nvPicPr>
          <p:cNvPr id="13" name="Picture 12" descr="Chart, bar chart&#10;&#10;Description automatically generated">
            <a:extLst>
              <a:ext uri="{FF2B5EF4-FFF2-40B4-BE49-F238E27FC236}">
                <a16:creationId xmlns:a16="http://schemas.microsoft.com/office/drawing/2014/main" id="{99BD22B1-082A-45E1-9F6D-C0FCE87ABF91}"/>
              </a:ext>
            </a:extLst>
          </p:cNvPr>
          <p:cNvPicPr>
            <a:picLocks noChangeAspect="1"/>
          </p:cNvPicPr>
          <p:nvPr/>
        </p:nvPicPr>
        <p:blipFill>
          <a:blip r:embed="rId2"/>
          <a:stretch>
            <a:fillRect/>
          </a:stretch>
        </p:blipFill>
        <p:spPr>
          <a:xfrm>
            <a:off x="832174" y="1516047"/>
            <a:ext cx="10527652" cy="4629120"/>
          </a:xfrm>
          <a:prstGeom prst="rect">
            <a:avLst/>
          </a:prstGeom>
        </p:spPr>
      </p:pic>
    </p:spTree>
    <p:extLst>
      <p:ext uri="{BB962C8B-B14F-4D97-AF65-F5344CB8AC3E}">
        <p14:creationId xmlns:p14="http://schemas.microsoft.com/office/powerpoint/2010/main" val="796029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A5C6-3009-44C2-A574-65448EAF5775}"/>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7D95ADE1-DC37-4175-948F-CA8ABAC754AB}"/>
              </a:ext>
            </a:extLst>
          </p:cNvPr>
          <p:cNvSpPr>
            <a:spLocks noGrp="1"/>
          </p:cNvSpPr>
          <p:nvPr>
            <p:ph idx="1"/>
          </p:nvPr>
        </p:nvSpPr>
        <p:spPr/>
        <p:txBody>
          <a:bodyPr/>
          <a:lstStyle/>
          <a:p>
            <a:pPr marL="228600" indent="-228600">
              <a:buFont typeface="+mj-lt"/>
              <a:buAutoNum type="arabicPeriod"/>
            </a:pPr>
            <a:r>
              <a:rPr lang="en-GB" dirty="0">
                <a:hlinkClick r:id="rId2"/>
              </a:rPr>
              <a:t>https://docs.anaconda.com/anacondaorg/faq/#what-is-anaconda-inc</a:t>
            </a:r>
            <a:endParaRPr lang="en-GB" dirty="0"/>
          </a:p>
          <a:p>
            <a:pPr marL="228600" indent="-228600">
              <a:buFont typeface="+mj-lt"/>
              <a:buAutoNum type="arabicPeriod"/>
            </a:pPr>
            <a:r>
              <a:rPr lang="en-GB" dirty="0">
                <a:hlinkClick r:id="rId3"/>
              </a:rPr>
              <a:t>https://docs.anaconda.com/anacondaorg/glossary/#cloud-glossary-cloud</a:t>
            </a:r>
            <a:endParaRPr lang="en-GB" dirty="0"/>
          </a:p>
          <a:p>
            <a:pPr marL="228600" indent="-228600">
              <a:buFont typeface="+mj-lt"/>
              <a:buAutoNum type="arabicPeriod"/>
            </a:pPr>
            <a:endParaRPr lang="en-GB" dirty="0"/>
          </a:p>
        </p:txBody>
      </p:sp>
    </p:spTree>
    <p:extLst>
      <p:ext uri="{BB962C8B-B14F-4D97-AF65-F5344CB8AC3E}">
        <p14:creationId xmlns:p14="http://schemas.microsoft.com/office/powerpoint/2010/main" val="228559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9D635-9C1E-BE60-F839-FDD51032EDFF}"/>
              </a:ext>
            </a:extLst>
          </p:cNvPr>
          <p:cNvSpPr>
            <a:spLocks noGrp="1"/>
          </p:cNvSpPr>
          <p:nvPr>
            <p:ph type="title"/>
          </p:nvPr>
        </p:nvSpPr>
        <p:spPr/>
        <p:txBody>
          <a:bodyPr/>
          <a:lstStyle/>
          <a:p>
            <a:r>
              <a:rPr lang="en-GB" dirty="0"/>
              <a:t>Top Skills for Data Scientists in 2022</a:t>
            </a:r>
          </a:p>
        </p:txBody>
      </p:sp>
      <p:sp>
        <p:nvSpPr>
          <p:cNvPr id="5" name="Content Placeholder 4">
            <a:extLst>
              <a:ext uri="{FF2B5EF4-FFF2-40B4-BE49-F238E27FC236}">
                <a16:creationId xmlns:a16="http://schemas.microsoft.com/office/drawing/2014/main" id="{F718F531-0F3E-5C62-F17F-7953D3BED9DA}"/>
              </a:ext>
            </a:extLst>
          </p:cNvPr>
          <p:cNvSpPr>
            <a:spLocks noGrp="1"/>
          </p:cNvSpPr>
          <p:nvPr>
            <p:ph idx="1"/>
          </p:nvPr>
        </p:nvSpPr>
        <p:spPr/>
        <p:txBody>
          <a:bodyPr/>
          <a:lstStyle/>
          <a:p>
            <a:pPr marL="0" indent="0">
              <a:buNone/>
            </a:pPr>
            <a:r>
              <a:rPr lang="en-GB" sz="2000" dirty="0"/>
              <a:t>According to the Artificial Intelligence Report the top skills for data scientists in 2022 are: </a:t>
            </a:r>
          </a:p>
          <a:p>
            <a:pPr marL="0" indent="0">
              <a:buNone/>
            </a:pPr>
            <a:endParaRPr lang="en-GB" sz="2000" dirty="0"/>
          </a:p>
          <a:p>
            <a:r>
              <a:rPr lang="en-GB" sz="2000" dirty="0"/>
              <a:t>    Data Wrangling / Data Carpentry/ Feature Engineering</a:t>
            </a:r>
          </a:p>
          <a:p>
            <a:r>
              <a:rPr lang="en-GB" sz="2000" dirty="0"/>
              <a:t>    Writing SQL Queries &amp; Building Data Pipelines</a:t>
            </a:r>
          </a:p>
          <a:p>
            <a:r>
              <a:rPr lang="en-GB" sz="2000" dirty="0"/>
              <a:t>    Storytelling (i.e. Communication) to complement Data visualization</a:t>
            </a:r>
          </a:p>
          <a:p>
            <a:r>
              <a:rPr lang="en-GB" sz="2000" dirty="0"/>
              <a:t>    Regression/Classification</a:t>
            </a:r>
          </a:p>
          <a:p>
            <a:endParaRPr lang="en-GB" sz="2000" dirty="0"/>
          </a:p>
          <a:p>
            <a:endParaRPr lang="en-GB" sz="2000" dirty="0"/>
          </a:p>
          <a:p>
            <a:endParaRPr lang="en-GB" dirty="0"/>
          </a:p>
        </p:txBody>
      </p:sp>
      <p:sp>
        <p:nvSpPr>
          <p:cNvPr id="3" name="Slide Number Placeholder 2">
            <a:extLst>
              <a:ext uri="{FF2B5EF4-FFF2-40B4-BE49-F238E27FC236}">
                <a16:creationId xmlns:a16="http://schemas.microsoft.com/office/drawing/2014/main" id="{F0A9B2B9-FEEE-7C38-156E-0B68D75D031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2970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121F593-4441-4DE7-B310-069C13BD6DFD}"/>
              </a:ext>
            </a:extLst>
          </p:cNvPr>
          <p:cNvSpPr>
            <a:spLocks noGrp="1"/>
          </p:cNvSpPr>
          <p:nvPr>
            <p:ph type="title"/>
          </p:nvPr>
        </p:nvSpPr>
        <p:spPr/>
        <p:txBody>
          <a:bodyPr/>
          <a:lstStyle/>
          <a:p>
            <a:r>
              <a:rPr lang="en-GB" dirty="0"/>
              <a:t>Why Python?</a:t>
            </a:r>
          </a:p>
        </p:txBody>
      </p:sp>
      <p:sp>
        <p:nvSpPr>
          <p:cNvPr id="9" name="Content Placeholder 8">
            <a:extLst>
              <a:ext uri="{FF2B5EF4-FFF2-40B4-BE49-F238E27FC236}">
                <a16:creationId xmlns:a16="http://schemas.microsoft.com/office/drawing/2014/main" id="{F43067F1-DBB2-46D5-BDE3-30691BA1FB2A}"/>
              </a:ext>
            </a:extLst>
          </p:cNvPr>
          <p:cNvSpPr>
            <a:spLocks noGrp="1"/>
          </p:cNvSpPr>
          <p:nvPr>
            <p:ph idx="1"/>
          </p:nvPr>
        </p:nvSpPr>
        <p:spPr>
          <a:xfrm>
            <a:off x="1945968" y="1891220"/>
            <a:ext cx="8300063" cy="3075559"/>
          </a:xfrm>
        </p:spPr>
        <p:txBody>
          <a:bodyPr/>
          <a:lstStyle/>
          <a:p>
            <a:pPr marL="0" indent="0">
              <a:buNone/>
            </a:pPr>
            <a:endParaRPr lang="en-GB" sz="1800" b="0" i="0" u="none" strike="noStrike" baseline="0" dirty="0">
              <a:latin typeface="MyriadPro-SemiboldCond"/>
            </a:endParaRPr>
          </a:p>
          <a:p>
            <a:r>
              <a:rPr lang="en-GB" sz="1800" b="0" i="0" u="none" strike="noStrike" baseline="0" dirty="0">
                <a:latin typeface="MyriadPro-SemiboldCond"/>
              </a:rPr>
              <a:t>    It is free and open-source software.</a:t>
            </a:r>
          </a:p>
          <a:p>
            <a:r>
              <a:rPr lang="en-GB" sz="1800" b="0" i="0" u="none" strike="noStrike" baseline="0" dirty="0">
                <a:latin typeface="MyriadPro-SemiboldCond"/>
              </a:rPr>
              <a:t>    It is well-documented and runs on all platforms.</a:t>
            </a:r>
          </a:p>
          <a:p>
            <a:r>
              <a:rPr lang="en-GB" sz="1800" b="0" i="0" u="none" strike="noStrike" baseline="0" dirty="0">
                <a:latin typeface="MyriadPro-SemiboldCond"/>
              </a:rPr>
              <a:t>    It has a large and constantly growing user-base which includes scientists.</a:t>
            </a:r>
          </a:p>
          <a:p>
            <a:r>
              <a:rPr lang="en-GB" sz="1800" b="0" i="0" u="none" strike="noStrike" baseline="0" dirty="0">
                <a:latin typeface="MyriadPro-SemiboldCond"/>
              </a:rPr>
              <a:t>    It is easier for novices to pick up than most other languages.</a:t>
            </a:r>
          </a:p>
          <a:p>
            <a:pPr marL="0" indent="0">
              <a:buNone/>
            </a:pPr>
            <a:endParaRPr lang="en-GB" dirty="0"/>
          </a:p>
        </p:txBody>
      </p:sp>
      <p:sp>
        <p:nvSpPr>
          <p:cNvPr id="3" name="Slide Number Placeholder 2">
            <a:extLst>
              <a:ext uri="{FF2B5EF4-FFF2-40B4-BE49-F238E27FC236}">
                <a16:creationId xmlns:a16="http://schemas.microsoft.com/office/drawing/2014/main" id="{33A29642-C8E9-4FBA-8423-D052785B9FA2}"/>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43411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121F593-4441-4DE7-B310-069C13BD6DFD}"/>
              </a:ext>
            </a:extLst>
          </p:cNvPr>
          <p:cNvSpPr>
            <a:spLocks noGrp="1"/>
          </p:cNvSpPr>
          <p:nvPr>
            <p:ph type="title"/>
          </p:nvPr>
        </p:nvSpPr>
        <p:spPr/>
        <p:txBody>
          <a:bodyPr/>
          <a:lstStyle/>
          <a:p>
            <a:r>
              <a:rPr lang="en-GB" dirty="0"/>
              <a:t>Why Python for Data Analysis?</a:t>
            </a:r>
          </a:p>
        </p:txBody>
      </p:sp>
      <p:sp>
        <p:nvSpPr>
          <p:cNvPr id="9" name="Content Placeholder 8">
            <a:extLst>
              <a:ext uri="{FF2B5EF4-FFF2-40B4-BE49-F238E27FC236}">
                <a16:creationId xmlns:a16="http://schemas.microsoft.com/office/drawing/2014/main" id="{F43067F1-DBB2-46D5-BDE3-30691BA1FB2A}"/>
              </a:ext>
            </a:extLst>
          </p:cNvPr>
          <p:cNvSpPr>
            <a:spLocks noGrp="1"/>
          </p:cNvSpPr>
          <p:nvPr>
            <p:ph idx="1"/>
          </p:nvPr>
        </p:nvSpPr>
        <p:spPr>
          <a:xfrm>
            <a:off x="1945968" y="1891220"/>
            <a:ext cx="8300063" cy="3075559"/>
          </a:xfrm>
        </p:spPr>
        <p:txBody>
          <a:bodyPr/>
          <a:lstStyle/>
          <a:p>
            <a:pPr marL="0" indent="0">
              <a:buNone/>
            </a:pPr>
            <a:r>
              <a:rPr lang="en-GB" sz="1800" b="0" i="0" u="none" strike="noStrike" baseline="0" dirty="0">
                <a:latin typeface="MyriadPro-SemiboldCond"/>
              </a:rPr>
              <a:t>Python has developed a large and active scientific computing and data analysis community. In the last 10 years, Python has become one of the most important languages for data science, machine learning, and general software development in academia and industry. In recent years, Python’s improved support for libraries (such as pandas and scikit-learn) has made it a popular choice for data analysis tasks. Combined with Python’s overall strength for general-purpose software engineering, it is an excellent option as a primary language for building data applications [2]. </a:t>
            </a:r>
          </a:p>
          <a:p>
            <a:pPr marL="0" indent="0">
              <a:buNone/>
            </a:pPr>
            <a:endParaRPr lang="en-GB" dirty="0"/>
          </a:p>
        </p:txBody>
      </p:sp>
      <p:sp>
        <p:nvSpPr>
          <p:cNvPr id="3" name="Slide Number Placeholder 2">
            <a:extLst>
              <a:ext uri="{FF2B5EF4-FFF2-40B4-BE49-F238E27FC236}">
                <a16:creationId xmlns:a16="http://schemas.microsoft.com/office/drawing/2014/main" id="{33A29642-C8E9-4FBA-8423-D052785B9FA2}"/>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84262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EDDD-F7B4-4332-9A36-56DD5FFB98C9}"/>
              </a:ext>
            </a:extLst>
          </p:cNvPr>
          <p:cNvSpPr>
            <a:spLocks noGrp="1"/>
          </p:cNvSpPr>
          <p:nvPr>
            <p:ph type="title"/>
          </p:nvPr>
        </p:nvSpPr>
        <p:spPr>
          <a:xfrm>
            <a:off x="594518" y="2605087"/>
            <a:ext cx="11002963" cy="823913"/>
          </a:xfrm>
        </p:spPr>
        <p:txBody>
          <a:bodyPr/>
          <a:lstStyle/>
          <a:p>
            <a:r>
              <a:rPr lang="en-GB" dirty="0"/>
              <a:t>anaconda</a:t>
            </a:r>
          </a:p>
        </p:txBody>
      </p:sp>
      <p:sp>
        <p:nvSpPr>
          <p:cNvPr id="3" name="Slide Number Placeholder 2">
            <a:extLst>
              <a:ext uri="{FF2B5EF4-FFF2-40B4-BE49-F238E27FC236}">
                <a16:creationId xmlns:a16="http://schemas.microsoft.com/office/drawing/2014/main" id="{D7F19A3D-EFE1-4C5D-93D9-A8F5EADDDF0D}"/>
              </a:ext>
            </a:extLst>
          </p:cNvPr>
          <p:cNvSpPr>
            <a:spLocks noGrp="1"/>
          </p:cNvSpPr>
          <p:nvPr>
            <p:ph type="sldNum" sz="quarter" idx="11"/>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05788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A3FB38-E049-40E0-AA71-9B6C00461C2C}"/>
              </a:ext>
            </a:extLst>
          </p:cNvPr>
          <p:cNvSpPr>
            <a:spLocks noGrp="1"/>
          </p:cNvSpPr>
          <p:nvPr>
            <p:ph type="title"/>
          </p:nvPr>
        </p:nvSpPr>
        <p:spPr/>
        <p:txBody>
          <a:bodyPr/>
          <a:lstStyle/>
          <a:p>
            <a:r>
              <a:rPr lang="en-GB" dirty="0"/>
              <a:t>What is Anaconda?</a:t>
            </a:r>
          </a:p>
        </p:txBody>
      </p:sp>
      <p:sp>
        <p:nvSpPr>
          <p:cNvPr id="3" name="Slide Number Placeholder 2">
            <a:extLst>
              <a:ext uri="{FF2B5EF4-FFF2-40B4-BE49-F238E27FC236}">
                <a16:creationId xmlns:a16="http://schemas.microsoft.com/office/drawing/2014/main" id="{84EC6BDC-F856-44F2-BADC-FC231F2CEDE9}"/>
              </a:ext>
            </a:extLst>
          </p:cNvPr>
          <p:cNvSpPr>
            <a:spLocks noGrp="1"/>
          </p:cNvSpPr>
          <p:nvPr>
            <p:ph type="sldNum" sz="quarter" idx="11"/>
          </p:nvPr>
        </p:nvSpPr>
        <p:spPr/>
        <p:txBody>
          <a:bodyPr/>
          <a:lstStyle/>
          <a:p>
            <a:fld id="{4FAB73BC-B049-4115-A692-8D63A059BFB8}" type="slidenum">
              <a:rPr lang="en-US" smtClean="0"/>
              <a:pPr/>
              <a:t>9</a:t>
            </a:fld>
            <a:endParaRPr lang="en-US" dirty="0"/>
          </a:p>
        </p:txBody>
      </p:sp>
      <p:sp>
        <p:nvSpPr>
          <p:cNvPr id="5" name="TextBox 4">
            <a:extLst>
              <a:ext uri="{FF2B5EF4-FFF2-40B4-BE49-F238E27FC236}">
                <a16:creationId xmlns:a16="http://schemas.microsoft.com/office/drawing/2014/main" id="{DA3C7C0F-4E3E-4225-B3CC-2C9BC56B2B8A}"/>
              </a:ext>
            </a:extLst>
          </p:cNvPr>
          <p:cNvSpPr txBox="1"/>
          <p:nvPr/>
        </p:nvSpPr>
        <p:spPr>
          <a:xfrm>
            <a:off x="2679830" y="2459504"/>
            <a:ext cx="6832340" cy="1938992"/>
          </a:xfrm>
          <a:prstGeom prst="rect">
            <a:avLst/>
          </a:prstGeom>
          <a:noFill/>
        </p:spPr>
        <p:txBody>
          <a:bodyPr wrap="square">
            <a:spAutoFit/>
          </a:bodyPr>
          <a:lstStyle/>
          <a:p>
            <a:r>
              <a:rPr lang="en-GB" sz="2000" dirty="0"/>
              <a:t>Anaconda is a distribution of the Python and R programming languages for scientific computing (data science, machine learning applications, large-scale data processing, predictive analytics, etc.), that aims to simplify package management and deployment. The distribution includes data-science packages suitable for Windows, Linux, and macOS [3].</a:t>
            </a:r>
          </a:p>
        </p:txBody>
      </p:sp>
      <p:pic>
        <p:nvPicPr>
          <p:cNvPr id="10" name="Picture 9" descr="Icon&#10;&#10;Description automatically generated with medium confidence">
            <a:extLst>
              <a:ext uri="{FF2B5EF4-FFF2-40B4-BE49-F238E27FC236}">
                <a16:creationId xmlns:a16="http://schemas.microsoft.com/office/drawing/2014/main" id="{84CC66B6-3F30-4C31-8737-F66D00DC4CEE}"/>
              </a:ext>
            </a:extLst>
          </p:cNvPr>
          <p:cNvPicPr>
            <a:picLocks noChangeAspect="1"/>
          </p:cNvPicPr>
          <p:nvPr/>
        </p:nvPicPr>
        <p:blipFill>
          <a:blip r:embed="rId2"/>
          <a:stretch>
            <a:fillRect/>
          </a:stretch>
        </p:blipFill>
        <p:spPr>
          <a:xfrm>
            <a:off x="5009970" y="4724494"/>
            <a:ext cx="2172059" cy="1083599"/>
          </a:xfrm>
          <a:prstGeom prst="rect">
            <a:avLst/>
          </a:prstGeom>
        </p:spPr>
      </p:pic>
    </p:spTree>
    <p:extLst>
      <p:ext uri="{BB962C8B-B14F-4D97-AF65-F5344CB8AC3E}">
        <p14:creationId xmlns:p14="http://schemas.microsoft.com/office/powerpoint/2010/main" val="176613647"/>
      </p:ext>
    </p:extLst>
  </p:cSld>
  <p:clrMapOvr>
    <a:masterClrMapping/>
  </p:clrMapOvr>
</p:sld>
</file>

<file path=ppt/theme/theme1.xml><?xml version="1.0" encoding="utf-8"?>
<a:theme xmlns:a="http://schemas.openxmlformats.org/drawingml/2006/main" name="tf55661986_win32">
  <a:themeElements>
    <a:clrScheme name="Custom 7">
      <a:dk1>
        <a:srgbClr val="000000"/>
      </a:dk1>
      <a:lt1>
        <a:srgbClr val="FFFFFF"/>
      </a:lt1>
      <a:dk2>
        <a:srgbClr val="5E5E5E"/>
      </a:dk2>
      <a:lt2>
        <a:srgbClr val="D6D5D5"/>
      </a:lt2>
      <a:accent1>
        <a:srgbClr val="496491"/>
      </a:accent1>
      <a:accent2>
        <a:srgbClr val="92C46D"/>
      </a:accent2>
      <a:accent3>
        <a:srgbClr val="E1E1EF"/>
      </a:accent3>
      <a:accent4>
        <a:srgbClr val="85A5CC"/>
      </a:accent4>
      <a:accent5>
        <a:srgbClr val="DBE8ED"/>
      </a:accent5>
      <a:accent6>
        <a:srgbClr val="F2F2F2"/>
      </a:accent6>
      <a:hlink>
        <a:srgbClr val="0000FF"/>
      </a:hlink>
      <a:folHlink>
        <a:srgbClr val="92C46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61e4b4c-6701-4fbf-8974-194b4abd6c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7A58FA72A0A4FBF40966CFAF1FA60" ma:contentTypeVersion="8" ma:contentTypeDescription="Create a new document." ma:contentTypeScope="" ma:versionID="2bfb3b6a899f5113ada4fff59c53bd16">
  <xsd:schema xmlns:xsd="http://www.w3.org/2001/XMLSchema" xmlns:xs="http://www.w3.org/2001/XMLSchema" xmlns:p="http://schemas.microsoft.com/office/2006/metadata/properties" xmlns:ns2="e61e4b4c-6701-4fbf-8974-194b4abd6c32" targetNamespace="http://schemas.microsoft.com/office/2006/metadata/properties" ma:root="true" ma:fieldsID="c5cbf84f630fac4fde551f4cb7237d61" ns2:_="">
    <xsd:import namespace="e61e4b4c-6701-4fbf-8974-194b4abd6c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1e4b4c-6701-4fbf-8974-194b4abd6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e61e4b4c-6701-4fbf-8974-194b4abd6c32"/>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8CB569F-9BBA-49BD-B35C-76BDAC8354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1e4b4c-6701-4fbf-8974-194b4abd6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8443</TotalTime>
  <Words>1507</Words>
  <Application>Microsoft Office PowerPoint</Application>
  <PresentationFormat>Widescreen</PresentationFormat>
  <Paragraphs>148</Paragraphs>
  <Slides>40</Slides>
  <Notes>1</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MyriadPro-SemiboldCond</vt:lpstr>
      <vt:lpstr>tf55661986_win32</vt:lpstr>
      <vt:lpstr>Workshops</vt:lpstr>
      <vt:lpstr>Python</vt:lpstr>
      <vt:lpstr>What is Python?</vt:lpstr>
      <vt:lpstr>The Most In-Demand Skills for Data Scientists in 2021 Results from webscraping over 15,000 Data Scientist job postings</vt:lpstr>
      <vt:lpstr>Top Skills for Data Scientists in 2022</vt:lpstr>
      <vt:lpstr>Why Python?</vt:lpstr>
      <vt:lpstr>Why Python for Data Analysis?</vt:lpstr>
      <vt:lpstr>anaconda</vt:lpstr>
      <vt:lpstr>What is Anaconda?</vt:lpstr>
      <vt:lpstr>PowerPoint Presentation</vt:lpstr>
      <vt:lpstr>Jupyter notebook</vt:lpstr>
      <vt:lpstr>What is the jupyter notebook app?</vt:lpstr>
      <vt:lpstr>What is noteable?</vt:lpstr>
      <vt:lpstr>Set up</vt:lpstr>
      <vt:lpstr>Set up</vt:lpstr>
      <vt:lpstr>Set up</vt:lpstr>
      <vt:lpstr>Set up</vt:lpstr>
      <vt:lpstr>Set up</vt:lpstr>
      <vt:lpstr>Set up</vt:lpstr>
      <vt:lpstr>Set up</vt:lpstr>
      <vt:lpstr>Data: types and formats</vt:lpstr>
      <vt:lpstr>Types of data</vt:lpstr>
      <vt:lpstr>Quantitative</vt:lpstr>
      <vt:lpstr>Qualitative</vt:lpstr>
      <vt:lpstr>Types of data</vt:lpstr>
      <vt:lpstr>Structured data</vt:lpstr>
      <vt:lpstr>Tabular and csv</vt:lpstr>
      <vt:lpstr>Tabular data</vt:lpstr>
      <vt:lpstr>Tabular data</vt:lpstr>
      <vt:lpstr>CSV format</vt:lpstr>
      <vt:lpstr>CSV format example</vt:lpstr>
      <vt:lpstr>arrays</vt:lpstr>
      <vt:lpstr>Multidimensional arrays</vt:lpstr>
      <vt:lpstr>Multidimensional arrays</vt:lpstr>
      <vt:lpstr>PowerPoint Presentation</vt:lpstr>
      <vt:lpstr>Relational tables</vt:lpstr>
      <vt:lpstr>Time Series</vt:lpstr>
      <vt:lpstr>References</vt:lpstr>
      <vt:lpstr>references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Workshops</dc:title>
  <dc:creator>Danai Korre</dc:creator>
  <cp:lastModifiedBy>Danai Korre</cp:lastModifiedBy>
  <cp:revision>9</cp:revision>
  <dcterms:created xsi:type="dcterms:W3CDTF">2022-01-10T12:33:12Z</dcterms:created>
  <dcterms:modified xsi:type="dcterms:W3CDTF">2022-09-23T13:17:48Z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0x01010086D7A58FA72A0A4FBF40966CFAF1FA60</vt:lpwstr>
  </property>
</Properties>
</file>