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omments/modernComment_114_6AE12C74.xml" ContentType="application/vnd.ms-powerpoint.comments+xml"/>
  <Override PartName="/ppt/revisionInfo.xml" ContentType="application/vnd.ms-powerpoint.revisioninfo+xml"/>
  <Override PartName="/ppt/changesInfos/changesInfo1.xml" ContentType="application/vnd.ms-powerpoint.changesinfo+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535" r:id="rId5"/>
    <p:sldId id="541" r:id="rId6"/>
    <p:sldId id="547" r:id="rId7"/>
    <p:sldId id="543" r:id="rId8"/>
    <p:sldId id="545" r:id="rId9"/>
    <p:sldId id="544" r:id="rId10"/>
    <p:sldId id="542" r:id="rId11"/>
    <p:sldId id="546" r:id="rId12"/>
    <p:sldId id="537" r:id="rId13"/>
    <p:sldId id="538" r:id="rId14"/>
    <p:sldId id="540" r:id="rId15"/>
    <p:sldId id="539" r:id="rId16"/>
    <p:sldId id="273" r:id="rId17"/>
    <p:sldId id="531" r:id="rId18"/>
    <p:sldId id="532" r:id="rId19"/>
    <p:sldId id="533" r:id="rId20"/>
    <p:sldId id="534" r:id="rId21"/>
    <p:sldId id="521" r:id="rId22"/>
    <p:sldId id="523"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C3E4D31-ABDC-DDF2-4A75-3BCC9BC4D62A}" name="Dora Scholarios" initials="DS" userId="S::d.scholarios@strath.ac.uk::07dacb2f-ffd4-4fe4-b6d0-b89f4e382981" providerId="AD"/>
  <p188:author id="{2F5DB7ED-9444-B7F0-B18F-5A945387FB77}" name="Kendra Briken" initials="KB" userId="S::kendra.briken@strath.ac.uk::8a189d89-e2e9-4384-bfb9-bc7e56b41f23"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GILLAM Julia" initials="GJ" lastIdx="1" clrIdx="0">
    <p:extLst>
      <p:ext uri="{19B8F6BF-5375-455C-9EA6-DF929625EA0E}">
        <p15:presenceInfo xmlns:p15="http://schemas.microsoft.com/office/powerpoint/2012/main" userId="S::v1jgill7@ed.ac.uk::827341c8-70fd-497d-8ec4-d99dd1d66a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6491"/>
    <a:srgbClr val="FFFFFF"/>
    <a:srgbClr val="EA6044"/>
    <a:srgbClr val="297D7D"/>
    <a:srgbClr val="92C46D"/>
    <a:srgbClr val="D6D61C"/>
    <a:srgbClr val="D7941B"/>
    <a:srgbClr val="F0C602"/>
    <a:srgbClr val="85A5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1852B0-08EF-4E79-B887-0EFA6094501C}" v="34" dt="2022-02-28T11:22:49.660"/>
    <p1510:client id="{9FE9510A-33EC-44DC-A988-42F26AFF3F78}" v="8" dt="2022-02-28T07:57:20.683"/>
    <p1510:client id="{A6CB1547-1AFB-4D70-86B9-4263DFF5B29B}" v="22" dt="2022-02-25T12:26:18.969"/>
    <p1510:client id="{CCF245D1-6303-4914-8314-4C6352C6B439}" v="11" dt="2022-03-01T06:42:46.875"/>
    <p1510:client id="{F9A66E02-91E2-494B-8415-2CE58ECDD9B8}" v="122" dt="2022-02-25T14:10:16.6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707"/>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dra Briken" userId="S::kendra.briken@strath.ac.uk::8a189d89-e2e9-4384-bfb9-bc7e56b41f23" providerId="AD" clId="Web-{CCF245D1-6303-4914-8314-4C6352C6B439}"/>
    <pc:docChg chg="modSld">
      <pc:chgData name="Kendra Briken" userId="S::kendra.briken@strath.ac.uk::8a189d89-e2e9-4384-bfb9-bc7e56b41f23" providerId="AD" clId="Web-{CCF245D1-6303-4914-8314-4C6352C6B439}" dt="2022-03-01T06:42:46.875" v="10" actId="20577"/>
      <pc:docMkLst>
        <pc:docMk/>
      </pc:docMkLst>
      <pc:sldChg chg="modCm">
        <pc:chgData name="Kendra Briken" userId="S::kendra.briken@strath.ac.uk::8a189d89-e2e9-4384-bfb9-bc7e56b41f23" providerId="AD" clId="Web-{CCF245D1-6303-4914-8314-4C6352C6B439}" dt="2022-03-01T06:42:05.405" v="0"/>
        <pc:sldMkLst>
          <pc:docMk/>
          <pc:sldMk cId="1793141876" sldId="276"/>
        </pc:sldMkLst>
      </pc:sldChg>
      <pc:sldChg chg="modSp mod modShow">
        <pc:chgData name="Kendra Briken" userId="S::kendra.briken@strath.ac.uk::8a189d89-e2e9-4384-bfb9-bc7e56b41f23" providerId="AD" clId="Web-{CCF245D1-6303-4914-8314-4C6352C6B439}" dt="2022-03-01T06:42:46.875" v="10" actId="20577"/>
        <pc:sldMkLst>
          <pc:docMk/>
          <pc:sldMk cId="2330580086" sldId="531"/>
        </pc:sldMkLst>
        <pc:spChg chg="mod">
          <ac:chgData name="Kendra Briken" userId="S::kendra.briken@strath.ac.uk::8a189d89-e2e9-4384-bfb9-bc7e56b41f23" providerId="AD" clId="Web-{CCF245D1-6303-4914-8314-4C6352C6B439}" dt="2022-03-01T06:42:44.078" v="8" actId="20577"/>
          <ac:spMkLst>
            <pc:docMk/>
            <pc:sldMk cId="2330580086" sldId="531"/>
            <ac:spMk id="3" creationId="{2405ECFF-5354-8C46-964B-D1DCE4B1EF1F}"/>
          </ac:spMkLst>
        </pc:spChg>
        <pc:spChg chg="mod">
          <ac:chgData name="Kendra Briken" userId="S::kendra.briken@strath.ac.uk::8a189d89-e2e9-4384-bfb9-bc7e56b41f23" providerId="AD" clId="Web-{CCF245D1-6303-4914-8314-4C6352C6B439}" dt="2022-03-01T06:42:46.875" v="10" actId="20577"/>
          <ac:spMkLst>
            <pc:docMk/>
            <pc:sldMk cId="2330580086" sldId="531"/>
            <ac:spMk id="5" creationId="{9642D876-DA5D-2642-9CA5-E45C0686C9AD}"/>
          </ac:spMkLst>
        </pc:spChg>
      </pc:sldChg>
    </pc:docChg>
  </pc:docChgLst>
  <pc:docChgLst>
    <pc:chgData name="Kendra Briken" userId="S::kendra.briken@strath.ac.uk::8a189d89-e2e9-4384-bfb9-bc7e56b41f23" providerId="AD" clId="Web-{9FE9510A-33EC-44DC-A988-42F26AFF3F78}"/>
    <pc:docChg chg="mod modSld">
      <pc:chgData name="Kendra Briken" userId="S::kendra.briken@strath.ac.uk::8a189d89-e2e9-4384-bfb9-bc7e56b41f23" providerId="AD" clId="Web-{9FE9510A-33EC-44DC-A988-42F26AFF3F78}" dt="2022-02-28T07:57:20.683" v="4"/>
      <pc:docMkLst>
        <pc:docMk/>
      </pc:docMkLst>
      <pc:sldChg chg="addCm">
        <pc:chgData name="Kendra Briken" userId="S::kendra.briken@strath.ac.uk::8a189d89-e2e9-4384-bfb9-bc7e56b41f23" providerId="AD" clId="Web-{9FE9510A-33EC-44DC-A988-42F26AFF3F78}" dt="2022-02-28T07:57:20.683" v="4"/>
        <pc:sldMkLst>
          <pc:docMk/>
          <pc:sldMk cId="1793141876" sldId="276"/>
        </pc:sldMkLst>
      </pc:sldChg>
      <pc:sldChg chg="modSp">
        <pc:chgData name="Kendra Briken" userId="S::kendra.briken@strath.ac.uk::8a189d89-e2e9-4384-bfb9-bc7e56b41f23" providerId="AD" clId="Web-{9FE9510A-33EC-44DC-A988-42F26AFF3F78}" dt="2022-02-28T07:56:01.103" v="2" actId="20577"/>
        <pc:sldMkLst>
          <pc:docMk/>
          <pc:sldMk cId="3511834134" sldId="521"/>
        </pc:sldMkLst>
        <pc:spChg chg="mod">
          <ac:chgData name="Kendra Briken" userId="S::kendra.briken@strath.ac.uk::8a189d89-e2e9-4384-bfb9-bc7e56b41f23" providerId="AD" clId="Web-{9FE9510A-33EC-44DC-A988-42F26AFF3F78}" dt="2022-02-28T07:56:01.103" v="2" actId="20577"/>
          <ac:spMkLst>
            <pc:docMk/>
            <pc:sldMk cId="3511834134" sldId="521"/>
            <ac:spMk id="17" creationId="{6CEEC211-996D-4662-A276-810B4A27B6D9}"/>
          </ac:spMkLst>
        </pc:spChg>
      </pc:sldChg>
    </pc:docChg>
  </pc:docChgLst>
  <pc:docChgLst>
    <pc:chgData name="Dora Scholarios" userId="S::d.scholarios@strath.ac.uk::07dacb2f-ffd4-4fe4-b6d0-b89f4e382981" providerId="AD" clId="Web-{7A1852B0-08EF-4E79-B887-0EFA6094501C}"/>
    <pc:docChg chg="mod modSld">
      <pc:chgData name="Dora Scholarios" userId="S::d.scholarios@strath.ac.uk::07dacb2f-ffd4-4fe4-b6d0-b89f4e382981" providerId="AD" clId="Web-{7A1852B0-08EF-4E79-B887-0EFA6094501C}" dt="2022-02-28T11:22:49.660" v="20"/>
      <pc:docMkLst>
        <pc:docMk/>
      </pc:docMkLst>
      <pc:sldChg chg="modSp">
        <pc:chgData name="Dora Scholarios" userId="S::d.scholarios@strath.ac.uk::07dacb2f-ffd4-4fe4-b6d0-b89f4e382981" providerId="AD" clId="Web-{7A1852B0-08EF-4E79-B887-0EFA6094501C}" dt="2022-02-28T11:18:30.434" v="15" actId="20577"/>
        <pc:sldMkLst>
          <pc:docMk/>
          <pc:sldMk cId="4234305174" sldId="273"/>
        </pc:sldMkLst>
        <pc:spChg chg="mod">
          <ac:chgData name="Dora Scholarios" userId="S::d.scholarios@strath.ac.uk::07dacb2f-ffd4-4fe4-b6d0-b89f4e382981" providerId="AD" clId="Web-{7A1852B0-08EF-4E79-B887-0EFA6094501C}" dt="2022-02-28T11:17:51.307" v="8" actId="20577"/>
          <ac:spMkLst>
            <pc:docMk/>
            <pc:sldMk cId="4234305174" sldId="273"/>
            <ac:spMk id="11" creationId="{D190F08B-3B07-499C-B7C8-10C7F2CF3706}"/>
          </ac:spMkLst>
        </pc:spChg>
        <pc:spChg chg="mod">
          <ac:chgData name="Dora Scholarios" userId="S::d.scholarios@strath.ac.uk::07dacb2f-ffd4-4fe4-b6d0-b89f4e382981" providerId="AD" clId="Web-{7A1852B0-08EF-4E79-B887-0EFA6094501C}" dt="2022-02-28T11:18:13.589" v="13" actId="20577"/>
          <ac:spMkLst>
            <pc:docMk/>
            <pc:sldMk cId="4234305174" sldId="273"/>
            <ac:spMk id="12" creationId="{E79F0621-5D8B-4209-8C9E-C422554D3902}"/>
          </ac:spMkLst>
        </pc:spChg>
        <pc:spChg chg="mod">
          <ac:chgData name="Dora Scholarios" userId="S::d.scholarios@strath.ac.uk::07dacb2f-ffd4-4fe4-b6d0-b89f4e382981" providerId="AD" clId="Web-{7A1852B0-08EF-4E79-B887-0EFA6094501C}" dt="2022-02-28T11:18:30.434" v="15" actId="20577"/>
          <ac:spMkLst>
            <pc:docMk/>
            <pc:sldMk cId="4234305174" sldId="273"/>
            <ac:spMk id="13" creationId="{0FBDB091-8ACB-412A-BF20-4EBE2364EFC8}"/>
          </ac:spMkLst>
        </pc:spChg>
        <pc:spChg chg="mod">
          <ac:chgData name="Dora Scholarios" userId="S::d.scholarios@strath.ac.uk::07dacb2f-ffd4-4fe4-b6d0-b89f4e382981" providerId="AD" clId="Web-{7A1852B0-08EF-4E79-B887-0EFA6094501C}" dt="2022-02-28T11:16:47.259" v="2" actId="1076"/>
          <ac:spMkLst>
            <pc:docMk/>
            <pc:sldMk cId="4234305174" sldId="273"/>
            <ac:spMk id="14" creationId="{EE52EDC3-D743-40D6-B1F9-A7F57AD92309}"/>
          </ac:spMkLst>
        </pc:spChg>
      </pc:sldChg>
      <pc:sldChg chg="modCm">
        <pc:chgData name="Dora Scholarios" userId="S::d.scholarios@strath.ac.uk::07dacb2f-ffd4-4fe4-b6d0-b89f4e382981" providerId="AD" clId="Web-{7A1852B0-08EF-4E79-B887-0EFA6094501C}" dt="2022-02-28T11:22:49.660" v="20"/>
        <pc:sldMkLst>
          <pc:docMk/>
          <pc:sldMk cId="1793141876" sldId="276"/>
        </pc:sldMkLst>
      </pc:sldChg>
      <pc:sldChg chg="modSp">
        <pc:chgData name="Dora Scholarios" userId="S::d.scholarios@strath.ac.uk::07dacb2f-ffd4-4fe4-b6d0-b89f4e382981" providerId="AD" clId="Web-{7A1852B0-08EF-4E79-B887-0EFA6094501C}" dt="2022-02-28T11:20:35.297" v="18" actId="20577"/>
        <pc:sldMkLst>
          <pc:docMk/>
          <pc:sldMk cId="1054345861" sldId="530"/>
        </pc:sldMkLst>
        <pc:spChg chg="mod">
          <ac:chgData name="Dora Scholarios" userId="S::d.scholarios@strath.ac.uk::07dacb2f-ffd4-4fe4-b6d0-b89f4e382981" providerId="AD" clId="Web-{7A1852B0-08EF-4E79-B887-0EFA6094501C}" dt="2022-02-28T11:20:35.297" v="18" actId="20577"/>
          <ac:spMkLst>
            <pc:docMk/>
            <pc:sldMk cId="1054345861" sldId="530"/>
            <ac:spMk id="2" creationId="{379A407D-8EE8-6548-8B18-20607DD208E5}"/>
          </ac:spMkLst>
        </pc:spChg>
      </pc:sldChg>
    </pc:docChg>
  </pc:docChgLst>
  <pc:docChgLst>
    <pc:chgData name="Kendra Briken" userId="S::kendra.briken@strath.ac.uk::8a189d89-e2e9-4384-bfb9-bc7e56b41f23" providerId="AD" clId="Web-{A6CB1547-1AFB-4D70-86B9-4263DFF5B29B}"/>
    <pc:docChg chg="modSld">
      <pc:chgData name="Kendra Briken" userId="S::kendra.briken@strath.ac.uk::8a189d89-e2e9-4384-bfb9-bc7e56b41f23" providerId="AD" clId="Web-{A6CB1547-1AFB-4D70-86B9-4263DFF5B29B}" dt="2022-02-25T12:26:16.406" v="13" actId="20577"/>
      <pc:docMkLst>
        <pc:docMk/>
      </pc:docMkLst>
      <pc:sldChg chg="modSp">
        <pc:chgData name="Kendra Briken" userId="S::kendra.briken@strath.ac.uk::8a189d89-e2e9-4384-bfb9-bc7e56b41f23" providerId="AD" clId="Web-{A6CB1547-1AFB-4D70-86B9-4263DFF5B29B}" dt="2022-02-25T12:26:16.406" v="13" actId="20577"/>
        <pc:sldMkLst>
          <pc:docMk/>
          <pc:sldMk cId="4234305174" sldId="273"/>
        </pc:sldMkLst>
        <pc:spChg chg="mod">
          <ac:chgData name="Kendra Briken" userId="S::kendra.briken@strath.ac.uk::8a189d89-e2e9-4384-bfb9-bc7e56b41f23" providerId="AD" clId="Web-{A6CB1547-1AFB-4D70-86B9-4263DFF5B29B}" dt="2022-02-25T12:26:16.406" v="13" actId="20577"/>
          <ac:spMkLst>
            <pc:docMk/>
            <pc:sldMk cId="4234305174" sldId="273"/>
            <ac:spMk id="11" creationId="{D190F08B-3B07-499C-B7C8-10C7F2CF3706}"/>
          </ac:spMkLst>
        </pc:spChg>
      </pc:sldChg>
      <pc:sldChg chg="modSp">
        <pc:chgData name="Kendra Briken" userId="S::kendra.briken@strath.ac.uk::8a189d89-e2e9-4384-bfb9-bc7e56b41f23" providerId="AD" clId="Web-{A6CB1547-1AFB-4D70-86B9-4263DFF5B29B}" dt="2022-02-25T12:23:01.210" v="3" actId="1076"/>
        <pc:sldMkLst>
          <pc:docMk/>
          <pc:sldMk cId="3511834134" sldId="521"/>
        </pc:sldMkLst>
        <pc:spChg chg="mod">
          <ac:chgData name="Kendra Briken" userId="S::kendra.briken@strath.ac.uk::8a189d89-e2e9-4384-bfb9-bc7e56b41f23" providerId="AD" clId="Web-{A6CB1547-1AFB-4D70-86B9-4263DFF5B29B}" dt="2022-02-25T12:22:59.694" v="2" actId="1076"/>
          <ac:spMkLst>
            <pc:docMk/>
            <pc:sldMk cId="3511834134" sldId="521"/>
            <ac:spMk id="19" creationId="{7064D2E4-2402-4C54-BB75-203F83FF6652}"/>
          </ac:spMkLst>
        </pc:spChg>
        <pc:picChg chg="mod">
          <ac:chgData name="Kendra Briken" userId="S::kendra.briken@strath.ac.uk::8a189d89-e2e9-4384-bfb9-bc7e56b41f23" providerId="AD" clId="Web-{A6CB1547-1AFB-4D70-86B9-4263DFF5B29B}" dt="2022-02-25T12:23:01.210" v="3" actId="1076"/>
          <ac:picMkLst>
            <pc:docMk/>
            <pc:sldMk cId="3511834134" sldId="521"/>
            <ac:picMk id="23" creationId="{7102BC53-935A-4DC8-816B-8683673392C6}"/>
          </ac:picMkLst>
        </pc:picChg>
      </pc:sldChg>
      <pc:sldChg chg="modSp">
        <pc:chgData name="Kendra Briken" userId="S::kendra.briken@strath.ac.uk::8a189d89-e2e9-4384-bfb9-bc7e56b41f23" providerId="AD" clId="Web-{A6CB1547-1AFB-4D70-86B9-4263DFF5B29B}" dt="2022-02-25T12:25:44.780" v="8" actId="20577"/>
        <pc:sldMkLst>
          <pc:docMk/>
          <pc:sldMk cId="3752199833" sldId="532"/>
        </pc:sldMkLst>
        <pc:spChg chg="mod">
          <ac:chgData name="Kendra Briken" userId="S::kendra.briken@strath.ac.uk::8a189d89-e2e9-4384-bfb9-bc7e56b41f23" providerId="AD" clId="Web-{A6CB1547-1AFB-4D70-86B9-4263DFF5B29B}" dt="2022-02-25T12:25:44.780" v="8" actId="20577"/>
          <ac:spMkLst>
            <pc:docMk/>
            <pc:sldMk cId="3752199833" sldId="532"/>
            <ac:spMk id="12" creationId="{A92B2BC8-9316-2F48-AEB8-163B4C9D835C}"/>
          </ac:spMkLst>
        </pc:spChg>
      </pc:sldChg>
    </pc:docChg>
  </pc:docChgLst>
  <pc:docChgLst>
    <pc:chgData name="Jed Moore" userId="S::jed.h.moore@strath.ac.uk::8795cf1d-976d-4a61-949b-4276301e29b2" providerId="AD" clId="Web-{F9A66E02-91E2-494B-8415-2CE58ECDD9B8}"/>
    <pc:docChg chg="modSld">
      <pc:chgData name="Jed Moore" userId="S::jed.h.moore@strath.ac.uk::8795cf1d-976d-4a61-949b-4276301e29b2" providerId="AD" clId="Web-{F9A66E02-91E2-494B-8415-2CE58ECDD9B8}" dt="2022-02-25T14:10:16.620" v="109" actId="1076"/>
      <pc:docMkLst>
        <pc:docMk/>
      </pc:docMkLst>
      <pc:sldChg chg="addSp delSp modSp">
        <pc:chgData name="Jed Moore" userId="S::jed.h.moore@strath.ac.uk::8795cf1d-976d-4a61-949b-4276301e29b2" providerId="AD" clId="Web-{F9A66E02-91E2-494B-8415-2CE58ECDD9B8}" dt="2022-02-25T14:10:16.620" v="109" actId="1076"/>
        <pc:sldMkLst>
          <pc:docMk/>
          <pc:sldMk cId="3511834134" sldId="521"/>
        </pc:sldMkLst>
        <pc:spChg chg="mod">
          <ac:chgData name="Jed Moore" userId="S::jed.h.moore@strath.ac.uk::8795cf1d-976d-4a61-949b-4276301e29b2" providerId="AD" clId="Web-{F9A66E02-91E2-494B-8415-2CE58ECDD9B8}" dt="2022-02-25T13:26:56.849" v="84" actId="1076"/>
          <ac:spMkLst>
            <pc:docMk/>
            <pc:sldMk cId="3511834134" sldId="521"/>
            <ac:spMk id="4" creationId="{2870FF9F-FE71-4F9E-9631-3296AAA37FDE}"/>
          </ac:spMkLst>
        </pc:spChg>
        <pc:spChg chg="mod">
          <ac:chgData name="Jed Moore" userId="S::jed.h.moore@strath.ac.uk::8795cf1d-976d-4a61-949b-4276301e29b2" providerId="AD" clId="Web-{F9A66E02-91E2-494B-8415-2CE58ECDD9B8}" dt="2022-02-25T13:27:47.929" v="93" actId="1076"/>
          <ac:spMkLst>
            <pc:docMk/>
            <pc:sldMk cId="3511834134" sldId="521"/>
            <ac:spMk id="13" creationId="{0FBDB091-8ACB-412A-BF20-4EBE2364EFC8}"/>
          </ac:spMkLst>
        </pc:spChg>
        <pc:spChg chg="mod">
          <ac:chgData name="Jed Moore" userId="S::jed.h.moore@strath.ac.uk::8795cf1d-976d-4a61-949b-4276301e29b2" providerId="AD" clId="Web-{F9A66E02-91E2-494B-8415-2CE58ECDD9B8}" dt="2022-02-25T13:26:06.910" v="74" actId="1076"/>
          <ac:spMkLst>
            <pc:docMk/>
            <pc:sldMk cId="3511834134" sldId="521"/>
            <ac:spMk id="14" creationId="{EE52EDC3-D743-40D6-B1F9-A7F57AD92309}"/>
          </ac:spMkLst>
        </pc:spChg>
        <pc:spChg chg="add mod">
          <ac:chgData name="Jed Moore" userId="S::jed.h.moore@strath.ac.uk::8795cf1d-976d-4a61-949b-4276301e29b2" providerId="AD" clId="Web-{F9A66E02-91E2-494B-8415-2CE58ECDD9B8}" dt="2022-02-25T13:25:18.924" v="61" actId="1076"/>
          <ac:spMkLst>
            <pc:docMk/>
            <pc:sldMk cId="3511834134" sldId="521"/>
            <ac:spMk id="15" creationId="{714177E4-BD19-4204-A470-4DE58F6608CB}"/>
          </ac:spMkLst>
        </pc:spChg>
        <pc:spChg chg="add del mod">
          <ac:chgData name="Jed Moore" userId="S::jed.h.moore@strath.ac.uk::8795cf1d-976d-4a61-949b-4276301e29b2" providerId="AD" clId="Web-{F9A66E02-91E2-494B-8415-2CE58ECDD9B8}" dt="2022-02-25T13:24:32.829" v="54"/>
          <ac:spMkLst>
            <pc:docMk/>
            <pc:sldMk cId="3511834134" sldId="521"/>
            <ac:spMk id="16" creationId="{38FA70ED-9247-495D-B071-CB6344CBC786}"/>
          </ac:spMkLst>
        </pc:spChg>
        <pc:spChg chg="add mod">
          <ac:chgData name="Jed Moore" userId="S::jed.h.moore@strath.ac.uk::8795cf1d-976d-4a61-949b-4276301e29b2" providerId="AD" clId="Web-{F9A66E02-91E2-494B-8415-2CE58ECDD9B8}" dt="2022-02-25T13:25:22.096" v="62" actId="1076"/>
          <ac:spMkLst>
            <pc:docMk/>
            <pc:sldMk cId="3511834134" sldId="521"/>
            <ac:spMk id="17" creationId="{6CEEC211-996D-4662-A276-810B4A27B6D9}"/>
          </ac:spMkLst>
        </pc:spChg>
        <pc:spChg chg="mod">
          <ac:chgData name="Jed Moore" userId="S::jed.h.moore@strath.ac.uk::8795cf1d-976d-4a61-949b-4276301e29b2" providerId="AD" clId="Web-{F9A66E02-91E2-494B-8415-2CE58ECDD9B8}" dt="2022-02-25T13:25:58.129" v="73" actId="1076"/>
          <ac:spMkLst>
            <pc:docMk/>
            <pc:sldMk cId="3511834134" sldId="521"/>
            <ac:spMk id="19" creationId="{7064D2E4-2402-4C54-BB75-203F83FF6652}"/>
          </ac:spMkLst>
        </pc:spChg>
        <pc:spChg chg="mod">
          <ac:chgData name="Jed Moore" userId="S::jed.h.moore@strath.ac.uk::8795cf1d-976d-4a61-949b-4276301e29b2" providerId="AD" clId="Web-{F9A66E02-91E2-494B-8415-2CE58ECDD9B8}" dt="2022-02-25T13:27:43.585" v="92" actId="1076"/>
          <ac:spMkLst>
            <pc:docMk/>
            <pc:sldMk cId="3511834134" sldId="521"/>
            <ac:spMk id="44" creationId="{F2865D58-BC69-4DB0-ACAB-802DB46253E9}"/>
          </ac:spMkLst>
        </pc:spChg>
        <pc:spChg chg="mod">
          <ac:chgData name="Jed Moore" userId="S::jed.h.moore@strath.ac.uk::8795cf1d-976d-4a61-949b-4276301e29b2" providerId="AD" clId="Web-{F9A66E02-91E2-494B-8415-2CE58ECDD9B8}" dt="2022-02-25T13:28:12.930" v="96" actId="14100"/>
          <ac:spMkLst>
            <pc:docMk/>
            <pc:sldMk cId="3511834134" sldId="521"/>
            <ac:spMk id="46" creationId="{C4E0D184-1D28-46EE-B695-086CF7B9E40F}"/>
          </ac:spMkLst>
        </pc:spChg>
        <pc:spChg chg="mod">
          <ac:chgData name="Jed Moore" userId="S::jed.h.moore@strath.ac.uk::8795cf1d-976d-4a61-949b-4276301e29b2" providerId="AD" clId="Web-{F9A66E02-91E2-494B-8415-2CE58ECDD9B8}" dt="2022-02-25T13:28:27.508" v="100" actId="1076"/>
          <ac:spMkLst>
            <pc:docMk/>
            <pc:sldMk cId="3511834134" sldId="521"/>
            <ac:spMk id="48" creationId="{162D751F-E384-4EEE-8482-25093D11B828}"/>
          </ac:spMkLst>
        </pc:spChg>
        <pc:spChg chg="mod">
          <ac:chgData name="Jed Moore" userId="S::jed.h.moore@strath.ac.uk::8795cf1d-976d-4a61-949b-4276301e29b2" providerId="AD" clId="Web-{F9A66E02-91E2-494B-8415-2CE58ECDD9B8}" dt="2022-02-25T13:27:50.898" v="94" actId="1076"/>
          <ac:spMkLst>
            <pc:docMk/>
            <pc:sldMk cId="3511834134" sldId="521"/>
            <ac:spMk id="50" creationId="{84A3D60C-085A-408D-ACA1-A2D048ADFC10}"/>
          </ac:spMkLst>
        </pc:spChg>
        <pc:picChg chg="add mod">
          <ac:chgData name="Jed Moore" userId="S::jed.h.moore@strath.ac.uk::8795cf1d-976d-4a61-949b-4276301e29b2" providerId="AD" clId="Web-{F9A66E02-91E2-494B-8415-2CE58ECDD9B8}" dt="2022-02-25T14:10:16.620" v="109" actId="1076"/>
          <ac:picMkLst>
            <pc:docMk/>
            <pc:sldMk cId="3511834134" sldId="521"/>
            <ac:picMk id="2" creationId="{FA313E44-486F-4837-81DB-437FF9F5F07D}"/>
          </ac:picMkLst>
        </pc:picChg>
        <pc:picChg chg="mod">
          <ac:chgData name="Jed Moore" userId="S::jed.h.moore@strath.ac.uk::8795cf1d-976d-4a61-949b-4276301e29b2" providerId="AD" clId="Web-{F9A66E02-91E2-494B-8415-2CE58ECDD9B8}" dt="2022-02-25T13:26:09.926" v="75" actId="1076"/>
          <ac:picMkLst>
            <pc:docMk/>
            <pc:sldMk cId="3511834134" sldId="521"/>
            <ac:picMk id="23" creationId="{7102BC53-935A-4DC8-816B-8683673392C6}"/>
          </ac:picMkLst>
        </pc:picChg>
        <pc:picChg chg="mod">
          <ac:chgData name="Jed Moore" userId="S::jed.h.moore@strath.ac.uk::8795cf1d-976d-4a61-949b-4276301e29b2" providerId="AD" clId="Web-{F9A66E02-91E2-494B-8415-2CE58ECDD9B8}" dt="2022-02-25T13:28:23.461" v="99" actId="1076"/>
          <ac:picMkLst>
            <pc:docMk/>
            <pc:sldMk cId="3511834134" sldId="521"/>
            <ac:picMk id="60" creationId="{9D65FFEF-046D-4715-B974-D93C6620EB0F}"/>
          </ac:picMkLst>
        </pc:picChg>
        <pc:picChg chg="mod">
          <ac:chgData name="Jed Moore" userId="S::jed.h.moore@strath.ac.uk::8795cf1d-976d-4a61-949b-4276301e29b2" providerId="AD" clId="Web-{F9A66E02-91E2-494B-8415-2CE58ECDD9B8}" dt="2022-02-25T13:30:23.809" v="102" actId="1076"/>
          <ac:picMkLst>
            <pc:docMk/>
            <pc:sldMk cId="3511834134" sldId="521"/>
            <ac:picMk id="64" creationId="{2F84A3B8-5FD0-45E1-9978-DF2FD0E81DFB}"/>
          </ac:picMkLst>
        </pc:picChg>
        <pc:picChg chg="mod">
          <ac:chgData name="Jed Moore" userId="S::jed.h.moore@strath.ac.uk::8795cf1d-976d-4a61-949b-4276301e29b2" providerId="AD" clId="Web-{F9A66E02-91E2-494B-8415-2CE58ECDD9B8}" dt="2022-02-25T13:27:01.334" v="86" actId="1076"/>
          <ac:picMkLst>
            <pc:docMk/>
            <pc:sldMk cId="3511834134" sldId="521"/>
            <ac:picMk id="1030" creationId="{CDB1823A-5974-410D-BA6A-0A2E13127D1B}"/>
          </ac:picMkLst>
        </pc:picChg>
      </pc:sldChg>
    </pc:docChg>
  </pc:docChgLst>
</pc:chgInfo>
</file>

<file path=ppt/comments/modernComment_114_6AE12C74.xml><?xml version="1.0" encoding="utf-8"?>
<p188:cmLst xmlns:a="http://schemas.openxmlformats.org/drawingml/2006/main" xmlns:r="http://schemas.openxmlformats.org/officeDocument/2006/relationships" xmlns:p188="http://schemas.microsoft.com/office/powerpoint/2018/8/main">
  <p188:cm id="{6DF90B32-F70C-445A-8D9F-DE8DD75A6C12}" authorId="{2F5DB7ED-9444-B7F0-B18F-5A945387FB77}" status="resolved" created="2022-02-28T07:57:20.683" complete="100000">
    <pc:sldMkLst xmlns:pc="http://schemas.microsoft.com/office/powerpoint/2013/main/command">
      <pc:docMk/>
      <pc:sldMk cId="1793141876" sldId="276"/>
    </pc:sldMkLst>
    <p188:replyLst>
      <p188:reply id="{A1AF9599-3CBB-416A-9A5D-ECF433678B34}" authorId="{0C3E4D31-ABDC-DDF2-4A75-3BCC9BC4D62A}" created="2022-02-28T11:22:49.660">
        <p188:txBody>
          <a:bodyPr/>
          <a:lstStyle/>
          <a:p>
            <a:r>
              <a:rPr lang="en-US"/>
              <a:t>All look good Kendra. I agree 2,6-10 would work. I made very minor editing tweaks only. Could the colour contrast of slide 6 be changed slightly?</a:t>
            </a:r>
          </a:p>
        </p188:txBody>
      </p188:reply>
    </p188:replyLst>
    <p188:txBody>
      <a:bodyPr/>
      <a:lstStyle/>
      <a:p>
        <a:r>
          <a:rPr lang="en-GB"/>
          <a:t>Hi all, Slideset is far too long, I might just use slide 2, 6 -10.</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5EBBAA86-E3E6-4E99-B2FF-2E02C740F089}" type="datetimeFigureOut">
              <a:rPr lang="en-GB" smtClean="0"/>
              <a:t>10/03/2022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66D8C7-03E2-4295-828B-AC40F09CB5E5}" type="slidenum">
              <a:rPr lang="en-GB" smtClean="0"/>
              <a:t>‹#›</a:t>
            </a:fld>
            <a:endParaRPr lang="en-GB"/>
          </a:p>
        </p:txBody>
      </p:sp>
    </p:spTree>
    <p:extLst>
      <p:ext uri="{BB962C8B-B14F-4D97-AF65-F5344CB8AC3E}">
        <p14:creationId xmlns:p14="http://schemas.microsoft.com/office/powerpoint/2010/main" val="4253541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EBBAA86-E3E6-4E99-B2FF-2E02C740F089}" type="datetimeFigureOut">
              <a:rPr lang="en-GB" smtClean="0"/>
              <a:t>10/03/2022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66D8C7-03E2-4295-828B-AC40F09CB5E5}" type="slidenum">
              <a:rPr lang="en-GB" smtClean="0"/>
              <a:t>‹#›</a:t>
            </a:fld>
            <a:endParaRPr lang="en-GB"/>
          </a:p>
        </p:txBody>
      </p:sp>
    </p:spTree>
    <p:extLst>
      <p:ext uri="{BB962C8B-B14F-4D97-AF65-F5344CB8AC3E}">
        <p14:creationId xmlns:p14="http://schemas.microsoft.com/office/powerpoint/2010/main" val="2258112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EBBAA86-E3E6-4E99-B2FF-2E02C740F089}" type="datetimeFigureOut">
              <a:rPr lang="en-GB" smtClean="0"/>
              <a:t>10/03/2022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66D8C7-03E2-4295-828B-AC40F09CB5E5}" type="slidenum">
              <a:rPr lang="en-GB" smtClean="0"/>
              <a:t>‹#›</a:t>
            </a:fld>
            <a:endParaRPr lang="en-GB"/>
          </a:p>
        </p:txBody>
      </p:sp>
    </p:spTree>
    <p:extLst>
      <p:ext uri="{BB962C8B-B14F-4D97-AF65-F5344CB8AC3E}">
        <p14:creationId xmlns:p14="http://schemas.microsoft.com/office/powerpoint/2010/main" val="2417435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EBBAA86-E3E6-4E99-B2FF-2E02C740F089}" type="datetimeFigureOut">
              <a:rPr lang="en-GB" smtClean="0"/>
              <a:t>10/03/2022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66D8C7-03E2-4295-828B-AC40F09CB5E5}" type="slidenum">
              <a:rPr lang="en-GB" smtClean="0"/>
              <a:t>‹#›</a:t>
            </a:fld>
            <a:endParaRPr lang="en-GB"/>
          </a:p>
        </p:txBody>
      </p:sp>
    </p:spTree>
    <p:extLst>
      <p:ext uri="{BB962C8B-B14F-4D97-AF65-F5344CB8AC3E}">
        <p14:creationId xmlns:p14="http://schemas.microsoft.com/office/powerpoint/2010/main" val="3876099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BBAA86-E3E6-4E99-B2FF-2E02C740F089}" type="datetimeFigureOut">
              <a:rPr lang="en-GB" smtClean="0"/>
              <a:t>10/03/2022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66D8C7-03E2-4295-828B-AC40F09CB5E5}" type="slidenum">
              <a:rPr lang="en-GB" smtClean="0"/>
              <a:t>‹#›</a:t>
            </a:fld>
            <a:endParaRPr lang="en-GB"/>
          </a:p>
        </p:txBody>
      </p:sp>
    </p:spTree>
    <p:extLst>
      <p:ext uri="{BB962C8B-B14F-4D97-AF65-F5344CB8AC3E}">
        <p14:creationId xmlns:p14="http://schemas.microsoft.com/office/powerpoint/2010/main" val="1391673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5EBBAA86-E3E6-4E99-B2FF-2E02C740F089}" type="datetimeFigureOut">
              <a:rPr lang="en-GB" smtClean="0"/>
              <a:t>10/03/2022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66D8C7-03E2-4295-828B-AC40F09CB5E5}" type="slidenum">
              <a:rPr lang="en-GB" smtClean="0"/>
              <a:t>‹#›</a:t>
            </a:fld>
            <a:endParaRPr lang="en-GB"/>
          </a:p>
        </p:txBody>
      </p:sp>
    </p:spTree>
    <p:extLst>
      <p:ext uri="{BB962C8B-B14F-4D97-AF65-F5344CB8AC3E}">
        <p14:creationId xmlns:p14="http://schemas.microsoft.com/office/powerpoint/2010/main" val="1790123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EBBAA86-E3E6-4E99-B2FF-2E02C740F089}" type="datetimeFigureOut">
              <a:rPr lang="en-GB" smtClean="0"/>
              <a:t>10/03/2022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766D8C7-03E2-4295-828B-AC40F09CB5E5}" type="slidenum">
              <a:rPr lang="en-GB" smtClean="0"/>
              <a:t>‹#›</a:t>
            </a:fld>
            <a:endParaRPr lang="en-GB"/>
          </a:p>
        </p:txBody>
      </p:sp>
    </p:spTree>
    <p:extLst>
      <p:ext uri="{BB962C8B-B14F-4D97-AF65-F5344CB8AC3E}">
        <p14:creationId xmlns:p14="http://schemas.microsoft.com/office/powerpoint/2010/main" val="58978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5EBBAA86-E3E6-4E99-B2FF-2E02C740F089}" type="datetimeFigureOut">
              <a:rPr lang="en-GB" smtClean="0"/>
              <a:t>10/03/2022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766D8C7-03E2-4295-828B-AC40F09CB5E5}" type="slidenum">
              <a:rPr lang="en-GB" smtClean="0"/>
              <a:t>‹#›</a:t>
            </a:fld>
            <a:endParaRPr lang="en-GB"/>
          </a:p>
        </p:txBody>
      </p:sp>
    </p:spTree>
    <p:extLst>
      <p:ext uri="{BB962C8B-B14F-4D97-AF65-F5344CB8AC3E}">
        <p14:creationId xmlns:p14="http://schemas.microsoft.com/office/powerpoint/2010/main" val="3866286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BBAA86-E3E6-4E99-B2FF-2E02C740F089}" type="datetimeFigureOut">
              <a:rPr lang="en-GB" smtClean="0"/>
              <a:t>10/03/2022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766D8C7-03E2-4295-828B-AC40F09CB5E5}" type="slidenum">
              <a:rPr lang="en-GB" smtClean="0"/>
              <a:t>‹#›</a:t>
            </a:fld>
            <a:endParaRPr lang="en-GB"/>
          </a:p>
        </p:txBody>
      </p:sp>
    </p:spTree>
    <p:extLst>
      <p:ext uri="{BB962C8B-B14F-4D97-AF65-F5344CB8AC3E}">
        <p14:creationId xmlns:p14="http://schemas.microsoft.com/office/powerpoint/2010/main" val="2450514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BBAA86-E3E6-4E99-B2FF-2E02C740F089}" type="datetimeFigureOut">
              <a:rPr lang="en-GB" smtClean="0"/>
              <a:t>10/03/2022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66D8C7-03E2-4295-828B-AC40F09CB5E5}" type="slidenum">
              <a:rPr lang="en-GB" smtClean="0"/>
              <a:t>‹#›</a:t>
            </a:fld>
            <a:endParaRPr lang="en-GB"/>
          </a:p>
        </p:txBody>
      </p:sp>
    </p:spTree>
    <p:extLst>
      <p:ext uri="{BB962C8B-B14F-4D97-AF65-F5344CB8AC3E}">
        <p14:creationId xmlns:p14="http://schemas.microsoft.com/office/powerpoint/2010/main" val="2086858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BBAA86-E3E6-4E99-B2FF-2E02C740F089}" type="datetimeFigureOut">
              <a:rPr lang="en-GB" smtClean="0"/>
              <a:t>10/03/2022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66D8C7-03E2-4295-828B-AC40F09CB5E5}" type="slidenum">
              <a:rPr lang="en-GB" smtClean="0"/>
              <a:t>‹#›</a:t>
            </a:fld>
            <a:endParaRPr lang="en-GB"/>
          </a:p>
        </p:txBody>
      </p:sp>
    </p:spTree>
    <p:extLst>
      <p:ext uri="{BB962C8B-B14F-4D97-AF65-F5344CB8AC3E}">
        <p14:creationId xmlns:p14="http://schemas.microsoft.com/office/powerpoint/2010/main" val="1121646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9649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BBAA86-E3E6-4E99-B2FF-2E02C740F089}" type="datetimeFigureOut">
              <a:rPr lang="en-GB" smtClean="0"/>
              <a:t>10/03/2022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6D8C7-03E2-4295-828B-AC40F09CB5E5}" type="slidenum">
              <a:rPr lang="en-GB" smtClean="0"/>
              <a:t>‹#›</a:t>
            </a:fld>
            <a:endParaRPr lang="en-GB"/>
          </a:p>
        </p:txBody>
      </p:sp>
    </p:spTree>
    <p:extLst>
      <p:ext uri="{BB962C8B-B14F-4D97-AF65-F5344CB8AC3E}">
        <p14:creationId xmlns:p14="http://schemas.microsoft.com/office/powerpoint/2010/main" val="4048833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microsoft.com/office/2018/10/relationships/comments" Target="../comments/modernComment_114_6AE12C74.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7" Type="http://schemas.openxmlformats.org/officeDocument/2006/relationships/image" Target="../media/image8.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9" Type="http://schemas.openxmlformats.org/officeDocument/2006/relationships/image" Target="../media/image10.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jpeg"/><Relationship Id="rId7" Type="http://schemas.openxmlformats.org/officeDocument/2006/relationships/image" Target="../media/image20.pn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96491"/>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914D09B8-07B7-4CF6-B89E-09486DA097A4}"/>
              </a:ext>
            </a:extLst>
          </p:cNvPr>
          <p:cNvSpPr/>
          <p:nvPr/>
        </p:nvSpPr>
        <p:spPr>
          <a:xfrm>
            <a:off x="-794259" y="0"/>
            <a:ext cx="6627625" cy="6858000"/>
          </a:xfrm>
          <a:custGeom>
            <a:avLst/>
            <a:gdLst>
              <a:gd name="connsiteX0" fmla="*/ 0 w 6627625"/>
              <a:gd name="connsiteY0" fmla="*/ 0 h 6858000"/>
              <a:gd name="connsiteX1" fmla="*/ 5221177 w 6627625"/>
              <a:gd name="connsiteY1" fmla="*/ 0 h 6858000"/>
              <a:gd name="connsiteX2" fmla="*/ 5223028 w 6627625"/>
              <a:gd name="connsiteY2" fmla="*/ 1765 h 6858000"/>
              <a:gd name="connsiteX3" fmla="*/ 6627625 w 6627625"/>
              <a:gd name="connsiteY3" fmla="*/ 3392762 h 6858000"/>
              <a:gd name="connsiteX4" fmla="*/ 5223028 w 6627625"/>
              <a:gd name="connsiteY4" fmla="*/ 6783759 h 6858000"/>
              <a:gd name="connsiteX5" fmla="*/ 5145159 w 6627625"/>
              <a:gd name="connsiteY5" fmla="*/ 6858000 h 6858000"/>
              <a:gd name="connsiteX6" fmla="*/ 0 w 662762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7625" h="6858000">
                <a:moveTo>
                  <a:pt x="0" y="0"/>
                </a:moveTo>
                <a:lnTo>
                  <a:pt x="5221177" y="0"/>
                </a:lnTo>
                <a:lnTo>
                  <a:pt x="5223028" y="1765"/>
                </a:lnTo>
                <a:cubicBezTo>
                  <a:pt x="6090860" y="869597"/>
                  <a:pt x="6627625" y="2068496"/>
                  <a:pt x="6627625" y="3392762"/>
                </a:cubicBezTo>
                <a:cubicBezTo>
                  <a:pt x="6627625" y="4717029"/>
                  <a:pt x="6090860" y="5915927"/>
                  <a:pt x="5223028" y="6783759"/>
                </a:cubicBezTo>
                <a:lnTo>
                  <a:pt x="5145159" y="6858000"/>
                </a:lnTo>
                <a:lnTo>
                  <a:pt x="0" y="6858000"/>
                </a:lnTo>
                <a:close/>
              </a:path>
            </a:pathLst>
          </a:custGeom>
          <a:solidFill>
            <a:schemeClr val="bg1"/>
          </a:solidFill>
          <a:ln w="1016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GB"/>
              <a:t>Data Science for Manufacturing </a:t>
            </a:r>
            <a:endParaRPr lang="en-GB"/>
          </a:p>
        </p:txBody>
      </p:sp>
      <p:sp>
        <p:nvSpPr>
          <p:cNvPr id="15" name="TextBox 14">
            <a:extLst>
              <a:ext uri="{FF2B5EF4-FFF2-40B4-BE49-F238E27FC236}">
                <a16:creationId xmlns:a16="http://schemas.microsoft.com/office/drawing/2014/main" id="{05E497F8-42B7-4F35-B1D3-DDFAF8C48927}"/>
              </a:ext>
            </a:extLst>
          </p:cNvPr>
          <p:cNvSpPr txBox="1"/>
          <p:nvPr/>
        </p:nvSpPr>
        <p:spPr>
          <a:xfrm>
            <a:off x="5833365" y="302692"/>
            <a:ext cx="6501022" cy="6328927"/>
          </a:xfrm>
          <a:prstGeom prst="rect">
            <a:avLst/>
          </a:prstGeom>
        </p:spPr>
        <p:txBody>
          <a:bodyPr vert="horz" lIns="91440" tIns="45720" rIns="91440" bIns="45720" rtlCol="0" anchor="ctr">
            <a:normAutofit/>
          </a:bodyPr>
          <a:lstStyle/>
          <a:p>
            <a:pPr algn="ctr">
              <a:lnSpc>
                <a:spcPct val="90000"/>
              </a:lnSpc>
              <a:spcBef>
                <a:spcPct val="0"/>
              </a:spcBef>
              <a:spcAft>
                <a:spcPts val="600"/>
              </a:spcAft>
            </a:pPr>
            <a:endParaRPr lang="en-US" sz="4800" b="1" dirty="0">
              <a:solidFill>
                <a:schemeClr val="bg1"/>
              </a:solidFill>
              <a:latin typeface="Calibri Light"/>
              <a:ea typeface="+mj-ea"/>
              <a:cs typeface="Calibri Light"/>
            </a:endParaRPr>
          </a:p>
        </p:txBody>
      </p:sp>
      <p:sp>
        <p:nvSpPr>
          <p:cNvPr id="2" name="TextBox 1"/>
          <p:cNvSpPr txBox="1"/>
          <p:nvPr/>
        </p:nvSpPr>
        <p:spPr>
          <a:xfrm>
            <a:off x="-405353" y="3167406"/>
            <a:ext cx="5716262" cy="1938992"/>
          </a:xfrm>
          <a:prstGeom prst="rect">
            <a:avLst/>
          </a:prstGeom>
          <a:noFill/>
        </p:spPr>
        <p:txBody>
          <a:bodyPr wrap="square" rtlCol="0">
            <a:spAutoFit/>
          </a:bodyPr>
          <a:lstStyle/>
          <a:p>
            <a:r>
              <a:rPr lang="en-GB" sz="1200" dirty="0" smtClean="0"/>
              <a:t>Data </a:t>
            </a:r>
            <a:r>
              <a:rPr lang="en-GB" sz="1200" dirty="0"/>
              <a:t>Science for </a:t>
            </a:r>
            <a:r>
              <a:rPr lang="en-GB" sz="1200" dirty="0" smtClean="0"/>
              <a:t>Manufacturing Week 6</a:t>
            </a:r>
          </a:p>
          <a:p>
            <a:endParaRPr lang="en-GB" dirty="0"/>
          </a:p>
          <a:p>
            <a:r>
              <a:rPr lang="en-GB" b="1" dirty="0" smtClean="0">
                <a:solidFill>
                  <a:schemeClr val="accent1">
                    <a:lumMod val="75000"/>
                  </a:schemeClr>
                </a:solidFill>
              </a:rPr>
              <a:t>‘In conversation with…’ </a:t>
            </a:r>
          </a:p>
          <a:p>
            <a:endParaRPr lang="en-GB" dirty="0" smtClean="0"/>
          </a:p>
          <a:p>
            <a:r>
              <a:rPr lang="en-GB" b="1" dirty="0" smtClean="0"/>
              <a:t>Dr Kendra </a:t>
            </a:r>
            <a:r>
              <a:rPr lang="en-GB" b="1" dirty="0"/>
              <a:t>B</a:t>
            </a:r>
            <a:r>
              <a:rPr lang="en-GB" b="1" dirty="0" smtClean="0"/>
              <a:t>riken &amp; Prof Dora Scholarios</a:t>
            </a:r>
          </a:p>
          <a:p>
            <a:r>
              <a:rPr lang="en-GB" dirty="0" smtClean="0"/>
              <a:t>Strathclyde Business School</a:t>
            </a:r>
          </a:p>
          <a:p>
            <a:r>
              <a:rPr lang="en-GB" dirty="0" err="1" smtClean="0"/>
              <a:t>Dept</a:t>
            </a:r>
            <a:r>
              <a:rPr lang="en-GB" dirty="0" smtClean="0"/>
              <a:t> of Work, Employment and Organisation </a:t>
            </a:r>
            <a:endParaRPr lang="en-GB" dirty="0"/>
          </a:p>
        </p:txBody>
      </p:sp>
      <p:sp>
        <p:nvSpPr>
          <p:cNvPr id="8" name="Rectangle 7"/>
          <p:cNvSpPr/>
          <p:nvPr/>
        </p:nvSpPr>
        <p:spPr>
          <a:xfrm>
            <a:off x="5974813" y="3244334"/>
            <a:ext cx="242374" cy="369332"/>
          </a:xfrm>
          <a:prstGeom prst="rect">
            <a:avLst/>
          </a:prstGeom>
        </p:spPr>
        <p:txBody>
          <a:bodyPr wrap="none">
            <a:spAutoFit/>
          </a:bodyPr>
          <a:lstStyle/>
          <a:p>
            <a:r>
              <a:rPr lang="en-GB" dirty="0">
                <a:solidFill>
                  <a:srgbClr val="000000"/>
                </a:solidFill>
                <a:latin typeface="Times New Roman" panose="02020603050405020304" pitchFamily="18" charset="0"/>
              </a:rPr>
              <a:t> </a:t>
            </a:r>
            <a:endParaRPr lang="en-GB" dirty="0"/>
          </a:p>
        </p:txBody>
      </p:sp>
      <p:sp>
        <p:nvSpPr>
          <p:cNvPr id="9" name="TextBox 8"/>
          <p:cNvSpPr txBox="1"/>
          <p:nvPr/>
        </p:nvSpPr>
        <p:spPr>
          <a:xfrm>
            <a:off x="6180716" y="782122"/>
            <a:ext cx="6288901" cy="4062651"/>
          </a:xfrm>
          <a:prstGeom prst="rect">
            <a:avLst/>
          </a:prstGeom>
          <a:noFill/>
        </p:spPr>
        <p:txBody>
          <a:bodyPr wrap="none" rtlCol="0">
            <a:spAutoFit/>
          </a:bodyPr>
          <a:lstStyle/>
          <a:p>
            <a:pPr algn="ctr"/>
            <a:r>
              <a:rPr lang="en-GB" sz="4000" b="1" dirty="0" smtClean="0">
                <a:solidFill>
                  <a:schemeClr val="bg1"/>
                </a:solidFill>
              </a:rPr>
              <a:t>I4 in manufacturing</a:t>
            </a:r>
          </a:p>
          <a:p>
            <a:pPr algn="ctr"/>
            <a:endParaRPr lang="en-GB" sz="4000" b="1" dirty="0">
              <a:solidFill>
                <a:schemeClr val="bg1"/>
              </a:solidFill>
            </a:endParaRPr>
          </a:p>
          <a:p>
            <a:pPr algn="ctr"/>
            <a:r>
              <a:rPr lang="en-GB" sz="4000" b="1" dirty="0" smtClean="0">
                <a:solidFill>
                  <a:schemeClr val="bg1"/>
                </a:solidFill>
              </a:rPr>
              <a:t>Can AI ethics </a:t>
            </a:r>
          </a:p>
          <a:p>
            <a:pPr algn="ctr"/>
            <a:r>
              <a:rPr lang="en-GB" sz="4000" b="1" dirty="0" smtClean="0">
                <a:solidFill>
                  <a:schemeClr val="bg1"/>
                </a:solidFill>
              </a:rPr>
              <a:t>be embedded </a:t>
            </a:r>
          </a:p>
          <a:p>
            <a:pPr algn="ctr"/>
            <a:r>
              <a:rPr lang="en-GB" sz="4000" b="1" dirty="0" smtClean="0">
                <a:solidFill>
                  <a:schemeClr val="bg1"/>
                </a:solidFill>
              </a:rPr>
              <a:t>into the </a:t>
            </a:r>
          </a:p>
          <a:p>
            <a:pPr algn="ctr"/>
            <a:r>
              <a:rPr lang="en-GB" sz="4000" b="1" dirty="0" smtClean="0">
                <a:solidFill>
                  <a:schemeClr val="bg1"/>
                </a:solidFill>
              </a:rPr>
              <a:t>innovation lifecycle?</a:t>
            </a:r>
            <a:endParaRPr lang="en-GB" sz="4000" dirty="0">
              <a:solidFill>
                <a:schemeClr val="bg1"/>
              </a:solidFill>
            </a:endParaRPr>
          </a:p>
          <a:p>
            <a:endParaRPr lang="en-GB" dirty="0"/>
          </a:p>
        </p:txBody>
      </p:sp>
    </p:spTree>
    <p:extLst>
      <p:ext uri="{BB962C8B-B14F-4D97-AF65-F5344CB8AC3E}">
        <p14:creationId xmlns:p14="http://schemas.microsoft.com/office/powerpoint/2010/main" val="179488052"/>
      </p:ext>
    </p:extLst>
  </p:cSld>
  <p:clrMapOvr>
    <a:masterClrMapping/>
  </p:clrMapOvr>
  <p:extLst mod="1">
    <p:ext uri="{6950BFC3-D8DA-4A85-94F7-54DA5524770B}">
      <p188:commentRel xmlns:p188="http://schemas.microsoft.com/office/powerpoint/2018/8/main" xmlns=""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Core areas of concern</a:t>
            </a:r>
            <a:endParaRPr lang="en-GB"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smtClean="0">
                <a:solidFill>
                  <a:schemeClr val="bg1"/>
                </a:solidFill>
              </a:rPr>
              <a:t>Honesty</a:t>
            </a:r>
            <a:r>
              <a:rPr lang="en-US" dirty="0">
                <a:solidFill>
                  <a:schemeClr val="bg1"/>
                </a:solidFill>
              </a:rPr>
              <a:t>, openness, responsiveness, accountability, due diligence, and fairness are core ethical principles. </a:t>
            </a:r>
          </a:p>
          <a:p>
            <a:pPr>
              <a:buFont typeface="Wingdings" panose="05000000000000000000" pitchFamily="2" charset="2"/>
              <a:buChar char="§"/>
            </a:pPr>
            <a:r>
              <a:rPr lang="en-US" dirty="0" smtClean="0">
                <a:solidFill>
                  <a:schemeClr val="bg1"/>
                </a:solidFill>
              </a:rPr>
              <a:t>There </a:t>
            </a:r>
            <a:r>
              <a:rPr lang="en-US" dirty="0">
                <a:solidFill>
                  <a:schemeClr val="bg1"/>
                </a:solidFill>
              </a:rPr>
              <a:t>is no general or global consensus for defining ethical </a:t>
            </a:r>
            <a:r>
              <a:rPr lang="en-US" dirty="0" err="1">
                <a:solidFill>
                  <a:schemeClr val="bg1"/>
                </a:solidFill>
              </a:rPr>
              <a:t>behaviour</a:t>
            </a:r>
            <a:r>
              <a:rPr lang="en-US" dirty="0">
                <a:solidFill>
                  <a:schemeClr val="bg1"/>
                </a:solidFill>
              </a:rPr>
              <a:t> for individuals, as it may change from time to time and from one place to another place. </a:t>
            </a:r>
          </a:p>
          <a:p>
            <a:pPr>
              <a:buFont typeface="Wingdings" panose="05000000000000000000" pitchFamily="2" charset="2"/>
              <a:buChar char="§"/>
            </a:pPr>
            <a:r>
              <a:rPr lang="en-US" dirty="0">
                <a:solidFill>
                  <a:schemeClr val="bg1"/>
                </a:solidFill>
              </a:rPr>
              <a:t>There is no universal measure or standard as to what constitutes ethical </a:t>
            </a:r>
            <a:r>
              <a:rPr lang="en-US" dirty="0" err="1">
                <a:solidFill>
                  <a:schemeClr val="bg1"/>
                </a:solidFill>
              </a:rPr>
              <a:t>behaviour</a:t>
            </a:r>
            <a:r>
              <a:rPr lang="en-US" dirty="0">
                <a:solidFill>
                  <a:schemeClr val="bg1"/>
                </a:solidFill>
              </a:rPr>
              <a:t>.</a:t>
            </a:r>
          </a:p>
          <a:p>
            <a:pPr>
              <a:buFont typeface="Wingdings" panose="05000000000000000000" pitchFamily="2" charset="2"/>
              <a:buChar char="§"/>
            </a:pPr>
            <a:endParaRPr lang="en-GB" dirty="0"/>
          </a:p>
        </p:txBody>
      </p:sp>
    </p:spTree>
    <p:extLst>
      <p:ext uri="{BB962C8B-B14F-4D97-AF65-F5344CB8AC3E}">
        <p14:creationId xmlns:p14="http://schemas.microsoft.com/office/powerpoint/2010/main" val="2165830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55060"/>
            <a:ext cx="8075914" cy="6802940"/>
          </a:xfrm>
          <a:prstGeom prst="rect">
            <a:avLst/>
          </a:prstGeom>
        </p:spPr>
      </p:pic>
      <p:sp>
        <p:nvSpPr>
          <p:cNvPr id="5" name="TextBox 4"/>
          <p:cNvSpPr txBox="1"/>
          <p:nvPr/>
        </p:nvSpPr>
        <p:spPr>
          <a:xfrm>
            <a:off x="8617528" y="2198255"/>
            <a:ext cx="3121367" cy="369332"/>
          </a:xfrm>
          <a:prstGeom prst="rect">
            <a:avLst/>
          </a:prstGeom>
          <a:noFill/>
        </p:spPr>
        <p:txBody>
          <a:bodyPr wrap="none" rtlCol="0">
            <a:spAutoFit/>
          </a:bodyPr>
          <a:lstStyle/>
          <a:p>
            <a:r>
              <a:rPr lang="en-GB" b="1" dirty="0" err="1" smtClean="0">
                <a:solidFill>
                  <a:schemeClr val="bg1"/>
                </a:solidFill>
              </a:rPr>
              <a:t>Utilitarism</a:t>
            </a:r>
            <a:r>
              <a:rPr lang="en-GB" b="1" dirty="0" smtClean="0">
                <a:solidFill>
                  <a:schemeClr val="bg1"/>
                </a:solidFill>
              </a:rPr>
              <a:t> won’t save us…</a:t>
            </a:r>
            <a:endParaRPr lang="en-GB" b="1" dirty="0">
              <a:solidFill>
                <a:schemeClr val="bg1"/>
              </a:solidFill>
            </a:endParaRPr>
          </a:p>
        </p:txBody>
      </p:sp>
    </p:spTree>
    <p:extLst>
      <p:ext uri="{BB962C8B-B14F-4D97-AF65-F5344CB8AC3E}">
        <p14:creationId xmlns:p14="http://schemas.microsoft.com/office/powerpoint/2010/main" val="4106168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Strands of ethics </a:t>
            </a:r>
            <a:endParaRPr lang="en-GB" dirty="0"/>
          </a:p>
        </p:txBody>
      </p:sp>
      <p:sp>
        <p:nvSpPr>
          <p:cNvPr id="6" name="Content Placeholder 5"/>
          <p:cNvSpPr>
            <a:spLocks noGrp="1"/>
          </p:cNvSpPr>
          <p:nvPr>
            <p:ph idx="1"/>
          </p:nvPr>
        </p:nvSpPr>
        <p:spPr>
          <a:xfrm>
            <a:off x="838200" y="1825625"/>
            <a:ext cx="10515600" cy="3264483"/>
          </a:xfrm>
          <a:prstGeom prst="rect">
            <a:avLst/>
          </a:prstGeom>
        </p:spPr>
        <p:txBody>
          <a:bodyPr wrap="square">
            <a:spAutoFit/>
          </a:bodyPr>
          <a:lstStyle/>
          <a:p>
            <a:pPr>
              <a:buFont typeface="Arial"/>
              <a:buChar char="•"/>
            </a:pPr>
            <a:r>
              <a:rPr lang="en-GB" sz="3200" dirty="0">
                <a:solidFill>
                  <a:schemeClr val="bg1"/>
                </a:solidFill>
              </a:rPr>
              <a:t>Descriptive ethics: What do people think is right?</a:t>
            </a:r>
          </a:p>
          <a:p>
            <a:pPr>
              <a:buFont typeface="Arial"/>
              <a:buChar char="•"/>
            </a:pPr>
            <a:r>
              <a:rPr lang="en-GB" sz="3200" dirty="0">
                <a:solidFill>
                  <a:schemeClr val="bg1"/>
                </a:solidFill>
              </a:rPr>
              <a:t>Meta-ethics: What does "right" even mean?</a:t>
            </a:r>
          </a:p>
          <a:p>
            <a:pPr>
              <a:buFont typeface="Arial"/>
              <a:buChar char="•"/>
            </a:pPr>
            <a:r>
              <a:rPr lang="en-GB" sz="3200" dirty="0">
                <a:solidFill>
                  <a:schemeClr val="bg1"/>
                </a:solidFill>
              </a:rPr>
              <a:t>Normative (prescriptive) ethics: How should people act?</a:t>
            </a:r>
          </a:p>
          <a:p>
            <a:pPr>
              <a:buFont typeface="Arial"/>
              <a:buChar char="•"/>
            </a:pPr>
            <a:endParaRPr lang="en-GB" sz="3200" b="1" dirty="0" smtClean="0">
              <a:solidFill>
                <a:schemeClr val="bg1"/>
              </a:solidFill>
            </a:endParaRPr>
          </a:p>
          <a:p>
            <a:pPr marL="0" indent="0">
              <a:buNone/>
            </a:pPr>
            <a:r>
              <a:rPr lang="en-GB" sz="3200" b="1" dirty="0">
                <a:solidFill>
                  <a:schemeClr val="bg1"/>
                </a:solidFill>
              </a:rPr>
              <a:t> </a:t>
            </a:r>
            <a:r>
              <a:rPr lang="en-GB" sz="3200" b="1" dirty="0" smtClean="0">
                <a:solidFill>
                  <a:schemeClr val="bg1"/>
                </a:solidFill>
              </a:rPr>
              <a:t>-- &gt; </a:t>
            </a:r>
            <a:r>
              <a:rPr lang="en-GB" sz="3200" b="1" dirty="0" smtClean="0">
                <a:solidFill>
                  <a:schemeClr val="bg1"/>
                </a:solidFill>
              </a:rPr>
              <a:t>Applied </a:t>
            </a:r>
            <a:r>
              <a:rPr lang="en-GB" sz="3200" b="1" dirty="0">
                <a:solidFill>
                  <a:schemeClr val="bg1"/>
                </a:solidFill>
              </a:rPr>
              <a:t>ethics: How do we take moral knowledge and put it into practice?</a:t>
            </a:r>
          </a:p>
        </p:txBody>
      </p:sp>
    </p:spTree>
    <p:extLst>
      <p:ext uri="{BB962C8B-B14F-4D97-AF65-F5344CB8AC3E}">
        <p14:creationId xmlns:p14="http://schemas.microsoft.com/office/powerpoint/2010/main" val="3161647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9649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5F1D0C-4BCA-4F33-AA19-AD7A428E1AEE}"/>
              </a:ext>
            </a:extLst>
          </p:cNvPr>
          <p:cNvSpPr/>
          <p:nvPr/>
        </p:nvSpPr>
        <p:spPr>
          <a:xfrm>
            <a:off x="-126815" y="1385714"/>
            <a:ext cx="12367761" cy="1255266"/>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63397DE3-3D59-4CF3-8CAB-507EEA2D16B5}"/>
              </a:ext>
            </a:extLst>
          </p:cNvPr>
          <p:cNvSpPr/>
          <p:nvPr/>
        </p:nvSpPr>
        <p:spPr>
          <a:xfrm>
            <a:off x="-126815" y="3330911"/>
            <a:ext cx="12367761" cy="1149142"/>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2870FF9F-FE71-4F9E-9631-3296AAA37FDE}"/>
              </a:ext>
            </a:extLst>
          </p:cNvPr>
          <p:cNvSpPr/>
          <p:nvPr/>
        </p:nvSpPr>
        <p:spPr>
          <a:xfrm>
            <a:off x="0" y="4783069"/>
            <a:ext cx="12367761" cy="1331544"/>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extBox 4">
            <a:extLst>
              <a:ext uri="{FF2B5EF4-FFF2-40B4-BE49-F238E27FC236}">
                <a16:creationId xmlns:a16="http://schemas.microsoft.com/office/drawing/2014/main" id="{60EBD1A7-6F22-4B6A-B098-9A1142FC70E2}"/>
              </a:ext>
            </a:extLst>
          </p:cNvPr>
          <p:cNvSpPr txBox="1"/>
          <p:nvPr/>
        </p:nvSpPr>
        <p:spPr>
          <a:xfrm>
            <a:off x="-59363" y="110924"/>
            <a:ext cx="12223374" cy="11849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Bef>
                <a:spcPts val="1800"/>
              </a:spcBef>
            </a:pPr>
            <a:r>
              <a:rPr lang="en-GB" sz="2800" b="1" dirty="0">
                <a:solidFill>
                  <a:schemeClr val="bg1"/>
                </a:solidFill>
                <a:cs typeface="Calibri"/>
              </a:rPr>
              <a:t>The idea: </a:t>
            </a:r>
          </a:p>
          <a:p>
            <a:pPr algn="ctr">
              <a:spcBef>
                <a:spcPts val="1800"/>
              </a:spcBef>
            </a:pPr>
            <a:r>
              <a:rPr lang="en-GB" sz="2800" b="1" dirty="0">
                <a:solidFill>
                  <a:schemeClr val="bg1"/>
                </a:solidFill>
                <a:cs typeface="Calibri"/>
              </a:rPr>
              <a:t>Bridging AI ethics, responsible innovation, and human labour issues </a:t>
            </a:r>
          </a:p>
        </p:txBody>
      </p:sp>
      <p:pic>
        <p:nvPicPr>
          <p:cNvPr id="9" name="Graphic 9" descr="Group brainstorm">
            <a:extLst>
              <a:ext uri="{FF2B5EF4-FFF2-40B4-BE49-F238E27FC236}">
                <a16:creationId xmlns:a16="http://schemas.microsoft.com/office/drawing/2014/main" id="{B77BFEEF-86AE-4BA5-90D3-A210B5A1DA08}"/>
              </a:ext>
            </a:extLst>
          </p:cNvPr>
          <p:cNvPicPr>
            <a:picLocks noChangeAspect="1"/>
          </p:cNvPicPr>
          <p:nvPr/>
        </p:nvPicPr>
        <p:blipFill>
          <a:blip r:embed="rId2">
            <a:extLst>
              <a:ext uri="{96DAC541-7B7A-43D3-8B79-37D633B846F1}">
                <asvg:svgBlip xmlns:asvg="http://schemas.microsoft.com/office/drawing/2016/SVG/main" xmlns="" r:embed="rId5"/>
              </a:ext>
            </a:extLst>
          </a:blip>
          <a:stretch>
            <a:fillRect/>
          </a:stretch>
        </p:blipFill>
        <p:spPr>
          <a:xfrm>
            <a:off x="248109" y="5064872"/>
            <a:ext cx="784670" cy="773835"/>
          </a:xfrm>
          <a:prstGeom prst="rect">
            <a:avLst/>
          </a:prstGeom>
        </p:spPr>
      </p:pic>
      <p:sp>
        <p:nvSpPr>
          <p:cNvPr id="11" name="TextBox 10">
            <a:extLst>
              <a:ext uri="{FF2B5EF4-FFF2-40B4-BE49-F238E27FC236}">
                <a16:creationId xmlns:a16="http://schemas.microsoft.com/office/drawing/2014/main" id="{D190F08B-3B07-499C-B7C8-10C7F2CF3706}"/>
              </a:ext>
            </a:extLst>
          </p:cNvPr>
          <p:cNvSpPr txBox="1"/>
          <p:nvPr/>
        </p:nvSpPr>
        <p:spPr>
          <a:xfrm>
            <a:off x="1629664" y="1459747"/>
            <a:ext cx="1024498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solidFill>
                  <a:schemeClr val="bg1"/>
                </a:solidFill>
                <a:cs typeface="Calibri"/>
              </a:rPr>
              <a:t>Observation 1: Digital Transformation in Manufacturing led to discussions and frameworks on AI ethics (i.e. Aletheia, Rolls Royce) </a:t>
            </a:r>
          </a:p>
        </p:txBody>
      </p:sp>
      <p:sp>
        <p:nvSpPr>
          <p:cNvPr id="12" name="TextBox 11">
            <a:extLst>
              <a:ext uri="{FF2B5EF4-FFF2-40B4-BE49-F238E27FC236}">
                <a16:creationId xmlns:a16="http://schemas.microsoft.com/office/drawing/2014/main" id="{E79F0621-5D8B-4209-8C9E-C422554D3902}"/>
              </a:ext>
            </a:extLst>
          </p:cNvPr>
          <p:cNvSpPr txBox="1"/>
          <p:nvPr/>
        </p:nvSpPr>
        <p:spPr>
          <a:xfrm>
            <a:off x="1644234" y="3305317"/>
            <a:ext cx="1005606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solidFill>
                  <a:schemeClr val="bg1"/>
                </a:solidFill>
                <a:cs typeface="Calibri"/>
              </a:rPr>
              <a:t>Observation 2: Employees seem to resist, or are opposed to digital change – are their concerns related/relatable to ethical issues? </a:t>
            </a:r>
          </a:p>
        </p:txBody>
      </p:sp>
      <p:sp>
        <p:nvSpPr>
          <p:cNvPr id="13" name="TextBox 12">
            <a:extLst>
              <a:ext uri="{FF2B5EF4-FFF2-40B4-BE49-F238E27FC236}">
                <a16:creationId xmlns:a16="http://schemas.microsoft.com/office/drawing/2014/main" id="{0FBDB091-8ACB-412A-BF20-4EBE2364EFC8}"/>
              </a:ext>
            </a:extLst>
          </p:cNvPr>
          <p:cNvSpPr txBox="1"/>
          <p:nvPr/>
        </p:nvSpPr>
        <p:spPr>
          <a:xfrm>
            <a:off x="1654076" y="4914284"/>
            <a:ext cx="1050993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solidFill>
                  <a:schemeClr val="bg1"/>
                </a:solidFill>
                <a:cs typeface="Calibri"/>
              </a:rPr>
              <a:t>Question 1 : </a:t>
            </a:r>
            <a:r>
              <a:rPr lang="en-GB" sz="2400" dirty="0" smtClean="0">
                <a:solidFill>
                  <a:schemeClr val="bg1"/>
                </a:solidFill>
                <a:cs typeface="Calibri"/>
              </a:rPr>
              <a:t>How do different stakeholders in the innovation lifecycle perceive ethical issues? </a:t>
            </a:r>
            <a:r>
              <a:rPr lang="en-GB" sz="2400" dirty="0">
                <a:solidFill>
                  <a:schemeClr val="bg1"/>
                </a:solidFill>
                <a:cs typeface="Calibri"/>
              </a:rPr>
              <a:t>What </a:t>
            </a:r>
            <a:r>
              <a:rPr lang="en-GB" sz="2400" dirty="0" smtClean="0">
                <a:solidFill>
                  <a:schemeClr val="bg1"/>
                </a:solidFill>
                <a:cs typeface="Calibri"/>
              </a:rPr>
              <a:t>are </a:t>
            </a:r>
            <a:r>
              <a:rPr lang="en-GB" sz="2400" dirty="0">
                <a:solidFill>
                  <a:schemeClr val="bg1"/>
                </a:solidFill>
                <a:cs typeface="Calibri"/>
              </a:rPr>
              <a:t>the underlying idea </a:t>
            </a:r>
            <a:r>
              <a:rPr lang="en-GB" sz="2400" dirty="0" smtClean="0">
                <a:solidFill>
                  <a:schemeClr val="bg1"/>
                </a:solidFill>
                <a:cs typeface="Calibri"/>
              </a:rPr>
              <a:t>that drive engineering and data sciences?</a:t>
            </a:r>
            <a:r>
              <a:rPr lang="en-GB" sz="2400" dirty="0">
                <a:solidFill>
                  <a:schemeClr val="bg1"/>
                </a:solidFill>
                <a:cs typeface="Calibri"/>
              </a:rPr>
              <a:t> </a:t>
            </a:r>
          </a:p>
        </p:txBody>
      </p:sp>
      <p:pic>
        <p:nvPicPr>
          <p:cNvPr id="18" name="Graphic 3" descr="Artificial Intelligence">
            <a:extLst>
              <a:ext uri="{FF2B5EF4-FFF2-40B4-BE49-F238E27FC236}">
                <a16:creationId xmlns:a16="http://schemas.microsoft.com/office/drawing/2014/main" id="{B031277A-FBBE-455E-B411-1B0E0F0FA8ED}"/>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452868" y="1669279"/>
            <a:ext cx="579911" cy="579911"/>
          </a:xfrm>
          <a:prstGeom prst="rect">
            <a:avLst/>
          </a:prstGeom>
        </p:spPr>
      </p:pic>
      <p:pic>
        <p:nvPicPr>
          <p:cNvPr id="16" name="Graphic 15" descr="Iceberg with solid fill">
            <a:extLst>
              <a:ext uri="{FF2B5EF4-FFF2-40B4-BE49-F238E27FC236}">
                <a16:creationId xmlns:a16="http://schemas.microsoft.com/office/drawing/2014/main" id="{5A2ADA1F-FAC5-6846-A204-9DDCB18525F2}"/>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285623" y="3518577"/>
            <a:ext cx="914400" cy="669353"/>
          </a:xfrm>
          <a:prstGeom prst="rect">
            <a:avLst/>
          </a:prstGeom>
        </p:spPr>
      </p:pic>
    </p:spTree>
    <p:extLst>
      <p:ext uri="{BB962C8B-B14F-4D97-AF65-F5344CB8AC3E}">
        <p14:creationId xmlns:p14="http://schemas.microsoft.com/office/powerpoint/2010/main" val="4234305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9649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AB332-4BFF-F345-95F6-BFB9CFDB70FF}"/>
              </a:ext>
            </a:extLst>
          </p:cNvPr>
          <p:cNvSpPr>
            <a:spLocks noGrp="1"/>
          </p:cNvSpPr>
          <p:nvPr>
            <p:ph type="title"/>
          </p:nvPr>
        </p:nvSpPr>
        <p:spPr/>
        <p:txBody>
          <a:bodyPr/>
          <a:lstStyle/>
          <a:p>
            <a:r>
              <a:rPr lang="en-GB" b="1" dirty="0">
                <a:solidFill>
                  <a:schemeClr val="bg1"/>
                </a:solidFill>
              </a:rPr>
              <a:t>Core Issue: AI ethics as Process</a:t>
            </a:r>
          </a:p>
        </p:txBody>
      </p:sp>
      <p:sp>
        <p:nvSpPr>
          <p:cNvPr id="3" name="Text Placeholder 2">
            <a:extLst>
              <a:ext uri="{FF2B5EF4-FFF2-40B4-BE49-F238E27FC236}">
                <a16:creationId xmlns:a16="http://schemas.microsoft.com/office/drawing/2014/main" id="{2405ECFF-5354-8C46-964B-D1DCE4B1EF1F}"/>
              </a:ext>
            </a:extLst>
          </p:cNvPr>
          <p:cNvSpPr>
            <a:spLocks noGrp="1"/>
          </p:cNvSpPr>
          <p:nvPr>
            <p:ph type="body" idx="1"/>
          </p:nvPr>
        </p:nvSpPr>
        <p:spPr>
          <a:xfrm>
            <a:off x="480024" y="1546251"/>
            <a:ext cx="5157787" cy="823912"/>
          </a:xfrm>
        </p:spPr>
        <p:txBody>
          <a:bodyPr>
            <a:normAutofit/>
          </a:bodyPr>
          <a:lstStyle/>
          <a:p>
            <a:r>
              <a:rPr lang="en-GB" dirty="0"/>
              <a:t>Dimension 1: Perspectives </a:t>
            </a:r>
            <a:r>
              <a:rPr lang="en-GB" dirty="0">
                <a:solidFill>
                  <a:srgbClr val="000000"/>
                </a:solidFill>
              </a:rPr>
              <a:t>across</a:t>
            </a:r>
            <a:r>
              <a:rPr lang="en-GB" dirty="0"/>
              <a:t> the Innovation Lifecycle</a:t>
            </a:r>
          </a:p>
        </p:txBody>
      </p:sp>
      <p:sp>
        <p:nvSpPr>
          <p:cNvPr id="4" name="Content Placeholder 3">
            <a:extLst>
              <a:ext uri="{FF2B5EF4-FFF2-40B4-BE49-F238E27FC236}">
                <a16:creationId xmlns:a16="http://schemas.microsoft.com/office/drawing/2014/main" id="{96A341FD-4532-E247-9453-2A6B5ADE5D36}"/>
              </a:ext>
            </a:extLst>
          </p:cNvPr>
          <p:cNvSpPr>
            <a:spLocks noGrp="1"/>
          </p:cNvSpPr>
          <p:nvPr>
            <p:ph sz="half" idx="2"/>
          </p:nvPr>
        </p:nvSpPr>
        <p:spPr>
          <a:xfrm>
            <a:off x="587532" y="2505075"/>
            <a:ext cx="5157787" cy="3684588"/>
          </a:xfrm>
        </p:spPr>
        <p:txBody>
          <a:bodyPr>
            <a:normAutofit lnSpcReduction="10000"/>
          </a:bodyPr>
          <a:lstStyle/>
          <a:p>
            <a:pPr marL="0" indent="0">
              <a:buNone/>
            </a:pPr>
            <a:r>
              <a:rPr lang="en-GB" dirty="0">
                <a:solidFill>
                  <a:schemeClr val="bg2">
                    <a:lumMod val="90000"/>
                  </a:schemeClr>
                </a:solidFill>
              </a:rPr>
              <a:t>How do AI ethical frameworks impact on innovation and workplaces in Industry 4.0?</a:t>
            </a:r>
          </a:p>
          <a:p>
            <a:r>
              <a:rPr lang="en-GB" dirty="0">
                <a:solidFill>
                  <a:schemeClr val="bg2">
                    <a:lumMod val="90000"/>
                  </a:schemeClr>
                </a:solidFill>
              </a:rPr>
              <a:t>When are ethical concerns considered? During conception, prototyping, deployment?</a:t>
            </a:r>
          </a:p>
          <a:p>
            <a:r>
              <a:rPr lang="en-GB" dirty="0">
                <a:solidFill>
                  <a:schemeClr val="bg2">
                    <a:lumMod val="90000"/>
                  </a:schemeClr>
                </a:solidFill>
              </a:rPr>
              <a:t>When should AI ethical concerns be considered?</a:t>
            </a:r>
          </a:p>
          <a:p>
            <a:endParaRPr lang="en-GB" dirty="0"/>
          </a:p>
        </p:txBody>
      </p:sp>
      <p:sp>
        <p:nvSpPr>
          <p:cNvPr id="5" name="Text Placeholder 4">
            <a:extLst>
              <a:ext uri="{FF2B5EF4-FFF2-40B4-BE49-F238E27FC236}">
                <a16:creationId xmlns:a16="http://schemas.microsoft.com/office/drawing/2014/main" id="{9642D876-DA5D-2642-9CA5-E45C0686C9AD}"/>
              </a:ext>
            </a:extLst>
          </p:cNvPr>
          <p:cNvSpPr>
            <a:spLocks noGrp="1"/>
          </p:cNvSpPr>
          <p:nvPr>
            <p:ph type="body" sz="quarter" idx="3"/>
          </p:nvPr>
        </p:nvSpPr>
        <p:spPr>
          <a:xfrm>
            <a:off x="6172199" y="1546251"/>
            <a:ext cx="5183188" cy="823912"/>
          </a:xfrm>
        </p:spPr>
        <p:txBody>
          <a:bodyPr>
            <a:normAutofit/>
          </a:bodyPr>
          <a:lstStyle/>
          <a:p>
            <a:r>
              <a:rPr lang="en-GB" dirty="0">
                <a:cs typeface="Calibri"/>
              </a:rPr>
              <a:t>Dimension 2: Perspectives throughout the stack</a:t>
            </a:r>
          </a:p>
        </p:txBody>
      </p:sp>
      <p:sp>
        <p:nvSpPr>
          <p:cNvPr id="7" name="Content Placeholder 6">
            <a:extLst>
              <a:ext uri="{FF2B5EF4-FFF2-40B4-BE49-F238E27FC236}">
                <a16:creationId xmlns:a16="http://schemas.microsoft.com/office/drawing/2014/main" id="{F353BBA6-3166-7040-B78C-BCD5F89007A4}"/>
              </a:ext>
            </a:extLst>
          </p:cNvPr>
          <p:cNvSpPr>
            <a:spLocks noGrp="1"/>
          </p:cNvSpPr>
          <p:nvPr>
            <p:ph sz="quarter" idx="4"/>
          </p:nvPr>
        </p:nvSpPr>
        <p:spPr>
          <a:xfrm>
            <a:off x="6172199" y="2505075"/>
            <a:ext cx="5610069" cy="3987800"/>
          </a:xfrm>
        </p:spPr>
        <p:txBody>
          <a:bodyPr>
            <a:normAutofit fontScale="92500"/>
          </a:bodyPr>
          <a:lstStyle/>
          <a:p>
            <a:pPr marL="0" indent="0">
              <a:buNone/>
            </a:pPr>
            <a:r>
              <a:rPr lang="en-GB" dirty="0">
                <a:solidFill>
                  <a:schemeClr val="bg2">
                    <a:lumMod val="90000"/>
                  </a:schemeClr>
                </a:solidFill>
              </a:rPr>
              <a:t>Industry 4 innovation brings together expertise from multiple partners throughout the stack - users, coders, service providers, libraries, compilers and hardware</a:t>
            </a:r>
          </a:p>
          <a:p>
            <a:r>
              <a:rPr lang="en-GB" dirty="0">
                <a:solidFill>
                  <a:schemeClr val="bg2">
                    <a:lumMod val="90000"/>
                  </a:schemeClr>
                </a:solidFill>
              </a:rPr>
              <a:t>How do ethical considerations vary amongst partners, disciplines and professional background?</a:t>
            </a:r>
          </a:p>
          <a:p>
            <a:r>
              <a:rPr lang="en-GB" dirty="0">
                <a:solidFill>
                  <a:schemeClr val="bg2">
                    <a:lumMod val="90000"/>
                  </a:schemeClr>
                </a:solidFill>
              </a:rPr>
              <a:t>Do AI ethical frameworks impact differently throughout the stack?</a:t>
            </a:r>
          </a:p>
          <a:p>
            <a:endParaRPr lang="en-GB" dirty="0"/>
          </a:p>
        </p:txBody>
      </p:sp>
    </p:spTree>
    <p:extLst>
      <p:ext uri="{BB962C8B-B14F-4D97-AF65-F5344CB8AC3E}">
        <p14:creationId xmlns:p14="http://schemas.microsoft.com/office/powerpoint/2010/main" val="23305800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34">
            <a:extLst>
              <a:ext uri="{FF2B5EF4-FFF2-40B4-BE49-F238E27FC236}">
                <a16:creationId xmlns:a16="http://schemas.microsoft.com/office/drawing/2014/main" id="{18873D23-2DCF-4B31-A009-95721C06E8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36">
            <a:extLst>
              <a:ext uri="{FF2B5EF4-FFF2-40B4-BE49-F238E27FC236}">
                <a16:creationId xmlns:a16="http://schemas.microsoft.com/office/drawing/2014/main" id="{C13EF075-D4EF-4929-ADBC-91B27DA1995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47" name="Group 38">
            <a:extLst>
              <a:ext uri="{FF2B5EF4-FFF2-40B4-BE49-F238E27FC236}">
                <a16:creationId xmlns:a16="http://schemas.microsoft.com/office/drawing/2014/main" id="{DAA26DFA-AAB2-4973-9C17-16D587C7B19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40" name="Freeform: Shape 39">
              <a:extLst>
                <a:ext uri="{FF2B5EF4-FFF2-40B4-BE49-F238E27FC236}">
                  <a16:creationId xmlns:a16="http://schemas.microsoft.com/office/drawing/2014/main" id="{3F407F11-7321-4BF6-8536-CCE8E34245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0">
              <a:extLst>
                <a:ext uri="{FF2B5EF4-FFF2-40B4-BE49-F238E27FC236}">
                  <a16:creationId xmlns:a16="http://schemas.microsoft.com/office/drawing/2014/main" id="{06AC5DCC-C3CC-4FD5-AD4E-13A1BE5F7F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4BBCC2F4-EFA7-4AF4-B538-AC4022D90F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2">
              <a:extLst>
                <a:ext uri="{FF2B5EF4-FFF2-40B4-BE49-F238E27FC236}">
                  <a16:creationId xmlns:a16="http://schemas.microsoft.com/office/drawing/2014/main" id="{2A9D1364-B6A3-44CB-9FBA-C528F0CE90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2" name="Title 11">
            <a:extLst>
              <a:ext uri="{FF2B5EF4-FFF2-40B4-BE49-F238E27FC236}">
                <a16:creationId xmlns:a16="http://schemas.microsoft.com/office/drawing/2014/main" id="{A92B2BC8-9316-2F48-AEB8-163B4C9D835C}"/>
              </a:ext>
            </a:extLst>
          </p:cNvPr>
          <p:cNvSpPr>
            <a:spLocks noGrp="1"/>
          </p:cNvSpPr>
          <p:nvPr>
            <p:ph type="title"/>
          </p:nvPr>
        </p:nvSpPr>
        <p:spPr>
          <a:xfrm>
            <a:off x="640080" y="1243013"/>
            <a:ext cx="3855720" cy="4371974"/>
          </a:xfrm>
        </p:spPr>
        <p:txBody>
          <a:bodyPr>
            <a:normAutofit/>
          </a:bodyPr>
          <a:lstStyle/>
          <a:p>
            <a:r>
              <a:rPr lang="en-GB" sz="3600" dirty="0">
                <a:solidFill>
                  <a:schemeClr val="tx2"/>
                </a:solidFill>
              </a:rPr>
              <a:t>Towards Industry Best Practice? </a:t>
            </a:r>
            <a:br>
              <a:rPr lang="en-GB" sz="3600" dirty="0">
                <a:solidFill>
                  <a:schemeClr val="tx2"/>
                </a:solidFill>
              </a:rPr>
            </a:br>
            <a:r>
              <a:rPr lang="en-GB" sz="3600" dirty="0">
                <a:solidFill>
                  <a:schemeClr val="tx2"/>
                </a:solidFill>
              </a:rPr>
              <a:t/>
            </a:r>
            <a:br>
              <a:rPr lang="en-GB" sz="3600" dirty="0">
                <a:solidFill>
                  <a:schemeClr val="tx2"/>
                </a:solidFill>
              </a:rPr>
            </a:br>
            <a:r>
              <a:rPr lang="en-GB" sz="3600" dirty="0" err="1" smtClean="0">
                <a:solidFill>
                  <a:schemeClr val="tx2"/>
                </a:solidFill>
              </a:rPr>
              <a:t>Aletheia</a:t>
            </a:r>
            <a:r>
              <a:rPr lang="en-GB" sz="3600" dirty="0" smtClean="0">
                <a:solidFill>
                  <a:schemeClr val="tx2"/>
                </a:solidFill>
              </a:rPr>
              <a:t> </a:t>
            </a:r>
            <a:r>
              <a:rPr lang="en-GB" sz="3600" dirty="0" err="1" smtClean="0">
                <a:solidFill>
                  <a:schemeClr val="tx2"/>
                </a:solidFill>
              </a:rPr>
              <a:t>Framwork</a:t>
            </a:r>
            <a:r>
              <a:rPr lang="en-GB" sz="3600" dirty="0" smtClean="0">
                <a:solidFill>
                  <a:schemeClr val="tx2"/>
                </a:solidFill>
              </a:rPr>
              <a:t>, </a:t>
            </a:r>
            <a:r>
              <a:rPr lang="en-GB" sz="3600" dirty="0">
                <a:solidFill>
                  <a:schemeClr val="tx2"/>
                </a:solidFill>
              </a:rPr>
              <a:t>Rolls Royce</a:t>
            </a:r>
          </a:p>
        </p:txBody>
      </p:sp>
      <p:sp>
        <p:nvSpPr>
          <p:cNvPr id="13" name="Content Placeholder 12">
            <a:extLst>
              <a:ext uri="{FF2B5EF4-FFF2-40B4-BE49-F238E27FC236}">
                <a16:creationId xmlns:a16="http://schemas.microsoft.com/office/drawing/2014/main" id="{4EF7E1C1-AB85-6F4E-8106-12CFEBD449DF}"/>
              </a:ext>
            </a:extLst>
          </p:cNvPr>
          <p:cNvSpPr>
            <a:spLocks noGrp="1"/>
          </p:cNvSpPr>
          <p:nvPr>
            <p:ph idx="1"/>
          </p:nvPr>
        </p:nvSpPr>
        <p:spPr>
          <a:xfrm>
            <a:off x="6172200" y="804672"/>
            <a:ext cx="5221224" cy="5230368"/>
          </a:xfrm>
        </p:spPr>
        <p:txBody>
          <a:bodyPr anchor="ctr">
            <a:normAutofit/>
          </a:bodyPr>
          <a:lstStyle/>
          <a:p>
            <a:pPr marL="0" indent="0">
              <a:buNone/>
            </a:pPr>
            <a:r>
              <a:rPr lang="en-GB" sz="2400" dirty="0">
                <a:solidFill>
                  <a:schemeClr val="tx2"/>
                </a:solidFill>
              </a:rPr>
              <a:t>Developed by Rolls Royce, first version published in 2020, </a:t>
            </a:r>
          </a:p>
          <a:p>
            <a:pPr marL="0" indent="0">
              <a:buNone/>
            </a:pPr>
            <a:endParaRPr lang="en-GB" sz="2400" dirty="0">
              <a:solidFill>
                <a:schemeClr val="tx2"/>
              </a:solidFill>
            </a:endParaRPr>
          </a:p>
          <a:p>
            <a:pPr marL="0" indent="0">
              <a:buNone/>
            </a:pPr>
            <a:r>
              <a:rPr lang="en-GB" sz="2400" dirty="0">
                <a:solidFill>
                  <a:schemeClr val="tx2"/>
                </a:solidFill>
              </a:rPr>
              <a:t>Open Source Tool for AI ethics checks available since December 2021. </a:t>
            </a:r>
          </a:p>
          <a:p>
            <a:pPr marL="0" indent="0">
              <a:buNone/>
            </a:pPr>
            <a:endParaRPr lang="en-GB" sz="2400" dirty="0">
              <a:solidFill>
                <a:schemeClr val="tx2"/>
              </a:solidFill>
            </a:endParaRPr>
          </a:p>
          <a:p>
            <a:pPr marL="0" indent="0">
              <a:buNone/>
            </a:pPr>
            <a:r>
              <a:rPr lang="en-GB" sz="2400" dirty="0">
                <a:solidFill>
                  <a:schemeClr val="tx2"/>
                </a:solidFill>
              </a:rPr>
              <a:t>Three main areas covered</a:t>
            </a:r>
          </a:p>
          <a:p>
            <a:r>
              <a:rPr lang="en-GB" sz="2400" dirty="0">
                <a:solidFill>
                  <a:schemeClr val="tx2"/>
                </a:solidFill>
              </a:rPr>
              <a:t>Accuracy &amp; Trust</a:t>
            </a:r>
          </a:p>
          <a:p>
            <a:r>
              <a:rPr lang="en-GB" sz="2400" dirty="0">
                <a:solidFill>
                  <a:schemeClr val="tx2"/>
                </a:solidFill>
              </a:rPr>
              <a:t>Governance</a:t>
            </a:r>
          </a:p>
          <a:p>
            <a:r>
              <a:rPr lang="en-GB" sz="2400" b="1" dirty="0">
                <a:solidFill>
                  <a:schemeClr val="tx2"/>
                </a:solidFill>
              </a:rPr>
              <a:t>Social </a:t>
            </a:r>
            <a:r>
              <a:rPr lang="en-GB" sz="2400" b="1" dirty="0" smtClean="0">
                <a:solidFill>
                  <a:schemeClr val="tx2"/>
                </a:solidFill>
              </a:rPr>
              <a:t>Impact (second order?)</a:t>
            </a:r>
            <a:endParaRPr lang="en-GB" sz="2400" b="1" dirty="0">
              <a:solidFill>
                <a:schemeClr val="tx2"/>
              </a:solidFill>
            </a:endParaRPr>
          </a:p>
          <a:p>
            <a:endParaRPr lang="en-GB" sz="1800" dirty="0">
              <a:solidFill>
                <a:schemeClr val="tx2"/>
              </a:solidFill>
            </a:endParaRPr>
          </a:p>
        </p:txBody>
      </p:sp>
    </p:spTree>
    <p:extLst>
      <p:ext uri="{BB962C8B-B14F-4D97-AF65-F5344CB8AC3E}">
        <p14:creationId xmlns:p14="http://schemas.microsoft.com/office/powerpoint/2010/main" val="3752199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3060C83-F051-4F0E-ABAD-AA0DFC48B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Isosceles Triangle 25">
            <a:extLst>
              <a:ext uri="{FF2B5EF4-FFF2-40B4-BE49-F238E27FC236}">
                <a16:creationId xmlns:a16="http://schemas.microsoft.com/office/drawing/2014/main"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Text&#10;&#10;Description automatically generated">
            <a:extLst>
              <a:ext uri="{FF2B5EF4-FFF2-40B4-BE49-F238E27FC236}">
                <a16:creationId xmlns:a16="http://schemas.microsoft.com/office/drawing/2014/main" id="{EEC87FA7-BB18-CD40-A2A1-F68C307BC8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4668" y="643467"/>
            <a:ext cx="9482663" cy="5571065"/>
          </a:xfrm>
          <a:prstGeom prst="rect">
            <a:avLst/>
          </a:prstGeom>
          <a:ln>
            <a:noFill/>
          </a:ln>
        </p:spPr>
      </p:pic>
      <p:sp>
        <p:nvSpPr>
          <p:cNvPr id="28" name="Isosceles Triangle 27">
            <a:extLst>
              <a:ext uri="{FF2B5EF4-FFF2-40B4-BE49-F238E27FC236}">
                <a16:creationId xmlns:a16="http://schemas.microsoft.com/office/drawing/2014/main"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9665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18873D23-2DCF-4B31-A009-95721C06E8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13EF075-D4EF-4929-ADBC-91B27DA1995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9" name="Group 38">
            <a:extLst>
              <a:ext uri="{FF2B5EF4-FFF2-40B4-BE49-F238E27FC236}">
                <a16:creationId xmlns:a16="http://schemas.microsoft.com/office/drawing/2014/main" id="{DAA26DFA-AAB2-4973-9C17-16D587C7B19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40" name="Freeform: Shape 39">
              <a:extLst>
                <a:ext uri="{FF2B5EF4-FFF2-40B4-BE49-F238E27FC236}">
                  <a16:creationId xmlns:a16="http://schemas.microsoft.com/office/drawing/2014/main" id="{3F407F11-7321-4BF6-8536-CCE8E34245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06AC5DCC-C3CC-4FD5-AD4E-13A1BE5F7F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4BBCC2F4-EFA7-4AF4-B538-AC4022D90F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2A9D1364-B6A3-44CB-9FBA-C528F0CE90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2" name="Title 11">
            <a:extLst>
              <a:ext uri="{FF2B5EF4-FFF2-40B4-BE49-F238E27FC236}">
                <a16:creationId xmlns:a16="http://schemas.microsoft.com/office/drawing/2014/main" id="{A92B2BC8-9316-2F48-AEB8-163B4C9D835C}"/>
              </a:ext>
            </a:extLst>
          </p:cNvPr>
          <p:cNvSpPr>
            <a:spLocks noGrp="1"/>
          </p:cNvSpPr>
          <p:nvPr>
            <p:ph type="title"/>
          </p:nvPr>
        </p:nvSpPr>
        <p:spPr>
          <a:xfrm>
            <a:off x="640080" y="1243013"/>
            <a:ext cx="3855720" cy="4371974"/>
          </a:xfrm>
        </p:spPr>
        <p:txBody>
          <a:bodyPr>
            <a:normAutofit/>
          </a:bodyPr>
          <a:lstStyle/>
          <a:p>
            <a:r>
              <a:rPr lang="en-GB" sz="3600" dirty="0">
                <a:solidFill>
                  <a:schemeClr val="tx2"/>
                </a:solidFill>
              </a:rPr>
              <a:t>No such thing as perfect solution to AI ethics</a:t>
            </a:r>
          </a:p>
        </p:txBody>
      </p:sp>
      <p:sp>
        <p:nvSpPr>
          <p:cNvPr id="13" name="Content Placeholder 12">
            <a:extLst>
              <a:ext uri="{FF2B5EF4-FFF2-40B4-BE49-F238E27FC236}">
                <a16:creationId xmlns:a16="http://schemas.microsoft.com/office/drawing/2014/main" id="{4EF7E1C1-AB85-6F4E-8106-12CFEBD449DF}"/>
              </a:ext>
            </a:extLst>
          </p:cNvPr>
          <p:cNvSpPr>
            <a:spLocks noGrp="1"/>
          </p:cNvSpPr>
          <p:nvPr>
            <p:ph idx="1"/>
          </p:nvPr>
        </p:nvSpPr>
        <p:spPr>
          <a:xfrm>
            <a:off x="6172200" y="804672"/>
            <a:ext cx="5221224" cy="5230368"/>
          </a:xfrm>
        </p:spPr>
        <p:txBody>
          <a:bodyPr anchor="ctr">
            <a:normAutofit/>
          </a:bodyPr>
          <a:lstStyle/>
          <a:p>
            <a:pPr marL="0" indent="0">
              <a:buNone/>
            </a:pPr>
            <a:r>
              <a:rPr lang="en-GB" sz="2400" dirty="0">
                <a:solidFill>
                  <a:schemeClr val="tx2"/>
                </a:solidFill>
              </a:rPr>
              <a:t>‘The </a:t>
            </a:r>
            <a:r>
              <a:rPr lang="en-GB" sz="2400" dirty="0" err="1">
                <a:solidFill>
                  <a:schemeClr val="tx2"/>
                </a:solidFill>
              </a:rPr>
              <a:t>Aletheia</a:t>
            </a:r>
            <a:r>
              <a:rPr lang="en-GB" sz="2400" dirty="0">
                <a:solidFill>
                  <a:schemeClr val="tx2"/>
                </a:solidFill>
              </a:rPr>
              <a:t> Framework hasn’t solved all its challenges, it can help reassure organisations, people and communities that the ethical implications of an AI have been fully considered; it is as </a:t>
            </a:r>
            <a:r>
              <a:rPr lang="en-GB" sz="2400" b="1" dirty="0">
                <a:solidFill>
                  <a:schemeClr val="tx2"/>
                </a:solidFill>
              </a:rPr>
              <a:t>fair</a:t>
            </a:r>
            <a:r>
              <a:rPr lang="en-GB" sz="2400" dirty="0">
                <a:solidFill>
                  <a:schemeClr val="tx2"/>
                </a:solidFill>
              </a:rPr>
              <a:t> as possible; and makes </a:t>
            </a:r>
            <a:r>
              <a:rPr lang="en-GB" sz="2400" b="1" dirty="0">
                <a:solidFill>
                  <a:schemeClr val="tx2"/>
                </a:solidFill>
              </a:rPr>
              <a:t>trustworthy</a:t>
            </a:r>
            <a:r>
              <a:rPr lang="en-GB" sz="2400" dirty="0">
                <a:solidFill>
                  <a:schemeClr val="tx2"/>
                </a:solidFill>
              </a:rPr>
              <a:t> decisions.’ </a:t>
            </a:r>
          </a:p>
          <a:p>
            <a:pPr marL="0" indent="0">
              <a:buNone/>
            </a:pPr>
            <a:endParaRPr lang="en-GB" sz="1800" dirty="0">
              <a:solidFill>
                <a:schemeClr val="tx2"/>
              </a:solidFill>
            </a:endParaRPr>
          </a:p>
          <a:p>
            <a:pPr marL="0" indent="0">
              <a:buNone/>
            </a:pPr>
            <a:r>
              <a:rPr lang="en-GB" sz="1800" dirty="0">
                <a:solidFill>
                  <a:schemeClr val="tx2"/>
                </a:solidFill>
              </a:rPr>
              <a:t>https://</a:t>
            </a:r>
            <a:r>
              <a:rPr lang="en-GB" sz="1800" dirty="0" err="1">
                <a:solidFill>
                  <a:schemeClr val="tx2"/>
                </a:solidFill>
              </a:rPr>
              <a:t>www.rolls-royce.com</a:t>
            </a:r>
            <a:r>
              <a:rPr lang="en-GB" sz="1800" dirty="0">
                <a:solidFill>
                  <a:schemeClr val="tx2"/>
                </a:solidFill>
              </a:rPr>
              <a:t>/sustainability/ethics-and-compliance/the-</a:t>
            </a:r>
            <a:r>
              <a:rPr lang="en-GB" sz="1800" dirty="0" err="1">
                <a:solidFill>
                  <a:schemeClr val="tx2"/>
                </a:solidFill>
              </a:rPr>
              <a:t>aletheia</a:t>
            </a:r>
            <a:r>
              <a:rPr lang="en-GB" sz="1800" dirty="0">
                <a:solidFill>
                  <a:schemeClr val="tx2"/>
                </a:solidFill>
              </a:rPr>
              <a:t>-</a:t>
            </a:r>
            <a:r>
              <a:rPr lang="en-GB" sz="1800" dirty="0" err="1">
                <a:solidFill>
                  <a:schemeClr val="tx2"/>
                </a:solidFill>
              </a:rPr>
              <a:t>framework.aspx</a:t>
            </a:r>
            <a:endParaRPr lang="en-GB" sz="1800" dirty="0">
              <a:solidFill>
                <a:schemeClr val="tx2"/>
              </a:solidFill>
            </a:endParaRPr>
          </a:p>
        </p:txBody>
      </p:sp>
    </p:spTree>
    <p:extLst>
      <p:ext uri="{BB962C8B-B14F-4D97-AF65-F5344CB8AC3E}">
        <p14:creationId xmlns:p14="http://schemas.microsoft.com/office/powerpoint/2010/main" val="3709036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EBD1A7-6F22-4B6A-B098-9A1142FC70E2}"/>
              </a:ext>
            </a:extLst>
          </p:cNvPr>
          <p:cNvSpPr txBox="1"/>
          <p:nvPr/>
        </p:nvSpPr>
        <p:spPr>
          <a:xfrm>
            <a:off x="-177640" y="90768"/>
            <a:ext cx="1222337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b="1" dirty="0">
                <a:solidFill>
                  <a:schemeClr val="bg1">
                    <a:lumMod val="95000"/>
                  </a:schemeClr>
                </a:solidFill>
                <a:cs typeface="Calibri"/>
              </a:rPr>
              <a:t>The Research Team - </a:t>
            </a:r>
          </a:p>
          <a:p>
            <a:pPr algn="ctr"/>
            <a:r>
              <a:rPr lang="en-GB" sz="2800" b="1" dirty="0">
                <a:solidFill>
                  <a:schemeClr val="bg1">
                    <a:lumMod val="95000"/>
                  </a:schemeClr>
                </a:solidFill>
                <a:cs typeface="Calibri"/>
              </a:rPr>
              <a:t>Bridging disciplines: Engineering, Law, Sociology, Psychology</a:t>
            </a:r>
          </a:p>
        </p:txBody>
      </p:sp>
      <p:sp>
        <p:nvSpPr>
          <p:cNvPr id="19" name="Rectangle 18">
            <a:extLst>
              <a:ext uri="{FF2B5EF4-FFF2-40B4-BE49-F238E27FC236}">
                <a16:creationId xmlns:a16="http://schemas.microsoft.com/office/drawing/2014/main" id="{7064D2E4-2402-4C54-BB75-203F83FF6652}"/>
              </a:ext>
            </a:extLst>
          </p:cNvPr>
          <p:cNvSpPr/>
          <p:nvPr/>
        </p:nvSpPr>
        <p:spPr>
          <a:xfrm>
            <a:off x="33619" y="4519367"/>
            <a:ext cx="12192000" cy="900885"/>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EE52EDC3-D743-40D6-B1F9-A7F57AD92309}"/>
              </a:ext>
            </a:extLst>
          </p:cNvPr>
          <p:cNvSpPr txBox="1"/>
          <p:nvPr/>
        </p:nvSpPr>
        <p:spPr>
          <a:xfrm>
            <a:off x="4985302" y="4598718"/>
            <a:ext cx="987334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solidFill>
                  <a:schemeClr val="bg1"/>
                </a:solidFill>
                <a:cs typeface="Calibri"/>
              </a:rPr>
              <a:t>Prof Andrew Sherlock</a:t>
            </a:r>
          </a:p>
          <a:p>
            <a:r>
              <a:rPr lang="en-GB" sz="1200">
                <a:solidFill>
                  <a:schemeClr val="bg1"/>
                </a:solidFill>
                <a:cs typeface="Calibri"/>
              </a:rPr>
              <a:t>Director of Data-driven Manufacturing, </a:t>
            </a:r>
          </a:p>
          <a:p>
            <a:r>
              <a:rPr lang="en-GB" sz="1200">
                <a:solidFill>
                  <a:schemeClr val="bg1"/>
                </a:solidFill>
                <a:cs typeface="Calibri"/>
              </a:rPr>
              <a:t>National Manufacturing Institute Scotland</a:t>
            </a:r>
          </a:p>
        </p:txBody>
      </p:sp>
      <p:pic>
        <p:nvPicPr>
          <p:cNvPr id="23" name="Picture 22">
            <a:extLst>
              <a:ext uri="{FF2B5EF4-FFF2-40B4-BE49-F238E27FC236}">
                <a16:creationId xmlns:a16="http://schemas.microsoft.com/office/drawing/2014/main" id="{7102BC53-935A-4DC8-816B-8683673392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27197" y="4520373"/>
            <a:ext cx="660513" cy="899320"/>
          </a:xfrm>
          <a:prstGeom prst="rect">
            <a:avLst/>
          </a:prstGeom>
        </p:spPr>
      </p:pic>
      <p:sp>
        <p:nvSpPr>
          <p:cNvPr id="4" name="Rectangle 3">
            <a:extLst>
              <a:ext uri="{FF2B5EF4-FFF2-40B4-BE49-F238E27FC236}">
                <a16:creationId xmlns:a16="http://schemas.microsoft.com/office/drawing/2014/main" id="{2870FF9F-FE71-4F9E-9631-3296AAA37FDE}"/>
              </a:ext>
            </a:extLst>
          </p:cNvPr>
          <p:cNvSpPr/>
          <p:nvPr/>
        </p:nvSpPr>
        <p:spPr>
          <a:xfrm>
            <a:off x="33617" y="3461991"/>
            <a:ext cx="12367761" cy="894607"/>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0FBDB091-8ACB-412A-BF20-4EBE2364EFC8}"/>
              </a:ext>
            </a:extLst>
          </p:cNvPr>
          <p:cNvSpPr txBox="1"/>
          <p:nvPr/>
        </p:nvSpPr>
        <p:spPr>
          <a:xfrm>
            <a:off x="4985302" y="3541498"/>
            <a:ext cx="920205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chemeClr val="bg1"/>
                </a:solidFill>
                <a:cs typeface="Calibri"/>
              </a:rPr>
              <a:t>Prof Dora </a:t>
            </a:r>
            <a:r>
              <a:rPr lang="en-GB" dirty="0" err="1">
                <a:solidFill>
                  <a:schemeClr val="bg1"/>
                </a:solidFill>
                <a:cs typeface="Calibri"/>
              </a:rPr>
              <a:t>Scholarios</a:t>
            </a:r>
            <a:endParaRPr lang="en-GB" dirty="0">
              <a:solidFill>
                <a:schemeClr val="bg1"/>
              </a:solidFill>
              <a:cs typeface="Calibri"/>
            </a:endParaRPr>
          </a:p>
          <a:p>
            <a:r>
              <a:rPr lang="en-GB" sz="1200" dirty="0">
                <a:solidFill>
                  <a:schemeClr val="bg1"/>
                </a:solidFill>
                <a:cs typeface="Calibri"/>
              </a:rPr>
              <a:t>Strathclyde Business School</a:t>
            </a:r>
          </a:p>
          <a:p>
            <a:r>
              <a:rPr lang="en-GB" sz="1200" dirty="0">
                <a:solidFill>
                  <a:schemeClr val="bg1"/>
                </a:solidFill>
                <a:cs typeface="Calibri"/>
              </a:rPr>
              <a:t>Dept of Work, Employment &amp; Organisation (Psychology)</a:t>
            </a:r>
          </a:p>
          <a:p>
            <a:endParaRPr lang="en-GB" sz="1200" dirty="0">
              <a:solidFill>
                <a:schemeClr val="bg1"/>
              </a:solidFill>
              <a:cs typeface="Calibri"/>
            </a:endParaRPr>
          </a:p>
        </p:txBody>
      </p:sp>
      <p:pic>
        <p:nvPicPr>
          <p:cNvPr id="1030" name="Picture 6">
            <a:extLst>
              <a:ext uri="{FF2B5EF4-FFF2-40B4-BE49-F238E27FC236}">
                <a16:creationId xmlns:a16="http://schemas.microsoft.com/office/drawing/2014/main" id="{CDB1823A-5974-410D-BA6A-0A2E13127D1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9694" y="3461315"/>
            <a:ext cx="700620" cy="895284"/>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45">
            <a:extLst>
              <a:ext uri="{FF2B5EF4-FFF2-40B4-BE49-F238E27FC236}">
                <a16:creationId xmlns:a16="http://schemas.microsoft.com/office/drawing/2014/main" id="{C4E0D184-1D28-46EE-B695-086CF7B9E40F}"/>
              </a:ext>
            </a:extLst>
          </p:cNvPr>
          <p:cNvSpPr/>
          <p:nvPr/>
        </p:nvSpPr>
        <p:spPr>
          <a:xfrm>
            <a:off x="33617" y="1388648"/>
            <a:ext cx="12367761" cy="898331"/>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a:extLst>
              <a:ext uri="{FF2B5EF4-FFF2-40B4-BE49-F238E27FC236}">
                <a16:creationId xmlns:a16="http://schemas.microsoft.com/office/drawing/2014/main" id="{162D751F-E384-4EEE-8482-25093D11B828}"/>
              </a:ext>
            </a:extLst>
          </p:cNvPr>
          <p:cNvSpPr txBox="1"/>
          <p:nvPr/>
        </p:nvSpPr>
        <p:spPr>
          <a:xfrm>
            <a:off x="4987168" y="1466277"/>
            <a:ext cx="9202055"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chemeClr val="bg1"/>
                </a:solidFill>
                <a:cs typeface="Calibri"/>
              </a:rPr>
              <a:t>Dr Kendra Briken</a:t>
            </a:r>
          </a:p>
          <a:p>
            <a:r>
              <a:rPr lang="en-GB" sz="1200" dirty="0">
                <a:solidFill>
                  <a:schemeClr val="bg1"/>
                </a:solidFill>
                <a:cs typeface="Calibri"/>
              </a:rPr>
              <a:t>Strathclyde Business School</a:t>
            </a:r>
          </a:p>
          <a:p>
            <a:r>
              <a:rPr lang="en-GB" sz="1200" dirty="0">
                <a:solidFill>
                  <a:schemeClr val="bg1"/>
                </a:solidFill>
                <a:cs typeface="Calibri"/>
              </a:rPr>
              <a:t>Dept of Work, Employment &amp; Organisation (Sociology)</a:t>
            </a:r>
          </a:p>
        </p:txBody>
      </p:sp>
      <p:pic>
        <p:nvPicPr>
          <p:cNvPr id="60" name="Picture 2">
            <a:extLst>
              <a:ext uri="{FF2B5EF4-FFF2-40B4-BE49-F238E27FC236}">
                <a16:creationId xmlns:a16="http://schemas.microsoft.com/office/drawing/2014/main" id="{9D65FFEF-046D-4715-B974-D93C6620EB0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p:blipFill>
        <p:spPr bwMode="auto">
          <a:xfrm>
            <a:off x="2920899" y="1386769"/>
            <a:ext cx="673720" cy="900210"/>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43">
            <a:extLst>
              <a:ext uri="{FF2B5EF4-FFF2-40B4-BE49-F238E27FC236}">
                <a16:creationId xmlns:a16="http://schemas.microsoft.com/office/drawing/2014/main" id="{F2865D58-BC69-4DB0-ACAB-802DB46253E9}"/>
              </a:ext>
            </a:extLst>
          </p:cNvPr>
          <p:cNvSpPr/>
          <p:nvPr/>
        </p:nvSpPr>
        <p:spPr>
          <a:xfrm>
            <a:off x="33027" y="2426175"/>
            <a:ext cx="12367761" cy="894606"/>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TextBox 49">
            <a:extLst>
              <a:ext uri="{FF2B5EF4-FFF2-40B4-BE49-F238E27FC236}">
                <a16:creationId xmlns:a16="http://schemas.microsoft.com/office/drawing/2014/main" id="{84A3D60C-085A-408D-ACA1-A2D048ADFC10}"/>
              </a:ext>
            </a:extLst>
          </p:cNvPr>
          <p:cNvSpPr txBox="1"/>
          <p:nvPr/>
        </p:nvSpPr>
        <p:spPr>
          <a:xfrm>
            <a:off x="4985302" y="2506688"/>
            <a:ext cx="987334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solidFill>
                  <a:schemeClr val="bg1"/>
                </a:solidFill>
                <a:cs typeface="Calibri"/>
              </a:rPr>
              <a:t>Dr Emily Rose</a:t>
            </a:r>
          </a:p>
          <a:p>
            <a:r>
              <a:rPr lang="en-GB" sz="1200">
                <a:solidFill>
                  <a:schemeClr val="bg1"/>
                </a:solidFill>
                <a:cs typeface="Calibri"/>
              </a:rPr>
              <a:t>Law School</a:t>
            </a:r>
          </a:p>
          <a:p>
            <a:r>
              <a:rPr lang="en-GB" sz="1200">
                <a:solidFill>
                  <a:schemeClr val="bg1"/>
                </a:solidFill>
                <a:cs typeface="Calibri"/>
              </a:rPr>
              <a:t>University of Strathclyde</a:t>
            </a:r>
          </a:p>
        </p:txBody>
      </p:sp>
      <p:pic>
        <p:nvPicPr>
          <p:cNvPr id="64" name="Picture 4">
            <a:extLst>
              <a:ext uri="{FF2B5EF4-FFF2-40B4-BE49-F238E27FC236}">
                <a16:creationId xmlns:a16="http://schemas.microsoft.com/office/drawing/2014/main" id="{2F84A3B8-5FD0-45E1-9978-DF2FD0E81DF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p:blipFill>
        <p:spPr bwMode="auto">
          <a:xfrm>
            <a:off x="2910102" y="2427182"/>
            <a:ext cx="700370" cy="894606"/>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714177E4-BD19-4204-A470-4DE58F6608CB}"/>
              </a:ext>
            </a:extLst>
          </p:cNvPr>
          <p:cNvSpPr/>
          <p:nvPr/>
        </p:nvSpPr>
        <p:spPr>
          <a:xfrm>
            <a:off x="33619" y="5583925"/>
            <a:ext cx="12192000" cy="900885"/>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6CEEC211-996D-4662-A276-810B4A27B6D9}"/>
              </a:ext>
            </a:extLst>
          </p:cNvPr>
          <p:cNvSpPr txBox="1"/>
          <p:nvPr/>
        </p:nvSpPr>
        <p:spPr>
          <a:xfrm>
            <a:off x="4987168" y="5662880"/>
            <a:ext cx="9202055"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chemeClr val="bg1"/>
                </a:solidFill>
                <a:cs typeface="Calibri"/>
              </a:rPr>
              <a:t>Dr Jed Moore</a:t>
            </a:r>
          </a:p>
          <a:p>
            <a:r>
              <a:rPr lang="en-GB" sz="1200" dirty="0">
                <a:solidFill>
                  <a:schemeClr val="bg1"/>
                </a:solidFill>
                <a:cs typeface="Calibri"/>
              </a:rPr>
              <a:t>Strathclyde Business School</a:t>
            </a:r>
          </a:p>
          <a:p>
            <a:r>
              <a:rPr lang="en-GB" sz="1200" dirty="0">
                <a:solidFill>
                  <a:schemeClr val="bg1"/>
                </a:solidFill>
                <a:cs typeface="Calibri"/>
              </a:rPr>
              <a:t>Dept of Work, Employment &amp; Organisation (</a:t>
            </a:r>
            <a:r>
              <a:rPr lang="en-GB" sz="1200" dirty="0" smtClean="0">
                <a:solidFill>
                  <a:schemeClr val="bg1"/>
                </a:solidFill>
                <a:cs typeface="Calibri"/>
              </a:rPr>
              <a:t>Sociology &amp; Engineering)</a:t>
            </a:r>
            <a:endParaRPr lang="en-GB" sz="1200" dirty="0">
              <a:solidFill>
                <a:schemeClr val="bg1"/>
              </a:solidFill>
              <a:cs typeface="Calibri"/>
            </a:endParaRPr>
          </a:p>
        </p:txBody>
      </p:sp>
      <p:pic>
        <p:nvPicPr>
          <p:cNvPr id="2" name="Picture 2">
            <a:extLst>
              <a:ext uri="{FF2B5EF4-FFF2-40B4-BE49-F238E27FC236}">
                <a16:creationId xmlns:a16="http://schemas.microsoft.com/office/drawing/2014/main" id="{FA313E44-486F-4837-81DB-437FF9F5F07D}"/>
              </a:ext>
            </a:extLst>
          </p:cNvPr>
          <p:cNvPicPr>
            <a:picLocks noChangeAspect="1"/>
          </p:cNvPicPr>
          <p:nvPr/>
        </p:nvPicPr>
        <p:blipFill>
          <a:blip r:embed="rId6"/>
          <a:stretch>
            <a:fillRect/>
          </a:stretch>
        </p:blipFill>
        <p:spPr>
          <a:xfrm>
            <a:off x="2912409" y="5584171"/>
            <a:ext cx="663389" cy="900394"/>
          </a:xfrm>
          <a:prstGeom prst="rect">
            <a:avLst/>
          </a:prstGeom>
        </p:spPr>
      </p:pic>
    </p:spTree>
    <p:extLst>
      <p:ext uri="{BB962C8B-B14F-4D97-AF65-F5344CB8AC3E}">
        <p14:creationId xmlns:p14="http://schemas.microsoft.com/office/powerpoint/2010/main" val="3511834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496491"/>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914D09B8-07B7-4CF6-B89E-09486DA097A4}"/>
              </a:ext>
            </a:extLst>
          </p:cNvPr>
          <p:cNvSpPr/>
          <p:nvPr/>
        </p:nvSpPr>
        <p:spPr>
          <a:xfrm>
            <a:off x="-3504" y="0"/>
            <a:ext cx="8014209" cy="6858000"/>
          </a:xfrm>
          <a:custGeom>
            <a:avLst/>
            <a:gdLst>
              <a:gd name="connsiteX0" fmla="*/ 0 w 6627625"/>
              <a:gd name="connsiteY0" fmla="*/ 0 h 6858000"/>
              <a:gd name="connsiteX1" fmla="*/ 5221177 w 6627625"/>
              <a:gd name="connsiteY1" fmla="*/ 0 h 6858000"/>
              <a:gd name="connsiteX2" fmla="*/ 5223028 w 6627625"/>
              <a:gd name="connsiteY2" fmla="*/ 1765 h 6858000"/>
              <a:gd name="connsiteX3" fmla="*/ 6627625 w 6627625"/>
              <a:gd name="connsiteY3" fmla="*/ 3392762 h 6858000"/>
              <a:gd name="connsiteX4" fmla="*/ 5223028 w 6627625"/>
              <a:gd name="connsiteY4" fmla="*/ 6783759 h 6858000"/>
              <a:gd name="connsiteX5" fmla="*/ 5145159 w 6627625"/>
              <a:gd name="connsiteY5" fmla="*/ 6858000 h 6858000"/>
              <a:gd name="connsiteX6" fmla="*/ 0 w 662762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7625" h="6858000">
                <a:moveTo>
                  <a:pt x="0" y="0"/>
                </a:moveTo>
                <a:lnTo>
                  <a:pt x="5221177" y="0"/>
                </a:lnTo>
                <a:lnTo>
                  <a:pt x="5223028" y="1765"/>
                </a:lnTo>
                <a:cubicBezTo>
                  <a:pt x="6090860" y="869597"/>
                  <a:pt x="6627625" y="2068496"/>
                  <a:pt x="6627625" y="3392762"/>
                </a:cubicBezTo>
                <a:cubicBezTo>
                  <a:pt x="6627625" y="4717029"/>
                  <a:pt x="6090860" y="5915927"/>
                  <a:pt x="5223028" y="6783759"/>
                </a:cubicBezTo>
                <a:lnTo>
                  <a:pt x="5145159" y="6858000"/>
                </a:lnTo>
                <a:lnTo>
                  <a:pt x="0" y="6858000"/>
                </a:lnTo>
                <a:close/>
              </a:path>
            </a:pathLst>
          </a:custGeom>
          <a:solidFill>
            <a:schemeClr val="bg1"/>
          </a:solidFill>
          <a:ln w="1016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5" name="TextBox 34">
            <a:extLst>
              <a:ext uri="{FF2B5EF4-FFF2-40B4-BE49-F238E27FC236}">
                <a16:creationId xmlns:a16="http://schemas.microsoft.com/office/drawing/2014/main" id="{AB54B524-90A8-447A-81A3-87BAF5119726}"/>
              </a:ext>
            </a:extLst>
          </p:cNvPr>
          <p:cNvSpPr txBox="1"/>
          <p:nvPr/>
        </p:nvSpPr>
        <p:spPr>
          <a:xfrm>
            <a:off x="7303028" y="2464942"/>
            <a:ext cx="5433925" cy="2169205"/>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000" b="1">
                <a:solidFill>
                  <a:schemeClr val="bg1"/>
                </a:solidFill>
                <a:ea typeface="+mj-ea"/>
                <a:cs typeface="Calibri Light"/>
              </a:rPr>
              <a:t>Industrial Partners</a:t>
            </a:r>
          </a:p>
        </p:txBody>
      </p:sp>
      <p:sp>
        <p:nvSpPr>
          <p:cNvPr id="2" name="TextBox 1">
            <a:extLst>
              <a:ext uri="{FF2B5EF4-FFF2-40B4-BE49-F238E27FC236}">
                <a16:creationId xmlns:a16="http://schemas.microsoft.com/office/drawing/2014/main" id="{A6838F55-D869-4F4B-A6A0-21A10475FD00}"/>
              </a:ext>
            </a:extLst>
          </p:cNvPr>
          <p:cNvSpPr txBox="1"/>
          <p:nvPr/>
        </p:nvSpPr>
        <p:spPr>
          <a:xfrm>
            <a:off x="216381" y="751025"/>
            <a:ext cx="7008961" cy="559703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GB" sz="2400" dirty="0">
                <a:solidFill>
                  <a:srgbClr val="496491"/>
                </a:solidFill>
                <a:ea typeface="+mj-ea"/>
                <a:cs typeface="Calibri Light"/>
              </a:rPr>
              <a:t>Programme of interviews with relevant partner employees during Q1&amp;2 2022</a:t>
            </a:r>
          </a:p>
          <a:p>
            <a:pPr>
              <a:lnSpc>
                <a:spcPct val="90000"/>
              </a:lnSpc>
              <a:spcBef>
                <a:spcPct val="0"/>
              </a:spcBef>
              <a:spcAft>
                <a:spcPts val="600"/>
              </a:spcAft>
            </a:pPr>
            <a:endParaRPr lang="en-GB" sz="2400" dirty="0">
              <a:solidFill>
                <a:srgbClr val="496491"/>
              </a:solidFill>
              <a:ea typeface="+mj-ea"/>
              <a:cs typeface="Calibri Light"/>
            </a:endParaRPr>
          </a:p>
          <a:p>
            <a:pPr>
              <a:lnSpc>
                <a:spcPct val="90000"/>
              </a:lnSpc>
              <a:spcBef>
                <a:spcPct val="0"/>
              </a:spcBef>
              <a:spcAft>
                <a:spcPts val="600"/>
              </a:spcAft>
            </a:pPr>
            <a:r>
              <a:rPr lang="en-GB" sz="2400" dirty="0">
                <a:solidFill>
                  <a:srgbClr val="496491"/>
                </a:solidFill>
                <a:ea typeface="+mj-ea"/>
                <a:cs typeface="Calibri Light"/>
              </a:rPr>
              <a:t>Community of Interest formed for discussion of AI ethics and its impacts on the workplace	</a:t>
            </a:r>
            <a:endParaRPr lang="en-GB" dirty="0">
              <a:solidFill>
                <a:srgbClr val="496491"/>
              </a:solidFill>
              <a:ea typeface="+mj-ea"/>
            </a:endParaRPr>
          </a:p>
          <a:p>
            <a:pPr>
              <a:lnSpc>
                <a:spcPct val="90000"/>
              </a:lnSpc>
              <a:spcBef>
                <a:spcPct val="0"/>
              </a:spcBef>
              <a:spcAft>
                <a:spcPts val="600"/>
              </a:spcAft>
            </a:pPr>
            <a:endParaRPr lang="en-GB" sz="2400" dirty="0">
              <a:solidFill>
                <a:srgbClr val="496491"/>
              </a:solidFill>
              <a:ea typeface="+mj-ea"/>
              <a:cs typeface="Calibri Light"/>
            </a:endParaRPr>
          </a:p>
          <a:p>
            <a:pPr>
              <a:lnSpc>
                <a:spcPct val="90000"/>
              </a:lnSpc>
              <a:spcBef>
                <a:spcPct val="0"/>
              </a:spcBef>
              <a:spcAft>
                <a:spcPts val="600"/>
              </a:spcAft>
            </a:pPr>
            <a:r>
              <a:rPr lang="en-GB" sz="2400" dirty="0">
                <a:solidFill>
                  <a:srgbClr val="496491"/>
                </a:solidFill>
                <a:ea typeface="+mj-ea"/>
                <a:cs typeface="Calibri Light"/>
              </a:rPr>
              <a:t>Discussions with partners about a methodology for a future, larger scale, project to gather in-depth data of AI ethics in action</a:t>
            </a:r>
          </a:p>
          <a:p>
            <a:pPr>
              <a:lnSpc>
                <a:spcPct val="90000"/>
              </a:lnSpc>
              <a:spcBef>
                <a:spcPct val="0"/>
              </a:spcBef>
              <a:spcAft>
                <a:spcPts val="600"/>
              </a:spcAft>
            </a:pPr>
            <a:endParaRPr lang="en-GB" sz="2400" dirty="0">
              <a:solidFill>
                <a:srgbClr val="496491"/>
              </a:solidFill>
              <a:ea typeface="+mj-ea"/>
              <a:cs typeface="Calibri Light"/>
            </a:endParaRPr>
          </a:p>
          <a:p>
            <a:pPr>
              <a:lnSpc>
                <a:spcPct val="90000"/>
              </a:lnSpc>
              <a:spcBef>
                <a:spcPct val="0"/>
              </a:spcBef>
              <a:spcAft>
                <a:spcPts val="600"/>
              </a:spcAft>
            </a:pPr>
            <a:r>
              <a:rPr lang="en-GB" sz="2400" dirty="0">
                <a:solidFill>
                  <a:srgbClr val="496491"/>
                </a:solidFill>
                <a:ea typeface="+mj-ea"/>
                <a:cs typeface="Calibri Light"/>
              </a:rPr>
              <a:t>Dissemination of findings via reports and events</a:t>
            </a:r>
            <a:endParaRPr lang="en-US" sz="2400" dirty="0">
              <a:solidFill>
                <a:srgbClr val="496491"/>
              </a:solidFill>
              <a:ea typeface="+mj-ea"/>
              <a:cs typeface="Calibri Light"/>
            </a:endParaRPr>
          </a:p>
        </p:txBody>
      </p:sp>
    </p:spTree>
    <p:extLst>
      <p:ext uri="{BB962C8B-B14F-4D97-AF65-F5344CB8AC3E}">
        <p14:creationId xmlns:p14="http://schemas.microsoft.com/office/powerpoint/2010/main" val="3961603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accent1">
                    <a:lumMod val="40000"/>
                    <a:lumOff val="60000"/>
                  </a:schemeClr>
                </a:solidFill>
              </a:rPr>
              <a:t>Why </a:t>
            </a:r>
            <a:r>
              <a:rPr lang="en-GB" b="1" dirty="0" smtClean="0">
                <a:solidFill>
                  <a:schemeClr val="accent1">
                    <a:lumMod val="40000"/>
                    <a:lumOff val="60000"/>
                  </a:schemeClr>
                </a:solidFill>
              </a:rPr>
              <a:t>we are talking </a:t>
            </a:r>
            <a:r>
              <a:rPr lang="en-GB" b="1" dirty="0">
                <a:solidFill>
                  <a:schemeClr val="accent1">
                    <a:lumMod val="40000"/>
                    <a:lumOff val="60000"/>
                  </a:schemeClr>
                </a:solidFill>
              </a:rPr>
              <a:t>about AI </a:t>
            </a:r>
            <a:r>
              <a:rPr lang="en-GB" b="1" dirty="0" smtClean="0">
                <a:solidFill>
                  <a:schemeClr val="bg1"/>
                </a:solidFill>
              </a:rPr>
              <a:t>ethics</a:t>
            </a:r>
            <a:r>
              <a:rPr lang="en-GB" b="1" dirty="0" smtClean="0">
                <a:solidFill>
                  <a:schemeClr val="accent1">
                    <a:lumMod val="40000"/>
                    <a:lumOff val="60000"/>
                  </a:schemeClr>
                </a:solidFill>
              </a:rPr>
              <a:t>: AI became more  potent</a:t>
            </a:r>
            <a:endParaRPr lang="en-GB" dirty="0"/>
          </a:p>
        </p:txBody>
      </p:sp>
      <p:sp>
        <p:nvSpPr>
          <p:cNvPr id="3" name="Content Placeholder 2"/>
          <p:cNvSpPr>
            <a:spLocks noGrp="1"/>
          </p:cNvSpPr>
          <p:nvPr>
            <p:ph idx="1"/>
          </p:nvPr>
        </p:nvSpPr>
        <p:spPr/>
        <p:txBody>
          <a:bodyPr>
            <a:normAutofit/>
          </a:bodyPr>
          <a:lstStyle/>
          <a:p>
            <a:pPr marL="0" indent="0">
              <a:buNone/>
            </a:pPr>
            <a:r>
              <a:rPr lang="en-GB" b="1" dirty="0" smtClean="0">
                <a:solidFill>
                  <a:schemeClr val="bg1"/>
                </a:solidFill>
              </a:rPr>
              <a:t>Moore’s </a:t>
            </a:r>
            <a:r>
              <a:rPr lang="en-GB" b="1" dirty="0">
                <a:solidFill>
                  <a:schemeClr val="bg1"/>
                </a:solidFill>
              </a:rPr>
              <a:t>Law </a:t>
            </a:r>
            <a:r>
              <a:rPr lang="en-GB" dirty="0"/>
              <a:t>was originally derived from an observation by Gordon Moore, the co-founder of Fairchild Semiconductor and later the co-founder and CEO of Intel.</a:t>
            </a:r>
          </a:p>
          <a:p>
            <a:pPr marL="0" indent="0">
              <a:buNone/>
            </a:pPr>
            <a:endParaRPr lang="en-GB" dirty="0" smtClean="0"/>
          </a:p>
          <a:p>
            <a:pPr marL="0" indent="0">
              <a:buNone/>
            </a:pPr>
            <a:r>
              <a:rPr lang="en-GB" b="1" dirty="0" smtClean="0">
                <a:solidFill>
                  <a:schemeClr val="bg1"/>
                </a:solidFill>
              </a:rPr>
              <a:t>number </a:t>
            </a:r>
            <a:r>
              <a:rPr lang="en-GB" b="1" dirty="0">
                <a:solidFill>
                  <a:schemeClr val="bg1"/>
                </a:solidFill>
              </a:rPr>
              <a:t>of components in a dense integrated circuit (i.e., transistors, resistors, diodes, or </a:t>
            </a:r>
            <a:r>
              <a:rPr lang="en-GB" b="1" dirty="0" smtClean="0">
                <a:solidFill>
                  <a:schemeClr val="bg1"/>
                </a:solidFill>
              </a:rPr>
              <a:t>capacitors) would </a:t>
            </a:r>
            <a:r>
              <a:rPr lang="en-GB" b="1" dirty="0">
                <a:solidFill>
                  <a:schemeClr val="bg1"/>
                </a:solidFill>
              </a:rPr>
              <a:t>be doubling occurring every two </a:t>
            </a:r>
            <a:r>
              <a:rPr lang="en-GB" b="1" dirty="0" smtClean="0">
                <a:solidFill>
                  <a:schemeClr val="bg1"/>
                </a:solidFill>
              </a:rPr>
              <a:t>years – and so would computational capacity</a:t>
            </a:r>
            <a:endParaRPr lang="en-GB" dirty="0"/>
          </a:p>
        </p:txBody>
      </p:sp>
    </p:spTree>
    <p:extLst>
      <p:ext uri="{BB962C8B-B14F-4D97-AF65-F5344CB8AC3E}">
        <p14:creationId xmlns:p14="http://schemas.microsoft.com/office/powerpoint/2010/main" val="3708401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914D09B8-07B7-4CF6-B89E-09486DA097A4}"/>
              </a:ext>
            </a:extLst>
          </p:cNvPr>
          <p:cNvSpPr/>
          <p:nvPr/>
        </p:nvSpPr>
        <p:spPr>
          <a:xfrm>
            <a:off x="0" y="0"/>
            <a:ext cx="6627625" cy="6858000"/>
          </a:xfrm>
          <a:custGeom>
            <a:avLst/>
            <a:gdLst>
              <a:gd name="connsiteX0" fmla="*/ 0 w 6627625"/>
              <a:gd name="connsiteY0" fmla="*/ 0 h 6858000"/>
              <a:gd name="connsiteX1" fmla="*/ 5221177 w 6627625"/>
              <a:gd name="connsiteY1" fmla="*/ 0 h 6858000"/>
              <a:gd name="connsiteX2" fmla="*/ 5223028 w 6627625"/>
              <a:gd name="connsiteY2" fmla="*/ 1765 h 6858000"/>
              <a:gd name="connsiteX3" fmla="*/ 6627625 w 6627625"/>
              <a:gd name="connsiteY3" fmla="*/ 3392762 h 6858000"/>
              <a:gd name="connsiteX4" fmla="*/ 5223028 w 6627625"/>
              <a:gd name="connsiteY4" fmla="*/ 6783759 h 6858000"/>
              <a:gd name="connsiteX5" fmla="*/ 5145159 w 6627625"/>
              <a:gd name="connsiteY5" fmla="*/ 6858000 h 6858000"/>
              <a:gd name="connsiteX6" fmla="*/ 0 w 662762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7625" h="6858000">
                <a:moveTo>
                  <a:pt x="0" y="0"/>
                </a:moveTo>
                <a:lnTo>
                  <a:pt x="5221177" y="0"/>
                </a:lnTo>
                <a:lnTo>
                  <a:pt x="5223028" y="1765"/>
                </a:lnTo>
                <a:cubicBezTo>
                  <a:pt x="6090860" y="869597"/>
                  <a:pt x="6627625" y="2068496"/>
                  <a:pt x="6627625" y="3392762"/>
                </a:cubicBezTo>
                <a:cubicBezTo>
                  <a:pt x="6627625" y="4717029"/>
                  <a:pt x="6090860" y="5915927"/>
                  <a:pt x="5223028" y="6783759"/>
                </a:cubicBezTo>
                <a:lnTo>
                  <a:pt x="5145159" y="6858000"/>
                </a:lnTo>
                <a:lnTo>
                  <a:pt x="0" y="6858000"/>
                </a:lnTo>
                <a:close/>
              </a:path>
            </a:pathLst>
          </a:custGeom>
          <a:solidFill>
            <a:schemeClr val="bg1"/>
          </a:solidFill>
          <a:ln w="1016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5" name="TextBox 34">
            <a:extLst>
              <a:ext uri="{FF2B5EF4-FFF2-40B4-BE49-F238E27FC236}">
                <a16:creationId xmlns:a16="http://schemas.microsoft.com/office/drawing/2014/main" id="{AB54B524-90A8-447A-81A3-87BAF5119726}"/>
              </a:ext>
            </a:extLst>
          </p:cNvPr>
          <p:cNvSpPr txBox="1"/>
          <p:nvPr/>
        </p:nvSpPr>
        <p:spPr>
          <a:xfrm>
            <a:off x="6758075" y="2833236"/>
            <a:ext cx="5433925" cy="2169205"/>
          </a:xfrm>
          <a:prstGeom prst="rect">
            <a:avLst/>
          </a:prstGeom>
        </p:spPr>
        <p:txBody>
          <a:bodyPr vert="horz" lIns="91440" tIns="45720" rIns="91440" bIns="45720" rtlCol="0" anchor="ctr">
            <a:normAutofit fontScale="77500" lnSpcReduction="20000"/>
          </a:bodyPr>
          <a:lstStyle/>
          <a:p>
            <a:pPr algn="ctr">
              <a:lnSpc>
                <a:spcPct val="90000"/>
              </a:lnSpc>
              <a:spcBef>
                <a:spcPct val="0"/>
              </a:spcBef>
              <a:spcAft>
                <a:spcPts val="600"/>
              </a:spcAft>
            </a:pPr>
            <a:r>
              <a:rPr lang="en-US" sz="6000" b="1" dirty="0">
                <a:solidFill>
                  <a:schemeClr val="bg1"/>
                </a:solidFill>
                <a:ea typeface="+mj-ea"/>
                <a:cs typeface="Calibri Light"/>
              </a:rPr>
              <a:t>Potential </a:t>
            </a:r>
            <a:r>
              <a:rPr lang="en-US" sz="6000" b="1" dirty="0" smtClean="0">
                <a:solidFill>
                  <a:schemeClr val="bg1"/>
                </a:solidFill>
                <a:ea typeface="+mj-ea"/>
                <a:cs typeface="Calibri Light"/>
              </a:rPr>
              <a:t>Partners  </a:t>
            </a:r>
          </a:p>
          <a:p>
            <a:pPr algn="ctr">
              <a:lnSpc>
                <a:spcPct val="120000"/>
              </a:lnSpc>
              <a:spcBef>
                <a:spcPct val="0"/>
              </a:spcBef>
              <a:spcAft>
                <a:spcPts val="600"/>
              </a:spcAft>
            </a:pPr>
            <a:r>
              <a:rPr lang="en-US" sz="3400" b="1" dirty="0" smtClean="0">
                <a:solidFill>
                  <a:schemeClr val="bg1"/>
                </a:solidFill>
                <a:ea typeface="+mj-ea"/>
                <a:cs typeface="Calibri Light"/>
              </a:rPr>
              <a:t>If you are interested in participating contact</a:t>
            </a:r>
          </a:p>
          <a:p>
            <a:pPr algn="ctr">
              <a:lnSpc>
                <a:spcPct val="120000"/>
              </a:lnSpc>
              <a:spcBef>
                <a:spcPct val="0"/>
              </a:spcBef>
              <a:spcAft>
                <a:spcPts val="600"/>
              </a:spcAft>
            </a:pPr>
            <a:r>
              <a:rPr lang="en-US" sz="3400" b="1" dirty="0">
                <a:solidFill>
                  <a:schemeClr val="bg1"/>
                </a:solidFill>
                <a:ea typeface="+mj-ea"/>
                <a:cs typeface="Calibri Light"/>
              </a:rPr>
              <a:t>k</a:t>
            </a:r>
            <a:r>
              <a:rPr lang="en-US" sz="3400" b="1" dirty="0" smtClean="0">
                <a:solidFill>
                  <a:schemeClr val="bg1"/>
                </a:solidFill>
                <a:ea typeface="+mj-ea"/>
                <a:cs typeface="Calibri Light"/>
              </a:rPr>
              <a:t>endra.briken@strath.ac.uk</a:t>
            </a:r>
            <a:endParaRPr lang="en-US" sz="3400" b="1" dirty="0">
              <a:solidFill>
                <a:schemeClr val="bg1"/>
              </a:solidFill>
              <a:ea typeface="+mj-ea"/>
              <a:cs typeface="Calibri Light"/>
            </a:endParaRPr>
          </a:p>
        </p:txBody>
      </p:sp>
      <p:pic>
        <p:nvPicPr>
          <p:cNvPr id="39" name="Picture 4" descr="University of Strathclyde logo v3 — University of Leicester">
            <a:extLst>
              <a:ext uri="{FF2B5EF4-FFF2-40B4-BE49-F238E27FC236}">
                <a16:creationId xmlns:a16="http://schemas.microsoft.com/office/drawing/2014/main" id="{57DACA4D-B848-452B-BDE8-AF1E1AB15C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84966" y="729706"/>
            <a:ext cx="1572106" cy="98262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868F15E7-02B6-421F-A67A-E22ED039FD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2865" y="636435"/>
            <a:ext cx="1443549" cy="755457"/>
          </a:xfrm>
          <a:prstGeom prst="rect">
            <a:avLst/>
          </a:prstGeom>
        </p:spPr>
      </p:pic>
      <p:pic>
        <p:nvPicPr>
          <p:cNvPr id="2" name="Picture 2" descr="A picture containing icon&#10;&#10;Description automatically generated">
            <a:extLst>
              <a:ext uri="{FF2B5EF4-FFF2-40B4-BE49-F238E27FC236}">
                <a16:creationId xmlns:a16="http://schemas.microsoft.com/office/drawing/2014/main" id="{66D22803-5018-410E-8160-152413C4EB8D}"/>
              </a:ext>
            </a:extLst>
          </p:cNvPr>
          <p:cNvPicPr>
            <a:picLocks noChangeAspect="1"/>
          </p:cNvPicPr>
          <p:nvPr/>
        </p:nvPicPr>
        <p:blipFill>
          <a:blip r:embed="rId4"/>
          <a:stretch>
            <a:fillRect/>
          </a:stretch>
        </p:blipFill>
        <p:spPr>
          <a:xfrm>
            <a:off x="781050" y="5671185"/>
            <a:ext cx="2743200" cy="754380"/>
          </a:xfrm>
          <a:prstGeom prst="rect">
            <a:avLst/>
          </a:prstGeom>
        </p:spPr>
      </p:pic>
      <p:pic>
        <p:nvPicPr>
          <p:cNvPr id="3" name="Picture 4" descr="Logo, company name&#10;&#10;Description automatically generated">
            <a:extLst>
              <a:ext uri="{FF2B5EF4-FFF2-40B4-BE49-F238E27FC236}">
                <a16:creationId xmlns:a16="http://schemas.microsoft.com/office/drawing/2014/main" id="{56C9B4FC-CE41-44D4-88EE-7B195494AE98}"/>
              </a:ext>
            </a:extLst>
          </p:cNvPr>
          <p:cNvPicPr>
            <a:picLocks noChangeAspect="1"/>
          </p:cNvPicPr>
          <p:nvPr/>
        </p:nvPicPr>
        <p:blipFill>
          <a:blip r:embed="rId5"/>
          <a:stretch>
            <a:fillRect/>
          </a:stretch>
        </p:blipFill>
        <p:spPr>
          <a:xfrm>
            <a:off x="2447925" y="1508760"/>
            <a:ext cx="3695700" cy="1945005"/>
          </a:xfrm>
          <a:prstGeom prst="rect">
            <a:avLst/>
          </a:prstGeom>
        </p:spPr>
      </p:pic>
      <p:pic>
        <p:nvPicPr>
          <p:cNvPr id="5" name="Picture 7">
            <a:extLst>
              <a:ext uri="{FF2B5EF4-FFF2-40B4-BE49-F238E27FC236}">
                <a16:creationId xmlns:a16="http://schemas.microsoft.com/office/drawing/2014/main" id="{79D9ADF1-CA9B-470F-A171-579856A95BB7}"/>
              </a:ext>
            </a:extLst>
          </p:cNvPr>
          <p:cNvPicPr>
            <a:picLocks noChangeAspect="1"/>
          </p:cNvPicPr>
          <p:nvPr/>
        </p:nvPicPr>
        <p:blipFill>
          <a:blip r:embed="rId6"/>
          <a:stretch>
            <a:fillRect/>
          </a:stretch>
        </p:blipFill>
        <p:spPr>
          <a:xfrm>
            <a:off x="3333750" y="3338513"/>
            <a:ext cx="2743200" cy="657225"/>
          </a:xfrm>
          <a:prstGeom prst="rect">
            <a:avLst/>
          </a:prstGeom>
        </p:spPr>
      </p:pic>
      <p:pic>
        <p:nvPicPr>
          <p:cNvPr id="8" name="Picture 8" descr="A picture containing text, clipart, tableware&#10;&#10;Description automatically generated">
            <a:extLst>
              <a:ext uri="{FF2B5EF4-FFF2-40B4-BE49-F238E27FC236}">
                <a16:creationId xmlns:a16="http://schemas.microsoft.com/office/drawing/2014/main" id="{288FC21C-7DCE-4B7D-B1F7-D97598C7DE2F}"/>
              </a:ext>
            </a:extLst>
          </p:cNvPr>
          <p:cNvPicPr>
            <a:picLocks noChangeAspect="1"/>
          </p:cNvPicPr>
          <p:nvPr/>
        </p:nvPicPr>
        <p:blipFill>
          <a:blip r:embed="rId7"/>
          <a:stretch>
            <a:fillRect/>
          </a:stretch>
        </p:blipFill>
        <p:spPr>
          <a:xfrm>
            <a:off x="652463" y="3052763"/>
            <a:ext cx="1571625" cy="942975"/>
          </a:xfrm>
          <a:prstGeom prst="rect">
            <a:avLst/>
          </a:prstGeom>
        </p:spPr>
      </p:pic>
      <p:pic>
        <p:nvPicPr>
          <p:cNvPr id="9" name="Picture 9">
            <a:extLst>
              <a:ext uri="{FF2B5EF4-FFF2-40B4-BE49-F238E27FC236}">
                <a16:creationId xmlns:a16="http://schemas.microsoft.com/office/drawing/2014/main" id="{CC65B7A7-7082-429C-9949-1E3C28639351}"/>
              </a:ext>
            </a:extLst>
          </p:cNvPr>
          <p:cNvPicPr>
            <a:picLocks noChangeAspect="1"/>
          </p:cNvPicPr>
          <p:nvPr/>
        </p:nvPicPr>
        <p:blipFill>
          <a:blip r:embed="rId8"/>
          <a:stretch>
            <a:fillRect/>
          </a:stretch>
        </p:blipFill>
        <p:spPr>
          <a:xfrm>
            <a:off x="1343025" y="4533403"/>
            <a:ext cx="2743200" cy="572494"/>
          </a:xfrm>
          <a:prstGeom prst="rect">
            <a:avLst/>
          </a:prstGeom>
        </p:spPr>
      </p:pic>
    </p:spTree>
    <p:extLst>
      <p:ext uri="{BB962C8B-B14F-4D97-AF65-F5344CB8AC3E}">
        <p14:creationId xmlns:p14="http://schemas.microsoft.com/office/powerpoint/2010/main" val="950627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accent1">
                    <a:lumMod val="40000"/>
                    <a:lumOff val="60000"/>
                  </a:schemeClr>
                </a:solidFill>
              </a:rPr>
              <a:t>Why we are talking about AI </a:t>
            </a:r>
            <a:r>
              <a:rPr lang="en-GB" b="1" dirty="0">
                <a:solidFill>
                  <a:schemeClr val="bg1"/>
                </a:solidFill>
              </a:rPr>
              <a:t>ethics</a:t>
            </a:r>
            <a:r>
              <a:rPr lang="en-GB" b="1" dirty="0">
                <a:solidFill>
                  <a:schemeClr val="accent1">
                    <a:lumMod val="40000"/>
                    <a:lumOff val="60000"/>
                  </a:schemeClr>
                </a:solidFill>
              </a:rPr>
              <a:t>: AI became more </a:t>
            </a:r>
            <a:r>
              <a:rPr lang="en-GB" b="1" dirty="0" smtClean="0">
                <a:solidFill>
                  <a:schemeClr val="bg1"/>
                </a:solidFill>
              </a:rPr>
              <a:t>autonomous</a:t>
            </a:r>
            <a:endParaRPr lang="en-GB" dirty="0">
              <a:solidFill>
                <a:schemeClr val="bg1"/>
              </a:solidFill>
            </a:endParaRPr>
          </a:p>
        </p:txBody>
      </p:sp>
      <p:pic>
        <p:nvPicPr>
          <p:cNvPr id="4" name="Content Placeholder 3"/>
          <p:cNvPicPr>
            <a:picLocks noGrp="1" noChangeAspect="1"/>
          </p:cNvPicPr>
          <p:nvPr>
            <p:ph idx="1"/>
          </p:nvPr>
        </p:nvPicPr>
        <p:blipFill>
          <a:blip r:embed="rId2"/>
          <a:stretch>
            <a:fillRect/>
          </a:stretch>
        </p:blipFill>
        <p:spPr>
          <a:xfrm>
            <a:off x="1047312" y="1613362"/>
            <a:ext cx="6753814" cy="4351338"/>
          </a:xfrm>
          <a:prstGeom prst="rect">
            <a:avLst/>
          </a:prstGeom>
        </p:spPr>
      </p:pic>
      <p:sp>
        <p:nvSpPr>
          <p:cNvPr id="5" name="TextBox 4"/>
          <p:cNvSpPr txBox="1"/>
          <p:nvPr/>
        </p:nvSpPr>
        <p:spPr>
          <a:xfrm>
            <a:off x="6096000" y="6081338"/>
            <a:ext cx="5365636" cy="646331"/>
          </a:xfrm>
          <a:prstGeom prst="rect">
            <a:avLst/>
          </a:prstGeom>
          <a:noFill/>
        </p:spPr>
        <p:txBody>
          <a:bodyPr wrap="none" rtlCol="0">
            <a:spAutoFit/>
          </a:bodyPr>
          <a:lstStyle/>
          <a:p>
            <a:r>
              <a:rPr lang="en-GB" dirty="0"/>
              <a:t>AI Now Institute </a:t>
            </a:r>
            <a:r>
              <a:rPr lang="en-GB" dirty="0" smtClean="0"/>
              <a:t>(2019)</a:t>
            </a:r>
          </a:p>
          <a:p>
            <a:r>
              <a:rPr lang="en-GB" dirty="0" smtClean="0"/>
              <a:t> </a:t>
            </a:r>
            <a:r>
              <a:rPr lang="en-GB" dirty="0"/>
              <a:t>Discriminating Systems: Gender, Race and Power</a:t>
            </a:r>
          </a:p>
        </p:txBody>
      </p:sp>
    </p:spTree>
    <p:extLst>
      <p:ext uri="{BB962C8B-B14F-4D97-AF65-F5344CB8AC3E}">
        <p14:creationId xmlns:p14="http://schemas.microsoft.com/office/powerpoint/2010/main" val="3248662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GB" dirty="0"/>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0" y="2887656"/>
            <a:ext cx="4987636" cy="4321328"/>
          </a:xfrm>
        </p:spPr>
      </p:pic>
      <p:pic>
        <p:nvPicPr>
          <p:cNvPr id="9" name="Picture 8"/>
          <p:cNvPicPr>
            <a:picLocks noChangeAspect="1"/>
          </p:cNvPicPr>
          <p:nvPr/>
        </p:nvPicPr>
        <p:blipFill>
          <a:blip r:embed="rId3"/>
          <a:stretch>
            <a:fillRect/>
          </a:stretch>
        </p:blipFill>
        <p:spPr>
          <a:xfrm>
            <a:off x="7313734" y="365125"/>
            <a:ext cx="4755717" cy="1288399"/>
          </a:xfrm>
          <a:prstGeom prst="rect">
            <a:avLst/>
          </a:prstGeom>
        </p:spPr>
      </p:pic>
      <p:sp>
        <p:nvSpPr>
          <p:cNvPr id="10" name="TextBox 9"/>
          <p:cNvSpPr txBox="1"/>
          <p:nvPr/>
        </p:nvSpPr>
        <p:spPr>
          <a:xfrm>
            <a:off x="1395702" y="6382789"/>
            <a:ext cx="4405744" cy="400110"/>
          </a:xfrm>
          <a:prstGeom prst="rect">
            <a:avLst/>
          </a:prstGeom>
          <a:noFill/>
        </p:spPr>
        <p:txBody>
          <a:bodyPr wrap="square" rtlCol="0">
            <a:spAutoFit/>
          </a:bodyPr>
          <a:lstStyle/>
          <a:p>
            <a:r>
              <a:rPr lang="en-GB" sz="1000" dirty="0"/>
              <a:t>https://www.nytimes.com/2019/03/01/business/ethics-artificial-intelligence.html</a:t>
            </a:r>
          </a:p>
        </p:txBody>
      </p:sp>
      <p:pic>
        <p:nvPicPr>
          <p:cNvPr id="11" name="Picture 10"/>
          <p:cNvPicPr>
            <a:picLocks noChangeAspect="1"/>
          </p:cNvPicPr>
          <p:nvPr/>
        </p:nvPicPr>
        <p:blipFill>
          <a:blip r:embed="rId4"/>
          <a:stretch>
            <a:fillRect/>
          </a:stretch>
        </p:blipFill>
        <p:spPr>
          <a:xfrm>
            <a:off x="63522" y="365125"/>
            <a:ext cx="5042549" cy="4986481"/>
          </a:xfrm>
          <a:prstGeom prst="rect">
            <a:avLst/>
          </a:prstGeom>
        </p:spPr>
      </p:pic>
    </p:spTree>
    <p:extLst>
      <p:ext uri="{BB962C8B-B14F-4D97-AF65-F5344CB8AC3E}">
        <p14:creationId xmlns:p14="http://schemas.microsoft.com/office/powerpoint/2010/main" val="3525076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chemeClr val="accent1">
                    <a:lumMod val="40000"/>
                    <a:lumOff val="60000"/>
                  </a:schemeClr>
                </a:solidFill>
              </a:rPr>
              <a:t>Why are we talking about AI </a:t>
            </a:r>
            <a:r>
              <a:rPr lang="en-GB" b="1" dirty="0" smtClean="0">
                <a:solidFill>
                  <a:schemeClr val="bg1"/>
                </a:solidFill>
              </a:rPr>
              <a:t>ethics</a:t>
            </a:r>
            <a:r>
              <a:rPr lang="en-GB" b="1" dirty="0" smtClean="0">
                <a:solidFill>
                  <a:schemeClr val="accent1">
                    <a:lumMod val="40000"/>
                    <a:lumOff val="60000"/>
                  </a:schemeClr>
                </a:solidFill>
              </a:rPr>
              <a:t>?</a:t>
            </a:r>
            <a:endParaRPr lang="en-GB" b="1" dirty="0">
              <a:solidFill>
                <a:schemeClr val="accent1">
                  <a:lumMod val="40000"/>
                  <a:lumOff val="60000"/>
                </a:schemeClr>
              </a:solidFill>
            </a:endParaRPr>
          </a:p>
        </p:txBody>
      </p:sp>
      <p:sp>
        <p:nvSpPr>
          <p:cNvPr id="3" name="Content Placeholder 2"/>
          <p:cNvSpPr>
            <a:spLocks noGrp="1"/>
          </p:cNvSpPr>
          <p:nvPr>
            <p:ph idx="1"/>
          </p:nvPr>
        </p:nvSpPr>
        <p:spPr/>
        <p:txBody>
          <a:bodyPr>
            <a:normAutofit fontScale="85000" lnSpcReduction="20000"/>
          </a:bodyPr>
          <a:lstStyle/>
          <a:p>
            <a:pPr marL="0" indent="0">
              <a:buNone/>
            </a:pPr>
            <a:r>
              <a:rPr lang="en-GB" dirty="0">
                <a:solidFill>
                  <a:schemeClr val="bg1"/>
                </a:solidFill>
              </a:rPr>
              <a:t>Equality Act from </a:t>
            </a:r>
            <a:r>
              <a:rPr lang="en-GB" dirty="0" smtClean="0">
                <a:solidFill>
                  <a:schemeClr val="bg1"/>
                </a:solidFill>
              </a:rPr>
              <a:t>2006 defines protected </a:t>
            </a:r>
            <a:r>
              <a:rPr lang="en-GB" dirty="0">
                <a:solidFill>
                  <a:schemeClr val="bg1"/>
                </a:solidFill>
              </a:rPr>
              <a:t>characteristics	</a:t>
            </a:r>
            <a:endParaRPr lang="en-GB" dirty="0" smtClean="0">
              <a:solidFill>
                <a:schemeClr val="bg1"/>
              </a:solidFill>
            </a:endParaRPr>
          </a:p>
          <a:p>
            <a:pPr marL="0" indent="0">
              <a:buNone/>
            </a:pPr>
            <a:endParaRPr lang="en-GB" dirty="0" smtClean="0">
              <a:solidFill>
                <a:schemeClr val="bg1"/>
              </a:solidFill>
            </a:endParaRPr>
          </a:p>
          <a:p>
            <a:pPr>
              <a:buFont typeface="Wingdings" panose="05000000000000000000" pitchFamily="2" charset="2"/>
              <a:buChar char="ü"/>
            </a:pPr>
            <a:r>
              <a:rPr lang="en-GB" b="1" dirty="0">
                <a:solidFill>
                  <a:schemeClr val="accent1">
                    <a:lumMod val="40000"/>
                    <a:lumOff val="60000"/>
                  </a:schemeClr>
                </a:solidFill>
              </a:rPr>
              <a:t>age</a:t>
            </a:r>
            <a:r>
              <a:rPr lang="en-GB" b="1" dirty="0">
                <a:solidFill>
                  <a:schemeClr val="bg1"/>
                </a:solidFill>
              </a:rPr>
              <a:t>	</a:t>
            </a:r>
            <a:endParaRPr lang="en-GB" b="1" dirty="0" smtClean="0">
              <a:solidFill>
                <a:schemeClr val="bg1"/>
              </a:solidFill>
            </a:endParaRPr>
          </a:p>
          <a:p>
            <a:pPr>
              <a:buFont typeface="Wingdings" panose="05000000000000000000" pitchFamily="2" charset="2"/>
              <a:buChar char="ü"/>
            </a:pPr>
            <a:r>
              <a:rPr lang="en-GB" b="1" dirty="0" smtClean="0">
                <a:solidFill>
                  <a:schemeClr val="accent1">
                    <a:lumMod val="40000"/>
                    <a:lumOff val="60000"/>
                  </a:schemeClr>
                </a:solidFill>
              </a:rPr>
              <a:t>disability</a:t>
            </a:r>
            <a:r>
              <a:rPr lang="en-GB" b="1" dirty="0">
                <a:solidFill>
                  <a:schemeClr val="accent1">
                    <a:lumMod val="40000"/>
                    <a:lumOff val="60000"/>
                  </a:schemeClr>
                </a:solidFill>
              </a:rPr>
              <a:t>	</a:t>
            </a:r>
            <a:endParaRPr lang="en-GB" b="1" dirty="0" smtClean="0">
              <a:solidFill>
                <a:schemeClr val="accent1">
                  <a:lumMod val="40000"/>
                  <a:lumOff val="60000"/>
                </a:schemeClr>
              </a:solidFill>
            </a:endParaRPr>
          </a:p>
          <a:p>
            <a:pPr>
              <a:buFont typeface="Wingdings" panose="05000000000000000000" pitchFamily="2" charset="2"/>
              <a:buChar char="ü"/>
            </a:pPr>
            <a:r>
              <a:rPr lang="en-GB" b="1" dirty="0" smtClean="0">
                <a:solidFill>
                  <a:schemeClr val="accent1">
                    <a:lumMod val="40000"/>
                    <a:lumOff val="60000"/>
                  </a:schemeClr>
                </a:solidFill>
              </a:rPr>
              <a:t>gender </a:t>
            </a:r>
            <a:r>
              <a:rPr lang="en-GB" b="1" dirty="0">
                <a:solidFill>
                  <a:schemeClr val="accent1">
                    <a:lumMod val="40000"/>
                    <a:lumOff val="60000"/>
                  </a:schemeClr>
                </a:solidFill>
              </a:rPr>
              <a:t>reassignment	</a:t>
            </a:r>
            <a:endParaRPr lang="en-GB" b="1" dirty="0" smtClean="0">
              <a:solidFill>
                <a:schemeClr val="accent1">
                  <a:lumMod val="40000"/>
                  <a:lumOff val="60000"/>
                </a:schemeClr>
              </a:solidFill>
            </a:endParaRPr>
          </a:p>
          <a:p>
            <a:pPr>
              <a:buFont typeface="Wingdings" panose="05000000000000000000" pitchFamily="2" charset="2"/>
              <a:buChar char="ü"/>
            </a:pPr>
            <a:r>
              <a:rPr lang="en-GB" b="1" dirty="0" smtClean="0">
                <a:solidFill>
                  <a:schemeClr val="accent1">
                    <a:lumMod val="40000"/>
                    <a:lumOff val="60000"/>
                  </a:schemeClr>
                </a:solidFill>
              </a:rPr>
              <a:t>marriage </a:t>
            </a:r>
            <a:r>
              <a:rPr lang="en-GB" b="1" dirty="0">
                <a:solidFill>
                  <a:schemeClr val="accent1">
                    <a:lumMod val="40000"/>
                    <a:lumOff val="60000"/>
                  </a:schemeClr>
                </a:solidFill>
              </a:rPr>
              <a:t>and civil partnership	</a:t>
            </a:r>
            <a:endParaRPr lang="en-GB" b="1" dirty="0" smtClean="0">
              <a:solidFill>
                <a:schemeClr val="accent1">
                  <a:lumMod val="40000"/>
                  <a:lumOff val="60000"/>
                </a:schemeClr>
              </a:solidFill>
            </a:endParaRPr>
          </a:p>
          <a:p>
            <a:pPr>
              <a:buFont typeface="Wingdings" panose="05000000000000000000" pitchFamily="2" charset="2"/>
              <a:buChar char="ü"/>
            </a:pPr>
            <a:r>
              <a:rPr lang="en-GB" b="1" dirty="0">
                <a:solidFill>
                  <a:schemeClr val="accent1">
                    <a:lumMod val="40000"/>
                    <a:lumOff val="60000"/>
                  </a:schemeClr>
                </a:solidFill>
              </a:rPr>
              <a:t>pregnancy</a:t>
            </a:r>
            <a:r>
              <a:rPr lang="en-GB" b="1" dirty="0" smtClean="0">
                <a:solidFill>
                  <a:schemeClr val="accent1">
                    <a:lumMod val="40000"/>
                    <a:lumOff val="60000"/>
                  </a:schemeClr>
                </a:solidFill>
              </a:rPr>
              <a:t> </a:t>
            </a:r>
            <a:r>
              <a:rPr lang="en-GB" b="1" dirty="0">
                <a:solidFill>
                  <a:schemeClr val="accent1">
                    <a:lumMod val="40000"/>
                    <a:lumOff val="60000"/>
                  </a:schemeClr>
                </a:solidFill>
              </a:rPr>
              <a:t>and maternity	</a:t>
            </a:r>
            <a:endParaRPr lang="en-GB" b="1" dirty="0" smtClean="0">
              <a:solidFill>
                <a:schemeClr val="accent1">
                  <a:lumMod val="40000"/>
                  <a:lumOff val="60000"/>
                </a:schemeClr>
              </a:solidFill>
            </a:endParaRPr>
          </a:p>
          <a:p>
            <a:pPr>
              <a:buFont typeface="Wingdings" panose="05000000000000000000" pitchFamily="2" charset="2"/>
              <a:buChar char="ü"/>
            </a:pPr>
            <a:r>
              <a:rPr lang="en-GB" b="1" dirty="0" smtClean="0">
                <a:solidFill>
                  <a:schemeClr val="accent1">
                    <a:lumMod val="40000"/>
                    <a:lumOff val="60000"/>
                  </a:schemeClr>
                </a:solidFill>
              </a:rPr>
              <a:t>race</a:t>
            </a:r>
            <a:r>
              <a:rPr lang="en-GB" b="1" dirty="0">
                <a:solidFill>
                  <a:schemeClr val="accent1">
                    <a:lumMod val="40000"/>
                    <a:lumOff val="60000"/>
                  </a:schemeClr>
                </a:solidFill>
              </a:rPr>
              <a:t>	</a:t>
            </a:r>
            <a:endParaRPr lang="en-GB" b="1" dirty="0" smtClean="0">
              <a:solidFill>
                <a:schemeClr val="accent1">
                  <a:lumMod val="40000"/>
                  <a:lumOff val="60000"/>
                </a:schemeClr>
              </a:solidFill>
            </a:endParaRPr>
          </a:p>
          <a:p>
            <a:pPr>
              <a:buFont typeface="Wingdings" panose="05000000000000000000" pitchFamily="2" charset="2"/>
              <a:buChar char="ü"/>
            </a:pPr>
            <a:r>
              <a:rPr lang="en-GB" b="1" dirty="0" smtClean="0">
                <a:solidFill>
                  <a:schemeClr val="accent1">
                    <a:lumMod val="40000"/>
                    <a:lumOff val="60000"/>
                  </a:schemeClr>
                </a:solidFill>
              </a:rPr>
              <a:t>religion </a:t>
            </a:r>
            <a:r>
              <a:rPr lang="en-GB" b="1" dirty="0">
                <a:solidFill>
                  <a:schemeClr val="accent1">
                    <a:lumMod val="40000"/>
                    <a:lumOff val="60000"/>
                  </a:schemeClr>
                </a:solidFill>
              </a:rPr>
              <a:t>or belief	</a:t>
            </a:r>
            <a:endParaRPr lang="en-GB" b="1" dirty="0" smtClean="0">
              <a:solidFill>
                <a:schemeClr val="accent1">
                  <a:lumMod val="40000"/>
                  <a:lumOff val="60000"/>
                </a:schemeClr>
              </a:solidFill>
            </a:endParaRPr>
          </a:p>
          <a:p>
            <a:pPr>
              <a:buFont typeface="Wingdings" panose="05000000000000000000" pitchFamily="2" charset="2"/>
              <a:buChar char="ü"/>
            </a:pPr>
            <a:r>
              <a:rPr lang="en-GB" b="1" dirty="0" smtClean="0">
                <a:solidFill>
                  <a:schemeClr val="accent1">
                    <a:lumMod val="40000"/>
                    <a:lumOff val="60000"/>
                  </a:schemeClr>
                </a:solidFill>
              </a:rPr>
              <a:t>sex</a:t>
            </a:r>
            <a:r>
              <a:rPr lang="en-GB" b="1" dirty="0">
                <a:solidFill>
                  <a:schemeClr val="accent1">
                    <a:lumMod val="40000"/>
                    <a:lumOff val="60000"/>
                  </a:schemeClr>
                </a:solidFill>
              </a:rPr>
              <a:t>	</a:t>
            </a:r>
            <a:endParaRPr lang="en-GB" b="1" dirty="0" smtClean="0">
              <a:solidFill>
                <a:schemeClr val="accent1">
                  <a:lumMod val="40000"/>
                  <a:lumOff val="60000"/>
                </a:schemeClr>
              </a:solidFill>
            </a:endParaRPr>
          </a:p>
          <a:p>
            <a:pPr>
              <a:buFont typeface="Wingdings" panose="05000000000000000000" pitchFamily="2" charset="2"/>
              <a:buChar char="ü"/>
            </a:pPr>
            <a:r>
              <a:rPr lang="en-GB" b="1" dirty="0" smtClean="0">
                <a:solidFill>
                  <a:schemeClr val="accent1">
                    <a:lumMod val="40000"/>
                    <a:lumOff val="60000"/>
                  </a:schemeClr>
                </a:solidFill>
              </a:rPr>
              <a:t>sexual </a:t>
            </a:r>
            <a:r>
              <a:rPr lang="en-GB" b="1" dirty="0">
                <a:solidFill>
                  <a:schemeClr val="accent1">
                    <a:lumMod val="40000"/>
                    <a:lumOff val="60000"/>
                  </a:schemeClr>
                </a:solidFill>
              </a:rPr>
              <a:t>orientation</a:t>
            </a:r>
          </a:p>
        </p:txBody>
      </p:sp>
    </p:spTree>
    <p:extLst>
      <p:ext uri="{BB962C8B-B14F-4D97-AF65-F5344CB8AC3E}">
        <p14:creationId xmlns:p14="http://schemas.microsoft.com/office/powerpoint/2010/main" val="132168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910070"/>
            <a:ext cx="10515600" cy="1325563"/>
          </a:xfrm>
        </p:spPr>
        <p:txBody>
          <a:bodyPr>
            <a:normAutofit fontScale="90000"/>
          </a:bodyPr>
          <a:lstStyle/>
          <a:p>
            <a:r>
              <a:rPr lang="en-GB" b="1" dirty="0" smtClean="0">
                <a:solidFill>
                  <a:schemeClr val="bg1"/>
                </a:solidFill>
              </a:rPr>
              <a:t>Regulation as solution?</a:t>
            </a:r>
            <a:r>
              <a:rPr lang="en-GB" b="1" dirty="0">
                <a:solidFill>
                  <a:schemeClr val="bg1"/>
                </a:solidFill>
              </a:rPr>
              <a:t/>
            </a:r>
            <a:br>
              <a:rPr lang="en-GB" b="1" dirty="0">
                <a:solidFill>
                  <a:schemeClr val="bg1"/>
                </a:solidFill>
              </a:rPr>
            </a:br>
            <a:r>
              <a:rPr lang="en-GB" dirty="0">
                <a:solidFill>
                  <a:schemeClr val="bg1"/>
                </a:solidFill>
              </a:rPr>
              <a:t>A route to regulation that reflects the ambition of the UK AI Strategy</a:t>
            </a:r>
            <a:br>
              <a:rPr lang="en-GB" dirty="0">
                <a:solidFill>
                  <a:schemeClr val="bg1"/>
                </a:solidFill>
              </a:rPr>
            </a:br>
            <a:endParaRPr lang="en-GB" dirty="0">
              <a:solidFill>
                <a:schemeClr val="bg1"/>
              </a:solidFill>
            </a:endParaRPr>
          </a:p>
        </p:txBody>
      </p:sp>
      <p:sp>
        <p:nvSpPr>
          <p:cNvPr id="3" name="Content Placeholder 2"/>
          <p:cNvSpPr>
            <a:spLocks noGrp="1"/>
          </p:cNvSpPr>
          <p:nvPr>
            <p:ph idx="1"/>
          </p:nvPr>
        </p:nvSpPr>
        <p:spPr>
          <a:xfrm>
            <a:off x="736600" y="2878570"/>
            <a:ext cx="10515600" cy="4351338"/>
          </a:xfrm>
        </p:spPr>
        <p:txBody>
          <a:bodyPr/>
          <a:lstStyle/>
          <a:p>
            <a:pPr marL="0" indent="0">
              <a:buNone/>
            </a:pPr>
            <a:r>
              <a:rPr lang="en-GB" dirty="0" smtClean="0">
                <a:solidFill>
                  <a:schemeClr val="bg1"/>
                </a:solidFill>
              </a:rPr>
              <a:t>‘By </a:t>
            </a:r>
            <a:r>
              <a:rPr lang="en-GB" dirty="0">
                <a:solidFill>
                  <a:schemeClr val="bg1"/>
                </a:solidFill>
              </a:rPr>
              <a:t>virtue of their ability to develop and operate independently of human control, and to make decisions with moral and legal consequences, AI systems present a uniform set of general regulatory and legal challenges concerning agency, causation, accountability </a:t>
            </a:r>
            <a:r>
              <a:rPr lang="en-GB" dirty="0" smtClean="0">
                <a:solidFill>
                  <a:schemeClr val="bg1"/>
                </a:solidFill>
              </a:rPr>
              <a:t>and control</a:t>
            </a:r>
            <a:r>
              <a:rPr lang="en-GB" dirty="0">
                <a:solidFill>
                  <a:schemeClr val="bg1"/>
                </a:solidFill>
              </a:rPr>
              <a:t>. </a:t>
            </a:r>
            <a:endParaRPr lang="en-GB" dirty="0" smtClean="0">
              <a:solidFill>
                <a:schemeClr val="bg1"/>
              </a:solidFill>
            </a:endParaRPr>
          </a:p>
          <a:p>
            <a:pPr marL="0" indent="0">
              <a:buNone/>
            </a:pPr>
            <a:r>
              <a:rPr lang="en-GB" dirty="0" smtClean="0">
                <a:solidFill>
                  <a:schemeClr val="bg1"/>
                </a:solidFill>
              </a:rPr>
              <a:t>At </a:t>
            </a:r>
            <a:r>
              <a:rPr lang="en-GB" dirty="0">
                <a:solidFill>
                  <a:schemeClr val="bg1"/>
                </a:solidFill>
              </a:rPr>
              <a:t>the same time, the specific regulatory questions posed by AI systems vary considerably across the different domains and industries in which they might be deployed.’ </a:t>
            </a:r>
            <a:endParaRPr lang="en-GB" dirty="0" smtClean="0">
              <a:solidFill>
                <a:schemeClr val="bg1"/>
              </a:solidFill>
            </a:endParaRPr>
          </a:p>
          <a:p>
            <a:pPr marL="0" indent="0">
              <a:buNone/>
            </a:pPr>
            <a:r>
              <a:rPr lang="en-GB" dirty="0" smtClean="0">
                <a:solidFill>
                  <a:schemeClr val="bg1"/>
                </a:solidFill>
              </a:rPr>
              <a:t>(</a:t>
            </a:r>
            <a:r>
              <a:rPr lang="en-GB" dirty="0">
                <a:solidFill>
                  <a:schemeClr val="bg1"/>
                </a:solidFill>
              </a:rPr>
              <a:t>https://www.adalovelaceinstitute.org/report/regulate-innovate</a:t>
            </a:r>
            <a:r>
              <a:rPr lang="en-GB" dirty="0" smtClean="0">
                <a:solidFill>
                  <a:schemeClr val="bg1"/>
                </a:solidFill>
              </a:rPr>
              <a:t>/)</a:t>
            </a:r>
            <a:endParaRPr lang="en-GB" dirty="0">
              <a:solidFill>
                <a:schemeClr val="bg1"/>
              </a:solidFill>
            </a:endParaRPr>
          </a:p>
        </p:txBody>
      </p:sp>
    </p:spTree>
    <p:extLst>
      <p:ext uri="{BB962C8B-B14F-4D97-AF65-F5344CB8AC3E}">
        <p14:creationId xmlns:p14="http://schemas.microsoft.com/office/powerpoint/2010/main" val="3079118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solidFill>
                  <a:schemeClr val="bg1"/>
                </a:solidFill>
              </a:rPr>
              <a:t>Change to Innovate:</a:t>
            </a:r>
            <a:br>
              <a:rPr lang="en-GB" b="1" dirty="0" smtClean="0">
                <a:solidFill>
                  <a:schemeClr val="bg1"/>
                </a:solidFill>
              </a:rPr>
            </a:br>
            <a:r>
              <a:rPr lang="en-GB" b="1" dirty="0" smtClean="0">
                <a:solidFill>
                  <a:schemeClr val="bg1"/>
                </a:solidFill>
              </a:rPr>
              <a:t>Towards AI </a:t>
            </a:r>
            <a:r>
              <a:rPr lang="en-GB" b="1" dirty="0" err="1" smtClean="0">
                <a:solidFill>
                  <a:schemeClr val="bg1"/>
                </a:solidFill>
              </a:rPr>
              <a:t>mindsets</a:t>
            </a:r>
            <a:r>
              <a:rPr lang="en-GB" b="1" dirty="0">
                <a:solidFill>
                  <a:schemeClr val="bg1"/>
                </a:solidFill>
              </a:rPr>
              <a:t> </a:t>
            </a:r>
            <a:r>
              <a:rPr lang="en-GB" b="1" dirty="0" smtClean="0">
                <a:solidFill>
                  <a:schemeClr val="bg1"/>
                </a:solidFill>
              </a:rPr>
              <a:t>– and AI ethics cultures?</a:t>
            </a:r>
            <a:endParaRPr lang="en-GB" b="1" dirty="0">
              <a:solidFill>
                <a:schemeClr val="bg1"/>
              </a:solidFill>
            </a:endParaRPr>
          </a:p>
        </p:txBody>
      </p:sp>
      <p:sp>
        <p:nvSpPr>
          <p:cNvPr id="3" name="Content Placeholder 2"/>
          <p:cNvSpPr>
            <a:spLocks noGrp="1"/>
          </p:cNvSpPr>
          <p:nvPr>
            <p:ph idx="1"/>
          </p:nvPr>
        </p:nvSpPr>
        <p:spPr>
          <a:xfrm>
            <a:off x="764309" y="2118735"/>
            <a:ext cx="10515600" cy="4351338"/>
          </a:xfrm>
        </p:spPr>
        <p:txBody>
          <a:bodyPr>
            <a:normAutofit fontScale="85000" lnSpcReduction="20000"/>
          </a:bodyPr>
          <a:lstStyle/>
          <a:p>
            <a:pPr marL="0" indent="0" algn="just">
              <a:lnSpc>
                <a:spcPct val="120000"/>
              </a:lnSpc>
              <a:buNone/>
            </a:pPr>
            <a:r>
              <a:rPr lang="en-US" dirty="0">
                <a:solidFill>
                  <a:schemeClr val="bg1"/>
                </a:solidFill>
                <a:latin typeface="Arial" pitchFamily="34" charset="0"/>
                <a:cs typeface="Arial" pitchFamily="34" charset="0"/>
              </a:rPr>
              <a:t>Digital Manufacturing/Industry 4.0 is the introduction of technology &amp; management practices </a:t>
            </a:r>
            <a:r>
              <a:rPr lang="en-US" b="1" dirty="0">
                <a:solidFill>
                  <a:schemeClr val="bg1"/>
                </a:solidFill>
                <a:latin typeface="Arial" pitchFamily="34" charset="0"/>
                <a:cs typeface="Arial" pitchFamily="34" charset="0"/>
              </a:rPr>
              <a:t>with a shift in mindset</a:t>
            </a:r>
            <a:r>
              <a:rPr lang="en-US" dirty="0">
                <a:solidFill>
                  <a:schemeClr val="bg1"/>
                </a:solidFill>
                <a:latin typeface="Arial" pitchFamily="34" charset="0"/>
                <a:cs typeface="Arial" pitchFamily="34" charset="0"/>
              </a:rPr>
              <a:t>. This shift in mindset can be difficult to achieve and the failure to do it correctly can have a huge cost to the individual business and the national economy. </a:t>
            </a:r>
          </a:p>
          <a:p>
            <a:pPr algn="just">
              <a:lnSpc>
                <a:spcPct val="120000"/>
              </a:lnSpc>
            </a:pPr>
            <a:endParaRPr lang="en-US" sz="800" dirty="0">
              <a:solidFill>
                <a:schemeClr val="bg1"/>
              </a:solidFill>
              <a:latin typeface="Arial" pitchFamily="34" charset="0"/>
              <a:cs typeface="Arial" pitchFamily="34" charset="0"/>
            </a:endParaRPr>
          </a:p>
          <a:p>
            <a:pPr marL="0" indent="0" algn="just">
              <a:lnSpc>
                <a:spcPct val="120000"/>
              </a:lnSpc>
              <a:buNone/>
            </a:pPr>
            <a:r>
              <a:rPr lang="en-US" dirty="0" smtClean="0">
                <a:solidFill>
                  <a:schemeClr val="bg1"/>
                </a:solidFill>
                <a:latin typeface="Arial" pitchFamily="34" charset="0"/>
                <a:cs typeface="Arial" pitchFamily="34" charset="0"/>
              </a:rPr>
              <a:t>Positively </a:t>
            </a:r>
            <a:r>
              <a:rPr lang="en-US" dirty="0">
                <a:solidFill>
                  <a:schemeClr val="bg1"/>
                </a:solidFill>
                <a:latin typeface="Arial" pitchFamily="34" charset="0"/>
                <a:cs typeface="Arial" pitchFamily="34" charset="0"/>
              </a:rPr>
              <a:t>manufacturing businesses, </a:t>
            </a:r>
            <a:r>
              <a:rPr lang="en-US" dirty="0" err="1">
                <a:solidFill>
                  <a:schemeClr val="bg1"/>
                </a:solidFill>
                <a:latin typeface="Arial" pitchFamily="34" charset="0"/>
                <a:cs typeface="Arial" pitchFamily="34" charset="0"/>
              </a:rPr>
              <a:t>recognise</a:t>
            </a:r>
            <a:r>
              <a:rPr lang="en-US" dirty="0">
                <a:solidFill>
                  <a:schemeClr val="bg1"/>
                </a:solidFill>
                <a:latin typeface="Arial" pitchFamily="34" charset="0"/>
                <a:cs typeface="Arial" pitchFamily="34" charset="0"/>
              </a:rPr>
              <a:t> this with </a:t>
            </a:r>
            <a:r>
              <a:rPr lang="en-US" i="1" dirty="0">
                <a:solidFill>
                  <a:schemeClr val="bg1"/>
                </a:solidFill>
                <a:latin typeface="Arial" pitchFamily="34" charset="0"/>
                <a:cs typeface="Arial" pitchFamily="34" charset="0"/>
              </a:rPr>
              <a:t>75% </a:t>
            </a:r>
            <a:r>
              <a:rPr lang="en-US" dirty="0">
                <a:solidFill>
                  <a:schemeClr val="bg1"/>
                </a:solidFill>
                <a:latin typeface="Arial" pitchFamily="34" charset="0"/>
                <a:cs typeface="Arial" pitchFamily="34" charset="0"/>
              </a:rPr>
              <a:t>of Leaders </a:t>
            </a:r>
            <a:r>
              <a:rPr lang="en-US" i="1" dirty="0">
                <a:solidFill>
                  <a:schemeClr val="bg1"/>
                </a:solidFill>
                <a:latin typeface="Arial" pitchFamily="34" charset="0"/>
                <a:cs typeface="Arial" pitchFamily="34" charset="0"/>
              </a:rPr>
              <a:t>anticipate a level of staff resistance, or apprehension</a:t>
            </a:r>
            <a:r>
              <a:rPr lang="en-US" dirty="0">
                <a:solidFill>
                  <a:schemeClr val="bg1"/>
                </a:solidFill>
                <a:latin typeface="Arial" pitchFamily="34" charset="0"/>
                <a:cs typeface="Arial" pitchFamily="34" charset="0"/>
              </a:rPr>
              <a:t>, in relation to the changes that I4.0 adoption may bring</a:t>
            </a:r>
            <a:r>
              <a:rPr lang="en-US" dirty="0" smtClean="0">
                <a:solidFill>
                  <a:schemeClr val="bg1"/>
                </a:solidFill>
                <a:latin typeface="Arial" pitchFamily="34" charset="0"/>
                <a:cs typeface="Arial" pitchFamily="34" charset="0"/>
              </a:rPr>
              <a:t>. (…)  </a:t>
            </a:r>
          </a:p>
          <a:p>
            <a:pPr marL="0" indent="0" algn="just">
              <a:lnSpc>
                <a:spcPct val="120000"/>
              </a:lnSpc>
              <a:buNone/>
            </a:pPr>
            <a:r>
              <a:rPr lang="en-US" b="1" dirty="0" smtClean="0">
                <a:solidFill>
                  <a:schemeClr val="accent1">
                    <a:lumMod val="40000"/>
                    <a:lumOff val="60000"/>
                  </a:schemeClr>
                </a:solidFill>
                <a:latin typeface="Arial" pitchFamily="34" charset="0"/>
                <a:cs typeface="Arial" pitchFamily="34" charset="0"/>
              </a:rPr>
              <a:t>SMAS </a:t>
            </a:r>
            <a:r>
              <a:rPr lang="en-US" b="1" dirty="0">
                <a:solidFill>
                  <a:schemeClr val="accent1">
                    <a:lumMod val="40000"/>
                    <a:lumOff val="60000"/>
                  </a:schemeClr>
                </a:solidFill>
                <a:latin typeface="Arial" pitchFamily="34" charset="0"/>
                <a:cs typeface="Arial" pitchFamily="34" charset="0"/>
              </a:rPr>
              <a:t>Industry 4.0 Review findings  (https://</a:t>
            </a:r>
            <a:r>
              <a:rPr lang="en-US" b="1" dirty="0" smtClean="0">
                <a:solidFill>
                  <a:schemeClr val="accent1">
                    <a:lumMod val="40000"/>
                    <a:lumOff val="60000"/>
                  </a:schemeClr>
                </a:solidFill>
                <a:latin typeface="Arial" pitchFamily="34" charset="0"/>
                <a:cs typeface="Arial" pitchFamily="34" charset="0"/>
              </a:rPr>
              <a:t>www.scottish-enterprise.com/support-for-businesses/develop-products-and-services/support-for-manufacturers)</a:t>
            </a:r>
            <a:endParaRPr lang="en-US" b="1" dirty="0">
              <a:solidFill>
                <a:schemeClr val="accent1">
                  <a:lumMod val="40000"/>
                  <a:lumOff val="60000"/>
                </a:schemeClr>
              </a:solidFill>
              <a:latin typeface="Arial" pitchFamily="34" charset="0"/>
              <a:cs typeface="Arial" pitchFamily="34" charset="0"/>
            </a:endParaRPr>
          </a:p>
          <a:p>
            <a:pPr>
              <a:lnSpc>
                <a:spcPct val="120000"/>
              </a:lnSpc>
            </a:pPr>
            <a:endParaRPr lang="en-GB" b="1" dirty="0">
              <a:solidFill>
                <a:schemeClr val="accent1">
                  <a:lumMod val="40000"/>
                  <a:lumOff val="60000"/>
                </a:schemeClr>
              </a:solidFill>
            </a:endParaRPr>
          </a:p>
        </p:txBody>
      </p:sp>
    </p:spTree>
    <p:extLst>
      <p:ext uri="{BB962C8B-B14F-4D97-AF65-F5344CB8AC3E}">
        <p14:creationId xmlns:p14="http://schemas.microsoft.com/office/powerpoint/2010/main" val="766956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454" y="56715"/>
            <a:ext cx="10515600" cy="1325563"/>
          </a:xfrm>
        </p:spPr>
        <p:txBody>
          <a:bodyPr>
            <a:normAutofit/>
          </a:bodyPr>
          <a:lstStyle/>
          <a:p>
            <a:r>
              <a:rPr lang="en-GB" sz="2400" b="1" dirty="0" smtClean="0">
                <a:solidFill>
                  <a:schemeClr val="bg1"/>
                </a:solidFill>
              </a:rPr>
              <a:t>How to regulate ‘second order’ issues, such as decent and fair work?</a:t>
            </a:r>
            <a:endParaRPr lang="en-GB" sz="2400" b="1" dirty="0">
              <a:solidFill>
                <a:schemeClr val="bg1"/>
              </a:solidFill>
            </a:endParaRPr>
          </a:p>
        </p:txBody>
      </p:sp>
      <p:sp>
        <p:nvSpPr>
          <p:cNvPr id="3" name="Content Placeholder 2"/>
          <p:cNvSpPr>
            <a:spLocks noGrp="1"/>
          </p:cNvSpPr>
          <p:nvPr>
            <p:ph idx="1"/>
          </p:nvPr>
        </p:nvSpPr>
        <p:spPr>
          <a:xfrm>
            <a:off x="496454" y="1382278"/>
            <a:ext cx="10515600" cy="5859031"/>
          </a:xfrm>
        </p:spPr>
        <p:txBody>
          <a:bodyPr>
            <a:normAutofit fontScale="62500" lnSpcReduction="20000"/>
          </a:bodyPr>
          <a:lstStyle/>
          <a:p>
            <a:pPr marL="0" indent="0">
              <a:lnSpc>
                <a:spcPct val="120000"/>
              </a:lnSpc>
              <a:buNone/>
            </a:pPr>
            <a:r>
              <a:rPr lang="en-GB" dirty="0" smtClean="0">
                <a:solidFill>
                  <a:schemeClr val="bg1"/>
                </a:solidFill>
              </a:rPr>
              <a:t>It </a:t>
            </a:r>
            <a:r>
              <a:rPr lang="en-GB" dirty="0">
                <a:solidFill>
                  <a:schemeClr val="bg1"/>
                </a:solidFill>
              </a:rPr>
              <a:t>is important to understand the potential human and social impacts of AI algorithm-enabled decision making and </a:t>
            </a:r>
            <a:r>
              <a:rPr lang="en-GB" dirty="0" smtClean="0">
                <a:solidFill>
                  <a:schemeClr val="bg1"/>
                </a:solidFill>
              </a:rPr>
              <a:t>automation on manufacturing workplaces  and the impact on workers</a:t>
            </a:r>
            <a:r>
              <a:rPr lang="en-GB" dirty="0">
                <a:solidFill>
                  <a:schemeClr val="bg1"/>
                </a:solidFill>
              </a:rPr>
              <a:t>’ voice, the decline of human connection to AI-based decision making, and power and surveillance at work (Moore et al 2018, </a:t>
            </a:r>
            <a:r>
              <a:rPr lang="en-GB" dirty="0" err="1">
                <a:solidFill>
                  <a:schemeClr val="bg1"/>
                </a:solidFill>
              </a:rPr>
              <a:t>Zuboff</a:t>
            </a:r>
            <a:r>
              <a:rPr lang="en-GB" dirty="0">
                <a:solidFill>
                  <a:schemeClr val="bg1"/>
                </a:solidFill>
              </a:rPr>
              <a:t> 2019). Trade Unions collectively pledge for dignity at work (TUC 2021). </a:t>
            </a:r>
            <a:endParaRPr lang="en-GB" dirty="0" smtClean="0">
              <a:solidFill>
                <a:schemeClr val="bg1"/>
              </a:solidFill>
            </a:endParaRPr>
          </a:p>
          <a:p>
            <a:pPr marL="0" indent="0">
              <a:lnSpc>
                <a:spcPct val="120000"/>
              </a:lnSpc>
              <a:buNone/>
            </a:pPr>
            <a:r>
              <a:rPr lang="en-GB" dirty="0" smtClean="0">
                <a:solidFill>
                  <a:schemeClr val="bg1"/>
                </a:solidFill>
              </a:rPr>
              <a:t>Research </a:t>
            </a:r>
            <a:r>
              <a:rPr lang="en-GB" dirty="0">
                <a:solidFill>
                  <a:schemeClr val="bg1"/>
                </a:solidFill>
              </a:rPr>
              <a:t>focussing on I4 more specifically suggests that AI-driven systems are particularly impactful on autonomy and discretion. Butollo et al.’s (2018) extensive study in German I4 manufacturing concludes that there is little to no integration of machine and data-based analysis with human competence development and work experience in the design of high-performance management systems. </a:t>
            </a:r>
            <a:endParaRPr lang="en-GB" dirty="0" smtClean="0">
              <a:solidFill>
                <a:schemeClr val="bg1"/>
              </a:solidFill>
            </a:endParaRPr>
          </a:p>
          <a:p>
            <a:pPr marL="0" indent="0">
              <a:lnSpc>
                <a:spcPct val="120000"/>
              </a:lnSpc>
              <a:buNone/>
            </a:pPr>
            <a:r>
              <a:rPr lang="en-GB" dirty="0" smtClean="0">
                <a:solidFill>
                  <a:schemeClr val="bg1"/>
                </a:solidFill>
              </a:rPr>
              <a:t>They </a:t>
            </a:r>
            <a:r>
              <a:rPr lang="en-GB" dirty="0">
                <a:solidFill>
                  <a:schemeClr val="bg1"/>
                </a:solidFill>
              </a:rPr>
              <a:t>conclude that although algorithmic control might relieve employees from stressful decision making and improve health and wellbeing, these benefits could also be outweighed by the loss in voice and intrinsic task motivation. Alongside potential benefits, employees lose control over how much of their tacit knowledge, previously embodied in their job-related knowledge and experience and mostly invisible to their employer, necessarily is now recorded and used for decision making. AI-enabled technologies applied to work, thus, extract new (bodily) knowledge, shift the nature of how skills are developed and used, and introduce new forms of management control which extract situated knowledge owned by the worker, which is often crucial for resistance and collective struggle (Briken 2020</a:t>
            </a:r>
            <a:r>
              <a:rPr lang="en-GB" dirty="0" smtClean="0">
                <a:solidFill>
                  <a:schemeClr val="bg1"/>
                </a:solidFill>
              </a:rPr>
              <a:t>).</a:t>
            </a:r>
          </a:p>
          <a:p>
            <a:pPr marL="0" indent="0">
              <a:lnSpc>
                <a:spcPct val="120000"/>
              </a:lnSpc>
              <a:buNone/>
            </a:pPr>
            <a:endParaRPr lang="en-GB" dirty="0">
              <a:solidFill>
                <a:schemeClr val="bg1"/>
              </a:solidFill>
            </a:endParaRPr>
          </a:p>
        </p:txBody>
      </p:sp>
    </p:spTree>
    <p:extLst>
      <p:ext uri="{BB962C8B-B14F-4D97-AF65-F5344CB8AC3E}">
        <p14:creationId xmlns:p14="http://schemas.microsoft.com/office/powerpoint/2010/main" val="2442109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chemeClr val="bg1"/>
                </a:solidFill>
              </a:rPr>
              <a:t>What is Ethics about?</a:t>
            </a:r>
            <a:endParaRPr lang="en-GB" b="1" dirty="0">
              <a:solidFill>
                <a:schemeClr val="bg1"/>
              </a:solidFill>
            </a:endParaRPr>
          </a:p>
        </p:txBody>
      </p:sp>
      <p:sp>
        <p:nvSpPr>
          <p:cNvPr id="3" name="Content Placeholder 2"/>
          <p:cNvSpPr>
            <a:spLocks noGrp="1"/>
          </p:cNvSpPr>
          <p:nvPr>
            <p:ph idx="1"/>
          </p:nvPr>
        </p:nvSpPr>
        <p:spPr/>
        <p:txBody>
          <a:bodyPr>
            <a:normAutofit fontScale="92500"/>
          </a:bodyPr>
          <a:lstStyle/>
          <a:p>
            <a:pPr>
              <a:lnSpc>
                <a:spcPct val="110000"/>
              </a:lnSpc>
            </a:pPr>
            <a:r>
              <a:rPr lang="en-GB" b="1" dirty="0" smtClean="0">
                <a:solidFill>
                  <a:schemeClr val="bg1"/>
                </a:solidFill>
              </a:rPr>
              <a:t>Ethics is a ‘Should’ be approach</a:t>
            </a:r>
            <a:r>
              <a:rPr lang="en-GB" dirty="0" smtClean="0"/>
              <a:t>: A </a:t>
            </a:r>
            <a:r>
              <a:rPr lang="en-GB" dirty="0"/>
              <a:t>branch of philosophy concerned with ways of thinking </a:t>
            </a:r>
            <a:r>
              <a:rPr lang="en-GB" dirty="0" smtClean="0"/>
              <a:t>about </a:t>
            </a:r>
            <a:r>
              <a:rPr lang="en-GB" dirty="0"/>
              <a:t>morality, and moral judgment</a:t>
            </a:r>
            <a:r>
              <a:rPr lang="en-GB" dirty="0" smtClean="0"/>
              <a:t>.</a:t>
            </a:r>
            <a:endParaRPr lang="en-GB" dirty="0"/>
          </a:p>
          <a:p>
            <a:pPr>
              <a:lnSpc>
                <a:spcPct val="110000"/>
              </a:lnSpc>
            </a:pPr>
            <a:r>
              <a:rPr lang="en-GB" b="1" dirty="0" smtClean="0">
                <a:solidFill>
                  <a:schemeClr val="bg1"/>
                </a:solidFill>
              </a:rPr>
              <a:t>Ethics frames the good the bad – and the ugly</a:t>
            </a:r>
            <a:r>
              <a:rPr lang="en-GB" dirty="0" smtClean="0"/>
              <a:t>: asks </a:t>
            </a:r>
            <a:r>
              <a:rPr lang="en-GB" dirty="0"/>
              <a:t>basic questions about the good life, about what is better and worse, about whether there is any objective right and wrong, and about how we know it, if there is.</a:t>
            </a:r>
          </a:p>
          <a:p>
            <a:pPr>
              <a:lnSpc>
                <a:spcPct val="110000"/>
              </a:lnSpc>
            </a:pPr>
            <a:r>
              <a:rPr lang="en-GB" b="1" dirty="0" smtClean="0">
                <a:solidFill>
                  <a:schemeClr val="bg1"/>
                </a:solidFill>
              </a:rPr>
              <a:t>Ethics impacts on Morality </a:t>
            </a:r>
            <a:r>
              <a:rPr lang="en-GB" dirty="0"/>
              <a:t>– </a:t>
            </a:r>
            <a:r>
              <a:rPr lang="en-GB" dirty="0">
                <a:solidFill>
                  <a:schemeClr val="bg1"/>
                </a:solidFill>
              </a:rPr>
              <a:t>Human conduct </a:t>
            </a:r>
            <a:r>
              <a:rPr lang="en-GB" dirty="0"/>
              <a:t>and character referring to “those acts which it makes sense to describe as right or wrong, good or bad.”</a:t>
            </a:r>
          </a:p>
          <a:p>
            <a:endParaRPr lang="en-GB" dirty="0"/>
          </a:p>
        </p:txBody>
      </p:sp>
    </p:spTree>
    <p:extLst>
      <p:ext uri="{BB962C8B-B14F-4D97-AF65-F5344CB8AC3E}">
        <p14:creationId xmlns:p14="http://schemas.microsoft.com/office/powerpoint/2010/main" val="1553103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S">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B44961023C89A419516CA4DD56B9113" ma:contentTypeVersion="4" ma:contentTypeDescription="Create a new document." ma:contentTypeScope="" ma:versionID="4f12b1cd7f9052495f49e45019eaf5ac">
  <xsd:schema xmlns:xsd="http://www.w3.org/2001/XMLSchema" xmlns:xs="http://www.w3.org/2001/XMLSchema" xmlns:p="http://schemas.microsoft.com/office/2006/metadata/properties" xmlns:ns2="5ad20961-c2bf-4969-b708-d9489598e01e" targetNamespace="http://schemas.microsoft.com/office/2006/metadata/properties" ma:root="true" ma:fieldsID="50d90d2c5354ab61f441114a25865f68" ns2:_="">
    <xsd:import namespace="5ad20961-c2bf-4969-b708-d9489598e01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d20961-c2bf-4969-b708-d9489598e0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900D14-D824-4873-86F2-9F70068DB899}">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5ad20961-c2bf-4969-b708-d9489598e01e"/>
    <ds:schemaRef ds:uri="http://www.w3.org/XML/1998/namespace"/>
    <ds:schemaRef ds:uri="http://purl.org/dc/dcmitype/"/>
  </ds:schemaRefs>
</ds:datastoreItem>
</file>

<file path=customXml/itemProps2.xml><?xml version="1.0" encoding="utf-8"?>
<ds:datastoreItem xmlns:ds="http://schemas.openxmlformats.org/officeDocument/2006/customXml" ds:itemID="{BDE4054C-84B9-4685-8C8F-A96A7DA5FFBB}">
  <ds:schemaRefs>
    <ds:schemaRef ds:uri="5ad20961-c2bf-4969-b708-d9489598e01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C71EE89-9BCB-494E-A702-681600A503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552</TotalTime>
  <Words>1344</Words>
  <Application>Microsoft Office PowerPoint</Application>
  <PresentationFormat>Widescreen</PresentationFormat>
  <Paragraphs>118</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Myriad Pro</vt:lpstr>
      <vt:lpstr>Times New Roman</vt:lpstr>
      <vt:lpstr>Wingdings</vt:lpstr>
      <vt:lpstr>Office Theme</vt:lpstr>
      <vt:lpstr>PowerPoint Presentation</vt:lpstr>
      <vt:lpstr>Why we are talking about AI ethics: AI became more  potent</vt:lpstr>
      <vt:lpstr>Why we are talking about AI ethics: AI became more autonomous</vt:lpstr>
      <vt:lpstr>PowerPoint Presentation</vt:lpstr>
      <vt:lpstr>Why are we talking about AI ethics?</vt:lpstr>
      <vt:lpstr>Regulation as solution? A route to regulation that reflects the ambition of the UK AI Strategy </vt:lpstr>
      <vt:lpstr>Change to Innovate: Towards AI mindsets – and AI ethics cultures?</vt:lpstr>
      <vt:lpstr>How to regulate ‘second order’ issues, such as decent and fair work?</vt:lpstr>
      <vt:lpstr>What is Ethics about?</vt:lpstr>
      <vt:lpstr>Core areas of concern</vt:lpstr>
      <vt:lpstr>PowerPoint Presentation</vt:lpstr>
      <vt:lpstr>Strands of ethics </vt:lpstr>
      <vt:lpstr>PowerPoint Presentation</vt:lpstr>
      <vt:lpstr>Core Issue: AI ethics as Process</vt:lpstr>
      <vt:lpstr>Towards Industry Best Practice?   Aletheia Framwork, Rolls Royce</vt:lpstr>
      <vt:lpstr>PowerPoint Presentation</vt:lpstr>
      <vt:lpstr>No such thing as perfect solution to AI ethics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Kendra Briken</dc:creator>
  <cp:lastModifiedBy>Kendra Briken</cp:lastModifiedBy>
  <cp:revision>118</cp:revision>
  <dcterms:created xsi:type="dcterms:W3CDTF">2022-02-25T10:33:52Z</dcterms:created>
  <dcterms:modified xsi:type="dcterms:W3CDTF">2022-03-10T18:26:55Z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0x0101007B44961023C89A419516CA4DD56B9113</vt:lpwstr>
  </property>
</Properties>
</file>