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Trebuchet MS" panose="020B0603020202020204" pitchFamily="34" charset="0"/>
      <p:regular r:id="rId14"/>
      <p:bold r:id="rId15"/>
      <p:italic r:id="rId16"/>
      <p:boldItalic r:id="rId17"/>
    </p:embeddedFont>
    <p:embeddedFont>
      <p:font typeface="Roboto Slab" panose="020B0604020202020204" charset="0"/>
      <p:regular r:id="rId18"/>
      <p:bold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43" autoAdjust="0"/>
  </p:normalViewPr>
  <p:slideViewPr>
    <p:cSldViewPr snapToGrid="0">
      <p:cViewPr varScale="1">
        <p:scale>
          <a:sx n="56" d="100"/>
          <a:sy n="56" d="100"/>
        </p:scale>
        <p:origin x="4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1009454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8772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150" dirty="0">
                <a:solidFill>
                  <a:srgbClr val="2C2D30"/>
                </a:solidFill>
                <a:highlight>
                  <a:srgbClr val="F9F9F9"/>
                </a:highlight>
              </a:rPr>
              <a:t>display Type of Property, the ratio of GHG/EUI, and the total GHG produced from that building</a:t>
            </a:r>
          </a:p>
          <a:p>
            <a:pPr lvl="0">
              <a:spcBef>
                <a:spcPts val="0"/>
              </a:spcBef>
              <a:buNone/>
            </a:pPr>
            <a:r>
              <a:rPr lang="en" sz="1150" dirty="0">
                <a:solidFill>
                  <a:srgbClr val="2C2D30"/>
                </a:solidFill>
                <a:highlight>
                  <a:srgbClr val="F9F9F9"/>
                </a:highlight>
              </a:rPr>
              <a:t>building in red are giving off a lot of carbon emissions even when their energy use (self-reported) is low.  So people are underreporting.</a:t>
            </a:r>
          </a:p>
          <a:p>
            <a:pPr marL="0" lvl="0" indent="0">
              <a:lnSpc>
                <a:spcPct val="115000"/>
              </a:lnSpc>
              <a:spcBef>
                <a:spcPts val="0"/>
              </a:spcBef>
              <a:spcAft>
                <a:spcPts val="0"/>
              </a:spcAft>
              <a:buNone/>
            </a:pPr>
            <a:r>
              <a:rPr lang="en" dirty="0">
                <a:solidFill>
                  <a:srgbClr val="2C2D30"/>
                </a:solidFill>
                <a:highlight>
                  <a:srgbClr val="FFFFFF"/>
                </a:highlight>
              </a:rPr>
              <a:t>red represents a higher ratio of carbon emissions relative to the energy that they use</a:t>
            </a:r>
          </a:p>
          <a:p>
            <a:pPr lvl="0">
              <a:spcBef>
                <a:spcPts val="0"/>
              </a:spcBef>
              <a:buNone/>
            </a:pPr>
            <a:r>
              <a:rPr lang="en" sz="1150" dirty="0">
                <a:solidFill>
                  <a:srgbClr val="2C2D30"/>
                </a:solidFill>
                <a:highlight>
                  <a:srgbClr val="F9F9F9"/>
                </a:highlight>
              </a:rPr>
              <a:t>there still are a lot of holes in our dataset when it comes to Queens and Brooklyn</a:t>
            </a:r>
          </a:p>
          <a:p>
            <a:pPr lvl="0">
              <a:spcBef>
                <a:spcPts val="0"/>
              </a:spcBef>
              <a:buNone/>
            </a:pPr>
            <a:endParaRPr sz="1150" dirty="0">
              <a:solidFill>
                <a:srgbClr val="2C2D30"/>
              </a:solidFill>
              <a:highlight>
                <a:srgbClr val="F9F9F9"/>
              </a:highlight>
            </a:endParaRPr>
          </a:p>
          <a:p>
            <a:pPr lvl="0">
              <a:spcBef>
                <a:spcPts val="0"/>
              </a:spcBef>
              <a:buNone/>
            </a:pPr>
            <a:r>
              <a:rPr lang="en" sz="1150" dirty="0">
                <a:solidFill>
                  <a:srgbClr val="2C2D30"/>
                </a:solidFill>
                <a:highlight>
                  <a:srgbClr val="F9F9F9"/>
                </a:highlight>
              </a:rPr>
              <a:t>Definition for Source EUI: total amount of all the raw fuel required to operate a property, including losses that take place during generation, transmission, and distribution of the energy in kBtus per gross square foot (kBtu/ft2) of the property</a:t>
            </a:r>
          </a:p>
          <a:p>
            <a:pPr lvl="0">
              <a:spcBef>
                <a:spcPts val="0"/>
              </a:spcBef>
              <a:buNone/>
            </a:pPr>
            <a:r>
              <a:rPr lang="en" sz="1150" dirty="0">
                <a:solidFill>
                  <a:srgbClr val="2C2D30"/>
                </a:solidFill>
                <a:highlight>
                  <a:srgbClr val="F9F9F9"/>
                </a:highlight>
              </a:rPr>
              <a:t>Difference between site EUI and source energy EUI</a:t>
            </a:r>
          </a:p>
          <a:p>
            <a:pPr lvl="0">
              <a:spcBef>
                <a:spcPts val="0"/>
              </a:spcBef>
              <a:buNone/>
            </a:pPr>
            <a:r>
              <a:rPr lang="en" sz="1200" dirty="0">
                <a:solidFill>
                  <a:srgbClr val="333333"/>
                </a:solidFill>
                <a:highlight>
                  <a:srgbClr val="ECECE9"/>
                </a:highlight>
                <a:latin typeface="Trebuchet MS"/>
                <a:ea typeface="Trebuchet MS"/>
                <a:cs typeface="Trebuchet MS"/>
                <a:sym typeface="Trebuchet MS"/>
              </a:rPr>
              <a:t>The energy intensity values in the tables above only consider the amount of electricity and fuel that are used on-site ("secondary" or "site" energy). They do not consider the fuel consumed to generate that heat or electricity. Many building codes and some tabulations of EUI attempt to capture the total impact of delivering energy to a building by defining the term  "primary" or "source" energy which includes the fuel used to generate power on-site or at a power plant far away. - See more at: http://sustainabilityworkshop.autodesk.com/buildings/measuring-building-energy-use#sthash.rPJWoy64.dpuf</a:t>
            </a:r>
          </a:p>
        </p:txBody>
      </p:sp>
    </p:spTree>
    <p:extLst>
      <p:ext uri="{BB962C8B-B14F-4D97-AF65-F5344CB8AC3E}">
        <p14:creationId xmlns:p14="http://schemas.microsoft.com/office/powerpoint/2010/main" val="242319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471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“Local Law 84 stipulates that all commercial (including multi-family) buildings of 50,000 square feet (approximately 4,645 square meters) or more must report energy and water consumption on an annual basis.”  libraries, police stations, firehouses, schools, courthouses, health clinics, community centers and government offices.</a:t>
            </a:r>
          </a:p>
          <a:p>
            <a:pPr lvl="0">
              <a:spcBef>
                <a:spcPts val="0"/>
              </a:spcBef>
              <a:buNone/>
            </a:pPr>
            <a:endParaRPr dirty="0"/>
          </a:p>
          <a:p>
            <a:pPr lvl="0">
              <a:spcBef>
                <a:spcPts val="0"/>
              </a:spcBef>
              <a:buNone/>
            </a:pPr>
            <a:endParaRPr dirty="0"/>
          </a:p>
          <a:p>
            <a:pPr lvl="0">
              <a:spcBef>
                <a:spcPts val="0"/>
              </a:spcBef>
              <a:buNone/>
            </a:pPr>
            <a:r>
              <a:rPr lang="en" dirty="0"/>
              <a:t>such policies including Seattle, San Francisco, and Washington DC, to understand the factors that influence building energy consumption, to create a benchmark for investment-quality comparisons across building types, and to provide the market with sufficient information to account for energy efficiency in investment decisions</a:t>
            </a:r>
          </a:p>
        </p:txBody>
      </p:sp>
    </p:spTree>
    <p:extLst>
      <p:ext uri="{BB962C8B-B14F-4D97-AF65-F5344CB8AC3E}">
        <p14:creationId xmlns:p14="http://schemas.microsoft.com/office/powerpoint/2010/main" val="104150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aggregate, the NYC data is the largest and most current database of observed building energy performance at any scale. It also uniquely describes energy usage across buildings for the nation’s largest city, which is particularly important since the building sector constitutes the largest single sector of energy use in New York City.”</a:t>
            </a:r>
          </a:p>
        </p:txBody>
      </p:sp>
    </p:spTree>
    <p:extLst>
      <p:ext uri="{BB962C8B-B14F-4D97-AF65-F5344CB8AC3E}">
        <p14:creationId xmlns:p14="http://schemas.microsoft.com/office/powerpoint/2010/main" val="44055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Energy Benchmarking Dataset contains information as energy use intensity (EUI), GHG intensity, and an ENERGY STAR scores calculated by the U.S. EPA’s Portfolio Manager benchmarking tool for each City building. Other variables include, property size, weather EUI, and property type</a:t>
            </a:r>
          </a:p>
          <a:p>
            <a:pPr lvl="0">
              <a:spcBef>
                <a:spcPts val="0"/>
              </a:spcBef>
              <a:buNone/>
            </a:pPr>
            <a:r>
              <a:rPr lang="en" sz="900" dirty="0">
                <a:solidFill>
                  <a:srgbClr val="333333"/>
                </a:solidFill>
                <a:highlight>
                  <a:srgbClr val="FFFFFF"/>
                </a:highlight>
                <a:latin typeface="Roboto"/>
                <a:ea typeface="Roboto"/>
                <a:cs typeface="Roboto"/>
                <a:sym typeface="Roboto"/>
              </a:rPr>
              <a:t>the EUI expresses a building’s energy use as a function of its size or other characteristics</a:t>
            </a:r>
          </a:p>
          <a:p>
            <a:pPr lvl="0">
              <a:spcBef>
                <a:spcPts val="0"/>
              </a:spcBef>
              <a:buNone/>
            </a:pPr>
            <a:r>
              <a:rPr lang="en" dirty="0"/>
              <a:t>For eligible facilities Portfolio Manager rates energy performance on a scale of 1–100 enabling building managers to see how their facilities are performing relative to similar buildings nationwide.</a:t>
            </a:r>
          </a:p>
          <a:p>
            <a:pPr lvl="0">
              <a:spcBef>
                <a:spcPts val="0"/>
              </a:spcBef>
              <a:buNone/>
            </a:pPr>
            <a:r>
              <a:rPr lang="en" dirty="0"/>
              <a:t>Weather normalized energy is a means of adjusting for weather and should be used to compare a building to itself over time. </a:t>
            </a:r>
          </a:p>
          <a:p>
            <a:pPr lvl="0">
              <a:spcBef>
                <a:spcPts val="0"/>
              </a:spcBef>
              <a:buNone/>
            </a:pPr>
            <a:r>
              <a:rPr lang="en" sz="900" dirty="0">
                <a:solidFill>
                  <a:srgbClr val="333333"/>
                </a:solidFill>
                <a:highlight>
                  <a:srgbClr val="FFFFFF"/>
                </a:highlight>
                <a:latin typeface="Roboto"/>
                <a:ea typeface="Roboto"/>
                <a:cs typeface="Roboto"/>
                <a:sym typeface="Roboto"/>
              </a:rPr>
              <a:t> EPA relies on source EUI as the basis for the ENERGY STAR score</a:t>
            </a:r>
          </a:p>
          <a:p>
            <a:pPr lvl="0">
              <a:spcBef>
                <a:spcPts val="0"/>
              </a:spcBef>
              <a:buNone/>
            </a:pPr>
            <a:r>
              <a:rPr lang="en" sz="1200" dirty="0">
                <a:solidFill>
                  <a:srgbClr val="333333"/>
                </a:solidFill>
                <a:highlight>
                  <a:srgbClr val="ECECE9"/>
                </a:highlight>
                <a:latin typeface="Trebuchet MS"/>
                <a:ea typeface="Trebuchet MS"/>
                <a:cs typeface="Trebuchet MS"/>
                <a:sym typeface="Trebuchet MS"/>
              </a:rPr>
              <a:t>when measuring total energy usage to determine environmental impacts, the source energy is the more accurate measurement - See more at: http://sustainabilityworkshop.autodesk.com/buildings/measuring-building-energy-use#sthash.rPJWoy64.dpuf</a:t>
            </a:r>
          </a:p>
        </p:txBody>
      </p:sp>
    </p:spTree>
    <p:extLst>
      <p:ext uri="{BB962C8B-B14F-4D97-AF65-F5344CB8AC3E}">
        <p14:creationId xmlns:p14="http://schemas.microsoft.com/office/powerpoint/2010/main" val="106320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Cleaning process: Many outliers and missing data - data entry errors and errors in reporting. In previous analysis conducted on this data, removed remove top and bottom 5% of EUIs and buildings with EUI below 5 or above 1,000 kBtu/psf</a:t>
            </a:r>
          </a:p>
          <a:p>
            <a:pPr lvl="0">
              <a:spcBef>
                <a:spcPts val="0"/>
              </a:spcBef>
              <a:buNone/>
            </a:pPr>
            <a:endParaRPr/>
          </a:p>
          <a:p>
            <a:pPr lvl="0">
              <a:spcBef>
                <a:spcPts val="0"/>
              </a:spcBef>
              <a:buNone/>
            </a:pPr>
            <a:endParaRPr/>
          </a:p>
          <a:p>
            <a:pPr lvl="0">
              <a:spcBef>
                <a:spcPts val="0"/>
              </a:spcBef>
              <a:buNone/>
            </a:pPr>
            <a:r>
              <a:rPr lang="en"/>
              <a:t>Energy Use Intensity, or EUI, which is calculated as the total energy use of the building divided by floor area in units of kBTU per square foot</a:t>
            </a:r>
          </a:p>
          <a:p>
            <a:pPr lvl="0">
              <a:spcBef>
                <a:spcPts val="0"/>
              </a:spcBef>
              <a:buNone/>
            </a:pPr>
            <a:endParaRPr/>
          </a:p>
          <a:p>
            <a:pPr lvl="0">
              <a:spcBef>
                <a:spcPts val="0"/>
              </a:spcBef>
              <a:buNone/>
            </a:pPr>
            <a:r>
              <a:rPr lang="en"/>
              <a:t>The two biggest property types are multifamily housing and offices. </a:t>
            </a:r>
          </a:p>
          <a:p>
            <a:pPr lvl="0">
              <a:spcBef>
                <a:spcPts val="0"/>
              </a:spcBef>
              <a:buNone/>
            </a:pPr>
            <a:endParaRPr/>
          </a:p>
        </p:txBody>
      </p:sp>
    </p:spTree>
    <p:extLst>
      <p:ext uri="{BB962C8B-B14F-4D97-AF65-F5344CB8AC3E}">
        <p14:creationId xmlns:p14="http://schemas.microsoft.com/office/powerpoint/2010/main" val="299728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988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also use Python to analyze the data that we have. We use python library Pandas to read the csv/excel file and load the 31,796 benchmarking submissions in total from 2011 to 2014 across NYC. After load the data file, we set variables such as Site_EUI, Property_Floor_Area, Total_GHG_Emissions, and Year. </a:t>
            </a:r>
          </a:p>
          <a:p>
            <a:pPr lvl="0">
              <a:spcBef>
                <a:spcPts val="0"/>
              </a:spcBef>
              <a:buNone/>
            </a:pPr>
            <a:endParaRPr/>
          </a:p>
          <a:p>
            <a:pPr lvl="0">
              <a:spcBef>
                <a:spcPts val="0"/>
              </a:spcBef>
              <a:buNone/>
            </a:pPr>
            <a:r>
              <a:rPr lang="en"/>
              <a:t>By using library matplotlib.pyplot, we are able to get the scatter charts which showing the relationship between Year and Site_EUI ; and the relationship between Property_Floor_Area and Total_GHG_Emissions. We also use python library Pandas to conduct Regression Analysis on the relationship between Year and Site_EUI, and between Property_Floor_Area and Total_GHG_Emissions.</a:t>
            </a:r>
          </a:p>
        </p:txBody>
      </p:sp>
    </p:spTree>
    <p:extLst>
      <p:ext uri="{BB962C8B-B14F-4D97-AF65-F5344CB8AC3E}">
        <p14:creationId xmlns:p14="http://schemas.microsoft.com/office/powerpoint/2010/main" val="188333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191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79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tricity.cartodb.com/viz/2e878600-0a68-11e6-928f-0e787de82d45/embed_ma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nyc.gov/html/gbee/downloads/pdf/ll84_kontoska_report.pdf" TargetMode="External"/><Relationship Id="rId7" Type="http://schemas.openxmlformats.org/officeDocument/2006/relationships/hyperlink" Target="http://www.nyc.gov/html/planyc/downloads/pdf/publications/Benchmarking-Report-11-23-11.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www.nyc.gov/html/gbee/downloads/pdf/2013%20Annual%20LL84%20Municipal%20Report.pdf" TargetMode="External"/><Relationship Id="rId5" Type="http://schemas.openxmlformats.org/officeDocument/2006/relationships/hyperlink" Target="http://www.nyc.gov/cgi-bin/exit.pl?url=http://get.adobe.com/reader/" TargetMode="External"/><Relationship Id="rId4" Type="http://schemas.openxmlformats.org/officeDocument/2006/relationships/hyperlink" Target="http://www.nyc.gov/html/gbee/downloads/pdf/120818_HSU_redacted.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2293675" y="2135454"/>
            <a:ext cx="4886700" cy="620100"/>
          </a:xfrm>
          <a:prstGeom prst="rect">
            <a:avLst/>
          </a:prstGeom>
        </p:spPr>
        <p:txBody>
          <a:bodyPr lIns="91425" tIns="91425" rIns="91425" bIns="91425" anchor="b" anchorCtr="0">
            <a:noAutofit/>
          </a:bodyPr>
          <a:lstStyle/>
          <a:p>
            <a:pPr lvl="0">
              <a:spcBef>
                <a:spcPts val="0"/>
              </a:spcBef>
              <a:buNone/>
            </a:pPr>
            <a:endParaRPr sz="2000" b="1"/>
          </a:p>
          <a:p>
            <a:pPr lvl="0" rtl="0">
              <a:spcBef>
                <a:spcPts val="0"/>
              </a:spcBef>
              <a:buNone/>
            </a:pPr>
            <a:r>
              <a:rPr lang="en" sz="2000" b="1"/>
              <a:t>Managing Data Science for Social Innovation and Development</a:t>
            </a:r>
          </a:p>
          <a:p>
            <a:pPr lvl="0">
              <a:spcBef>
                <a:spcPts val="0"/>
              </a:spcBef>
              <a:buNone/>
            </a:pPr>
            <a:r>
              <a:rPr lang="en" sz="2000" b="1"/>
              <a:t>Columbia University</a:t>
            </a:r>
          </a:p>
        </p:txBody>
      </p:sp>
      <p:sp>
        <p:nvSpPr>
          <p:cNvPr id="64" name="Shape 64"/>
          <p:cNvSpPr txBox="1">
            <a:spLocks noGrp="1"/>
          </p:cNvSpPr>
          <p:nvPr>
            <p:ph type="subTitle" idx="1"/>
          </p:nvPr>
        </p:nvSpPr>
        <p:spPr>
          <a:xfrm>
            <a:off x="1986450" y="3318975"/>
            <a:ext cx="5171100" cy="909300"/>
          </a:xfrm>
          <a:prstGeom prst="rect">
            <a:avLst/>
          </a:prstGeom>
        </p:spPr>
        <p:txBody>
          <a:bodyPr lIns="91425" tIns="91425" rIns="91425" bIns="91425" anchor="t" anchorCtr="0">
            <a:noAutofit/>
          </a:bodyPr>
          <a:lstStyle/>
          <a:p>
            <a:pPr lvl="0">
              <a:spcBef>
                <a:spcPts val="0"/>
              </a:spcBef>
              <a:buNone/>
            </a:pPr>
            <a:r>
              <a:rPr lang="en" sz="1800"/>
              <a:t>Matthew Zhou, Emily Martinez, </a:t>
            </a:r>
          </a:p>
          <a:p>
            <a:pPr lvl="0">
              <a:spcBef>
                <a:spcPts val="0"/>
              </a:spcBef>
              <a:buNone/>
            </a:pPr>
            <a:r>
              <a:rPr lang="en" sz="1800"/>
              <a:t>Don Zhongyuan Fang</a:t>
            </a:r>
          </a:p>
        </p:txBody>
      </p:sp>
      <p:sp>
        <p:nvSpPr>
          <p:cNvPr id="65" name="Shape 65"/>
          <p:cNvSpPr txBox="1"/>
          <p:nvPr/>
        </p:nvSpPr>
        <p:spPr>
          <a:xfrm>
            <a:off x="1818750" y="873600"/>
            <a:ext cx="5506500" cy="818100"/>
          </a:xfrm>
          <a:prstGeom prst="rect">
            <a:avLst/>
          </a:prstGeom>
          <a:noFill/>
          <a:ln>
            <a:noFill/>
          </a:ln>
        </p:spPr>
        <p:txBody>
          <a:bodyPr lIns="91425" tIns="91425" rIns="91425" bIns="91425" anchor="t" anchorCtr="0">
            <a:noAutofit/>
          </a:bodyPr>
          <a:lstStyle/>
          <a:p>
            <a:pPr lvl="0" algn="ctr">
              <a:spcBef>
                <a:spcPts val="0"/>
              </a:spcBef>
              <a:buNone/>
            </a:pPr>
            <a:r>
              <a:rPr lang="en" sz="2700" b="1">
                <a:solidFill>
                  <a:srgbClr val="FFFFFF"/>
                </a:solidFill>
              </a:rPr>
              <a:t>NYC Building Energy Utilization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t="7460" b="5386"/>
          <a:stretch/>
        </p:blipFill>
        <p:spPr>
          <a:xfrm>
            <a:off x="-1" y="-2034861"/>
            <a:ext cx="12054625" cy="6846862"/>
          </a:xfrm>
          <a:prstGeom prst="rect">
            <a:avLst/>
          </a:prstGeom>
          <a:noFill/>
          <a:ln>
            <a:noFill/>
          </a:ln>
        </p:spPr>
      </p:pic>
      <p:sp>
        <p:nvSpPr>
          <p:cNvPr id="123" name="Shape 123"/>
          <p:cNvSpPr txBox="1"/>
          <p:nvPr/>
        </p:nvSpPr>
        <p:spPr>
          <a:xfrm>
            <a:off x="43350" y="4812000"/>
            <a:ext cx="9057300" cy="331500"/>
          </a:xfrm>
          <a:prstGeom prst="rect">
            <a:avLst/>
          </a:prstGeom>
          <a:noFill/>
          <a:ln>
            <a:noFill/>
          </a:ln>
        </p:spPr>
        <p:txBody>
          <a:bodyPr lIns="91425" tIns="91425" rIns="91425" bIns="91425" anchor="ctr" anchorCtr="0">
            <a:noAutofit/>
          </a:bodyPr>
          <a:lstStyle/>
          <a:p>
            <a:pPr lvl="0" rtl="0">
              <a:spcBef>
                <a:spcPts val="0"/>
              </a:spcBef>
              <a:buNone/>
            </a:pPr>
            <a:r>
              <a:rPr lang="en" u="sng" dirty="0">
                <a:solidFill>
                  <a:schemeClr val="hlink"/>
                </a:solidFill>
                <a:hlinkClick r:id="rId4"/>
              </a:rPr>
              <a:t>https://tricity.cartodb.com/viz/2e878600-0a68-11e6-928f-0e787de82d45/embed_map</a:t>
            </a:r>
            <a:r>
              <a:rPr lang="en" dirty="0">
                <a:solidFill>
                  <a:srgbClr val="FFFFFF"/>
                </a:solidFill>
              </a:rPr>
              <a:t> </a:t>
            </a:r>
          </a:p>
        </p:txBody>
      </p:sp>
      <p:sp>
        <p:nvSpPr>
          <p:cNvPr id="124" name="Shape 124"/>
          <p:cNvSpPr txBox="1"/>
          <p:nvPr/>
        </p:nvSpPr>
        <p:spPr>
          <a:xfrm>
            <a:off x="3320925" y="-78275"/>
            <a:ext cx="2638800" cy="3315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chemeClr val="accent5"/>
                </a:solidFill>
              </a:rPr>
              <a:t>GHG vs. EUI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References &amp; Places to Visit for more Information</a:t>
            </a:r>
          </a:p>
        </p:txBody>
      </p:sp>
      <p:sp>
        <p:nvSpPr>
          <p:cNvPr id="130" name="Shape 130"/>
          <p:cNvSpPr txBox="1">
            <a:spLocks noGrp="1"/>
          </p:cNvSpPr>
          <p:nvPr>
            <p:ph type="body" idx="1"/>
          </p:nvPr>
        </p:nvSpPr>
        <p:spPr>
          <a:xfrm>
            <a:off x="156550" y="1489825"/>
            <a:ext cx="8868600" cy="3078900"/>
          </a:xfrm>
          <a:prstGeom prst="rect">
            <a:avLst/>
          </a:prstGeom>
        </p:spPr>
        <p:txBody>
          <a:bodyPr lIns="91425" tIns="91425" rIns="91425" bIns="91425" anchor="t" anchorCtr="0">
            <a:noAutofit/>
          </a:bodyPr>
          <a:lstStyle/>
          <a:p>
            <a:pPr marL="457200" lvl="0" indent="-317500" rtl="0">
              <a:lnSpc>
                <a:spcPct val="127500"/>
              </a:lnSpc>
              <a:spcBef>
                <a:spcPts val="0"/>
              </a:spcBef>
              <a:spcAft>
                <a:spcPts val="0"/>
              </a:spcAft>
              <a:buClr>
                <a:schemeClr val="accent5"/>
              </a:buClr>
              <a:buSzPct val="100000"/>
              <a:buAutoNum type="arabicPeriod"/>
            </a:pPr>
            <a:r>
              <a:rPr lang="en" sz="1400" i="1" u="sng">
                <a:solidFill>
                  <a:schemeClr val="accent5"/>
                </a:solidFill>
                <a:hlinkClick r:id="rId3"/>
              </a:rPr>
              <a:t>Local Law 84 Energy Benchmarking Data Report to the New York City Mayor’s Office of Long-Term Planning and Sustainability</a:t>
            </a:r>
            <a:r>
              <a:rPr lang="en" sz="1400">
                <a:solidFill>
                  <a:schemeClr val="accent5"/>
                </a:solidFill>
              </a:rPr>
              <a:t> (April 11, 2012). Dr. Constantine Kontokosta, Deputy Director of the New York University (NYU) Center for Urban Science and Progress (CUSP) and Founding Director of the NYU Schack Institute's Center for the Sustainable Built Environment.</a:t>
            </a:r>
          </a:p>
          <a:p>
            <a:pPr marL="457200" lvl="0" indent="-317500" rtl="0">
              <a:lnSpc>
                <a:spcPct val="127500"/>
              </a:lnSpc>
              <a:spcBef>
                <a:spcPts val="0"/>
              </a:spcBef>
              <a:spcAft>
                <a:spcPts val="0"/>
              </a:spcAft>
              <a:buClr>
                <a:schemeClr val="accent5"/>
              </a:buClr>
              <a:buSzPct val="100000"/>
              <a:buAutoNum type="arabicPeriod"/>
            </a:pPr>
            <a:r>
              <a:rPr lang="en" sz="1400" i="1" u="sng">
                <a:solidFill>
                  <a:schemeClr val="accent5"/>
                </a:solidFill>
                <a:hlinkClick r:id="rId4"/>
              </a:rPr>
              <a:t>City of New York LL84 Data Analysis &amp; Quality Assessment</a:t>
            </a:r>
            <a:r>
              <a:rPr lang="en" sz="1400">
                <a:solidFill>
                  <a:schemeClr val="accent5"/>
                </a:solidFill>
              </a:rPr>
              <a:t> (in </a:t>
            </a:r>
            <a:r>
              <a:rPr lang="en" sz="1400" u="sng">
                <a:solidFill>
                  <a:schemeClr val="accent5"/>
                </a:solidFill>
                <a:hlinkClick r:id="rId5"/>
              </a:rPr>
              <a:t>PDF</a:t>
            </a:r>
            <a:r>
              <a:rPr lang="en" sz="1400">
                <a:solidFill>
                  <a:schemeClr val="accent5"/>
                </a:solidFill>
              </a:rPr>
              <a:t>) (March 14, 2012). Dr. David Hsu, Assistant Professor in the Department of City and Regional Planning at the University of Pennsylvania</a:t>
            </a:r>
          </a:p>
          <a:p>
            <a:pPr marL="457200" lvl="0" indent="-317500" rtl="0">
              <a:spcBef>
                <a:spcPts val="0"/>
              </a:spcBef>
              <a:buClr>
                <a:schemeClr val="accent5"/>
              </a:buClr>
              <a:buSzPct val="100000"/>
              <a:buAutoNum type="arabicPeriod"/>
            </a:pPr>
            <a:r>
              <a:rPr lang="en" sz="1400">
                <a:solidFill>
                  <a:schemeClr val="accent5"/>
                </a:solidFill>
              </a:rPr>
              <a:t>New York City Government Building Energy Benchmarking Results   2010 – 2013 </a:t>
            </a:r>
            <a:r>
              <a:rPr lang="en" sz="1400" u="sng">
                <a:solidFill>
                  <a:schemeClr val="accent5"/>
                </a:solidFill>
                <a:hlinkClick r:id="rId6"/>
              </a:rPr>
              <a:t>http://www.nyc.gov/html/gbee/downloads/pdf/2013%20Annual%20LL84%20Municipal%20Report.pdf</a:t>
            </a:r>
          </a:p>
          <a:p>
            <a:pPr marL="457200" lvl="0" indent="-317500" rtl="0">
              <a:spcBef>
                <a:spcPts val="0"/>
              </a:spcBef>
              <a:buClr>
                <a:schemeClr val="accent5"/>
              </a:buClr>
              <a:buSzPct val="100000"/>
              <a:buAutoNum type="arabicPeriod"/>
            </a:pPr>
            <a:r>
              <a:rPr lang="en" sz="1400">
                <a:solidFill>
                  <a:schemeClr val="accent5"/>
                </a:solidFill>
              </a:rPr>
              <a:t>Energy Benchmarking Report for New York City Municipal Buildings November 2011 </a:t>
            </a:r>
            <a:r>
              <a:rPr lang="en" sz="1400" u="sng">
                <a:solidFill>
                  <a:schemeClr val="hlink"/>
                </a:solidFill>
                <a:hlinkClick r:id="rId7"/>
              </a:rPr>
              <a:t>http://www.nyc.gov/html/planyc/downloads/pdf/publications/Benchmarking-Report-11-23-11.pdf</a:t>
            </a:r>
            <a:r>
              <a:rPr lang="en" sz="1400">
                <a:solidFill>
                  <a:schemeClr val="accent5"/>
                </a:solidFill>
              </a:rPr>
              <a:t> </a:t>
            </a:r>
          </a:p>
          <a:p>
            <a:pPr lvl="0">
              <a:spcBef>
                <a:spcPts val="0"/>
              </a:spcBef>
              <a:buNone/>
            </a:pPr>
            <a:endParaRPr sz="1400">
              <a:solidFill>
                <a:schemeClr val="accent5"/>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p:nvPr/>
        </p:nvSpPr>
        <p:spPr>
          <a:xfrm>
            <a:off x="2128650" y="352900"/>
            <a:ext cx="4886700" cy="6201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chemeClr val="accent5"/>
                </a:solidFill>
              </a:rPr>
              <a:t>Background/Context</a:t>
            </a:r>
          </a:p>
        </p:txBody>
      </p:sp>
      <p:sp>
        <p:nvSpPr>
          <p:cNvPr id="71" name="Shape 71"/>
          <p:cNvSpPr txBox="1"/>
          <p:nvPr/>
        </p:nvSpPr>
        <p:spPr>
          <a:xfrm>
            <a:off x="695075" y="1368750"/>
            <a:ext cx="6907800" cy="3453900"/>
          </a:xfrm>
          <a:prstGeom prst="rect">
            <a:avLst/>
          </a:prstGeom>
          <a:noFill/>
          <a:ln>
            <a:noFill/>
          </a:ln>
        </p:spPr>
        <p:txBody>
          <a:bodyPr lIns="91425" tIns="91425" rIns="91425" bIns="91425" anchor="t" anchorCtr="0">
            <a:noAutofit/>
          </a:bodyPr>
          <a:lstStyle/>
          <a:p>
            <a:pPr marL="457200" lvl="0" indent="-342900" rtl="0">
              <a:spcBef>
                <a:spcPts val="0"/>
              </a:spcBef>
              <a:buClr>
                <a:srgbClr val="FFFFFF"/>
              </a:buClr>
              <a:buSzPct val="100000"/>
              <a:buChar char="●"/>
            </a:pPr>
            <a:r>
              <a:rPr lang="en" sz="1800">
                <a:solidFill>
                  <a:srgbClr val="FFFFFF"/>
                </a:solidFill>
              </a:rPr>
              <a:t>Global Warming- Climate change</a:t>
            </a:r>
          </a:p>
          <a:p>
            <a:pPr marL="457200" lvl="0" indent="-342900" rtl="0">
              <a:spcBef>
                <a:spcPts val="0"/>
              </a:spcBef>
              <a:buClr>
                <a:srgbClr val="FFFFFF"/>
              </a:buClr>
              <a:buSzPct val="100000"/>
              <a:buChar char="●"/>
            </a:pPr>
            <a:r>
              <a:rPr lang="en" sz="1800">
                <a:solidFill>
                  <a:srgbClr val="FFFFFF"/>
                </a:solidFill>
              </a:rPr>
              <a:t>Greener Cities </a:t>
            </a:r>
          </a:p>
          <a:p>
            <a:pPr marL="457200" lvl="0" indent="-342900" rtl="0">
              <a:spcBef>
                <a:spcPts val="0"/>
              </a:spcBef>
              <a:buClr>
                <a:srgbClr val="FFFFFF"/>
              </a:buClr>
              <a:buSzPct val="100000"/>
              <a:buChar char="●"/>
            </a:pPr>
            <a:r>
              <a:rPr lang="en" sz="1800">
                <a:solidFill>
                  <a:srgbClr val="FFFFFF"/>
                </a:solidFill>
              </a:rPr>
              <a:t>Greenhouse Gas emissions</a:t>
            </a:r>
          </a:p>
          <a:p>
            <a:pPr marL="457200" lvl="0" indent="-342900" rtl="0">
              <a:spcBef>
                <a:spcPts val="0"/>
              </a:spcBef>
              <a:buClr>
                <a:srgbClr val="FFFFFF"/>
              </a:buClr>
              <a:buSzPct val="100000"/>
              <a:buChar char="●"/>
            </a:pPr>
            <a:r>
              <a:rPr lang="en" sz="1800">
                <a:solidFill>
                  <a:srgbClr val="FFFFFF"/>
                </a:solidFill>
              </a:rPr>
              <a:t>Local Law 84- benchmarking online compliance report</a:t>
            </a:r>
          </a:p>
          <a:p>
            <a:pPr marL="457200" lvl="0" indent="-342900" rtl="0">
              <a:spcBef>
                <a:spcPts val="0"/>
              </a:spcBef>
              <a:buClr>
                <a:srgbClr val="FFFFFF"/>
              </a:buClr>
              <a:buSzPct val="100000"/>
              <a:buChar char="●"/>
            </a:pPr>
            <a:r>
              <a:rPr lang="en" sz="1800">
                <a:solidFill>
                  <a:srgbClr val="FFFFFF"/>
                </a:solidFill>
              </a:rPr>
              <a:t>Analysis of building energy consumption</a:t>
            </a:r>
          </a:p>
          <a:p>
            <a:pPr marL="457200" lvl="0" indent="-342900" rtl="0">
              <a:spcBef>
                <a:spcPts val="0"/>
              </a:spcBef>
              <a:buClr>
                <a:srgbClr val="FFFFFF"/>
              </a:buClr>
              <a:buSzPct val="100000"/>
              <a:buChar char="●"/>
            </a:pPr>
            <a:r>
              <a:rPr lang="en" sz="1800">
                <a:solidFill>
                  <a:srgbClr val="FFFFFF"/>
                </a:solidFill>
              </a:rPr>
              <a:t>City’s greenhouse gas reduction goal of 30% by 2017 below fiscal year 2006 levels</a:t>
            </a:r>
          </a:p>
          <a:p>
            <a:pPr marL="457200" lvl="0" indent="-342900">
              <a:spcBef>
                <a:spcPts val="0"/>
              </a:spcBef>
              <a:buClr>
                <a:srgbClr val="FFFFFF"/>
              </a:buClr>
              <a:buSzPct val="100000"/>
              <a:buChar char="●"/>
            </a:pPr>
            <a:r>
              <a:rPr lang="en" sz="1800">
                <a:solidFill>
                  <a:srgbClr val="FFFFFF"/>
                </a:solidFill>
              </a:rPr>
              <a:t>Electricity and natural gas are the two biggest utility type of energy use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502625" y="750337"/>
            <a:ext cx="8138725" cy="36428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idx="4294967295"/>
          </p:nvPr>
        </p:nvSpPr>
        <p:spPr>
          <a:xfrm>
            <a:off x="387900" y="-59825"/>
            <a:ext cx="8368200" cy="686100"/>
          </a:xfrm>
          <a:prstGeom prst="rect">
            <a:avLst/>
          </a:prstGeom>
        </p:spPr>
        <p:txBody>
          <a:bodyPr lIns="91425" tIns="91425" rIns="91425" bIns="91425" anchor="b" anchorCtr="0">
            <a:noAutofit/>
          </a:bodyPr>
          <a:lstStyle/>
          <a:p>
            <a:pPr lvl="0">
              <a:spcBef>
                <a:spcPts val="0"/>
              </a:spcBef>
              <a:buNone/>
            </a:pPr>
            <a:r>
              <a:rPr lang="en" dirty="0"/>
              <a:t>Data Science Outline</a:t>
            </a:r>
          </a:p>
        </p:txBody>
      </p:sp>
      <p:sp>
        <p:nvSpPr>
          <p:cNvPr id="82" name="Shape 82"/>
          <p:cNvSpPr txBox="1">
            <a:spLocks noGrp="1"/>
          </p:cNvSpPr>
          <p:nvPr>
            <p:ph type="body" idx="4294967295"/>
          </p:nvPr>
        </p:nvSpPr>
        <p:spPr>
          <a:xfrm>
            <a:off x="300000" y="376518"/>
            <a:ext cx="8544000" cy="4055457"/>
          </a:xfrm>
          <a:prstGeom prst="rect">
            <a:avLst/>
          </a:prstGeom>
        </p:spPr>
        <p:txBody>
          <a:bodyPr lIns="91425" tIns="91425" rIns="91425" bIns="91425" anchor="t" anchorCtr="0">
            <a:noAutofit/>
          </a:bodyPr>
          <a:lstStyle/>
          <a:p>
            <a:pPr marL="457200" lvl="0" indent="-228600" rtl="0">
              <a:lnSpc>
                <a:spcPct val="150000"/>
              </a:lnSpc>
              <a:spcBef>
                <a:spcPts val="0"/>
              </a:spcBef>
            </a:pPr>
            <a:r>
              <a:rPr lang="en" b="1" dirty="0">
                <a:solidFill>
                  <a:srgbClr val="F9CB9C"/>
                </a:solidFill>
              </a:rPr>
              <a:t>QUESTION</a:t>
            </a:r>
            <a:r>
              <a:rPr lang="en" b="1" dirty="0"/>
              <a:t>: </a:t>
            </a:r>
            <a:r>
              <a:rPr lang="en" dirty="0"/>
              <a:t>What actionable policy insight can we find due to Local Law 84 enforced for its sixth year?</a:t>
            </a:r>
          </a:p>
          <a:p>
            <a:pPr marL="457200" lvl="0" indent="-228600">
              <a:lnSpc>
                <a:spcPct val="150000"/>
              </a:lnSpc>
              <a:spcBef>
                <a:spcPts val="0"/>
              </a:spcBef>
            </a:pPr>
            <a:r>
              <a:rPr lang="en" b="1" dirty="0">
                <a:solidFill>
                  <a:srgbClr val="F9CB9C"/>
                </a:solidFill>
              </a:rPr>
              <a:t>DATA SOURCES</a:t>
            </a:r>
            <a:r>
              <a:rPr lang="en" dirty="0"/>
              <a:t>*: OpenNYC, 2011-2014 Local Law 84 Energy Benchmarking  Data and MapPLUTO NYC Tax lot shape files</a:t>
            </a:r>
          </a:p>
          <a:p>
            <a:pPr marL="457200" lvl="0" indent="-228600" rtl="0">
              <a:lnSpc>
                <a:spcPct val="150000"/>
              </a:lnSpc>
              <a:spcBef>
                <a:spcPts val="0"/>
              </a:spcBef>
            </a:pPr>
            <a:r>
              <a:rPr lang="en" b="1" dirty="0">
                <a:solidFill>
                  <a:srgbClr val="F9CB9C"/>
                </a:solidFill>
              </a:rPr>
              <a:t>TOOLS USED</a:t>
            </a:r>
            <a:r>
              <a:rPr lang="en" dirty="0"/>
              <a:t>: Python, R, CartoDB</a:t>
            </a:r>
          </a:p>
          <a:p>
            <a:pPr marL="457200" lvl="0" indent="-228600">
              <a:lnSpc>
                <a:spcPct val="150000"/>
              </a:lnSpc>
              <a:spcBef>
                <a:spcPts val="0"/>
              </a:spcBef>
            </a:pPr>
            <a:r>
              <a:rPr lang="en" b="1" dirty="0">
                <a:solidFill>
                  <a:srgbClr val="F9CB9C"/>
                </a:solidFill>
              </a:rPr>
              <a:t>DELIVERABLES &amp; FINDINGS</a:t>
            </a:r>
            <a:r>
              <a:rPr lang="en" dirty="0"/>
              <a:t>: exploratory analysis and data visualization</a:t>
            </a:r>
          </a:p>
          <a:p>
            <a:pPr marL="457200" lvl="0" indent="-228600" rtl="0">
              <a:lnSpc>
                <a:spcPct val="150000"/>
              </a:lnSpc>
              <a:spcBef>
                <a:spcPts val="0"/>
              </a:spcBef>
            </a:pPr>
            <a:r>
              <a:rPr lang="en" b="1" dirty="0">
                <a:solidFill>
                  <a:srgbClr val="F9CB9C"/>
                </a:solidFill>
              </a:rPr>
              <a:t>OBSTACLES &amp; NEXT STEPS</a:t>
            </a:r>
            <a:r>
              <a:rPr lang="en" dirty="0"/>
              <a:t>: Cleaning process, adding demographic information and health outcomes, self-reported data and stratification by zip codes, predicting to smaller buildings </a:t>
            </a:r>
          </a:p>
          <a:p>
            <a:pPr lvl="0">
              <a:spcBef>
                <a:spcPts val="0"/>
              </a:spcBef>
              <a:buNone/>
            </a:pPr>
            <a:endParaRPr dirty="0"/>
          </a:p>
        </p:txBody>
      </p:sp>
      <p:sp>
        <p:nvSpPr>
          <p:cNvPr id="83" name="Shape 83"/>
          <p:cNvSpPr txBox="1"/>
          <p:nvPr/>
        </p:nvSpPr>
        <p:spPr>
          <a:xfrm>
            <a:off x="406350" y="4779925"/>
            <a:ext cx="8544000" cy="2244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rPr>
              <a:t>*Data Sources and code used may be found here: https://github.com/DataSciNYCEnergyUse/datasets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1015802" y="728212"/>
            <a:ext cx="7112400" cy="3687074"/>
          </a:xfrm>
          <a:prstGeom prst="rect">
            <a:avLst/>
          </a:prstGeom>
          <a:noFill/>
          <a:ln>
            <a:noFill/>
          </a:ln>
        </p:spPr>
      </p:pic>
      <p:pic>
        <p:nvPicPr>
          <p:cNvPr id="89" name="Shape 89"/>
          <p:cNvPicPr preferRelativeResize="0"/>
          <p:nvPr/>
        </p:nvPicPr>
        <p:blipFill>
          <a:blip r:embed="rId4">
            <a:alphaModFix/>
          </a:blip>
          <a:stretch>
            <a:fillRect/>
          </a:stretch>
        </p:blipFill>
        <p:spPr>
          <a:xfrm>
            <a:off x="4627821" y="1246071"/>
            <a:ext cx="3400699" cy="14379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idx="4294967295"/>
          </p:nvPr>
        </p:nvSpPr>
        <p:spPr>
          <a:xfrm>
            <a:off x="387900" y="458025"/>
            <a:ext cx="8368200" cy="686100"/>
          </a:xfrm>
          <a:prstGeom prst="rect">
            <a:avLst/>
          </a:prstGeom>
        </p:spPr>
        <p:txBody>
          <a:bodyPr lIns="91425" tIns="91425" rIns="91425" bIns="91425" anchor="b" anchorCtr="0">
            <a:noAutofit/>
          </a:bodyPr>
          <a:lstStyle/>
          <a:p>
            <a:pPr lvl="0" algn="ctr">
              <a:lnSpc>
                <a:spcPct val="115000"/>
              </a:lnSpc>
              <a:spcBef>
                <a:spcPts val="0"/>
              </a:spcBef>
              <a:buNone/>
            </a:pPr>
            <a:r>
              <a:rPr lang="en" sz="1800"/>
              <a:t>Log-transformed Histogram of Total Greenhouse Gas Emissions in Manhattan</a:t>
            </a:r>
          </a:p>
        </p:txBody>
      </p:sp>
      <p:pic>
        <p:nvPicPr>
          <p:cNvPr id="95" name="Shape 95"/>
          <p:cNvPicPr preferRelativeResize="0"/>
          <p:nvPr/>
        </p:nvPicPr>
        <p:blipFill>
          <a:blip r:embed="rId3">
            <a:alphaModFix/>
          </a:blip>
          <a:stretch>
            <a:fillRect/>
          </a:stretch>
        </p:blipFill>
        <p:spPr>
          <a:xfrm>
            <a:off x="1955812" y="1276275"/>
            <a:ext cx="5232374" cy="3646774"/>
          </a:xfrm>
          <a:prstGeom prst="rect">
            <a:avLst/>
          </a:prstGeom>
          <a:noFill/>
          <a:ln>
            <a:noFill/>
          </a:ln>
        </p:spPr>
      </p:pic>
      <p:sp>
        <p:nvSpPr>
          <p:cNvPr id="96" name="Shape 96"/>
          <p:cNvSpPr txBox="1"/>
          <p:nvPr/>
        </p:nvSpPr>
        <p:spPr>
          <a:xfrm>
            <a:off x="2280500" y="1489825"/>
            <a:ext cx="4442400" cy="6219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87900" y="565999"/>
            <a:ext cx="8368200" cy="3078900"/>
          </a:xfrm>
          <a:prstGeom prst="rect">
            <a:avLst/>
          </a:prstGeom>
        </p:spPr>
        <p:txBody>
          <a:bodyPr lIns="91425" tIns="91425" rIns="91425" bIns="91425" anchor="t" anchorCtr="0">
            <a:noAutofit/>
          </a:bodyPr>
          <a:lstStyle/>
          <a:p>
            <a:pPr lvl="0" algn="ctr">
              <a:spcBef>
                <a:spcPts val="0"/>
              </a:spcBef>
              <a:buNone/>
            </a:pPr>
            <a:r>
              <a:rPr lang="en"/>
              <a:t>By using library matplotlib.pyplot, we are able to get the scatter charts which shows the relationship between Year and Site_EUI (see below)</a:t>
            </a:r>
          </a:p>
        </p:txBody>
      </p:sp>
      <p:pic>
        <p:nvPicPr>
          <p:cNvPr id="102" name="Shape 102"/>
          <p:cNvPicPr preferRelativeResize="0"/>
          <p:nvPr/>
        </p:nvPicPr>
        <p:blipFill>
          <a:blip r:embed="rId3">
            <a:alphaModFix/>
          </a:blip>
          <a:stretch>
            <a:fillRect/>
          </a:stretch>
        </p:blipFill>
        <p:spPr>
          <a:xfrm>
            <a:off x="1575250" y="1569699"/>
            <a:ext cx="5993499" cy="3455325"/>
          </a:xfrm>
          <a:prstGeom prst="rect">
            <a:avLst/>
          </a:prstGeom>
          <a:noFill/>
          <a:ln>
            <a:noFill/>
          </a:ln>
        </p:spPr>
      </p:pic>
      <p:sp>
        <p:nvSpPr>
          <p:cNvPr id="103" name="Shape 103"/>
          <p:cNvSpPr txBox="1"/>
          <p:nvPr/>
        </p:nvSpPr>
        <p:spPr>
          <a:xfrm>
            <a:off x="2740650" y="1638800"/>
            <a:ext cx="3662700" cy="5430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100"/>
              <a:t>Scatterplot of Site Energy Use Intensity, 2011-2014</a:t>
            </a:r>
          </a:p>
        </p:txBody>
      </p:sp>
      <p:sp>
        <p:nvSpPr>
          <p:cNvPr id="104" name="Shape 104"/>
          <p:cNvSpPr txBox="1"/>
          <p:nvPr/>
        </p:nvSpPr>
        <p:spPr>
          <a:xfrm>
            <a:off x="434325" y="2181800"/>
            <a:ext cx="3815100" cy="3738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Regression Analysis on Year and Site EUI</a:t>
            </a:r>
          </a:p>
        </p:txBody>
      </p:sp>
      <p:pic>
        <p:nvPicPr>
          <p:cNvPr id="110" name="Shape 110"/>
          <p:cNvPicPr preferRelativeResize="0"/>
          <p:nvPr/>
        </p:nvPicPr>
        <p:blipFill>
          <a:blip r:embed="rId3">
            <a:alphaModFix/>
          </a:blip>
          <a:stretch>
            <a:fillRect/>
          </a:stretch>
        </p:blipFill>
        <p:spPr>
          <a:xfrm>
            <a:off x="1131099" y="1292399"/>
            <a:ext cx="6881800" cy="37169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Significant Predictors of GHG Emissions in Benchmarked Buildings</a:t>
            </a:r>
          </a:p>
        </p:txBody>
      </p:sp>
      <p:sp>
        <p:nvSpPr>
          <p:cNvPr id="116" name="Shape 116"/>
          <p:cNvSpPr txBox="1"/>
          <p:nvPr/>
        </p:nvSpPr>
        <p:spPr>
          <a:xfrm>
            <a:off x="94150" y="2118600"/>
            <a:ext cx="2236200" cy="2956500"/>
          </a:xfrm>
          <a:prstGeom prst="rect">
            <a:avLst/>
          </a:prstGeom>
          <a:noFill/>
          <a:ln>
            <a:noFill/>
          </a:ln>
        </p:spPr>
        <p:txBody>
          <a:bodyPr lIns="91425" tIns="91425" rIns="91425" bIns="91425" anchor="t" anchorCtr="0">
            <a:noAutofit/>
          </a:bodyPr>
          <a:lstStyle/>
          <a:p>
            <a:pPr lvl="0">
              <a:spcBef>
                <a:spcPts val="0"/>
              </a:spcBef>
              <a:buNone/>
            </a:pPr>
            <a:r>
              <a:rPr lang="en" b="1">
                <a:solidFill>
                  <a:schemeClr val="accent6"/>
                </a:solidFill>
              </a:rPr>
              <a:t>Energy Star Score</a:t>
            </a:r>
          </a:p>
          <a:p>
            <a:pPr lvl="0">
              <a:spcBef>
                <a:spcPts val="0"/>
              </a:spcBef>
              <a:buNone/>
            </a:pPr>
            <a:endParaRPr b="1">
              <a:solidFill>
                <a:schemeClr val="accent6"/>
              </a:solidFill>
            </a:endParaRPr>
          </a:p>
          <a:p>
            <a:pPr lvl="0">
              <a:spcBef>
                <a:spcPts val="0"/>
              </a:spcBef>
              <a:buNone/>
            </a:pPr>
            <a:r>
              <a:rPr lang="en" b="1">
                <a:solidFill>
                  <a:schemeClr val="accent6"/>
                </a:solidFill>
              </a:rPr>
              <a:t>Property Floor Area</a:t>
            </a:r>
          </a:p>
          <a:p>
            <a:pPr lvl="0">
              <a:spcBef>
                <a:spcPts val="0"/>
              </a:spcBef>
              <a:buNone/>
            </a:pPr>
            <a:endParaRPr b="1">
              <a:solidFill>
                <a:schemeClr val="accent6"/>
              </a:solidFill>
            </a:endParaRPr>
          </a:p>
          <a:p>
            <a:pPr lvl="0">
              <a:spcBef>
                <a:spcPts val="0"/>
              </a:spcBef>
              <a:buNone/>
            </a:pPr>
            <a:r>
              <a:rPr lang="en" b="1">
                <a:solidFill>
                  <a:schemeClr val="accent6"/>
                </a:solidFill>
              </a:rPr>
              <a:t>Site EUI</a:t>
            </a:r>
          </a:p>
          <a:p>
            <a:pPr lvl="0">
              <a:spcBef>
                <a:spcPts val="0"/>
              </a:spcBef>
              <a:buNone/>
            </a:pPr>
            <a:endParaRPr b="1">
              <a:solidFill>
                <a:schemeClr val="accent6"/>
              </a:solidFill>
            </a:endParaRPr>
          </a:p>
          <a:p>
            <a:pPr lvl="0">
              <a:spcBef>
                <a:spcPts val="0"/>
              </a:spcBef>
              <a:buNone/>
            </a:pPr>
            <a:r>
              <a:rPr lang="en" b="1">
                <a:solidFill>
                  <a:schemeClr val="accent6"/>
                </a:solidFill>
              </a:rPr>
              <a:t>Weather Score EUI</a:t>
            </a:r>
          </a:p>
          <a:p>
            <a:pPr lvl="0">
              <a:spcBef>
                <a:spcPts val="0"/>
              </a:spcBef>
              <a:buNone/>
            </a:pPr>
            <a:endParaRPr b="1">
              <a:solidFill>
                <a:schemeClr val="accent6"/>
              </a:solidFill>
            </a:endParaRPr>
          </a:p>
          <a:p>
            <a:pPr lvl="0">
              <a:spcBef>
                <a:spcPts val="0"/>
              </a:spcBef>
              <a:buNone/>
            </a:pPr>
            <a:r>
              <a:rPr lang="en" b="1">
                <a:solidFill>
                  <a:schemeClr val="accent6"/>
                </a:solidFill>
              </a:rPr>
              <a:t>Manhattan</a:t>
            </a:r>
          </a:p>
          <a:p>
            <a:pPr lvl="0">
              <a:spcBef>
                <a:spcPts val="0"/>
              </a:spcBef>
              <a:buNone/>
            </a:pPr>
            <a:endParaRPr b="1">
              <a:solidFill>
                <a:schemeClr val="accent6"/>
              </a:solidFill>
            </a:endParaRPr>
          </a:p>
          <a:p>
            <a:pPr lvl="0">
              <a:spcBef>
                <a:spcPts val="0"/>
              </a:spcBef>
              <a:buNone/>
            </a:pPr>
            <a:r>
              <a:rPr lang="en" b="1">
                <a:solidFill>
                  <a:schemeClr val="accent6"/>
                </a:solidFill>
              </a:rPr>
              <a:t>Years</a:t>
            </a:r>
          </a:p>
        </p:txBody>
      </p:sp>
      <p:pic>
        <p:nvPicPr>
          <p:cNvPr id="117" name="Shape 117"/>
          <p:cNvPicPr preferRelativeResize="0"/>
          <p:nvPr/>
        </p:nvPicPr>
        <p:blipFill>
          <a:blip r:embed="rId3">
            <a:alphaModFix/>
          </a:blip>
          <a:stretch>
            <a:fillRect/>
          </a:stretch>
        </p:blipFill>
        <p:spPr>
          <a:xfrm>
            <a:off x="2523625" y="1119600"/>
            <a:ext cx="6093449" cy="38543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1134</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Trebuchet MS</vt:lpstr>
      <vt:lpstr>Arial</vt:lpstr>
      <vt:lpstr>Roboto Slab</vt:lpstr>
      <vt:lpstr>Roboto</vt:lpstr>
      <vt:lpstr>marina</vt:lpstr>
      <vt:lpstr> Managing Data Science for Social Innovation and Development Columbia University</vt:lpstr>
      <vt:lpstr>PowerPoint Presentation</vt:lpstr>
      <vt:lpstr>PowerPoint Presentation</vt:lpstr>
      <vt:lpstr>Data Science Outline</vt:lpstr>
      <vt:lpstr>PowerPoint Presentation</vt:lpstr>
      <vt:lpstr>Log-transformed Histogram of Total Greenhouse Gas Emissions in Manhattan</vt:lpstr>
      <vt:lpstr>PowerPoint Presentation</vt:lpstr>
      <vt:lpstr>Regression Analysis on Year and Site EUI</vt:lpstr>
      <vt:lpstr>Significant Predictors of GHG Emissions in Benchmarked Buildings</vt:lpstr>
      <vt:lpstr>PowerPoint Presentation</vt:lpstr>
      <vt:lpstr>References &amp; Places to Visit for 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Managing Data Science for Social Innovation and Development Columbia University</dc:title>
  <cp:lastModifiedBy>Emily M</cp:lastModifiedBy>
  <cp:revision>3</cp:revision>
  <dcterms:modified xsi:type="dcterms:W3CDTF">2017-03-15T01:39:19Z</dcterms:modified>
</cp:coreProperties>
</file>