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38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BC990-19F6-4AC1-BBD2-EDA76BFA4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FA126C-9574-4F4D-A4C6-104983125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1D42A8-573C-4884-8CF9-A7BEDDF2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C43CD6-E57C-4A50-8257-A158E0B8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44FA08-8288-4C72-88BF-647C7805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87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AA39D-C05F-4CD4-9BAF-553508D7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94E937-89DE-4093-9F0E-D7EBE4838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545092-83AD-48E7-85E2-B69C628D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3C5403-C0B1-433B-875C-4E885AB8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D2F6D4-FCF9-4CDB-BBEF-17FE7217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62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ECCEE0-D513-4D84-8665-E03FCC85E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C6313B-3DCC-4518-9ADB-C5FFCBBDC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6962C3-55F0-4DED-AA6F-5D4C4E0C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218CC5-CB2B-4062-B0FC-ED3B9B3D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03F55B-6822-4DE0-BE5E-564EC2AA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46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45479-1DD8-4A48-A04D-4883AC30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F948B-DBD8-43C7-BCAE-E6E7C152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CA2A86-2ED5-461A-B164-DABF4744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72F186-45B4-4488-BEC7-3BAACB02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6F3B84-6627-4368-A5E1-7143A142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06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E3458-E3A3-4261-92D1-7741F256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8324BF-62F8-4981-A244-07C1ED551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1E19CC-9D24-4158-A8D6-28775D87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280AEB-BEE2-4385-92F6-2E8B9854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1347B6-64F3-4FDD-ADA5-151BCEAA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00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55088-8944-4AF9-9704-5A0C6DBA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06F067-79A2-483D-93CF-4E0A14AA3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E78F81-05CB-4189-B775-33858A54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8DD35F-1E94-46EF-BFEF-17525495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ED14D6-6C90-4D7E-8D2F-58C3A752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4B1C21-8B3C-43D7-B561-58EFAF8A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66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D7F52-8B3E-4792-8B90-33718873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AB3094-1027-4E8C-9F40-F02B65DD4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7026B1-33A5-4AA3-A089-686DFF39B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6F5F14-E7D3-4C19-A85F-87A264551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660BA4-EA95-459D-B444-53D962CD1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4AC359-3FD9-432D-B55E-8AFAF364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06123B-C4EB-4EB9-BDF4-CBA4C470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7EEF28-A3EF-4A56-B937-5A60A053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91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0C433-EABB-4E9A-BA91-AD0C85CF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88D054-4CE7-4346-991B-8DB2C545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CC31BB-3472-4EF6-95F1-396BFF37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C72284-1EBF-4A71-A9A1-53A8A63C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21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67048F-5378-4AB5-A6CC-5A74953E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F961E20-8ED4-47AD-AED9-16E94195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BBCC9D-47C1-4449-A2BB-4EF9C69A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63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7D5EA-7922-4025-BE48-187B4E81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49447A-EAC4-4B1B-B5C6-D3CEC3810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62EEBC-9D68-4344-A5DE-71DF37094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62914D-4799-4873-9E13-609D9FA4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9AF718-4E1B-491E-83EB-32F47D59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701A18-FDB3-4CBB-A557-067AE72D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46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03F31-4291-46A7-B349-81D454DD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E6E914-A55B-4878-842A-FEB202707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1666E9-E819-4C57-80F2-749BDFB95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B2B550-D226-4F31-8C7F-E82BA4EC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DC2353-44DA-4AF6-827D-9991F32F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A092F6-1E46-4D53-B37A-D76BD9FD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33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BAA2EB-83E9-47DC-85AC-63EC1368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90A02D-63EC-4044-8FB0-574712E03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E7472-C32D-4BC0-93D6-F9AC0793F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4F85EE-7ABF-4380-9342-454CF389E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9F640-6304-44BA-97E3-7D9774968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20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ep learning and neural networks">
            <a:extLst>
              <a:ext uri="{FF2B5EF4-FFF2-40B4-BE49-F238E27FC236}">
                <a16:creationId xmlns:a16="http://schemas.microsoft.com/office/drawing/2014/main" id="{09A43010-2AD5-41D0-9F07-1E6DA19A28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2" b="1523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375F7DF-B83E-4D9A-9960-4D957A169FCE}"/>
              </a:ext>
            </a:extLst>
          </p:cNvPr>
          <p:cNvSpPr/>
          <p:nvPr/>
        </p:nvSpPr>
        <p:spPr>
          <a:xfrm>
            <a:off x="-512618" y="-249382"/>
            <a:ext cx="13226519" cy="7384473"/>
          </a:xfrm>
          <a:prstGeom prst="rect">
            <a:avLst/>
          </a:prstGeom>
          <a:solidFill>
            <a:srgbClr val="00B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24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ep learning and neural networks">
            <a:extLst>
              <a:ext uri="{FF2B5EF4-FFF2-40B4-BE49-F238E27FC236}">
                <a16:creationId xmlns:a16="http://schemas.microsoft.com/office/drawing/2014/main" id="{09A43010-2AD5-41D0-9F07-1E6DA19A28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2" b="1523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375F7DF-B83E-4D9A-9960-4D957A169FCE}"/>
              </a:ext>
            </a:extLst>
          </p:cNvPr>
          <p:cNvSpPr/>
          <p:nvPr/>
        </p:nvSpPr>
        <p:spPr>
          <a:xfrm>
            <a:off x="-512618" y="-249382"/>
            <a:ext cx="13226519" cy="7384473"/>
          </a:xfrm>
          <a:prstGeom prst="rect">
            <a:avLst/>
          </a:prstGeom>
          <a:solidFill>
            <a:srgbClr val="00B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0EF6C40-1E05-40F2-9B8D-A1BF03EABFDF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03617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E0D7681-0C96-4FA9-A0CC-2B978A5EB96D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Neural Networks</a:t>
            </a:r>
          </a:p>
        </p:txBody>
      </p:sp>
      <p:pic>
        <p:nvPicPr>
          <p:cNvPr id="1026" name="Picture 2" descr="Perceptron">
            <a:extLst>
              <a:ext uri="{FF2B5EF4-FFF2-40B4-BE49-F238E27FC236}">
                <a16:creationId xmlns:a16="http://schemas.microsoft.com/office/drawing/2014/main" id="{E2521CF7-7666-409D-A0ED-C398525B2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93" y="3175055"/>
            <a:ext cx="4169332" cy="20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BF0E6F4-C1FB-4813-8FC0-943108E5F4AD}"/>
              </a:ext>
            </a:extLst>
          </p:cNvPr>
          <p:cNvSpPr txBox="1"/>
          <p:nvPr/>
        </p:nvSpPr>
        <p:spPr>
          <a:xfrm>
            <a:off x="653143" y="1857829"/>
            <a:ext cx="3091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Perceptron</a:t>
            </a:r>
            <a:r>
              <a:rPr lang="pt-B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</a:t>
            </a:r>
            <a:r>
              <a:rPr lang="pt-B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Neuron</a:t>
            </a: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1BC450-2B69-48E9-8FD8-D29205C910C8}"/>
              </a:ext>
            </a:extLst>
          </p:cNvPr>
          <p:cNvSpPr txBox="1"/>
          <p:nvPr/>
        </p:nvSpPr>
        <p:spPr>
          <a:xfrm>
            <a:off x="5590226" y="2921616"/>
            <a:ext cx="64666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solidFill>
                  <a:srgbClr val="000000"/>
                </a:solidFill>
                <a:effectLst/>
              </a:rPr>
              <a:t>In the example shown, the Perceptron has three inputs: x1, x2, x3. Rosenblatt proposed a simple rule for calculating the output. He introduced weights, w1, w2, …, real numbers expressing the importance of the respective inputs to the output. The output of the neuron, 0 or 1, is determined by the weighted sum, </a:t>
            </a:r>
            <a:r>
              <a:rPr lang="en-US" dirty="0" err="1">
                <a:solidFill>
                  <a:srgbClr val="000000"/>
                </a:solidFill>
                <a:effectLst/>
              </a:rPr>
              <a:t>Σjwjxj</a:t>
            </a:r>
            <a:r>
              <a:rPr lang="en-US" dirty="0">
                <a:solidFill>
                  <a:srgbClr val="000000"/>
                </a:solidFill>
                <a:effectLst/>
              </a:rPr>
              <a:t>, smaller or larger than some threshold value (threshold). Like weights, threshold is a real number that is a parameter of the neuron. To put it in more precise algebraic terms: </a:t>
            </a:r>
          </a:p>
        </p:txBody>
      </p:sp>
      <p:pic>
        <p:nvPicPr>
          <p:cNvPr id="1028" name="Picture 4" descr="Output">
            <a:extLst>
              <a:ext uri="{FF2B5EF4-FFF2-40B4-BE49-F238E27FC236}">
                <a16:creationId xmlns:a16="http://schemas.microsoft.com/office/drawing/2014/main" id="{D5356624-5843-49AA-A2CB-5C2C4019F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226" y="5406395"/>
            <a:ext cx="5946898" cy="145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34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F1BF814-9D8C-4096-AE25-FCB6BB9F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835"/>
            <a:ext cx="12192000" cy="549669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E0D7681-0C96-4FA9-A0CC-2B978A5EB96D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Neural Networks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F0E6F4-C1FB-4813-8FC0-943108E5F4AD}"/>
              </a:ext>
            </a:extLst>
          </p:cNvPr>
          <p:cNvSpPr txBox="1"/>
          <p:nvPr/>
        </p:nvSpPr>
        <p:spPr>
          <a:xfrm>
            <a:off x="680852" y="1497611"/>
            <a:ext cx="3091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 </a:t>
            </a:r>
            <a:r>
              <a:rPr lang="pt-BR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</a:t>
            </a:r>
            <a:r>
              <a:rPr lang="pt-B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Neuron</a:t>
            </a: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527B96A-284F-4F40-B01E-F6A7CCF2D7F0}"/>
              </a:ext>
            </a:extLst>
          </p:cNvPr>
          <p:cNvSpPr/>
          <p:nvPr/>
        </p:nvSpPr>
        <p:spPr>
          <a:xfrm>
            <a:off x="193964" y="2701636"/>
            <a:ext cx="983672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9094FD0-18F3-4E25-9C30-548510639E00}"/>
              </a:ext>
            </a:extLst>
          </p:cNvPr>
          <p:cNvSpPr/>
          <p:nvPr/>
        </p:nvSpPr>
        <p:spPr>
          <a:xfrm>
            <a:off x="1545772" y="3189370"/>
            <a:ext cx="983672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7E29EBF-7866-4B78-8586-7C05579F3265}"/>
              </a:ext>
            </a:extLst>
          </p:cNvPr>
          <p:cNvSpPr/>
          <p:nvPr/>
        </p:nvSpPr>
        <p:spPr>
          <a:xfrm>
            <a:off x="4818743" y="5020379"/>
            <a:ext cx="1277257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671145-4667-4554-9FCA-2D638BFDA4EC}"/>
              </a:ext>
            </a:extLst>
          </p:cNvPr>
          <p:cNvSpPr txBox="1"/>
          <p:nvPr/>
        </p:nvSpPr>
        <p:spPr>
          <a:xfrm>
            <a:off x="314982" y="2809395"/>
            <a:ext cx="7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4BACBB-636E-47CB-AF45-2C43A3FF1366}"/>
              </a:ext>
            </a:extLst>
          </p:cNvPr>
          <p:cNvSpPr txBox="1"/>
          <p:nvPr/>
        </p:nvSpPr>
        <p:spPr>
          <a:xfrm>
            <a:off x="1797705" y="3354804"/>
            <a:ext cx="89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AE351DA-EC78-4447-BAE1-2CB0975E69B7}"/>
              </a:ext>
            </a:extLst>
          </p:cNvPr>
          <p:cNvSpPr/>
          <p:nvPr/>
        </p:nvSpPr>
        <p:spPr>
          <a:xfrm>
            <a:off x="9749971" y="4553526"/>
            <a:ext cx="2329543" cy="466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C48825D-4F6D-4716-AC72-A2881DA98D8B}"/>
              </a:ext>
            </a:extLst>
          </p:cNvPr>
          <p:cNvSpPr/>
          <p:nvPr/>
        </p:nvSpPr>
        <p:spPr>
          <a:xfrm>
            <a:off x="4648200" y="4553526"/>
            <a:ext cx="2329543" cy="466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AB0F90-7EAF-448D-AD2E-AE0CAC73504B}"/>
              </a:ext>
            </a:extLst>
          </p:cNvPr>
          <p:cNvSpPr txBox="1"/>
          <p:nvPr/>
        </p:nvSpPr>
        <p:spPr>
          <a:xfrm>
            <a:off x="4648200" y="455352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= 1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AA26FFD-C9E7-4CB4-9E7F-F34D0691E611}"/>
              </a:ext>
            </a:extLst>
          </p:cNvPr>
          <p:cNvSpPr/>
          <p:nvPr/>
        </p:nvSpPr>
        <p:spPr>
          <a:xfrm>
            <a:off x="2607824" y="5124542"/>
            <a:ext cx="1833547" cy="830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400555-1128-45EF-8F51-4D18A8360CBA}"/>
              </a:ext>
            </a:extLst>
          </p:cNvPr>
          <p:cNvSpPr txBox="1"/>
          <p:nvPr/>
        </p:nvSpPr>
        <p:spPr>
          <a:xfrm>
            <a:off x="2607824" y="5207415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 </a:t>
            </a:r>
          </a:p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6E4902B-35A8-4ADA-BE93-F8A791DA8BDC}"/>
              </a:ext>
            </a:extLst>
          </p:cNvPr>
          <p:cNvSpPr txBox="1"/>
          <p:nvPr/>
        </p:nvSpPr>
        <p:spPr>
          <a:xfrm>
            <a:off x="3576096" y="5207415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C8FA7D4-EE8E-45FD-81C8-0317BF69C29F}"/>
              </a:ext>
            </a:extLst>
          </p:cNvPr>
          <p:cNvSpPr/>
          <p:nvPr/>
        </p:nvSpPr>
        <p:spPr>
          <a:xfrm>
            <a:off x="7788492" y="5175673"/>
            <a:ext cx="3314937" cy="738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13E106D-A2E0-4436-A888-E9400FEC40EF}"/>
              </a:ext>
            </a:extLst>
          </p:cNvPr>
          <p:cNvSpPr txBox="1"/>
          <p:nvPr/>
        </p:nvSpPr>
        <p:spPr>
          <a:xfrm>
            <a:off x="8210836" y="5052067"/>
            <a:ext cx="1314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 &gt; 0) =  1</a:t>
            </a: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 =&lt;0) = 0</a:t>
            </a:r>
          </a:p>
        </p:txBody>
      </p:sp>
    </p:spTree>
    <p:extLst>
      <p:ext uri="{BB962C8B-B14F-4D97-AF65-F5344CB8AC3E}">
        <p14:creationId xmlns:p14="http://schemas.microsoft.com/office/powerpoint/2010/main" val="3573356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3</cp:revision>
  <dcterms:created xsi:type="dcterms:W3CDTF">2021-12-02T04:54:25Z</dcterms:created>
  <dcterms:modified xsi:type="dcterms:W3CDTF">2021-12-02T13:48:12Z</dcterms:modified>
</cp:coreProperties>
</file>