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ublic Sans" charset="1" panose="00000000000000000000"/>
      <p:regular r:id="rId10"/>
    </p:embeddedFont>
    <p:embeddedFont>
      <p:font typeface="Public Sans Bold" charset="1" panose="00000000000000000000"/>
      <p:regular r:id="rId11"/>
    </p:embeddedFont>
    <p:embeddedFont>
      <p:font typeface="Public Sans Italics" charset="1" panose="00000000000000000000"/>
      <p:regular r:id="rId12"/>
    </p:embeddedFont>
    <p:embeddedFont>
      <p:font typeface="Public Sans Bold Italics" charset="1" panose="00000000000000000000"/>
      <p:regular r:id="rId13"/>
    </p:embeddedFont>
    <p:embeddedFont>
      <p:font typeface="Public Sans Thin" charset="1" panose="00000000000000000000"/>
      <p:regular r:id="rId14"/>
    </p:embeddedFont>
    <p:embeddedFont>
      <p:font typeface="Public Sans Thin Italics" charset="1" panose="00000000000000000000"/>
      <p:regular r:id="rId15"/>
    </p:embeddedFont>
    <p:embeddedFont>
      <p:font typeface="Public Sans Medium" charset="1" panose="00000000000000000000"/>
      <p:regular r:id="rId16"/>
    </p:embeddedFont>
    <p:embeddedFont>
      <p:font typeface="Public Sans Medium Italics" charset="1" panose="00000000000000000000"/>
      <p:regular r:id="rId17"/>
    </p:embeddedFont>
    <p:embeddedFont>
      <p:font typeface="Public Sans Heavy" charset="1" panose="00000000000000000000"/>
      <p:regular r:id="rId18"/>
    </p:embeddedFont>
    <p:embeddedFont>
      <p:font typeface="Public Sans Heavy Italics" charset="1" panose="00000000000000000000"/>
      <p:regular r:id="rId19"/>
    </p:embeddedFont>
    <p:embeddedFont>
      <p:font typeface="Canva Sans" charset="1" panose="020B0503030501040103"/>
      <p:regular r:id="rId20"/>
    </p:embeddedFont>
    <p:embeddedFont>
      <p:font typeface="Canva Sans Bold" charset="1" panose="020B0803030501040103"/>
      <p:regular r:id="rId21"/>
    </p:embeddedFont>
    <p:embeddedFont>
      <p:font typeface="Canva Sans Italics" charset="1" panose="020B0503030501040103"/>
      <p:regular r:id="rId22"/>
    </p:embeddedFont>
    <p:embeddedFont>
      <p:font typeface="Canva Sans Bold Italics" charset="1" panose="020B0803030501040103"/>
      <p:regular r:id="rId23"/>
    </p:embeddedFont>
    <p:embeddedFont>
      <p:font typeface="Canva Sans Medium" charset="1" panose="020B0603030501040103"/>
      <p:regular r:id="rId24"/>
    </p:embeddedFont>
    <p:embeddedFont>
      <p:font typeface="Canva Sans Medium Italics" charset="1" panose="020B0603030501040103"/>
      <p:regular r:id="rId25"/>
    </p:embeddedFont>
    <p:embeddedFont>
      <p:font typeface="Clear Sans" charset="1" panose="020B0503030202020304"/>
      <p:regular r:id="rId26"/>
    </p:embeddedFont>
    <p:embeddedFont>
      <p:font typeface="Clear Sans Bold" charset="1" panose="020B0803030202020304"/>
      <p:regular r:id="rId27"/>
    </p:embeddedFont>
    <p:embeddedFont>
      <p:font typeface="Clear Sans Italics" charset="1" panose="020B0503030202090304"/>
      <p:regular r:id="rId28"/>
    </p:embeddedFont>
    <p:embeddedFont>
      <p:font typeface="Clear Sans Bold Italics" charset="1" panose="020B0803030202090304"/>
      <p:regular r:id="rId29"/>
    </p:embeddedFont>
    <p:embeddedFont>
      <p:font typeface="Clear Sans Thin" charset="1" panose="020B0203030202020304"/>
      <p:regular r:id="rId30"/>
    </p:embeddedFont>
    <p:embeddedFont>
      <p:font typeface="Clear Sans Light" charset="1" panose="020B0303030202020304"/>
      <p:regular r:id="rId31"/>
    </p:embeddedFont>
    <p:embeddedFont>
      <p:font typeface="Clear Sans Medium" charset="1" panose="020B0603030202020304"/>
      <p:regular r:id="rId32"/>
    </p:embeddedFont>
    <p:embeddedFont>
      <p:font typeface="Clear Sans Medium Italics" charset="1" panose="020B0603030202090304"/>
      <p:regular r:id="rId33"/>
    </p:embeddedFont>
    <p:embeddedFont>
      <p:font typeface="Big Shoulders Display" charset="1" panose="00000000000000000000"/>
      <p:regular r:id="rId34"/>
    </p:embeddedFont>
    <p:embeddedFont>
      <p:font typeface="Big Shoulders Display Bold" charset="1" panose="00000000000000000000"/>
      <p:regular r:id="rId35"/>
    </p:embeddedFont>
    <p:embeddedFont>
      <p:font typeface="Big Shoulders Display Thin" charset="1" panose="00000000000000000000"/>
      <p:regular r:id="rId36"/>
    </p:embeddedFont>
    <p:embeddedFont>
      <p:font typeface="Big Shoulders Display Medium" charset="1" panose="000000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slides/slide1.xml" Type="http://schemas.openxmlformats.org/officeDocument/2006/relationships/slide"/><Relationship Id="rId39" Target="slides/slide2.xml" Type="http://schemas.openxmlformats.org/officeDocument/2006/relationships/slide"/><Relationship Id="rId4" Target="theme/theme1.xml" Type="http://schemas.openxmlformats.org/officeDocument/2006/relationships/theme"/><Relationship Id="rId40" Target="slides/slide3.xml" Type="http://schemas.openxmlformats.org/officeDocument/2006/relationships/slide"/><Relationship Id="rId41" Target="slides/slide4.xml" Type="http://schemas.openxmlformats.org/officeDocument/2006/relationships/slide"/><Relationship Id="rId42" Target="slides/slide5.xml" Type="http://schemas.openxmlformats.org/officeDocument/2006/relationships/slide"/><Relationship Id="rId43" Target="slides/slide6.xml" Type="http://schemas.openxmlformats.org/officeDocument/2006/relationships/slide"/><Relationship Id="rId44" Target="slides/slide7.xml" Type="http://schemas.openxmlformats.org/officeDocument/2006/relationships/slide"/><Relationship Id="rId45" Target="slides/slide8.xml" Type="http://schemas.openxmlformats.org/officeDocument/2006/relationships/slide"/><Relationship Id="rId46" Target="slides/slide9.xml" Type="http://schemas.openxmlformats.org/officeDocument/2006/relationships/slide"/><Relationship Id="rId47" Target="slides/slide10.xml" Type="http://schemas.openxmlformats.org/officeDocument/2006/relationships/slide"/><Relationship Id="rId48" Target="slides/slide11.xml" Type="http://schemas.openxmlformats.org/officeDocument/2006/relationships/slide"/><Relationship Id="rId49" Target="slides/slide12.xml" Type="http://schemas.openxmlformats.org/officeDocument/2006/relationships/slide"/><Relationship Id="rId5" Target="tableStyles.xml" Type="http://schemas.openxmlformats.org/officeDocument/2006/relationships/tableStyles"/><Relationship Id="rId50" Target="slides/slide13.xml" Type="http://schemas.openxmlformats.org/officeDocument/2006/relationships/slide"/><Relationship Id="rId51" Target="slides/slide14.xml" Type="http://schemas.openxmlformats.org/officeDocument/2006/relationships/slide"/><Relationship Id="rId52" Target="slides/slide15.xml" Type="http://schemas.openxmlformats.org/officeDocument/2006/relationships/slide"/><Relationship Id="rId53" Target="slides/slide16.xml" Type="http://schemas.openxmlformats.org/officeDocument/2006/relationships/slide"/><Relationship Id="rId54" Target="slides/slide17.xml" Type="http://schemas.openxmlformats.org/officeDocument/2006/relationships/slide"/><Relationship Id="rId55" Target="slides/slide18.xml" Type="http://schemas.openxmlformats.org/officeDocument/2006/relationships/slide"/><Relationship Id="rId56" Target="slides/slide19.xml" Type="http://schemas.openxmlformats.org/officeDocument/2006/relationships/slide"/><Relationship Id="rId57" Target="slides/slide20.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https://www.geeksforgeeks.org/introduction-to-greedy-algorithm-data-structures-and-algorithm-tutorials/" TargetMode="External" Type="http://schemas.openxmlformats.org/officeDocument/2006/relationships/hyperlink"/></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https://en.wikipedia.org/wiki/Algorithm" TargetMode="External" Type="http://schemas.openxmlformats.org/officeDocument/2006/relationships/hyperlink"/><Relationship Id="rId3" Target="https://en.wikipedia.org/wiki/Shortest_path" TargetMode="External" Type="http://schemas.openxmlformats.org/officeDocument/2006/relationships/hyperlink"/><Relationship Id="rId4" Target="https://en.wikipedia.org/wiki/Vertex_(graph_theory)" TargetMode="External" Type="http://schemas.openxmlformats.org/officeDocument/2006/relationships/hyperlink"/><Relationship Id="rId5" Target="https://en.wikipedia.org/wiki/Weighted_digraph" TargetMode="External" Type="http://schemas.openxmlformats.org/officeDocument/2006/relationships/hyperlink"/><Relationship Id="rId6" Target="https://en.wikipedia.org/wiki/Dijkstra%27s_algorithm" TargetMode="External" Type="http://schemas.openxmlformats.org/officeDocument/2006/relationships/hyperlink"/></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20.png" Type="http://schemas.openxmlformats.org/officeDocument/2006/relationships/image"/><Relationship Id="rId2" Target="../media/image13.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5.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https://github.com/viraj-surana/ds_project.git"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s://en.wikipedia.org/wiki/The_Resistance_(game)"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9144000" y="2172260"/>
            <a:ext cx="8217084" cy="6118226"/>
          </a:xfrm>
          <a:prstGeom prst="rect">
            <a:avLst/>
          </a:prstGeom>
        </p:spPr>
        <p:txBody>
          <a:bodyPr anchor="t" rtlCol="false" tIns="0" lIns="0" bIns="0" rIns="0">
            <a:spAutoFit/>
          </a:bodyPr>
          <a:lstStyle/>
          <a:p>
            <a:pPr>
              <a:lnSpc>
                <a:spcPts val="8000"/>
              </a:lnSpc>
            </a:pPr>
            <a:r>
              <a:rPr lang="en-US" sz="8000">
                <a:solidFill>
                  <a:srgbClr val="F7B4A7"/>
                </a:solidFill>
                <a:latin typeface="Clear Sans Bold"/>
              </a:rPr>
              <a:t>Comparative Analysis of Graph Algorithms on Various Case Studies</a:t>
            </a:r>
          </a:p>
        </p:txBody>
      </p:sp>
      <p:sp>
        <p:nvSpPr>
          <p:cNvPr name="Freeform 3" id="3"/>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FEEEB"/>
        </a:solidFill>
      </p:bgPr>
    </p:bg>
    <p:spTree>
      <p:nvGrpSpPr>
        <p:cNvPr id="1" name=""/>
        <p:cNvGrpSpPr/>
        <p:nvPr/>
      </p:nvGrpSpPr>
      <p:grpSpPr>
        <a:xfrm>
          <a:off x="0" y="0"/>
          <a:ext cx="0" cy="0"/>
          <a:chOff x="0" y="0"/>
          <a:chExt cx="0" cy="0"/>
        </a:xfrm>
      </p:grpSpPr>
      <p:sp>
        <p:nvSpPr>
          <p:cNvPr name="TextBox 2" id="2"/>
          <p:cNvSpPr txBox="true"/>
          <p:nvPr/>
        </p:nvSpPr>
        <p:spPr>
          <a:xfrm rot="0">
            <a:off x="1003102" y="971550"/>
            <a:ext cx="5989439"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Considering "3" as a parent node</a:t>
            </a:r>
          </a:p>
        </p:txBody>
      </p:sp>
      <p:grpSp>
        <p:nvGrpSpPr>
          <p:cNvPr name="Group 3" id="3"/>
          <p:cNvGrpSpPr/>
          <p:nvPr/>
        </p:nvGrpSpPr>
        <p:grpSpPr>
          <a:xfrm rot="0">
            <a:off x="1030724" y="2234333"/>
            <a:ext cx="2931918" cy="3192243"/>
            <a:chOff x="0" y="0"/>
            <a:chExt cx="3909224" cy="4256324"/>
          </a:xfrm>
        </p:grpSpPr>
        <p:grpSp>
          <p:nvGrpSpPr>
            <p:cNvPr name="Group 4" id="4"/>
            <p:cNvGrpSpPr/>
            <p:nvPr/>
          </p:nvGrpSpPr>
          <p:grpSpPr>
            <a:xfrm rot="0">
              <a:off x="0" y="0"/>
              <a:ext cx="998744" cy="998744"/>
              <a:chOff x="0" y="0"/>
              <a:chExt cx="812800" cy="812800"/>
            </a:xfrm>
          </p:grpSpPr>
          <p:sp>
            <p:nvSpPr>
              <p:cNvPr name="Freeform 5" id="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6" id="6"/>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7" id="7"/>
            <p:cNvGrpSpPr/>
            <p:nvPr/>
          </p:nvGrpSpPr>
          <p:grpSpPr>
            <a:xfrm rot="0">
              <a:off x="1885836" y="1498116"/>
              <a:ext cx="998744" cy="998744"/>
              <a:chOff x="0" y="0"/>
              <a:chExt cx="812800" cy="812800"/>
            </a:xfrm>
          </p:grpSpPr>
          <p:sp>
            <p:nvSpPr>
              <p:cNvPr name="Freeform 8" id="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9" id="9"/>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10" id="10"/>
            <p:cNvGrpSpPr/>
            <p:nvPr/>
          </p:nvGrpSpPr>
          <p:grpSpPr>
            <a:xfrm rot="0">
              <a:off x="2910480" y="15070"/>
              <a:ext cx="998744" cy="998744"/>
              <a:chOff x="0" y="0"/>
              <a:chExt cx="812800" cy="812800"/>
            </a:xfrm>
          </p:grpSpPr>
          <p:sp>
            <p:nvSpPr>
              <p:cNvPr name="Freeform 11" id="1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2" id="12"/>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13" id="13"/>
            <p:cNvGrpSpPr/>
            <p:nvPr/>
          </p:nvGrpSpPr>
          <p:grpSpPr>
            <a:xfrm rot="0">
              <a:off x="0" y="3242510"/>
              <a:ext cx="998744" cy="998744"/>
              <a:chOff x="0" y="0"/>
              <a:chExt cx="812800" cy="812800"/>
            </a:xfrm>
          </p:grpSpPr>
          <p:sp>
            <p:nvSpPr>
              <p:cNvPr name="Freeform 14" id="1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5" id="15"/>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16" id="16"/>
            <p:cNvGrpSpPr/>
            <p:nvPr/>
          </p:nvGrpSpPr>
          <p:grpSpPr>
            <a:xfrm rot="0">
              <a:off x="0" y="1498116"/>
              <a:ext cx="998744" cy="998744"/>
              <a:chOff x="0" y="0"/>
              <a:chExt cx="812800" cy="812800"/>
            </a:xfrm>
          </p:grpSpPr>
          <p:sp>
            <p:nvSpPr>
              <p:cNvPr name="Freeform 17" id="1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8" id="18"/>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19" id="19"/>
            <p:cNvGrpSpPr/>
            <p:nvPr/>
          </p:nvGrpSpPr>
          <p:grpSpPr>
            <a:xfrm rot="0">
              <a:off x="2910480" y="3257580"/>
              <a:ext cx="998744" cy="998744"/>
              <a:chOff x="0" y="0"/>
              <a:chExt cx="812800" cy="812800"/>
            </a:xfrm>
          </p:grpSpPr>
          <p:sp>
            <p:nvSpPr>
              <p:cNvPr name="Freeform 20" id="2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1" id="21"/>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22" id="22"/>
            <p:cNvSpPr txBox="true"/>
            <p:nvPr/>
          </p:nvSpPr>
          <p:spPr>
            <a:xfrm rot="0">
              <a:off x="639735" y="1076491"/>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23" id="23"/>
            <p:cNvSpPr txBox="true"/>
            <p:nvPr/>
          </p:nvSpPr>
          <p:spPr>
            <a:xfrm rot="0">
              <a:off x="202187" y="2697746"/>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24" id="24"/>
            <p:cNvSpPr txBox="true"/>
            <p:nvPr/>
          </p:nvSpPr>
          <p:spPr>
            <a:xfrm rot="0">
              <a:off x="1370825" y="2468284"/>
              <a:ext cx="142929"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4</a:t>
              </a:r>
            </a:p>
          </p:txBody>
        </p:sp>
        <p:sp>
          <p:nvSpPr>
            <p:cNvPr name="TextBox 25" id="25"/>
            <p:cNvSpPr txBox="true"/>
            <p:nvPr/>
          </p:nvSpPr>
          <p:spPr>
            <a:xfrm rot="0">
              <a:off x="2819758" y="2440203"/>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TextBox 26" id="26"/>
            <p:cNvSpPr txBox="true"/>
            <p:nvPr/>
          </p:nvSpPr>
          <p:spPr>
            <a:xfrm rot="0">
              <a:off x="3506209" y="1943966"/>
              <a:ext cx="139608"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5</a:t>
              </a:r>
            </a:p>
          </p:txBody>
        </p:sp>
        <p:sp>
          <p:nvSpPr>
            <p:cNvPr name="TextBox 27" id="27"/>
            <p:cNvSpPr txBox="true"/>
            <p:nvPr/>
          </p:nvSpPr>
          <p:spPr>
            <a:xfrm rot="0">
              <a:off x="2730890" y="924314"/>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AutoShape 28" id="28"/>
            <p:cNvSpPr/>
            <p:nvPr/>
          </p:nvSpPr>
          <p:spPr>
            <a:xfrm>
              <a:off x="499372" y="998744"/>
              <a:ext cx="0" cy="499372"/>
            </a:xfrm>
            <a:prstGeom prst="line">
              <a:avLst/>
            </a:prstGeom>
            <a:ln cap="flat" w="37110">
              <a:solidFill>
                <a:srgbClr val="000000"/>
              </a:solidFill>
              <a:prstDash val="solid"/>
              <a:headEnd type="none" len="sm" w="sm"/>
              <a:tailEnd type="none" len="sm" w="sm"/>
            </a:ln>
          </p:spPr>
        </p:sp>
        <p:sp>
          <p:nvSpPr>
            <p:cNvPr name="AutoShape 29" id="29"/>
            <p:cNvSpPr/>
            <p:nvPr/>
          </p:nvSpPr>
          <p:spPr>
            <a:xfrm>
              <a:off x="499372" y="2496859"/>
              <a:ext cx="0" cy="745650"/>
            </a:xfrm>
            <a:prstGeom prst="line">
              <a:avLst/>
            </a:prstGeom>
            <a:ln cap="flat" w="37110">
              <a:solidFill>
                <a:srgbClr val="000000"/>
              </a:solidFill>
              <a:prstDash val="solid"/>
              <a:headEnd type="none" len="sm" w="sm"/>
              <a:tailEnd type="none" len="sm" w="sm"/>
            </a:ln>
          </p:spPr>
        </p:sp>
        <p:sp>
          <p:nvSpPr>
            <p:cNvPr name="AutoShape 30" id="30"/>
            <p:cNvSpPr/>
            <p:nvPr/>
          </p:nvSpPr>
          <p:spPr>
            <a:xfrm flipH="true">
              <a:off x="499372" y="2496859"/>
              <a:ext cx="1885836" cy="745650"/>
            </a:xfrm>
            <a:prstGeom prst="line">
              <a:avLst/>
            </a:prstGeom>
            <a:ln cap="flat" w="37110">
              <a:solidFill>
                <a:srgbClr val="000000"/>
              </a:solidFill>
              <a:prstDash val="solid"/>
              <a:headEnd type="none" len="sm" w="sm"/>
              <a:tailEnd type="none" len="sm" w="sm"/>
            </a:ln>
          </p:spPr>
        </p:sp>
        <p:sp>
          <p:nvSpPr>
            <p:cNvPr name="AutoShape 31" id="31"/>
            <p:cNvSpPr/>
            <p:nvPr/>
          </p:nvSpPr>
          <p:spPr>
            <a:xfrm>
              <a:off x="2385208" y="2496859"/>
              <a:ext cx="1024644" cy="760721"/>
            </a:xfrm>
            <a:prstGeom prst="line">
              <a:avLst/>
            </a:prstGeom>
            <a:ln cap="flat" w="37110">
              <a:solidFill>
                <a:srgbClr val="000000"/>
              </a:solidFill>
              <a:prstDash val="solid"/>
              <a:headEnd type="none" len="sm" w="sm"/>
              <a:tailEnd type="none" len="sm" w="sm"/>
            </a:ln>
          </p:spPr>
        </p:sp>
        <p:sp>
          <p:nvSpPr>
            <p:cNvPr name="AutoShape 32" id="32"/>
            <p:cNvSpPr/>
            <p:nvPr/>
          </p:nvSpPr>
          <p:spPr>
            <a:xfrm>
              <a:off x="3409852" y="1013814"/>
              <a:ext cx="0" cy="2243766"/>
            </a:xfrm>
            <a:prstGeom prst="line">
              <a:avLst/>
            </a:prstGeom>
            <a:ln cap="flat" w="37110">
              <a:solidFill>
                <a:srgbClr val="000000"/>
              </a:solidFill>
              <a:prstDash val="solid"/>
              <a:headEnd type="none" len="sm" w="sm"/>
              <a:tailEnd type="none" len="sm" w="sm"/>
            </a:ln>
          </p:spPr>
        </p:sp>
        <p:sp>
          <p:nvSpPr>
            <p:cNvPr name="AutoShape 33" id="33"/>
            <p:cNvSpPr/>
            <p:nvPr/>
          </p:nvSpPr>
          <p:spPr>
            <a:xfrm flipH="true">
              <a:off x="2385208" y="1013814"/>
              <a:ext cx="1024644" cy="484302"/>
            </a:xfrm>
            <a:prstGeom prst="line">
              <a:avLst/>
            </a:prstGeom>
            <a:ln cap="flat" w="37110">
              <a:solidFill>
                <a:srgbClr val="000000"/>
              </a:solidFill>
              <a:prstDash val="solid"/>
              <a:headEnd type="none" len="sm" w="sm"/>
              <a:tailEnd type="none" len="sm" w="sm"/>
            </a:ln>
          </p:spPr>
        </p:sp>
      </p:grpSp>
      <p:grpSp>
        <p:nvGrpSpPr>
          <p:cNvPr name="Group 34" id="34"/>
          <p:cNvGrpSpPr/>
          <p:nvPr/>
        </p:nvGrpSpPr>
        <p:grpSpPr>
          <a:xfrm rot="0">
            <a:off x="7603370" y="2234333"/>
            <a:ext cx="2931918" cy="3192243"/>
            <a:chOff x="0" y="0"/>
            <a:chExt cx="3909224" cy="4256324"/>
          </a:xfrm>
        </p:grpSpPr>
        <p:grpSp>
          <p:nvGrpSpPr>
            <p:cNvPr name="Group 35" id="35"/>
            <p:cNvGrpSpPr/>
            <p:nvPr/>
          </p:nvGrpSpPr>
          <p:grpSpPr>
            <a:xfrm rot="0">
              <a:off x="0" y="0"/>
              <a:ext cx="998744" cy="998744"/>
              <a:chOff x="0" y="0"/>
              <a:chExt cx="812800" cy="812800"/>
            </a:xfrm>
          </p:grpSpPr>
          <p:sp>
            <p:nvSpPr>
              <p:cNvPr name="Freeform 36" id="3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37" id="37"/>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5</a:t>
                </a:r>
              </a:p>
            </p:txBody>
          </p:sp>
        </p:grpSp>
        <p:grpSp>
          <p:nvGrpSpPr>
            <p:cNvPr name="Group 38" id="38"/>
            <p:cNvGrpSpPr/>
            <p:nvPr/>
          </p:nvGrpSpPr>
          <p:grpSpPr>
            <a:xfrm rot="0">
              <a:off x="1885836" y="1498116"/>
              <a:ext cx="998744" cy="998744"/>
              <a:chOff x="0" y="0"/>
              <a:chExt cx="812800" cy="812800"/>
            </a:xfrm>
          </p:grpSpPr>
          <p:sp>
            <p:nvSpPr>
              <p:cNvPr name="Freeform 39" id="3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40" id="40"/>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4</a:t>
                </a:r>
              </a:p>
            </p:txBody>
          </p:sp>
        </p:grpSp>
        <p:grpSp>
          <p:nvGrpSpPr>
            <p:cNvPr name="Group 41" id="41"/>
            <p:cNvGrpSpPr/>
            <p:nvPr/>
          </p:nvGrpSpPr>
          <p:grpSpPr>
            <a:xfrm rot="0">
              <a:off x="2910480" y="15070"/>
              <a:ext cx="998744" cy="998744"/>
              <a:chOff x="0" y="0"/>
              <a:chExt cx="812800" cy="812800"/>
            </a:xfrm>
          </p:grpSpPr>
          <p:sp>
            <p:nvSpPr>
              <p:cNvPr name="Freeform 42" id="4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43" id="43"/>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3</a:t>
                </a:r>
              </a:p>
            </p:txBody>
          </p:sp>
        </p:grpSp>
        <p:grpSp>
          <p:nvGrpSpPr>
            <p:cNvPr name="Group 44" id="44"/>
            <p:cNvGrpSpPr/>
            <p:nvPr/>
          </p:nvGrpSpPr>
          <p:grpSpPr>
            <a:xfrm rot="0">
              <a:off x="0" y="3242510"/>
              <a:ext cx="998744" cy="998744"/>
              <a:chOff x="0" y="0"/>
              <a:chExt cx="812800" cy="812800"/>
            </a:xfrm>
          </p:grpSpPr>
          <p:sp>
            <p:nvSpPr>
              <p:cNvPr name="Freeform 45" id="4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46" id="46"/>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1</a:t>
                </a:r>
              </a:p>
            </p:txBody>
          </p:sp>
        </p:grpSp>
        <p:grpSp>
          <p:nvGrpSpPr>
            <p:cNvPr name="Group 47" id="47"/>
            <p:cNvGrpSpPr/>
            <p:nvPr/>
          </p:nvGrpSpPr>
          <p:grpSpPr>
            <a:xfrm rot="0">
              <a:off x="0" y="1498116"/>
              <a:ext cx="998744" cy="998744"/>
              <a:chOff x="0" y="0"/>
              <a:chExt cx="812800" cy="812800"/>
            </a:xfrm>
          </p:grpSpPr>
          <p:sp>
            <p:nvSpPr>
              <p:cNvPr name="Freeform 48" id="4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49" id="49"/>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6</a:t>
                </a:r>
              </a:p>
            </p:txBody>
          </p:sp>
        </p:grpSp>
        <p:grpSp>
          <p:nvGrpSpPr>
            <p:cNvPr name="Group 50" id="50"/>
            <p:cNvGrpSpPr/>
            <p:nvPr/>
          </p:nvGrpSpPr>
          <p:grpSpPr>
            <a:xfrm rot="0">
              <a:off x="2910480" y="3257580"/>
              <a:ext cx="998744" cy="998744"/>
              <a:chOff x="0" y="0"/>
              <a:chExt cx="812800" cy="812800"/>
            </a:xfrm>
          </p:grpSpPr>
          <p:sp>
            <p:nvSpPr>
              <p:cNvPr name="Freeform 51" id="5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52" id="52"/>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2</a:t>
                </a:r>
              </a:p>
            </p:txBody>
          </p:sp>
        </p:grpSp>
        <p:sp>
          <p:nvSpPr>
            <p:cNvPr name="TextBox 53" id="53"/>
            <p:cNvSpPr txBox="true"/>
            <p:nvPr/>
          </p:nvSpPr>
          <p:spPr>
            <a:xfrm rot="0">
              <a:off x="639735" y="1076491"/>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54" id="54"/>
            <p:cNvSpPr txBox="true"/>
            <p:nvPr/>
          </p:nvSpPr>
          <p:spPr>
            <a:xfrm rot="0">
              <a:off x="202187" y="2697746"/>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55" id="55"/>
            <p:cNvSpPr txBox="true"/>
            <p:nvPr/>
          </p:nvSpPr>
          <p:spPr>
            <a:xfrm rot="0">
              <a:off x="1370825" y="2468284"/>
              <a:ext cx="142929"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4</a:t>
              </a:r>
            </a:p>
          </p:txBody>
        </p:sp>
        <p:sp>
          <p:nvSpPr>
            <p:cNvPr name="TextBox 56" id="56"/>
            <p:cNvSpPr txBox="true"/>
            <p:nvPr/>
          </p:nvSpPr>
          <p:spPr>
            <a:xfrm rot="0">
              <a:off x="2819758" y="2440203"/>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TextBox 57" id="57"/>
            <p:cNvSpPr txBox="true"/>
            <p:nvPr/>
          </p:nvSpPr>
          <p:spPr>
            <a:xfrm rot="0">
              <a:off x="3506209" y="1943966"/>
              <a:ext cx="139608"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5</a:t>
              </a:r>
            </a:p>
          </p:txBody>
        </p:sp>
        <p:sp>
          <p:nvSpPr>
            <p:cNvPr name="TextBox 58" id="58"/>
            <p:cNvSpPr txBox="true"/>
            <p:nvPr/>
          </p:nvSpPr>
          <p:spPr>
            <a:xfrm rot="0">
              <a:off x="2730890" y="924314"/>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AutoShape 59" id="59"/>
            <p:cNvSpPr/>
            <p:nvPr/>
          </p:nvSpPr>
          <p:spPr>
            <a:xfrm>
              <a:off x="499372" y="998744"/>
              <a:ext cx="0" cy="499372"/>
            </a:xfrm>
            <a:prstGeom prst="line">
              <a:avLst/>
            </a:prstGeom>
            <a:ln cap="flat" w="38100">
              <a:solidFill>
                <a:srgbClr val="000000"/>
              </a:solidFill>
              <a:prstDash val="solid"/>
              <a:headEnd type="none" len="sm" w="sm"/>
              <a:tailEnd type="none" len="sm" w="sm"/>
            </a:ln>
          </p:spPr>
        </p:sp>
        <p:sp>
          <p:nvSpPr>
            <p:cNvPr name="AutoShape 60" id="60"/>
            <p:cNvSpPr/>
            <p:nvPr/>
          </p:nvSpPr>
          <p:spPr>
            <a:xfrm>
              <a:off x="499372" y="2496859"/>
              <a:ext cx="0" cy="745650"/>
            </a:xfrm>
            <a:prstGeom prst="line">
              <a:avLst/>
            </a:prstGeom>
            <a:ln cap="flat" w="38100">
              <a:solidFill>
                <a:srgbClr val="000000"/>
              </a:solidFill>
              <a:prstDash val="solid"/>
              <a:headEnd type="none" len="sm" w="sm"/>
              <a:tailEnd type="none" len="sm" w="sm"/>
            </a:ln>
          </p:spPr>
        </p:sp>
        <p:sp>
          <p:nvSpPr>
            <p:cNvPr name="AutoShape 61" id="61"/>
            <p:cNvSpPr/>
            <p:nvPr/>
          </p:nvSpPr>
          <p:spPr>
            <a:xfrm flipH="true">
              <a:off x="499372" y="2496859"/>
              <a:ext cx="1885836" cy="745650"/>
            </a:xfrm>
            <a:prstGeom prst="line">
              <a:avLst/>
            </a:prstGeom>
            <a:ln cap="flat" w="38100">
              <a:solidFill>
                <a:srgbClr val="000000"/>
              </a:solidFill>
              <a:prstDash val="solid"/>
              <a:headEnd type="none" len="sm" w="sm"/>
              <a:tailEnd type="none" len="sm" w="sm"/>
            </a:ln>
          </p:spPr>
        </p:sp>
        <p:sp>
          <p:nvSpPr>
            <p:cNvPr name="AutoShape 62" id="62"/>
            <p:cNvSpPr/>
            <p:nvPr/>
          </p:nvSpPr>
          <p:spPr>
            <a:xfrm>
              <a:off x="2385208" y="2496859"/>
              <a:ext cx="1024644" cy="760721"/>
            </a:xfrm>
            <a:prstGeom prst="line">
              <a:avLst/>
            </a:prstGeom>
            <a:ln cap="flat" w="38100">
              <a:solidFill>
                <a:srgbClr val="000000"/>
              </a:solidFill>
              <a:prstDash val="solid"/>
              <a:headEnd type="none" len="sm" w="sm"/>
              <a:tailEnd type="none" len="sm" w="sm"/>
            </a:ln>
          </p:spPr>
        </p:sp>
        <p:sp>
          <p:nvSpPr>
            <p:cNvPr name="AutoShape 63" id="63"/>
            <p:cNvSpPr/>
            <p:nvPr/>
          </p:nvSpPr>
          <p:spPr>
            <a:xfrm flipH="true">
              <a:off x="3409852" y="1013814"/>
              <a:ext cx="0" cy="2243766"/>
            </a:xfrm>
            <a:prstGeom prst="line">
              <a:avLst/>
            </a:prstGeom>
            <a:ln cap="flat" w="38100">
              <a:solidFill>
                <a:srgbClr val="000000"/>
              </a:solidFill>
              <a:prstDash val="solid"/>
              <a:headEnd type="none" len="sm" w="sm"/>
              <a:tailEnd type="none" len="sm" w="sm"/>
            </a:ln>
          </p:spPr>
        </p:sp>
        <p:sp>
          <p:nvSpPr>
            <p:cNvPr name="AutoShape 64" id="64"/>
            <p:cNvSpPr/>
            <p:nvPr/>
          </p:nvSpPr>
          <p:spPr>
            <a:xfrm flipH="true">
              <a:off x="2385208" y="1013814"/>
              <a:ext cx="1024644" cy="484302"/>
            </a:xfrm>
            <a:prstGeom prst="line">
              <a:avLst/>
            </a:prstGeom>
            <a:ln cap="flat" w="50800">
              <a:solidFill>
                <a:srgbClr val="FF3131"/>
              </a:solidFill>
              <a:prstDash val="solid"/>
              <a:headEnd type="none" len="sm" w="sm"/>
              <a:tailEnd type="none" len="sm" w="sm"/>
            </a:ln>
          </p:spPr>
        </p:sp>
      </p:grpSp>
      <p:grpSp>
        <p:nvGrpSpPr>
          <p:cNvPr name="Group 65" id="65"/>
          <p:cNvGrpSpPr/>
          <p:nvPr/>
        </p:nvGrpSpPr>
        <p:grpSpPr>
          <a:xfrm rot="0">
            <a:off x="14178040" y="2234333"/>
            <a:ext cx="2839284" cy="3091384"/>
            <a:chOff x="0" y="0"/>
            <a:chExt cx="3785712" cy="4121845"/>
          </a:xfrm>
        </p:grpSpPr>
        <p:grpSp>
          <p:nvGrpSpPr>
            <p:cNvPr name="Group 66" id="66"/>
            <p:cNvGrpSpPr/>
            <p:nvPr/>
          </p:nvGrpSpPr>
          <p:grpSpPr>
            <a:xfrm rot="0">
              <a:off x="0" y="0"/>
              <a:ext cx="967188" cy="967188"/>
              <a:chOff x="0" y="0"/>
              <a:chExt cx="812800" cy="812800"/>
            </a:xfrm>
          </p:grpSpPr>
          <p:sp>
            <p:nvSpPr>
              <p:cNvPr name="Freeform 67" id="6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68" id="68"/>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69" id="69"/>
            <p:cNvGrpSpPr/>
            <p:nvPr/>
          </p:nvGrpSpPr>
          <p:grpSpPr>
            <a:xfrm rot="0">
              <a:off x="1826253" y="1450783"/>
              <a:ext cx="967188" cy="967188"/>
              <a:chOff x="0" y="0"/>
              <a:chExt cx="812800" cy="812800"/>
            </a:xfrm>
          </p:grpSpPr>
          <p:sp>
            <p:nvSpPr>
              <p:cNvPr name="Freeform 70" id="7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71" id="71"/>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72" id="72"/>
            <p:cNvGrpSpPr/>
            <p:nvPr/>
          </p:nvGrpSpPr>
          <p:grpSpPr>
            <a:xfrm rot="0">
              <a:off x="2818523" y="14594"/>
              <a:ext cx="967188" cy="967188"/>
              <a:chOff x="0" y="0"/>
              <a:chExt cx="812800" cy="812800"/>
            </a:xfrm>
          </p:grpSpPr>
          <p:sp>
            <p:nvSpPr>
              <p:cNvPr name="Freeform 73" id="7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74" id="74"/>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75" id="75"/>
            <p:cNvGrpSpPr/>
            <p:nvPr/>
          </p:nvGrpSpPr>
          <p:grpSpPr>
            <a:xfrm rot="0">
              <a:off x="0" y="3140062"/>
              <a:ext cx="967188" cy="967188"/>
              <a:chOff x="0" y="0"/>
              <a:chExt cx="812800" cy="812800"/>
            </a:xfrm>
          </p:grpSpPr>
          <p:sp>
            <p:nvSpPr>
              <p:cNvPr name="Freeform 76" id="7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77" id="77"/>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78" id="78"/>
            <p:cNvGrpSpPr/>
            <p:nvPr/>
          </p:nvGrpSpPr>
          <p:grpSpPr>
            <a:xfrm rot="0">
              <a:off x="0" y="1450783"/>
              <a:ext cx="967188" cy="967188"/>
              <a:chOff x="0" y="0"/>
              <a:chExt cx="812800" cy="812800"/>
            </a:xfrm>
          </p:grpSpPr>
          <p:sp>
            <p:nvSpPr>
              <p:cNvPr name="Freeform 79" id="7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80" id="80"/>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81" id="81"/>
            <p:cNvGrpSpPr/>
            <p:nvPr/>
          </p:nvGrpSpPr>
          <p:grpSpPr>
            <a:xfrm rot="0">
              <a:off x="2818523" y="3154656"/>
              <a:ext cx="967188" cy="967188"/>
              <a:chOff x="0" y="0"/>
              <a:chExt cx="812800" cy="812800"/>
            </a:xfrm>
          </p:grpSpPr>
          <p:sp>
            <p:nvSpPr>
              <p:cNvPr name="Freeform 82" id="8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83" id="83"/>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84" id="84"/>
            <p:cNvSpPr txBox="true"/>
            <p:nvPr/>
          </p:nvSpPr>
          <p:spPr>
            <a:xfrm rot="0">
              <a:off x="619523" y="1051102"/>
              <a:ext cx="114856" cy="267529"/>
            </a:xfrm>
            <a:prstGeom prst="rect">
              <a:avLst/>
            </a:prstGeom>
          </p:spPr>
          <p:txBody>
            <a:bodyPr anchor="t" rtlCol="false" tIns="0" lIns="0" bIns="0" rIns="0">
              <a:spAutoFit/>
            </a:bodyPr>
            <a:lstStyle/>
            <a:p>
              <a:pPr algn="ctr" marL="0" indent="0" lvl="0">
                <a:lnSpc>
                  <a:spcPts val="1729"/>
                </a:lnSpc>
                <a:spcBef>
                  <a:spcPct val="0"/>
                </a:spcBef>
              </a:pPr>
              <a:r>
                <a:rPr lang="en-US" sz="1235">
                  <a:solidFill>
                    <a:srgbClr val="000000"/>
                  </a:solidFill>
                  <a:latin typeface="Canva Sans"/>
                </a:rPr>
                <a:t>2</a:t>
              </a:r>
            </a:p>
          </p:txBody>
        </p:sp>
        <p:sp>
          <p:nvSpPr>
            <p:cNvPr name="TextBox 85" id="85"/>
            <p:cNvSpPr txBox="true"/>
            <p:nvPr/>
          </p:nvSpPr>
          <p:spPr>
            <a:xfrm rot="0">
              <a:off x="195799" y="2621133"/>
              <a:ext cx="114856" cy="267529"/>
            </a:xfrm>
            <a:prstGeom prst="rect">
              <a:avLst/>
            </a:prstGeom>
          </p:spPr>
          <p:txBody>
            <a:bodyPr anchor="t" rtlCol="false" tIns="0" lIns="0" bIns="0" rIns="0">
              <a:spAutoFit/>
            </a:bodyPr>
            <a:lstStyle/>
            <a:p>
              <a:pPr algn="ctr" marL="0" indent="0" lvl="0">
                <a:lnSpc>
                  <a:spcPts val="1729"/>
                </a:lnSpc>
                <a:spcBef>
                  <a:spcPct val="0"/>
                </a:spcBef>
              </a:pPr>
              <a:r>
                <a:rPr lang="en-US" sz="1235">
                  <a:solidFill>
                    <a:srgbClr val="000000"/>
                  </a:solidFill>
                  <a:latin typeface="Canva Sans"/>
                </a:rPr>
                <a:t>2</a:t>
              </a:r>
            </a:p>
          </p:txBody>
        </p:sp>
        <p:sp>
          <p:nvSpPr>
            <p:cNvPr name="TextBox 86" id="86"/>
            <p:cNvSpPr txBox="true"/>
            <p:nvPr/>
          </p:nvSpPr>
          <p:spPr>
            <a:xfrm rot="0">
              <a:off x="1327514" y="2389396"/>
              <a:ext cx="138413" cy="300184"/>
            </a:xfrm>
            <a:prstGeom prst="rect">
              <a:avLst/>
            </a:prstGeom>
          </p:spPr>
          <p:txBody>
            <a:bodyPr anchor="t" rtlCol="false" tIns="0" lIns="0" bIns="0" rIns="0">
              <a:spAutoFit/>
            </a:bodyPr>
            <a:lstStyle/>
            <a:p>
              <a:pPr algn="ctr" marL="0" indent="0" lvl="0">
                <a:lnSpc>
                  <a:spcPts val="1891"/>
                </a:lnSpc>
                <a:spcBef>
                  <a:spcPct val="0"/>
                </a:spcBef>
              </a:pPr>
              <a:r>
                <a:rPr lang="en-US" sz="1350">
                  <a:solidFill>
                    <a:srgbClr val="000000"/>
                  </a:solidFill>
                  <a:latin typeface="Canva Sans"/>
                </a:rPr>
                <a:t>4</a:t>
              </a:r>
            </a:p>
          </p:txBody>
        </p:sp>
        <p:sp>
          <p:nvSpPr>
            <p:cNvPr name="TextBox 87" id="87"/>
            <p:cNvSpPr txBox="true"/>
            <p:nvPr/>
          </p:nvSpPr>
          <p:spPr>
            <a:xfrm rot="0">
              <a:off x="2730668" y="2362201"/>
              <a:ext cx="125548" cy="300184"/>
            </a:xfrm>
            <a:prstGeom prst="rect">
              <a:avLst/>
            </a:prstGeom>
          </p:spPr>
          <p:txBody>
            <a:bodyPr anchor="t" rtlCol="false" tIns="0" lIns="0" bIns="0" rIns="0">
              <a:spAutoFit/>
            </a:bodyPr>
            <a:lstStyle/>
            <a:p>
              <a:pPr algn="ctr" marL="0" indent="0" lvl="0">
                <a:lnSpc>
                  <a:spcPts val="1891"/>
                </a:lnSpc>
                <a:spcBef>
                  <a:spcPct val="0"/>
                </a:spcBef>
              </a:pPr>
              <a:r>
                <a:rPr lang="en-US" sz="1350">
                  <a:solidFill>
                    <a:srgbClr val="000000"/>
                  </a:solidFill>
                  <a:latin typeface="Canva Sans"/>
                </a:rPr>
                <a:t>2</a:t>
              </a:r>
            </a:p>
          </p:txBody>
        </p:sp>
        <p:sp>
          <p:nvSpPr>
            <p:cNvPr name="TextBox 88" id="88"/>
            <p:cNvSpPr txBox="true"/>
            <p:nvPr/>
          </p:nvSpPr>
          <p:spPr>
            <a:xfrm rot="0">
              <a:off x="3395430" y="1881644"/>
              <a:ext cx="135197" cy="300184"/>
            </a:xfrm>
            <a:prstGeom prst="rect">
              <a:avLst/>
            </a:prstGeom>
          </p:spPr>
          <p:txBody>
            <a:bodyPr anchor="t" rtlCol="false" tIns="0" lIns="0" bIns="0" rIns="0">
              <a:spAutoFit/>
            </a:bodyPr>
            <a:lstStyle/>
            <a:p>
              <a:pPr algn="ctr" marL="0" indent="0" lvl="0">
                <a:lnSpc>
                  <a:spcPts val="1891"/>
                </a:lnSpc>
                <a:spcBef>
                  <a:spcPct val="0"/>
                </a:spcBef>
              </a:pPr>
              <a:r>
                <a:rPr lang="en-US" sz="1350">
                  <a:solidFill>
                    <a:srgbClr val="000000"/>
                  </a:solidFill>
                  <a:latin typeface="Canva Sans"/>
                </a:rPr>
                <a:t>5</a:t>
              </a:r>
            </a:p>
          </p:txBody>
        </p:sp>
        <p:sp>
          <p:nvSpPr>
            <p:cNvPr name="TextBox 89" id="89"/>
            <p:cNvSpPr txBox="true"/>
            <p:nvPr/>
          </p:nvSpPr>
          <p:spPr>
            <a:xfrm rot="0">
              <a:off x="2644608" y="894208"/>
              <a:ext cx="125548" cy="300184"/>
            </a:xfrm>
            <a:prstGeom prst="rect">
              <a:avLst/>
            </a:prstGeom>
          </p:spPr>
          <p:txBody>
            <a:bodyPr anchor="t" rtlCol="false" tIns="0" lIns="0" bIns="0" rIns="0">
              <a:spAutoFit/>
            </a:bodyPr>
            <a:lstStyle/>
            <a:p>
              <a:pPr algn="ctr" marL="0" indent="0" lvl="0">
                <a:lnSpc>
                  <a:spcPts val="1891"/>
                </a:lnSpc>
                <a:spcBef>
                  <a:spcPct val="0"/>
                </a:spcBef>
              </a:pPr>
              <a:r>
                <a:rPr lang="en-US" sz="1350">
                  <a:solidFill>
                    <a:srgbClr val="000000"/>
                  </a:solidFill>
                  <a:latin typeface="Canva Sans"/>
                </a:rPr>
                <a:t>2</a:t>
              </a:r>
            </a:p>
          </p:txBody>
        </p:sp>
        <p:sp>
          <p:nvSpPr>
            <p:cNvPr name="AutoShape 90" id="90"/>
            <p:cNvSpPr/>
            <p:nvPr/>
          </p:nvSpPr>
          <p:spPr>
            <a:xfrm>
              <a:off x="483594" y="967188"/>
              <a:ext cx="0" cy="483594"/>
            </a:xfrm>
            <a:prstGeom prst="line">
              <a:avLst/>
            </a:prstGeom>
            <a:ln cap="flat" w="35937">
              <a:solidFill>
                <a:srgbClr val="000000"/>
              </a:solidFill>
              <a:prstDash val="solid"/>
              <a:headEnd type="none" len="sm" w="sm"/>
              <a:tailEnd type="none" len="sm" w="sm"/>
            </a:ln>
          </p:spPr>
        </p:sp>
        <p:sp>
          <p:nvSpPr>
            <p:cNvPr name="AutoShape 91" id="91"/>
            <p:cNvSpPr/>
            <p:nvPr/>
          </p:nvSpPr>
          <p:spPr>
            <a:xfrm>
              <a:off x="483594" y="2417971"/>
              <a:ext cx="0" cy="722091"/>
            </a:xfrm>
            <a:prstGeom prst="line">
              <a:avLst/>
            </a:prstGeom>
            <a:ln cap="flat" w="35937">
              <a:solidFill>
                <a:srgbClr val="000000"/>
              </a:solidFill>
              <a:prstDash val="solid"/>
              <a:headEnd type="none" len="sm" w="sm"/>
              <a:tailEnd type="none" len="sm" w="sm"/>
            </a:ln>
          </p:spPr>
        </p:sp>
        <p:sp>
          <p:nvSpPr>
            <p:cNvPr name="AutoShape 92" id="92"/>
            <p:cNvSpPr/>
            <p:nvPr/>
          </p:nvSpPr>
          <p:spPr>
            <a:xfrm flipH="true">
              <a:off x="483594" y="2417971"/>
              <a:ext cx="1826253" cy="722091"/>
            </a:xfrm>
            <a:prstGeom prst="line">
              <a:avLst/>
            </a:prstGeom>
            <a:ln cap="flat" w="35937">
              <a:solidFill>
                <a:srgbClr val="000000"/>
              </a:solidFill>
              <a:prstDash val="solid"/>
              <a:headEnd type="none" len="sm" w="sm"/>
              <a:tailEnd type="none" len="sm" w="sm"/>
            </a:ln>
          </p:spPr>
        </p:sp>
        <p:sp>
          <p:nvSpPr>
            <p:cNvPr name="AutoShape 93" id="93"/>
            <p:cNvSpPr/>
            <p:nvPr/>
          </p:nvSpPr>
          <p:spPr>
            <a:xfrm>
              <a:off x="2309847" y="2417971"/>
              <a:ext cx="992270" cy="736686"/>
            </a:xfrm>
            <a:prstGeom prst="line">
              <a:avLst/>
            </a:prstGeom>
            <a:ln cap="flat" w="53906">
              <a:solidFill>
                <a:srgbClr val="FF3131"/>
              </a:solidFill>
              <a:prstDash val="solid"/>
              <a:headEnd type="none" len="sm" w="sm"/>
              <a:tailEnd type="none" len="sm" w="sm"/>
            </a:ln>
          </p:spPr>
        </p:sp>
        <p:sp>
          <p:nvSpPr>
            <p:cNvPr name="AutoShape 94" id="94"/>
            <p:cNvSpPr/>
            <p:nvPr/>
          </p:nvSpPr>
          <p:spPr>
            <a:xfrm flipH="true">
              <a:off x="3302117" y="981782"/>
              <a:ext cx="0" cy="2172874"/>
            </a:xfrm>
            <a:prstGeom prst="line">
              <a:avLst/>
            </a:prstGeom>
            <a:ln cap="flat" w="35937">
              <a:solidFill>
                <a:srgbClr val="000000"/>
              </a:solidFill>
              <a:prstDash val="solid"/>
              <a:headEnd type="none" len="sm" w="sm"/>
              <a:tailEnd type="none" len="sm" w="sm"/>
            </a:ln>
          </p:spPr>
        </p:sp>
        <p:sp>
          <p:nvSpPr>
            <p:cNvPr name="AutoShape 95" id="95"/>
            <p:cNvSpPr/>
            <p:nvPr/>
          </p:nvSpPr>
          <p:spPr>
            <a:xfrm flipH="true">
              <a:off x="2309847" y="981782"/>
              <a:ext cx="992270" cy="469000"/>
            </a:xfrm>
            <a:prstGeom prst="line">
              <a:avLst/>
            </a:prstGeom>
            <a:ln cap="flat" w="53906">
              <a:solidFill>
                <a:srgbClr val="FF3131"/>
              </a:solidFill>
              <a:prstDash val="solid"/>
              <a:headEnd type="none" len="sm" w="sm"/>
              <a:tailEnd type="none" len="sm" w="sm"/>
            </a:ln>
          </p:spPr>
        </p:sp>
      </p:grpSp>
      <p:grpSp>
        <p:nvGrpSpPr>
          <p:cNvPr name="Group 96" id="96"/>
          <p:cNvGrpSpPr/>
          <p:nvPr/>
        </p:nvGrpSpPr>
        <p:grpSpPr>
          <a:xfrm rot="0">
            <a:off x="14131723" y="5903455"/>
            <a:ext cx="2931918" cy="3192243"/>
            <a:chOff x="0" y="0"/>
            <a:chExt cx="3909224" cy="4256324"/>
          </a:xfrm>
        </p:grpSpPr>
        <p:grpSp>
          <p:nvGrpSpPr>
            <p:cNvPr name="Group 97" id="97"/>
            <p:cNvGrpSpPr/>
            <p:nvPr/>
          </p:nvGrpSpPr>
          <p:grpSpPr>
            <a:xfrm rot="0">
              <a:off x="0" y="0"/>
              <a:ext cx="998744" cy="998744"/>
              <a:chOff x="0" y="0"/>
              <a:chExt cx="812800" cy="812800"/>
            </a:xfrm>
          </p:grpSpPr>
          <p:sp>
            <p:nvSpPr>
              <p:cNvPr name="Freeform 98" id="9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99" id="99"/>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100" id="100"/>
            <p:cNvGrpSpPr/>
            <p:nvPr/>
          </p:nvGrpSpPr>
          <p:grpSpPr>
            <a:xfrm rot="0">
              <a:off x="1885836" y="1498116"/>
              <a:ext cx="998744" cy="998744"/>
              <a:chOff x="0" y="0"/>
              <a:chExt cx="812800" cy="812800"/>
            </a:xfrm>
          </p:grpSpPr>
          <p:sp>
            <p:nvSpPr>
              <p:cNvPr name="Freeform 101" id="10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02" id="102"/>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103" id="103"/>
            <p:cNvGrpSpPr/>
            <p:nvPr/>
          </p:nvGrpSpPr>
          <p:grpSpPr>
            <a:xfrm rot="0">
              <a:off x="2910480" y="15070"/>
              <a:ext cx="998744" cy="998744"/>
              <a:chOff x="0" y="0"/>
              <a:chExt cx="812800" cy="812800"/>
            </a:xfrm>
          </p:grpSpPr>
          <p:sp>
            <p:nvSpPr>
              <p:cNvPr name="Freeform 104" id="10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05" id="105"/>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106" id="106"/>
            <p:cNvGrpSpPr/>
            <p:nvPr/>
          </p:nvGrpSpPr>
          <p:grpSpPr>
            <a:xfrm rot="0">
              <a:off x="0" y="3242510"/>
              <a:ext cx="998744" cy="998744"/>
              <a:chOff x="0" y="0"/>
              <a:chExt cx="812800" cy="812800"/>
            </a:xfrm>
          </p:grpSpPr>
          <p:sp>
            <p:nvSpPr>
              <p:cNvPr name="Freeform 107" id="10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08" id="108"/>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109" id="109"/>
            <p:cNvGrpSpPr/>
            <p:nvPr/>
          </p:nvGrpSpPr>
          <p:grpSpPr>
            <a:xfrm rot="0">
              <a:off x="0" y="1498116"/>
              <a:ext cx="998744" cy="998744"/>
              <a:chOff x="0" y="0"/>
              <a:chExt cx="812800" cy="812800"/>
            </a:xfrm>
          </p:grpSpPr>
          <p:sp>
            <p:nvSpPr>
              <p:cNvPr name="Freeform 110" id="11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1" id="111"/>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112" id="112"/>
            <p:cNvGrpSpPr/>
            <p:nvPr/>
          </p:nvGrpSpPr>
          <p:grpSpPr>
            <a:xfrm rot="0">
              <a:off x="2910480" y="3257580"/>
              <a:ext cx="998744" cy="998744"/>
              <a:chOff x="0" y="0"/>
              <a:chExt cx="812800" cy="812800"/>
            </a:xfrm>
          </p:grpSpPr>
          <p:sp>
            <p:nvSpPr>
              <p:cNvPr name="Freeform 113" id="1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14" id="114"/>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115" id="115"/>
            <p:cNvSpPr txBox="true"/>
            <p:nvPr/>
          </p:nvSpPr>
          <p:spPr>
            <a:xfrm rot="0">
              <a:off x="639735" y="1076491"/>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116" id="116"/>
            <p:cNvSpPr txBox="true"/>
            <p:nvPr/>
          </p:nvSpPr>
          <p:spPr>
            <a:xfrm rot="0">
              <a:off x="202187" y="2697746"/>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117" id="117"/>
            <p:cNvSpPr txBox="true"/>
            <p:nvPr/>
          </p:nvSpPr>
          <p:spPr>
            <a:xfrm rot="0">
              <a:off x="1370825" y="2468284"/>
              <a:ext cx="142929"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4</a:t>
              </a:r>
            </a:p>
          </p:txBody>
        </p:sp>
        <p:sp>
          <p:nvSpPr>
            <p:cNvPr name="TextBox 118" id="118"/>
            <p:cNvSpPr txBox="true"/>
            <p:nvPr/>
          </p:nvSpPr>
          <p:spPr>
            <a:xfrm rot="0">
              <a:off x="2819758" y="2440203"/>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TextBox 119" id="119"/>
            <p:cNvSpPr txBox="true"/>
            <p:nvPr/>
          </p:nvSpPr>
          <p:spPr>
            <a:xfrm rot="0">
              <a:off x="3506209" y="1943966"/>
              <a:ext cx="139608"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5</a:t>
              </a:r>
            </a:p>
          </p:txBody>
        </p:sp>
        <p:sp>
          <p:nvSpPr>
            <p:cNvPr name="TextBox 120" id="120"/>
            <p:cNvSpPr txBox="true"/>
            <p:nvPr/>
          </p:nvSpPr>
          <p:spPr>
            <a:xfrm rot="0">
              <a:off x="2730890" y="924314"/>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AutoShape 121" id="121"/>
            <p:cNvSpPr/>
            <p:nvPr/>
          </p:nvSpPr>
          <p:spPr>
            <a:xfrm>
              <a:off x="499372" y="998744"/>
              <a:ext cx="0" cy="499372"/>
            </a:xfrm>
            <a:prstGeom prst="line">
              <a:avLst/>
            </a:prstGeom>
            <a:ln cap="flat" w="37110">
              <a:solidFill>
                <a:srgbClr val="000000"/>
              </a:solidFill>
              <a:prstDash val="solid"/>
              <a:headEnd type="none" len="sm" w="sm"/>
              <a:tailEnd type="none" len="sm" w="sm"/>
            </a:ln>
          </p:spPr>
        </p:sp>
        <p:sp>
          <p:nvSpPr>
            <p:cNvPr name="AutoShape 122" id="122"/>
            <p:cNvSpPr/>
            <p:nvPr/>
          </p:nvSpPr>
          <p:spPr>
            <a:xfrm>
              <a:off x="499372" y="2496859"/>
              <a:ext cx="0" cy="745650"/>
            </a:xfrm>
            <a:prstGeom prst="line">
              <a:avLst/>
            </a:prstGeom>
            <a:ln cap="flat" w="37110">
              <a:solidFill>
                <a:srgbClr val="000000"/>
              </a:solidFill>
              <a:prstDash val="solid"/>
              <a:headEnd type="none" len="sm" w="sm"/>
              <a:tailEnd type="none" len="sm" w="sm"/>
            </a:ln>
          </p:spPr>
        </p:sp>
        <p:sp>
          <p:nvSpPr>
            <p:cNvPr name="AutoShape 123" id="123"/>
            <p:cNvSpPr/>
            <p:nvPr/>
          </p:nvSpPr>
          <p:spPr>
            <a:xfrm flipH="true">
              <a:off x="499372" y="2496859"/>
              <a:ext cx="1885836" cy="745650"/>
            </a:xfrm>
            <a:prstGeom prst="line">
              <a:avLst/>
            </a:prstGeom>
            <a:ln cap="flat" w="55665">
              <a:solidFill>
                <a:srgbClr val="FF3131"/>
              </a:solidFill>
              <a:prstDash val="solid"/>
              <a:headEnd type="none" len="sm" w="sm"/>
              <a:tailEnd type="none" len="sm" w="sm"/>
            </a:ln>
          </p:spPr>
        </p:sp>
        <p:sp>
          <p:nvSpPr>
            <p:cNvPr name="AutoShape 124" id="124"/>
            <p:cNvSpPr/>
            <p:nvPr/>
          </p:nvSpPr>
          <p:spPr>
            <a:xfrm>
              <a:off x="2385208" y="2496859"/>
              <a:ext cx="1024644" cy="760721"/>
            </a:xfrm>
            <a:prstGeom prst="line">
              <a:avLst/>
            </a:prstGeom>
            <a:ln cap="flat" w="55665">
              <a:solidFill>
                <a:srgbClr val="FF3131"/>
              </a:solidFill>
              <a:prstDash val="solid"/>
              <a:headEnd type="none" len="sm" w="sm"/>
              <a:tailEnd type="none" len="sm" w="sm"/>
            </a:ln>
          </p:spPr>
        </p:sp>
        <p:sp>
          <p:nvSpPr>
            <p:cNvPr name="AutoShape 125" id="125"/>
            <p:cNvSpPr/>
            <p:nvPr/>
          </p:nvSpPr>
          <p:spPr>
            <a:xfrm flipH="true">
              <a:off x="3409852" y="1013814"/>
              <a:ext cx="0" cy="2243766"/>
            </a:xfrm>
            <a:prstGeom prst="line">
              <a:avLst/>
            </a:prstGeom>
            <a:ln cap="flat" w="37110">
              <a:solidFill>
                <a:srgbClr val="000000"/>
              </a:solidFill>
              <a:prstDash val="solid"/>
              <a:headEnd type="none" len="sm" w="sm"/>
              <a:tailEnd type="none" len="sm" w="sm"/>
            </a:ln>
          </p:spPr>
        </p:sp>
        <p:sp>
          <p:nvSpPr>
            <p:cNvPr name="AutoShape 126" id="126"/>
            <p:cNvSpPr/>
            <p:nvPr/>
          </p:nvSpPr>
          <p:spPr>
            <a:xfrm flipH="true">
              <a:off x="2385208" y="1013814"/>
              <a:ext cx="1024644" cy="484302"/>
            </a:xfrm>
            <a:prstGeom prst="line">
              <a:avLst/>
            </a:prstGeom>
            <a:ln cap="flat" w="55665">
              <a:solidFill>
                <a:srgbClr val="FF3131"/>
              </a:solidFill>
              <a:prstDash val="solid"/>
              <a:headEnd type="none" len="sm" w="sm"/>
              <a:tailEnd type="none" len="sm" w="sm"/>
            </a:ln>
          </p:spPr>
        </p:sp>
      </p:grpSp>
      <p:grpSp>
        <p:nvGrpSpPr>
          <p:cNvPr name="Group 127" id="127"/>
          <p:cNvGrpSpPr/>
          <p:nvPr/>
        </p:nvGrpSpPr>
        <p:grpSpPr>
          <a:xfrm rot="0">
            <a:off x="1089241" y="5903455"/>
            <a:ext cx="2814883" cy="3064817"/>
            <a:chOff x="0" y="0"/>
            <a:chExt cx="3753178" cy="4086422"/>
          </a:xfrm>
        </p:grpSpPr>
        <p:grpSp>
          <p:nvGrpSpPr>
            <p:cNvPr name="Group 128" id="128"/>
            <p:cNvGrpSpPr/>
            <p:nvPr/>
          </p:nvGrpSpPr>
          <p:grpSpPr>
            <a:xfrm rot="0">
              <a:off x="0" y="0"/>
              <a:ext cx="958877" cy="958877"/>
              <a:chOff x="0" y="0"/>
              <a:chExt cx="812800" cy="812800"/>
            </a:xfrm>
          </p:grpSpPr>
          <p:sp>
            <p:nvSpPr>
              <p:cNvPr name="Freeform 129" id="12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30" id="130"/>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131" id="131"/>
            <p:cNvGrpSpPr/>
            <p:nvPr/>
          </p:nvGrpSpPr>
          <p:grpSpPr>
            <a:xfrm rot="0">
              <a:off x="1810558" y="1438315"/>
              <a:ext cx="958877" cy="958877"/>
              <a:chOff x="0" y="0"/>
              <a:chExt cx="812800" cy="812800"/>
            </a:xfrm>
          </p:grpSpPr>
          <p:sp>
            <p:nvSpPr>
              <p:cNvPr name="Freeform 132" id="13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33" id="133"/>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134" id="134"/>
            <p:cNvGrpSpPr/>
            <p:nvPr/>
          </p:nvGrpSpPr>
          <p:grpSpPr>
            <a:xfrm rot="0">
              <a:off x="2794301" y="14469"/>
              <a:ext cx="958877" cy="958877"/>
              <a:chOff x="0" y="0"/>
              <a:chExt cx="812800" cy="812800"/>
            </a:xfrm>
          </p:grpSpPr>
          <p:sp>
            <p:nvSpPr>
              <p:cNvPr name="Freeform 135" id="13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36" id="136"/>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137" id="137"/>
            <p:cNvGrpSpPr/>
            <p:nvPr/>
          </p:nvGrpSpPr>
          <p:grpSpPr>
            <a:xfrm rot="0">
              <a:off x="0" y="3113077"/>
              <a:ext cx="958877" cy="958877"/>
              <a:chOff x="0" y="0"/>
              <a:chExt cx="812800" cy="812800"/>
            </a:xfrm>
          </p:grpSpPr>
          <p:sp>
            <p:nvSpPr>
              <p:cNvPr name="Freeform 138" id="13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39" id="139"/>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140" id="140"/>
            <p:cNvGrpSpPr/>
            <p:nvPr/>
          </p:nvGrpSpPr>
          <p:grpSpPr>
            <a:xfrm rot="0">
              <a:off x="0" y="1438315"/>
              <a:ext cx="958877" cy="958877"/>
              <a:chOff x="0" y="0"/>
              <a:chExt cx="812800" cy="812800"/>
            </a:xfrm>
          </p:grpSpPr>
          <p:sp>
            <p:nvSpPr>
              <p:cNvPr name="Freeform 141" id="14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42" id="142"/>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143" id="143"/>
            <p:cNvGrpSpPr/>
            <p:nvPr/>
          </p:nvGrpSpPr>
          <p:grpSpPr>
            <a:xfrm rot="0">
              <a:off x="2794301" y="3127546"/>
              <a:ext cx="958877" cy="958877"/>
              <a:chOff x="0" y="0"/>
              <a:chExt cx="812800" cy="812800"/>
            </a:xfrm>
          </p:grpSpPr>
          <p:sp>
            <p:nvSpPr>
              <p:cNvPr name="Freeform 144" id="14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45" id="145"/>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146" id="146"/>
            <p:cNvSpPr txBox="true"/>
            <p:nvPr/>
          </p:nvSpPr>
          <p:spPr>
            <a:xfrm rot="0">
              <a:off x="614199" y="1041905"/>
              <a:ext cx="113869" cy="265394"/>
            </a:xfrm>
            <a:prstGeom prst="rect">
              <a:avLst/>
            </a:prstGeom>
          </p:spPr>
          <p:txBody>
            <a:bodyPr anchor="t" rtlCol="false" tIns="0" lIns="0" bIns="0" rIns="0">
              <a:spAutoFit/>
            </a:bodyPr>
            <a:lstStyle/>
            <a:p>
              <a:pPr algn="ctr" marL="0" indent="0" lvl="0">
                <a:lnSpc>
                  <a:spcPts val="1715"/>
                </a:lnSpc>
                <a:spcBef>
                  <a:spcPct val="0"/>
                </a:spcBef>
              </a:pPr>
              <a:r>
                <a:rPr lang="en-US" sz="1225">
                  <a:solidFill>
                    <a:srgbClr val="000000"/>
                  </a:solidFill>
                  <a:latin typeface="Canva Sans"/>
                </a:rPr>
                <a:t>2</a:t>
              </a:r>
            </a:p>
          </p:txBody>
        </p:sp>
        <p:sp>
          <p:nvSpPr>
            <p:cNvPr name="TextBox 147" id="147"/>
            <p:cNvSpPr txBox="true"/>
            <p:nvPr/>
          </p:nvSpPr>
          <p:spPr>
            <a:xfrm rot="0">
              <a:off x="194116" y="2598444"/>
              <a:ext cx="113869" cy="265394"/>
            </a:xfrm>
            <a:prstGeom prst="rect">
              <a:avLst/>
            </a:prstGeom>
          </p:spPr>
          <p:txBody>
            <a:bodyPr anchor="t" rtlCol="false" tIns="0" lIns="0" bIns="0" rIns="0">
              <a:spAutoFit/>
            </a:bodyPr>
            <a:lstStyle/>
            <a:p>
              <a:pPr algn="ctr" marL="0" indent="0" lvl="0">
                <a:lnSpc>
                  <a:spcPts val="1715"/>
                </a:lnSpc>
                <a:spcBef>
                  <a:spcPct val="0"/>
                </a:spcBef>
              </a:pPr>
              <a:r>
                <a:rPr lang="en-US" sz="1225">
                  <a:solidFill>
                    <a:srgbClr val="000000"/>
                  </a:solidFill>
                  <a:latin typeface="Canva Sans"/>
                </a:rPr>
                <a:t>2</a:t>
              </a:r>
            </a:p>
          </p:txBody>
        </p:sp>
        <p:sp>
          <p:nvSpPr>
            <p:cNvPr name="TextBox 148" id="148"/>
            <p:cNvSpPr txBox="true"/>
            <p:nvPr/>
          </p:nvSpPr>
          <p:spPr>
            <a:xfrm rot="0">
              <a:off x="1316106" y="2368616"/>
              <a:ext cx="137224" cy="297849"/>
            </a:xfrm>
            <a:prstGeom prst="rect">
              <a:avLst/>
            </a:prstGeom>
          </p:spPr>
          <p:txBody>
            <a:bodyPr anchor="t" rtlCol="false" tIns="0" lIns="0" bIns="0" rIns="0">
              <a:spAutoFit/>
            </a:bodyPr>
            <a:lstStyle/>
            <a:p>
              <a:pPr algn="ctr" marL="0" indent="0" lvl="0">
                <a:lnSpc>
                  <a:spcPts val="1874"/>
                </a:lnSpc>
                <a:spcBef>
                  <a:spcPct val="0"/>
                </a:spcBef>
              </a:pPr>
              <a:r>
                <a:rPr lang="en-US" sz="1339">
                  <a:solidFill>
                    <a:srgbClr val="000000"/>
                  </a:solidFill>
                  <a:latin typeface="Canva Sans"/>
                </a:rPr>
                <a:t>4</a:t>
              </a:r>
            </a:p>
          </p:txBody>
        </p:sp>
        <p:sp>
          <p:nvSpPr>
            <p:cNvPr name="TextBox 149" id="149"/>
            <p:cNvSpPr txBox="true"/>
            <p:nvPr/>
          </p:nvSpPr>
          <p:spPr>
            <a:xfrm rot="0">
              <a:off x="2707201" y="2341656"/>
              <a:ext cx="124469" cy="297849"/>
            </a:xfrm>
            <a:prstGeom prst="rect">
              <a:avLst/>
            </a:prstGeom>
          </p:spPr>
          <p:txBody>
            <a:bodyPr anchor="t" rtlCol="false" tIns="0" lIns="0" bIns="0" rIns="0">
              <a:spAutoFit/>
            </a:bodyPr>
            <a:lstStyle/>
            <a:p>
              <a:pPr algn="ctr" marL="0" indent="0" lvl="0">
                <a:lnSpc>
                  <a:spcPts val="1874"/>
                </a:lnSpc>
                <a:spcBef>
                  <a:spcPct val="0"/>
                </a:spcBef>
              </a:pPr>
              <a:r>
                <a:rPr lang="en-US" sz="1339">
                  <a:solidFill>
                    <a:srgbClr val="000000"/>
                  </a:solidFill>
                  <a:latin typeface="Canva Sans"/>
                </a:rPr>
                <a:t>2</a:t>
              </a:r>
            </a:p>
          </p:txBody>
        </p:sp>
        <p:sp>
          <p:nvSpPr>
            <p:cNvPr name="TextBox 150" id="150"/>
            <p:cNvSpPr txBox="true"/>
            <p:nvPr/>
          </p:nvSpPr>
          <p:spPr>
            <a:xfrm rot="0">
              <a:off x="3366250" y="1865227"/>
              <a:ext cx="134035" cy="297849"/>
            </a:xfrm>
            <a:prstGeom prst="rect">
              <a:avLst/>
            </a:prstGeom>
          </p:spPr>
          <p:txBody>
            <a:bodyPr anchor="t" rtlCol="false" tIns="0" lIns="0" bIns="0" rIns="0">
              <a:spAutoFit/>
            </a:bodyPr>
            <a:lstStyle/>
            <a:p>
              <a:pPr algn="ctr" marL="0" indent="0" lvl="0">
                <a:lnSpc>
                  <a:spcPts val="1874"/>
                </a:lnSpc>
                <a:spcBef>
                  <a:spcPct val="0"/>
                </a:spcBef>
              </a:pPr>
              <a:r>
                <a:rPr lang="en-US" sz="1339">
                  <a:solidFill>
                    <a:srgbClr val="000000"/>
                  </a:solidFill>
                  <a:latin typeface="Canva Sans"/>
                </a:rPr>
                <a:t>5</a:t>
              </a:r>
            </a:p>
          </p:txBody>
        </p:sp>
        <p:sp>
          <p:nvSpPr>
            <p:cNvPr name="TextBox 151" id="151"/>
            <p:cNvSpPr txBox="true"/>
            <p:nvPr/>
          </p:nvSpPr>
          <p:spPr>
            <a:xfrm rot="0">
              <a:off x="2621880" y="886278"/>
              <a:ext cx="124469" cy="297849"/>
            </a:xfrm>
            <a:prstGeom prst="rect">
              <a:avLst/>
            </a:prstGeom>
          </p:spPr>
          <p:txBody>
            <a:bodyPr anchor="t" rtlCol="false" tIns="0" lIns="0" bIns="0" rIns="0">
              <a:spAutoFit/>
            </a:bodyPr>
            <a:lstStyle/>
            <a:p>
              <a:pPr algn="ctr" marL="0" indent="0" lvl="0">
                <a:lnSpc>
                  <a:spcPts val="1874"/>
                </a:lnSpc>
                <a:spcBef>
                  <a:spcPct val="0"/>
                </a:spcBef>
              </a:pPr>
              <a:r>
                <a:rPr lang="en-US" sz="1339">
                  <a:solidFill>
                    <a:srgbClr val="000000"/>
                  </a:solidFill>
                  <a:latin typeface="Canva Sans"/>
                </a:rPr>
                <a:t>2</a:t>
              </a:r>
            </a:p>
          </p:txBody>
        </p:sp>
        <p:sp>
          <p:nvSpPr>
            <p:cNvPr name="AutoShape 152" id="152"/>
            <p:cNvSpPr/>
            <p:nvPr/>
          </p:nvSpPr>
          <p:spPr>
            <a:xfrm>
              <a:off x="479438" y="958877"/>
              <a:ext cx="0" cy="479438"/>
            </a:xfrm>
            <a:prstGeom prst="line">
              <a:avLst/>
            </a:prstGeom>
            <a:ln cap="flat" w="53443">
              <a:solidFill>
                <a:srgbClr val="FF3131"/>
              </a:solidFill>
              <a:prstDash val="solid"/>
              <a:headEnd type="none" len="sm" w="sm"/>
              <a:tailEnd type="none" len="sm" w="sm"/>
            </a:ln>
          </p:spPr>
        </p:sp>
        <p:sp>
          <p:nvSpPr>
            <p:cNvPr name="AutoShape 153" id="153"/>
            <p:cNvSpPr/>
            <p:nvPr/>
          </p:nvSpPr>
          <p:spPr>
            <a:xfrm>
              <a:off x="479438" y="2397191"/>
              <a:ext cx="0" cy="715886"/>
            </a:xfrm>
            <a:prstGeom prst="line">
              <a:avLst/>
            </a:prstGeom>
            <a:ln cap="flat" w="53443">
              <a:solidFill>
                <a:srgbClr val="FF3131"/>
              </a:solidFill>
              <a:prstDash val="solid"/>
              <a:headEnd type="none" len="sm" w="sm"/>
              <a:tailEnd type="none" len="sm" w="sm"/>
            </a:ln>
          </p:spPr>
        </p:sp>
        <p:sp>
          <p:nvSpPr>
            <p:cNvPr name="AutoShape 154" id="154"/>
            <p:cNvSpPr/>
            <p:nvPr/>
          </p:nvSpPr>
          <p:spPr>
            <a:xfrm flipH="true">
              <a:off x="479438" y="2397191"/>
              <a:ext cx="1810558" cy="715886"/>
            </a:xfrm>
            <a:prstGeom prst="line">
              <a:avLst/>
            </a:prstGeom>
            <a:ln cap="flat" w="53443">
              <a:solidFill>
                <a:srgbClr val="FF3131"/>
              </a:solidFill>
              <a:prstDash val="solid"/>
              <a:headEnd type="none" len="sm" w="sm"/>
              <a:tailEnd type="none" len="sm" w="sm"/>
            </a:ln>
          </p:spPr>
        </p:sp>
        <p:sp>
          <p:nvSpPr>
            <p:cNvPr name="AutoShape 155" id="155"/>
            <p:cNvSpPr/>
            <p:nvPr/>
          </p:nvSpPr>
          <p:spPr>
            <a:xfrm>
              <a:off x="2289997" y="2397191"/>
              <a:ext cx="983743" cy="730355"/>
            </a:xfrm>
            <a:prstGeom prst="line">
              <a:avLst/>
            </a:prstGeom>
            <a:ln cap="flat" w="53443">
              <a:solidFill>
                <a:srgbClr val="FF3131"/>
              </a:solidFill>
              <a:prstDash val="solid"/>
              <a:headEnd type="none" len="sm" w="sm"/>
              <a:tailEnd type="none" len="sm" w="sm"/>
            </a:ln>
          </p:spPr>
        </p:sp>
        <p:sp>
          <p:nvSpPr>
            <p:cNvPr name="AutoShape 156" id="156"/>
            <p:cNvSpPr/>
            <p:nvPr/>
          </p:nvSpPr>
          <p:spPr>
            <a:xfrm flipH="true">
              <a:off x="3273740" y="973345"/>
              <a:ext cx="0" cy="2154201"/>
            </a:xfrm>
            <a:prstGeom prst="line">
              <a:avLst/>
            </a:prstGeom>
            <a:ln cap="flat" w="35628">
              <a:solidFill>
                <a:srgbClr val="000000"/>
              </a:solidFill>
              <a:prstDash val="solid"/>
              <a:headEnd type="none" len="sm" w="sm"/>
              <a:tailEnd type="none" len="sm" w="sm"/>
            </a:ln>
          </p:spPr>
        </p:sp>
        <p:sp>
          <p:nvSpPr>
            <p:cNvPr name="AutoShape 157" id="157"/>
            <p:cNvSpPr/>
            <p:nvPr/>
          </p:nvSpPr>
          <p:spPr>
            <a:xfrm flipH="true">
              <a:off x="2289997" y="973345"/>
              <a:ext cx="983743" cy="464970"/>
            </a:xfrm>
            <a:prstGeom prst="line">
              <a:avLst/>
            </a:prstGeom>
            <a:ln cap="flat" w="53443">
              <a:solidFill>
                <a:srgbClr val="FF3131"/>
              </a:solidFill>
              <a:prstDash val="solid"/>
              <a:headEnd type="none" len="sm" w="sm"/>
              <a:tailEnd type="none" len="sm" w="sm"/>
            </a:ln>
          </p:spPr>
        </p:sp>
      </p:grpSp>
      <p:sp>
        <p:nvSpPr>
          <p:cNvPr name="AutoShape 158" id="158"/>
          <p:cNvSpPr/>
          <p:nvPr/>
        </p:nvSpPr>
        <p:spPr>
          <a:xfrm flipV="true">
            <a:off x="4600819" y="3694514"/>
            <a:ext cx="2364099" cy="163"/>
          </a:xfrm>
          <a:prstGeom prst="line">
            <a:avLst/>
          </a:prstGeom>
          <a:ln cap="flat" w="66675">
            <a:solidFill>
              <a:srgbClr val="000000"/>
            </a:solidFill>
            <a:prstDash val="solid"/>
            <a:headEnd type="none" len="sm" w="sm"/>
            <a:tailEnd type="arrow" len="sm" w="med"/>
          </a:ln>
        </p:spPr>
      </p:sp>
      <p:sp>
        <p:nvSpPr>
          <p:cNvPr name="AutoShape 159" id="159"/>
          <p:cNvSpPr/>
          <p:nvPr/>
        </p:nvSpPr>
        <p:spPr>
          <a:xfrm flipV="true">
            <a:off x="11014892" y="3646726"/>
            <a:ext cx="2364099" cy="163"/>
          </a:xfrm>
          <a:prstGeom prst="line">
            <a:avLst/>
          </a:prstGeom>
          <a:ln cap="flat" w="66675">
            <a:solidFill>
              <a:srgbClr val="000000"/>
            </a:solidFill>
            <a:prstDash val="solid"/>
            <a:headEnd type="none" len="sm" w="sm"/>
            <a:tailEnd type="arrow" len="sm" w="med"/>
          </a:ln>
        </p:spPr>
      </p:sp>
      <p:grpSp>
        <p:nvGrpSpPr>
          <p:cNvPr name="Group 160" id="160"/>
          <p:cNvGrpSpPr/>
          <p:nvPr/>
        </p:nvGrpSpPr>
        <p:grpSpPr>
          <a:xfrm rot="0">
            <a:off x="7603370" y="5903455"/>
            <a:ext cx="2931918" cy="3192243"/>
            <a:chOff x="0" y="0"/>
            <a:chExt cx="3909224" cy="4256324"/>
          </a:xfrm>
        </p:grpSpPr>
        <p:grpSp>
          <p:nvGrpSpPr>
            <p:cNvPr name="Group 161" id="161"/>
            <p:cNvGrpSpPr/>
            <p:nvPr/>
          </p:nvGrpSpPr>
          <p:grpSpPr>
            <a:xfrm rot="0">
              <a:off x="0" y="0"/>
              <a:ext cx="998744" cy="998744"/>
              <a:chOff x="0" y="0"/>
              <a:chExt cx="812800" cy="812800"/>
            </a:xfrm>
          </p:grpSpPr>
          <p:sp>
            <p:nvSpPr>
              <p:cNvPr name="Freeform 162" id="16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63" id="163"/>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5</a:t>
                </a:r>
              </a:p>
            </p:txBody>
          </p:sp>
        </p:grpSp>
        <p:grpSp>
          <p:nvGrpSpPr>
            <p:cNvPr name="Group 164" id="164"/>
            <p:cNvGrpSpPr/>
            <p:nvPr/>
          </p:nvGrpSpPr>
          <p:grpSpPr>
            <a:xfrm rot="0">
              <a:off x="1885836" y="1498116"/>
              <a:ext cx="998744" cy="998744"/>
              <a:chOff x="0" y="0"/>
              <a:chExt cx="812800" cy="812800"/>
            </a:xfrm>
          </p:grpSpPr>
          <p:sp>
            <p:nvSpPr>
              <p:cNvPr name="Freeform 165" id="16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66" id="166"/>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4</a:t>
                </a:r>
              </a:p>
            </p:txBody>
          </p:sp>
        </p:grpSp>
        <p:grpSp>
          <p:nvGrpSpPr>
            <p:cNvPr name="Group 167" id="167"/>
            <p:cNvGrpSpPr/>
            <p:nvPr/>
          </p:nvGrpSpPr>
          <p:grpSpPr>
            <a:xfrm rot="0">
              <a:off x="2910480" y="15070"/>
              <a:ext cx="998744" cy="998744"/>
              <a:chOff x="0" y="0"/>
              <a:chExt cx="812800" cy="812800"/>
            </a:xfrm>
          </p:grpSpPr>
          <p:sp>
            <p:nvSpPr>
              <p:cNvPr name="Freeform 168" id="16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69" id="169"/>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3</a:t>
                </a:r>
              </a:p>
            </p:txBody>
          </p:sp>
        </p:grpSp>
        <p:grpSp>
          <p:nvGrpSpPr>
            <p:cNvPr name="Group 170" id="170"/>
            <p:cNvGrpSpPr/>
            <p:nvPr/>
          </p:nvGrpSpPr>
          <p:grpSpPr>
            <a:xfrm rot="0">
              <a:off x="0" y="3242510"/>
              <a:ext cx="998744" cy="998744"/>
              <a:chOff x="0" y="0"/>
              <a:chExt cx="812800" cy="812800"/>
            </a:xfrm>
          </p:grpSpPr>
          <p:sp>
            <p:nvSpPr>
              <p:cNvPr name="Freeform 171" id="17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72" id="172"/>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1</a:t>
                </a:r>
              </a:p>
            </p:txBody>
          </p:sp>
        </p:grpSp>
        <p:grpSp>
          <p:nvGrpSpPr>
            <p:cNvPr name="Group 173" id="173"/>
            <p:cNvGrpSpPr/>
            <p:nvPr/>
          </p:nvGrpSpPr>
          <p:grpSpPr>
            <a:xfrm rot="0">
              <a:off x="0" y="1498116"/>
              <a:ext cx="998744" cy="998744"/>
              <a:chOff x="0" y="0"/>
              <a:chExt cx="812800" cy="812800"/>
            </a:xfrm>
          </p:grpSpPr>
          <p:sp>
            <p:nvSpPr>
              <p:cNvPr name="Freeform 174" id="17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75" id="175"/>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6</a:t>
                </a:r>
              </a:p>
            </p:txBody>
          </p:sp>
        </p:grpSp>
        <p:grpSp>
          <p:nvGrpSpPr>
            <p:cNvPr name="Group 176" id="176"/>
            <p:cNvGrpSpPr/>
            <p:nvPr/>
          </p:nvGrpSpPr>
          <p:grpSpPr>
            <a:xfrm rot="0">
              <a:off x="2910480" y="3257580"/>
              <a:ext cx="998744" cy="998744"/>
              <a:chOff x="0" y="0"/>
              <a:chExt cx="812800" cy="812800"/>
            </a:xfrm>
          </p:grpSpPr>
          <p:sp>
            <p:nvSpPr>
              <p:cNvPr name="Freeform 177" id="17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78" id="178"/>
              <p:cNvSpPr txBox="true"/>
              <p:nvPr/>
            </p:nvSpPr>
            <p:spPr>
              <a:xfrm>
                <a:off x="76200" y="19050"/>
                <a:ext cx="660400" cy="717550"/>
              </a:xfrm>
              <a:prstGeom prst="rect">
                <a:avLst/>
              </a:prstGeom>
            </p:spPr>
            <p:txBody>
              <a:bodyPr anchor="ctr" rtlCol="false" tIns="32411" lIns="32411" bIns="32411" rIns="32411"/>
              <a:lstStyle/>
              <a:p>
                <a:pPr algn="ctr">
                  <a:lnSpc>
                    <a:spcPts val="3220"/>
                  </a:lnSpc>
                </a:pPr>
                <a:r>
                  <a:rPr lang="en-US" sz="2300">
                    <a:solidFill>
                      <a:srgbClr val="FFFFFF"/>
                    </a:solidFill>
                    <a:latin typeface="Public Sans"/>
                  </a:rPr>
                  <a:t>2</a:t>
                </a:r>
              </a:p>
            </p:txBody>
          </p:sp>
        </p:grpSp>
        <p:sp>
          <p:nvSpPr>
            <p:cNvPr name="TextBox 179" id="179"/>
            <p:cNvSpPr txBox="true"/>
            <p:nvPr/>
          </p:nvSpPr>
          <p:spPr>
            <a:xfrm rot="0">
              <a:off x="639735" y="1076491"/>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180" id="180"/>
            <p:cNvSpPr txBox="true"/>
            <p:nvPr/>
          </p:nvSpPr>
          <p:spPr>
            <a:xfrm rot="0">
              <a:off x="202187" y="2697746"/>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181" id="181"/>
            <p:cNvSpPr txBox="true"/>
            <p:nvPr/>
          </p:nvSpPr>
          <p:spPr>
            <a:xfrm rot="0">
              <a:off x="1370825" y="2468284"/>
              <a:ext cx="142929"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4</a:t>
              </a:r>
            </a:p>
          </p:txBody>
        </p:sp>
        <p:sp>
          <p:nvSpPr>
            <p:cNvPr name="TextBox 182" id="182"/>
            <p:cNvSpPr txBox="true"/>
            <p:nvPr/>
          </p:nvSpPr>
          <p:spPr>
            <a:xfrm rot="0">
              <a:off x="2819758" y="2440203"/>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TextBox 183" id="183"/>
            <p:cNvSpPr txBox="true"/>
            <p:nvPr/>
          </p:nvSpPr>
          <p:spPr>
            <a:xfrm rot="0">
              <a:off x="3506209" y="1943966"/>
              <a:ext cx="139608"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5</a:t>
              </a:r>
            </a:p>
          </p:txBody>
        </p:sp>
        <p:sp>
          <p:nvSpPr>
            <p:cNvPr name="TextBox 184" id="184"/>
            <p:cNvSpPr txBox="true"/>
            <p:nvPr/>
          </p:nvSpPr>
          <p:spPr>
            <a:xfrm rot="0">
              <a:off x="2730890" y="924314"/>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AutoShape 185" id="185"/>
            <p:cNvSpPr/>
            <p:nvPr/>
          </p:nvSpPr>
          <p:spPr>
            <a:xfrm>
              <a:off x="499372" y="998744"/>
              <a:ext cx="0" cy="499372"/>
            </a:xfrm>
            <a:prstGeom prst="line">
              <a:avLst/>
            </a:prstGeom>
            <a:ln cap="flat" w="38100">
              <a:solidFill>
                <a:srgbClr val="000000"/>
              </a:solidFill>
              <a:prstDash val="solid"/>
              <a:headEnd type="none" len="sm" w="sm"/>
              <a:tailEnd type="none" len="sm" w="sm"/>
            </a:ln>
          </p:spPr>
        </p:sp>
        <p:sp>
          <p:nvSpPr>
            <p:cNvPr name="AutoShape 186" id="186"/>
            <p:cNvSpPr/>
            <p:nvPr/>
          </p:nvSpPr>
          <p:spPr>
            <a:xfrm>
              <a:off x="499372" y="2496859"/>
              <a:ext cx="0" cy="745650"/>
            </a:xfrm>
            <a:prstGeom prst="line">
              <a:avLst/>
            </a:prstGeom>
            <a:ln cap="flat" w="76200">
              <a:solidFill>
                <a:srgbClr val="FF3131"/>
              </a:solidFill>
              <a:prstDash val="solid"/>
              <a:headEnd type="none" len="sm" w="sm"/>
              <a:tailEnd type="none" len="sm" w="sm"/>
            </a:ln>
          </p:spPr>
        </p:sp>
        <p:sp>
          <p:nvSpPr>
            <p:cNvPr name="AutoShape 187" id="187"/>
            <p:cNvSpPr/>
            <p:nvPr/>
          </p:nvSpPr>
          <p:spPr>
            <a:xfrm flipH="true">
              <a:off x="499372" y="2496859"/>
              <a:ext cx="1885836" cy="745650"/>
            </a:xfrm>
            <a:prstGeom prst="line">
              <a:avLst/>
            </a:prstGeom>
            <a:ln cap="flat" w="76200">
              <a:solidFill>
                <a:srgbClr val="FF3131"/>
              </a:solidFill>
              <a:prstDash val="solid"/>
              <a:headEnd type="none" len="sm" w="sm"/>
              <a:tailEnd type="none" len="sm" w="sm"/>
            </a:ln>
          </p:spPr>
        </p:sp>
        <p:sp>
          <p:nvSpPr>
            <p:cNvPr name="AutoShape 188" id="188"/>
            <p:cNvSpPr/>
            <p:nvPr/>
          </p:nvSpPr>
          <p:spPr>
            <a:xfrm>
              <a:off x="2385208" y="2496859"/>
              <a:ext cx="1024644" cy="760721"/>
            </a:xfrm>
            <a:prstGeom prst="line">
              <a:avLst/>
            </a:prstGeom>
            <a:ln cap="flat" w="76200">
              <a:solidFill>
                <a:srgbClr val="FF3131"/>
              </a:solidFill>
              <a:prstDash val="solid"/>
              <a:headEnd type="none" len="sm" w="sm"/>
              <a:tailEnd type="none" len="sm" w="sm"/>
            </a:ln>
          </p:spPr>
        </p:sp>
        <p:sp>
          <p:nvSpPr>
            <p:cNvPr name="AutoShape 189" id="189"/>
            <p:cNvSpPr/>
            <p:nvPr/>
          </p:nvSpPr>
          <p:spPr>
            <a:xfrm>
              <a:off x="3409852" y="1013814"/>
              <a:ext cx="0" cy="2243766"/>
            </a:xfrm>
            <a:prstGeom prst="line">
              <a:avLst/>
            </a:prstGeom>
            <a:ln cap="flat" w="38100">
              <a:solidFill>
                <a:srgbClr val="000000"/>
              </a:solidFill>
              <a:prstDash val="solid"/>
              <a:headEnd type="none" len="sm" w="sm"/>
              <a:tailEnd type="none" len="sm" w="sm"/>
            </a:ln>
          </p:spPr>
        </p:sp>
        <p:sp>
          <p:nvSpPr>
            <p:cNvPr name="AutoShape 190" id="190"/>
            <p:cNvSpPr/>
            <p:nvPr/>
          </p:nvSpPr>
          <p:spPr>
            <a:xfrm flipH="true">
              <a:off x="2385208" y="1013814"/>
              <a:ext cx="1024644" cy="484302"/>
            </a:xfrm>
            <a:prstGeom prst="line">
              <a:avLst/>
            </a:prstGeom>
            <a:ln cap="flat" w="76200">
              <a:solidFill>
                <a:srgbClr val="FF3131"/>
              </a:solidFill>
              <a:prstDash val="solid"/>
              <a:headEnd type="none" len="sm" w="sm"/>
              <a:tailEnd type="none" len="sm" w="sm"/>
            </a:ln>
          </p:spPr>
        </p:sp>
      </p:grpSp>
      <p:sp>
        <p:nvSpPr>
          <p:cNvPr name="AutoShape 191" id="191"/>
          <p:cNvSpPr/>
          <p:nvPr/>
        </p:nvSpPr>
        <p:spPr>
          <a:xfrm flipH="true">
            <a:off x="11014890" y="7499577"/>
            <a:ext cx="2364104" cy="0"/>
          </a:xfrm>
          <a:prstGeom prst="line">
            <a:avLst/>
          </a:prstGeom>
          <a:ln cap="flat" w="66675">
            <a:solidFill>
              <a:srgbClr val="000000"/>
            </a:solidFill>
            <a:prstDash val="solid"/>
            <a:headEnd type="none" len="sm" w="sm"/>
            <a:tailEnd type="arrow" len="sm" w="med"/>
          </a:ln>
        </p:spPr>
      </p:sp>
      <p:sp>
        <p:nvSpPr>
          <p:cNvPr name="AutoShape 192" id="192"/>
          <p:cNvSpPr/>
          <p:nvPr/>
        </p:nvSpPr>
        <p:spPr>
          <a:xfrm flipH="true">
            <a:off x="4600815" y="7402526"/>
            <a:ext cx="2364104" cy="0"/>
          </a:xfrm>
          <a:prstGeom prst="line">
            <a:avLst/>
          </a:prstGeom>
          <a:ln cap="flat" w="66675">
            <a:solidFill>
              <a:srgbClr val="000000"/>
            </a:solidFill>
            <a:prstDash val="solid"/>
            <a:headEnd type="none" len="sm" w="sm"/>
            <a:tailEnd type="arrow" len="sm" w="med"/>
          </a:ln>
        </p:spPr>
      </p:sp>
      <p:sp>
        <p:nvSpPr>
          <p:cNvPr name="AutoShape 193" id="193"/>
          <p:cNvSpPr/>
          <p:nvPr/>
        </p:nvSpPr>
        <p:spPr>
          <a:xfrm>
            <a:off x="15597682" y="5325716"/>
            <a:ext cx="0" cy="577739"/>
          </a:xfrm>
          <a:prstGeom prst="line">
            <a:avLst/>
          </a:prstGeom>
          <a:ln cap="flat" w="66675">
            <a:solidFill>
              <a:srgbClr val="000000"/>
            </a:solidFill>
            <a:prstDash val="solid"/>
            <a:headEnd type="none" len="sm" w="sm"/>
            <a:tailEnd type="arrow" len="sm" w="med"/>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6823348" cy="927100"/>
          </a:xfrm>
          <a:prstGeom prst="rect">
            <a:avLst/>
          </a:prstGeom>
        </p:spPr>
        <p:txBody>
          <a:bodyPr anchor="t" rtlCol="false" tIns="0" lIns="0" bIns="0" rIns="0">
            <a:spAutoFit/>
          </a:bodyPr>
          <a:lstStyle/>
          <a:p>
            <a:pPr algn="ctr" marL="0" indent="0" lvl="0">
              <a:lnSpc>
                <a:spcPts val="7699"/>
              </a:lnSpc>
              <a:spcBef>
                <a:spcPct val="0"/>
              </a:spcBef>
            </a:pPr>
            <a:r>
              <a:rPr lang="en-US" sz="5499">
                <a:solidFill>
                  <a:srgbClr val="F7B4A7"/>
                </a:solidFill>
                <a:latin typeface="Canva Sans Bold"/>
              </a:rPr>
              <a:t>Kruskal's Algorithm</a:t>
            </a:r>
          </a:p>
        </p:txBody>
      </p:sp>
      <p:sp>
        <p:nvSpPr>
          <p:cNvPr name="TextBox 3" id="3"/>
          <p:cNvSpPr txBox="true"/>
          <p:nvPr/>
        </p:nvSpPr>
        <p:spPr>
          <a:xfrm rot="0">
            <a:off x="1028700" y="2575107"/>
            <a:ext cx="10478255" cy="5380990"/>
          </a:xfrm>
          <a:prstGeom prst="rect">
            <a:avLst/>
          </a:prstGeom>
        </p:spPr>
        <p:txBody>
          <a:bodyPr anchor="t" rtlCol="false" tIns="0" lIns="0" bIns="0" rIns="0">
            <a:spAutoFit/>
          </a:bodyPr>
          <a:lstStyle/>
          <a:p>
            <a:pPr marL="0" indent="0" lvl="0">
              <a:lnSpc>
                <a:spcPts val="4760"/>
              </a:lnSpc>
              <a:spcBef>
                <a:spcPct val="0"/>
              </a:spcBef>
            </a:pPr>
            <a:r>
              <a:rPr lang="en-US" sz="3400">
                <a:solidFill>
                  <a:srgbClr val="FFFFFF"/>
                </a:solidFill>
                <a:latin typeface="Canva Sans"/>
              </a:rPr>
              <a:t>In Kruskal’s Algorithm, sort all edges of the given graph in increasing order. Then it keeps on adding new edges and nodes in the MST if the newly added edge does not form a cycle. It picks the minimum weighted edge at first at the maximum weighted edge at last. Thus we can say that it makes a locally optimal choice in each step in order to find the optimal solution. Hence this is a </a:t>
            </a:r>
            <a:r>
              <a:rPr lang="en-US" sz="3400" u="sng">
                <a:solidFill>
                  <a:srgbClr val="FFFFFF"/>
                </a:solidFill>
                <a:latin typeface="Canva Sans"/>
                <a:hlinkClick r:id="rId2" tooltip="https://www.geeksforgeeks.org/introduction-to-greedy-algorithm-data-structures-and-algorithm-tutorials/"/>
              </a:rPr>
              <a:t>Greedy Algorithm</a:t>
            </a:r>
            <a:r>
              <a:rPr lang="en-US" sz="3400">
                <a:solidFill>
                  <a:srgbClr val="FFFFFF"/>
                </a:solidFill>
                <a:latin typeface="Canva Sans"/>
              </a:rPr>
              <a:t>.</a:t>
            </a:r>
          </a:p>
        </p:txBody>
      </p:sp>
      <p:sp>
        <p:nvSpPr>
          <p:cNvPr name="AutoShape 4" id="4"/>
          <p:cNvSpPr/>
          <p:nvPr/>
        </p:nvSpPr>
        <p:spPr>
          <a:xfrm>
            <a:off x="1028700" y="8443286"/>
            <a:ext cx="10478220" cy="19050"/>
          </a:xfrm>
          <a:prstGeom prst="line">
            <a:avLst/>
          </a:prstGeom>
          <a:ln cap="flat" w="38100">
            <a:solidFill>
              <a:srgbClr val="F7B4A7"/>
            </a:solidFill>
            <a:prstDash val="solid"/>
            <a:headEnd type="none" len="sm" w="sm"/>
            <a:tailEnd type="none" len="sm" w="sm"/>
          </a:ln>
        </p:spPr>
      </p:sp>
      <p:sp>
        <p:nvSpPr>
          <p:cNvPr name="TextBox 5" id="5"/>
          <p:cNvSpPr txBox="true"/>
          <p:nvPr/>
        </p:nvSpPr>
        <p:spPr>
          <a:xfrm rot="0">
            <a:off x="12619599" y="6900236"/>
            <a:ext cx="4460796" cy="1581150"/>
          </a:xfrm>
          <a:prstGeom prst="rect">
            <a:avLst/>
          </a:prstGeom>
        </p:spPr>
        <p:txBody>
          <a:bodyPr anchor="t" rtlCol="false" tIns="0" lIns="0" bIns="0" rIns="0">
            <a:spAutoFit/>
          </a:bodyPr>
          <a:lstStyle/>
          <a:p>
            <a:pPr>
              <a:lnSpc>
                <a:spcPts val="4200"/>
              </a:lnSpc>
            </a:pPr>
            <a:r>
              <a:rPr lang="en-US" sz="3000">
                <a:solidFill>
                  <a:srgbClr val="FFFFFF"/>
                </a:solidFill>
                <a:latin typeface="Canva Sans"/>
              </a:rPr>
              <a:t>Let us take this graph to find shortest path using minimum spanning tree</a:t>
            </a:r>
          </a:p>
        </p:txBody>
      </p:sp>
      <p:sp>
        <p:nvSpPr>
          <p:cNvPr name="AutoShape 6" id="6"/>
          <p:cNvSpPr/>
          <p:nvPr/>
        </p:nvSpPr>
        <p:spPr>
          <a:xfrm>
            <a:off x="12619599" y="6595436"/>
            <a:ext cx="4460796" cy="0"/>
          </a:xfrm>
          <a:prstGeom prst="line">
            <a:avLst/>
          </a:prstGeom>
          <a:ln cap="flat" w="38100">
            <a:solidFill>
              <a:srgbClr val="F48E43"/>
            </a:solidFill>
            <a:prstDash val="sysDash"/>
            <a:headEnd type="none" len="sm" w="sm"/>
            <a:tailEnd type="none" len="sm" w="sm"/>
          </a:ln>
        </p:spPr>
      </p:sp>
      <p:sp>
        <p:nvSpPr>
          <p:cNvPr name="AutoShape 7" id="7"/>
          <p:cNvSpPr/>
          <p:nvPr/>
        </p:nvSpPr>
        <p:spPr>
          <a:xfrm>
            <a:off x="12619599" y="8769625"/>
            <a:ext cx="4460796" cy="0"/>
          </a:xfrm>
          <a:prstGeom prst="line">
            <a:avLst/>
          </a:prstGeom>
          <a:ln cap="flat" w="38100">
            <a:solidFill>
              <a:srgbClr val="F48E43"/>
            </a:solidFill>
            <a:prstDash val="sysDash"/>
            <a:headEnd type="none" len="sm" w="sm"/>
            <a:tailEnd type="none" len="sm" w="sm"/>
          </a:ln>
        </p:spPr>
      </p:sp>
      <p:grpSp>
        <p:nvGrpSpPr>
          <p:cNvPr name="Group 8" id="8"/>
          <p:cNvGrpSpPr/>
          <p:nvPr/>
        </p:nvGrpSpPr>
        <p:grpSpPr>
          <a:xfrm rot="0">
            <a:off x="12843230" y="1939791"/>
            <a:ext cx="4013534" cy="4369896"/>
            <a:chOff x="0" y="0"/>
            <a:chExt cx="5351379" cy="5826527"/>
          </a:xfrm>
        </p:grpSpPr>
        <p:grpSp>
          <p:nvGrpSpPr>
            <p:cNvPr name="Group 9" id="9"/>
            <p:cNvGrpSpPr/>
            <p:nvPr/>
          </p:nvGrpSpPr>
          <p:grpSpPr>
            <a:xfrm rot="0">
              <a:off x="0" y="0"/>
              <a:ext cx="1367191" cy="1367191"/>
              <a:chOff x="0" y="0"/>
              <a:chExt cx="812800" cy="812800"/>
            </a:xfrm>
          </p:grpSpPr>
          <p:sp>
            <p:nvSpPr>
              <p:cNvPr name="Freeform 10" id="1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 id="11"/>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12" id="12"/>
            <p:cNvGrpSpPr/>
            <p:nvPr/>
          </p:nvGrpSpPr>
          <p:grpSpPr>
            <a:xfrm rot="0">
              <a:off x="2581541" y="2050787"/>
              <a:ext cx="1367191" cy="1367191"/>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4" id="14"/>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15" id="15"/>
            <p:cNvGrpSpPr/>
            <p:nvPr/>
          </p:nvGrpSpPr>
          <p:grpSpPr>
            <a:xfrm rot="0">
              <a:off x="3984188" y="20630"/>
              <a:ext cx="1367191" cy="1367191"/>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7" id="17"/>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18" id="18"/>
            <p:cNvGrpSpPr/>
            <p:nvPr/>
          </p:nvGrpSpPr>
          <p:grpSpPr>
            <a:xfrm rot="0">
              <a:off x="0" y="4438707"/>
              <a:ext cx="1367191" cy="1367191"/>
              <a:chOff x="0" y="0"/>
              <a:chExt cx="812800" cy="812800"/>
            </a:xfrm>
          </p:grpSpPr>
          <p:sp>
            <p:nvSpPr>
              <p:cNvPr name="Freeform 19" id="1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0" id="20"/>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21" id="21"/>
            <p:cNvGrpSpPr/>
            <p:nvPr/>
          </p:nvGrpSpPr>
          <p:grpSpPr>
            <a:xfrm rot="0">
              <a:off x="0" y="2050787"/>
              <a:ext cx="1367191" cy="1367191"/>
              <a:chOff x="0" y="0"/>
              <a:chExt cx="812800" cy="812800"/>
            </a:xfrm>
          </p:grpSpPr>
          <p:sp>
            <p:nvSpPr>
              <p:cNvPr name="Freeform 22" id="2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3" id="23"/>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24" id="24"/>
            <p:cNvGrpSpPr/>
            <p:nvPr/>
          </p:nvGrpSpPr>
          <p:grpSpPr>
            <a:xfrm rot="0">
              <a:off x="3984188" y="4459336"/>
              <a:ext cx="1367191" cy="1367191"/>
              <a:chOff x="0" y="0"/>
              <a:chExt cx="812800" cy="812800"/>
            </a:xfrm>
          </p:grpSpPr>
          <p:sp>
            <p:nvSpPr>
              <p:cNvPr name="Freeform 25" id="2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6" id="26"/>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27" id="27"/>
            <p:cNvSpPr txBox="true"/>
            <p:nvPr/>
          </p:nvSpPr>
          <p:spPr>
            <a:xfrm rot="0">
              <a:off x="875741" y="1484162"/>
              <a:ext cx="162358" cy="379819"/>
            </a:xfrm>
            <a:prstGeom prst="rect">
              <a:avLst/>
            </a:prstGeom>
          </p:spPr>
          <p:txBody>
            <a:bodyPr anchor="t" rtlCol="false" tIns="0" lIns="0" bIns="0" rIns="0">
              <a:spAutoFit/>
            </a:bodyPr>
            <a:lstStyle/>
            <a:p>
              <a:pPr algn="ctr" marL="0" indent="0" lvl="0">
                <a:lnSpc>
                  <a:spcPts val="2445"/>
                </a:lnSpc>
                <a:spcBef>
                  <a:spcPct val="0"/>
                </a:spcBef>
              </a:pPr>
              <a:r>
                <a:rPr lang="en-US" sz="1746">
                  <a:solidFill>
                    <a:srgbClr val="000000"/>
                  </a:solidFill>
                  <a:latin typeface="Canva Sans"/>
                </a:rPr>
                <a:t>2</a:t>
              </a:r>
            </a:p>
          </p:txBody>
        </p:sp>
        <p:sp>
          <p:nvSpPr>
            <p:cNvPr name="TextBox 28" id="28"/>
            <p:cNvSpPr txBox="true"/>
            <p:nvPr/>
          </p:nvSpPr>
          <p:spPr>
            <a:xfrm rot="0">
              <a:off x="276776" y="3703515"/>
              <a:ext cx="162358" cy="379819"/>
            </a:xfrm>
            <a:prstGeom prst="rect">
              <a:avLst/>
            </a:prstGeom>
          </p:spPr>
          <p:txBody>
            <a:bodyPr anchor="t" rtlCol="false" tIns="0" lIns="0" bIns="0" rIns="0">
              <a:spAutoFit/>
            </a:bodyPr>
            <a:lstStyle/>
            <a:p>
              <a:pPr algn="ctr" marL="0" indent="0" lvl="0">
                <a:lnSpc>
                  <a:spcPts val="2445"/>
                </a:lnSpc>
                <a:spcBef>
                  <a:spcPct val="0"/>
                </a:spcBef>
              </a:pPr>
              <a:r>
                <a:rPr lang="en-US" sz="1746">
                  <a:solidFill>
                    <a:srgbClr val="000000"/>
                  </a:solidFill>
                  <a:latin typeface="Canva Sans"/>
                </a:rPr>
                <a:t>2</a:t>
              </a:r>
            </a:p>
          </p:txBody>
        </p:sp>
        <p:sp>
          <p:nvSpPr>
            <p:cNvPr name="TextBox 29" id="29"/>
            <p:cNvSpPr txBox="true"/>
            <p:nvPr/>
          </p:nvSpPr>
          <p:spPr>
            <a:xfrm rot="0">
              <a:off x="1876538" y="3379878"/>
              <a:ext cx="195657" cy="422039"/>
            </a:xfrm>
            <a:prstGeom prst="rect">
              <a:avLst/>
            </a:prstGeom>
          </p:spPr>
          <p:txBody>
            <a:bodyPr anchor="t" rtlCol="false" tIns="0" lIns="0" bIns="0" rIns="0">
              <a:spAutoFit/>
            </a:bodyPr>
            <a:lstStyle/>
            <a:p>
              <a:pPr algn="ctr" marL="0" indent="0" lvl="0">
                <a:lnSpc>
                  <a:spcPts val="2673"/>
                </a:lnSpc>
                <a:spcBef>
                  <a:spcPct val="0"/>
                </a:spcBef>
              </a:pPr>
              <a:r>
                <a:rPr lang="en-US" sz="1909">
                  <a:solidFill>
                    <a:srgbClr val="000000"/>
                  </a:solidFill>
                  <a:latin typeface="Canva Sans"/>
                </a:rPr>
                <a:t>4</a:t>
              </a:r>
            </a:p>
          </p:txBody>
        </p:sp>
        <p:sp>
          <p:nvSpPr>
            <p:cNvPr name="TextBox 30" id="30"/>
            <p:cNvSpPr txBox="true"/>
            <p:nvPr/>
          </p:nvSpPr>
          <p:spPr>
            <a:xfrm rot="0">
              <a:off x="3859997" y="3341436"/>
              <a:ext cx="177471" cy="422039"/>
            </a:xfrm>
            <a:prstGeom prst="rect">
              <a:avLst/>
            </a:prstGeom>
          </p:spPr>
          <p:txBody>
            <a:bodyPr anchor="t" rtlCol="false" tIns="0" lIns="0" bIns="0" rIns="0">
              <a:spAutoFit/>
            </a:bodyPr>
            <a:lstStyle/>
            <a:p>
              <a:pPr algn="ctr" marL="0" indent="0" lvl="0">
                <a:lnSpc>
                  <a:spcPts val="2673"/>
                </a:lnSpc>
                <a:spcBef>
                  <a:spcPct val="0"/>
                </a:spcBef>
              </a:pPr>
              <a:r>
                <a:rPr lang="en-US" sz="1909">
                  <a:solidFill>
                    <a:srgbClr val="000000"/>
                  </a:solidFill>
                  <a:latin typeface="Canva Sans"/>
                </a:rPr>
                <a:t>2</a:t>
              </a:r>
            </a:p>
          </p:txBody>
        </p:sp>
        <p:sp>
          <p:nvSpPr>
            <p:cNvPr name="TextBox 31" id="31"/>
            <p:cNvSpPr txBox="true"/>
            <p:nvPr/>
          </p:nvSpPr>
          <p:spPr>
            <a:xfrm rot="0">
              <a:off x="4799687" y="2662133"/>
              <a:ext cx="191110" cy="422039"/>
            </a:xfrm>
            <a:prstGeom prst="rect">
              <a:avLst/>
            </a:prstGeom>
          </p:spPr>
          <p:txBody>
            <a:bodyPr anchor="t" rtlCol="false" tIns="0" lIns="0" bIns="0" rIns="0">
              <a:spAutoFit/>
            </a:bodyPr>
            <a:lstStyle/>
            <a:p>
              <a:pPr algn="ctr" marL="0" indent="0" lvl="0">
                <a:lnSpc>
                  <a:spcPts val="2673"/>
                </a:lnSpc>
                <a:spcBef>
                  <a:spcPct val="0"/>
                </a:spcBef>
              </a:pPr>
              <a:r>
                <a:rPr lang="en-US" sz="1909">
                  <a:solidFill>
                    <a:srgbClr val="000000"/>
                  </a:solidFill>
                  <a:latin typeface="Canva Sans"/>
                </a:rPr>
                <a:t>5</a:t>
              </a:r>
            </a:p>
          </p:txBody>
        </p:sp>
        <p:sp>
          <p:nvSpPr>
            <p:cNvPr name="TextBox 32" id="32"/>
            <p:cNvSpPr txBox="true"/>
            <p:nvPr/>
          </p:nvSpPr>
          <p:spPr>
            <a:xfrm rot="0">
              <a:off x="3738345" y="1266321"/>
              <a:ext cx="177471" cy="422039"/>
            </a:xfrm>
            <a:prstGeom prst="rect">
              <a:avLst/>
            </a:prstGeom>
          </p:spPr>
          <p:txBody>
            <a:bodyPr anchor="t" rtlCol="false" tIns="0" lIns="0" bIns="0" rIns="0">
              <a:spAutoFit/>
            </a:bodyPr>
            <a:lstStyle/>
            <a:p>
              <a:pPr algn="ctr" marL="0" indent="0" lvl="0">
                <a:lnSpc>
                  <a:spcPts val="2673"/>
                </a:lnSpc>
                <a:spcBef>
                  <a:spcPct val="0"/>
                </a:spcBef>
              </a:pPr>
              <a:r>
                <a:rPr lang="en-US" sz="1909">
                  <a:solidFill>
                    <a:srgbClr val="000000"/>
                  </a:solidFill>
                  <a:latin typeface="Canva Sans"/>
                </a:rPr>
                <a:t>2</a:t>
              </a:r>
            </a:p>
          </p:txBody>
        </p:sp>
        <p:sp>
          <p:nvSpPr>
            <p:cNvPr name="AutoShape 33" id="33"/>
            <p:cNvSpPr/>
            <p:nvPr/>
          </p:nvSpPr>
          <p:spPr>
            <a:xfrm>
              <a:off x="683596" y="1367191"/>
              <a:ext cx="0" cy="683596"/>
            </a:xfrm>
            <a:prstGeom prst="line">
              <a:avLst/>
            </a:prstGeom>
            <a:ln cap="flat" w="50800">
              <a:solidFill>
                <a:srgbClr val="000000"/>
              </a:solidFill>
              <a:prstDash val="solid"/>
              <a:headEnd type="none" len="sm" w="sm"/>
              <a:tailEnd type="none" len="sm" w="sm"/>
            </a:ln>
          </p:spPr>
        </p:sp>
        <p:sp>
          <p:nvSpPr>
            <p:cNvPr name="AutoShape 34" id="34"/>
            <p:cNvSpPr/>
            <p:nvPr/>
          </p:nvSpPr>
          <p:spPr>
            <a:xfrm>
              <a:off x="683596" y="3417978"/>
              <a:ext cx="0" cy="1020729"/>
            </a:xfrm>
            <a:prstGeom prst="line">
              <a:avLst/>
            </a:prstGeom>
            <a:ln cap="flat" w="50800">
              <a:solidFill>
                <a:srgbClr val="000000"/>
              </a:solidFill>
              <a:prstDash val="solid"/>
              <a:headEnd type="none" len="sm" w="sm"/>
              <a:tailEnd type="none" len="sm" w="sm"/>
            </a:ln>
          </p:spPr>
        </p:sp>
        <p:sp>
          <p:nvSpPr>
            <p:cNvPr name="AutoShape 35" id="35"/>
            <p:cNvSpPr/>
            <p:nvPr/>
          </p:nvSpPr>
          <p:spPr>
            <a:xfrm flipH="true">
              <a:off x="683596" y="3417978"/>
              <a:ext cx="2581541" cy="1020729"/>
            </a:xfrm>
            <a:prstGeom prst="line">
              <a:avLst/>
            </a:prstGeom>
            <a:ln cap="flat" w="50800">
              <a:solidFill>
                <a:srgbClr val="000000"/>
              </a:solidFill>
              <a:prstDash val="solid"/>
              <a:headEnd type="none" len="sm" w="sm"/>
              <a:tailEnd type="none" len="sm" w="sm"/>
            </a:ln>
          </p:spPr>
        </p:sp>
        <p:sp>
          <p:nvSpPr>
            <p:cNvPr name="AutoShape 36" id="36"/>
            <p:cNvSpPr/>
            <p:nvPr/>
          </p:nvSpPr>
          <p:spPr>
            <a:xfrm>
              <a:off x="3265137" y="3417978"/>
              <a:ext cx="1402646" cy="1041359"/>
            </a:xfrm>
            <a:prstGeom prst="line">
              <a:avLst/>
            </a:prstGeom>
            <a:ln cap="flat" w="50800">
              <a:solidFill>
                <a:srgbClr val="000000"/>
              </a:solidFill>
              <a:prstDash val="solid"/>
              <a:headEnd type="none" len="sm" w="sm"/>
              <a:tailEnd type="none" len="sm" w="sm"/>
            </a:ln>
          </p:spPr>
        </p:sp>
        <p:sp>
          <p:nvSpPr>
            <p:cNvPr name="AutoShape 37" id="37"/>
            <p:cNvSpPr/>
            <p:nvPr/>
          </p:nvSpPr>
          <p:spPr>
            <a:xfrm flipH="true">
              <a:off x="4667783" y="1387821"/>
              <a:ext cx="0" cy="3071515"/>
            </a:xfrm>
            <a:prstGeom prst="line">
              <a:avLst/>
            </a:prstGeom>
            <a:ln cap="flat" w="50800">
              <a:solidFill>
                <a:srgbClr val="000000"/>
              </a:solidFill>
              <a:prstDash val="solid"/>
              <a:headEnd type="none" len="sm" w="sm"/>
              <a:tailEnd type="none" len="sm" w="sm"/>
            </a:ln>
          </p:spPr>
        </p:sp>
        <p:sp>
          <p:nvSpPr>
            <p:cNvPr name="AutoShape 38" id="38"/>
            <p:cNvSpPr/>
            <p:nvPr/>
          </p:nvSpPr>
          <p:spPr>
            <a:xfrm flipH="true">
              <a:off x="3265137" y="1387821"/>
              <a:ext cx="1402646" cy="662966"/>
            </a:xfrm>
            <a:prstGeom prst="line">
              <a:avLst/>
            </a:prstGeom>
            <a:ln cap="flat" w="50800">
              <a:solidFill>
                <a:srgbClr val="000000"/>
              </a:solidFill>
              <a:prstDash val="solid"/>
              <a:headEnd type="none" len="sm" w="sm"/>
              <a:tailEnd type="none" len="sm" w="sm"/>
            </a:ln>
          </p:spPr>
        </p:sp>
      </p:grpSp>
      <p:sp>
        <p:nvSpPr>
          <p:cNvPr name="AutoShape 39" id="39"/>
          <p:cNvSpPr/>
          <p:nvPr/>
        </p:nvSpPr>
        <p:spPr>
          <a:xfrm>
            <a:off x="1028700" y="2258658"/>
            <a:ext cx="10478255" cy="0"/>
          </a:xfrm>
          <a:prstGeom prst="line">
            <a:avLst/>
          </a:prstGeom>
          <a:ln cap="flat" w="38100">
            <a:solidFill>
              <a:srgbClr val="F7B4A7"/>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FFEEEB"/>
        </a:solidFill>
      </p:bgPr>
    </p:bg>
    <p:spTree>
      <p:nvGrpSpPr>
        <p:cNvPr id="1" name=""/>
        <p:cNvGrpSpPr/>
        <p:nvPr/>
      </p:nvGrpSpPr>
      <p:grpSpPr>
        <a:xfrm>
          <a:off x="0" y="0"/>
          <a:ext cx="0" cy="0"/>
          <a:chOff x="0" y="0"/>
          <a:chExt cx="0" cy="0"/>
        </a:xfrm>
      </p:grpSpPr>
      <p:grpSp>
        <p:nvGrpSpPr>
          <p:cNvPr name="Group 2" id="2"/>
          <p:cNvGrpSpPr/>
          <p:nvPr/>
        </p:nvGrpSpPr>
        <p:grpSpPr>
          <a:xfrm rot="0">
            <a:off x="1030724" y="2234333"/>
            <a:ext cx="2931918" cy="3192243"/>
            <a:chOff x="0" y="0"/>
            <a:chExt cx="3909224" cy="4256324"/>
          </a:xfrm>
        </p:grpSpPr>
        <p:grpSp>
          <p:nvGrpSpPr>
            <p:cNvPr name="Group 3" id="3"/>
            <p:cNvGrpSpPr/>
            <p:nvPr/>
          </p:nvGrpSpPr>
          <p:grpSpPr>
            <a:xfrm rot="0">
              <a:off x="0" y="0"/>
              <a:ext cx="998744" cy="998744"/>
              <a:chOff x="0" y="0"/>
              <a:chExt cx="812800" cy="812800"/>
            </a:xfrm>
          </p:grpSpPr>
          <p:sp>
            <p:nvSpPr>
              <p:cNvPr name="Freeform 4" id="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5" id="5"/>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6" id="6"/>
            <p:cNvGrpSpPr/>
            <p:nvPr/>
          </p:nvGrpSpPr>
          <p:grpSpPr>
            <a:xfrm rot="0">
              <a:off x="1885836" y="1498116"/>
              <a:ext cx="998744" cy="998744"/>
              <a:chOff x="0" y="0"/>
              <a:chExt cx="812800" cy="812800"/>
            </a:xfrm>
          </p:grpSpPr>
          <p:sp>
            <p:nvSpPr>
              <p:cNvPr name="Freeform 7" id="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8" id="8"/>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9" id="9"/>
            <p:cNvGrpSpPr/>
            <p:nvPr/>
          </p:nvGrpSpPr>
          <p:grpSpPr>
            <a:xfrm rot="0">
              <a:off x="2910480" y="15070"/>
              <a:ext cx="998744" cy="998744"/>
              <a:chOff x="0" y="0"/>
              <a:chExt cx="812800" cy="812800"/>
            </a:xfrm>
          </p:grpSpPr>
          <p:sp>
            <p:nvSpPr>
              <p:cNvPr name="Freeform 10" id="1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1" id="11"/>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12" id="12"/>
            <p:cNvGrpSpPr/>
            <p:nvPr/>
          </p:nvGrpSpPr>
          <p:grpSpPr>
            <a:xfrm rot="0">
              <a:off x="0" y="3242510"/>
              <a:ext cx="998744" cy="998744"/>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4" id="14"/>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15" id="15"/>
            <p:cNvGrpSpPr/>
            <p:nvPr/>
          </p:nvGrpSpPr>
          <p:grpSpPr>
            <a:xfrm rot="0">
              <a:off x="0" y="1498116"/>
              <a:ext cx="998744" cy="998744"/>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7" id="17"/>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18" id="18"/>
            <p:cNvGrpSpPr/>
            <p:nvPr/>
          </p:nvGrpSpPr>
          <p:grpSpPr>
            <a:xfrm rot="0">
              <a:off x="2910480" y="3257580"/>
              <a:ext cx="998744" cy="998744"/>
              <a:chOff x="0" y="0"/>
              <a:chExt cx="812800" cy="812800"/>
            </a:xfrm>
          </p:grpSpPr>
          <p:sp>
            <p:nvSpPr>
              <p:cNvPr name="Freeform 19" id="1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0" id="20"/>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21" id="21"/>
            <p:cNvSpPr txBox="true"/>
            <p:nvPr/>
          </p:nvSpPr>
          <p:spPr>
            <a:xfrm rot="0">
              <a:off x="639735" y="1076491"/>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22" id="22"/>
            <p:cNvSpPr txBox="true"/>
            <p:nvPr/>
          </p:nvSpPr>
          <p:spPr>
            <a:xfrm rot="0">
              <a:off x="202187" y="2697746"/>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23" id="23"/>
            <p:cNvSpPr txBox="true"/>
            <p:nvPr/>
          </p:nvSpPr>
          <p:spPr>
            <a:xfrm rot="0">
              <a:off x="1370825" y="2468284"/>
              <a:ext cx="142929"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4</a:t>
              </a:r>
            </a:p>
          </p:txBody>
        </p:sp>
        <p:sp>
          <p:nvSpPr>
            <p:cNvPr name="TextBox 24" id="24"/>
            <p:cNvSpPr txBox="true"/>
            <p:nvPr/>
          </p:nvSpPr>
          <p:spPr>
            <a:xfrm rot="0">
              <a:off x="2819758" y="2440203"/>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TextBox 25" id="25"/>
            <p:cNvSpPr txBox="true"/>
            <p:nvPr/>
          </p:nvSpPr>
          <p:spPr>
            <a:xfrm rot="0">
              <a:off x="3506209" y="1943966"/>
              <a:ext cx="139608"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5</a:t>
              </a:r>
            </a:p>
          </p:txBody>
        </p:sp>
        <p:sp>
          <p:nvSpPr>
            <p:cNvPr name="TextBox 26" id="26"/>
            <p:cNvSpPr txBox="true"/>
            <p:nvPr/>
          </p:nvSpPr>
          <p:spPr>
            <a:xfrm rot="0">
              <a:off x="2730890" y="924314"/>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AutoShape 27" id="27"/>
            <p:cNvSpPr/>
            <p:nvPr/>
          </p:nvSpPr>
          <p:spPr>
            <a:xfrm>
              <a:off x="499372" y="998744"/>
              <a:ext cx="0" cy="499372"/>
            </a:xfrm>
            <a:prstGeom prst="line">
              <a:avLst/>
            </a:prstGeom>
            <a:ln cap="flat" w="37110">
              <a:solidFill>
                <a:srgbClr val="000000"/>
              </a:solidFill>
              <a:prstDash val="solid"/>
              <a:headEnd type="none" len="sm" w="sm"/>
              <a:tailEnd type="none" len="sm" w="sm"/>
            </a:ln>
          </p:spPr>
        </p:sp>
        <p:sp>
          <p:nvSpPr>
            <p:cNvPr name="AutoShape 28" id="28"/>
            <p:cNvSpPr/>
            <p:nvPr/>
          </p:nvSpPr>
          <p:spPr>
            <a:xfrm>
              <a:off x="499372" y="2496859"/>
              <a:ext cx="0" cy="745650"/>
            </a:xfrm>
            <a:prstGeom prst="line">
              <a:avLst/>
            </a:prstGeom>
            <a:ln cap="flat" w="37110">
              <a:solidFill>
                <a:srgbClr val="000000"/>
              </a:solidFill>
              <a:prstDash val="solid"/>
              <a:headEnd type="none" len="sm" w="sm"/>
              <a:tailEnd type="none" len="sm" w="sm"/>
            </a:ln>
          </p:spPr>
        </p:sp>
        <p:sp>
          <p:nvSpPr>
            <p:cNvPr name="AutoShape 29" id="29"/>
            <p:cNvSpPr/>
            <p:nvPr/>
          </p:nvSpPr>
          <p:spPr>
            <a:xfrm flipH="true">
              <a:off x="499372" y="2496859"/>
              <a:ext cx="1885836" cy="745650"/>
            </a:xfrm>
            <a:prstGeom prst="line">
              <a:avLst/>
            </a:prstGeom>
            <a:ln cap="flat" w="37110">
              <a:solidFill>
                <a:srgbClr val="000000"/>
              </a:solidFill>
              <a:prstDash val="solid"/>
              <a:headEnd type="none" len="sm" w="sm"/>
              <a:tailEnd type="none" len="sm" w="sm"/>
            </a:ln>
          </p:spPr>
        </p:sp>
        <p:sp>
          <p:nvSpPr>
            <p:cNvPr name="AutoShape 30" id="30"/>
            <p:cNvSpPr/>
            <p:nvPr/>
          </p:nvSpPr>
          <p:spPr>
            <a:xfrm>
              <a:off x="2385208" y="2496859"/>
              <a:ext cx="1024644" cy="760721"/>
            </a:xfrm>
            <a:prstGeom prst="line">
              <a:avLst/>
            </a:prstGeom>
            <a:ln cap="flat" w="37110">
              <a:solidFill>
                <a:srgbClr val="000000"/>
              </a:solidFill>
              <a:prstDash val="solid"/>
              <a:headEnd type="none" len="sm" w="sm"/>
              <a:tailEnd type="none" len="sm" w="sm"/>
            </a:ln>
          </p:spPr>
        </p:sp>
        <p:sp>
          <p:nvSpPr>
            <p:cNvPr name="AutoShape 31" id="31"/>
            <p:cNvSpPr/>
            <p:nvPr/>
          </p:nvSpPr>
          <p:spPr>
            <a:xfrm>
              <a:off x="3409852" y="1013814"/>
              <a:ext cx="0" cy="2243766"/>
            </a:xfrm>
            <a:prstGeom prst="line">
              <a:avLst/>
            </a:prstGeom>
            <a:ln cap="flat" w="37110">
              <a:solidFill>
                <a:srgbClr val="000000"/>
              </a:solidFill>
              <a:prstDash val="solid"/>
              <a:headEnd type="none" len="sm" w="sm"/>
              <a:tailEnd type="none" len="sm" w="sm"/>
            </a:ln>
          </p:spPr>
        </p:sp>
        <p:sp>
          <p:nvSpPr>
            <p:cNvPr name="AutoShape 32" id="32"/>
            <p:cNvSpPr/>
            <p:nvPr/>
          </p:nvSpPr>
          <p:spPr>
            <a:xfrm flipH="true">
              <a:off x="2385208" y="1013814"/>
              <a:ext cx="1024644" cy="484302"/>
            </a:xfrm>
            <a:prstGeom prst="line">
              <a:avLst/>
            </a:prstGeom>
            <a:ln cap="flat" w="37110">
              <a:solidFill>
                <a:srgbClr val="000000"/>
              </a:solidFill>
              <a:prstDash val="solid"/>
              <a:headEnd type="none" len="sm" w="sm"/>
              <a:tailEnd type="none" len="sm" w="sm"/>
            </a:ln>
          </p:spPr>
        </p:sp>
      </p:grpSp>
      <p:grpSp>
        <p:nvGrpSpPr>
          <p:cNvPr name="Group 33" id="33"/>
          <p:cNvGrpSpPr/>
          <p:nvPr/>
        </p:nvGrpSpPr>
        <p:grpSpPr>
          <a:xfrm rot="0">
            <a:off x="14327382" y="5936793"/>
            <a:ext cx="2931918" cy="3192243"/>
            <a:chOff x="0" y="0"/>
            <a:chExt cx="3909224" cy="4256324"/>
          </a:xfrm>
        </p:grpSpPr>
        <p:grpSp>
          <p:nvGrpSpPr>
            <p:cNvPr name="Group 34" id="34"/>
            <p:cNvGrpSpPr/>
            <p:nvPr/>
          </p:nvGrpSpPr>
          <p:grpSpPr>
            <a:xfrm rot="0">
              <a:off x="0" y="0"/>
              <a:ext cx="998744" cy="998744"/>
              <a:chOff x="0" y="0"/>
              <a:chExt cx="812800" cy="812800"/>
            </a:xfrm>
          </p:grpSpPr>
          <p:sp>
            <p:nvSpPr>
              <p:cNvPr name="Freeform 35" id="3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36" id="36"/>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37" id="37"/>
            <p:cNvGrpSpPr/>
            <p:nvPr/>
          </p:nvGrpSpPr>
          <p:grpSpPr>
            <a:xfrm rot="0">
              <a:off x="1885836" y="1498116"/>
              <a:ext cx="998744" cy="998744"/>
              <a:chOff x="0" y="0"/>
              <a:chExt cx="812800" cy="812800"/>
            </a:xfrm>
          </p:grpSpPr>
          <p:sp>
            <p:nvSpPr>
              <p:cNvPr name="Freeform 38" id="3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39" id="39"/>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40" id="40"/>
            <p:cNvGrpSpPr/>
            <p:nvPr/>
          </p:nvGrpSpPr>
          <p:grpSpPr>
            <a:xfrm rot="0">
              <a:off x="2910480" y="15070"/>
              <a:ext cx="998744" cy="998744"/>
              <a:chOff x="0" y="0"/>
              <a:chExt cx="812800" cy="812800"/>
            </a:xfrm>
          </p:grpSpPr>
          <p:sp>
            <p:nvSpPr>
              <p:cNvPr name="Freeform 41" id="4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42" id="42"/>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43" id="43"/>
            <p:cNvGrpSpPr/>
            <p:nvPr/>
          </p:nvGrpSpPr>
          <p:grpSpPr>
            <a:xfrm rot="0">
              <a:off x="0" y="3242510"/>
              <a:ext cx="998744" cy="998744"/>
              <a:chOff x="0" y="0"/>
              <a:chExt cx="812800" cy="812800"/>
            </a:xfrm>
          </p:grpSpPr>
          <p:sp>
            <p:nvSpPr>
              <p:cNvPr name="Freeform 44" id="4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45" id="45"/>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46" id="46"/>
            <p:cNvGrpSpPr/>
            <p:nvPr/>
          </p:nvGrpSpPr>
          <p:grpSpPr>
            <a:xfrm rot="0">
              <a:off x="0" y="1498116"/>
              <a:ext cx="998744" cy="998744"/>
              <a:chOff x="0" y="0"/>
              <a:chExt cx="812800" cy="812800"/>
            </a:xfrm>
          </p:grpSpPr>
          <p:sp>
            <p:nvSpPr>
              <p:cNvPr name="Freeform 47" id="4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48" id="48"/>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49" id="49"/>
            <p:cNvGrpSpPr/>
            <p:nvPr/>
          </p:nvGrpSpPr>
          <p:grpSpPr>
            <a:xfrm rot="0">
              <a:off x="2910480" y="3257580"/>
              <a:ext cx="998744" cy="998744"/>
              <a:chOff x="0" y="0"/>
              <a:chExt cx="812800" cy="812800"/>
            </a:xfrm>
          </p:grpSpPr>
          <p:sp>
            <p:nvSpPr>
              <p:cNvPr name="Freeform 50" id="5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51" id="51"/>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52" id="52"/>
            <p:cNvSpPr txBox="true"/>
            <p:nvPr/>
          </p:nvSpPr>
          <p:spPr>
            <a:xfrm rot="0">
              <a:off x="639735" y="1076491"/>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53" id="53"/>
            <p:cNvSpPr txBox="true"/>
            <p:nvPr/>
          </p:nvSpPr>
          <p:spPr>
            <a:xfrm rot="0">
              <a:off x="202187" y="2697746"/>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54" id="54"/>
            <p:cNvSpPr txBox="true"/>
            <p:nvPr/>
          </p:nvSpPr>
          <p:spPr>
            <a:xfrm rot="0">
              <a:off x="1370825" y="2468284"/>
              <a:ext cx="142929"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4</a:t>
              </a:r>
            </a:p>
          </p:txBody>
        </p:sp>
        <p:sp>
          <p:nvSpPr>
            <p:cNvPr name="TextBox 55" id="55"/>
            <p:cNvSpPr txBox="true"/>
            <p:nvPr/>
          </p:nvSpPr>
          <p:spPr>
            <a:xfrm rot="0">
              <a:off x="2819758" y="2440203"/>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TextBox 56" id="56"/>
            <p:cNvSpPr txBox="true"/>
            <p:nvPr/>
          </p:nvSpPr>
          <p:spPr>
            <a:xfrm rot="0">
              <a:off x="3506209" y="1943966"/>
              <a:ext cx="139608"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5</a:t>
              </a:r>
            </a:p>
          </p:txBody>
        </p:sp>
        <p:sp>
          <p:nvSpPr>
            <p:cNvPr name="TextBox 57" id="57"/>
            <p:cNvSpPr txBox="true"/>
            <p:nvPr/>
          </p:nvSpPr>
          <p:spPr>
            <a:xfrm rot="0">
              <a:off x="2730890" y="924314"/>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AutoShape 58" id="58"/>
            <p:cNvSpPr/>
            <p:nvPr/>
          </p:nvSpPr>
          <p:spPr>
            <a:xfrm>
              <a:off x="499372" y="998744"/>
              <a:ext cx="0" cy="499372"/>
            </a:xfrm>
            <a:prstGeom prst="line">
              <a:avLst/>
            </a:prstGeom>
            <a:ln cap="flat" w="37110">
              <a:solidFill>
                <a:srgbClr val="000000"/>
              </a:solidFill>
              <a:prstDash val="solid"/>
              <a:headEnd type="none" len="sm" w="sm"/>
              <a:tailEnd type="none" len="sm" w="sm"/>
            </a:ln>
          </p:spPr>
        </p:sp>
        <p:sp>
          <p:nvSpPr>
            <p:cNvPr name="AutoShape 59" id="59"/>
            <p:cNvSpPr/>
            <p:nvPr/>
          </p:nvSpPr>
          <p:spPr>
            <a:xfrm>
              <a:off x="499372" y="2496859"/>
              <a:ext cx="0" cy="745650"/>
            </a:xfrm>
            <a:prstGeom prst="line">
              <a:avLst/>
            </a:prstGeom>
            <a:ln cap="flat" w="55665">
              <a:solidFill>
                <a:srgbClr val="FF3131"/>
              </a:solidFill>
              <a:prstDash val="solid"/>
              <a:headEnd type="none" len="sm" w="sm"/>
              <a:tailEnd type="none" len="sm" w="sm"/>
            </a:ln>
          </p:spPr>
        </p:sp>
        <p:sp>
          <p:nvSpPr>
            <p:cNvPr name="AutoShape 60" id="60"/>
            <p:cNvSpPr/>
            <p:nvPr/>
          </p:nvSpPr>
          <p:spPr>
            <a:xfrm flipH="true">
              <a:off x="499372" y="2496859"/>
              <a:ext cx="1885836" cy="745650"/>
            </a:xfrm>
            <a:prstGeom prst="line">
              <a:avLst/>
            </a:prstGeom>
            <a:ln cap="flat" w="37110">
              <a:solidFill>
                <a:srgbClr val="000000"/>
              </a:solidFill>
              <a:prstDash val="solid"/>
              <a:headEnd type="none" len="sm" w="sm"/>
              <a:tailEnd type="none" len="sm" w="sm"/>
            </a:ln>
          </p:spPr>
        </p:sp>
        <p:sp>
          <p:nvSpPr>
            <p:cNvPr name="AutoShape 61" id="61"/>
            <p:cNvSpPr/>
            <p:nvPr/>
          </p:nvSpPr>
          <p:spPr>
            <a:xfrm>
              <a:off x="2385208" y="2496859"/>
              <a:ext cx="1024644" cy="760721"/>
            </a:xfrm>
            <a:prstGeom prst="line">
              <a:avLst/>
            </a:prstGeom>
            <a:ln cap="flat" w="55665">
              <a:solidFill>
                <a:srgbClr val="FF3131"/>
              </a:solidFill>
              <a:prstDash val="solid"/>
              <a:headEnd type="none" len="sm" w="sm"/>
              <a:tailEnd type="none" len="sm" w="sm"/>
            </a:ln>
          </p:spPr>
        </p:sp>
        <p:sp>
          <p:nvSpPr>
            <p:cNvPr name="AutoShape 62" id="62"/>
            <p:cNvSpPr/>
            <p:nvPr/>
          </p:nvSpPr>
          <p:spPr>
            <a:xfrm>
              <a:off x="3409852" y="1013814"/>
              <a:ext cx="0" cy="2243766"/>
            </a:xfrm>
            <a:prstGeom prst="line">
              <a:avLst/>
            </a:prstGeom>
            <a:ln cap="flat" w="37110">
              <a:solidFill>
                <a:srgbClr val="000000"/>
              </a:solidFill>
              <a:prstDash val="solid"/>
              <a:headEnd type="none" len="sm" w="sm"/>
              <a:tailEnd type="none" len="sm" w="sm"/>
            </a:ln>
          </p:spPr>
        </p:sp>
        <p:sp>
          <p:nvSpPr>
            <p:cNvPr name="AutoShape 63" id="63"/>
            <p:cNvSpPr/>
            <p:nvPr/>
          </p:nvSpPr>
          <p:spPr>
            <a:xfrm flipH="true">
              <a:off x="2385208" y="1013814"/>
              <a:ext cx="1024644" cy="484302"/>
            </a:xfrm>
            <a:prstGeom prst="line">
              <a:avLst/>
            </a:prstGeom>
            <a:ln cap="flat" w="55665">
              <a:solidFill>
                <a:srgbClr val="FF3131"/>
              </a:solidFill>
              <a:prstDash val="solid"/>
              <a:headEnd type="none" len="sm" w="sm"/>
              <a:tailEnd type="none" len="sm" w="sm"/>
            </a:ln>
          </p:spPr>
        </p:sp>
      </p:grpSp>
      <p:grpSp>
        <p:nvGrpSpPr>
          <p:cNvPr name="Group 64" id="64"/>
          <p:cNvGrpSpPr/>
          <p:nvPr/>
        </p:nvGrpSpPr>
        <p:grpSpPr>
          <a:xfrm rot="0">
            <a:off x="7831453" y="2234333"/>
            <a:ext cx="2931918" cy="3192243"/>
            <a:chOff x="0" y="0"/>
            <a:chExt cx="3909224" cy="4256324"/>
          </a:xfrm>
        </p:grpSpPr>
        <p:grpSp>
          <p:nvGrpSpPr>
            <p:cNvPr name="Group 65" id="65"/>
            <p:cNvGrpSpPr/>
            <p:nvPr/>
          </p:nvGrpSpPr>
          <p:grpSpPr>
            <a:xfrm rot="0">
              <a:off x="0" y="0"/>
              <a:ext cx="998744" cy="998744"/>
              <a:chOff x="0" y="0"/>
              <a:chExt cx="812800" cy="812800"/>
            </a:xfrm>
          </p:grpSpPr>
          <p:sp>
            <p:nvSpPr>
              <p:cNvPr name="Freeform 66" id="6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67" id="67"/>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68" id="68"/>
            <p:cNvGrpSpPr/>
            <p:nvPr/>
          </p:nvGrpSpPr>
          <p:grpSpPr>
            <a:xfrm rot="0">
              <a:off x="1885836" y="1498116"/>
              <a:ext cx="998744" cy="998744"/>
              <a:chOff x="0" y="0"/>
              <a:chExt cx="812800" cy="812800"/>
            </a:xfrm>
          </p:grpSpPr>
          <p:sp>
            <p:nvSpPr>
              <p:cNvPr name="Freeform 69" id="6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70" id="70"/>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71" id="71"/>
            <p:cNvGrpSpPr/>
            <p:nvPr/>
          </p:nvGrpSpPr>
          <p:grpSpPr>
            <a:xfrm rot="0">
              <a:off x="2910480" y="15070"/>
              <a:ext cx="998744" cy="998744"/>
              <a:chOff x="0" y="0"/>
              <a:chExt cx="812800" cy="812800"/>
            </a:xfrm>
          </p:grpSpPr>
          <p:sp>
            <p:nvSpPr>
              <p:cNvPr name="Freeform 72" id="7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73" id="73"/>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74" id="74"/>
            <p:cNvGrpSpPr/>
            <p:nvPr/>
          </p:nvGrpSpPr>
          <p:grpSpPr>
            <a:xfrm rot="0">
              <a:off x="0" y="3242510"/>
              <a:ext cx="998744" cy="998744"/>
              <a:chOff x="0" y="0"/>
              <a:chExt cx="812800" cy="812800"/>
            </a:xfrm>
          </p:grpSpPr>
          <p:sp>
            <p:nvSpPr>
              <p:cNvPr name="Freeform 75" id="7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76" id="76"/>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77" id="77"/>
            <p:cNvGrpSpPr/>
            <p:nvPr/>
          </p:nvGrpSpPr>
          <p:grpSpPr>
            <a:xfrm rot="0">
              <a:off x="0" y="1498116"/>
              <a:ext cx="998744" cy="998744"/>
              <a:chOff x="0" y="0"/>
              <a:chExt cx="812800" cy="812800"/>
            </a:xfrm>
          </p:grpSpPr>
          <p:sp>
            <p:nvSpPr>
              <p:cNvPr name="Freeform 78" id="7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79" id="79"/>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80" id="80"/>
            <p:cNvGrpSpPr/>
            <p:nvPr/>
          </p:nvGrpSpPr>
          <p:grpSpPr>
            <a:xfrm rot="0">
              <a:off x="2910480" y="3257580"/>
              <a:ext cx="998744" cy="998744"/>
              <a:chOff x="0" y="0"/>
              <a:chExt cx="812800" cy="812800"/>
            </a:xfrm>
          </p:grpSpPr>
          <p:sp>
            <p:nvSpPr>
              <p:cNvPr name="Freeform 81" id="8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82" id="82"/>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83" id="83"/>
            <p:cNvSpPr txBox="true"/>
            <p:nvPr/>
          </p:nvSpPr>
          <p:spPr>
            <a:xfrm rot="0">
              <a:off x="639735" y="1076491"/>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84" id="84"/>
            <p:cNvSpPr txBox="true"/>
            <p:nvPr/>
          </p:nvSpPr>
          <p:spPr>
            <a:xfrm rot="0">
              <a:off x="202187" y="2697746"/>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85" id="85"/>
            <p:cNvSpPr txBox="true"/>
            <p:nvPr/>
          </p:nvSpPr>
          <p:spPr>
            <a:xfrm rot="0">
              <a:off x="1370825" y="2468284"/>
              <a:ext cx="142929"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4</a:t>
              </a:r>
            </a:p>
          </p:txBody>
        </p:sp>
        <p:sp>
          <p:nvSpPr>
            <p:cNvPr name="TextBox 86" id="86"/>
            <p:cNvSpPr txBox="true"/>
            <p:nvPr/>
          </p:nvSpPr>
          <p:spPr>
            <a:xfrm rot="0">
              <a:off x="2819758" y="2440203"/>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TextBox 87" id="87"/>
            <p:cNvSpPr txBox="true"/>
            <p:nvPr/>
          </p:nvSpPr>
          <p:spPr>
            <a:xfrm rot="0">
              <a:off x="3506209" y="1943966"/>
              <a:ext cx="139608"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5</a:t>
              </a:r>
            </a:p>
          </p:txBody>
        </p:sp>
        <p:sp>
          <p:nvSpPr>
            <p:cNvPr name="TextBox 88" id="88"/>
            <p:cNvSpPr txBox="true"/>
            <p:nvPr/>
          </p:nvSpPr>
          <p:spPr>
            <a:xfrm rot="0">
              <a:off x="2730890" y="924314"/>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AutoShape 89" id="89"/>
            <p:cNvSpPr/>
            <p:nvPr/>
          </p:nvSpPr>
          <p:spPr>
            <a:xfrm>
              <a:off x="499372" y="998744"/>
              <a:ext cx="0" cy="499372"/>
            </a:xfrm>
            <a:prstGeom prst="line">
              <a:avLst/>
            </a:prstGeom>
            <a:ln cap="flat" w="37110">
              <a:solidFill>
                <a:srgbClr val="000000"/>
              </a:solidFill>
              <a:prstDash val="solid"/>
              <a:headEnd type="none" len="sm" w="sm"/>
              <a:tailEnd type="none" len="sm" w="sm"/>
            </a:ln>
          </p:spPr>
        </p:sp>
        <p:sp>
          <p:nvSpPr>
            <p:cNvPr name="AutoShape 90" id="90"/>
            <p:cNvSpPr/>
            <p:nvPr/>
          </p:nvSpPr>
          <p:spPr>
            <a:xfrm>
              <a:off x="499372" y="2496859"/>
              <a:ext cx="0" cy="745650"/>
            </a:xfrm>
            <a:prstGeom prst="line">
              <a:avLst/>
            </a:prstGeom>
            <a:ln cap="flat" w="37110">
              <a:solidFill>
                <a:srgbClr val="000000"/>
              </a:solidFill>
              <a:prstDash val="solid"/>
              <a:headEnd type="none" len="sm" w="sm"/>
              <a:tailEnd type="none" len="sm" w="sm"/>
            </a:ln>
          </p:spPr>
        </p:sp>
        <p:sp>
          <p:nvSpPr>
            <p:cNvPr name="AutoShape 91" id="91"/>
            <p:cNvSpPr/>
            <p:nvPr/>
          </p:nvSpPr>
          <p:spPr>
            <a:xfrm flipH="true">
              <a:off x="499372" y="2496859"/>
              <a:ext cx="1885836" cy="745650"/>
            </a:xfrm>
            <a:prstGeom prst="line">
              <a:avLst/>
            </a:prstGeom>
            <a:ln cap="flat" w="37110">
              <a:solidFill>
                <a:srgbClr val="000000"/>
              </a:solidFill>
              <a:prstDash val="solid"/>
              <a:headEnd type="none" len="sm" w="sm"/>
              <a:tailEnd type="none" len="sm" w="sm"/>
            </a:ln>
          </p:spPr>
        </p:sp>
        <p:sp>
          <p:nvSpPr>
            <p:cNvPr name="AutoShape 92" id="92"/>
            <p:cNvSpPr/>
            <p:nvPr/>
          </p:nvSpPr>
          <p:spPr>
            <a:xfrm>
              <a:off x="2385208" y="2496859"/>
              <a:ext cx="1024644" cy="760721"/>
            </a:xfrm>
            <a:prstGeom prst="line">
              <a:avLst/>
            </a:prstGeom>
            <a:ln cap="flat" w="37110">
              <a:solidFill>
                <a:srgbClr val="000000"/>
              </a:solidFill>
              <a:prstDash val="solid"/>
              <a:headEnd type="none" len="sm" w="sm"/>
              <a:tailEnd type="none" len="sm" w="sm"/>
            </a:ln>
          </p:spPr>
        </p:sp>
        <p:sp>
          <p:nvSpPr>
            <p:cNvPr name="AutoShape 93" id="93"/>
            <p:cNvSpPr/>
            <p:nvPr/>
          </p:nvSpPr>
          <p:spPr>
            <a:xfrm>
              <a:off x="3409852" y="1013814"/>
              <a:ext cx="0" cy="2243766"/>
            </a:xfrm>
            <a:prstGeom prst="line">
              <a:avLst/>
            </a:prstGeom>
            <a:ln cap="flat" w="37110">
              <a:solidFill>
                <a:srgbClr val="000000"/>
              </a:solidFill>
              <a:prstDash val="solid"/>
              <a:headEnd type="none" len="sm" w="sm"/>
              <a:tailEnd type="none" len="sm" w="sm"/>
            </a:ln>
          </p:spPr>
        </p:sp>
        <p:sp>
          <p:nvSpPr>
            <p:cNvPr name="AutoShape 94" id="94"/>
            <p:cNvSpPr/>
            <p:nvPr/>
          </p:nvSpPr>
          <p:spPr>
            <a:xfrm flipH="true">
              <a:off x="2385208" y="1013814"/>
              <a:ext cx="1024644" cy="484302"/>
            </a:xfrm>
            <a:prstGeom prst="line">
              <a:avLst/>
            </a:prstGeom>
            <a:ln cap="flat" w="55665">
              <a:solidFill>
                <a:srgbClr val="FF3131"/>
              </a:solidFill>
              <a:prstDash val="solid"/>
              <a:headEnd type="none" len="sm" w="sm"/>
              <a:tailEnd type="none" len="sm" w="sm"/>
            </a:ln>
          </p:spPr>
        </p:sp>
      </p:grpSp>
      <p:grpSp>
        <p:nvGrpSpPr>
          <p:cNvPr name="Group 95" id="95"/>
          <p:cNvGrpSpPr/>
          <p:nvPr/>
        </p:nvGrpSpPr>
        <p:grpSpPr>
          <a:xfrm rot="0">
            <a:off x="14327382" y="2234333"/>
            <a:ext cx="2931918" cy="3192243"/>
            <a:chOff x="0" y="0"/>
            <a:chExt cx="3909224" cy="4256324"/>
          </a:xfrm>
        </p:grpSpPr>
        <p:grpSp>
          <p:nvGrpSpPr>
            <p:cNvPr name="Group 96" id="96"/>
            <p:cNvGrpSpPr/>
            <p:nvPr/>
          </p:nvGrpSpPr>
          <p:grpSpPr>
            <a:xfrm rot="0">
              <a:off x="0" y="0"/>
              <a:ext cx="998744" cy="998744"/>
              <a:chOff x="0" y="0"/>
              <a:chExt cx="812800" cy="812800"/>
            </a:xfrm>
          </p:grpSpPr>
          <p:sp>
            <p:nvSpPr>
              <p:cNvPr name="Freeform 97" id="9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98" id="98"/>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99" id="99"/>
            <p:cNvGrpSpPr/>
            <p:nvPr/>
          </p:nvGrpSpPr>
          <p:grpSpPr>
            <a:xfrm rot="0">
              <a:off x="1885836" y="1498116"/>
              <a:ext cx="998744" cy="998744"/>
              <a:chOff x="0" y="0"/>
              <a:chExt cx="812800" cy="812800"/>
            </a:xfrm>
          </p:grpSpPr>
          <p:sp>
            <p:nvSpPr>
              <p:cNvPr name="Freeform 100" id="10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01" id="101"/>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102" id="102"/>
            <p:cNvGrpSpPr/>
            <p:nvPr/>
          </p:nvGrpSpPr>
          <p:grpSpPr>
            <a:xfrm rot="0">
              <a:off x="2910480" y="15070"/>
              <a:ext cx="998744" cy="998744"/>
              <a:chOff x="0" y="0"/>
              <a:chExt cx="812800" cy="812800"/>
            </a:xfrm>
          </p:grpSpPr>
          <p:sp>
            <p:nvSpPr>
              <p:cNvPr name="Freeform 103" id="10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04" id="104"/>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105" id="105"/>
            <p:cNvGrpSpPr/>
            <p:nvPr/>
          </p:nvGrpSpPr>
          <p:grpSpPr>
            <a:xfrm rot="0">
              <a:off x="0" y="3242510"/>
              <a:ext cx="998744" cy="998744"/>
              <a:chOff x="0" y="0"/>
              <a:chExt cx="812800" cy="812800"/>
            </a:xfrm>
          </p:grpSpPr>
          <p:sp>
            <p:nvSpPr>
              <p:cNvPr name="Freeform 106" id="10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07" id="107"/>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108" id="108"/>
            <p:cNvGrpSpPr/>
            <p:nvPr/>
          </p:nvGrpSpPr>
          <p:grpSpPr>
            <a:xfrm rot="0">
              <a:off x="0" y="1498116"/>
              <a:ext cx="998744" cy="998744"/>
              <a:chOff x="0" y="0"/>
              <a:chExt cx="812800" cy="812800"/>
            </a:xfrm>
          </p:grpSpPr>
          <p:sp>
            <p:nvSpPr>
              <p:cNvPr name="Freeform 109" id="10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0" id="110"/>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111" id="111"/>
            <p:cNvGrpSpPr/>
            <p:nvPr/>
          </p:nvGrpSpPr>
          <p:grpSpPr>
            <a:xfrm rot="0">
              <a:off x="2910480" y="3257580"/>
              <a:ext cx="998744" cy="998744"/>
              <a:chOff x="0" y="0"/>
              <a:chExt cx="812800" cy="812800"/>
            </a:xfrm>
          </p:grpSpPr>
          <p:sp>
            <p:nvSpPr>
              <p:cNvPr name="Freeform 112" id="11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13" id="113"/>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114" id="114"/>
            <p:cNvSpPr txBox="true"/>
            <p:nvPr/>
          </p:nvSpPr>
          <p:spPr>
            <a:xfrm rot="0">
              <a:off x="639735" y="1076491"/>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115" id="115"/>
            <p:cNvSpPr txBox="true"/>
            <p:nvPr/>
          </p:nvSpPr>
          <p:spPr>
            <a:xfrm rot="0">
              <a:off x="202187" y="2697746"/>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116" id="116"/>
            <p:cNvSpPr txBox="true"/>
            <p:nvPr/>
          </p:nvSpPr>
          <p:spPr>
            <a:xfrm rot="0">
              <a:off x="1370825" y="2468284"/>
              <a:ext cx="142929"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4</a:t>
              </a:r>
            </a:p>
          </p:txBody>
        </p:sp>
        <p:sp>
          <p:nvSpPr>
            <p:cNvPr name="TextBox 117" id="117"/>
            <p:cNvSpPr txBox="true"/>
            <p:nvPr/>
          </p:nvSpPr>
          <p:spPr>
            <a:xfrm rot="0">
              <a:off x="2819758" y="2440203"/>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TextBox 118" id="118"/>
            <p:cNvSpPr txBox="true"/>
            <p:nvPr/>
          </p:nvSpPr>
          <p:spPr>
            <a:xfrm rot="0">
              <a:off x="3506209" y="1943966"/>
              <a:ext cx="139608"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5</a:t>
              </a:r>
            </a:p>
          </p:txBody>
        </p:sp>
        <p:sp>
          <p:nvSpPr>
            <p:cNvPr name="TextBox 119" id="119"/>
            <p:cNvSpPr txBox="true"/>
            <p:nvPr/>
          </p:nvSpPr>
          <p:spPr>
            <a:xfrm rot="0">
              <a:off x="2730890" y="924314"/>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AutoShape 120" id="120"/>
            <p:cNvSpPr/>
            <p:nvPr/>
          </p:nvSpPr>
          <p:spPr>
            <a:xfrm>
              <a:off x="499372" y="998744"/>
              <a:ext cx="0" cy="499372"/>
            </a:xfrm>
            <a:prstGeom prst="line">
              <a:avLst/>
            </a:prstGeom>
            <a:ln cap="flat" w="37110">
              <a:solidFill>
                <a:srgbClr val="000000"/>
              </a:solidFill>
              <a:prstDash val="solid"/>
              <a:headEnd type="none" len="sm" w="sm"/>
              <a:tailEnd type="none" len="sm" w="sm"/>
            </a:ln>
          </p:spPr>
        </p:sp>
        <p:sp>
          <p:nvSpPr>
            <p:cNvPr name="AutoShape 121" id="121"/>
            <p:cNvSpPr/>
            <p:nvPr/>
          </p:nvSpPr>
          <p:spPr>
            <a:xfrm>
              <a:off x="499372" y="2496859"/>
              <a:ext cx="0" cy="745650"/>
            </a:xfrm>
            <a:prstGeom prst="line">
              <a:avLst/>
            </a:prstGeom>
            <a:ln cap="flat" w="37110">
              <a:solidFill>
                <a:srgbClr val="000000"/>
              </a:solidFill>
              <a:prstDash val="solid"/>
              <a:headEnd type="none" len="sm" w="sm"/>
              <a:tailEnd type="none" len="sm" w="sm"/>
            </a:ln>
          </p:spPr>
        </p:sp>
        <p:sp>
          <p:nvSpPr>
            <p:cNvPr name="AutoShape 122" id="122"/>
            <p:cNvSpPr/>
            <p:nvPr/>
          </p:nvSpPr>
          <p:spPr>
            <a:xfrm flipH="true">
              <a:off x="499372" y="2496859"/>
              <a:ext cx="1885836" cy="745650"/>
            </a:xfrm>
            <a:prstGeom prst="line">
              <a:avLst/>
            </a:prstGeom>
            <a:ln cap="flat" w="37110">
              <a:solidFill>
                <a:srgbClr val="000000"/>
              </a:solidFill>
              <a:prstDash val="solid"/>
              <a:headEnd type="none" len="sm" w="sm"/>
              <a:tailEnd type="none" len="sm" w="sm"/>
            </a:ln>
          </p:spPr>
        </p:sp>
        <p:sp>
          <p:nvSpPr>
            <p:cNvPr name="AutoShape 123" id="123"/>
            <p:cNvSpPr/>
            <p:nvPr/>
          </p:nvSpPr>
          <p:spPr>
            <a:xfrm>
              <a:off x="2385208" y="2496859"/>
              <a:ext cx="1024644" cy="760721"/>
            </a:xfrm>
            <a:prstGeom prst="line">
              <a:avLst/>
            </a:prstGeom>
            <a:ln cap="flat" w="55665">
              <a:solidFill>
                <a:srgbClr val="FF3131"/>
              </a:solidFill>
              <a:prstDash val="solid"/>
              <a:headEnd type="none" len="sm" w="sm"/>
              <a:tailEnd type="none" len="sm" w="sm"/>
            </a:ln>
          </p:spPr>
        </p:sp>
        <p:sp>
          <p:nvSpPr>
            <p:cNvPr name="AutoShape 124" id="124"/>
            <p:cNvSpPr/>
            <p:nvPr/>
          </p:nvSpPr>
          <p:spPr>
            <a:xfrm>
              <a:off x="3409852" y="1013814"/>
              <a:ext cx="0" cy="2243766"/>
            </a:xfrm>
            <a:prstGeom prst="line">
              <a:avLst/>
            </a:prstGeom>
            <a:ln cap="flat" w="37110">
              <a:solidFill>
                <a:srgbClr val="000000"/>
              </a:solidFill>
              <a:prstDash val="solid"/>
              <a:headEnd type="none" len="sm" w="sm"/>
              <a:tailEnd type="none" len="sm" w="sm"/>
            </a:ln>
          </p:spPr>
        </p:sp>
        <p:sp>
          <p:nvSpPr>
            <p:cNvPr name="AutoShape 125" id="125"/>
            <p:cNvSpPr/>
            <p:nvPr/>
          </p:nvSpPr>
          <p:spPr>
            <a:xfrm flipH="true">
              <a:off x="2385208" y="1013814"/>
              <a:ext cx="1024644" cy="484302"/>
            </a:xfrm>
            <a:prstGeom prst="line">
              <a:avLst/>
            </a:prstGeom>
            <a:ln cap="flat" w="55665">
              <a:solidFill>
                <a:srgbClr val="FF3131"/>
              </a:solidFill>
              <a:prstDash val="solid"/>
              <a:headEnd type="none" len="sm" w="sm"/>
              <a:tailEnd type="none" len="sm" w="sm"/>
            </a:ln>
          </p:spPr>
        </p:sp>
      </p:grpSp>
      <p:sp>
        <p:nvSpPr>
          <p:cNvPr name="TextBox 126" id="126"/>
          <p:cNvSpPr txBox="true"/>
          <p:nvPr/>
        </p:nvSpPr>
        <p:spPr>
          <a:xfrm rot="0">
            <a:off x="1003102" y="971550"/>
            <a:ext cx="5989439"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Considering "3" as a parent node</a:t>
            </a:r>
          </a:p>
        </p:txBody>
      </p:sp>
      <p:grpSp>
        <p:nvGrpSpPr>
          <p:cNvPr name="Group 127" id="127"/>
          <p:cNvGrpSpPr/>
          <p:nvPr/>
        </p:nvGrpSpPr>
        <p:grpSpPr>
          <a:xfrm rot="0">
            <a:off x="7831453" y="5936793"/>
            <a:ext cx="2931918" cy="3192243"/>
            <a:chOff x="0" y="0"/>
            <a:chExt cx="3909224" cy="4256324"/>
          </a:xfrm>
        </p:grpSpPr>
        <p:grpSp>
          <p:nvGrpSpPr>
            <p:cNvPr name="Group 128" id="128"/>
            <p:cNvGrpSpPr/>
            <p:nvPr/>
          </p:nvGrpSpPr>
          <p:grpSpPr>
            <a:xfrm rot="0">
              <a:off x="0" y="0"/>
              <a:ext cx="998744" cy="998744"/>
              <a:chOff x="0" y="0"/>
              <a:chExt cx="812800" cy="812800"/>
            </a:xfrm>
          </p:grpSpPr>
          <p:sp>
            <p:nvSpPr>
              <p:cNvPr name="Freeform 129" id="12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30" id="130"/>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131" id="131"/>
            <p:cNvGrpSpPr/>
            <p:nvPr/>
          </p:nvGrpSpPr>
          <p:grpSpPr>
            <a:xfrm rot="0">
              <a:off x="1885836" y="1498116"/>
              <a:ext cx="998744" cy="998744"/>
              <a:chOff x="0" y="0"/>
              <a:chExt cx="812800" cy="812800"/>
            </a:xfrm>
          </p:grpSpPr>
          <p:sp>
            <p:nvSpPr>
              <p:cNvPr name="Freeform 132" id="13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33" id="133"/>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134" id="134"/>
            <p:cNvGrpSpPr/>
            <p:nvPr/>
          </p:nvGrpSpPr>
          <p:grpSpPr>
            <a:xfrm rot="0">
              <a:off x="2910480" y="15070"/>
              <a:ext cx="998744" cy="998744"/>
              <a:chOff x="0" y="0"/>
              <a:chExt cx="812800" cy="812800"/>
            </a:xfrm>
          </p:grpSpPr>
          <p:sp>
            <p:nvSpPr>
              <p:cNvPr name="Freeform 135" id="13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36" id="136"/>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137" id="137"/>
            <p:cNvGrpSpPr/>
            <p:nvPr/>
          </p:nvGrpSpPr>
          <p:grpSpPr>
            <a:xfrm rot="0">
              <a:off x="0" y="3242510"/>
              <a:ext cx="998744" cy="998744"/>
              <a:chOff x="0" y="0"/>
              <a:chExt cx="812800" cy="812800"/>
            </a:xfrm>
          </p:grpSpPr>
          <p:sp>
            <p:nvSpPr>
              <p:cNvPr name="Freeform 138" id="13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39" id="139"/>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140" id="140"/>
            <p:cNvGrpSpPr/>
            <p:nvPr/>
          </p:nvGrpSpPr>
          <p:grpSpPr>
            <a:xfrm rot="0">
              <a:off x="0" y="1498116"/>
              <a:ext cx="998744" cy="998744"/>
              <a:chOff x="0" y="0"/>
              <a:chExt cx="812800" cy="812800"/>
            </a:xfrm>
          </p:grpSpPr>
          <p:sp>
            <p:nvSpPr>
              <p:cNvPr name="Freeform 141" id="14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42" id="142"/>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143" id="143"/>
            <p:cNvGrpSpPr/>
            <p:nvPr/>
          </p:nvGrpSpPr>
          <p:grpSpPr>
            <a:xfrm rot="0">
              <a:off x="2910480" y="3257580"/>
              <a:ext cx="998744" cy="998744"/>
              <a:chOff x="0" y="0"/>
              <a:chExt cx="812800" cy="812800"/>
            </a:xfrm>
          </p:grpSpPr>
          <p:sp>
            <p:nvSpPr>
              <p:cNvPr name="Freeform 144" id="14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45" id="145"/>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146" id="146"/>
            <p:cNvSpPr txBox="true"/>
            <p:nvPr/>
          </p:nvSpPr>
          <p:spPr>
            <a:xfrm rot="0">
              <a:off x="639735" y="1076491"/>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147" id="147"/>
            <p:cNvSpPr txBox="true"/>
            <p:nvPr/>
          </p:nvSpPr>
          <p:spPr>
            <a:xfrm rot="0">
              <a:off x="202187" y="2697746"/>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148" id="148"/>
            <p:cNvSpPr txBox="true"/>
            <p:nvPr/>
          </p:nvSpPr>
          <p:spPr>
            <a:xfrm rot="0">
              <a:off x="1370825" y="2468284"/>
              <a:ext cx="142929"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4</a:t>
              </a:r>
            </a:p>
          </p:txBody>
        </p:sp>
        <p:sp>
          <p:nvSpPr>
            <p:cNvPr name="TextBox 149" id="149"/>
            <p:cNvSpPr txBox="true"/>
            <p:nvPr/>
          </p:nvSpPr>
          <p:spPr>
            <a:xfrm rot="0">
              <a:off x="2819758" y="2440203"/>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TextBox 150" id="150"/>
            <p:cNvSpPr txBox="true"/>
            <p:nvPr/>
          </p:nvSpPr>
          <p:spPr>
            <a:xfrm rot="0">
              <a:off x="3506209" y="1943966"/>
              <a:ext cx="139608"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5</a:t>
              </a:r>
            </a:p>
          </p:txBody>
        </p:sp>
        <p:sp>
          <p:nvSpPr>
            <p:cNvPr name="TextBox 151" id="151"/>
            <p:cNvSpPr txBox="true"/>
            <p:nvPr/>
          </p:nvSpPr>
          <p:spPr>
            <a:xfrm rot="0">
              <a:off x="2730890" y="924314"/>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AutoShape 152" id="152"/>
            <p:cNvSpPr/>
            <p:nvPr/>
          </p:nvSpPr>
          <p:spPr>
            <a:xfrm>
              <a:off x="499372" y="998744"/>
              <a:ext cx="0" cy="499372"/>
            </a:xfrm>
            <a:prstGeom prst="line">
              <a:avLst/>
            </a:prstGeom>
            <a:ln cap="flat" w="55665">
              <a:solidFill>
                <a:srgbClr val="FF3131"/>
              </a:solidFill>
              <a:prstDash val="solid"/>
              <a:headEnd type="none" len="sm" w="sm"/>
              <a:tailEnd type="none" len="sm" w="sm"/>
            </a:ln>
          </p:spPr>
        </p:sp>
        <p:sp>
          <p:nvSpPr>
            <p:cNvPr name="AutoShape 153" id="153"/>
            <p:cNvSpPr/>
            <p:nvPr/>
          </p:nvSpPr>
          <p:spPr>
            <a:xfrm>
              <a:off x="499372" y="2496859"/>
              <a:ext cx="0" cy="745650"/>
            </a:xfrm>
            <a:prstGeom prst="line">
              <a:avLst/>
            </a:prstGeom>
            <a:ln cap="flat" w="55665">
              <a:solidFill>
                <a:srgbClr val="FF3131"/>
              </a:solidFill>
              <a:prstDash val="solid"/>
              <a:headEnd type="none" len="sm" w="sm"/>
              <a:tailEnd type="none" len="sm" w="sm"/>
            </a:ln>
          </p:spPr>
        </p:sp>
        <p:sp>
          <p:nvSpPr>
            <p:cNvPr name="AutoShape 154" id="154"/>
            <p:cNvSpPr/>
            <p:nvPr/>
          </p:nvSpPr>
          <p:spPr>
            <a:xfrm flipH="true">
              <a:off x="499372" y="2496859"/>
              <a:ext cx="1885836" cy="745650"/>
            </a:xfrm>
            <a:prstGeom prst="line">
              <a:avLst/>
            </a:prstGeom>
            <a:ln cap="flat" w="37110">
              <a:solidFill>
                <a:srgbClr val="000000"/>
              </a:solidFill>
              <a:prstDash val="solid"/>
              <a:headEnd type="none" len="sm" w="sm"/>
              <a:tailEnd type="none" len="sm" w="sm"/>
            </a:ln>
          </p:spPr>
        </p:sp>
        <p:sp>
          <p:nvSpPr>
            <p:cNvPr name="AutoShape 155" id="155"/>
            <p:cNvSpPr/>
            <p:nvPr/>
          </p:nvSpPr>
          <p:spPr>
            <a:xfrm>
              <a:off x="2385208" y="2496859"/>
              <a:ext cx="1024644" cy="760721"/>
            </a:xfrm>
            <a:prstGeom prst="line">
              <a:avLst/>
            </a:prstGeom>
            <a:ln cap="flat" w="55665">
              <a:solidFill>
                <a:srgbClr val="FF3131"/>
              </a:solidFill>
              <a:prstDash val="solid"/>
              <a:headEnd type="none" len="sm" w="sm"/>
              <a:tailEnd type="none" len="sm" w="sm"/>
            </a:ln>
          </p:spPr>
        </p:sp>
        <p:sp>
          <p:nvSpPr>
            <p:cNvPr name="AutoShape 156" id="156"/>
            <p:cNvSpPr/>
            <p:nvPr/>
          </p:nvSpPr>
          <p:spPr>
            <a:xfrm>
              <a:off x="3409852" y="1013814"/>
              <a:ext cx="0" cy="2243766"/>
            </a:xfrm>
            <a:prstGeom prst="line">
              <a:avLst/>
            </a:prstGeom>
            <a:ln cap="flat" w="37110">
              <a:solidFill>
                <a:srgbClr val="000000"/>
              </a:solidFill>
              <a:prstDash val="solid"/>
              <a:headEnd type="none" len="sm" w="sm"/>
              <a:tailEnd type="none" len="sm" w="sm"/>
            </a:ln>
          </p:spPr>
        </p:sp>
        <p:sp>
          <p:nvSpPr>
            <p:cNvPr name="AutoShape 157" id="157"/>
            <p:cNvSpPr/>
            <p:nvPr/>
          </p:nvSpPr>
          <p:spPr>
            <a:xfrm flipH="true">
              <a:off x="2385208" y="1013814"/>
              <a:ext cx="1024644" cy="484302"/>
            </a:xfrm>
            <a:prstGeom prst="line">
              <a:avLst/>
            </a:prstGeom>
            <a:ln cap="flat" w="55665">
              <a:solidFill>
                <a:srgbClr val="FF3131"/>
              </a:solidFill>
              <a:prstDash val="solid"/>
              <a:headEnd type="none" len="sm" w="sm"/>
              <a:tailEnd type="none" len="sm" w="sm"/>
            </a:ln>
          </p:spPr>
        </p:sp>
      </p:grpSp>
      <p:grpSp>
        <p:nvGrpSpPr>
          <p:cNvPr name="Group 158" id="158"/>
          <p:cNvGrpSpPr/>
          <p:nvPr/>
        </p:nvGrpSpPr>
        <p:grpSpPr>
          <a:xfrm rot="0">
            <a:off x="1065903" y="5870118"/>
            <a:ext cx="2931918" cy="3192243"/>
            <a:chOff x="0" y="0"/>
            <a:chExt cx="3909224" cy="4256324"/>
          </a:xfrm>
        </p:grpSpPr>
        <p:grpSp>
          <p:nvGrpSpPr>
            <p:cNvPr name="Group 159" id="159"/>
            <p:cNvGrpSpPr/>
            <p:nvPr/>
          </p:nvGrpSpPr>
          <p:grpSpPr>
            <a:xfrm rot="0">
              <a:off x="0" y="0"/>
              <a:ext cx="998744" cy="998744"/>
              <a:chOff x="0" y="0"/>
              <a:chExt cx="812800" cy="812800"/>
            </a:xfrm>
          </p:grpSpPr>
          <p:sp>
            <p:nvSpPr>
              <p:cNvPr name="Freeform 160" id="16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61" id="161"/>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162" id="162"/>
            <p:cNvGrpSpPr/>
            <p:nvPr/>
          </p:nvGrpSpPr>
          <p:grpSpPr>
            <a:xfrm rot="0">
              <a:off x="1885836" y="1498116"/>
              <a:ext cx="998744" cy="998744"/>
              <a:chOff x="0" y="0"/>
              <a:chExt cx="812800" cy="812800"/>
            </a:xfrm>
          </p:grpSpPr>
          <p:sp>
            <p:nvSpPr>
              <p:cNvPr name="Freeform 163" id="16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64" id="164"/>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165" id="165"/>
            <p:cNvGrpSpPr/>
            <p:nvPr/>
          </p:nvGrpSpPr>
          <p:grpSpPr>
            <a:xfrm rot="0">
              <a:off x="2910480" y="15070"/>
              <a:ext cx="998744" cy="998744"/>
              <a:chOff x="0" y="0"/>
              <a:chExt cx="812800" cy="812800"/>
            </a:xfrm>
          </p:grpSpPr>
          <p:sp>
            <p:nvSpPr>
              <p:cNvPr name="Freeform 166" id="16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67" id="167"/>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168" id="168"/>
            <p:cNvGrpSpPr/>
            <p:nvPr/>
          </p:nvGrpSpPr>
          <p:grpSpPr>
            <a:xfrm rot="0">
              <a:off x="0" y="3242510"/>
              <a:ext cx="998744" cy="998744"/>
              <a:chOff x="0" y="0"/>
              <a:chExt cx="812800" cy="812800"/>
            </a:xfrm>
          </p:grpSpPr>
          <p:sp>
            <p:nvSpPr>
              <p:cNvPr name="Freeform 169" id="16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70" id="170"/>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171" id="171"/>
            <p:cNvGrpSpPr/>
            <p:nvPr/>
          </p:nvGrpSpPr>
          <p:grpSpPr>
            <a:xfrm rot="0">
              <a:off x="0" y="1498116"/>
              <a:ext cx="998744" cy="998744"/>
              <a:chOff x="0" y="0"/>
              <a:chExt cx="812800" cy="812800"/>
            </a:xfrm>
          </p:grpSpPr>
          <p:sp>
            <p:nvSpPr>
              <p:cNvPr name="Freeform 172" id="17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73" id="173"/>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174" id="174"/>
            <p:cNvGrpSpPr/>
            <p:nvPr/>
          </p:nvGrpSpPr>
          <p:grpSpPr>
            <a:xfrm rot="0">
              <a:off x="2910480" y="3257580"/>
              <a:ext cx="998744" cy="998744"/>
              <a:chOff x="0" y="0"/>
              <a:chExt cx="812800" cy="812800"/>
            </a:xfrm>
          </p:grpSpPr>
          <p:sp>
            <p:nvSpPr>
              <p:cNvPr name="Freeform 175" id="17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85481"/>
              </a:solidFill>
            </p:spPr>
          </p:sp>
          <p:sp>
            <p:nvSpPr>
              <p:cNvPr name="TextBox 176" id="176"/>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177" id="177"/>
            <p:cNvSpPr txBox="true"/>
            <p:nvPr/>
          </p:nvSpPr>
          <p:spPr>
            <a:xfrm rot="0">
              <a:off x="639735" y="1076491"/>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178" id="178"/>
            <p:cNvSpPr txBox="true"/>
            <p:nvPr/>
          </p:nvSpPr>
          <p:spPr>
            <a:xfrm rot="0">
              <a:off x="202187" y="2697746"/>
              <a:ext cx="118604" cy="285161"/>
            </a:xfrm>
            <a:prstGeom prst="rect">
              <a:avLst/>
            </a:prstGeom>
          </p:spPr>
          <p:txBody>
            <a:bodyPr anchor="t" rtlCol="false" tIns="0" lIns="0" bIns="0" rIns="0">
              <a:spAutoFit/>
            </a:bodyPr>
            <a:lstStyle/>
            <a:p>
              <a:pPr algn="ctr" marL="0" indent="0" lvl="0">
                <a:lnSpc>
                  <a:spcPts val="1786"/>
                </a:lnSpc>
                <a:spcBef>
                  <a:spcPct val="0"/>
                </a:spcBef>
              </a:pPr>
              <a:r>
                <a:rPr lang="en-US" sz="1276">
                  <a:solidFill>
                    <a:srgbClr val="000000"/>
                  </a:solidFill>
                  <a:latin typeface="Canva Sans"/>
                </a:rPr>
                <a:t>2</a:t>
              </a:r>
            </a:p>
          </p:txBody>
        </p:sp>
        <p:sp>
          <p:nvSpPr>
            <p:cNvPr name="TextBox 179" id="179"/>
            <p:cNvSpPr txBox="true"/>
            <p:nvPr/>
          </p:nvSpPr>
          <p:spPr>
            <a:xfrm rot="0">
              <a:off x="1370825" y="2468284"/>
              <a:ext cx="142929"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4</a:t>
              </a:r>
            </a:p>
          </p:txBody>
        </p:sp>
        <p:sp>
          <p:nvSpPr>
            <p:cNvPr name="TextBox 180" id="180"/>
            <p:cNvSpPr txBox="true"/>
            <p:nvPr/>
          </p:nvSpPr>
          <p:spPr>
            <a:xfrm rot="0">
              <a:off x="2819758" y="2440203"/>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TextBox 181" id="181"/>
            <p:cNvSpPr txBox="true"/>
            <p:nvPr/>
          </p:nvSpPr>
          <p:spPr>
            <a:xfrm rot="0">
              <a:off x="3506209" y="1943966"/>
              <a:ext cx="139608"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5</a:t>
              </a:r>
            </a:p>
          </p:txBody>
        </p:sp>
        <p:sp>
          <p:nvSpPr>
            <p:cNvPr name="TextBox 182" id="182"/>
            <p:cNvSpPr txBox="true"/>
            <p:nvPr/>
          </p:nvSpPr>
          <p:spPr>
            <a:xfrm rot="0">
              <a:off x="2730890" y="924314"/>
              <a:ext cx="129644" cy="309045"/>
            </a:xfrm>
            <a:prstGeom prst="rect">
              <a:avLst/>
            </a:prstGeom>
          </p:spPr>
          <p:txBody>
            <a:bodyPr anchor="t" rtlCol="false" tIns="0" lIns="0" bIns="0" rIns="0">
              <a:spAutoFit/>
            </a:bodyPr>
            <a:lstStyle/>
            <a:p>
              <a:pPr algn="ctr" marL="0" indent="0" lvl="0">
                <a:lnSpc>
                  <a:spcPts val="1952"/>
                </a:lnSpc>
                <a:spcBef>
                  <a:spcPct val="0"/>
                </a:spcBef>
              </a:pPr>
              <a:r>
                <a:rPr lang="en-US" sz="1394">
                  <a:solidFill>
                    <a:srgbClr val="000000"/>
                  </a:solidFill>
                  <a:latin typeface="Canva Sans"/>
                </a:rPr>
                <a:t>2</a:t>
              </a:r>
            </a:p>
          </p:txBody>
        </p:sp>
        <p:sp>
          <p:nvSpPr>
            <p:cNvPr name="AutoShape 183" id="183"/>
            <p:cNvSpPr/>
            <p:nvPr/>
          </p:nvSpPr>
          <p:spPr>
            <a:xfrm>
              <a:off x="499372" y="998744"/>
              <a:ext cx="0" cy="499372"/>
            </a:xfrm>
            <a:prstGeom prst="line">
              <a:avLst/>
            </a:prstGeom>
            <a:ln cap="flat" w="55665">
              <a:solidFill>
                <a:srgbClr val="FF3131"/>
              </a:solidFill>
              <a:prstDash val="solid"/>
              <a:headEnd type="none" len="sm" w="sm"/>
              <a:tailEnd type="none" len="sm" w="sm"/>
            </a:ln>
          </p:spPr>
        </p:sp>
        <p:sp>
          <p:nvSpPr>
            <p:cNvPr name="AutoShape 184" id="184"/>
            <p:cNvSpPr/>
            <p:nvPr/>
          </p:nvSpPr>
          <p:spPr>
            <a:xfrm>
              <a:off x="499372" y="2496859"/>
              <a:ext cx="0" cy="745650"/>
            </a:xfrm>
            <a:prstGeom prst="line">
              <a:avLst/>
            </a:prstGeom>
            <a:ln cap="flat" w="55665">
              <a:solidFill>
                <a:srgbClr val="FF3131"/>
              </a:solidFill>
              <a:prstDash val="solid"/>
              <a:headEnd type="none" len="sm" w="sm"/>
              <a:tailEnd type="none" len="sm" w="sm"/>
            </a:ln>
          </p:spPr>
        </p:sp>
        <p:sp>
          <p:nvSpPr>
            <p:cNvPr name="AutoShape 185" id="185"/>
            <p:cNvSpPr/>
            <p:nvPr/>
          </p:nvSpPr>
          <p:spPr>
            <a:xfrm flipH="true">
              <a:off x="499372" y="2496859"/>
              <a:ext cx="1885836" cy="745650"/>
            </a:xfrm>
            <a:prstGeom prst="line">
              <a:avLst/>
            </a:prstGeom>
            <a:ln cap="flat" w="55665">
              <a:solidFill>
                <a:srgbClr val="FF3131"/>
              </a:solidFill>
              <a:prstDash val="solid"/>
              <a:headEnd type="none" len="sm" w="sm"/>
              <a:tailEnd type="none" len="sm" w="sm"/>
            </a:ln>
          </p:spPr>
        </p:sp>
        <p:sp>
          <p:nvSpPr>
            <p:cNvPr name="AutoShape 186" id="186"/>
            <p:cNvSpPr/>
            <p:nvPr/>
          </p:nvSpPr>
          <p:spPr>
            <a:xfrm>
              <a:off x="2385208" y="2496859"/>
              <a:ext cx="1024644" cy="760721"/>
            </a:xfrm>
            <a:prstGeom prst="line">
              <a:avLst/>
            </a:prstGeom>
            <a:ln cap="flat" w="55665">
              <a:solidFill>
                <a:srgbClr val="FF3131"/>
              </a:solidFill>
              <a:prstDash val="solid"/>
              <a:headEnd type="none" len="sm" w="sm"/>
              <a:tailEnd type="none" len="sm" w="sm"/>
            </a:ln>
          </p:spPr>
        </p:sp>
        <p:sp>
          <p:nvSpPr>
            <p:cNvPr name="AutoShape 187" id="187"/>
            <p:cNvSpPr/>
            <p:nvPr/>
          </p:nvSpPr>
          <p:spPr>
            <a:xfrm>
              <a:off x="3409852" y="1013814"/>
              <a:ext cx="0" cy="2243766"/>
            </a:xfrm>
            <a:prstGeom prst="line">
              <a:avLst/>
            </a:prstGeom>
            <a:ln cap="flat" w="37110">
              <a:solidFill>
                <a:srgbClr val="000000"/>
              </a:solidFill>
              <a:prstDash val="solid"/>
              <a:headEnd type="none" len="sm" w="sm"/>
              <a:tailEnd type="none" len="sm" w="sm"/>
            </a:ln>
          </p:spPr>
        </p:sp>
        <p:sp>
          <p:nvSpPr>
            <p:cNvPr name="AutoShape 188" id="188"/>
            <p:cNvSpPr/>
            <p:nvPr/>
          </p:nvSpPr>
          <p:spPr>
            <a:xfrm flipH="true">
              <a:off x="2385208" y="1013814"/>
              <a:ext cx="1024644" cy="484302"/>
            </a:xfrm>
            <a:prstGeom prst="line">
              <a:avLst/>
            </a:prstGeom>
            <a:ln cap="flat" w="55665">
              <a:solidFill>
                <a:srgbClr val="FF3131"/>
              </a:solidFill>
              <a:prstDash val="solid"/>
              <a:headEnd type="none" len="sm" w="sm"/>
              <a:tailEnd type="none" len="sm" w="sm"/>
            </a:ln>
          </p:spPr>
        </p:sp>
      </p:grpSp>
      <p:sp>
        <p:nvSpPr>
          <p:cNvPr name="AutoShape 189" id="189"/>
          <p:cNvSpPr/>
          <p:nvPr/>
        </p:nvSpPr>
        <p:spPr>
          <a:xfrm flipV="true">
            <a:off x="4600819" y="3694514"/>
            <a:ext cx="2364099" cy="163"/>
          </a:xfrm>
          <a:prstGeom prst="line">
            <a:avLst/>
          </a:prstGeom>
          <a:ln cap="flat" w="66675">
            <a:solidFill>
              <a:srgbClr val="000000"/>
            </a:solidFill>
            <a:prstDash val="solid"/>
            <a:headEnd type="none" len="sm" w="sm"/>
            <a:tailEnd type="arrow" len="sm" w="med"/>
          </a:ln>
        </p:spPr>
      </p:sp>
      <p:sp>
        <p:nvSpPr>
          <p:cNvPr name="AutoShape 190" id="190"/>
          <p:cNvSpPr/>
          <p:nvPr/>
        </p:nvSpPr>
        <p:spPr>
          <a:xfrm flipV="true">
            <a:off x="11395065" y="3863792"/>
            <a:ext cx="2364099" cy="163"/>
          </a:xfrm>
          <a:prstGeom prst="line">
            <a:avLst/>
          </a:prstGeom>
          <a:ln cap="flat" w="66675">
            <a:solidFill>
              <a:srgbClr val="000000"/>
            </a:solidFill>
            <a:prstDash val="solid"/>
            <a:headEnd type="none" len="sm" w="sm"/>
            <a:tailEnd type="arrow" len="sm" w="med"/>
          </a:ln>
        </p:spPr>
      </p:sp>
      <p:sp>
        <p:nvSpPr>
          <p:cNvPr name="AutoShape 191" id="191"/>
          <p:cNvSpPr/>
          <p:nvPr/>
        </p:nvSpPr>
        <p:spPr>
          <a:xfrm flipH="true">
            <a:off x="11014890" y="7499577"/>
            <a:ext cx="2364104" cy="0"/>
          </a:xfrm>
          <a:prstGeom prst="line">
            <a:avLst/>
          </a:prstGeom>
          <a:ln cap="flat" w="66675">
            <a:solidFill>
              <a:srgbClr val="000000"/>
            </a:solidFill>
            <a:prstDash val="solid"/>
            <a:headEnd type="none" len="sm" w="sm"/>
            <a:tailEnd type="arrow" len="sm" w="med"/>
          </a:ln>
        </p:spPr>
      </p:sp>
      <p:sp>
        <p:nvSpPr>
          <p:cNvPr name="AutoShape 192" id="192"/>
          <p:cNvSpPr/>
          <p:nvPr/>
        </p:nvSpPr>
        <p:spPr>
          <a:xfrm flipH="true">
            <a:off x="4600815" y="7402526"/>
            <a:ext cx="2364104" cy="0"/>
          </a:xfrm>
          <a:prstGeom prst="line">
            <a:avLst/>
          </a:prstGeom>
          <a:ln cap="flat" w="66675">
            <a:solidFill>
              <a:srgbClr val="000000"/>
            </a:solidFill>
            <a:prstDash val="solid"/>
            <a:headEnd type="none" len="sm" w="sm"/>
            <a:tailEnd type="arrow" len="sm" w="med"/>
          </a:ln>
        </p:spPr>
      </p:sp>
      <p:sp>
        <p:nvSpPr>
          <p:cNvPr name="AutoShape 193" id="193"/>
          <p:cNvSpPr/>
          <p:nvPr/>
        </p:nvSpPr>
        <p:spPr>
          <a:xfrm>
            <a:off x="15826679" y="5292379"/>
            <a:ext cx="0" cy="577739"/>
          </a:xfrm>
          <a:prstGeom prst="line">
            <a:avLst/>
          </a:prstGeom>
          <a:ln cap="flat" w="66675">
            <a:solidFill>
              <a:srgbClr val="000000"/>
            </a:solidFill>
            <a:prstDash val="solid"/>
            <a:headEnd type="none" len="sm" w="sm"/>
            <a:tailEnd type="arrow" len="sm" w="med"/>
          </a:ln>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6390799" cy="887095"/>
          </a:xfrm>
          <a:prstGeom prst="rect">
            <a:avLst/>
          </a:prstGeom>
        </p:spPr>
        <p:txBody>
          <a:bodyPr anchor="t" rtlCol="false" tIns="0" lIns="0" bIns="0" rIns="0">
            <a:spAutoFit/>
          </a:bodyPr>
          <a:lstStyle/>
          <a:p>
            <a:pPr algn="ctr">
              <a:lnSpc>
                <a:spcPts val="7279"/>
              </a:lnSpc>
            </a:pPr>
            <a:r>
              <a:rPr lang="en-US" sz="5199">
                <a:solidFill>
                  <a:srgbClr val="F7B4A7"/>
                </a:solidFill>
                <a:latin typeface="Canva Sans Bold"/>
              </a:rPr>
              <a:t>Dijkstra’s Algorithm</a:t>
            </a:r>
          </a:p>
        </p:txBody>
      </p:sp>
      <p:sp>
        <p:nvSpPr>
          <p:cNvPr name="TextBox 3" id="3"/>
          <p:cNvSpPr txBox="true"/>
          <p:nvPr/>
        </p:nvSpPr>
        <p:spPr>
          <a:xfrm rot="0">
            <a:off x="11356917" y="2509070"/>
            <a:ext cx="139422" cy="349250"/>
          </a:xfrm>
          <a:prstGeom prst="rect">
            <a:avLst/>
          </a:prstGeom>
        </p:spPr>
        <p:txBody>
          <a:bodyPr anchor="t" rtlCol="false" tIns="0" lIns="0" bIns="0" rIns="0">
            <a:spAutoFit/>
          </a:bodyPr>
          <a:lstStyle/>
          <a:p>
            <a:pPr algn="ctr">
              <a:lnSpc>
                <a:spcPts val="2800"/>
              </a:lnSpc>
            </a:pPr>
            <a:r>
              <a:rPr lang="en-US" sz="2000">
                <a:solidFill>
                  <a:srgbClr val="F7B4A7"/>
                </a:solidFill>
                <a:latin typeface="Canva Sans"/>
              </a:rPr>
              <a:t>2</a:t>
            </a:r>
          </a:p>
        </p:txBody>
      </p:sp>
      <p:grpSp>
        <p:nvGrpSpPr>
          <p:cNvPr name="Group 4" id="4"/>
          <p:cNvGrpSpPr/>
          <p:nvPr/>
        </p:nvGrpSpPr>
        <p:grpSpPr>
          <a:xfrm rot="0">
            <a:off x="11356917" y="2054903"/>
            <a:ext cx="6610962" cy="3739613"/>
            <a:chOff x="0" y="0"/>
            <a:chExt cx="8814616" cy="4986151"/>
          </a:xfrm>
        </p:grpSpPr>
        <p:grpSp>
          <p:nvGrpSpPr>
            <p:cNvPr name="Group 5" id="5"/>
            <p:cNvGrpSpPr/>
            <p:nvPr/>
          </p:nvGrpSpPr>
          <p:grpSpPr>
            <a:xfrm rot="0">
              <a:off x="0" y="1639571"/>
              <a:ext cx="1367191" cy="1367191"/>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7" id="7"/>
              <p:cNvSpPr txBox="true"/>
              <p:nvPr/>
            </p:nvSpPr>
            <p:spPr>
              <a:xfrm>
                <a:off x="76200" y="19050"/>
                <a:ext cx="660400" cy="717550"/>
              </a:xfrm>
              <a:prstGeom prst="rect">
                <a:avLst/>
              </a:prstGeom>
            </p:spPr>
            <p:txBody>
              <a:bodyPr anchor="ctr" rtlCol="false" tIns="44368" lIns="44368" bIns="44368" rIns="44368"/>
              <a:lstStyle/>
              <a:p>
                <a:pPr algn="ctr">
                  <a:lnSpc>
                    <a:spcPts val="3220"/>
                  </a:lnSpc>
                </a:pPr>
              </a:p>
            </p:txBody>
          </p:sp>
        </p:grpSp>
        <p:grpSp>
          <p:nvGrpSpPr>
            <p:cNvPr name="Group 8" id="8"/>
            <p:cNvGrpSpPr/>
            <p:nvPr/>
          </p:nvGrpSpPr>
          <p:grpSpPr>
            <a:xfrm rot="0">
              <a:off x="1756699" y="0"/>
              <a:ext cx="1367191" cy="1367191"/>
              <a:chOff x="0" y="0"/>
              <a:chExt cx="812800" cy="812800"/>
            </a:xfrm>
          </p:grpSpPr>
          <p:sp>
            <p:nvSpPr>
              <p:cNvPr name="Freeform 9" id="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0" id="10"/>
              <p:cNvSpPr txBox="true"/>
              <p:nvPr/>
            </p:nvSpPr>
            <p:spPr>
              <a:xfrm>
                <a:off x="76200" y="19050"/>
                <a:ext cx="660400" cy="717550"/>
              </a:xfrm>
              <a:prstGeom prst="rect">
                <a:avLst/>
              </a:prstGeom>
            </p:spPr>
            <p:txBody>
              <a:bodyPr anchor="ctr" rtlCol="false" tIns="44368" lIns="44368" bIns="44368" rIns="44368"/>
              <a:lstStyle/>
              <a:p>
                <a:pPr algn="ctr">
                  <a:lnSpc>
                    <a:spcPts val="3220"/>
                  </a:lnSpc>
                </a:pPr>
              </a:p>
            </p:txBody>
          </p:sp>
        </p:grpSp>
        <p:grpSp>
          <p:nvGrpSpPr>
            <p:cNvPr name="Group 11" id="11"/>
            <p:cNvGrpSpPr/>
            <p:nvPr/>
          </p:nvGrpSpPr>
          <p:grpSpPr>
            <a:xfrm rot="0">
              <a:off x="7447425" y="1639571"/>
              <a:ext cx="1367191" cy="1367191"/>
              <a:chOff x="0" y="0"/>
              <a:chExt cx="812800" cy="812800"/>
            </a:xfrm>
          </p:grpSpPr>
          <p:sp>
            <p:nvSpPr>
              <p:cNvPr name="Freeform 12" id="1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3" id="13"/>
              <p:cNvSpPr txBox="true"/>
              <p:nvPr/>
            </p:nvSpPr>
            <p:spPr>
              <a:xfrm>
                <a:off x="76200" y="19050"/>
                <a:ext cx="660400" cy="717550"/>
              </a:xfrm>
              <a:prstGeom prst="rect">
                <a:avLst/>
              </a:prstGeom>
            </p:spPr>
            <p:txBody>
              <a:bodyPr anchor="ctr" rtlCol="false" tIns="44368" lIns="44368" bIns="44368" rIns="44368"/>
              <a:lstStyle/>
              <a:p>
                <a:pPr algn="ctr">
                  <a:lnSpc>
                    <a:spcPts val="3220"/>
                  </a:lnSpc>
                </a:pPr>
              </a:p>
            </p:txBody>
          </p:sp>
        </p:grpSp>
        <p:grpSp>
          <p:nvGrpSpPr>
            <p:cNvPr name="Group 14" id="14"/>
            <p:cNvGrpSpPr/>
            <p:nvPr/>
          </p:nvGrpSpPr>
          <p:grpSpPr>
            <a:xfrm rot="0">
              <a:off x="5673834" y="3618960"/>
              <a:ext cx="1367191" cy="1367191"/>
              <a:chOff x="0" y="0"/>
              <a:chExt cx="812800" cy="812800"/>
            </a:xfrm>
          </p:grpSpPr>
          <p:sp>
            <p:nvSpPr>
              <p:cNvPr name="Freeform 15" id="1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6" id="16"/>
              <p:cNvSpPr txBox="true"/>
              <p:nvPr/>
            </p:nvSpPr>
            <p:spPr>
              <a:xfrm>
                <a:off x="76200" y="19050"/>
                <a:ext cx="660400" cy="717550"/>
              </a:xfrm>
              <a:prstGeom prst="rect">
                <a:avLst/>
              </a:prstGeom>
            </p:spPr>
            <p:txBody>
              <a:bodyPr anchor="ctr" rtlCol="false" tIns="44368" lIns="44368" bIns="44368" rIns="44368"/>
              <a:lstStyle/>
              <a:p>
                <a:pPr algn="ctr">
                  <a:lnSpc>
                    <a:spcPts val="3220"/>
                  </a:lnSpc>
                </a:pPr>
              </a:p>
            </p:txBody>
          </p:sp>
        </p:grpSp>
        <p:grpSp>
          <p:nvGrpSpPr>
            <p:cNvPr name="Group 17" id="17"/>
            <p:cNvGrpSpPr/>
            <p:nvPr/>
          </p:nvGrpSpPr>
          <p:grpSpPr>
            <a:xfrm rot="0">
              <a:off x="1756699" y="3618960"/>
              <a:ext cx="1367191" cy="1367191"/>
              <a:chOff x="0" y="0"/>
              <a:chExt cx="812800" cy="812800"/>
            </a:xfrm>
          </p:grpSpPr>
          <p:sp>
            <p:nvSpPr>
              <p:cNvPr name="Freeform 18" id="1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9" id="19"/>
              <p:cNvSpPr txBox="true"/>
              <p:nvPr/>
            </p:nvSpPr>
            <p:spPr>
              <a:xfrm>
                <a:off x="76200" y="19050"/>
                <a:ext cx="660400" cy="717550"/>
              </a:xfrm>
              <a:prstGeom prst="rect">
                <a:avLst/>
              </a:prstGeom>
            </p:spPr>
            <p:txBody>
              <a:bodyPr anchor="ctr" rtlCol="false" tIns="44368" lIns="44368" bIns="44368" rIns="44368"/>
              <a:lstStyle/>
              <a:p>
                <a:pPr algn="ctr">
                  <a:lnSpc>
                    <a:spcPts val="3220"/>
                  </a:lnSpc>
                </a:pPr>
              </a:p>
            </p:txBody>
          </p:sp>
        </p:grpSp>
        <p:grpSp>
          <p:nvGrpSpPr>
            <p:cNvPr name="Group 20" id="20"/>
            <p:cNvGrpSpPr/>
            <p:nvPr/>
          </p:nvGrpSpPr>
          <p:grpSpPr>
            <a:xfrm rot="0">
              <a:off x="5673834" y="0"/>
              <a:ext cx="1367191" cy="1367191"/>
              <a:chOff x="0" y="0"/>
              <a:chExt cx="812800" cy="812800"/>
            </a:xfrm>
          </p:grpSpPr>
          <p:sp>
            <p:nvSpPr>
              <p:cNvPr name="Freeform 21" id="2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2" id="22"/>
              <p:cNvSpPr txBox="true"/>
              <p:nvPr/>
            </p:nvSpPr>
            <p:spPr>
              <a:xfrm>
                <a:off x="76200" y="19050"/>
                <a:ext cx="660400" cy="717550"/>
              </a:xfrm>
              <a:prstGeom prst="rect">
                <a:avLst/>
              </a:prstGeom>
            </p:spPr>
            <p:txBody>
              <a:bodyPr anchor="ctr" rtlCol="false" tIns="44368" lIns="44368" bIns="44368" rIns="44368"/>
              <a:lstStyle/>
              <a:p>
                <a:pPr algn="ctr">
                  <a:lnSpc>
                    <a:spcPts val="3220"/>
                  </a:lnSpc>
                </a:pPr>
              </a:p>
            </p:txBody>
          </p:sp>
        </p:grpSp>
        <p:sp>
          <p:nvSpPr>
            <p:cNvPr name="AutoShape 23" id="23"/>
            <p:cNvSpPr/>
            <p:nvPr/>
          </p:nvSpPr>
          <p:spPr>
            <a:xfrm>
              <a:off x="2440295" y="1367191"/>
              <a:ext cx="0" cy="2251769"/>
            </a:xfrm>
            <a:prstGeom prst="line">
              <a:avLst/>
            </a:prstGeom>
            <a:ln cap="flat" w="50800">
              <a:solidFill>
                <a:srgbClr val="FFFFFF"/>
              </a:solidFill>
              <a:prstDash val="solid"/>
              <a:headEnd type="none" len="sm" w="sm"/>
              <a:tailEnd type="arrow" len="sm" w="med"/>
            </a:ln>
          </p:spPr>
        </p:sp>
        <p:sp>
          <p:nvSpPr>
            <p:cNvPr name="AutoShape 24" id="24"/>
            <p:cNvSpPr/>
            <p:nvPr/>
          </p:nvSpPr>
          <p:spPr>
            <a:xfrm flipV="true">
              <a:off x="6357430" y="1367191"/>
              <a:ext cx="0" cy="2251769"/>
            </a:xfrm>
            <a:prstGeom prst="line">
              <a:avLst/>
            </a:prstGeom>
            <a:ln cap="flat" w="50800">
              <a:solidFill>
                <a:srgbClr val="FFFFFF"/>
              </a:solidFill>
              <a:prstDash val="solid"/>
              <a:headEnd type="none" len="sm" w="sm"/>
              <a:tailEnd type="arrow" len="sm" w="med"/>
            </a:ln>
          </p:spPr>
        </p:sp>
        <p:sp>
          <p:nvSpPr>
            <p:cNvPr name="AutoShape 25" id="25"/>
            <p:cNvSpPr/>
            <p:nvPr/>
          </p:nvSpPr>
          <p:spPr>
            <a:xfrm flipV="true">
              <a:off x="683596" y="683596"/>
              <a:ext cx="1073104" cy="955975"/>
            </a:xfrm>
            <a:prstGeom prst="line">
              <a:avLst/>
            </a:prstGeom>
            <a:ln cap="flat" w="50800">
              <a:solidFill>
                <a:srgbClr val="FFFFFF"/>
              </a:solidFill>
              <a:prstDash val="solid"/>
              <a:headEnd type="none" len="sm" w="sm"/>
              <a:tailEnd type="arrow" len="sm" w="med"/>
            </a:ln>
          </p:spPr>
        </p:sp>
        <p:sp>
          <p:nvSpPr>
            <p:cNvPr name="AutoShape 26" id="26"/>
            <p:cNvSpPr/>
            <p:nvPr/>
          </p:nvSpPr>
          <p:spPr>
            <a:xfrm>
              <a:off x="683596" y="3006762"/>
              <a:ext cx="1206538" cy="889978"/>
            </a:xfrm>
            <a:prstGeom prst="line">
              <a:avLst/>
            </a:prstGeom>
            <a:ln cap="flat" w="50800">
              <a:solidFill>
                <a:srgbClr val="FFFFFF"/>
              </a:solidFill>
              <a:prstDash val="solid"/>
              <a:headEnd type="none" len="sm" w="sm"/>
              <a:tailEnd type="arrow" len="sm" w="med"/>
            </a:ln>
          </p:spPr>
        </p:sp>
        <p:sp>
          <p:nvSpPr>
            <p:cNvPr name="AutoShape 27" id="27"/>
            <p:cNvSpPr/>
            <p:nvPr/>
          </p:nvSpPr>
          <p:spPr>
            <a:xfrm>
              <a:off x="3123891" y="4302555"/>
              <a:ext cx="2549944" cy="0"/>
            </a:xfrm>
            <a:prstGeom prst="line">
              <a:avLst/>
            </a:prstGeom>
            <a:ln cap="flat" w="50800">
              <a:solidFill>
                <a:srgbClr val="FFFFFF"/>
              </a:solidFill>
              <a:prstDash val="solid"/>
              <a:headEnd type="none" len="sm" w="sm"/>
              <a:tailEnd type="arrow" len="sm" w="med"/>
            </a:ln>
          </p:spPr>
        </p:sp>
        <p:sp>
          <p:nvSpPr>
            <p:cNvPr name="AutoShape 28" id="28"/>
            <p:cNvSpPr/>
            <p:nvPr/>
          </p:nvSpPr>
          <p:spPr>
            <a:xfrm>
              <a:off x="3123891" y="683596"/>
              <a:ext cx="2549944" cy="0"/>
            </a:xfrm>
            <a:prstGeom prst="line">
              <a:avLst/>
            </a:prstGeom>
            <a:ln cap="flat" w="50800">
              <a:solidFill>
                <a:srgbClr val="FFFFFF"/>
              </a:solidFill>
              <a:prstDash val="solid"/>
              <a:headEnd type="none" len="sm" w="sm"/>
              <a:tailEnd type="arrow" len="sm" w="med"/>
            </a:ln>
          </p:spPr>
        </p:sp>
        <p:sp>
          <p:nvSpPr>
            <p:cNvPr name="AutoShape 29" id="29"/>
            <p:cNvSpPr/>
            <p:nvPr/>
          </p:nvSpPr>
          <p:spPr>
            <a:xfrm>
              <a:off x="7041025" y="683596"/>
              <a:ext cx="1089996" cy="955975"/>
            </a:xfrm>
            <a:prstGeom prst="line">
              <a:avLst/>
            </a:prstGeom>
            <a:ln cap="flat" w="50800">
              <a:solidFill>
                <a:srgbClr val="FFFFFF"/>
              </a:solidFill>
              <a:prstDash val="solid"/>
              <a:headEnd type="none" len="sm" w="sm"/>
              <a:tailEnd type="arrow" len="sm" w="med"/>
            </a:ln>
          </p:spPr>
        </p:sp>
        <p:sp>
          <p:nvSpPr>
            <p:cNvPr name="AutoShape 30" id="30"/>
            <p:cNvSpPr/>
            <p:nvPr/>
          </p:nvSpPr>
          <p:spPr>
            <a:xfrm flipV="true">
              <a:off x="7041025" y="3006762"/>
              <a:ext cx="1089996" cy="1295793"/>
            </a:xfrm>
            <a:prstGeom prst="line">
              <a:avLst/>
            </a:prstGeom>
            <a:ln cap="flat" w="50800">
              <a:solidFill>
                <a:srgbClr val="FFFFFF"/>
              </a:solidFill>
              <a:prstDash val="solid"/>
              <a:headEnd type="none" len="sm" w="sm"/>
              <a:tailEnd type="arrow" len="sm" w="med"/>
            </a:ln>
          </p:spPr>
        </p:sp>
        <p:sp>
          <p:nvSpPr>
            <p:cNvPr name="TextBox 31" id="31"/>
            <p:cNvSpPr txBox="true"/>
            <p:nvPr/>
          </p:nvSpPr>
          <p:spPr>
            <a:xfrm rot="0">
              <a:off x="7763714" y="3668338"/>
              <a:ext cx="200184" cy="449792"/>
            </a:xfrm>
            <a:prstGeom prst="rect">
              <a:avLst/>
            </a:prstGeom>
          </p:spPr>
          <p:txBody>
            <a:bodyPr anchor="t" rtlCol="false" tIns="0" lIns="0" bIns="0" rIns="0">
              <a:spAutoFit/>
            </a:bodyPr>
            <a:lstStyle/>
            <a:p>
              <a:pPr algn="ctr">
                <a:lnSpc>
                  <a:spcPts val="2800"/>
                </a:lnSpc>
              </a:pPr>
              <a:r>
                <a:rPr lang="en-US" sz="2000">
                  <a:solidFill>
                    <a:srgbClr val="F7B4A7"/>
                  </a:solidFill>
                  <a:latin typeface="Canva Sans"/>
                </a:rPr>
                <a:t>5</a:t>
              </a:r>
            </a:p>
          </p:txBody>
        </p:sp>
        <p:sp>
          <p:nvSpPr>
            <p:cNvPr name="TextBox 32" id="32"/>
            <p:cNvSpPr txBox="true"/>
            <p:nvPr/>
          </p:nvSpPr>
          <p:spPr>
            <a:xfrm rot="0">
              <a:off x="7783558" y="621431"/>
              <a:ext cx="180340" cy="449792"/>
            </a:xfrm>
            <a:prstGeom prst="rect">
              <a:avLst/>
            </a:prstGeom>
          </p:spPr>
          <p:txBody>
            <a:bodyPr anchor="t" rtlCol="false" tIns="0" lIns="0" bIns="0" rIns="0">
              <a:spAutoFit/>
            </a:bodyPr>
            <a:lstStyle/>
            <a:p>
              <a:pPr algn="ctr">
                <a:lnSpc>
                  <a:spcPts val="2800"/>
                </a:lnSpc>
              </a:pPr>
              <a:r>
                <a:rPr lang="en-US" sz="2000">
                  <a:solidFill>
                    <a:srgbClr val="F7B4A7"/>
                  </a:solidFill>
                  <a:latin typeface="Canva Sans"/>
                </a:rPr>
                <a:t>1</a:t>
              </a:r>
            </a:p>
          </p:txBody>
        </p:sp>
        <p:sp>
          <p:nvSpPr>
            <p:cNvPr name="TextBox 33" id="33"/>
            <p:cNvSpPr txBox="true"/>
            <p:nvPr/>
          </p:nvSpPr>
          <p:spPr>
            <a:xfrm rot="0">
              <a:off x="6602453" y="2244367"/>
              <a:ext cx="185896" cy="449792"/>
            </a:xfrm>
            <a:prstGeom prst="rect">
              <a:avLst/>
            </a:prstGeom>
          </p:spPr>
          <p:txBody>
            <a:bodyPr anchor="t" rtlCol="false" tIns="0" lIns="0" bIns="0" rIns="0">
              <a:spAutoFit/>
            </a:bodyPr>
            <a:lstStyle/>
            <a:p>
              <a:pPr algn="ctr">
                <a:lnSpc>
                  <a:spcPts val="2800"/>
                </a:lnSpc>
              </a:pPr>
              <a:r>
                <a:rPr lang="en-US" sz="2000">
                  <a:solidFill>
                    <a:srgbClr val="F7B4A7"/>
                  </a:solidFill>
                  <a:latin typeface="Canva Sans"/>
                </a:rPr>
                <a:t>2</a:t>
              </a:r>
            </a:p>
          </p:txBody>
        </p:sp>
        <p:sp>
          <p:nvSpPr>
            <p:cNvPr name="TextBox 34" id="34"/>
            <p:cNvSpPr txBox="true"/>
            <p:nvPr/>
          </p:nvSpPr>
          <p:spPr>
            <a:xfrm rot="0">
              <a:off x="2699140" y="2244367"/>
              <a:ext cx="180340" cy="449792"/>
            </a:xfrm>
            <a:prstGeom prst="rect">
              <a:avLst/>
            </a:prstGeom>
          </p:spPr>
          <p:txBody>
            <a:bodyPr anchor="t" rtlCol="false" tIns="0" lIns="0" bIns="0" rIns="0">
              <a:spAutoFit/>
            </a:bodyPr>
            <a:lstStyle/>
            <a:p>
              <a:pPr algn="ctr">
                <a:lnSpc>
                  <a:spcPts val="2800"/>
                </a:lnSpc>
              </a:pPr>
              <a:r>
                <a:rPr lang="en-US" sz="2000">
                  <a:solidFill>
                    <a:srgbClr val="F7B4A7"/>
                  </a:solidFill>
                  <a:latin typeface="Canva Sans"/>
                </a:rPr>
                <a:t>1</a:t>
              </a:r>
            </a:p>
          </p:txBody>
        </p:sp>
        <p:sp>
          <p:nvSpPr>
            <p:cNvPr name="TextBox 35" id="35"/>
            <p:cNvSpPr txBox="true"/>
            <p:nvPr/>
          </p:nvSpPr>
          <p:spPr>
            <a:xfrm rot="0">
              <a:off x="4233636" y="-47625"/>
              <a:ext cx="167005" cy="449792"/>
            </a:xfrm>
            <a:prstGeom prst="rect">
              <a:avLst/>
            </a:prstGeom>
          </p:spPr>
          <p:txBody>
            <a:bodyPr anchor="t" rtlCol="false" tIns="0" lIns="0" bIns="0" rIns="0">
              <a:spAutoFit/>
            </a:bodyPr>
            <a:lstStyle/>
            <a:p>
              <a:pPr algn="ctr">
                <a:lnSpc>
                  <a:spcPts val="2800"/>
                </a:lnSpc>
              </a:pPr>
              <a:r>
                <a:rPr lang="en-US" sz="2000">
                  <a:solidFill>
                    <a:srgbClr val="F7B4A7"/>
                  </a:solidFill>
                  <a:latin typeface="Canva Sans"/>
                </a:rPr>
                <a:t>7</a:t>
              </a:r>
            </a:p>
          </p:txBody>
        </p:sp>
        <p:sp>
          <p:nvSpPr>
            <p:cNvPr name="TextBox 36" id="36"/>
            <p:cNvSpPr txBox="true"/>
            <p:nvPr/>
          </p:nvSpPr>
          <p:spPr>
            <a:xfrm rot="0">
              <a:off x="1028196" y="3668338"/>
              <a:ext cx="204946" cy="449792"/>
            </a:xfrm>
            <a:prstGeom prst="rect">
              <a:avLst/>
            </a:prstGeom>
          </p:spPr>
          <p:txBody>
            <a:bodyPr anchor="t" rtlCol="false" tIns="0" lIns="0" bIns="0" rIns="0">
              <a:spAutoFit/>
            </a:bodyPr>
            <a:lstStyle/>
            <a:p>
              <a:pPr algn="ctr">
                <a:lnSpc>
                  <a:spcPts val="2800"/>
                </a:lnSpc>
              </a:pPr>
              <a:r>
                <a:rPr lang="en-US" sz="2000">
                  <a:solidFill>
                    <a:srgbClr val="F7B4A7"/>
                  </a:solidFill>
                  <a:latin typeface="Canva Sans"/>
                </a:rPr>
                <a:t>4</a:t>
              </a:r>
            </a:p>
          </p:txBody>
        </p:sp>
      </p:grpSp>
      <p:sp>
        <p:nvSpPr>
          <p:cNvPr name="TextBox 37" id="37"/>
          <p:cNvSpPr txBox="true"/>
          <p:nvPr/>
        </p:nvSpPr>
        <p:spPr>
          <a:xfrm rot="0">
            <a:off x="13798264" y="5445266"/>
            <a:ext cx="147399" cy="349250"/>
          </a:xfrm>
          <a:prstGeom prst="rect">
            <a:avLst/>
          </a:prstGeom>
        </p:spPr>
        <p:txBody>
          <a:bodyPr anchor="t" rtlCol="false" tIns="0" lIns="0" bIns="0" rIns="0">
            <a:spAutoFit/>
          </a:bodyPr>
          <a:lstStyle/>
          <a:p>
            <a:pPr algn="ctr">
              <a:lnSpc>
                <a:spcPts val="2800"/>
              </a:lnSpc>
            </a:pPr>
            <a:r>
              <a:rPr lang="en-US" sz="2000">
                <a:solidFill>
                  <a:srgbClr val="F7B4A7"/>
                </a:solidFill>
                <a:latin typeface="Canva Sans"/>
              </a:rPr>
              <a:t>3</a:t>
            </a:r>
          </a:p>
        </p:txBody>
      </p:sp>
      <p:sp>
        <p:nvSpPr>
          <p:cNvPr name="AutoShape 38" id="38"/>
          <p:cNvSpPr/>
          <p:nvPr/>
        </p:nvSpPr>
        <p:spPr>
          <a:xfrm flipV="true">
            <a:off x="927259" y="2205715"/>
            <a:ext cx="10221104" cy="19050"/>
          </a:xfrm>
          <a:prstGeom prst="line">
            <a:avLst/>
          </a:prstGeom>
          <a:ln cap="flat" w="38100">
            <a:solidFill>
              <a:srgbClr val="F7B4A7"/>
            </a:solidFill>
            <a:prstDash val="solid"/>
            <a:headEnd type="none" len="sm" w="sm"/>
            <a:tailEnd type="none" len="sm" w="sm"/>
          </a:ln>
        </p:spPr>
      </p:sp>
      <p:grpSp>
        <p:nvGrpSpPr>
          <p:cNvPr name="Group 39" id="39"/>
          <p:cNvGrpSpPr/>
          <p:nvPr/>
        </p:nvGrpSpPr>
        <p:grpSpPr>
          <a:xfrm rot="0">
            <a:off x="12479625" y="6496053"/>
            <a:ext cx="4460796" cy="1678888"/>
            <a:chOff x="0" y="0"/>
            <a:chExt cx="5947729" cy="2238518"/>
          </a:xfrm>
        </p:grpSpPr>
        <p:sp>
          <p:nvSpPr>
            <p:cNvPr name="TextBox 40" id="40"/>
            <p:cNvSpPr txBox="true"/>
            <p:nvPr/>
          </p:nvSpPr>
          <p:spPr>
            <a:xfrm rot="0">
              <a:off x="0" y="450850"/>
              <a:ext cx="5947729" cy="1377950"/>
            </a:xfrm>
            <a:prstGeom prst="rect">
              <a:avLst/>
            </a:prstGeom>
          </p:spPr>
          <p:txBody>
            <a:bodyPr anchor="t" rtlCol="false" tIns="0" lIns="0" bIns="0" rIns="0">
              <a:spAutoFit/>
            </a:bodyPr>
            <a:lstStyle/>
            <a:p>
              <a:pPr>
                <a:lnSpc>
                  <a:spcPts val="4200"/>
                </a:lnSpc>
              </a:pPr>
              <a:r>
                <a:rPr lang="en-US" sz="3000">
                  <a:solidFill>
                    <a:srgbClr val="FFFFFF"/>
                  </a:solidFill>
                  <a:latin typeface="Canva Sans"/>
                </a:rPr>
                <a:t>Let us take this graph to find shortest path  </a:t>
              </a:r>
            </a:p>
          </p:txBody>
        </p:sp>
        <p:sp>
          <p:nvSpPr>
            <p:cNvPr name="AutoShape 41" id="41"/>
            <p:cNvSpPr/>
            <p:nvPr/>
          </p:nvSpPr>
          <p:spPr>
            <a:xfrm>
              <a:off x="0" y="25400"/>
              <a:ext cx="5947729" cy="0"/>
            </a:xfrm>
            <a:prstGeom prst="line">
              <a:avLst/>
            </a:prstGeom>
            <a:ln cap="flat" w="50800">
              <a:solidFill>
                <a:srgbClr val="F48E43"/>
              </a:solidFill>
              <a:prstDash val="sysDash"/>
              <a:headEnd type="none" len="sm" w="sm"/>
              <a:tailEnd type="none" len="sm" w="sm"/>
            </a:ln>
          </p:spPr>
        </p:sp>
        <p:sp>
          <p:nvSpPr>
            <p:cNvPr name="AutoShape 42" id="42"/>
            <p:cNvSpPr/>
            <p:nvPr/>
          </p:nvSpPr>
          <p:spPr>
            <a:xfrm>
              <a:off x="0" y="2213118"/>
              <a:ext cx="5947729" cy="0"/>
            </a:xfrm>
            <a:prstGeom prst="line">
              <a:avLst/>
            </a:prstGeom>
            <a:ln cap="flat" w="50800">
              <a:solidFill>
                <a:srgbClr val="F48E43"/>
              </a:solidFill>
              <a:prstDash val="sysDash"/>
              <a:headEnd type="none" len="sm" w="sm"/>
              <a:tailEnd type="none" len="sm" w="sm"/>
            </a:ln>
          </p:spPr>
        </p:sp>
      </p:grpSp>
      <p:sp>
        <p:nvSpPr>
          <p:cNvPr name="TextBox 43" id="43"/>
          <p:cNvSpPr txBox="true"/>
          <p:nvPr/>
        </p:nvSpPr>
        <p:spPr>
          <a:xfrm rot="0">
            <a:off x="927223" y="2791645"/>
            <a:ext cx="10221175" cy="3580765"/>
          </a:xfrm>
          <a:prstGeom prst="rect">
            <a:avLst/>
          </a:prstGeom>
        </p:spPr>
        <p:txBody>
          <a:bodyPr anchor="t" rtlCol="false" tIns="0" lIns="0" bIns="0" rIns="0">
            <a:spAutoFit/>
          </a:bodyPr>
          <a:lstStyle/>
          <a:p>
            <a:pPr>
              <a:lnSpc>
                <a:spcPts val="4759"/>
              </a:lnSpc>
            </a:pPr>
            <a:r>
              <a:rPr lang="en-US" sz="3399">
                <a:solidFill>
                  <a:srgbClr val="FFFFFF"/>
                </a:solidFill>
                <a:latin typeface="Canva Sans"/>
              </a:rPr>
              <a:t>Dijkstra's Algorithm to finds the shortest path between nodes it calculates the distance through it to each unvisited neighbor, and updates the neighbor's distance if it is smaller then it marks as visited when it is done with neighbors.</a:t>
            </a:r>
          </a:p>
        </p:txBody>
      </p:sp>
      <p:sp>
        <p:nvSpPr>
          <p:cNvPr name="AutoShape 44" id="44"/>
          <p:cNvSpPr/>
          <p:nvPr/>
        </p:nvSpPr>
        <p:spPr>
          <a:xfrm flipV="true">
            <a:off x="927188" y="6876226"/>
            <a:ext cx="10221175" cy="19050"/>
          </a:xfrm>
          <a:prstGeom prst="line">
            <a:avLst/>
          </a:prstGeom>
          <a:ln cap="flat" w="38100">
            <a:solidFill>
              <a:srgbClr val="F7B4A7"/>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FFEEEB"/>
        </a:solidFill>
      </p:bgPr>
    </p:bg>
    <p:spTree>
      <p:nvGrpSpPr>
        <p:cNvPr id="1" name=""/>
        <p:cNvGrpSpPr/>
        <p:nvPr/>
      </p:nvGrpSpPr>
      <p:grpSpPr>
        <a:xfrm>
          <a:off x="0" y="0"/>
          <a:ext cx="0" cy="0"/>
          <a:chOff x="0" y="0"/>
          <a:chExt cx="0" cy="0"/>
        </a:xfrm>
      </p:grpSpPr>
      <p:grpSp>
        <p:nvGrpSpPr>
          <p:cNvPr name="Group 2" id="2"/>
          <p:cNvGrpSpPr/>
          <p:nvPr/>
        </p:nvGrpSpPr>
        <p:grpSpPr>
          <a:xfrm rot="0">
            <a:off x="1033990" y="1075896"/>
            <a:ext cx="4551221" cy="2593649"/>
            <a:chOff x="0" y="0"/>
            <a:chExt cx="6068294" cy="3458199"/>
          </a:xfrm>
        </p:grpSpPr>
        <p:grpSp>
          <p:nvGrpSpPr>
            <p:cNvPr name="Group 3" id="3"/>
            <p:cNvGrpSpPr/>
            <p:nvPr/>
          </p:nvGrpSpPr>
          <p:grpSpPr>
            <a:xfrm rot="0">
              <a:off x="0" y="1128739"/>
              <a:ext cx="941223" cy="941223"/>
              <a:chOff x="0" y="0"/>
              <a:chExt cx="812800" cy="812800"/>
            </a:xfrm>
          </p:grpSpPr>
          <p:sp>
            <p:nvSpPr>
              <p:cNvPr name="Freeform 4" id="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5" id="5"/>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6" id="6"/>
            <p:cNvGrpSpPr/>
            <p:nvPr/>
          </p:nvGrpSpPr>
          <p:grpSpPr>
            <a:xfrm rot="0">
              <a:off x="1209374" y="0"/>
              <a:ext cx="941223" cy="941223"/>
              <a:chOff x="0" y="0"/>
              <a:chExt cx="812800" cy="812800"/>
            </a:xfrm>
          </p:grpSpPr>
          <p:sp>
            <p:nvSpPr>
              <p:cNvPr name="Freeform 7" id="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8" id="8"/>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9" id="9"/>
            <p:cNvGrpSpPr/>
            <p:nvPr/>
          </p:nvGrpSpPr>
          <p:grpSpPr>
            <a:xfrm rot="0">
              <a:off x="5127071" y="1128739"/>
              <a:ext cx="941223" cy="941223"/>
              <a:chOff x="0" y="0"/>
              <a:chExt cx="812800" cy="812800"/>
            </a:xfrm>
          </p:grpSpPr>
          <p:sp>
            <p:nvSpPr>
              <p:cNvPr name="Freeform 10" id="1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 id="11"/>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2" id="12"/>
            <p:cNvGrpSpPr/>
            <p:nvPr/>
          </p:nvGrpSpPr>
          <p:grpSpPr>
            <a:xfrm rot="0">
              <a:off x="3906069" y="2491420"/>
              <a:ext cx="941223" cy="941223"/>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4" id="14"/>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5" id="15"/>
            <p:cNvGrpSpPr/>
            <p:nvPr/>
          </p:nvGrpSpPr>
          <p:grpSpPr>
            <a:xfrm rot="0">
              <a:off x="1209374" y="2491420"/>
              <a:ext cx="941223" cy="941223"/>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7" id="17"/>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8" id="18"/>
            <p:cNvGrpSpPr/>
            <p:nvPr/>
          </p:nvGrpSpPr>
          <p:grpSpPr>
            <a:xfrm rot="0">
              <a:off x="3906069" y="0"/>
              <a:ext cx="941223" cy="941223"/>
              <a:chOff x="0" y="0"/>
              <a:chExt cx="812800" cy="812800"/>
            </a:xfrm>
          </p:grpSpPr>
          <p:sp>
            <p:nvSpPr>
              <p:cNvPr name="Freeform 19" id="1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0" id="20"/>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sp>
          <p:nvSpPr>
            <p:cNvPr name="AutoShape 21" id="21"/>
            <p:cNvSpPr/>
            <p:nvPr/>
          </p:nvSpPr>
          <p:spPr>
            <a:xfrm>
              <a:off x="1679986" y="941223"/>
              <a:ext cx="0" cy="1550197"/>
            </a:xfrm>
            <a:prstGeom prst="line">
              <a:avLst/>
            </a:prstGeom>
            <a:ln cap="flat" w="34524">
              <a:solidFill>
                <a:srgbClr val="2B4B82"/>
              </a:solidFill>
              <a:prstDash val="solid"/>
              <a:headEnd type="none" len="sm" w="sm"/>
              <a:tailEnd type="arrow" len="sm" w="med"/>
            </a:ln>
          </p:spPr>
        </p:sp>
        <p:sp>
          <p:nvSpPr>
            <p:cNvPr name="AutoShape 22" id="22"/>
            <p:cNvSpPr/>
            <p:nvPr/>
          </p:nvSpPr>
          <p:spPr>
            <a:xfrm flipV="true">
              <a:off x="4376680" y="941223"/>
              <a:ext cx="0" cy="1550197"/>
            </a:xfrm>
            <a:prstGeom prst="line">
              <a:avLst/>
            </a:prstGeom>
            <a:ln cap="flat" w="34524">
              <a:solidFill>
                <a:srgbClr val="2B4B82"/>
              </a:solidFill>
              <a:prstDash val="solid"/>
              <a:headEnd type="none" len="sm" w="sm"/>
              <a:tailEnd type="arrow" len="sm" w="med"/>
            </a:ln>
          </p:spPr>
        </p:sp>
        <p:sp>
          <p:nvSpPr>
            <p:cNvPr name="AutoShape 23" id="23"/>
            <p:cNvSpPr/>
            <p:nvPr/>
          </p:nvSpPr>
          <p:spPr>
            <a:xfrm flipV="true">
              <a:off x="470611" y="470611"/>
              <a:ext cx="738763" cy="658127"/>
            </a:xfrm>
            <a:prstGeom prst="line">
              <a:avLst/>
            </a:prstGeom>
            <a:ln cap="flat" w="34524">
              <a:solidFill>
                <a:srgbClr val="FF3131"/>
              </a:solidFill>
              <a:prstDash val="solid"/>
              <a:headEnd type="none" len="sm" w="sm"/>
              <a:tailEnd type="arrow" len="sm" w="med"/>
            </a:ln>
          </p:spPr>
        </p:sp>
        <p:sp>
          <p:nvSpPr>
            <p:cNvPr name="AutoShape 24" id="24"/>
            <p:cNvSpPr/>
            <p:nvPr/>
          </p:nvSpPr>
          <p:spPr>
            <a:xfrm>
              <a:off x="470611" y="2069961"/>
              <a:ext cx="830624" cy="612693"/>
            </a:xfrm>
            <a:prstGeom prst="line">
              <a:avLst/>
            </a:prstGeom>
            <a:ln cap="flat" w="34524">
              <a:solidFill>
                <a:srgbClr val="2B4B82"/>
              </a:solidFill>
              <a:prstDash val="solid"/>
              <a:headEnd type="none" len="sm" w="sm"/>
              <a:tailEnd type="arrow" len="sm" w="med"/>
            </a:ln>
          </p:spPr>
        </p:sp>
        <p:sp>
          <p:nvSpPr>
            <p:cNvPr name="AutoShape 25" id="25"/>
            <p:cNvSpPr/>
            <p:nvPr/>
          </p:nvSpPr>
          <p:spPr>
            <a:xfrm>
              <a:off x="2150597" y="2962032"/>
              <a:ext cx="1755472" cy="0"/>
            </a:xfrm>
            <a:prstGeom prst="line">
              <a:avLst/>
            </a:prstGeom>
            <a:ln cap="flat" w="34524">
              <a:solidFill>
                <a:srgbClr val="2B4B82"/>
              </a:solidFill>
              <a:prstDash val="solid"/>
              <a:headEnd type="none" len="sm" w="sm"/>
              <a:tailEnd type="arrow" len="sm" w="med"/>
            </a:ln>
          </p:spPr>
        </p:sp>
        <p:sp>
          <p:nvSpPr>
            <p:cNvPr name="AutoShape 26" id="26"/>
            <p:cNvSpPr/>
            <p:nvPr/>
          </p:nvSpPr>
          <p:spPr>
            <a:xfrm>
              <a:off x="2150597" y="470611"/>
              <a:ext cx="1755472" cy="0"/>
            </a:xfrm>
            <a:prstGeom prst="line">
              <a:avLst/>
            </a:prstGeom>
            <a:ln cap="flat" w="34524">
              <a:solidFill>
                <a:srgbClr val="2B4B82"/>
              </a:solidFill>
              <a:prstDash val="solid"/>
              <a:headEnd type="none" len="sm" w="sm"/>
              <a:tailEnd type="arrow" len="sm" w="med"/>
            </a:ln>
          </p:spPr>
        </p:sp>
        <p:sp>
          <p:nvSpPr>
            <p:cNvPr name="AutoShape 27" id="27"/>
            <p:cNvSpPr/>
            <p:nvPr/>
          </p:nvSpPr>
          <p:spPr>
            <a:xfrm>
              <a:off x="4847291" y="470611"/>
              <a:ext cx="750392" cy="658127"/>
            </a:xfrm>
            <a:prstGeom prst="line">
              <a:avLst/>
            </a:prstGeom>
            <a:ln cap="flat" w="34524">
              <a:solidFill>
                <a:srgbClr val="2B4B82"/>
              </a:solidFill>
              <a:prstDash val="solid"/>
              <a:headEnd type="none" len="sm" w="sm"/>
              <a:tailEnd type="arrow" len="sm" w="med"/>
            </a:ln>
          </p:spPr>
        </p:sp>
        <p:sp>
          <p:nvSpPr>
            <p:cNvPr name="AutoShape 28" id="28"/>
            <p:cNvSpPr/>
            <p:nvPr/>
          </p:nvSpPr>
          <p:spPr>
            <a:xfrm flipV="true">
              <a:off x="4847291" y="2069961"/>
              <a:ext cx="750392" cy="892070"/>
            </a:xfrm>
            <a:prstGeom prst="line">
              <a:avLst/>
            </a:prstGeom>
            <a:ln cap="flat" w="34524">
              <a:solidFill>
                <a:srgbClr val="2B4B82"/>
              </a:solidFill>
              <a:prstDash val="solid"/>
              <a:headEnd type="none" len="sm" w="sm"/>
              <a:tailEnd type="arrow" len="sm" w="med"/>
            </a:ln>
          </p:spPr>
        </p:sp>
        <p:sp>
          <p:nvSpPr>
            <p:cNvPr name="TextBox 29" id="29"/>
            <p:cNvSpPr txBox="true"/>
            <p:nvPr/>
          </p:nvSpPr>
          <p:spPr>
            <a:xfrm rot="0">
              <a:off x="5344816" y="2529626"/>
              <a:ext cx="137814" cy="305441"/>
            </a:xfrm>
            <a:prstGeom prst="rect">
              <a:avLst/>
            </a:prstGeom>
          </p:spPr>
          <p:txBody>
            <a:bodyPr anchor="t" rtlCol="false" tIns="0" lIns="0" bIns="0" rIns="0">
              <a:spAutoFit/>
            </a:bodyPr>
            <a:lstStyle/>
            <a:p>
              <a:pPr algn="ctr">
                <a:lnSpc>
                  <a:spcPts val="1927"/>
                </a:lnSpc>
              </a:pPr>
              <a:r>
                <a:rPr lang="en-US" sz="1376">
                  <a:solidFill>
                    <a:srgbClr val="000000"/>
                  </a:solidFill>
                  <a:latin typeface="Canva Sans"/>
                </a:rPr>
                <a:t>5</a:t>
              </a:r>
            </a:p>
          </p:txBody>
        </p:sp>
        <p:sp>
          <p:nvSpPr>
            <p:cNvPr name="TextBox 30" id="30"/>
            <p:cNvSpPr txBox="true"/>
            <p:nvPr/>
          </p:nvSpPr>
          <p:spPr>
            <a:xfrm rot="0">
              <a:off x="5358477" y="432027"/>
              <a:ext cx="124152" cy="305441"/>
            </a:xfrm>
            <a:prstGeom prst="rect">
              <a:avLst/>
            </a:prstGeom>
          </p:spPr>
          <p:txBody>
            <a:bodyPr anchor="t" rtlCol="false" tIns="0" lIns="0" bIns="0" rIns="0">
              <a:spAutoFit/>
            </a:bodyPr>
            <a:lstStyle/>
            <a:p>
              <a:pPr algn="ctr">
                <a:lnSpc>
                  <a:spcPts val="1927"/>
                </a:lnSpc>
              </a:pPr>
              <a:r>
                <a:rPr lang="en-US" sz="1376">
                  <a:solidFill>
                    <a:srgbClr val="000000"/>
                  </a:solidFill>
                  <a:latin typeface="Canva Sans"/>
                </a:rPr>
                <a:t>1</a:t>
              </a:r>
            </a:p>
          </p:txBody>
        </p:sp>
        <p:sp>
          <p:nvSpPr>
            <p:cNvPr name="TextBox 31" id="31"/>
            <p:cNvSpPr txBox="true"/>
            <p:nvPr/>
          </p:nvSpPr>
          <p:spPr>
            <a:xfrm rot="0">
              <a:off x="4545363" y="1549314"/>
              <a:ext cx="127978" cy="304515"/>
            </a:xfrm>
            <a:prstGeom prst="rect">
              <a:avLst/>
            </a:prstGeom>
          </p:spPr>
          <p:txBody>
            <a:bodyPr anchor="t" rtlCol="false" tIns="0" lIns="0" bIns="0" rIns="0">
              <a:spAutoFit/>
            </a:bodyPr>
            <a:lstStyle/>
            <a:p>
              <a:pPr algn="ctr">
                <a:lnSpc>
                  <a:spcPts val="1927"/>
                </a:lnSpc>
              </a:pPr>
              <a:r>
                <a:rPr lang="en-US" sz="1376">
                  <a:solidFill>
                    <a:srgbClr val="000000"/>
                  </a:solidFill>
                  <a:latin typeface="Canva Sans"/>
                </a:rPr>
                <a:t>2</a:t>
              </a:r>
            </a:p>
          </p:txBody>
        </p:sp>
        <p:sp>
          <p:nvSpPr>
            <p:cNvPr name="TextBox 32" id="32"/>
            <p:cNvSpPr txBox="true"/>
            <p:nvPr/>
          </p:nvSpPr>
          <p:spPr>
            <a:xfrm rot="0">
              <a:off x="1858184" y="1549314"/>
              <a:ext cx="124152" cy="305441"/>
            </a:xfrm>
            <a:prstGeom prst="rect">
              <a:avLst/>
            </a:prstGeom>
          </p:spPr>
          <p:txBody>
            <a:bodyPr anchor="t" rtlCol="false" tIns="0" lIns="0" bIns="0" rIns="0">
              <a:spAutoFit/>
            </a:bodyPr>
            <a:lstStyle/>
            <a:p>
              <a:pPr algn="ctr">
                <a:lnSpc>
                  <a:spcPts val="1927"/>
                </a:lnSpc>
              </a:pPr>
              <a:r>
                <a:rPr lang="en-US" sz="1376">
                  <a:solidFill>
                    <a:srgbClr val="000000"/>
                  </a:solidFill>
                  <a:latin typeface="Canva Sans"/>
                </a:rPr>
                <a:t>1</a:t>
              </a:r>
            </a:p>
          </p:txBody>
        </p:sp>
        <p:sp>
          <p:nvSpPr>
            <p:cNvPr name="TextBox 33" id="33"/>
            <p:cNvSpPr txBox="true"/>
            <p:nvPr/>
          </p:nvSpPr>
          <p:spPr>
            <a:xfrm rot="0">
              <a:off x="650415" y="432027"/>
              <a:ext cx="127978" cy="305441"/>
            </a:xfrm>
            <a:prstGeom prst="rect">
              <a:avLst/>
            </a:prstGeom>
          </p:spPr>
          <p:txBody>
            <a:bodyPr anchor="t" rtlCol="false" tIns="0" lIns="0" bIns="0" rIns="0">
              <a:spAutoFit/>
            </a:bodyPr>
            <a:lstStyle/>
            <a:p>
              <a:pPr algn="ctr">
                <a:lnSpc>
                  <a:spcPts val="1927"/>
                </a:lnSpc>
              </a:pPr>
              <a:r>
                <a:rPr lang="en-US" sz="1376">
                  <a:solidFill>
                    <a:srgbClr val="000000"/>
                  </a:solidFill>
                  <a:latin typeface="Canva Sans"/>
                </a:rPr>
                <a:t>2</a:t>
              </a:r>
            </a:p>
          </p:txBody>
        </p:sp>
        <p:sp>
          <p:nvSpPr>
            <p:cNvPr name="TextBox 34" id="34"/>
            <p:cNvSpPr txBox="true"/>
            <p:nvPr/>
          </p:nvSpPr>
          <p:spPr>
            <a:xfrm rot="0">
              <a:off x="2914585" y="-28575"/>
              <a:ext cx="114972" cy="304515"/>
            </a:xfrm>
            <a:prstGeom prst="rect">
              <a:avLst/>
            </a:prstGeom>
          </p:spPr>
          <p:txBody>
            <a:bodyPr anchor="t" rtlCol="false" tIns="0" lIns="0" bIns="0" rIns="0">
              <a:spAutoFit/>
            </a:bodyPr>
            <a:lstStyle/>
            <a:p>
              <a:pPr algn="ctr">
                <a:lnSpc>
                  <a:spcPts val="1927"/>
                </a:lnSpc>
              </a:pPr>
              <a:r>
                <a:rPr lang="en-US" sz="1376">
                  <a:solidFill>
                    <a:srgbClr val="000000"/>
                  </a:solidFill>
                  <a:latin typeface="Canva Sans"/>
                </a:rPr>
                <a:t>7</a:t>
              </a:r>
            </a:p>
          </p:txBody>
        </p:sp>
        <p:sp>
          <p:nvSpPr>
            <p:cNvPr name="TextBox 35" id="35"/>
            <p:cNvSpPr txBox="true"/>
            <p:nvPr/>
          </p:nvSpPr>
          <p:spPr>
            <a:xfrm rot="0">
              <a:off x="707847" y="2529626"/>
              <a:ext cx="141092" cy="305441"/>
            </a:xfrm>
            <a:prstGeom prst="rect">
              <a:avLst/>
            </a:prstGeom>
          </p:spPr>
          <p:txBody>
            <a:bodyPr anchor="t" rtlCol="false" tIns="0" lIns="0" bIns="0" rIns="0">
              <a:spAutoFit/>
            </a:bodyPr>
            <a:lstStyle/>
            <a:p>
              <a:pPr algn="ctr">
                <a:lnSpc>
                  <a:spcPts val="1927"/>
                </a:lnSpc>
              </a:pPr>
              <a:r>
                <a:rPr lang="en-US" sz="1376">
                  <a:solidFill>
                    <a:srgbClr val="000000"/>
                  </a:solidFill>
                  <a:latin typeface="Canva Sans"/>
                </a:rPr>
                <a:t>4</a:t>
              </a:r>
            </a:p>
          </p:txBody>
        </p:sp>
        <p:sp>
          <p:nvSpPr>
            <p:cNvPr name="TextBox 36" id="36"/>
            <p:cNvSpPr txBox="true"/>
            <p:nvPr/>
          </p:nvSpPr>
          <p:spPr>
            <a:xfrm rot="0">
              <a:off x="2959489" y="3124077"/>
              <a:ext cx="149316" cy="334122"/>
            </a:xfrm>
            <a:prstGeom prst="rect">
              <a:avLst/>
            </a:prstGeom>
          </p:spPr>
          <p:txBody>
            <a:bodyPr anchor="t" rtlCol="false" tIns="0" lIns="0" bIns="0" rIns="0">
              <a:spAutoFit/>
            </a:bodyPr>
            <a:lstStyle/>
            <a:p>
              <a:pPr algn="ctr">
                <a:lnSpc>
                  <a:spcPts val="2127"/>
                </a:lnSpc>
              </a:pPr>
              <a:r>
                <a:rPr lang="en-US" sz="1519">
                  <a:solidFill>
                    <a:srgbClr val="000000"/>
                  </a:solidFill>
                  <a:latin typeface="Canva Sans"/>
                </a:rPr>
                <a:t>3</a:t>
              </a:r>
            </a:p>
          </p:txBody>
        </p:sp>
        <p:grpSp>
          <p:nvGrpSpPr>
            <p:cNvPr name="Group 37" id="37"/>
            <p:cNvGrpSpPr/>
            <p:nvPr/>
          </p:nvGrpSpPr>
          <p:grpSpPr>
            <a:xfrm rot="0">
              <a:off x="2749343" y="1346758"/>
              <a:ext cx="569609" cy="764683"/>
              <a:chOff x="0" y="0"/>
              <a:chExt cx="112515" cy="151048"/>
            </a:xfrm>
          </p:grpSpPr>
          <p:sp>
            <p:nvSpPr>
              <p:cNvPr name="Freeform 38" id="38"/>
              <p:cNvSpPr/>
              <p:nvPr/>
            </p:nvSpPr>
            <p:spPr>
              <a:xfrm flipH="false" flipV="false" rot="0">
                <a:off x="0" y="0"/>
                <a:ext cx="112515" cy="151048"/>
              </a:xfrm>
              <a:custGeom>
                <a:avLst/>
                <a:gdLst/>
                <a:ahLst/>
                <a:cxnLst/>
                <a:rect r="r" b="b" t="t" l="l"/>
                <a:pathLst>
                  <a:path h="151048" w="112515">
                    <a:moveTo>
                      <a:pt x="0" y="0"/>
                    </a:moveTo>
                    <a:lnTo>
                      <a:pt x="112515" y="0"/>
                    </a:lnTo>
                    <a:lnTo>
                      <a:pt x="112515" y="151048"/>
                    </a:lnTo>
                    <a:lnTo>
                      <a:pt x="0" y="151048"/>
                    </a:lnTo>
                    <a:close/>
                  </a:path>
                </a:pathLst>
              </a:custGeom>
              <a:solidFill>
                <a:srgbClr val="000000"/>
              </a:solidFill>
            </p:spPr>
          </p:sp>
          <p:sp>
            <p:nvSpPr>
              <p:cNvPr name="TextBox 39" id="39"/>
              <p:cNvSpPr txBox="true"/>
              <p:nvPr/>
            </p:nvSpPr>
            <p:spPr>
              <a:xfrm>
                <a:off x="0" y="-47625"/>
                <a:ext cx="812800" cy="860425"/>
              </a:xfrm>
              <a:prstGeom prst="rect">
                <a:avLst/>
              </a:prstGeom>
            </p:spPr>
            <p:txBody>
              <a:bodyPr anchor="ctr" rtlCol="false" tIns="56062" lIns="56062" bIns="56062" rIns="56062"/>
              <a:lstStyle/>
              <a:p>
                <a:pPr algn="ctr">
                  <a:lnSpc>
                    <a:spcPts val="3492"/>
                  </a:lnSpc>
                </a:pPr>
                <a:r>
                  <a:rPr lang="en-US" sz="2494">
                    <a:solidFill>
                      <a:srgbClr val="FFFFFF"/>
                    </a:solidFill>
                    <a:latin typeface="Canva Sans"/>
                  </a:rPr>
                  <a:t>1</a:t>
                </a:r>
              </a:p>
            </p:txBody>
          </p:sp>
        </p:grpSp>
      </p:grpSp>
      <p:grpSp>
        <p:nvGrpSpPr>
          <p:cNvPr name="Group 40" id="40"/>
          <p:cNvGrpSpPr/>
          <p:nvPr/>
        </p:nvGrpSpPr>
        <p:grpSpPr>
          <a:xfrm rot="0">
            <a:off x="6632656" y="1075896"/>
            <a:ext cx="4585105" cy="2593649"/>
            <a:chOff x="0" y="0"/>
            <a:chExt cx="6113473" cy="3458199"/>
          </a:xfrm>
        </p:grpSpPr>
        <p:grpSp>
          <p:nvGrpSpPr>
            <p:cNvPr name="Group 41" id="41"/>
            <p:cNvGrpSpPr/>
            <p:nvPr/>
          </p:nvGrpSpPr>
          <p:grpSpPr>
            <a:xfrm rot="0">
              <a:off x="0" y="1137142"/>
              <a:ext cx="948230" cy="948230"/>
              <a:chOff x="0" y="0"/>
              <a:chExt cx="812800" cy="812800"/>
            </a:xfrm>
          </p:grpSpPr>
          <p:sp>
            <p:nvSpPr>
              <p:cNvPr name="Freeform 42" id="4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43" id="43"/>
              <p:cNvSpPr txBox="true"/>
              <p:nvPr/>
            </p:nvSpPr>
            <p:spPr>
              <a:xfrm>
                <a:off x="76200" y="19050"/>
                <a:ext cx="660400" cy="717550"/>
              </a:xfrm>
              <a:prstGeom prst="rect">
                <a:avLst/>
              </a:prstGeom>
            </p:spPr>
            <p:txBody>
              <a:bodyPr anchor="ctr" rtlCol="false" tIns="30772" lIns="30772" bIns="30772" rIns="30772"/>
              <a:lstStyle/>
              <a:p>
                <a:pPr algn="ctr">
                  <a:lnSpc>
                    <a:spcPts val="3220"/>
                  </a:lnSpc>
                </a:pPr>
              </a:p>
            </p:txBody>
          </p:sp>
        </p:grpSp>
        <p:grpSp>
          <p:nvGrpSpPr>
            <p:cNvPr name="Group 44" id="44"/>
            <p:cNvGrpSpPr/>
            <p:nvPr/>
          </p:nvGrpSpPr>
          <p:grpSpPr>
            <a:xfrm rot="0">
              <a:off x="1218378" y="0"/>
              <a:ext cx="948230" cy="948230"/>
              <a:chOff x="0" y="0"/>
              <a:chExt cx="812800" cy="812800"/>
            </a:xfrm>
          </p:grpSpPr>
          <p:sp>
            <p:nvSpPr>
              <p:cNvPr name="Freeform 45" id="4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46" id="46"/>
              <p:cNvSpPr txBox="true"/>
              <p:nvPr/>
            </p:nvSpPr>
            <p:spPr>
              <a:xfrm>
                <a:off x="76200" y="19050"/>
                <a:ext cx="660400" cy="717550"/>
              </a:xfrm>
              <a:prstGeom prst="rect">
                <a:avLst/>
              </a:prstGeom>
            </p:spPr>
            <p:txBody>
              <a:bodyPr anchor="ctr" rtlCol="false" tIns="30772" lIns="30772" bIns="30772" rIns="30772"/>
              <a:lstStyle/>
              <a:p>
                <a:pPr algn="ctr">
                  <a:lnSpc>
                    <a:spcPts val="3220"/>
                  </a:lnSpc>
                </a:pPr>
                <a:r>
                  <a:rPr lang="en-US" sz="2300">
                    <a:solidFill>
                      <a:srgbClr val="FFFFFF"/>
                    </a:solidFill>
                    <a:latin typeface="Public Sans"/>
                  </a:rPr>
                  <a:t>2</a:t>
                </a:r>
              </a:p>
            </p:txBody>
          </p:sp>
        </p:grpSp>
        <p:grpSp>
          <p:nvGrpSpPr>
            <p:cNvPr name="Group 47" id="47"/>
            <p:cNvGrpSpPr/>
            <p:nvPr/>
          </p:nvGrpSpPr>
          <p:grpSpPr>
            <a:xfrm rot="0">
              <a:off x="5165243" y="1137142"/>
              <a:ext cx="948230" cy="948230"/>
              <a:chOff x="0" y="0"/>
              <a:chExt cx="812800" cy="812800"/>
            </a:xfrm>
          </p:grpSpPr>
          <p:sp>
            <p:nvSpPr>
              <p:cNvPr name="Freeform 48" id="4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49" id="49"/>
              <p:cNvSpPr txBox="true"/>
              <p:nvPr/>
            </p:nvSpPr>
            <p:spPr>
              <a:xfrm>
                <a:off x="76200" y="9525"/>
                <a:ext cx="660400" cy="727075"/>
              </a:xfrm>
              <a:prstGeom prst="rect">
                <a:avLst/>
              </a:prstGeom>
            </p:spPr>
            <p:txBody>
              <a:bodyPr anchor="ctr" rtlCol="false" tIns="30772" lIns="30772" bIns="30772" rIns="30772"/>
              <a:lstStyle/>
              <a:p>
                <a:pPr algn="ctr">
                  <a:lnSpc>
                    <a:spcPts val="3640"/>
                  </a:lnSpc>
                </a:pPr>
                <a:r>
                  <a:rPr lang="en-US" sz="2600">
                    <a:solidFill>
                      <a:srgbClr val="FFFFFF"/>
                    </a:solidFill>
                    <a:latin typeface="Public Sans"/>
                  </a:rPr>
                  <a:t>∞</a:t>
                </a:r>
              </a:p>
            </p:txBody>
          </p:sp>
        </p:grpSp>
        <p:grpSp>
          <p:nvGrpSpPr>
            <p:cNvPr name="Group 50" id="50"/>
            <p:cNvGrpSpPr/>
            <p:nvPr/>
          </p:nvGrpSpPr>
          <p:grpSpPr>
            <a:xfrm rot="0">
              <a:off x="3935149" y="2509969"/>
              <a:ext cx="948230" cy="948230"/>
              <a:chOff x="0" y="0"/>
              <a:chExt cx="812800" cy="812800"/>
            </a:xfrm>
          </p:grpSpPr>
          <p:sp>
            <p:nvSpPr>
              <p:cNvPr name="Freeform 51" id="5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52" id="52"/>
              <p:cNvSpPr txBox="true"/>
              <p:nvPr/>
            </p:nvSpPr>
            <p:spPr>
              <a:xfrm>
                <a:off x="76200" y="9525"/>
                <a:ext cx="660400" cy="727075"/>
              </a:xfrm>
              <a:prstGeom prst="rect">
                <a:avLst/>
              </a:prstGeom>
            </p:spPr>
            <p:txBody>
              <a:bodyPr anchor="ctr" rtlCol="false" tIns="30772" lIns="30772" bIns="30772" rIns="30772"/>
              <a:lstStyle/>
              <a:p>
                <a:pPr algn="ctr">
                  <a:lnSpc>
                    <a:spcPts val="3640"/>
                  </a:lnSpc>
                </a:pPr>
                <a:r>
                  <a:rPr lang="en-US" sz="2600">
                    <a:solidFill>
                      <a:srgbClr val="FFFFFF"/>
                    </a:solidFill>
                    <a:latin typeface="Public Sans"/>
                  </a:rPr>
                  <a:t>∞</a:t>
                </a:r>
              </a:p>
            </p:txBody>
          </p:sp>
        </p:grpSp>
        <p:grpSp>
          <p:nvGrpSpPr>
            <p:cNvPr name="Group 53" id="53"/>
            <p:cNvGrpSpPr/>
            <p:nvPr/>
          </p:nvGrpSpPr>
          <p:grpSpPr>
            <a:xfrm rot="0">
              <a:off x="1218378" y="2509969"/>
              <a:ext cx="948230" cy="948230"/>
              <a:chOff x="0" y="0"/>
              <a:chExt cx="812800" cy="812800"/>
            </a:xfrm>
          </p:grpSpPr>
          <p:sp>
            <p:nvSpPr>
              <p:cNvPr name="Freeform 54" id="5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55" id="55"/>
              <p:cNvSpPr txBox="true"/>
              <p:nvPr/>
            </p:nvSpPr>
            <p:spPr>
              <a:xfrm>
                <a:off x="76200" y="19050"/>
                <a:ext cx="660400" cy="717550"/>
              </a:xfrm>
              <a:prstGeom prst="rect">
                <a:avLst/>
              </a:prstGeom>
            </p:spPr>
            <p:txBody>
              <a:bodyPr anchor="ctr" rtlCol="false" tIns="30772" lIns="30772" bIns="30772" rIns="30772"/>
              <a:lstStyle/>
              <a:p>
                <a:pPr algn="ctr">
                  <a:lnSpc>
                    <a:spcPts val="3220"/>
                  </a:lnSpc>
                </a:pPr>
                <a:r>
                  <a:rPr lang="en-US" sz="2300">
                    <a:solidFill>
                      <a:srgbClr val="FFFFFF"/>
                    </a:solidFill>
                    <a:latin typeface="Public Sans"/>
                  </a:rPr>
                  <a:t>4</a:t>
                </a:r>
              </a:p>
            </p:txBody>
          </p:sp>
        </p:grpSp>
        <p:grpSp>
          <p:nvGrpSpPr>
            <p:cNvPr name="Group 56" id="56"/>
            <p:cNvGrpSpPr/>
            <p:nvPr/>
          </p:nvGrpSpPr>
          <p:grpSpPr>
            <a:xfrm rot="0">
              <a:off x="3935149" y="0"/>
              <a:ext cx="948230" cy="948230"/>
              <a:chOff x="0" y="0"/>
              <a:chExt cx="812800" cy="812800"/>
            </a:xfrm>
          </p:grpSpPr>
          <p:sp>
            <p:nvSpPr>
              <p:cNvPr name="Freeform 57" id="5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58" id="58"/>
              <p:cNvSpPr txBox="true"/>
              <p:nvPr/>
            </p:nvSpPr>
            <p:spPr>
              <a:xfrm>
                <a:off x="76200" y="9525"/>
                <a:ext cx="660400" cy="727075"/>
              </a:xfrm>
              <a:prstGeom prst="rect">
                <a:avLst/>
              </a:prstGeom>
            </p:spPr>
            <p:txBody>
              <a:bodyPr anchor="ctr" rtlCol="false" tIns="30772" lIns="30772" bIns="30772" rIns="30772"/>
              <a:lstStyle/>
              <a:p>
                <a:pPr algn="ctr">
                  <a:lnSpc>
                    <a:spcPts val="3640"/>
                  </a:lnSpc>
                </a:pPr>
                <a:r>
                  <a:rPr lang="en-US" sz="2600">
                    <a:solidFill>
                      <a:srgbClr val="FFFFFF"/>
                    </a:solidFill>
                    <a:latin typeface="Public Sans"/>
                  </a:rPr>
                  <a:t>∞</a:t>
                </a:r>
              </a:p>
            </p:txBody>
          </p:sp>
        </p:grpSp>
        <p:sp>
          <p:nvSpPr>
            <p:cNvPr name="AutoShape 59" id="59"/>
            <p:cNvSpPr/>
            <p:nvPr/>
          </p:nvSpPr>
          <p:spPr>
            <a:xfrm>
              <a:off x="1692493" y="948230"/>
              <a:ext cx="0" cy="1561739"/>
            </a:xfrm>
            <a:prstGeom prst="line">
              <a:avLst/>
            </a:prstGeom>
            <a:ln cap="flat" w="38100">
              <a:solidFill>
                <a:srgbClr val="2B4B82"/>
              </a:solidFill>
              <a:prstDash val="solid"/>
              <a:headEnd type="none" len="sm" w="sm"/>
              <a:tailEnd type="arrow" len="sm" w="med"/>
            </a:ln>
          </p:spPr>
        </p:sp>
        <p:sp>
          <p:nvSpPr>
            <p:cNvPr name="AutoShape 60" id="60"/>
            <p:cNvSpPr/>
            <p:nvPr/>
          </p:nvSpPr>
          <p:spPr>
            <a:xfrm flipV="true">
              <a:off x="4409264" y="948230"/>
              <a:ext cx="0" cy="1561739"/>
            </a:xfrm>
            <a:prstGeom prst="line">
              <a:avLst/>
            </a:prstGeom>
            <a:ln cap="flat" w="38100">
              <a:solidFill>
                <a:srgbClr val="2B4B82"/>
              </a:solidFill>
              <a:prstDash val="solid"/>
              <a:headEnd type="none" len="sm" w="sm"/>
              <a:tailEnd type="arrow" len="sm" w="med"/>
            </a:ln>
          </p:spPr>
        </p:sp>
        <p:sp>
          <p:nvSpPr>
            <p:cNvPr name="AutoShape 61" id="61"/>
            <p:cNvSpPr/>
            <p:nvPr/>
          </p:nvSpPr>
          <p:spPr>
            <a:xfrm flipV="true">
              <a:off x="474115" y="474115"/>
              <a:ext cx="744263" cy="663027"/>
            </a:xfrm>
            <a:prstGeom prst="line">
              <a:avLst/>
            </a:prstGeom>
            <a:ln cap="flat" w="38100">
              <a:solidFill>
                <a:srgbClr val="FF3131"/>
              </a:solidFill>
              <a:prstDash val="solid"/>
              <a:headEnd type="none" len="sm" w="sm"/>
              <a:tailEnd type="arrow" len="sm" w="med"/>
            </a:ln>
          </p:spPr>
        </p:sp>
        <p:sp>
          <p:nvSpPr>
            <p:cNvPr name="AutoShape 62" id="62"/>
            <p:cNvSpPr/>
            <p:nvPr/>
          </p:nvSpPr>
          <p:spPr>
            <a:xfrm>
              <a:off x="474115" y="2085372"/>
              <a:ext cx="836808" cy="617254"/>
            </a:xfrm>
            <a:prstGeom prst="line">
              <a:avLst/>
            </a:prstGeom>
            <a:ln cap="flat" w="38100">
              <a:solidFill>
                <a:srgbClr val="2B4B82"/>
              </a:solidFill>
              <a:prstDash val="solid"/>
              <a:headEnd type="none" len="sm" w="sm"/>
              <a:tailEnd type="arrow" len="sm" w="med"/>
            </a:ln>
          </p:spPr>
        </p:sp>
        <p:sp>
          <p:nvSpPr>
            <p:cNvPr name="AutoShape 63" id="63"/>
            <p:cNvSpPr/>
            <p:nvPr/>
          </p:nvSpPr>
          <p:spPr>
            <a:xfrm>
              <a:off x="2166608" y="2984084"/>
              <a:ext cx="1768541" cy="0"/>
            </a:xfrm>
            <a:prstGeom prst="line">
              <a:avLst/>
            </a:prstGeom>
            <a:ln cap="flat" w="38100">
              <a:solidFill>
                <a:srgbClr val="2B4B82"/>
              </a:solidFill>
              <a:prstDash val="solid"/>
              <a:headEnd type="none" len="sm" w="sm"/>
              <a:tailEnd type="arrow" len="sm" w="med"/>
            </a:ln>
          </p:spPr>
        </p:sp>
        <p:sp>
          <p:nvSpPr>
            <p:cNvPr name="AutoShape 64" id="64"/>
            <p:cNvSpPr/>
            <p:nvPr/>
          </p:nvSpPr>
          <p:spPr>
            <a:xfrm>
              <a:off x="2166608" y="474115"/>
              <a:ext cx="1768541" cy="0"/>
            </a:xfrm>
            <a:prstGeom prst="line">
              <a:avLst/>
            </a:prstGeom>
            <a:ln cap="flat" w="38100">
              <a:solidFill>
                <a:srgbClr val="2B4B82"/>
              </a:solidFill>
              <a:prstDash val="solid"/>
              <a:headEnd type="none" len="sm" w="sm"/>
              <a:tailEnd type="arrow" len="sm" w="med"/>
            </a:ln>
          </p:spPr>
        </p:sp>
        <p:sp>
          <p:nvSpPr>
            <p:cNvPr name="AutoShape 65" id="65"/>
            <p:cNvSpPr/>
            <p:nvPr/>
          </p:nvSpPr>
          <p:spPr>
            <a:xfrm>
              <a:off x="4883380" y="474115"/>
              <a:ext cx="755978" cy="663027"/>
            </a:xfrm>
            <a:prstGeom prst="line">
              <a:avLst/>
            </a:prstGeom>
            <a:ln cap="flat" w="38100">
              <a:solidFill>
                <a:srgbClr val="2B4B82"/>
              </a:solidFill>
              <a:prstDash val="solid"/>
              <a:headEnd type="none" len="sm" w="sm"/>
              <a:tailEnd type="arrow" len="sm" w="med"/>
            </a:ln>
          </p:spPr>
        </p:sp>
        <p:sp>
          <p:nvSpPr>
            <p:cNvPr name="AutoShape 66" id="66"/>
            <p:cNvSpPr/>
            <p:nvPr/>
          </p:nvSpPr>
          <p:spPr>
            <a:xfrm flipV="true">
              <a:off x="4883380" y="2085372"/>
              <a:ext cx="755978" cy="898712"/>
            </a:xfrm>
            <a:prstGeom prst="line">
              <a:avLst/>
            </a:prstGeom>
            <a:ln cap="flat" w="38100">
              <a:solidFill>
                <a:srgbClr val="2B4B82"/>
              </a:solidFill>
              <a:prstDash val="solid"/>
              <a:headEnd type="none" len="sm" w="sm"/>
              <a:tailEnd type="arrow" len="sm" w="med"/>
            </a:ln>
          </p:spPr>
        </p:sp>
        <p:sp>
          <p:nvSpPr>
            <p:cNvPr name="TextBox 67" id="67"/>
            <p:cNvSpPr txBox="true"/>
            <p:nvPr/>
          </p:nvSpPr>
          <p:spPr>
            <a:xfrm rot="0">
              <a:off x="5384608" y="2548671"/>
              <a:ext cx="138840"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5</a:t>
              </a:r>
            </a:p>
          </p:txBody>
        </p:sp>
        <p:sp>
          <p:nvSpPr>
            <p:cNvPr name="TextBox 68" id="68"/>
            <p:cNvSpPr txBox="true"/>
            <p:nvPr/>
          </p:nvSpPr>
          <p:spPr>
            <a:xfrm rot="0">
              <a:off x="5398371" y="435456"/>
              <a:ext cx="125077"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1</a:t>
              </a:r>
            </a:p>
          </p:txBody>
        </p:sp>
        <p:sp>
          <p:nvSpPr>
            <p:cNvPr name="TextBox 69" id="69"/>
            <p:cNvSpPr txBox="true"/>
            <p:nvPr/>
          </p:nvSpPr>
          <p:spPr>
            <a:xfrm rot="0">
              <a:off x="4579203" y="1561061"/>
              <a:ext cx="128930" cy="306570"/>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2</a:t>
              </a:r>
            </a:p>
          </p:txBody>
        </p:sp>
        <p:sp>
          <p:nvSpPr>
            <p:cNvPr name="TextBox 70" id="70"/>
            <p:cNvSpPr txBox="true"/>
            <p:nvPr/>
          </p:nvSpPr>
          <p:spPr>
            <a:xfrm rot="0">
              <a:off x="1872018" y="1561061"/>
              <a:ext cx="125077"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1</a:t>
              </a:r>
            </a:p>
          </p:txBody>
        </p:sp>
        <p:sp>
          <p:nvSpPr>
            <p:cNvPr name="TextBox 71" id="71"/>
            <p:cNvSpPr txBox="true"/>
            <p:nvPr/>
          </p:nvSpPr>
          <p:spPr>
            <a:xfrm rot="0">
              <a:off x="655258" y="435456"/>
              <a:ext cx="128930"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2</a:t>
              </a:r>
            </a:p>
          </p:txBody>
        </p:sp>
        <p:sp>
          <p:nvSpPr>
            <p:cNvPr name="TextBox 72" id="72"/>
            <p:cNvSpPr txBox="true"/>
            <p:nvPr/>
          </p:nvSpPr>
          <p:spPr>
            <a:xfrm rot="0">
              <a:off x="2936284" y="-28575"/>
              <a:ext cx="115828" cy="306570"/>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7</a:t>
              </a:r>
            </a:p>
          </p:txBody>
        </p:sp>
        <p:sp>
          <p:nvSpPr>
            <p:cNvPr name="TextBox 73" id="73"/>
            <p:cNvSpPr txBox="true"/>
            <p:nvPr/>
          </p:nvSpPr>
          <p:spPr>
            <a:xfrm rot="0">
              <a:off x="713117" y="2548671"/>
              <a:ext cx="142143"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4</a:t>
              </a:r>
            </a:p>
          </p:txBody>
        </p:sp>
        <p:sp>
          <p:nvSpPr>
            <p:cNvPr name="TextBox 74" id="74"/>
            <p:cNvSpPr txBox="true"/>
            <p:nvPr/>
          </p:nvSpPr>
          <p:spPr>
            <a:xfrm rot="0">
              <a:off x="2912887" y="3150697"/>
              <a:ext cx="136307"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3</a:t>
              </a:r>
            </a:p>
          </p:txBody>
        </p:sp>
        <p:grpSp>
          <p:nvGrpSpPr>
            <p:cNvPr name="Group 75" id="75"/>
            <p:cNvGrpSpPr/>
            <p:nvPr/>
          </p:nvGrpSpPr>
          <p:grpSpPr>
            <a:xfrm rot="0">
              <a:off x="2781743" y="1346758"/>
              <a:ext cx="569609" cy="764683"/>
              <a:chOff x="0" y="0"/>
              <a:chExt cx="112515" cy="151048"/>
            </a:xfrm>
          </p:grpSpPr>
          <p:sp>
            <p:nvSpPr>
              <p:cNvPr name="Freeform 76" id="76"/>
              <p:cNvSpPr/>
              <p:nvPr/>
            </p:nvSpPr>
            <p:spPr>
              <a:xfrm flipH="false" flipV="false" rot="0">
                <a:off x="0" y="0"/>
                <a:ext cx="112515" cy="151048"/>
              </a:xfrm>
              <a:custGeom>
                <a:avLst/>
                <a:gdLst/>
                <a:ahLst/>
                <a:cxnLst/>
                <a:rect r="r" b="b" t="t" l="l"/>
                <a:pathLst>
                  <a:path h="151048" w="112515">
                    <a:moveTo>
                      <a:pt x="0" y="0"/>
                    </a:moveTo>
                    <a:lnTo>
                      <a:pt x="112515" y="0"/>
                    </a:lnTo>
                    <a:lnTo>
                      <a:pt x="112515" y="151048"/>
                    </a:lnTo>
                    <a:lnTo>
                      <a:pt x="0" y="151048"/>
                    </a:lnTo>
                    <a:close/>
                  </a:path>
                </a:pathLst>
              </a:custGeom>
              <a:solidFill>
                <a:srgbClr val="000000"/>
              </a:solidFill>
            </p:spPr>
          </p:sp>
          <p:sp>
            <p:nvSpPr>
              <p:cNvPr name="TextBox 77" id="77"/>
              <p:cNvSpPr txBox="true"/>
              <p:nvPr/>
            </p:nvSpPr>
            <p:spPr>
              <a:xfrm>
                <a:off x="0" y="-47625"/>
                <a:ext cx="812800" cy="860425"/>
              </a:xfrm>
              <a:prstGeom prst="rect">
                <a:avLst/>
              </a:prstGeom>
            </p:spPr>
            <p:txBody>
              <a:bodyPr anchor="ctr" rtlCol="false" tIns="50800" lIns="50800" bIns="50800" rIns="50800"/>
              <a:lstStyle/>
              <a:p>
                <a:pPr algn="ctr">
                  <a:lnSpc>
                    <a:spcPts val="3492"/>
                  </a:lnSpc>
                </a:pPr>
                <a:r>
                  <a:rPr lang="en-US" sz="2494">
                    <a:solidFill>
                      <a:srgbClr val="FFFFFF"/>
                    </a:solidFill>
                    <a:latin typeface="Canva Sans"/>
                  </a:rPr>
                  <a:t>2</a:t>
                </a:r>
              </a:p>
            </p:txBody>
          </p:sp>
        </p:grpSp>
      </p:grpSp>
      <p:grpSp>
        <p:nvGrpSpPr>
          <p:cNvPr name="Group 78" id="78"/>
          <p:cNvGrpSpPr/>
          <p:nvPr/>
        </p:nvGrpSpPr>
        <p:grpSpPr>
          <a:xfrm rot="0">
            <a:off x="12236611" y="1075896"/>
            <a:ext cx="4585105" cy="2593649"/>
            <a:chOff x="0" y="0"/>
            <a:chExt cx="6113473" cy="3458199"/>
          </a:xfrm>
        </p:grpSpPr>
        <p:grpSp>
          <p:nvGrpSpPr>
            <p:cNvPr name="Group 79" id="79"/>
            <p:cNvGrpSpPr/>
            <p:nvPr/>
          </p:nvGrpSpPr>
          <p:grpSpPr>
            <a:xfrm rot="0">
              <a:off x="0" y="1137142"/>
              <a:ext cx="948230" cy="948230"/>
              <a:chOff x="0" y="0"/>
              <a:chExt cx="812800" cy="812800"/>
            </a:xfrm>
          </p:grpSpPr>
          <p:sp>
            <p:nvSpPr>
              <p:cNvPr name="Freeform 80" id="8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81" id="81"/>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82" id="82"/>
            <p:cNvGrpSpPr/>
            <p:nvPr/>
          </p:nvGrpSpPr>
          <p:grpSpPr>
            <a:xfrm rot="0">
              <a:off x="1218378" y="0"/>
              <a:ext cx="948230" cy="948230"/>
              <a:chOff x="0" y="0"/>
              <a:chExt cx="812800" cy="812800"/>
            </a:xfrm>
          </p:grpSpPr>
          <p:sp>
            <p:nvSpPr>
              <p:cNvPr name="Freeform 83" id="8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84" id="84"/>
              <p:cNvSpPr txBox="true"/>
              <p:nvPr/>
            </p:nvSpPr>
            <p:spPr>
              <a:xfrm>
                <a:off x="76200" y="19050"/>
                <a:ext cx="660400" cy="717550"/>
              </a:xfrm>
              <a:prstGeom prst="rect">
                <a:avLst/>
              </a:prstGeom>
            </p:spPr>
            <p:txBody>
              <a:bodyPr anchor="ctr" rtlCol="false" tIns="33708" lIns="33708" bIns="33708" rIns="33708"/>
              <a:lstStyle/>
              <a:p>
                <a:pPr algn="ctr">
                  <a:lnSpc>
                    <a:spcPts val="3220"/>
                  </a:lnSpc>
                </a:pPr>
                <a:r>
                  <a:rPr lang="en-US" sz="2300">
                    <a:solidFill>
                      <a:srgbClr val="FFFFFF"/>
                    </a:solidFill>
                    <a:latin typeface="Public Sans"/>
                  </a:rPr>
                  <a:t>2</a:t>
                </a:r>
              </a:p>
            </p:txBody>
          </p:sp>
        </p:grpSp>
        <p:grpSp>
          <p:nvGrpSpPr>
            <p:cNvPr name="Group 85" id="85"/>
            <p:cNvGrpSpPr/>
            <p:nvPr/>
          </p:nvGrpSpPr>
          <p:grpSpPr>
            <a:xfrm rot="0">
              <a:off x="5165243" y="1137142"/>
              <a:ext cx="948230" cy="948230"/>
              <a:chOff x="0" y="0"/>
              <a:chExt cx="812800" cy="812800"/>
            </a:xfrm>
          </p:grpSpPr>
          <p:sp>
            <p:nvSpPr>
              <p:cNvPr name="Freeform 86" id="8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87" id="87"/>
              <p:cNvSpPr txBox="true"/>
              <p:nvPr/>
            </p:nvSpPr>
            <p:spPr>
              <a:xfrm>
                <a:off x="76200" y="9525"/>
                <a:ext cx="660400" cy="727075"/>
              </a:xfrm>
              <a:prstGeom prst="rect">
                <a:avLst/>
              </a:prstGeom>
            </p:spPr>
            <p:txBody>
              <a:bodyPr anchor="ctr" rtlCol="false" tIns="33708" lIns="33708" bIns="33708" rIns="33708"/>
              <a:lstStyle/>
              <a:p>
                <a:pPr algn="ctr">
                  <a:lnSpc>
                    <a:spcPts val="3639"/>
                  </a:lnSpc>
                </a:pPr>
                <a:r>
                  <a:rPr lang="en-US" sz="2599">
                    <a:solidFill>
                      <a:srgbClr val="FFFFFF"/>
                    </a:solidFill>
                    <a:latin typeface="Public Sans"/>
                  </a:rPr>
                  <a:t>∞</a:t>
                </a:r>
              </a:p>
            </p:txBody>
          </p:sp>
        </p:grpSp>
        <p:grpSp>
          <p:nvGrpSpPr>
            <p:cNvPr name="Group 88" id="88"/>
            <p:cNvGrpSpPr/>
            <p:nvPr/>
          </p:nvGrpSpPr>
          <p:grpSpPr>
            <a:xfrm rot="0">
              <a:off x="3935149" y="2509969"/>
              <a:ext cx="948230" cy="948230"/>
              <a:chOff x="0" y="0"/>
              <a:chExt cx="812800" cy="812800"/>
            </a:xfrm>
          </p:grpSpPr>
          <p:sp>
            <p:nvSpPr>
              <p:cNvPr name="Freeform 89" id="8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90" id="90"/>
              <p:cNvSpPr txBox="true"/>
              <p:nvPr/>
            </p:nvSpPr>
            <p:spPr>
              <a:xfrm>
                <a:off x="76200" y="9525"/>
                <a:ext cx="660400" cy="727075"/>
              </a:xfrm>
              <a:prstGeom prst="rect">
                <a:avLst/>
              </a:prstGeom>
            </p:spPr>
            <p:txBody>
              <a:bodyPr anchor="ctr" rtlCol="false" tIns="33708" lIns="33708" bIns="33708" rIns="33708"/>
              <a:lstStyle/>
              <a:p>
                <a:pPr algn="ctr">
                  <a:lnSpc>
                    <a:spcPts val="3639"/>
                  </a:lnSpc>
                </a:pPr>
                <a:r>
                  <a:rPr lang="en-US" sz="2599">
                    <a:solidFill>
                      <a:srgbClr val="FFFFFF"/>
                    </a:solidFill>
                    <a:latin typeface="Public Sans"/>
                  </a:rPr>
                  <a:t>∞</a:t>
                </a:r>
              </a:p>
            </p:txBody>
          </p:sp>
        </p:grpSp>
        <p:grpSp>
          <p:nvGrpSpPr>
            <p:cNvPr name="Group 91" id="91"/>
            <p:cNvGrpSpPr/>
            <p:nvPr/>
          </p:nvGrpSpPr>
          <p:grpSpPr>
            <a:xfrm rot="0">
              <a:off x="1218378" y="2509969"/>
              <a:ext cx="948230" cy="948230"/>
              <a:chOff x="0" y="0"/>
              <a:chExt cx="812800" cy="812800"/>
            </a:xfrm>
          </p:grpSpPr>
          <p:sp>
            <p:nvSpPr>
              <p:cNvPr name="Freeform 92" id="9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93" id="93"/>
              <p:cNvSpPr txBox="true"/>
              <p:nvPr/>
            </p:nvSpPr>
            <p:spPr>
              <a:xfrm>
                <a:off x="76200" y="19050"/>
                <a:ext cx="660400" cy="717550"/>
              </a:xfrm>
              <a:prstGeom prst="rect">
                <a:avLst/>
              </a:prstGeom>
            </p:spPr>
            <p:txBody>
              <a:bodyPr anchor="ctr" rtlCol="false" tIns="33708" lIns="33708" bIns="33708" rIns="33708"/>
              <a:lstStyle/>
              <a:p>
                <a:pPr algn="ctr">
                  <a:lnSpc>
                    <a:spcPts val="3220"/>
                  </a:lnSpc>
                </a:pPr>
                <a:r>
                  <a:rPr lang="en-US" sz="2300">
                    <a:solidFill>
                      <a:srgbClr val="FFFFFF"/>
                    </a:solidFill>
                    <a:latin typeface="Public Sans"/>
                  </a:rPr>
                  <a:t>3</a:t>
                </a:r>
              </a:p>
            </p:txBody>
          </p:sp>
        </p:grpSp>
        <p:grpSp>
          <p:nvGrpSpPr>
            <p:cNvPr name="Group 94" id="94"/>
            <p:cNvGrpSpPr/>
            <p:nvPr/>
          </p:nvGrpSpPr>
          <p:grpSpPr>
            <a:xfrm rot="0">
              <a:off x="3935149" y="0"/>
              <a:ext cx="948230" cy="948230"/>
              <a:chOff x="0" y="0"/>
              <a:chExt cx="812800" cy="812800"/>
            </a:xfrm>
          </p:grpSpPr>
          <p:sp>
            <p:nvSpPr>
              <p:cNvPr name="Freeform 95" id="9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96" id="96"/>
              <p:cNvSpPr txBox="true"/>
              <p:nvPr/>
            </p:nvSpPr>
            <p:spPr>
              <a:xfrm>
                <a:off x="76200" y="9525"/>
                <a:ext cx="660400" cy="727075"/>
              </a:xfrm>
              <a:prstGeom prst="rect">
                <a:avLst/>
              </a:prstGeom>
            </p:spPr>
            <p:txBody>
              <a:bodyPr anchor="ctr" rtlCol="false" tIns="33708" lIns="33708" bIns="33708" rIns="33708"/>
              <a:lstStyle/>
              <a:p>
                <a:pPr algn="ctr">
                  <a:lnSpc>
                    <a:spcPts val="3639"/>
                  </a:lnSpc>
                </a:pPr>
                <a:r>
                  <a:rPr lang="en-US" sz="2599">
                    <a:solidFill>
                      <a:srgbClr val="FFFFFF"/>
                    </a:solidFill>
                    <a:latin typeface="Public Sans"/>
                  </a:rPr>
                  <a:t>∞</a:t>
                </a:r>
              </a:p>
            </p:txBody>
          </p:sp>
        </p:grpSp>
        <p:sp>
          <p:nvSpPr>
            <p:cNvPr name="AutoShape 97" id="97"/>
            <p:cNvSpPr/>
            <p:nvPr/>
          </p:nvSpPr>
          <p:spPr>
            <a:xfrm>
              <a:off x="1692493" y="948230"/>
              <a:ext cx="0" cy="1561739"/>
            </a:xfrm>
            <a:prstGeom prst="line">
              <a:avLst/>
            </a:prstGeom>
            <a:ln cap="flat" w="34781">
              <a:solidFill>
                <a:srgbClr val="FF3131"/>
              </a:solidFill>
              <a:prstDash val="solid"/>
              <a:headEnd type="none" len="sm" w="sm"/>
              <a:tailEnd type="arrow" len="sm" w="med"/>
            </a:ln>
          </p:spPr>
        </p:sp>
        <p:sp>
          <p:nvSpPr>
            <p:cNvPr name="AutoShape 98" id="98"/>
            <p:cNvSpPr/>
            <p:nvPr/>
          </p:nvSpPr>
          <p:spPr>
            <a:xfrm flipV="true">
              <a:off x="4409264" y="948230"/>
              <a:ext cx="0" cy="1561739"/>
            </a:xfrm>
            <a:prstGeom prst="line">
              <a:avLst/>
            </a:prstGeom>
            <a:ln cap="flat" w="34781">
              <a:solidFill>
                <a:srgbClr val="2B4B82"/>
              </a:solidFill>
              <a:prstDash val="solid"/>
              <a:headEnd type="none" len="sm" w="sm"/>
              <a:tailEnd type="arrow" len="sm" w="med"/>
            </a:ln>
          </p:spPr>
        </p:sp>
        <p:sp>
          <p:nvSpPr>
            <p:cNvPr name="AutoShape 99" id="99"/>
            <p:cNvSpPr/>
            <p:nvPr/>
          </p:nvSpPr>
          <p:spPr>
            <a:xfrm flipV="true">
              <a:off x="474115" y="474115"/>
              <a:ext cx="744263" cy="663027"/>
            </a:xfrm>
            <a:prstGeom prst="line">
              <a:avLst/>
            </a:prstGeom>
            <a:ln cap="flat" w="34781">
              <a:solidFill>
                <a:srgbClr val="FF3131"/>
              </a:solidFill>
              <a:prstDash val="solid"/>
              <a:headEnd type="none" len="sm" w="sm"/>
              <a:tailEnd type="arrow" len="sm" w="med"/>
            </a:ln>
          </p:spPr>
        </p:sp>
        <p:sp>
          <p:nvSpPr>
            <p:cNvPr name="AutoShape 100" id="100"/>
            <p:cNvSpPr/>
            <p:nvPr/>
          </p:nvSpPr>
          <p:spPr>
            <a:xfrm>
              <a:off x="474115" y="2085372"/>
              <a:ext cx="836808" cy="617254"/>
            </a:xfrm>
            <a:prstGeom prst="line">
              <a:avLst/>
            </a:prstGeom>
            <a:ln cap="flat" w="34781">
              <a:solidFill>
                <a:srgbClr val="2B4B82"/>
              </a:solidFill>
              <a:prstDash val="solid"/>
              <a:headEnd type="none" len="sm" w="sm"/>
              <a:tailEnd type="arrow" len="sm" w="med"/>
            </a:ln>
          </p:spPr>
        </p:sp>
        <p:sp>
          <p:nvSpPr>
            <p:cNvPr name="AutoShape 101" id="101"/>
            <p:cNvSpPr/>
            <p:nvPr/>
          </p:nvSpPr>
          <p:spPr>
            <a:xfrm>
              <a:off x="2166608" y="2984084"/>
              <a:ext cx="1768541" cy="0"/>
            </a:xfrm>
            <a:prstGeom prst="line">
              <a:avLst/>
            </a:prstGeom>
            <a:ln cap="flat" w="34781">
              <a:solidFill>
                <a:srgbClr val="2B4B82"/>
              </a:solidFill>
              <a:prstDash val="solid"/>
              <a:headEnd type="none" len="sm" w="sm"/>
              <a:tailEnd type="arrow" len="sm" w="med"/>
            </a:ln>
          </p:spPr>
        </p:sp>
        <p:sp>
          <p:nvSpPr>
            <p:cNvPr name="AutoShape 102" id="102"/>
            <p:cNvSpPr/>
            <p:nvPr/>
          </p:nvSpPr>
          <p:spPr>
            <a:xfrm>
              <a:off x="2166608" y="474115"/>
              <a:ext cx="1768541" cy="0"/>
            </a:xfrm>
            <a:prstGeom prst="line">
              <a:avLst/>
            </a:prstGeom>
            <a:ln cap="flat" w="34781">
              <a:solidFill>
                <a:srgbClr val="2B4B82"/>
              </a:solidFill>
              <a:prstDash val="solid"/>
              <a:headEnd type="none" len="sm" w="sm"/>
              <a:tailEnd type="arrow" len="sm" w="med"/>
            </a:ln>
          </p:spPr>
        </p:sp>
        <p:sp>
          <p:nvSpPr>
            <p:cNvPr name="AutoShape 103" id="103"/>
            <p:cNvSpPr/>
            <p:nvPr/>
          </p:nvSpPr>
          <p:spPr>
            <a:xfrm>
              <a:off x="4883380" y="474115"/>
              <a:ext cx="755978" cy="663027"/>
            </a:xfrm>
            <a:prstGeom prst="line">
              <a:avLst/>
            </a:prstGeom>
            <a:ln cap="flat" w="34781">
              <a:solidFill>
                <a:srgbClr val="2B4B82"/>
              </a:solidFill>
              <a:prstDash val="solid"/>
              <a:headEnd type="none" len="sm" w="sm"/>
              <a:tailEnd type="arrow" len="sm" w="med"/>
            </a:ln>
          </p:spPr>
        </p:sp>
        <p:sp>
          <p:nvSpPr>
            <p:cNvPr name="AutoShape 104" id="104"/>
            <p:cNvSpPr/>
            <p:nvPr/>
          </p:nvSpPr>
          <p:spPr>
            <a:xfrm flipV="true">
              <a:off x="4883380" y="2085372"/>
              <a:ext cx="755978" cy="898712"/>
            </a:xfrm>
            <a:prstGeom prst="line">
              <a:avLst/>
            </a:prstGeom>
            <a:ln cap="flat" w="34781">
              <a:solidFill>
                <a:srgbClr val="2B4B82"/>
              </a:solidFill>
              <a:prstDash val="solid"/>
              <a:headEnd type="none" len="sm" w="sm"/>
              <a:tailEnd type="arrow" len="sm" w="med"/>
            </a:ln>
          </p:spPr>
        </p:sp>
        <p:sp>
          <p:nvSpPr>
            <p:cNvPr name="TextBox 105" id="105"/>
            <p:cNvSpPr txBox="true"/>
            <p:nvPr/>
          </p:nvSpPr>
          <p:spPr>
            <a:xfrm rot="0">
              <a:off x="5384608" y="2548671"/>
              <a:ext cx="138840"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5</a:t>
              </a:r>
            </a:p>
          </p:txBody>
        </p:sp>
        <p:sp>
          <p:nvSpPr>
            <p:cNvPr name="TextBox 106" id="106"/>
            <p:cNvSpPr txBox="true"/>
            <p:nvPr/>
          </p:nvSpPr>
          <p:spPr>
            <a:xfrm rot="0">
              <a:off x="5398371" y="435456"/>
              <a:ext cx="125077"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1</a:t>
              </a:r>
            </a:p>
          </p:txBody>
        </p:sp>
        <p:sp>
          <p:nvSpPr>
            <p:cNvPr name="TextBox 107" id="107"/>
            <p:cNvSpPr txBox="true"/>
            <p:nvPr/>
          </p:nvSpPr>
          <p:spPr>
            <a:xfrm rot="0">
              <a:off x="4579203" y="1561061"/>
              <a:ext cx="128930" cy="306570"/>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2</a:t>
              </a:r>
            </a:p>
          </p:txBody>
        </p:sp>
        <p:sp>
          <p:nvSpPr>
            <p:cNvPr name="TextBox 108" id="108"/>
            <p:cNvSpPr txBox="true"/>
            <p:nvPr/>
          </p:nvSpPr>
          <p:spPr>
            <a:xfrm rot="0">
              <a:off x="1872018" y="1561061"/>
              <a:ext cx="125077"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1</a:t>
              </a:r>
            </a:p>
          </p:txBody>
        </p:sp>
        <p:sp>
          <p:nvSpPr>
            <p:cNvPr name="TextBox 109" id="109"/>
            <p:cNvSpPr txBox="true"/>
            <p:nvPr/>
          </p:nvSpPr>
          <p:spPr>
            <a:xfrm rot="0">
              <a:off x="655258" y="435456"/>
              <a:ext cx="128930"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2</a:t>
              </a:r>
            </a:p>
          </p:txBody>
        </p:sp>
        <p:sp>
          <p:nvSpPr>
            <p:cNvPr name="TextBox 110" id="110"/>
            <p:cNvSpPr txBox="true"/>
            <p:nvPr/>
          </p:nvSpPr>
          <p:spPr>
            <a:xfrm rot="0">
              <a:off x="2936284" y="-28575"/>
              <a:ext cx="115828" cy="306570"/>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7</a:t>
              </a:r>
            </a:p>
          </p:txBody>
        </p:sp>
        <p:sp>
          <p:nvSpPr>
            <p:cNvPr name="TextBox 111" id="111"/>
            <p:cNvSpPr txBox="true"/>
            <p:nvPr/>
          </p:nvSpPr>
          <p:spPr>
            <a:xfrm rot="0">
              <a:off x="713117" y="2548671"/>
              <a:ext cx="142143"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4</a:t>
              </a:r>
            </a:p>
          </p:txBody>
        </p:sp>
        <p:sp>
          <p:nvSpPr>
            <p:cNvPr name="TextBox 112" id="112"/>
            <p:cNvSpPr txBox="true"/>
            <p:nvPr/>
          </p:nvSpPr>
          <p:spPr>
            <a:xfrm rot="0">
              <a:off x="2912887" y="3150697"/>
              <a:ext cx="136307" cy="307502"/>
            </a:xfrm>
            <a:prstGeom prst="rect">
              <a:avLst/>
            </a:prstGeom>
          </p:spPr>
          <p:txBody>
            <a:bodyPr anchor="t" rtlCol="false" tIns="0" lIns="0" bIns="0" rIns="0">
              <a:spAutoFit/>
            </a:bodyPr>
            <a:lstStyle/>
            <a:p>
              <a:pPr algn="ctr">
                <a:lnSpc>
                  <a:spcPts val="1941"/>
                </a:lnSpc>
              </a:pPr>
              <a:r>
                <a:rPr lang="en-US" sz="1387">
                  <a:solidFill>
                    <a:srgbClr val="000000"/>
                  </a:solidFill>
                  <a:latin typeface="Canva Sans"/>
                </a:rPr>
                <a:t>3</a:t>
              </a:r>
            </a:p>
          </p:txBody>
        </p:sp>
        <p:grpSp>
          <p:nvGrpSpPr>
            <p:cNvPr name="Group 113" id="113"/>
            <p:cNvGrpSpPr/>
            <p:nvPr/>
          </p:nvGrpSpPr>
          <p:grpSpPr>
            <a:xfrm rot="0">
              <a:off x="2771932" y="1346758"/>
              <a:ext cx="569609" cy="764683"/>
              <a:chOff x="0" y="0"/>
              <a:chExt cx="112515" cy="151048"/>
            </a:xfrm>
          </p:grpSpPr>
          <p:sp>
            <p:nvSpPr>
              <p:cNvPr name="Freeform 114" id="114"/>
              <p:cNvSpPr/>
              <p:nvPr/>
            </p:nvSpPr>
            <p:spPr>
              <a:xfrm flipH="false" flipV="false" rot="0">
                <a:off x="0" y="0"/>
                <a:ext cx="112515" cy="151048"/>
              </a:xfrm>
              <a:custGeom>
                <a:avLst/>
                <a:gdLst/>
                <a:ahLst/>
                <a:cxnLst/>
                <a:rect r="r" b="b" t="t" l="l"/>
                <a:pathLst>
                  <a:path h="151048" w="112515">
                    <a:moveTo>
                      <a:pt x="0" y="0"/>
                    </a:moveTo>
                    <a:lnTo>
                      <a:pt x="112515" y="0"/>
                    </a:lnTo>
                    <a:lnTo>
                      <a:pt x="112515" y="151048"/>
                    </a:lnTo>
                    <a:lnTo>
                      <a:pt x="0" y="151048"/>
                    </a:lnTo>
                    <a:close/>
                  </a:path>
                </a:pathLst>
              </a:custGeom>
              <a:solidFill>
                <a:srgbClr val="000000"/>
              </a:solidFill>
            </p:spPr>
          </p:sp>
          <p:sp>
            <p:nvSpPr>
              <p:cNvPr name="TextBox 115" id="115"/>
              <p:cNvSpPr txBox="true"/>
              <p:nvPr/>
            </p:nvSpPr>
            <p:spPr>
              <a:xfrm>
                <a:off x="0" y="-47625"/>
                <a:ext cx="812800" cy="860425"/>
              </a:xfrm>
              <a:prstGeom prst="rect">
                <a:avLst/>
              </a:prstGeom>
            </p:spPr>
            <p:txBody>
              <a:bodyPr anchor="ctr" rtlCol="false" tIns="55648" lIns="55648" bIns="55648" rIns="55648"/>
              <a:lstStyle/>
              <a:p>
                <a:pPr algn="ctr">
                  <a:lnSpc>
                    <a:spcPts val="3492"/>
                  </a:lnSpc>
                </a:pPr>
                <a:r>
                  <a:rPr lang="en-US" sz="2494">
                    <a:solidFill>
                      <a:srgbClr val="FFFFFF"/>
                    </a:solidFill>
                    <a:latin typeface="Canva Sans"/>
                  </a:rPr>
                  <a:t>3</a:t>
                </a:r>
              </a:p>
            </p:txBody>
          </p:sp>
        </p:grpSp>
      </p:grpSp>
      <p:grpSp>
        <p:nvGrpSpPr>
          <p:cNvPr name="Group 116" id="116"/>
          <p:cNvGrpSpPr/>
          <p:nvPr/>
        </p:nvGrpSpPr>
        <p:grpSpPr>
          <a:xfrm rot="0">
            <a:off x="1023184" y="4347273"/>
            <a:ext cx="4599822" cy="2601974"/>
            <a:chOff x="0" y="0"/>
            <a:chExt cx="6133095" cy="3469299"/>
          </a:xfrm>
        </p:grpSpPr>
        <p:grpSp>
          <p:nvGrpSpPr>
            <p:cNvPr name="Group 117" id="117"/>
            <p:cNvGrpSpPr/>
            <p:nvPr/>
          </p:nvGrpSpPr>
          <p:grpSpPr>
            <a:xfrm rot="0">
              <a:off x="0" y="1140792"/>
              <a:ext cx="951274" cy="951274"/>
              <a:chOff x="0" y="0"/>
              <a:chExt cx="812800" cy="812800"/>
            </a:xfrm>
          </p:grpSpPr>
          <p:sp>
            <p:nvSpPr>
              <p:cNvPr name="Freeform 118" id="11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119" id="119"/>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20" id="120"/>
            <p:cNvGrpSpPr/>
            <p:nvPr/>
          </p:nvGrpSpPr>
          <p:grpSpPr>
            <a:xfrm rot="0">
              <a:off x="1222289" y="0"/>
              <a:ext cx="951274" cy="951274"/>
              <a:chOff x="0" y="0"/>
              <a:chExt cx="812800" cy="812800"/>
            </a:xfrm>
          </p:grpSpPr>
          <p:sp>
            <p:nvSpPr>
              <p:cNvPr name="Freeform 121" id="12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22" id="122"/>
              <p:cNvSpPr txBox="true"/>
              <p:nvPr/>
            </p:nvSpPr>
            <p:spPr>
              <a:xfrm>
                <a:off x="76200" y="19050"/>
                <a:ext cx="660400" cy="717550"/>
              </a:xfrm>
              <a:prstGeom prst="rect">
                <a:avLst/>
              </a:prstGeom>
            </p:spPr>
            <p:txBody>
              <a:bodyPr anchor="ctr" rtlCol="false" tIns="33708" lIns="33708" bIns="33708" rIns="33708"/>
              <a:lstStyle/>
              <a:p>
                <a:pPr algn="ctr">
                  <a:lnSpc>
                    <a:spcPts val="3220"/>
                  </a:lnSpc>
                </a:pPr>
                <a:r>
                  <a:rPr lang="en-US" sz="2300">
                    <a:solidFill>
                      <a:srgbClr val="FFFFFF"/>
                    </a:solidFill>
                    <a:latin typeface="Public Sans"/>
                  </a:rPr>
                  <a:t>2</a:t>
                </a:r>
              </a:p>
            </p:txBody>
          </p:sp>
        </p:grpSp>
        <p:grpSp>
          <p:nvGrpSpPr>
            <p:cNvPr name="Group 123" id="123"/>
            <p:cNvGrpSpPr/>
            <p:nvPr/>
          </p:nvGrpSpPr>
          <p:grpSpPr>
            <a:xfrm rot="0">
              <a:off x="5181822" y="1140792"/>
              <a:ext cx="951274" cy="951274"/>
              <a:chOff x="0" y="0"/>
              <a:chExt cx="812800" cy="812800"/>
            </a:xfrm>
          </p:grpSpPr>
          <p:sp>
            <p:nvSpPr>
              <p:cNvPr name="Freeform 124" id="12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25" id="125"/>
              <p:cNvSpPr txBox="true"/>
              <p:nvPr/>
            </p:nvSpPr>
            <p:spPr>
              <a:xfrm>
                <a:off x="76200" y="9525"/>
                <a:ext cx="660400" cy="727075"/>
              </a:xfrm>
              <a:prstGeom prst="rect">
                <a:avLst/>
              </a:prstGeom>
            </p:spPr>
            <p:txBody>
              <a:bodyPr anchor="ctr" rtlCol="false" tIns="33708" lIns="33708" bIns="33708" rIns="33708"/>
              <a:lstStyle/>
              <a:p>
                <a:pPr algn="ctr">
                  <a:lnSpc>
                    <a:spcPts val="3639"/>
                  </a:lnSpc>
                </a:pPr>
                <a:r>
                  <a:rPr lang="en-US" sz="2599">
                    <a:solidFill>
                      <a:srgbClr val="FFFFFF"/>
                    </a:solidFill>
                    <a:latin typeface="Public Sans"/>
                  </a:rPr>
                  <a:t>∞</a:t>
                </a:r>
              </a:p>
            </p:txBody>
          </p:sp>
        </p:grpSp>
        <p:grpSp>
          <p:nvGrpSpPr>
            <p:cNvPr name="Group 126" id="126"/>
            <p:cNvGrpSpPr/>
            <p:nvPr/>
          </p:nvGrpSpPr>
          <p:grpSpPr>
            <a:xfrm rot="0">
              <a:off x="3947780" y="2518025"/>
              <a:ext cx="951274" cy="951274"/>
              <a:chOff x="0" y="0"/>
              <a:chExt cx="812800" cy="812800"/>
            </a:xfrm>
          </p:grpSpPr>
          <p:sp>
            <p:nvSpPr>
              <p:cNvPr name="Freeform 127" id="12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28" id="128"/>
              <p:cNvSpPr txBox="true"/>
              <p:nvPr/>
            </p:nvSpPr>
            <p:spPr>
              <a:xfrm>
                <a:off x="76200" y="9525"/>
                <a:ext cx="660400" cy="727075"/>
              </a:xfrm>
              <a:prstGeom prst="rect">
                <a:avLst/>
              </a:prstGeom>
            </p:spPr>
            <p:txBody>
              <a:bodyPr anchor="ctr" rtlCol="false" tIns="33708" lIns="33708" bIns="33708" rIns="33708"/>
              <a:lstStyle/>
              <a:p>
                <a:pPr algn="ctr">
                  <a:lnSpc>
                    <a:spcPts val="3639"/>
                  </a:lnSpc>
                </a:pPr>
                <a:r>
                  <a:rPr lang="en-US" sz="2599">
                    <a:solidFill>
                      <a:srgbClr val="FFFFFF"/>
                    </a:solidFill>
                    <a:latin typeface="Public Sans"/>
                  </a:rPr>
                  <a:t>∞</a:t>
                </a:r>
              </a:p>
            </p:txBody>
          </p:sp>
        </p:grpSp>
        <p:grpSp>
          <p:nvGrpSpPr>
            <p:cNvPr name="Group 129" id="129"/>
            <p:cNvGrpSpPr/>
            <p:nvPr/>
          </p:nvGrpSpPr>
          <p:grpSpPr>
            <a:xfrm rot="0">
              <a:off x="1222289" y="2518025"/>
              <a:ext cx="951274" cy="951274"/>
              <a:chOff x="0" y="0"/>
              <a:chExt cx="812800" cy="812800"/>
            </a:xfrm>
          </p:grpSpPr>
          <p:sp>
            <p:nvSpPr>
              <p:cNvPr name="Freeform 130" id="13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31" id="131"/>
              <p:cNvSpPr txBox="true"/>
              <p:nvPr/>
            </p:nvSpPr>
            <p:spPr>
              <a:xfrm>
                <a:off x="76200" y="19050"/>
                <a:ext cx="660400" cy="717550"/>
              </a:xfrm>
              <a:prstGeom prst="rect">
                <a:avLst/>
              </a:prstGeom>
            </p:spPr>
            <p:txBody>
              <a:bodyPr anchor="ctr" rtlCol="false" tIns="33708" lIns="33708" bIns="33708" rIns="33708"/>
              <a:lstStyle/>
              <a:p>
                <a:pPr algn="ctr">
                  <a:lnSpc>
                    <a:spcPts val="3220"/>
                  </a:lnSpc>
                </a:pPr>
                <a:r>
                  <a:rPr lang="en-US" sz="2300">
                    <a:solidFill>
                      <a:srgbClr val="FFFFFF"/>
                    </a:solidFill>
                    <a:latin typeface="Public Sans"/>
                  </a:rPr>
                  <a:t>3</a:t>
                </a:r>
              </a:p>
            </p:txBody>
          </p:sp>
        </p:grpSp>
        <p:grpSp>
          <p:nvGrpSpPr>
            <p:cNvPr name="Group 132" id="132"/>
            <p:cNvGrpSpPr/>
            <p:nvPr/>
          </p:nvGrpSpPr>
          <p:grpSpPr>
            <a:xfrm rot="0">
              <a:off x="3947780" y="0"/>
              <a:ext cx="951274" cy="951274"/>
              <a:chOff x="0" y="0"/>
              <a:chExt cx="812800" cy="812800"/>
            </a:xfrm>
          </p:grpSpPr>
          <p:sp>
            <p:nvSpPr>
              <p:cNvPr name="Freeform 133" id="13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34" id="134"/>
              <p:cNvSpPr txBox="true"/>
              <p:nvPr/>
            </p:nvSpPr>
            <p:spPr>
              <a:xfrm>
                <a:off x="76200" y="19050"/>
                <a:ext cx="660400" cy="717550"/>
              </a:xfrm>
              <a:prstGeom prst="rect">
                <a:avLst/>
              </a:prstGeom>
            </p:spPr>
            <p:txBody>
              <a:bodyPr anchor="ctr" rtlCol="false" tIns="33708" lIns="33708" bIns="33708" rIns="33708"/>
              <a:lstStyle/>
              <a:p>
                <a:pPr algn="ctr">
                  <a:lnSpc>
                    <a:spcPts val="3499"/>
                  </a:lnSpc>
                </a:pPr>
                <a:r>
                  <a:rPr lang="en-US" sz="2499">
                    <a:solidFill>
                      <a:srgbClr val="FFFFFF"/>
                    </a:solidFill>
                    <a:latin typeface="Public Sans"/>
                  </a:rPr>
                  <a:t>9</a:t>
                </a:r>
              </a:p>
            </p:txBody>
          </p:sp>
        </p:grpSp>
        <p:sp>
          <p:nvSpPr>
            <p:cNvPr name="AutoShape 135" id="135"/>
            <p:cNvSpPr/>
            <p:nvPr/>
          </p:nvSpPr>
          <p:spPr>
            <a:xfrm>
              <a:off x="1697926" y="951274"/>
              <a:ext cx="0" cy="1566751"/>
            </a:xfrm>
            <a:prstGeom prst="line">
              <a:avLst/>
            </a:prstGeom>
            <a:ln cap="flat" w="34892">
              <a:solidFill>
                <a:srgbClr val="FF3131"/>
              </a:solidFill>
              <a:prstDash val="solid"/>
              <a:headEnd type="none" len="sm" w="sm"/>
              <a:tailEnd type="arrow" len="sm" w="med"/>
            </a:ln>
          </p:spPr>
        </p:sp>
        <p:sp>
          <p:nvSpPr>
            <p:cNvPr name="AutoShape 136" id="136"/>
            <p:cNvSpPr/>
            <p:nvPr/>
          </p:nvSpPr>
          <p:spPr>
            <a:xfrm flipV="true">
              <a:off x="4423417" y="951274"/>
              <a:ext cx="0" cy="1566751"/>
            </a:xfrm>
            <a:prstGeom prst="line">
              <a:avLst/>
            </a:prstGeom>
            <a:ln cap="flat" w="34892">
              <a:solidFill>
                <a:srgbClr val="2B4B82"/>
              </a:solidFill>
              <a:prstDash val="solid"/>
              <a:headEnd type="none" len="sm" w="sm"/>
              <a:tailEnd type="arrow" len="sm" w="med"/>
            </a:ln>
          </p:spPr>
        </p:sp>
        <p:sp>
          <p:nvSpPr>
            <p:cNvPr name="AutoShape 137" id="137"/>
            <p:cNvSpPr/>
            <p:nvPr/>
          </p:nvSpPr>
          <p:spPr>
            <a:xfrm flipV="true">
              <a:off x="475637" y="475637"/>
              <a:ext cx="746652" cy="665155"/>
            </a:xfrm>
            <a:prstGeom prst="line">
              <a:avLst/>
            </a:prstGeom>
            <a:ln cap="flat" w="34892">
              <a:solidFill>
                <a:srgbClr val="FF3131"/>
              </a:solidFill>
              <a:prstDash val="solid"/>
              <a:headEnd type="none" len="sm" w="sm"/>
              <a:tailEnd type="arrow" len="sm" w="med"/>
            </a:ln>
          </p:spPr>
        </p:sp>
        <p:sp>
          <p:nvSpPr>
            <p:cNvPr name="AutoShape 138" id="138"/>
            <p:cNvSpPr/>
            <p:nvPr/>
          </p:nvSpPr>
          <p:spPr>
            <a:xfrm>
              <a:off x="475637" y="2092066"/>
              <a:ext cx="839494" cy="619235"/>
            </a:xfrm>
            <a:prstGeom prst="line">
              <a:avLst/>
            </a:prstGeom>
            <a:ln cap="flat" w="34892">
              <a:solidFill>
                <a:srgbClr val="2B4B82"/>
              </a:solidFill>
              <a:prstDash val="solid"/>
              <a:headEnd type="none" len="sm" w="sm"/>
              <a:tailEnd type="arrow" len="sm" w="med"/>
            </a:ln>
          </p:spPr>
        </p:sp>
        <p:sp>
          <p:nvSpPr>
            <p:cNvPr name="AutoShape 139" id="139"/>
            <p:cNvSpPr/>
            <p:nvPr/>
          </p:nvSpPr>
          <p:spPr>
            <a:xfrm>
              <a:off x="2173562" y="2993662"/>
              <a:ext cx="1774218" cy="0"/>
            </a:xfrm>
            <a:prstGeom prst="line">
              <a:avLst/>
            </a:prstGeom>
            <a:ln cap="flat" w="34892">
              <a:solidFill>
                <a:srgbClr val="2B4B82"/>
              </a:solidFill>
              <a:prstDash val="solid"/>
              <a:headEnd type="none" len="sm" w="sm"/>
              <a:tailEnd type="arrow" len="sm" w="med"/>
            </a:ln>
          </p:spPr>
        </p:sp>
        <p:sp>
          <p:nvSpPr>
            <p:cNvPr name="AutoShape 140" id="140"/>
            <p:cNvSpPr/>
            <p:nvPr/>
          </p:nvSpPr>
          <p:spPr>
            <a:xfrm>
              <a:off x="2173562" y="475637"/>
              <a:ext cx="1774218" cy="0"/>
            </a:xfrm>
            <a:prstGeom prst="line">
              <a:avLst/>
            </a:prstGeom>
            <a:ln cap="flat" w="34892">
              <a:solidFill>
                <a:srgbClr val="FF3131"/>
              </a:solidFill>
              <a:prstDash val="solid"/>
              <a:headEnd type="none" len="sm" w="sm"/>
              <a:tailEnd type="arrow" len="sm" w="med"/>
            </a:ln>
          </p:spPr>
        </p:sp>
        <p:sp>
          <p:nvSpPr>
            <p:cNvPr name="AutoShape 141" id="141"/>
            <p:cNvSpPr/>
            <p:nvPr/>
          </p:nvSpPr>
          <p:spPr>
            <a:xfrm>
              <a:off x="4899054" y="475637"/>
              <a:ext cx="758405" cy="665155"/>
            </a:xfrm>
            <a:prstGeom prst="line">
              <a:avLst/>
            </a:prstGeom>
            <a:ln cap="flat" w="34892">
              <a:solidFill>
                <a:srgbClr val="2B4B82"/>
              </a:solidFill>
              <a:prstDash val="solid"/>
              <a:headEnd type="none" len="sm" w="sm"/>
              <a:tailEnd type="arrow" len="sm" w="med"/>
            </a:ln>
          </p:spPr>
        </p:sp>
        <p:sp>
          <p:nvSpPr>
            <p:cNvPr name="AutoShape 142" id="142"/>
            <p:cNvSpPr/>
            <p:nvPr/>
          </p:nvSpPr>
          <p:spPr>
            <a:xfrm flipV="true">
              <a:off x="4899054" y="2092066"/>
              <a:ext cx="758405" cy="901596"/>
            </a:xfrm>
            <a:prstGeom prst="line">
              <a:avLst/>
            </a:prstGeom>
            <a:ln cap="flat" w="34892">
              <a:solidFill>
                <a:srgbClr val="2B4B82"/>
              </a:solidFill>
              <a:prstDash val="solid"/>
              <a:headEnd type="none" len="sm" w="sm"/>
              <a:tailEnd type="arrow" len="sm" w="med"/>
            </a:ln>
          </p:spPr>
        </p:sp>
        <p:sp>
          <p:nvSpPr>
            <p:cNvPr name="TextBox 143" id="143"/>
            <p:cNvSpPr txBox="true"/>
            <p:nvPr/>
          </p:nvSpPr>
          <p:spPr>
            <a:xfrm rot="0">
              <a:off x="5401891" y="2556944"/>
              <a:ext cx="139285"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5</a:t>
              </a:r>
            </a:p>
          </p:txBody>
        </p:sp>
        <p:sp>
          <p:nvSpPr>
            <p:cNvPr name="TextBox 144" id="144"/>
            <p:cNvSpPr txBox="true"/>
            <p:nvPr/>
          </p:nvSpPr>
          <p:spPr>
            <a:xfrm rot="0">
              <a:off x="5415698" y="436946"/>
              <a:ext cx="125478"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1</a:t>
              </a:r>
            </a:p>
          </p:txBody>
        </p:sp>
        <p:sp>
          <p:nvSpPr>
            <p:cNvPr name="TextBox 145" id="145"/>
            <p:cNvSpPr txBox="true"/>
            <p:nvPr/>
          </p:nvSpPr>
          <p:spPr>
            <a:xfrm rot="0">
              <a:off x="4593901" y="1566163"/>
              <a:ext cx="129344" cy="307462"/>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2</a:t>
              </a:r>
            </a:p>
          </p:txBody>
        </p:sp>
        <p:sp>
          <p:nvSpPr>
            <p:cNvPr name="TextBox 146" id="146"/>
            <p:cNvSpPr txBox="true"/>
            <p:nvPr/>
          </p:nvSpPr>
          <p:spPr>
            <a:xfrm rot="0">
              <a:off x="1878027" y="1566163"/>
              <a:ext cx="125478"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1</a:t>
              </a:r>
            </a:p>
          </p:txBody>
        </p:sp>
        <p:sp>
          <p:nvSpPr>
            <p:cNvPr name="TextBox 147" id="147"/>
            <p:cNvSpPr txBox="true"/>
            <p:nvPr/>
          </p:nvSpPr>
          <p:spPr>
            <a:xfrm rot="0">
              <a:off x="657361" y="436946"/>
              <a:ext cx="129344"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2</a:t>
              </a:r>
            </a:p>
          </p:txBody>
        </p:sp>
        <p:sp>
          <p:nvSpPr>
            <p:cNvPr name="TextBox 148" id="148"/>
            <p:cNvSpPr txBox="true"/>
            <p:nvPr/>
          </p:nvSpPr>
          <p:spPr>
            <a:xfrm rot="0">
              <a:off x="2945709" y="-28575"/>
              <a:ext cx="116200" cy="307462"/>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7</a:t>
              </a:r>
            </a:p>
          </p:txBody>
        </p:sp>
        <p:sp>
          <p:nvSpPr>
            <p:cNvPr name="TextBox 149" id="149"/>
            <p:cNvSpPr txBox="true"/>
            <p:nvPr/>
          </p:nvSpPr>
          <p:spPr>
            <a:xfrm rot="0">
              <a:off x="715405" y="2556944"/>
              <a:ext cx="142599"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4</a:t>
              </a:r>
            </a:p>
          </p:txBody>
        </p:sp>
        <p:sp>
          <p:nvSpPr>
            <p:cNvPr name="TextBox 150" id="150"/>
            <p:cNvSpPr txBox="true"/>
            <p:nvPr/>
          </p:nvSpPr>
          <p:spPr>
            <a:xfrm rot="0">
              <a:off x="2922237" y="3160902"/>
              <a:ext cx="136745"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3</a:t>
              </a:r>
            </a:p>
          </p:txBody>
        </p:sp>
        <p:grpSp>
          <p:nvGrpSpPr>
            <p:cNvPr name="Group 151" id="151"/>
            <p:cNvGrpSpPr/>
            <p:nvPr/>
          </p:nvGrpSpPr>
          <p:grpSpPr>
            <a:xfrm rot="0">
              <a:off x="2763751" y="1352308"/>
              <a:ext cx="569609" cy="764683"/>
              <a:chOff x="0" y="0"/>
              <a:chExt cx="112515" cy="151048"/>
            </a:xfrm>
          </p:grpSpPr>
          <p:sp>
            <p:nvSpPr>
              <p:cNvPr name="Freeform 152" id="152"/>
              <p:cNvSpPr/>
              <p:nvPr/>
            </p:nvSpPr>
            <p:spPr>
              <a:xfrm flipH="false" flipV="false" rot="0">
                <a:off x="0" y="0"/>
                <a:ext cx="112515" cy="151048"/>
              </a:xfrm>
              <a:custGeom>
                <a:avLst/>
                <a:gdLst/>
                <a:ahLst/>
                <a:cxnLst/>
                <a:rect r="r" b="b" t="t" l="l"/>
                <a:pathLst>
                  <a:path h="151048" w="112515">
                    <a:moveTo>
                      <a:pt x="0" y="0"/>
                    </a:moveTo>
                    <a:lnTo>
                      <a:pt x="112515" y="0"/>
                    </a:lnTo>
                    <a:lnTo>
                      <a:pt x="112515" y="151048"/>
                    </a:lnTo>
                    <a:lnTo>
                      <a:pt x="0" y="151048"/>
                    </a:lnTo>
                    <a:close/>
                  </a:path>
                </a:pathLst>
              </a:custGeom>
              <a:solidFill>
                <a:srgbClr val="000000"/>
              </a:solidFill>
            </p:spPr>
          </p:sp>
          <p:sp>
            <p:nvSpPr>
              <p:cNvPr name="TextBox 153" id="153"/>
              <p:cNvSpPr txBox="true"/>
              <p:nvPr/>
            </p:nvSpPr>
            <p:spPr>
              <a:xfrm>
                <a:off x="0" y="-47625"/>
                <a:ext cx="812800" cy="860425"/>
              </a:xfrm>
              <a:prstGeom prst="rect">
                <a:avLst/>
              </a:prstGeom>
            </p:spPr>
            <p:txBody>
              <a:bodyPr anchor="ctr" rtlCol="false" tIns="55470" lIns="55470" bIns="55470" rIns="55470"/>
              <a:lstStyle/>
              <a:p>
                <a:pPr algn="ctr">
                  <a:lnSpc>
                    <a:spcPts val="3492"/>
                  </a:lnSpc>
                </a:pPr>
                <a:r>
                  <a:rPr lang="en-US" sz="2494">
                    <a:solidFill>
                      <a:srgbClr val="FFFFFF"/>
                    </a:solidFill>
                    <a:latin typeface="Canva Sans"/>
                  </a:rPr>
                  <a:t>4</a:t>
                </a:r>
              </a:p>
            </p:txBody>
          </p:sp>
        </p:grpSp>
      </p:grpSp>
      <p:grpSp>
        <p:nvGrpSpPr>
          <p:cNvPr name="Group 154" id="154"/>
          <p:cNvGrpSpPr/>
          <p:nvPr/>
        </p:nvGrpSpPr>
        <p:grpSpPr>
          <a:xfrm rot="0">
            <a:off x="6632656" y="4347273"/>
            <a:ext cx="4599822" cy="2601974"/>
            <a:chOff x="0" y="0"/>
            <a:chExt cx="6133095" cy="3469299"/>
          </a:xfrm>
        </p:grpSpPr>
        <p:grpSp>
          <p:nvGrpSpPr>
            <p:cNvPr name="Group 155" id="155"/>
            <p:cNvGrpSpPr/>
            <p:nvPr/>
          </p:nvGrpSpPr>
          <p:grpSpPr>
            <a:xfrm rot="0">
              <a:off x="0" y="1140792"/>
              <a:ext cx="951274" cy="951274"/>
              <a:chOff x="0" y="0"/>
              <a:chExt cx="812800" cy="812800"/>
            </a:xfrm>
          </p:grpSpPr>
          <p:sp>
            <p:nvSpPr>
              <p:cNvPr name="Freeform 156" id="15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157" id="157"/>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58" id="158"/>
            <p:cNvGrpSpPr/>
            <p:nvPr/>
          </p:nvGrpSpPr>
          <p:grpSpPr>
            <a:xfrm rot="0">
              <a:off x="1222289" y="0"/>
              <a:ext cx="951274" cy="951274"/>
              <a:chOff x="0" y="0"/>
              <a:chExt cx="812800" cy="812800"/>
            </a:xfrm>
          </p:grpSpPr>
          <p:sp>
            <p:nvSpPr>
              <p:cNvPr name="Freeform 159" id="15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60" id="160"/>
              <p:cNvSpPr txBox="true"/>
              <p:nvPr/>
            </p:nvSpPr>
            <p:spPr>
              <a:xfrm>
                <a:off x="76200" y="19050"/>
                <a:ext cx="660400" cy="717550"/>
              </a:xfrm>
              <a:prstGeom prst="rect">
                <a:avLst/>
              </a:prstGeom>
            </p:spPr>
            <p:txBody>
              <a:bodyPr anchor="ctr" rtlCol="false" tIns="33708" lIns="33708" bIns="33708" rIns="33708"/>
              <a:lstStyle/>
              <a:p>
                <a:pPr algn="ctr">
                  <a:lnSpc>
                    <a:spcPts val="3220"/>
                  </a:lnSpc>
                </a:pPr>
                <a:r>
                  <a:rPr lang="en-US" sz="2300">
                    <a:solidFill>
                      <a:srgbClr val="FFFFFF"/>
                    </a:solidFill>
                    <a:latin typeface="Public Sans"/>
                  </a:rPr>
                  <a:t>2</a:t>
                </a:r>
              </a:p>
            </p:txBody>
          </p:sp>
        </p:grpSp>
        <p:grpSp>
          <p:nvGrpSpPr>
            <p:cNvPr name="Group 161" id="161"/>
            <p:cNvGrpSpPr/>
            <p:nvPr/>
          </p:nvGrpSpPr>
          <p:grpSpPr>
            <a:xfrm rot="0">
              <a:off x="5181822" y="1140792"/>
              <a:ext cx="951274" cy="951274"/>
              <a:chOff x="0" y="0"/>
              <a:chExt cx="812800" cy="812800"/>
            </a:xfrm>
          </p:grpSpPr>
          <p:sp>
            <p:nvSpPr>
              <p:cNvPr name="Freeform 162" id="16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63" id="163"/>
              <p:cNvSpPr txBox="true"/>
              <p:nvPr/>
            </p:nvSpPr>
            <p:spPr>
              <a:xfrm>
                <a:off x="76200" y="9525"/>
                <a:ext cx="660400" cy="727075"/>
              </a:xfrm>
              <a:prstGeom prst="rect">
                <a:avLst/>
              </a:prstGeom>
            </p:spPr>
            <p:txBody>
              <a:bodyPr anchor="ctr" rtlCol="false" tIns="33708" lIns="33708" bIns="33708" rIns="33708"/>
              <a:lstStyle/>
              <a:p>
                <a:pPr algn="ctr">
                  <a:lnSpc>
                    <a:spcPts val="3639"/>
                  </a:lnSpc>
                </a:pPr>
                <a:r>
                  <a:rPr lang="en-US" sz="2599">
                    <a:solidFill>
                      <a:srgbClr val="FFFFFF"/>
                    </a:solidFill>
                    <a:latin typeface="Public Sans"/>
                  </a:rPr>
                  <a:t>∞</a:t>
                </a:r>
              </a:p>
            </p:txBody>
          </p:sp>
        </p:grpSp>
        <p:grpSp>
          <p:nvGrpSpPr>
            <p:cNvPr name="Group 164" id="164"/>
            <p:cNvGrpSpPr/>
            <p:nvPr/>
          </p:nvGrpSpPr>
          <p:grpSpPr>
            <a:xfrm rot="0">
              <a:off x="3947780" y="2518025"/>
              <a:ext cx="951274" cy="951274"/>
              <a:chOff x="0" y="0"/>
              <a:chExt cx="812800" cy="812800"/>
            </a:xfrm>
          </p:grpSpPr>
          <p:sp>
            <p:nvSpPr>
              <p:cNvPr name="Freeform 165" id="16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66" id="166"/>
              <p:cNvSpPr txBox="true"/>
              <p:nvPr/>
            </p:nvSpPr>
            <p:spPr>
              <a:xfrm>
                <a:off x="76200" y="9525"/>
                <a:ext cx="660400" cy="727075"/>
              </a:xfrm>
              <a:prstGeom prst="rect">
                <a:avLst/>
              </a:prstGeom>
            </p:spPr>
            <p:txBody>
              <a:bodyPr anchor="ctr" rtlCol="false" tIns="33708" lIns="33708" bIns="33708" rIns="33708"/>
              <a:lstStyle/>
              <a:p>
                <a:pPr algn="ctr">
                  <a:lnSpc>
                    <a:spcPts val="3639"/>
                  </a:lnSpc>
                </a:pPr>
                <a:r>
                  <a:rPr lang="en-US" sz="2599">
                    <a:solidFill>
                      <a:srgbClr val="FFFFFF"/>
                    </a:solidFill>
                    <a:latin typeface="Public Sans"/>
                  </a:rPr>
                  <a:t>6</a:t>
                </a:r>
              </a:p>
            </p:txBody>
          </p:sp>
        </p:grpSp>
        <p:grpSp>
          <p:nvGrpSpPr>
            <p:cNvPr name="Group 167" id="167"/>
            <p:cNvGrpSpPr/>
            <p:nvPr/>
          </p:nvGrpSpPr>
          <p:grpSpPr>
            <a:xfrm rot="0">
              <a:off x="1222289" y="2518025"/>
              <a:ext cx="951274" cy="951274"/>
              <a:chOff x="0" y="0"/>
              <a:chExt cx="812800" cy="812800"/>
            </a:xfrm>
          </p:grpSpPr>
          <p:sp>
            <p:nvSpPr>
              <p:cNvPr name="Freeform 168" id="16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69" id="169"/>
              <p:cNvSpPr txBox="true"/>
              <p:nvPr/>
            </p:nvSpPr>
            <p:spPr>
              <a:xfrm>
                <a:off x="76200" y="19050"/>
                <a:ext cx="660400" cy="717550"/>
              </a:xfrm>
              <a:prstGeom prst="rect">
                <a:avLst/>
              </a:prstGeom>
            </p:spPr>
            <p:txBody>
              <a:bodyPr anchor="ctr" rtlCol="false" tIns="33708" lIns="33708" bIns="33708" rIns="33708"/>
              <a:lstStyle/>
              <a:p>
                <a:pPr algn="ctr">
                  <a:lnSpc>
                    <a:spcPts val="3220"/>
                  </a:lnSpc>
                </a:pPr>
                <a:r>
                  <a:rPr lang="en-US" sz="2300">
                    <a:solidFill>
                      <a:srgbClr val="FFFFFF"/>
                    </a:solidFill>
                    <a:latin typeface="Public Sans"/>
                  </a:rPr>
                  <a:t>3</a:t>
                </a:r>
              </a:p>
            </p:txBody>
          </p:sp>
        </p:grpSp>
        <p:grpSp>
          <p:nvGrpSpPr>
            <p:cNvPr name="Group 170" id="170"/>
            <p:cNvGrpSpPr/>
            <p:nvPr/>
          </p:nvGrpSpPr>
          <p:grpSpPr>
            <a:xfrm rot="0">
              <a:off x="3947780" y="0"/>
              <a:ext cx="951274" cy="951274"/>
              <a:chOff x="0" y="0"/>
              <a:chExt cx="812800" cy="812800"/>
            </a:xfrm>
          </p:grpSpPr>
          <p:sp>
            <p:nvSpPr>
              <p:cNvPr name="Freeform 171" id="17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72" id="172"/>
              <p:cNvSpPr txBox="true"/>
              <p:nvPr/>
            </p:nvSpPr>
            <p:spPr>
              <a:xfrm>
                <a:off x="76200" y="19050"/>
                <a:ext cx="660400" cy="717550"/>
              </a:xfrm>
              <a:prstGeom prst="rect">
                <a:avLst/>
              </a:prstGeom>
            </p:spPr>
            <p:txBody>
              <a:bodyPr anchor="ctr" rtlCol="false" tIns="33708" lIns="33708" bIns="33708" rIns="33708"/>
              <a:lstStyle/>
              <a:p>
                <a:pPr algn="ctr">
                  <a:lnSpc>
                    <a:spcPts val="3499"/>
                  </a:lnSpc>
                </a:pPr>
                <a:r>
                  <a:rPr lang="en-US" sz="2499">
                    <a:solidFill>
                      <a:srgbClr val="FFFFFF"/>
                    </a:solidFill>
                    <a:latin typeface="Public Sans"/>
                  </a:rPr>
                  <a:t>9</a:t>
                </a:r>
              </a:p>
            </p:txBody>
          </p:sp>
        </p:grpSp>
        <p:sp>
          <p:nvSpPr>
            <p:cNvPr name="AutoShape 173" id="173"/>
            <p:cNvSpPr/>
            <p:nvPr/>
          </p:nvSpPr>
          <p:spPr>
            <a:xfrm>
              <a:off x="1697926" y="951274"/>
              <a:ext cx="0" cy="1566751"/>
            </a:xfrm>
            <a:prstGeom prst="line">
              <a:avLst/>
            </a:prstGeom>
            <a:ln cap="flat" w="34892">
              <a:solidFill>
                <a:srgbClr val="FF3131"/>
              </a:solidFill>
              <a:prstDash val="solid"/>
              <a:headEnd type="none" len="sm" w="sm"/>
              <a:tailEnd type="arrow" len="sm" w="med"/>
            </a:ln>
          </p:spPr>
        </p:sp>
        <p:sp>
          <p:nvSpPr>
            <p:cNvPr name="AutoShape 174" id="174"/>
            <p:cNvSpPr/>
            <p:nvPr/>
          </p:nvSpPr>
          <p:spPr>
            <a:xfrm flipV="true">
              <a:off x="4423417" y="951274"/>
              <a:ext cx="0" cy="1566751"/>
            </a:xfrm>
            <a:prstGeom prst="line">
              <a:avLst/>
            </a:prstGeom>
            <a:ln cap="flat" w="34892">
              <a:solidFill>
                <a:srgbClr val="2B4B82"/>
              </a:solidFill>
              <a:prstDash val="solid"/>
              <a:headEnd type="none" len="sm" w="sm"/>
              <a:tailEnd type="arrow" len="sm" w="med"/>
            </a:ln>
          </p:spPr>
        </p:sp>
        <p:sp>
          <p:nvSpPr>
            <p:cNvPr name="AutoShape 175" id="175"/>
            <p:cNvSpPr/>
            <p:nvPr/>
          </p:nvSpPr>
          <p:spPr>
            <a:xfrm flipV="true">
              <a:off x="475637" y="475637"/>
              <a:ext cx="746652" cy="665155"/>
            </a:xfrm>
            <a:prstGeom prst="line">
              <a:avLst/>
            </a:prstGeom>
            <a:ln cap="flat" w="34892">
              <a:solidFill>
                <a:srgbClr val="FF3131"/>
              </a:solidFill>
              <a:prstDash val="solid"/>
              <a:headEnd type="none" len="sm" w="sm"/>
              <a:tailEnd type="arrow" len="sm" w="med"/>
            </a:ln>
          </p:spPr>
        </p:sp>
        <p:sp>
          <p:nvSpPr>
            <p:cNvPr name="AutoShape 176" id="176"/>
            <p:cNvSpPr/>
            <p:nvPr/>
          </p:nvSpPr>
          <p:spPr>
            <a:xfrm>
              <a:off x="475637" y="2092066"/>
              <a:ext cx="839494" cy="619235"/>
            </a:xfrm>
            <a:prstGeom prst="line">
              <a:avLst/>
            </a:prstGeom>
            <a:ln cap="flat" w="34892">
              <a:solidFill>
                <a:srgbClr val="2B4B82"/>
              </a:solidFill>
              <a:prstDash val="solid"/>
              <a:headEnd type="none" len="sm" w="sm"/>
              <a:tailEnd type="arrow" len="sm" w="med"/>
            </a:ln>
          </p:spPr>
        </p:sp>
        <p:sp>
          <p:nvSpPr>
            <p:cNvPr name="AutoShape 177" id="177"/>
            <p:cNvSpPr/>
            <p:nvPr/>
          </p:nvSpPr>
          <p:spPr>
            <a:xfrm>
              <a:off x="2173562" y="2993662"/>
              <a:ext cx="1774218" cy="0"/>
            </a:xfrm>
            <a:prstGeom prst="line">
              <a:avLst/>
            </a:prstGeom>
            <a:ln cap="flat" w="34892">
              <a:solidFill>
                <a:srgbClr val="FF3131"/>
              </a:solidFill>
              <a:prstDash val="solid"/>
              <a:headEnd type="none" len="sm" w="sm"/>
              <a:tailEnd type="arrow" len="sm" w="med"/>
            </a:ln>
          </p:spPr>
        </p:sp>
        <p:sp>
          <p:nvSpPr>
            <p:cNvPr name="AutoShape 178" id="178"/>
            <p:cNvSpPr/>
            <p:nvPr/>
          </p:nvSpPr>
          <p:spPr>
            <a:xfrm>
              <a:off x="2173562" y="475637"/>
              <a:ext cx="1774218" cy="0"/>
            </a:xfrm>
            <a:prstGeom prst="line">
              <a:avLst/>
            </a:prstGeom>
            <a:ln cap="flat" w="34892">
              <a:solidFill>
                <a:srgbClr val="FF3131"/>
              </a:solidFill>
              <a:prstDash val="solid"/>
              <a:headEnd type="none" len="sm" w="sm"/>
              <a:tailEnd type="arrow" len="sm" w="med"/>
            </a:ln>
          </p:spPr>
        </p:sp>
        <p:sp>
          <p:nvSpPr>
            <p:cNvPr name="AutoShape 179" id="179"/>
            <p:cNvSpPr/>
            <p:nvPr/>
          </p:nvSpPr>
          <p:spPr>
            <a:xfrm>
              <a:off x="4899054" y="475637"/>
              <a:ext cx="758405" cy="665155"/>
            </a:xfrm>
            <a:prstGeom prst="line">
              <a:avLst/>
            </a:prstGeom>
            <a:ln cap="flat" w="34892">
              <a:solidFill>
                <a:srgbClr val="2B4B82"/>
              </a:solidFill>
              <a:prstDash val="solid"/>
              <a:headEnd type="none" len="sm" w="sm"/>
              <a:tailEnd type="arrow" len="sm" w="med"/>
            </a:ln>
          </p:spPr>
        </p:sp>
        <p:sp>
          <p:nvSpPr>
            <p:cNvPr name="AutoShape 180" id="180"/>
            <p:cNvSpPr/>
            <p:nvPr/>
          </p:nvSpPr>
          <p:spPr>
            <a:xfrm flipV="true">
              <a:off x="4899054" y="2092066"/>
              <a:ext cx="758405" cy="901596"/>
            </a:xfrm>
            <a:prstGeom prst="line">
              <a:avLst/>
            </a:prstGeom>
            <a:ln cap="flat" w="34892">
              <a:solidFill>
                <a:srgbClr val="2B4B82"/>
              </a:solidFill>
              <a:prstDash val="solid"/>
              <a:headEnd type="none" len="sm" w="sm"/>
              <a:tailEnd type="arrow" len="sm" w="med"/>
            </a:ln>
          </p:spPr>
        </p:sp>
        <p:sp>
          <p:nvSpPr>
            <p:cNvPr name="TextBox 181" id="181"/>
            <p:cNvSpPr txBox="true"/>
            <p:nvPr/>
          </p:nvSpPr>
          <p:spPr>
            <a:xfrm rot="0">
              <a:off x="5401891" y="2556944"/>
              <a:ext cx="139285"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5</a:t>
              </a:r>
            </a:p>
          </p:txBody>
        </p:sp>
        <p:sp>
          <p:nvSpPr>
            <p:cNvPr name="TextBox 182" id="182"/>
            <p:cNvSpPr txBox="true"/>
            <p:nvPr/>
          </p:nvSpPr>
          <p:spPr>
            <a:xfrm rot="0">
              <a:off x="5415698" y="436946"/>
              <a:ext cx="125478"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1</a:t>
              </a:r>
            </a:p>
          </p:txBody>
        </p:sp>
        <p:sp>
          <p:nvSpPr>
            <p:cNvPr name="TextBox 183" id="183"/>
            <p:cNvSpPr txBox="true"/>
            <p:nvPr/>
          </p:nvSpPr>
          <p:spPr>
            <a:xfrm rot="0">
              <a:off x="4593901" y="1566163"/>
              <a:ext cx="129344" cy="307462"/>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2</a:t>
              </a:r>
            </a:p>
          </p:txBody>
        </p:sp>
        <p:sp>
          <p:nvSpPr>
            <p:cNvPr name="TextBox 184" id="184"/>
            <p:cNvSpPr txBox="true"/>
            <p:nvPr/>
          </p:nvSpPr>
          <p:spPr>
            <a:xfrm rot="0">
              <a:off x="1878027" y="1566163"/>
              <a:ext cx="125478"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1</a:t>
              </a:r>
            </a:p>
          </p:txBody>
        </p:sp>
        <p:sp>
          <p:nvSpPr>
            <p:cNvPr name="TextBox 185" id="185"/>
            <p:cNvSpPr txBox="true"/>
            <p:nvPr/>
          </p:nvSpPr>
          <p:spPr>
            <a:xfrm rot="0">
              <a:off x="657361" y="436946"/>
              <a:ext cx="129344"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2</a:t>
              </a:r>
            </a:p>
          </p:txBody>
        </p:sp>
        <p:sp>
          <p:nvSpPr>
            <p:cNvPr name="TextBox 186" id="186"/>
            <p:cNvSpPr txBox="true"/>
            <p:nvPr/>
          </p:nvSpPr>
          <p:spPr>
            <a:xfrm rot="0">
              <a:off x="2945709" y="-28575"/>
              <a:ext cx="116200" cy="307462"/>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7</a:t>
              </a:r>
            </a:p>
          </p:txBody>
        </p:sp>
        <p:sp>
          <p:nvSpPr>
            <p:cNvPr name="TextBox 187" id="187"/>
            <p:cNvSpPr txBox="true"/>
            <p:nvPr/>
          </p:nvSpPr>
          <p:spPr>
            <a:xfrm rot="0">
              <a:off x="715405" y="2556944"/>
              <a:ext cx="142599"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4</a:t>
              </a:r>
            </a:p>
          </p:txBody>
        </p:sp>
        <p:sp>
          <p:nvSpPr>
            <p:cNvPr name="TextBox 188" id="188"/>
            <p:cNvSpPr txBox="true"/>
            <p:nvPr/>
          </p:nvSpPr>
          <p:spPr>
            <a:xfrm rot="0">
              <a:off x="2922237" y="3160902"/>
              <a:ext cx="136745"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3</a:t>
              </a:r>
            </a:p>
          </p:txBody>
        </p:sp>
        <p:grpSp>
          <p:nvGrpSpPr>
            <p:cNvPr name="Group 189" id="189"/>
            <p:cNvGrpSpPr/>
            <p:nvPr/>
          </p:nvGrpSpPr>
          <p:grpSpPr>
            <a:xfrm rot="0">
              <a:off x="2762121" y="1352308"/>
              <a:ext cx="569609" cy="764683"/>
              <a:chOff x="0" y="0"/>
              <a:chExt cx="112515" cy="151048"/>
            </a:xfrm>
          </p:grpSpPr>
          <p:sp>
            <p:nvSpPr>
              <p:cNvPr name="Freeform 190" id="190"/>
              <p:cNvSpPr/>
              <p:nvPr/>
            </p:nvSpPr>
            <p:spPr>
              <a:xfrm flipH="false" flipV="false" rot="0">
                <a:off x="0" y="0"/>
                <a:ext cx="112515" cy="151048"/>
              </a:xfrm>
              <a:custGeom>
                <a:avLst/>
                <a:gdLst/>
                <a:ahLst/>
                <a:cxnLst/>
                <a:rect r="r" b="b" t="t" l="l"/>
                <a:pathLst>
                  <a:path h="151048" w="112515">
                    <a:moveTo>
                      <a:pt x="0" y="0"/>
                    </a:moveTo>
                    <a:lnTo>
                      <a:pt x="112515" y="0"/>
                    </a:lnTo>
                    <a:lnTo>
                      <a:pt x="112515" y="151048"/>
                    </a:lnTo>
                    <a:lnTo>
                      <a:pt x="0" y="151048"/>
                    </a:lnTo>
                    <a:close/>
                  </a:path>
                </a:pathLst>
              </a:custGeom>
              <a:solidFill>
                <a:srgbClr val="000000"/>
              </a:solidFill>
            </p:spPr>
          </p:sp>
          <p:sp>
            <p:nvSpPr>
              <p:cNvPr name="TextBox 191" id="191"/>
              <p:cNvSpPr txBox="true"/>
              <p:nvPr/>
            </p:nvSpPr>
            <p:spPr>
              <a:xfrm>
                <a:off x="0" y="-47625"/>
                <a:ext cx="812800" cy="860425"/>
              </a:xfrm>
              <a:prstGeom prst="rect">
                <a:avLst/>
              </a:prstGeom>
            </p:spPr>
            <p:txBody>
              <a:bodyPr anchor="ctr" rtlCol="false" tIns="55470" lIns="55470" bIns="55470" rIns="55470"/>
              <a:lstStyle/>
              <a:p>
                <a:pPr algn="ctr">
                  <a:lnSpc>
                    <a:spcPts val="3492"/>
                  </a:lnSpc>
                </a:pPr>
                <a:r>
                  <a:rPr lang="en-US" sz="2494">
                    <a:solidFill>
                      <a:srgbClr val="FFFFFF"/>
                    </a:solidFill>
                    <a:latin typeface="Canva Sans"/>
                  </a:rPr>
                  <a:t>5</a:t>
                </a:r>
              </a:p>
            </p:txBody>
          </p:sp>
        </p:grpSp>
      </p:grpSp>
      <p:grpSp>
        <p:nvGrpSpPr>
          <p:cNvPr name="Group 192" id="192"/>
          <p:cNvGrpSpPr/>
          <p:nvPr/>
        </p:nvGrpSpPr>
        <p:grpSpPr>
          <a:xfrm rot="0">
            <a:off x="12242127" y="4347273"/>
            <a:ext cx="4599822" cy="2601974"/>
            <a:chOff x="0" y="0"/>
            <a:chExt cx="6133095" cy="3469299"/>
          </a:xfrm>
        </p:grpSpPr>
        <p:grpSp>
          <p:nvGrpSpPr>
            <p:cNvPr name="Group 193" id="193"/>
            <p:cNvGrpSpPr/>
            <p:nvPr/>
          </p:nvGrpSpPr>
          <p:grpSpPr>
            <a:xfrm rot="0">
              <a:off x="0" y="1140792"/>
              <a:ext cx="951274" cy="951274"/>
              <a:chOff x="0" y="0"/>
              <a:chExt cx="812800" cy="812800"/>
            </a:xfrm>
          </p:grpSpPr>
          <p:sp>
            <p:nvSpPr>
              <p:cNvPr name="Freeform 194" id="19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195" id="195"/>
              <p:cNvSpPr txBox="true"/>
              <p:nvPr/>
            </p:nvSpPr>
            <p:spPr>
              <a:xfrm>
                <a:off x="76200" y="19050"/>
                <a:ext cx="660400" cy="717550"/>
              </a:xfrm>
              <a:prstGeom prst="rect">
                <a:avLst/>
              </a:prstGeom>
            </p:spPr>
            <p:txBody>
              <a:bodyPr anchor="ctr" rtlCol="false" tIns="30870" lIns="30870" bIns="30870" rIns="30870"/>
              <a:lstStyle/>
              <a:p>
                <a:pPr algn="ctr">
                  <a:lnSpc>
                    <a:spcPts val="3220"/>
                  </a:lnSpc>
                </a:pPr>
              </a:p>
            </p:txBody>
          </p:sp>
        </p:grpSp>
        <p:grpSp>
          <p:nvGrpSpPr>
            <p:cNvPr name="Group 196" id="196"/>
            <p:cNvGrpSpPr/>
            <p:nvPr/>
          </p:nvGrpSpPr>
          <p:grpSpPr>
            <a:xfrm rot="0">
              <a:off x="1222289" y="0"/>
              <a:ext cx="951274" cy="951274"/>
              <a:chOff x="0" y="0"/>
              <a:chExt cx="812800" cy="812800"/>
            </a:xfrm>
          </p:grpSpPr>
          <p:sp>
            <p:nvSpPr>
              <p:cNvPr name="Freeform 197" id="19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198" id="198"/>
              <p:cNvSpPr txBox="true"/>
              <p:nvPr/>
            </p:nvSpPr>
            <p:spPr>
              <a:xfrm>
                <a:off x="76200" y="19050"/>
                <a:ext cx="660400" cy="717550"/>
              </a:xfrm>
              <a:prstGeom prst="rect">
                <a:avLst/>
              </a:prstGeom>
            </p:spPr>
            <p:txBody>
              <a:bodyPr anchor="ctr" rtlCol="false" tIns="30870" lIns="30870" bIns="30870" rIns="30870"/>
              <a:lstStyle/>
              <a:p>
                <a:pPr algn="ctr">
                  <a:lnSpc>
                    <a:spcPts val="3220"/>
                  </a:lnSpc>
                </a:pPr>
                <a:r>
                  <a:rPr lang="en-US" sz="2300">
                    <a:solidFill>
                      <a:srgbClr val="FFFFFF"/>
                    </a:solidFill>
                    <a:latin typeface="Public Sans"/>
                  </a:rPr>
                  <a:t>2</a:t>
                </a:r>
              </a:p>
            </p:txBody>
          </p:sp>
        </p:grpSp>
        <p:grpSp>
          <p:nvGrpSpPr>
            <p:cNvPr name="Group 199" id="199"/>
            <p:cNvGrpSpPr/>
            <p:nvPr/>
          </p:nvGrpSpPr>
          <p:grpSpPr>
            <a:xfrm rot="0">
              <a:off x="5181822" y="1140792"/>
              <a:ext cx="951274" cy="951274"/>
              <a:chOff x="0" y="0"/>
              <a:chExt cx="812800" cy="812800"/>
            </a:xfrm>
          </p:grpSpPr>
          <p:sp>
            <p:nvSpPr>
              <p:cNvPr name="Freeform 200" id="20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201" id="201"/>
              <p:cNvSpPr txBox="true"/>
              <p:nvPr/>
            </p:nvSpPr>
            <p:spPr>
              <a:xfrm>
                <a:off x="76200" y="9525"/>
                <a:ext cx="660400" cy="727075"/>
              </a:xfrm>
              <a:prstGeom prst="rect">
                <a:avLst/>
              </a:prstGeom>
            </p:spPr>
            <p:txBody>
              <a:bodyPr anchor="ctr" rtlCol="false" tIns="30870" lIns="30870" bIns="30870" rIns="30870"/>
              <a:lstStyle/>
              <a:p>
                <a:pPr algn="ctr">
                  <a:lnSpc>
                    <a:spcPts val="3639"/>
                  </a:lnSpc>
                </a:pPr>
                <a:r>
                  <a:rPr lang="en-US" sz="2599">
                    <a:solidFill>
                      <a:srgbClr val="FFFFFF"/>
                    </a:solidFill>
                    <a:latin typeface="Public Sans"/>
                  </a:rPr>
                  <a:t>∞</a:t>
                </a:r>
              </a:p>
            </p:txBody>
          </p:sp>
        </p:grpSp>
        <p:grpSp>
          <p:nvGrpSpPr>
            <p:cNvPr name="Group 202" id="202"/>
            <p:cNvGrpSpPr/>
            <p:nvPr/>
          </p:nvGrpSpPr>
          <p:grpSpPr>
            <a:xfrm rot="0">
              <a:off x="3947780" y="2518025"/>
              <a:ext cx="951274" cy="951274"/>
              <a:chOff x="0" y="0"/>
              <a:chExt cx="812800" cy="812800"/>
            </a:xfrm>
          </p:grpSpPr>
          <p:sp>
            <p:nvSpPr>
              <p:cNvPr name="Freeform 203" id="20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204" id="204"/>
              <p:cNvSpPr txBox="true"/>
              <p:nvPr/>
            </p:nvSpPr>
            <p:spPr>
              <a:xfrm>
                <a:off x="76200" y="9525"/>
                <a:ext cx="660400" cy="727075"/>
              </a:xfrm>
              <a:prstGeom prst="rect">
                <a:avLst/>
              </a:prstGeom>
            </p:spPr>
            <p:txBody>
              <a:bodyPr anchor="ctr" rtlCol="false" tIns="30870" lIns="30870" bIns="30870" rIns="30870"/>
              <a:lstStyle/>
              <a:p>
                <a:pPr algn="ctr">
                  <a:lnSpc>
                    <a:spcPts val="3639"/>
                  </a:lnSpc>
                </a:pPr>
                <a:r>
                  <a:rPr lang="en-US" sz="2599">
                    <a:solidFill>
                      <a:srgbClr val="FFFFFF"/>
                    </a:solidFill>
                    <a:latin typeface="Public Sans"/>
                  </a:rPr>
                  <a:t>6</a:t>
                </a:r>
              </a:p>
            </p:txBody>
          </p:sp>
        </p:grpSp>
        <p:grpSp>
          <p:nvGrpSpPr>
            <p:cNvPr name="Group 205" id="205"/>
            <p:cNvGrpSpPr/>
            <p:nvPr/>
          </p:nvGrpSpPr>
          <p:grpSpPr>
            <a:xfrm rot="0">
              <a:off x="1222289" y="2518025"/>
              <a:ext cx="951274" cy="951274"/>
              <a:chOff x="0" y="0"/>
              <a:chExt cx="812800" cy="812800"/>
            </a:xfrm>
          </p:grpSpPr>
          <p:sp>
            <p:nvSpPr>
              <p:cNvPr name="Freeform 206" id="20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207" id="207"/>
              <p:cNvSpPr txBox="true"/>
              <p:nvPr/>
            </p:nvSpPr>
            <p:spPr>
              <a:xfrm>
                <a:off x="76200" y="19050"/>
                <a:ext cx="660400" cy="717550"/>
              </a:xfrm>
              <a:prstGeom prst="rect">
                <a:avLst/>
              </a:prstGeom>
            </p:spPr>
            <p:txBody>
              <a:bodyPr anchor="ctr" rtlCol="false" tIns="30870" lIns="30870" bIns="30870" rIns="30870"/>
              <a:lstStyle/>
              <a:p>
                <a:pPr algn="ctr">
                  <a:lnSpc>
                    <a:spcPts val="3220"/>
                  </a:lnSpc>
                </a:pPr>
                <a:r>
                  <a:rPr lang="en-US" sz="2300">
                    <a:solidFill>
                      <a:srgbClr val="FFFFFF"/>
                    </a:solidFill>
                    <a:latin typeface="Public Sans"/>
                  </a:rPr>
                  <a:t>3</a:t>
                </a:r>
              </a:p>
            </p:txBody>
          </p:sp>
        </p:grpSp>
        <p:grpSp>
          <p:nvGrpSpPr>
            <p:cNvPr name="Group 208" id="208"/>
            <p:cNvGrpSpPr/>
            <p:nvPr/>
          </p:nvGrpSpPr>
          <p:grpSpPr>
            <a:xfrm rot="0">
              <a:off x="3947780" y="0"/>
              <a:ext cx="951274" cy="951274"/>
              <a:chOff x="0" y="0"/>
              <a:chExt cx="812800" cy="812800"/>
            </a:xfrm>
          </p:grpSpPr>
          <p:sp>
            <p:nvSpPr>
              <p:cNvPr name="Freeform 209" id="20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210" id="210"/>
              <p:cNvSpPr txBox="true"/>
              <p:nvPr/>
            </p:nvSpPr>
            <p:spPr>
              <a:xfrm>
                <a:off x="76200" y="19050"/>
                <a:ext cx="660400" cy="717550"/>
              </a:xfrm>
              <a:prstGeom prst="rect">
                <a:avLst/>
              </a:prstGeom>
            </p:spPr>
            <p:txBody>
              <a:bodyPr anchor="ctr" rtlCol="false" tIns="30870" lIns="30870" bIns="30870" rIns="30870"/>
              <a:lstStyle/>
              <a:p>
                <a:pPr algn="ctr">
                  <a:lnSpc>
                    <a:spcPts val="3499"/>
                  </a:lnSpc>
                </a:pPr>
                <a:r>
                  <a:rPr lang="en-US" sz="2499">
                    <a:solidFill>
                      <a:srgbClr val="FFFFFF"/>
                    </a:solidFill>
                    <a:latin typeface="Public Sans"/>
                  </a:rPr>
                  <a:t>8</a:t>
                </a:r>
              </a:p>
            </p:txBody>
          </p:sp>
        </p:grpSp>
        <p:sp>
          <p:nvSpPr>
            <p:cNvPr name="AutoShape 211" id="211"/>
            <p:cNvSpPr/>
            <p:nvPr/>
          </p:nvSpPr>
          <p:spPr>
            <a:xfrm>
              <a:off x="1697926" y="951274"/>
              <a:ext cx="0" cy="1566751"/>
            </a:xfrm>
            <a:prstGeom prst="line">
              <a:avLst/>
            </a:prstGeom>
            <a:ln cap="flat" w="38100">
              <a:solidFill>
                <a:srgbClr val="FF3131"/>
              </a:solidFill>
              <a:prstDash val="solid"/>
              <a:headEnd type="none" len="sm" w="sm"/>
              <a:tailEnd type="arrow" len="sm" w="med"/>
            </a:ln>
          </p:spPr>
        </p:sp>
        <p:sp>
          <p:nvSpPr>
            <p:cNvPr name="AutoShape 212" id="212"/>
            <p:cNvSpPr/>
            <p:nvPr/>
          </p:nvSpPr>
          <p:spPr>
            <a:xfrm flipV="true">
              <a:off x="4423417" y="951274"/>
              <a:ext cx="0" cy="1566751"/>
            </a:xfrm>
            <a:prstGeom prst="line">
              <a:avLst/>
            </a:prstGeom>
            <a:ln cap="flat" w="38100">
              <a:solidFill>
                <a:srgbClr val="FF3131"/>
              </a:solidFill>
              <a:prstDash val="solid"/>
              <a:headEnd type="none" len="sm" w="sm"/>
              <a:tailEnd type="arrow" len="sm" w="med"/>
            </a:ln>
          </p:spPr>
        </p:sp>
        <p:sp>
          <p:nvSpPr>
            <p:cNvPr name="AutoShape 213" id="213"/>
            <p:cNvSpPr/>
            <p:nvPr/>
          </p:nvSpPr>
          <p:spPr>
            <a:xfrm flipV="true">
              <a:off x="475637" y="475637"/>
              <a:ext cx="746652" cy="665155"/>
            </a:xfrm>
            <a:prstGeom prst="line">
              <a:avLst/>
            </a:prstGeom>
            <a:ln cap="flat" w="38100">
              <a:solidFill>
                <a:srgbClr val="FF3131"/>
              </a:solidFill>
              <a:prstDash val="solid"/>
              <a:headEnd type="none" len="sm" w="sm"/>
              <a:tailEnd type="arrow" len="sm" w="med"/>
            </a:ln>
          </p:spPr>
        </p:sp>
        <p:sp>
          <p:nvSpPr>
            <p:cNvPr name="AutoShape 214" id="214"/>
            <p:cNvSpPr/>
            <p:nvPr/>
          </p:nvSpPr>
          <p:spPr>
            <a:xfrm>
              <a:off x="475637" y="2092066"/>
              <a:ext cx="839494" cy="619235"/>
            </a:xfrm>
            <a:prstGeom prst="line">
              <a:avLst/>
            </a:prstGeom>
            <a:ln cap="flat" w="38100">
              <a:solidFill>
                <a:srgbClr val="2B4B82"/>
              </a:solidFill>
              <a:prstDash val="solid"/>
              <a:headEnd type="none" len="sm" w="sm"/>
              <a:tailEnd type="arrow" len="sm" w="med"/>
            </a:ln>
          </p:spPr>
        </p:sp>
        <p:sp>
          <p:nvSpPr>
            <p:cNvPr name="AutoShape 215" id="215"/>
            <p:cNvSpPr/>
            <p:nvPr/>
          </p:nvSpPr>
          <p:spPr>
            <a:xfrm>
              <a:off x="2173562" y="2993662"/>
              <a:ext cx="1774218" cy="0"/>
            </a:xfrm>
            <a:prstGeom prst="line">
              <a:avLst/>
            </a:prstGeom>
            <a:ln cap="flat" w="38100">
              <a:solidFill>
                <a:srgbClr val="FF3131"/>
              </a:solidFill>
              <a:prstDash val="solid"/>
              <a:headEnd type="none" len="sm" w="sm"/>
              <a:tailEnd type="arrow" len="sm" w="med"/>
            </a:ln>
          </p:spPr>
        </p:sp>
        <p:sp>
          <p:nvSpPr>
            <p:cNvPr name="AutoShape 216" id="216"/>
            <p:cNvSpPr/>
            <p:nvPr/>
          </p:nvSpPr>
          <p:spPr>
            <a:xfrm>
              <a:off x="2173562" y="475637"/>
              <a:ext cx="1774218" cy="0"/>
            </a:xfrm>
            <a:prstGeom prst="line">
              <a:avLst/>
            </a:prstGeom>
            <a:ln cap="flat" w="38100">
              <a:solidFill>
                <a:srgbClr val="FF3131"/>
              </a:solidFill>
              <a:prstDash val="solid"/>
              <a:headEnd type="none" len="sm" w="sm"/>
              <a:tailEnd type="arrow" len="sm" w="med"/>
            </a:ln>
          </p:spPr>
        </p:sp>
        <p:sp>
          <p:nvSpPr>
            <p:cNvPr name="AutoShape 217" id="217"/>
            <p:cNvSpPr/>
            <p:nvPr/>
          </p:nvSpPr>
          <p:spPr>
            <a:xfrm>
              <a:off x="4899054" y="475637"/>
              <a:ext cx="758405" cy="665155"/>
            </a:xfrm>
            <a:prstGeom prst="line">
              <a:avLst/>
            </a:prstGeom>
            <a:ln cap="flat" w="38100">
              <a:solidFill>
                <a:srgbClr val="2B4B82"/>
              </a:solidFill>
              <a:prstDash val="solid"/>
              <a:headEnd type="none" len="sm" w="sm"/>
              <a:tailEnd type="arrow" len="sm" w="med"/>
            </a:ln>
          </p:spPr>
        </p:sp>
        <p:sp>
          <p:nvSpPr>
            <p:cNvPr name="AutoShape 218" id="218"/>
            <p:cNvSpPr/>
            <p:nvPr/>
          </p:nvSpPr>
          <p:spPr>
            <a:xfrm flipV="true">
              <a:off x="4899054" y="2092066"/>
              <a:ext cx="758405" cy="901596"/>
            </a:xfrm>
            <a:prstGeom prst="line">
              <a:avLst/>
            </a:prstGeom>
            <a:ln cap="flat" w="38100">
              <a:solidFill>
                <a:srgbClr val="2B4B82"/>
              </a:solidFill>
              <a:prstDash val="solid"/>
              <a:headEnd type="none" len="sm" w="sm"/>
              <a:tailEnd type="arrow" len="sm" w="med"/>
            </a:ln>
          </p:spPr>
        </p:sp>
        <p:sp>
          <p:nvSpPr>
            <p:cNvPr name="TextBox 219" id="219"/>
            <p:cNvSpPr txBox="true"/>
            <p:nvPr/>
          </p:nvSpPr>
          <p:spPr>
            <a:xfrm rot="0">
              <a:off x="5401891" y="2556944"/>
              <a:ext cx="139285"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5</a:t>
              </a:r>
            </a:p>
          </p:txBody>
        </p:sp>
        <p:sp>
          <p:nvSpPr>
            <p:cNvPr name="TextBox 220" id="220"/>
            <p:cNvSpPr txBox="true"/>
            <p:nvPr/>
          </p:nvSpPr>
          <p:spPr>
            <a:xfrm rot="0">
              <a:off x="5415698" y="436946"/>
              <a:ext cx="125478"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1</a:t>
              </a:r>
            </a:p>
          </p:txBody>
        </p:sp>
        <p:sp>
          <p:nvSpPr>
            <p:cNvPr name="TextBox 221" id="221"/>
            <p:cNvSpPr txBox="true"/>
            <p:nvPr/>
          </p:nvSpPr>
          <p:spPr>
            <a:xfrm rot="0">
              <a:off x="4593901" y="1566163"/>
              <a:ext cx="129344" cy="307462"/>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2</a:t>
              </a:r>
            </a:p>
          </p:txBody>
        </p:sp>
        <p:sp>
          <p:nvSpPr>
            <p:cNvPr name="TextBox 222" id="222"/>
            <p:cNvSpPr txBox="true"/>
            <p:nvPr/>
          </p:nvSpPr>
          <p:spPr>
            <a:xfrm rot="0">
              <a:off x="1878027" y="1566163"/>
              <a:ext cx="125478"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1</a:t>
              </a:r>
            </a:p>
          </p:txBody>
        </p:sp>
        <p:sp>
          <p:nvSpPr>
            <p:cNvPr name="TextBox 223" id="223"/>
            <p:cNvSpPr txBox="true"/>
            <p:nvPr/>
          </p:nvSpPr>
          <p:spPr>
            <a:xfrm rot="0">
              <a:off x="657361" y="436946"/>
              <a:ext cx="129344"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2</a:t>
              </a:r>
            </a:p>
          </p:txBody>
        </p:sp>
        <p:sp>
          <p:nvSpPr>
            <p:cNvPr name="TextBox 224" id="224"/>
            <p:cNvSpPr txBox="true"/>
            <p:nvPr/>
          </p:nvSpPr>
          <p:spPr>
            <a:xfrm rot="0">
              <a:off x="2945709" y="-28575"/>
              <a:ext cx="116200" cy="307462"/>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7</a:t>
              </a:r>
            </a:p>
          </p:txBody>
        </p:sp>
        <p:sp>
          <p:nvSpPr>
            <p:cNvPr name="TextBox 225" id="225"/>
            <p:cNvSpPr txBox="true"/>
            <p:nvPr/>
          </p:nvSpPr>
          <p:spPr>
            <a:xfrm rot="0">
              <a:off x="715405" y="2556944"/>
              <a:ext cx="142599"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4</a:t>
              </a:r>
            </a:p>
          </p:txBody>
        </p:sp>
        <p:sp>
          <p:nvSpPr>
            <p:cNvPr name="TextBox 226" id="226"/>
            <p:cNvSpPr txBox="true"/>
            <p:nvPr/>
          </p:nvSpPr>
          <p:spPr>
            <a:xfrm rot="0">
              <a:off x="2922237" y="3160902"/>
              <a:ext cx="136745"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3</a:t>
              </a:r>
            </a:p>
          </p:txBody>
        </p:sp>
        <p:grpSp>
          <p:nvGrpSpPr>
            <p:cNvPr name="Group 227" id="227"/>
            <p:cNvGrpSpPr/>
            <p:nvPr/>
          </p:nvGrpSpPr>
          <p:grpSpPr>
            <a:xfrm rot="0">
              <a:off x="2794000" y="1352308"/>
              <a:ext cx="569609" cy="764683"/>
              <a:chOff x="0" y="0"/>
              <a:chExt cx="112515" cy="151048"/>
            </a:xfrm>
          </p:grpSpPr>
          <p:sp>
            <p:nvSpPr>
              <p:cNvPr name="Freeform 228" id="228"/>
              <p:cNvSpPr/>
              <p:nvPr/>
            </p:nvSpPr>
            <p:spPr>
              <a:xfrm flipH="false" flipV="false" rot="0">
                <a:off x="0" y="0"/>
                <a:ext cx="112515" cy="151048"/>
              </a:xfrm>
              <a:custGeom>
                <a:avLst/>
                <a:gdLst/>
                <a:ahLst/>
                <a:cxnLst/>
                <a:rect r="r" b="b" t="t" l="l"/>
                <a:pathLst>
                  <a:path h="151048" w="112515">
                    <a:moveTo>
                      <a:pt x="0" y="0"/>
                    </a:moveTo>
                    <a:lnTo>
                      <a:pt x="112515" y="0"/>
                    </a:lnTo>
                    <a:lnTo>
                      <a:pt x="112515" y="151048"/>
                    </a:lnTo>
                    <a:lnTo>
                      <a:pt x="0" y="151048"/>
                    </a:lnTo>
                    <a:close/>
                  </a:path>
                </a:pathLst>
              </a:custGeom>
              <a:solidFill>
                <a:srgbClr val="000000"/>
              </a:solidFill>
            </p:spPr>
          </p:sp>
          <p:sp>
            <p:nvSpPr>
              <p:cNvPr name="TextBox 229" id="229"/>
              <p:cNvSpPr txBox="true"/>
              <p:nvPr/>
            </p:nvSpPr>
            <p:spPr>
              <a:xfrm>
                <a:off x="0" y="-47625"/>
                <a:ext cx="812800" cy="860425"/>
              </a:xfrm>
              <a:prstGeom prst="rect">
                <a:avLst/>
              </a:prstGeom>
            </p:spPr>
            <p:txBody>
              <a:bodyPr anchor="ctr" rtlCol="false" tIns="50800" lIns="50800" bIns="50800" rIns="50800"/>
              <a:lstStyle/>
              <a:p>
                <a:pPr algn="ctr">
                  <a:lnSpc>
                    <a:spcPts val="3492"/>
                  </a:lnSpc>
                </a:pPr>
                <a:r>
                  <a:rPr lang="en-US" sz="2494">
                    <a:solidFill>
                      <a:srgbClr val="FFFFFF"/>
                    </a:solidFill>
                    <a:latin typeface="Canva Sans"/>
                  </a:rPr>
                  <a:t>6</a:t>
                </a:r>
              </a:p>
            </p:txBody>
          </p:sp>
        </p:grpSp>
      </p:grpSp>
      <p:grpSp>
        <p:nvGrpSpPr>
          <p:cNvPr name="Group 230" id="230"/>
          <p:cNvGrpSpPr/>
          <p:nvPr/>
        </p:nvGrpSpPr>
        <p:grpSpPr>
          <a:xfrm rot="0">
            <a:off x="6617939" y="7295062"/>
            <a:ext cx="4599822" cy="2601974"/>
            <a:chOff x="0" y="0"/>
            <a:chExt cx="6133095" cy="3469299"/>
          </a:xfrm>
        </p:grpSpPr>
        <p:grpSp>
          <p:nvGrpSpPr>
            <p:cNvPr name="Group 231" id="231"/>
            <p:cNvGrpSpPr/>
            <p:nvPr/>
          </p:nvGrpSpPr>
          <p:grpSpPr>
            <a:xfrm rot="0">
              <a:off x="0" y="1140792"/>
              <a:ext cx="951274" cy="951274"/>
              <a:chOff x="0" y="0"/>
              <a:chExt cx="812800" cy="812800"/>
            </a:xfrm>
          </p:grpSpPr>
          <p:sp>
            <p:nvSpPr>
              <p:cNvPr name="Freeform 232" id="23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233" id="233"/>
              <p:cNvSpPr txBox="true"/>
              <p:nvPr/>
            </p:nvSpPr>
            <p:spPr>
              <a:xfrm>
                <a:off x="76200" y="19050"/>
                <a:ext cx="660400" cy="717550"/>
              </a:xfrm>
              <a:prstGeom prst="rect">
                <a:avLst/>
              </a:prstGeom>
            </p:spPr>
            <p:txBody>
              <a:bodyPr anchor="ctr" rtlCol="false" tIns="30870" lIns="30870" bIns="30870" rIns="30870"/>
              <a:lstStyle/>
              <a:p>
                <a:pPr algn="ctr">
                  <a:lnSpc>
                    <a:spcPts val="3220"/>
                  </a:lnSpc>
                </a:pPr>
              </a:p>
            </p:txBody>
          </p:sp>
        </p:grpSp>
        <p:grpSp>
          <p:nvGrpSpPr>
            <p:cNvPr name="Group 234" id="234"/>
            <p:cNvGrpSpPr/>
            <p:nvPr/>
          </p:nvGrpSpPr>
          <p:grpSpPr>
            <a:xfrm rot="0">
              <a:off x="1222289" y="0"/>
              <a:ext cx="951274" cy="951274"/>
              <a:chOff x="0" y="0"/>
              <a:chExt cx="812800" cy="812800"/>
            </a:xfrm>
          </p:grpSpPr>
          <p:sp>
            <p:nvSpPr>
              <p:cNvPr name="Freeform 235" id="23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236" id="236"/>
              <p:cNvSpPr txBox="true"/>
              <p:nvPr/>
            </p:nvSpPr>
            <p:spPr>
              <a:xfrm>
                <a:off x="76200" y="19050"/>
                <a:ext cx="660400" cy="717550"/>
              </a:xfrm>
              <a:prstGeom prst="rect">
                <a:avLst/>
              </a:prstGeom>
            </p:spPr>
            <p:txBody>
              <a:bodyPr anchor="ctr" rtlCol="false" tIns="30870" lIns="30870" bIns="30870" rIns="30870"/>
              <a:lstStyle/>
              <a:p>
                <a:pPr algn="ctr">
                  <a:lnSpc>
                    <a:spcPts val="3220"/>
                  </a:lnSpc>
                </a:pPr>
                <a:r>
                  <a:rPr lang="en-US" sz="2300">
                    <a:solidFill>
                      <a:srgbClr val="FFFFFF"/>
                    </a:solidFill>
                    <a:latin typeface="Public Sans"/>
                  </a:rPr>
                  <a:t>2</a:t>
                </a:r>
              </a:p>
            </p:txBody>
          </p:sp>
        </p:grpSp>
        <p:grpSp>
          <p:nvGrpSpPr>
            <p:cNvPr name="Group 237" id="237"/>
            <p:cNvGrpSpPr/>
            <p:nvPr/>
          </p:nvGrpSpPr>
          <p:grpSpPr>
            <a:xfrm rot="0">
              <a:off x="5181822" y="1140792"/>
              <a:ext cx="951274" cy="951274"/>
              <a:chOff x="0" y="0"/>
              <a:chExt cx="812800" cy="812800"/>
            </a:xfrm>
          </p:grpSpPr>
          <p:sp>
            <p:nvSpPr>
              <p:cNvPr name="Freeform 238" id="23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239" id="239"/>
              <p:cNvSpPr txBox="true"/>
              <p:nvPr/>
            </p:nvSpPr>
            <p:spPr>
              <a:xfrm>
                <a:off x="76200" y="9525"/>
                <a:ext cx="660400" cy="727075"/>
              </a:xfrm>
              <a:prstGeom prst="rect">
                <a:avLst/>
              </a:prstGeom>
            </p:spPr>
            <p:txBody>
              <a:bodyPr anchor="ctr" rtlCol="false" tIns="30870" lIns="30870" bIns="30870" rIns="30870"/>
              <a:lstStyle/>
              <a:p>
                <a:pPr algn="ctr">
                  <a:lnSpc>
                    <a:spcPts val="3639"/>
                  </a:lnSpc>
                </a:pPr>
                <a:r>
                  <a:rPr lang="en-US" sz="2599">
                    <a:solidFill>
                      <a:srgbClr val="FFFFFF"/>
                    </a:solidFill>
                    <a:latin typeface="Public Sans"/>
                  </a:rPr>
                  <a:t>11</a:t>
                </a:r>
              </a:p>
            </p:txBody>
          </p:sp>
        </p:grpSp>
        <p:grpSp>
          <p:nvGrpSpPr>
            <p:cNvPr name="Group 240" id="240"/>
            <p:cNvGrpSpPr/>
            <p:nvPr/>
          </p:nvGrpSpPr>
          <p:grpSpPr>
            <a:xfrm rot="0">
              <a:off x="3947780" y="2518025"/>
              <a:ext cx="951274" cy="951274"/>
              <a:chOff x="0" y="0"/>
              <a:chExt cx="812800" cy="812800"/>
            </a:xfrm>
          </p:grpSpPr>
          <p:sp>
            <p:nvSpPr>
              <p:cNvPr name="Freeform 241" id="24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242" id="242"/>
              <p:cNvSpPr txBox="true"/>
              <p:nvPr/>
            </p:nvSpPr>
            <p:spPr>
              <a:xfrm>
                <a:off x="76200" y="9525"/>
                <a:ext cx="660400" cy="727075"/>
              </a:xfrm>
              <a:prstGeom prst="rect">
                <a:avLst/>
              </a:prstGeom>
            </p:spPr>
            <p:txBody>
              <a:bodyPr anchor="ctr" rtlCol="false" tIns="30870" lIns="30870" bIns="30870" rIns="30870"/>
              <a:lstStyle/>
              <a:p>
                <a:pPr algn="ctr">
                  <a:lnSpc>
                    <a:spcPts val="3639"/>
                  </a:lnSpc>
                </a:pPr>
                <a:r>
                  <a:rPr lang="en-US" sz="2599">
                    <a:solidFill>
                      <a:srgbClr val="FFFFFF"/>
                    </a:solidFill>
                    <a:latin typeface="Public Sans"/>
                  </a:rPr>
                  <a:t>6</a:t>
                </a:r>
              </a:p>
            </p:txBody>
          </p:sp>
        </p:grpSp>
        <p:grpSp>
          <p:nvGrpSpPr>
            <p:cNvPr name="Group 243" id="243"/>
            <p:cNvGrpSpPr/>
            <p:nvPr/>
          </p:nvGrpSpPr>
          <p:grpSpPr>
            <a:xfrm rot="0">
              <a:off x="1222289" y="2518025"/>
              <a:ext cx="951274" cy="951274"/>
              <a:chOff x="0" y="0"/>
              <a:chExt cx="812800" cy="812800"/>
            </a:xfrm>
          </p:grpSpPr>
          <p:sp>
            <p:nvSpPr>
              <p:cNvPr name="Freeform 244" id="24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245" id="245"/>
              <p:cNvSpPr txBox="true"/>
              <p:nvPr/>
            </p:nvSpPr>
            <p:spPr>
              <a:xfrm>
                <a:off x="76200" y="19050"/>
                <a:ext cx="660400" cy="717550"/>
              </a:xfrm>
              <a:prstGeom prst="rect">
                <a:avLst/>
              </a:prstGeom>
            </p:spPr>
            <p:txBody>
              <a:bodyPr anchor="ctr" rtlCol="false" tIns="30870" lIns="30870" bIns="30870" rIns="30870"/>
              <a:lstStyle/>
              <a:p>
                <a:pPr algn="ctr">
                  <a:lnSpc>
                    <a:spcPts val="3220"/>
                  </a:lnSpc>
                </a:pPr>
                <a:r>
                  <a:rPr lang="en-US" sz="2300">
                    <a:solidFill>
                      <a:srgbClr val="FFFFFF"/>
                    </a:solidFill>
                    <a:latin typeface="Public Sans"/>
                  </a:rPr>
                  <a:t>3</a:t>
                </a:r>
              </a:p>
            </p:txBody>
          </p:sp>
        </p:grpSp>
        <p:grpSp>
          <p:nvGrpSpPr>
            <p:cNvPr name="Group 246" id="246"/>
            <p:cNvGrpSpPr/>
            <p:nvPr/>
          </p:nvGrpSpPr>
          <p:grpSpPr>
            <a:xfrm rot="0">
              <a:off x="3947780" y="0"/>
              <a:ext cx="951274" cy="951274"/>
              <a:chOff x="0" y="0"/>
              <a:chExt cx="812800" cy="812800"/>
            </a:xfrm>
          </p:grpSpPr>
          <p:sp>
            <p:nvSpPr>
              <p:cNvPr name="Freeform 247" id="24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B82"/>
              </a:solidFill>
            </p:spPr>
          </p:sp>
          <p:sp>
            <p:nvSpPr>
              <p:cNvPr name="TextBox 248" id="248"/>
              <p:cNvSpPr txBox="true"/>
              <p:nvPr/>
            </p:nvSpPr>
            <p:spPr>
              <a:xfrm>
                <a:off x="76200" y="19050"/>
                <a:ext cx="660400" cy="717550"/>
              </a:xfrm>
              <a:prstGeom prst="rect">
                <a:avLst/>
              </a:prstGeom>
            </p:spPr>
            <p:txBody>
              <a:bodyPr anchor="ctr" rtlCol="false" tIns="30870" lIns="30870" bIns="30870" rIns="30870"/>
              <a:lstStyle/>
              <a:p>
                <a:pPr algn="ctr">
                  <a:lnSpc>
                    <a:spcPts val="3499"/>
                  </a:lnSpc>
                </a:pPr>
                <a:r>
                  <a:rPr lang="en-US" sz="2499">
                    <a:solidFill>
                      <a:srgbClr val="FFFFFF"/>
                    </a:solidFill>
                    <a:latin typeface="Public Sans"/>
                  </a:rPr>
                  <a:t>8</a:t>
                </a:r>
              </a:p>
            </p:txBody>
          </p:sp>
        </p:grpSp>
        <p:sp>
          <p:nvSpPr>
            <p:cNvPr name="AutoShape 249" id="249"/>
            <p:cNvSpPr/>
            <p:nvPr/>
          </p:nvSpPr>
          <p:spPr>
            <a:xfrm>
              <a:off x="1697926" y="951274"/>
              <a:ext cx="0" cy="1566751"/>
            </a:xfrm>
            <a:prstGeom prst="line">
              <a:avLst/>
            </a:prstGeom>
            <a:ln cap="flat" w="38100">
              <a:solidFill>
                <a:srgbClr val="FF3131"/>
              </a:solidFill>
              <a:prstDash val="solid"/>
              <a:headEnd type="none" len="sm" w="sm"/>
              <a:tailEnd type="arrow" len="sm" w="med"/>
            </a:ln>
          </p:spPr>
        </p:sp>
        <p:sp>
          <p:nvSpPr>
            <p:cNvPr name="AutoShape 250" id="250"/>
            <p:cNvSpPr/>
            <p:nvPr/>
          </p:nvSpPr>
          <p:spPr>
            <a:xfrm flipV="true">
              <a:off x="4423417" y="951274"/>
              <a:ext cx="0" cy="1566751"/>
            </a:xfrm>
            <a:prstGeom prst="line">
              <a:avLst/>
            </a:prstGeom>
            <a:ln cap="flat" w="38100">
              <a:solidFill>
                <a:srgbClr val="FF3131"/>
              </a:solidFill>
              <a:prstDash val="solid"/>
              <a:headEnd type="none" len="sm" w="sm"/>
              <a:tailEnd type="arrow" len="sm" w="med"/>
            </a:ln>
          </p:spPr>
        </p:sp>
        <p:sp>
          <p:nvSpPr>
            <p:cNvPr name="AutoShape 251" id="251"/>
            <p:cNvSpPr/>
            <p:nvPr/>
          </p:nvSpPr>
          <p:spPr>
            <a:xfrm flipV="true">
              <a:off x="475637" y="475637"/>
              <a:ext cx="746652" cy="665155"/>
            </a:xfrm>
            <a:prstGeom prst="line">
              <a:avLst/>
            </a:prstGeom>
            <a:ln cap="flat" w="38100">
              <a:solidFill>
                <a:srgbClr val="FF3131"/>
              </a:solidFill>
              <a:prstDash val="solid"/>
              <a:headEnd type="none" len="sm" w="sm"/>
              <a:tailEnd type="arrow" len="sm" w="med"/>
            </a:ln>
          </p:spPr>
        </p:sp>
        <p:sp>
          <p:nvSpPr>
            <p:cNvPr name="AutoShape 252" id="252"/>
            <p:cNvSpPr/>
            <p:nvPr/>
          </p:nvSpPr>
          <p:spPr>
            <a:xfrm>
              <a:off x="475637" y="2092066"/>
              <a:ext cx="839494" cy="619235"/>
            </a:xfrm>
            <a:prstGeom prst="line">
              <a:avLst/>
            </a:prstGeom>
            <a:ln cap="flat" w="38100">
              <a:solidFill>
                <a:srgbClr val="2B4B82"/>
              </a:solidFill>
              <a:prstDash val="solid"/>
              <a:headEnd type="none" len="sm" w="sm"/>
              <a:tailEnd type="arrow" len="sm" w="med"/>
            </a:ln>
          </p:spPr>
        </p:sp>
        <p:sp>
          <p:nvSpPr>
            <p:cNvPr name="AutoShape 253" id="253"/>
            <p:cNvSpPr/>
            <p:nvPr/>
          </p:nvSpPr>
          <p:spPr>
            <a:xfrm>
              <a:off x="2173562" y="2993662"/>
              <a:ext cx="1774218" cy="0"/>
            </a:xfrm>
            <a:prstGeom prst="line">
              <a:avLst/>
            </a:prstGeom>
            <a:ln cap="flat" w="38100">
              <a:solidFill>
                <a:srgbClr val="FF3131"/>
              </a:solidFill>
              <a:prstDash val="solid"/>
              <a:headEnd type="none" len="sm" w="sm"/>
              <a:tailEnd type="arrow" len="sm" w="med"/>
            </a:ln>
          </p:spPr>
        </p:sp>
        <p:sp>
          <p:nvSpPr>
            <p:cNvPr name="AutoShape 254" id="254"/>
            <p:cNvSpPr/>
            <p:nvPr/>
          </p:nvSpPr>
          <p:spPr>
            <a:xfrm>
              <a:off x="2173562" y="475637"/>
              <a:ext cx="1774218" cy="0"/>
            </a:xfrm>
            <a:prstGeom prst="line">
              <a:avLst/>
            </a:prstGeom>
            <a:ln cap="flat" w="38100">
              <a:solidFill>
                <a:srgbClr val="FF3131"/>
              </a:solidFill>
              <a:prstDash val="solid"/>
              <a:headEnd type="none" len="sm" w="sm"/>
              <a:tailEnd type="arrow" len="sm" w="med"/>
            </a:ln>
          </p:spPr>
        </p:sp>
        <p:sp>
          <p:nvSpPr>
            <p:cNvPr name="AutoShape 255" id="255"/>
            <p:cNvSpPr/>
            <p:nvPr/>
          </p:nvSpPr>
          <p:spPr>
            <a:xfrm>
              <a:off x="4899054" y="475637"/>
              <a:ext cx="758405" cy="665155"/>
            </a:xfrm>
            <a:prstGeom prst="line">
              <a:avLst/>
            </a:prstGeom>
            <a:ln cap="flat" w="38100">
              <a:solidFill>
                <a:srgbClr val="2B4B82"/>
              </a:solidFill>
              <a:prstDash val="solid"/>
              <a:headEnd type="none" len="sm" w="sm"/>
              <a:tailEnd type="arrow" len="sm" w="med"/>
            </a:ln>
          </p:spPr>
        </p:sp>
        <p:sp>
          <p:nvSpPr>
            <p:cNvPr name="AutoShape 256" id="256"/>
            <p:cNvSpPr/>
            <p:nvPr/>
          </p:nvSpPr>
          <p:spPr>
            <a:xfrm flipV="true">
              <a:off x="4899054" y="2092066"/>
              <a:ext cx="758405" cy="901596"/>
            </a:xfrm>
            <a:prstGeom prst="line">
              <a:avLst/>
            </a:prstGeom>
            <a:ln cap="flat" w="38100">
              <a:solidFill>
                <a:srgbClr val="FF3131"/>
              </a:solidFill>
              <a:prstDash val="solid"/>
              <a:headEnd type="none" len="sm" w="sm"/>
              <a:tailEnd type="arrow" len="sm" w="med"/>
            </a:ln>
          </p:spPr>
        </p:sp>
        <p:sp>
          <p:nvSpPr>
            <p:cNvPr name="TextBox 257" id="257"/>
            <p:cNvSpPr txBox="true"/>
            <p:nvPr/>
          </p:nvSpPr>
          <p:spPr>
            <a:xfrm rot="0">
              <a:off x="5401891" y="2556944"/>
              <a:ext cx="139285"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5</a:t>
              </a:r>
            </a:p>
          </p:txBody>
        </p:sp>
        <p:sp>
          <p:nvSpPr>
            <p:cNvPr name="TextBox 258" id="258"/>
            <p:cNvSpPr txBox="true"/>
            <p:nvPr/>
          </p:nvSpPr>
          <p:spPr>
            <a:xfrm rot="0">
              <a:off x="5415698" y="436946"/>
              <a:ext cx="125478"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1</a:t>
              </a:r>
            </a:p>
          </p:txBody>
        </p:sp>
        <p:sp>
          <p:nvSpPr>
            <p:cNvPr name="TextBox 259" id="259"/>
            <p:cNvSpPr txBox="true"/>
            <p:nvPr/>
          </p:nvSpPr>
          <p:spPr>
            <a:xfrm rot="0">
              <a:off x="4593901" y="1566163"/>
              <a:ext cx="129344" cy="307462"/>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2</a:t>
              </a:r>
            </a:p>
          </p:txBody>
        </p:sp>
        <p:sp>
          <p:nvSpPr>
            <p:cNvPr name="TextBox 260" id="260"/>
            <p:cNvSpPr txBox="true"/>
            <p:nvPr/>
          </p:nvSpPr>
          <p:spPr>
            <a:xfrm rot="0">
              <a:off x="1878027" y="1566163"/>
              <a:ext cx="125478"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1</a:t>
              </a:r>
            </a:p>
          </p:txBody>
        </p:sp>
        <p:sp>
          <p:nvSpPr>
            <p:cNvPr name="TextBox 261" id="261"/>
            <p:cNvSpPr txBox="true"/>
            <p:nvPr/>
          </p:nvSpPr>
          <p:spPr>
            <a:xfrm rot="0">
              <a:off x="657361" y="436946"/>
              <a:ext cx="129344"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2</a:t>
              </a:r>
            </a:p>
          </p:txBody>
        </p:sp>
        <p:sp>
          <p:nvSpPr>
            <p:cNvPr name="TextBox 262" id="262"/>
            <p:cNvSpPr txBox="true"/>
            <p:nvPr/>
          </p:nvSpPr>
          <p:spPr>
            <a:xfrm rot="0">
              <a:off x="2945709" y="-28575"/>
              <a:ext cx="116200" cy="307462"/>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7</a:t>
              </a:r>
            </a:p>
          </p:txBody>
        </p:sp>
        <p:sp>
          <p:nvSpPr>
            <p:cNvPr name="TextBox 263" id="263"/>
            <p:cNvSpPr txBox="true"/>
            <p:nvPr/>
          </p:nvSpPr>
          <p:spPr>
            <a:xfrm rot="0">
              <a:off x="715405" y="2556944"/>
              <a:ext cx="142599"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4</a:t>
              </a:r>
            </a:p>
          </p:txBody>
        </p:sp>
        <p:sp>
          <p:nvSpPr>
            <p:cNvPr name="TextBox 264" id="264"/>
            <p:cNvSpPr txBox="true"/>
            <p:nvPr/>
          </p:nvSpPr>
          <p:spPr>
            <a:xfrm rot="0">
              <a:off x="2922237" y="3160902"/>
              <a:ext cx="136745" cy="308397"/>
            </a:xfrm>
            <a:prstGeom prst="rect">
              <a:avLst/>
            </a:prstGeom>
          </p:spPr>
          <p:txBody>
            <a:bodyPr anchor="t" rtlCol="false" tIns="0" lIns="0" bIns="0" rIns="0">
              <a:spAutoFit/>
            </a:bodyPr>
            <a:lstStyle/>
            <a:p>
              <a:pPr algn="ctr">
                <a:lnSpc>
                  <a:spcPts val="1948"/>
                </a:lnSpc>
              </a:pPr>
              <a:r>
                <a:rPr lang="en-US" sz="1391">
                  <a:solidFill>
                    <a:srgbClr val="000000"/>
                  </a:solidFill>
                  <a:latin typeface="Canva Sans"/>
                </a:rPr>
                <a:t>3</a:t>
              </a:r>
            </a:p>
          </p:txBody>
        </p:sp>
        <p:grpSp>
          <p:nvGrpSpPr>
            <p:cNvPr name="Group 265" id="265"/>
            <p:cNvGrpSpPr/>
            <p:nvPr/>
          </p:nvGrpSpPr>
          <p:grpSpPr>
            <a:xfrm rot="0">
              <a:off x="2801366" y="1352308"/>
              <a:ext cx="569609" cy="764683"/>
              <a:chOff x="0" y="0"/>
              <a:chExt cx="112515" cy="151048"/>
            </a:xfrm>
          </p:grpSpPr>
          <p:sp>
            <p:nvSpPr>
              <p:cNvPr name="Freeform 266" id="266"/>
              <p:cNvSpPr/>
              <p:nvPr/>
            </p:nvSpPr>
            <p:spPr>
              <a:xfrm flipH="false" flipV="false" rot="0">
                <a:off x="0" y="0"/>
                <a:ext cx="112515" cy="151048"/>
              </a:xfrm>
              <a:custGeom>
                <a:avLst/>
                <a:gdLst/>
                <a:ahLst/>
                <a:cxnLst/>
                <a:rect r="r" b="b" t="t" l="l"/>
                <a:pathLst>
                  <a:path h="151048" w="112515">
                    <a:moveTo>
                      <a:pt x="0" y="0"/>
                    </a:moveTo>
                    <a:lnTo>
                      <a:pt x="112515" y="0"/>
                    </a:lnTo>
                    <a:lnTo>
                      <a:pt x="112515" y="151048"/>
                    </a:lnTo>
                    <a:lnTo>
                      <a:pt x="0" y="151048"/>
                    </a:lnTo>
                    <a:close/>
                  </a:path>
                </a:pathLst>
              </a:custGeom>
              <a:solidFill>
                <a:srgbClr val="000000"/>
              </a:solidFill>
            </p:spPr>
          </p:sp>
          <p:sp>
            <p:nvSpPr>
              <p:cNvPr name="TextBox 267" id="267"/>
              <p:cNvSpPr txBox="true"/>
              <p:nvPr/>
            </p:nvSpPr>
            <p:spPr>
              <a:xfrm>
                <a:off x="0" y="-47625"/>
                <a:ext cx="812800" cy="860425"/>
              </a:xfrm>
              <a:prstGeom prst="rect">
                <a:avLst/>
              </a:prstGeom>
            </p:spPr>
            <p:txBody>
              <a:bodyPr anchor="ctr" rtlCol="false" tIns="50800" lIns="50800" bIns="50800" rIns="50800"/>
              <a:lstStyle/>
              <a:p>
                <a:pPr algn="ctr">
                  <a:lnSpc>
                    <a:spcPts val="3492"/>
                  </a:lnSpc>
                </a:pPr>
                <a:r>
                  <a:rPr lang="en-US" sz="2494">
                    <a:solidFill>
                      <a:srgbClr val="FFFFFF"/>
                    </a:solidFill>
                    <a:latin typeface="Canva Sans"/>
                  </a:rPr>
                  <a:t>7</a:t>
                </a:r>
              </a:p>
            </p:txBody>
          </p:sp>
        </p:gr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AutoShape 2" id="2"/>
          <p:cNvSpPr/>
          <p:nvPr/>
        </p:nvSpPr>
        <p:spPr>
          <a:xfrm flipV="true">
            <a:off x="927259" y="2205715"/>
            <a:ext cx="10221104" cy="19050"/>
          </a:xfrm>
          <a:prstGeom prst="line">
            <a:avLst/>
          </a:prstGeom>
          <a:ln cap="flat" w="38100">
            <a:solidFill>
              <a:srgbClr val="F7B4A7"/>
            </a:solidFill>
            <a:prstDash val="solid"/>
            <a:headEnd type="none" len="sm" w="sm"/>
            <a:tailEnd type="none" len="sm" w="sm"/>
          </a:ln>
        </p:spPr>
      </p:sp>
      <p:sp>
        <p:nvSpPr>
          <p:cNvPr name="TextBox 3" id="3"/>
          <p:cNvSpPr txBox="true"/>
          <p:nvPr/>
        </p:nvSpPr>
        <p:spPr>
          <a:xfrm rot="0">
            <a:off x="927223" y="2539090"/>
            <a:ext cx="10221175" cy="4180840"/>
          </a:xfrm>
          <a:prstGeom prst="rect">
            <a:avLst/>
          </a:prstGeom>
        </p:spPr>
        <p:txBody>
          <a:bodyPr anchor="t" rtlCol="false" tIns="0" lIns="0" bIns="0" rIns="0">
            <a:spAutoFit/>
          </a:bodyPr>
          <a:lstStyle/>
          <a:p>
            <a:pPr>
              <a:lnSpc>
                <a:spcPts val="4759"/>
              </a:lnSpc>
            </a:pPr>
            <a:r>
              <a:rPr lang="en-US" sz="3399">
                <a:solidFill>
                  <a:srgbClr val="FEFEFE"/>
                </a:solidFill>
                <a:latin typeface="Canva Sans"/>
              </a:rPr>
              <a:t>The Bellman–Ford Algorithm is an </a:t>
            </a:r>
            <a:r>
              <a:rPr lang="en-US" sz="3399" u="sng">
                <a:solidFill>
                  <a:srgbClr val="FEFEFE"/>
                </a:solidFill>
                <a:latin typeface="Canva Sans"/>
                <a:hlinkClick r:id="rId2" tooltip="https://en.wikipedia.org/wiki/Algorithm"/>
              </a:rPr>
              <a:t>algorithm</a:t>
            </a:r>
            <a:r>
              <a:rPr lang="en-US" sz="3399">
                <a:solidFill>
                  <a:srgbClr val="FEFEFE"/>
                </a:solidFill>
                <a:latin typeface="Canva Sans"/>
              </a:rPr>
              <a:t> that computes </a:t>
            </a:r>
            <a:r>
              <a:rPr lang="en-US" sz="3399" u="sng">
                <a:solidFill>
                  <a:srgbClr val="FEFEFE"/>
                </a:solidFill>
                <a:latin typeface="Canva Sans"/>
                <a:hlinkClick r:id="rId3" tooltip="https://en.wikipedia.org/wiki/Shortest_path"/>
              </a:rPr>
              <a:t>shortest paths</a:t>
            </a:r>
            <a:r>
              <a:rPr lang="en-US" sz="3399">
                <a:solidFill>
                  <a:srgbClr val="FEFEFE"/>
                </a:solidFill>
                <a:latin typeface="Canva Sans"/>
              </a:rPr>
              <a:t> from a single source </a:t>
            </a:r>
            <a:r>
              <a:rPr lang="en-US" sz="3399" u="sng">
                <a:solidFill>
                  <a:srgbClr val="FEFEFE"/>
                </a:solidFill>
                <a:latin typeface="Canva Sans"/>
                <a:hlinkClick r:id="rId4" tooltip="https://en.wikipedia.org/wiki/Vertex_(graph_theory)"/>
              </a:rPr>
              <a:t>vertex</a:t>
            </a:r>
            <a:r>
              <a:rPr lang="en-US" sz="3399">
                <a:solidFill>
                  <a:srgbClr val="FEFEFE"/>
                </a:solidFill>
                <a:latin typeface="Canva Sans"/>
              </a:rPr>
              <a:t> to all of the other vertices in a </a:t>
            </a:r>
            <a:r>
              <a:rPr lang="en-US" sz="3399" u="sng">
                <a:solidFill>
                  <a:srgbClr val="FEFEFE"/>
                </a:solidFill>
                <a:latin typeface="Canva Sans"/>
                <a:hlinkClick r:id="rId5" tooltip="https://en.wikipedia.org/wiki/Weighted_digraph"/>
              </a:rPr>
              <a:t>weighted digraph</a:t>
            </a:r>
            <a:r>
              <a:rPr lang="en-US" sz="3399">
                <a:solidFill>
                  <a:srgbClr val="FEFEFE"/>
                </a:solidFill>
                <a:latin typeface="Canva Sans"/>
              </a:rPr>
              <a:t>. It is slower than </a:t>
            </a:r>
            <a:r>
              <a:rPr lang="en-US" sz="3399" u="sng">
                <a:solidFill>
                  <a:srgbClr val="FEFEFE"/>
                </a:solidFill>
                <a:latin typeface="Canva Sans"/>
                <a:hlinkClick r:id="rId6" tooltip="https://en.wikipedia.org/wiki/Dijkstra%27s_algorithm"/>
              </a:rPr>
              <a:t>Dijkstra's algorithm</a:t>
            </a:r>
            <a:r>
              <a:rPr lang="en-US" sz="3399">
                <a:solidFill>
                  <a:srgbClr val="FEFEFE"/>
                </a:solidFill>
                <a:latin typeface="Canva Sans"/>
              </a:rPr>
              <a:t> for the same problem, but more versatile, as it is capable of handling graphs in which some of the edge weights are negative numbers.</a:t>
            </a:r>
          </a:p>
        </p:txBody>
      </p:sp>
      <p:sp>
        <p:nvSpPr>
          <p:cNvPr name="AutoShape 4" id="4"/>
          <p:cNvSpPr/>
          <p:nvPr/>
        </p:nvSpPr>
        <p:spPr>
          <a:xfrm flipV="true">
            <a:off x="1028736" y="7099097"/>
            <a:ext cx="10221104" cy="19050"/>
          </a:xfrm>
          <a:prstGeom prst="line">
            <a:avLst/>
          </a:prstGeom>
          <a:ln cap="flat" w="38100">
            <a:solidFill>
              <a:srgbClr val="F7B4A7"/>
            </a:solidFill>
            <a:prstDash val="solid"/>
            <a:headEnd type="none" len="sm" w="sm"/>
            <a:tailEnd type="none" len="sm" w="sm"/>
          </a:ln>
        </p:spPr>
      </p:sp>
      <p:grpSp>
        <p:nvGrpSpPr>
          <p:cNvPr name="Group 5" id="5"/>
          <p:cNvGrpSpPr/>
          <p:nvPr/>
        </p:nvGrpSpPr>
        <p:grpSpPr>
          <a:xfrm rot="0">
            <a:off x="12042525" y="2427819"/>
            <a:ext cx="4381162" cy="3125649"/>
            <a:chOff x="0" y="0"/>
            <a:chExt cx="5841549" cy="4167532"/>
          </a:xfrm>
        </p:grpSpPr>
        <p:grpSp>
          <p:nvGrpSpPr>
            <p:cNvPr name="Group 6" id="6"/>
            <p:cNvGrpSpPr/>
            <p:nvPr/>
          </p:nvGrpSpPr>
          <p:grpSpPr>
            <a:xfrm rot="0">
              <a:off x="0" y="1360261"/>
              <a:ext cx="1134283" cy="1134283"/>
              <a:chOff x="0" y="0"/>
              <a:chExt cx="812800" cy="812800"/>
            </a:xfrm>
          </p:grpSpPr>
          <p:sp>
            <p:nvSpPr>
              <p:cNvPr name="Freeform 7" id="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8" id="8"/>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9" id="9"/>
            <p:cNvGrpSpPr/>
            <p:nvPr/>
          </p:nvGrpSpPr>
          <p:grpSpPr>
            <a:xfrm rot="0">
              <a:off x="1457436" y="0"/>
              <a:ext cx="1134283" cy="1134283"/>
              <a:chOff x="0" y="0"/>
              <a:chExt cx="812800" cy="812800"/>
            </a:xfrm>
          </p:grpSpPr>
          <p:sp>
            <p:nvSpPr>
              <p:cNvPr name="Freeform 10" id="1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 id="11"/>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2" id="12"/>
            <p:cNvGrpSpPr/>
            <p:nvPr/>
          </p:nvGrpSpPr>
          <p:grpSpPr>
            <a:xfrm rot="0">
              <a:off x="4707267" y="3002451"/>
              <a:ext cx="1134283" cy="1134283"/>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4" id="14"/>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5" id="15"/>
            <p:cNvGrpSpPr/>
            <p:nvPr/>
          </p:nvGrpSpPr>
          <p:grpSpPr>
            <a:xfrm rot="0">
              <a:off x="1457436" y="3002451"/>
              <a:ext cx="1134283" cy="1134283"/>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7" id="17"/>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8" id="18"/>
            <p:cNvGrpSpPr/>
            <p:nvPr/>
          </p:nvGrpSpPr>
          <p:grpSpPr>
            <a:xfrm rot="0">
              <a:off x="4707267" y="0"/>
              <a:ext cx="1134283" cy="1134283"/>
              <a:chOff x="0" y="0"/>
              <a:chExt cx="812800" cy="812800"/>
            </a:xfrm>
          </p:grpSpPr>
          <p:sp>
            <p:nvSpPr>
              <p:cNvPr name="Freeform 19" id="1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0" id="20"/>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sp>
          <p:nvSpPr>
            <p:cNvPr name="AutoShape 21" id="21"/>
            <p:cNvSpPr/>
            <p:nvPr/>
          </p:nvSpPr>
          <p:spPr>
            <a:xfrm flipV="true">
              <a:off x="5274408" y="1134283"/>
              <a:ext cx="0" cy="1868168"/>
            </a:xfrm>
            <a:prstGeom prst="line">
              <a:avLst/>
            </a:prstGeom>
            <a:ln cap="flat" w="41605">
              <a:solidFill>
                <a:srgbClr val="FEFEFE"/>
              </a:solidFill>
              <a:prstDash val="solid"/>
              <a:headEnd type="none" len="sm" w="sm"/>
              <a:tailEnd type="arrow" len="sm" w="med"/>
            </a:ln>
          </p:spPr>
        </p:sp>
        <p:sp>
          <p:nvSpPr>
            <p:cNvPr name="AutoShape 22" id="22"/>
            <p:cNvSpPr/>
            <p:nvPr/>
          </p:nvSpPr>
          <p:spPr>
            <a:xfrm flipV="true">
              <a:off x="567141" y="567141"/>
              <a:ext cx="890295" cy="793120"/>
            </a:xfrm>
            <a:prstGeom prst="line">
              <a:avLst/>
            </a:prstGeom>
            <a:ln cap="flat" w="41605">
              <a:solidFill>
                <a:srgbClr val="FEFEFE"/>
              </a:solidFill>
              <a:prstDash val="solid"/>
              <a:headEnd type="none" len="sm" w="sm"/>
              <a:tailEnd type="arrow" len="sm" w="med"/>
            </a:ln>
          </p:spPr>
        </p:sp>
        <p:sp>
          <p:nvSpPr>
            <p:cNvPr name="AutoShape 23" id="23"/>
            <p:cNvSpPr/>
            <p:nvPr/>
          </p:nvSpPr>
          <p:spPr>
            <a:xfrm>
              <a:off x="567141" y="2494544"/>
              <a:ext cx="1000998" cy="738366"/>
            </a:xfrm>
            <a:prstGeom prst="line">
              <a:avLst/>
            </a:prstGeom>
            <a:ln cap="flat" w="41605">
              <a:solidFill>
                <a:srgbClr val="FEFEFE"/>
              </a:solidFill>
              <a:prstDash val="solid"/>
              <a:headEnd type="none" len="sm" w="sm"/>
              <a:tailEnd type="arrow" len="sm" w="med"/>
            </a:ln>
          </p:spPr>
        </p:sp>
        <p:sp>
          <p:nvSpPr>
            <p:cNvPr name="AutoShape 24" id="24"/>
            <p:cNvSpPr/>
            <p:nvPr/>
          </p:nvSpPr>
          <p:spPr>
            <a:xfrm>
              <a:off x="2591719" y="3569592"/>
              <a:ext cx="2115547" cy="0"/>
            </a:xfrm>
            <a:prstGeom prst="line">
              <a:avLst/>
            </a:prstGeom>
            <a:ln cap="flat" w="41605">
              <a:solidFill>
                <a:srgbClr val="FEFEFE"/>
              </a:solidFill>
              <a:prstDash val="solid"/>
              <a:headEnd type="none" len="sm" w="sm"/>
              <a:tailEnd type="arrow" len="sm" w="med"/>
            </a:ln>
          </p:spPr>
        </p:sp>
        <p:sp>
          <p:nvSpPr>
            <p:cNvPr name="AutoShape 25" id="25"/>
            <p:cNvSpPr/>
            <p:nvPr/>
          </p:nvSpPr>
          <p:spPr>
            <a:xfrm>
              <a:off x="2591719" y="567141"/>
              <a:ext cx="2115547" cy="0"/>
            </a:xfrm>
            <a:prstGeom prst="line">
              <a:avLst/>
            </a:prstGeom>
            <a:ln cap="flat" w="41605">
              <a:solidFill>
                <a:srgbClr val="FEFEFE"/>
              </a:solidFill>
              <a:prstDash val="solid"/>
              <a:headEnd type="none" len="sm" w="sm"/>
              <a:tailEnd type="arrow" len="sm" w="med"/>
            </a:ln>
          </p:spPr>
        </p:sp>
        <p:sp>
          <p:nvSpPr>
            <p:cNvPr name="TextBox 26" id="26"/>
            <p:cNvSpPr txBox="true"/>
            <p:nvPr/>
          </p:nvSpPr>
          <p:spPr>
            <a:xfrm rot="0">
              <a:off x="5477690" y="1863439"/>
              <a:ext cx="154228"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27" id="27"/>
            <p:cNvSpPr txBox="true"/>
            <p:nvPr/>
          </p:nvSpPr>
          <p:spPr>
            <a:xfrm rot="0">
              <a:off x="783826" y="516979"/>
              <a:ext cx="154228" cy="36455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28" id="28"/>
            <p:cNvSpPr txBox="true"/>
            <p:nvPr/>
          </p:nvSpPr>
          <p:spPr>
            <a:xfrm rot="0">
              <a:off x="3512413" y="-38100"/>
              <a:ext cx="138555"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1</a:t>
              </a:r>
            </a:p>
          </p:txBody>
        </p:sp>
        <p:sp>
          <p:nvSpPr>
            <p:cNvPr name="TextBox 29" id="29"/>
            <p:cNvSpPr txBox="true"/>
            <p:nvPr/>
          </p:nvSpPr>
          <p:spPr>
            <a:xfrm rot="0">
              <a:off x="853037" y="3044829"/>
              <a:ext cx="170033" cy="37175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sp>
          <p:nvSpPr>
            <p:cNvPr name="TextBox 30" id="30"/>
            <p:cNvSpPr txBox="true"/>
            <p:nvPr/>
          </p:nvSpPr>
          <p:spPr>
            <a:xfrm rot="0">
              <a:off x="3566528" y="3770738"/>
              <a:ext cx="179943" cy="396794"/>
            </a:xfrm>
            <a:prstGeom prst="rect">
              <a:avLst/>
            </a:prstGeom>
          </p:spPr>
          <p:txBody>
            <a:bodyPr anchor="t" rtlCol="false" tIns="0" lIns="0" bIns="0" rIns="0">
              <a:spAutoFit/>
            </a:bodyPr>
            <a:lstStyle/>
            <a:p>
              <a:pPr algn="ctr">
                <a:lnSpc>
                  <a:spcPts val="2563"/>
                </a:lnSpc>
              </a:pPr>
              <a:r>
                <a:rPr lang="en-US" sz="1831">
                  <a:solidFill>
                    <a:srgbClr val="000000"/>
                  </a:solidFill>
                  <a:latin typeface="Canva Sans"/>
                </a:rPr>
                <a:t>1</a:t>
              </a:r>
            </a:p>
          </p:txBody>
        </p:sp>
      </p:grpSp>
      <p:grpSp>
        <p:nvGrpSpPr>
          <p:cNvPr name="Group 31" id="31"/>
          <p:cNvGrpSpPr/>
          <p:nvPr/>
        </p:nvGrpSpPr>
        <p:grpSpPr>
          <a:xfrm rot="0">
            <a:off x="13836004" y="3563806"/>
            <a:ext cx="853674" cy="853674"/>
            <a:chOff x="0" y="0"/>
            <a:chExt cx="812800" cy="812800"/>
          </a:xfrm>
        </p:grpSpPr>
        <p:sp>
          <p:nvSpPr>
            <p:cNvPr name="Freeform 32" id="3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33" id="33"/>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TextBox 34" id="34"/>
          <p:cNvSpPr txBox="true"/>
          <p:nvPr/>
        </p:nvSpPr>
        <p:spPr>
          <a:xfrm rot="0">
            <a:off x="927223" y="933450"/>
            <a:ext cx="8441790" cy="887095"/>
          </a:xfrm>
          <a:prstGeom prst="rect">
            <a:avLst/>
          </a:prstGeom>
        </p:spPr>
        <p:txBody>
          <a:bodyPr anchor="t" rtlCol="false" tIns="0" lIns="0" bIns="0" rIns="0">
            <a:spAutoFit/>
          </a:bodyPr>
          <a:lstStyle/>
          <a:p>
            <a:pPr algn="ctr">
              <a:lnSpc>
                <a:spcPts val="7279"/>
              </a:lnSpc>
            </a:pPr>
            <a:r>
              <a:rPr lang="en-US" sz="5199">
                <a:solidFill>
                  <a:srgbClr val="F7B4A7"/>
                </a:solidFill>
                <a:latin typeface="Canva Sans Bold"/>
              </a:rPr>
              <a:t>Bellman–Ford's Algorithm</a:t>
            </a:r>
          </a:p>
        </p:txBody>
      </p:sp>
      <p:sp>
        <p:nvSpPr>
          <p:cNvPr name="AutoShape 35" id="35"/>
          <p:cNvSpPr/>
          <p:nvPr/>
        </p:nvSpPr>
        <p:spPr>
          <a:xfrm flipH="true" flipV="true">
            <a:off x="13836004" y="2891198"/>
            <a:ext cx="426837" cy="672609"/>
          </a:xfrm>
          <a:prstGeom prst="line">
            <a:avLst/>
          </a:prstGeom>
          <a:ln cap="flat" w="38100">
            <a:solidFill>
              <a:srgbClr val="FEFEFE"/>
            </a:solidFill>
            <a:prstDash val="solid"/>
            <a:headEnd type="none" len="sm" w="sm"/>
            <a:tailEnd type="arrow" len="sm" w="med"/>
          </a:ln>
        </p:spPr>
      </p:sp>
      <p:sp>
        <p:nvSpPr>
          <p:cNvPr name="AutoShape 36" id="36"/>
          <p:cNvSpPr/>
          <p:nvPr/>
        </p:nvSpPr>
        <p:spPr>
          <a:xfrm flipV="true">
            <a:off x="13819919" y="4417481"/>
            <a:ext cx="442922" cy="264417"/>
          </a:xfrm>
          <a:prstGeom prst="line">
            <a:avLst/>
          </a:prstGeom>
          <a:ln cap="flat" w="38100">
            <a:solidFill>
              <a:srgbClr val="FEFEFE"/>
            </a:solidFill>
            <a:prstDash val="solid"/>
            <a:headEnd type="none" len="sm" w="sm"/>
            <a:tailEnd type="arrow" len="sm" w="med"/>
          </a:ln>
        </p:spPr>
      </p:sp>
      <p:sp>
        <p:nvSpPr>
          <p:cNvPr name="AutoShape 37" id="37"/>
          <p:cNvSpPr/>
          <p:nvPr/>
        </p:nvSpPr>
        <p:spPr>
          <a:xfrm flipV="true">
            <a:off x="14689678" y="3052805"/>
            <a:ext cx="886523" cy="700031"/>
          </a:xfrm>
          <a:prstGeom prst="line">
            <a:avLst/>
          </a:prstGeom>
          <a:ln cap="flat" w="38100">
            <a:solidFill>
              <a:srgbClr val="FEFEFE"/>
            </a:solidFill>
            <a:prstDash val="solid"/>
            <a:headEnd type="none" len="sm" w="sm"/>
            <a:tailEnd type="arrow" len="sm" w="med"/>
          </a:ln>
        </p:spPr>
      </p:sp>
      <p:sp>
        <p:nvSpPr>
          <p:cNvPr name="TextBox 38" id="38"/>
          <p:cNvSpPr txBox="true"/>
          <p:nvPr/>
        </p:nvSpPr>
        <p:spPr>
          <a:xfrm rot="0">
            <a:off x="14942440" y="3122152"/>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39" id="39"/>
          <p:cNvSpPr txBox="true"/>
          <p:nvPr/>
        </p:nvSpPr>
        <p:spPr>
          <a:xfrm rot="0">
            <a:off x="13740754" y="4250488"/>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40" id="40"/>
          <p:cNvSpPr txBox="true"/>
          <p:nvPr/>
        </p:nvSpPr>
        <p:spPr>
          <a:xfrm rot="0">
            <a:off x="14233106" y="3076866"/>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41" id="41"/>
          <p:cNvSpPr/>
          <p:nvPr/>
        </p:nvSpPr>
        <p:spPr>
          <a:xfrm>
            <a:off x="12925461" y="3790936"/>
            <a:ext cx="1005793" cy="0"/>
          </a:xfrm>
          <a:prstGeom prst="line">
            <a:avLst/>
          </a:prstGeom>
          <a:ln cap="flat" w="38100">
            <a:solidFill>
              <a:srgbClr val="FEFEFE"/>
            </a:solidFill>
            <a:prstDash val="solid"/>
            <a:headEnd type="none" len="sm" w="sm"/>
            <a:tailEnd type="arrow" len="sm" w="med"/>
          </a:ln>
        </p:spPr>
      </p:sp>
      <p:sp>
        <p:nvSpPr>
          <p:cNvPr name="TextBox 42" id="42"/>
          <p:cNvSpPr txBox="true"/>
          <p:nvPr/>
        </p:nvSpPr>
        <p:spPr>
          <a:xfrm rot="0">
            <a:off x="11206845" y="3836022"/>
            <a:ext cx="4381162"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4</a:t>
            </a:r>
          </a:p>
        </p:txBody>
      </p:sp>
      <p:grpSp>
        <p:nvGrpSpPr>
          <p:cNvPr name="Group 43" id="43"/>
          <p:cNvGrpSpPr/>
          <p:nvPr/>
        </p:nvGrpSpPr>
        <p:grpSpPr>
          <a:xfrm rot="0">
            <a:off x="12459280" y="6067818"/>
            <a:ext cx="4460796" cy="1678888"/>
            <a:chOff x="0" y="0"/>
            <a:chExt cx="5947729" cy="2238518"/>
          </a:xfrm>
        </p:grpSpPr>
        <p:sp>
          <p:nvSpPr>
            <p:cNvPr name="TextBox 44" id="44"/>
            <p:cNvSpPr txBox="true"/>
            <p:nvPr/>
          </p:nvSpPr>
          <p:spPr>
            <a:xfrm rot="0">
              <a:off x="0" y="450850"/>
              <a:ext cx="5947729" cy="1377950"/>
            </a:xfrm>
            <a:prstGeom prst="rect">
              <a:avLst/>
            </a:prstGeom>
          </p:spPr>
          <p:txBody>
            <a:bodyPr anchor="t" rtlCol="false" tIns="0" lIns="0" bIns="0" rIns="0">
              <a:spAutoFit/>
            </a:bodyPr>
            <a:lstStyle/>
            <a:p>
              <a:pPr>
                <a:lnSpc>
                  <a:spcPts val="4200"/>
                </a:lnSpc>
              </a:pPr>
              <a:r>
                <a:rPr lang="en-US" sz="3000">
                  <a:solidFill>
                    <a:srgbClr val="FFFFFF"/>
                  </a:solidFill>
                  <a:latin typeface="Canva Sans"/>
                </a:rPr>
                <a:t>Let us take this graph to find shortest path</a:t>
              </a:r>
            </a:p>
          </p:txBody>
        </p:sp>
        <p:sp>
          <p:nvSpPr>
            <p:cNvPr name="AutoShape 45" id="45"/>
            <p:cNvSpPr/>
            <p:nvPr/>
          </p:nvSpPr>
          <p:spPr>
            <a:xfrm>
              <a:off x="0" y="25400"/>
              <a:ext cx="5947729" cy="0"/>
            </a:xfrm>
            <a:prstGeom prst="line">
              <a:avLst/>
            </a:prstGeom>
            <a:ln cap="flat" w="50800">
              <a:solidFill>
                <a:srgbClr val="F48E43"/>
              </a:solidFill>
              <a:prstDash val="sysDash"/>
              <a:headEnd type="none" len="sm" w="sm"/>
              <a:tailEnd type="none" len="sm" w="sm"/>
            </a:ln>
          </p:spPr>
        </p:sp>
        <p:sp>
          <p:nvSpPr>
            <p:cNvPr name="AutoShape 46" id="46"/>
            <p:cNvSpPr/>
            <p:nvPr/>
          </p:nvSpPr>
          <p:spPr>
            <a:xfrm>
              <a:off x="0" y="2213118"/>
              <a:ext cx="5947729" cy="0"/>
            </a:xfrm>
            <a:prstGeom prst="line">
              <a:avLst/>
            </a:prstGeom>
            <a:ln cap="flat" w="50800">
              <a:solidFill>
                <a:srgbClr val="F48E43"/>
              </a:solidFill>
              <a:prstDash val="sysDash"/>
              <a:headEnd type="none" len="sm" w="sm"/>
              <a:tailEnd type="none" len="sm" w="sm"/>
            </a:ln>
          </p:spPr>
        </p:sp>
      </p:grpSp>
    </p:spTree>
  </p:cSld>
  <p:clrMapOvr>
    <a:masterClrMapping/>
  </p:clrMapOvr>
</p:sld>
</file>

<file path=ppt/slides/slide16.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316746" y="1028700"/>
            <a:ext cx="4381162" cy="3102550"/>
            <a:chOff x="0" y="0"/>
            <a:chExt cx="5841549" cy="4136734"/>
          </a:xfrm>
        </p:grpSpPr>
        <p:grpSp>
          <p:nvGrpSpPr>
            <p:cNvPr name="Group 3" id="3"/>
            <p:cNvGrpSpPr/>
            <p:nvPr/>
          </p:nvGrpSpPr>
          <p:grpSpPr>
            <a:xfrm rot="0">
              <a:off x="0" y="1360261"/>
              <a:ext cx="1134283" cy="1134283"/>
              <a:chOff x="0" y="0"/>
              <a:chExt cx="812800" cy="812800"/>
            </a:xfrm>
          </p:grpSpPr>
          <p:sp>
            <p:nvSpPr>
              <p:cNvPr name="Freeform 4" id="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5" id="5"/>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6" id="6"/>
            <p:cNvGrpSpPr/>
            <p:nvPr/>
          </p:nvGrpSpPr>
          <p:grpSpPr>
            <a:xfrm rot="0">
              <a:off x="1457436" y="0"/>
              <a:ext cx="1134283" cy="1134283"/>
              <a:chOff x="0" y="0"/>
              <a:chExt cx="812800" cy="812800"/>
            </a:xfrm>
          </p:grpSpPr>
          <p:sp>
            <p:nvSpPr>
              <p:cNvPr name="Freeform 7" id="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8" id="8"/>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9" id="9"/>
            <p:cNvGrpSpPr/>
            <p:nvPr/>
          </p:nvGrpSpPr>
          <p:grpSpPr>
            <a:xfrm rot="0">
              <a:off x="4707267" y="3002451"/>
              <a:ext cx="1134283" cy="1134283"/>
              <a:chOff x="0" y="0"/>
              <a:chExt cx="812800" cy="812800"/>
            </a:xfrm>
          </p:grpSpPr>
          <p:sp>
            <p:nvSpPr>
              <p:cNvPr name="Freeform 10" id="1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 id="11"/>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2" id="12"/>
            <p:cNvGrpSpPr/>
            <p:nvPr/>
          </p:nvGrpSpPr>
          <p:grpSpPr>
            <a:xfrm rot="0">
              <a:off x="1457436" y="3002451"/>
              <a:ext cx="1134283" cy="1134283"/>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4" id="14"/>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5" id="15"/>
            <p:cNvGrpSpPr/>
            <p:nvPr/>
          </p:nvGrpSpPr>
          <p:grpSpPr>
            <a:xfrm rot="0">
              <a:off x="4707267" y="0"/>
              <a:ext cx="1134283" cy="1134283"/>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7" id="17"/>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sp>
          <p:nvSpPr>
            <p:cNvPr name="AutoShape 18" id="18"/>
            <p:cNvSpPr/>
            <p:nvPr/>
          </p:nvSpPr>
          <p:spPr>
            <a:xfrm flipV="true">
              <a:off x="5274408" y="1134283"/>
              <a:ext cx="0" cy="1868168"/>
            </a:xfrm>
            <a:prstGeom prst="line">
              <a:avLst/>
            </a:prstGeom>
            <a:ln cap="flat" w="41605">
              <a:solidFill>
                <a:srgbClr val="FEFEFE"/>
              </a:solidFill>
              <a:prstDash val="solid"/>
              <a:headEnd type="none" len="sm" w="sm"/>
              <a:tailEnd type="arrow" len="sm" w="med"/>
            </a:ln>
          </p:spPr>
        </p:sp>
        <p:sp>
          <p:nvSpPr>
            <p:cNvPr name="AutoShape 19" id="19"/>
            <p:cNvSpPr/>
            <p:nvPr/>
          </p:nvSpPr>
          <p:spPr>
            <a:xfrm flipV="true">
              <a:off x="567141" y="567141"/>
              <a:ext cx="890295" cy="793120"/>
            </a:xfrm>
            <a:prstGeom prst="line">
              <a:avLst/>
            </a:prstGeom>
            <a:ln cap="flat" w="41605">
              <a:solidFill>
                <a:srgbClr val="FEFEFE"/>
              </a:solidFill>
              <a:prstDash val="solid"/>
              <a:headEnd type="none" len="sm" w="sm"/>
              <a:tailEnd type="arrow" len="sm" w="med"/>
            </a:ln>
          </p:spPr>
        </p:sp>
        <p:sp>
          <p:nvSpPr>
            <p:cNvPr name="AutoShape 20" id="20"/>
            <p:cNvSpPr/>
            <p:nvPr/>
          </p:nvSpPr>
          <p:spPr>
            <a:xfrm>
              <a:off x="567141" y="2494544"/>
              <a:ext cx="1000998" cy="738366"/>
            </a:xfrm>
            <a:prstGeom prst="line">
              <a:avLst/>
            </a:prstGeom>
            <a:ln cap="flat" w="41605">
              <a:solidFill>
                <a:srgbClr val="FEFEFE"/>
              </a:solidFill>
              <a:prstDash val="solid"/>
              <a:headEnd type="none" len="sm" w="sm"/>
              <a:tailEnd type="arrow" len="sm" w="med"/>
            </a:ln>
          </p:spPr>
        </p:sp>
        <p:sp>
          <p:nvSpPr>
            <p:cNvPr name="AutoShape 21" id="21"/>
            <p:cNvSpPr/>
            <p:nvPr/>
          </p:nvSpPr>
          <p:spPr>
            <a:xfrm>
              <a:off x="2591719" y="3569592"/>
              <a:ext cx="2115547" cy="0"/>
            </a:xfrm>
            <a:prstGeom prst="line">
              <a:avLst/>
            </a:prstGeom>
            <a:ln cap="flat" w="41605">
              <a:solidFill>
                <a:srgbClr val="FEFEFE"/>
              </a:solidFill>
              <a:prstDash val="solid"/>
              <a:headEnd type="none" len="sm" w="sm"/>
              <a:tailEnd type="arrow" len="sm" w="med"/>
            </a:ln>
          </p:spPr>
        </p:sp>
        <p:sp>
          <p:nvSpPr>
            <p:cNvPr name="AutoShape 22" id="22"/>
            <p:cNvSpPr/>
            <p:nvPr/>
          </p:nvSpPr>
          <p:spPr>
            <a:xfrm>
              <a:off x="2591719" y="567141"/>
              <a:ext cx="2115547" cy="0"/>
            </a:xfrm>
            <a:prstGeom prst="line">
              <a:avLst/>
            </a:prstGeom>
            <a:ln cap="flat" w="41605">
              <a:solidFill>
                <a:srgbClr val="FEFEFE"/>
              </a:solidFill>
              <a:prstDash val="solid"/>
              <a:headEnd type="none" len="sm" w="sm"/>
              <a:tailEnd type="arrow" len="sm" w="med"/>
            </a:ln>
          </p:spPr>
        </p:sp>
        <p:sp>
          <p:nvSpPr>
            <p:cNvPr name="TextBox 23" id="23"/>
            <p:cNvSpPr txBox="true"/>
            <p:nvPr/>
          </p:nvSpPr>
          <p:spPr>
            <a:xfrm rot="0">
              <a:off x="5477690" y="1863439"/>
              <a:ext cx="154228"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24" id="24"/>
            <p:cNvSpPr txBox="true"/>
            <p:nvPr/>
          </p:nvSpPr>
          <p:spPr>
            <a:xfrm rot="0">
              <a:off x="783826" y="516979"/>
              <a:ext cx="154228" cy="36455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25" id="25"/>
            <p:cNvSpPr txBox="true"/>
            <p:nvPr/>
          </p:nvSpPr>
          <p:spPr>
            <a:xfrm rot="0">
              <a:off x="853037" y="3044829"/>
              <a:ext cx="170033" cy="37175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grpSp>
      <p:grpSp>
        <p:nvGrpSpPr>
          <p:cNvPr name="Group 26" id="26"/>
          <p:cNvGrpSpPr/>
          <p:nvPr/>
        </p:nvGrpSpPr>
        <p:grpSpPr>
          <a:xfrm rot="0">
            <a:off x="2110225" y="2126587"/>
            <a:ext cx="853674" cy="853674"/>
            <a:chOff x="0" y="0"/>
            <a:chExt cx="812800" cy="812800"/>
          </a:xfrm>
        </p:grpSpPr>
        <p:sp>
          <p:nvSpPr>
            <p:cNvPr name="Freeform 27" id="2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AutoShape 29" id="29"/>
          <p:cNvSpPr/>
          <p:nvPr/>
        </p:nvSpPr>
        <p:spPr>
          <a:xfrm flipH="true" flipV="true">
            <a:off x="2110225" y="1453979"/>
            <a:ext cx="426837" cy="672609"/>
          </a:xfrm>
          <a:prstGeom prst="line">
            <a:avLst/>
          </a:prstGeom>
          <a:ln cap="flat" w="38100">
            <a:solidFill>
              <a:srgbClr val="FEFEFE"/>
            </a:solidFill>
            <a:prstDash val="solid"/>
            <a:headEnd type="none" len="sm" w="sm"/>
            <a:tailEnd type="arrow" len="sm" w="med"/>
          </a:ln>
        </p:spPr>
      </p:sp>
      <p:sp>
        <p:nvSpPr>
          <p:cNvPr name="AutoShape 30" id="30"/>
          <p:cNvSpPr/>
          <p:nvPr/>
        </p:nvSpPr>
        <p:spPr>
          <a:xfrm flipV="true">
            <a:off x="2094141" y="2980262"/>
            <a:ext cx="442922" cy="264417"/>
          </a:xfrm>
          <a:prstGeom prst="line">
            <a:avLst/>
          </a:prstGeom>
          <a:ln cap="flat" w="38100">
            <a:solidFill>
              <a:srgbClr val="FEFEFE"/>
            </a:solidFill>
            <a:prstDash val="solid"/>
            <a:headEnd type="none" len="sm" w="sm"/>
            <a:tailEnd type="arrow" len="sm" w="med"/>
          </a:ln>
        </p:spPr>
      </p:sp>
      <p:sp>
        <p:nvSpPr>
          <p:cNvPr name="AutoShape 31" id="31"/>
          <p:cNvSpPr/>
          <p:nvPr/>
        </p:nvSpPr>
        <p:spPr>
          <a:xfrm flipV="true">
            <a:off x="2963900" y="1615586"/>
            <a:ext cx="886523" cy="700031"/>
          </a:xfrm>
          <a:prstGeom prst="line">
            <a:avLst/>
          </a:prstGeom>
          <a:ln cap="flat" w="38100">
            <a:solidFill>
              <a:srgbClr val="FEFEFE"/>
            </a:solidFill>
            <a:prstDash val="solid"/>
            <a:headEnd type="none" len="sm" w="sm"/>
            <a:tailEnd type="arrow" len="sm" w="med"/>
          </a:ln>
        </p:spPr>
      </p:sp>
      <p:sp>
        <p:nvSpPr>
          <p:cNvPr name="TextBox 32" id="32"/>
          <p:cNvSpPr txBox="true"/>
          <p:nvPr/>
        </p:nvSpPr>
        <p:spPr>
          <a:xfrm rot="0">
            <a:off x="3216661" y="1684933"/>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33" id="33"/>
          <p:cNvSpPr txBox="true"/>
          <p:nvPr/>
        </p:nvSpPr>
        <p:spPr>
          <a:xfrm rot="0">
            <a:off x="2014975" y="2813269"/>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34" id="34"/>
          <p:cNvSpPr txBox="true"/>
          <p:nvPr/>
        </p:nvSpPr>
        <p:spPr>
          <a:xfrm rot="0">
            <a:off x="2507327" y="1639647"/>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35" id="35"/>
          <p:cNvSpPr/>
          <p:nvPr/>
        </p:nvSpPr>
        <p:spPr>
          <a:xfrm>
            <a:off x="1199682" y="2353717"/>
            <a:ext cx="1005793" cy="0"/>
          </a:xfrm>
          <a:prstGeom prst="line">
            <a:avLst/>
          </a:prstGeom>
          <a:ln cap="flat" w="38100">
            <a:solidFill>
              <a:srgbClr val="FEFEFE"/>
            </a:solidFill>
            <a:prstDash val="solid"/>
            <a:headEnd type="none" len="sm" w="sm"/>
            <a:tailEnd type="arrow" len="sm" w="med"/>
          </a:ln>
        </p:spPr>
      </p:sp>
      <p:grpSp>
        <p:nvGrpSpPr>
          <p:cNvPr name="Group 36" id="36"/>
          <p:cNvGrpSpPr/>
          <p:nvPr/>
        </p:nvGrpSpPr>
        <p:grpSpPr>
          <a:xfrm rot="0">
            <a:off x="429646" y="5693858"/>
            <a:ext cx="4381162" cy="3102550"/>
            <a:chOff x="0" y="0"/>
            <a:chExt cx="5841549" cy="4136734"/>
          </a:xfrm>
        </p:grpSpPr>
        <p:grpSp>
          <p:nvGrpSpPr>
            <p:cNvPr name="Group 37" id="37"/>
            <p:cNvGrpSpPr/>
            <p:nvPr/>
          </p:nvGrpSpPr>
          <p:grpSpPr>
            <a:xfrm rot="0">
              <a:off x="0" y="1360261"/>
              <a:ext cx="1134283" cy="1134283"/>
              <a:chOff x="0" y="0"/>
              <a:chExt cx="812800" cy="812800"/>
            </a:xfrm>
          </p:grpSpPr>
          <p:sp>
            <p:nvSpPr>
              <p:cNvPr name="Freeform 38" id="3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39" id="39"/>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40" id="40"/>
            <p:cNvGrpSpPr/>
            <p:nvPr/>
          </p:nvGrpSpPr>
          <p:grpSpPr>
            <a:xfrm rot="0">
              <a:off x="1457436" y="0"/>
              <a:ext cx="1134283" cy="1134283"/>
              <a:chOff x="0" y="0"/>
              <a:chExt cx="812800" cy="812800"/>
            </a:xfrm>
          </p:grpSpPr>
          <p:sp>
            <p:nvSpPr>
              <p:cNvPr name="Freeform 41" id="4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42" id="42"/>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43" id="43"/>
            <p:cNvGrpSpPr/>
            <p:nvPr/>
          </p:nvGrpSpPr>
          <p:grpSpPr>
            <a:xfrm rot="0">
              <a:off x="4707267" y="3002451"/>
              <a:ext cx="1134283" cy="1134283"/>
              <a:chOff x="0" y="0"/>
              <a:chExt cx="812800" cy="812800"/>
            </a:xfrm>
          </p:grpSpPr>
          <p:sp>
            <p:nvSpPr>
              <p:cNvPr name="Freeform 44" id="4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45" id="45"/>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46" id="46"/>
            <p:cNvGrpSpPr/>
            <p:nvPr/>
          </p:nvGrpSpPr>
          <p:grpSpPr>
            <a:xfrm rot="0">
              <a:off x="1457436" y="3002451"/>
              <a:ext cx="1134283" cy="1134283"/>
              <a:chOff x="0" y="0"/>
              <a:chExt cx="812800" cy="812800"/>
            </a:xfrm>
          </p:grpSpPr>
          <p:sp>
            <p:nvSpPr>
              <p:cNvPr name="Freeform 47" id="4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48" id="48"/>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49" id="49"/>
            <p:cNvGrpSpPr/>
            <p:nvPr/>
          </p:nvGrpSpPr>
          <p:grpSpPr>
            <a:xfrm rot="0">
              <a:off x="4707267" y="0"/>
              <a:ext cx="1134283" cy="1134283"/>
              <a:chOff x="0" y="0"/>
              <a:chExt cx="812800" cy="812800"/>
            </a:xfrm>
          </p:grpSpPr>
          <p:sp>
            <p:nvSpPr>
              <p:cNvPr name="Freeform 50" id="5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51" id="51"/>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sp>
          <p:nvSpPr>
            <p:cNvPr name="AutoShape 52" id="52"/>
            <p:cNvSpPr/>
            <p:nvPr/>
          </p:nvSpPr>
          <p:spPr>
            <a:xfrm flipV="true">
              <a:off x="5274408" y="1134283"/>
              <a:ext cx="0" cy="1868168"/>
            </a:xfrm>
            <a:prstGeom prst="line">
              <a:avLst/>
            </a:prstGeom>
            <a:ln cap="flat" w="41605">
              <a:solidFill>
                <a:srgbClr val="FEFEFE"/>
              </a:solidFill>
              <a:prstDash val="solid"/>
              <a:headEnd type="none" len="sm" w="sm"/>
              <a:tailEnd type="arrow" len="sm" w="med"/>
            </a:ln>
          </p:spPr>
        </p:sp>
        <p:sp>
          <p:nvSpPr>
            <p:cNvPr name="AutoShape 53" id="53"/>
            <p:cNvSpPr/>
            <p:nvPr/>
          </p:nvSpPr>
          <p:spPr>
            <a:xfrm flipV="true">
              <a:off x="567141" y="567141"/>
              <a:ext cx="890295" cy="793120"/>
            </a:xfrm>
            <a:prstGeom prst="line">
              <a:avLst/>
            </a:prstGeom>
            <a:ln cap="flat" w="41605">
              <a:solidFill>
                <a:srgbClr val="FEFEFE"/>
              </a:solidFill>
              <a:prstDash val="solid"/>
              <a:headEnd type="none" len="sm" w="sm"/>
              <a:tailEnd type="arrow" len="sm" w="med"/>
            </a:ln>
          </p:spPr>
        </p:sp>
        <p:sp>
          <p:nvSpPr>
            <p:cNvPr name="AutoShape 54" id="54"/>
            <p:cNvSpPr/>
            <p:nvPr/>
          </p:nvSpPr>
          <p:spPr>
            <a:xfrm>
              <a:off x="567141" y="2494544"/>
              <a:ext cx="1000998" cy="738366"/>
            </a:xfrm>
            <a:prstGeom prst="line">
              <a:avLst/>
            </a:prstGeom>
            <a:ln cap="flat" w="41605">
              <a:solidFill>
                <a:srgbClr val="FEFEFE"/>
              </a:solidFill>
              <a:prstDash val="solid"/>
              <a:headEnd type="none" len="sm" w="sm"/>
              <a:tailEnd type="arrow" len="sm" w="med"/>
            </a:ln>
          </p:spPr>
        </p:sp>
        <p:sp>
          <p:nvSpPr>
            <p:cNvPr name="AutoShape 55" id="55"/>
            <p:cNvSpPr/>
            <p:nvPr/>
          </p:nvSpPr>
          <p:spPr>
            <a:xfrm>
              <a:off x="2591719" y="3569592"/>
              <a:ext cx="2115547" cy="0"/>
            </a:xfrm>
            <a:prstGeom prst="line">
              <a:avLst/>
            </a:prstGeom>
            <a:ln cap="flat" w="41605">
              <a:solidFill>
                <a:srgbClr val="FEFEFE"/>
              </a:solidFill>
              <a:prstDash val="solid"/>
              <a:headEnd type="none" len="sm" w="sm"/>
              <a:tailEnd type="arrow" len="sm" w="med"/>
            </a:ln>
          </p:spPr>
        </p:sp>
        <p:sp>
          <p:nvSpPr>
            <p:cNvPr name="AutoShape 56" id="56"/>
            <p:cNvSpPr/>
            <p:nvPr/>
          </p:nvSpPr>
          <p:spPr>
            <a:xfrm>
              <a:off x="2591719" y="567141"/>
              <a:ext cx="2115547" cy="0"/>
            </a:xfrm>
            <a:prstGeom prst="line">
              <a:avLst/>
            </a:prstGeom>
            <a:ln cap="flat" w="41605">
              <a:solidFill>
                <a:srgbClr val="FEFEFE"/>
              </a:solidFill>
              <a:prstDash val="solid"/>
              <a:headEnd type="none" len="sm" w="sm"/>
              <a:tailEnd type="arrow" len="sm" w="med"/>
            </a:ln>
          </p:spPr>
        </p:sp>
        <p:sp>
          <p:nvSpPr>
            <p:cNvPr name="TextBox 57" id="57"/>
            <p:cNvSpPr txBox="true"/>
            <p:nvPr/>
          </p:nvSpPr>
          <p:spPr>
            <a:xfrm rot="0">
              <a:off x="5477690" y="1863439"/>
              <a:ext cx="154228"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58" id="58"/>
            <p:cNvSpPr txBox="true"/>
            <p:nvPr/>
          </p:nvSpPr>
          <p:spPr>
            <a:xfrm rot="0">
              <a:off x="783826" y="516979"/>
              <a:ext cx="154228" cy="36455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59" id="59"/>
            <p:cNvSpPr txBox="true"/>
            <p:nvPr/>
          </p:nvSpPr>
          <p:spPr>
            <a:xfrm rot="0">
              <a:off x="853037" y="3044829"/>
              <a:ext cx="170033" cy="37175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grpSp>
      <p:grpSp>
        <p:nvGrpSpPr>
          <p:cNvPr name="Group 60" id="60"/>
          <p:cNvGrpSpPr/>
          <p:nvPr/>
        </p:nvGrpSpPr>
        <p:grpSpPr>
          <a:xfrm rot="0">
            <a:off x="2223125" y="6829845"/>
            <a:ext cx="853674" cy="853674"/>
            <a:chOff x="0" y="0"/>
            <a:chExt cx="812800" cy="812800"/>
          </a:xfrm>
        </p:grpSpPr>
        <p:sp>
          <p:nvSpPr>
            <p:cNvPr name="Freeform 61" id="6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62" id="62"/>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AutoShape 63" id="63"/>
          <p:cNvSpPr/>
          <p:nvPr/>
        </p:nvSpPr>
        <p:spPr>
          <a:xfrm flipH="true" flipV="true">
            <a:off x="2223125" y="6157236"/>
            <a:ext cx="426837" cy="672609"/>
          </a:xfrm>
          <a:prstGeom prst="line">
            <a:avLst/>
          </a:prstGeom>
          <a:ln cap="flat" w="38100">
            <a:solidFill>
              <a:srgbClr val="FEFEFE"/>
            </a:solidFill>
            <a:prstDash val="solid"/>
            <a:headEnd type="none" len="sm" w="sm"/>
            <a:tailEnd type="arrow" len="sm" w="med"/>
          </a:ln>
        </p:spPr>
      </p:sp>
      <p:sp>
        <p:nvSpPr>
          <p:cNvPr name="AutoShape 64" id="64"/>
          <p:cNvSpPr/>
          <p:nvPr/>
        </p:nvSpPr>
        <p:spPr>
          <a:xfrm flipV="true">
            <a:off x="2207040" y="7683519"/>
            <a:ext cx="442922" cy="264417"/>
          </a:xfrm>
          <a:prstGeom prst="line">
            <a:avLst/>
          </a:prstGeom>
          <a:ln cap="flat" w="38100">
            <a:solidFill>
              <a:srgbClr val="FEFEFE"/>
            </a:solidFill>
            <a:prstDash val="solid"/>
            <a:headEnd type="none" len="sm" w="sm"/>
            <a:tailEnd type="arrow" len="sm" w="med"/>
          </a:ln>
        </p:spPr>
      </p:sp>
      <p:sp>
        <p:nvSpPr>
          <p:cNvPr name="AutoShape 65" id="65"/>
          <p:cNvSpPr/>
          <p:nvPr/>
        </p:nvSpPr>
        <p:spPr>
          <a:xfrm flipV="true">
            <a:off x="3076799" y="6318844"/>
            <a:ext cx="886523" cy="700031"/>
          </a:xfrm>
          <a:prstGeom prst="line">
            <a:avLst/>
          </a:prstGeom>
          <a:ln cap="flat" w="38100">
            <a:solidFill>
              <a:srgbClr val="FEFEFE"/>
            </a:solidFill>
            <a:prstDash val="solid"/>
            <a:headEnd type="none" len="sm" w="sm"/>
            <a:tailEnd type="arrow" len="sm" w="med"/>
          </a:ln>
        </p:spPr>
      </p:sp>
      <p:sp>
        <p:nvSpPr>
          <p:cNvPr name="TextBox 66" id="66"/>
          <p:cNvSpPr txBox="true"/>
          <p:nvPr/>
        </p:nvSpPr>
        <p:spPr>
          <a:xfrm rot="0">
            <a:off x="3329561" y="6388190"/>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67" id="67"/>
          <p:cNvSpPr txBox="true"/>
          <p:nvPr/>
        </p:nvSpPr>
        <p:spPr>
          <a:xfrm rot="0">
            <a:off x="2127875" y="7516526"/>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68" id="68"/>
          <p:cNvSpPr txBox="true"/>
          <p:nvPr/>
        </p:nvSpPr>
        <p:spPr>
          <a:xfrm rot="0">
            <a:off x="2620227" y="6342905"/>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69" id="69"/>
          <p:cNvSpPr/>
          <p:nvPr/>
        </p:nvSpPr>
        <p:spPr>
          <a:xfrm>
            <a:off x="1312582" y="7056975"/>
            <a:ext cx="1005793" cy="0"/>
          </a:xfrm>
          <a:prstGeom prst="line">
            <a:avLst/>
          </a:prstGeom>
          <a:ln cap="flat" w="38100">
            <a:solidFill>
              <a:srgbClr val="FEFEFE"/>
            </a:solidFill>
            <a:prstDash val="solid"/>
            <a:headEnd type="none" len="sm" w="sm"/>
            <a:tailEnd type="arrow" len="sm" w="med"/>
          </a:ln>
        </p:spPr>
      </p:sp>
      <p:grpSp>
        <p:nvGrpSpPr>
          <p:cNvPr name="Group 70" id="70"/>
          <p:cNvGrpSpPr/>
          <p:nvPr/>
        </p:nvGrpSpPr>
        <p:grpSpPr>
          <a:xfrm rot="0">
            <a:off x="6183808" y="1028700"/>
            <a:ext cx="4381162" cy="3102550"/>
            <a:chOff x="0" y="0"/>
            <a:chExt cx="5841549" cy="4136734"/>
          </a:xfrm>
        </p:grpSpPr>
        <p:grpSp>
          <p:nvGrpSpPr>
            <p:cNvPr name="Group 71" id="71"/>
            <p:cNvGrpSpPr/>
            <p:nvPr/>
          </p:nvGrpSpPr>
          <p:grpSpPr>
            <a:xfrm rot="0">
              <a:off x="0" y="1360261"/>
              <a:ext cx="1134283" cy="1134283"/>
              <a:chOff x="0" y="0"/>
              <a:chExt cx="812800" cy="812800"/>
            </a:xfrm>
          </p:grpSpPr>
          <p:sp>
            <p:nvSpPr>
              <p:cNvPr name="Freeform 72" id="7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73" id="73"/>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74" id="74"/>
            <p:cNvGrpSpPr/>
            <p:nvPr/>
          </p:nvGrpSpPr>
          <p:grpSpPr>
            <a:xfrm rot="0">
              <a:off x="1457436" y="0"/>
              <a:ext cx="1134283" cy="1134283"/>
              <a:chOff x="0" y="0"/>
              <a:chExt cx="812800" cy="812800"/>
            </a:xfrm>
          </p:grpSpPr>
          <p:sp>
            <p:nvSpPr>
              <p:cNvPr name="Freeform 75" id="7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76" id="76"/>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77" id="77"/>
            <p:cNvGrpSpPr/>
            <p:nvPr/>
          </p:nvGrpSpPr>
          <p:grpSpPr>
            <a:xfrm rot="0">
              <a:off x="4707267" y="3002451"/>
              <a:ext cx="1134283" cy="1134283"/>
              <a:chOff x="0" y="0"/>
              <a:chExt cx="812800" cy="812800"/>
            </a:xfrm>
          </p:grpSpPr>
          <p:sp>
            <p:nvSpPr>
              <p:cNvPr name="Freeform 78" id="7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79" id="79"/>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80" id="80"/>
            <p:cNvGrpSpPr/>
            <p:nvPr/>
          </p:nvGrpSpPr>
          <p:grpSpPr>
            <a:xfrm rot="0">
              <a:off x="1457436" y="3002451"/>
              <a:ext cx="1134283" cy="1134283"/>
              <a:chOff x="0" y="0"/>
              <a:chExt cx="812800" cy="812800"/>
            </a:xfrm>
          </p:grpSpPr>
          <p:sp>
            <p:nvSpPr>
              <p:cNvPr name="Freeform 81" id="8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82" id="82"/>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83" id="83"/>
            <p:cNvGrpSpPr/>
            <p:nvPr/>
          </p:nvGrpSpPr>
          <p:grpSpPr>
            <a:xfrm rot="0">
              <a:off x="4707267" y="0"/>
              <a:ext cx="1134283" cy="1134283"/>
              <a:chOff x="0" y="0"/>
              <a:chExt cx="812800" cy="812800"/>
            </a:xfrm>
          </p:grpSpPr>
          <p:sp>
            <p:nvSpPr>
              <p:cNvPr name="Freeform 84" id="8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85" id="85"/>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sp>
          <p:nvSpPr>
            <p:cNvPr name="AutoShape 86" id="86"/>
            <p:cNvSpPr/>
            <p:nvPr/>
          </p:nvSpPr>
          <p:spPr>
            <a:xfrm flipV="true">
              <a:off x="5274408" y="1134283"/>
              <a:ext cx="0" cy="1868168"/>
            </a:xfrm>
            <a:prstGeom prst="line">
              <a:avLst/>
            </a:prstGeom>
            <a:ln cap="flat" w="38100">
              <a:solidFill>
                <a:srgbClr val="FEFEFE"/>
              </a:solidFill>
              <a:prstDash val="solid"/>
              <a:headEnd type="none" len="sm" w="sm"/>
              <a:tailEnd type="arrow" len="sm" w="med"/>
            </a:ln>
          </p:spPr>
        </p:sp>
        <p:sp>
          <p:nvSpPr>
            <p:cNvPr name="AutoShape 87" id="87"/>
            <p:cNvSpPr/>
            <p:nvPr/>
          </p:nvSpPr>
          <p:spPr>
            <a:xfrm flipV="true">
              <a:off x="567141" y="567141"/>
              <a:ext cx="890295" cy="793120"/>
            </a:xfrm>
            <a:prstGeom prst="line">
              <a:avLst/>
            </a:prstGeom>
            <a:ln cap="flat" w="38100">
              <a:solidFill>
                <a:srgbClr val="FEFEFE"/>
              </a:solidFill>
              <a:prstDash val="solid"/>
              <a:headEnd type="none" len="sm" w="sm"/>
              <a:tailEnd type="arrow" len="sm" w="med"/>
            </a:ln>
          </p:spPr>
        </p:sp>
        <p:sp>
          <p:nvSpPr>
            <p:cNvPr name="AutoShape 88" id="88"/>
            <p:cNvSpPr/>
            <p:nvPr/>
          </p:nvSpPr>
          <p:spPr>
            <a:xfrm>
              <a:off x="567141" y="2494544"/>
              <a:ext cx="1000998" cy="738366"/>
            </a:xfrm>
            <a:prstGeom prst="line">
              <a:avLst/>
            </a:prstGeom>
            <a:ln cap="flat" w="38100">
              <a:solidFill>
                <a:srgbClr val="FEFEFE"/>
              </a:solidFill>
              <a:prstDash val="solid"/>
              <a:headEnd type="none" len="sm" w="sm"/>
              <a:tailEnd type="arrow" len="sm" w="med"/>
            </a:ln>
          </p:spPr>
        </p:sp>
        <p:sp>
          <p:nvSpPr>
            <p:cNvPr name="AutoShape 89" id="89"/>
            <p:cNvSpPr/>
            <p:nvPr/>
          </p:nvSpPr>
          <p:spPr>
            <a:xfrm>
              <a:off x="2591719" y="3569592"/>
              <a:ext cx="2115547" cy="0"/>
            </a:xfrm>
            <a:prstGeom prst="line">
              <a:avLst/>
            </a:prstGeom>
            <a:ln cap="flat" w="38100">
              <a:solidFill>
                <a:srgbClr val="FEFEFE"/>
              </a:solidFill>
              <a:prstDash val="solid"/>
              <a:headEnd type="none" len="sm" w="sm"/>
              <a:tailEnd type="arrow" len="sm" w="med"/>
            </a:ln>
          </p:spPr>
        </p:sp>
        <p:sp>
          <p:nvSpPr>
            <p:cNvPr name="AutoShape 90" id="90"/>
            <p:cNvSpPr/>
            <p:nvPr/>
          </p:nvSpPr>
          <p:spPr>
            <a:xfrm>
              <a:off x="2591719" y="567141"/>
              <a:ext cx="2115547" cy="0"/>
            </a:xfrm>
            <a:prstGeom prst="line">
              <a:avLst/>
            </a:prstGeom>
            <a:ln cap="flat" w="38100">
              <a:solidFill>
                <a:srgbClr val="FEFEFE"/>
              </a:solidFill>
              <a:prstDash val="solid"/>
              <a:headEnd type="none" len="sm" w="sm"/>
              <a:tailEnd type="arrow" len="sm" w="med"/>
            </a:ln>
          </p:spPr>
        </p:sp>
        <p:sp>
          <p:nvSpPr>
            <p:cNvPr name="TextBox 91" id="91"/>
            <p:cNvSpPr txBox="true"/>
            <p:nvPr/>
          </p:nvSpPr>
          <p:spPr>
            <a:xfrm rot="0">
              <a:off x="5477690" y="1863439"/>
              <a:ext cx="154228"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92" id="92"/>
            <p:cNvSpPr txBox="true"/>
            <p:nvPr/>
          </p:nvSpPr>
          <p:spPr>
            <a:xfrm rot="0">
              <a:off x="783826" y="516979"/>
              <a:ext cx="154228" cy="36455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93" id="93"/>
            <p:cNvSpPr txBox="true"/>
            <p:nvPr/>
          </p:nvSpPr>
          <p:spPr>
            <a:xfrm rot="0">
              <a:off x="853037" y="3044829"/>
              <a:ext cx="170033" cy="37175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grpSp>
      <p:grpSp>
        <p:nvGrpSpPr>
          <p:cNvPr name="Group 94" id="94"/>
          <p:cNvGrpSpPr/>
          <p:nvPr/>
        </p:nvGrpSpPr>
        <p:grpSpPr>
          <a:xfrm rot="0">
            <a:off x="7977287" y="2164687"/>
            <a:ext cx="853674" cy="853674"/>
            <a:chOff x="0" y="0"/>
            <a:chExt cx="812800" cy="812800"/>
          </a:xfrm>
        </p:grpSpPr>
        <p:sp>
          <p:nvSpPr>
            <p:cNvPr name="Freeform 95" id="9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96" id="96"/>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AutoShape 97" id="97"/>
          <p:cNvSpPr/>
          <p:nvPr/>
        </p:nvSpPr>
        <p:spPr>
          <a:xfrm flipH="true" flipV="true">
            <a:off x="7977287" y="1492079"/>
            <a:ext cx="426837" cy="672609"/>
          </a:xfrm>
          <a:prstGeom prst="line">
            <a:avLst/>
          </a:prstGeom>
          <a:ln cap="flat" w="38100">
            <a:solidFill>
              <a:srgbClr val="FEFEFE"/>
            </a:solidFill>
            <a:prstDash val="solid"/>
            <a:headEnd type="none" len="sm" w="sm"/>
            <a:tailEnd type="arrow" len="sm" w="med"/>
          </a:ln>
        </p:spPr>
      </p:sp>
      <p:sp>
        <p:nvSpPr>
          <p:cNvPr name="AutoShape 98" id="98"/>
          <p:cNvSpPr/>
          <p:nvPr/>
        </p:nvSpPr>
        <p:spPr>
          <a:xfrm flipV="true">
            <a:off x="7961203" y="3018362"/>
            <a:ext cx="442922" cy="264417"/>
          </a:xfrm>
          <a:prstGeom prst="line">
            <a:avLst/>
          </a:prstGeom>
          <a:ln cap="flat" w="38100">
            <a:solidFill>
              <a:srgbClr val="FEFEFE"/>
            </a:solidFill>
            <a:prstDash val="solid"/>
            <a:headEnd type="none" len="sm" w="sm"/>
            <a:tailEnd type="arrow" len="sm" w="med"/>
          </a:ln>
        </p:spPr>
      </p:sp>
      <p:sp>
        <p:nvSpPr>
          <p:cNvPr name="AutoShape 99" id="99"/>
          <p:cNvSpPr/>
          <p:nvPr/>
        </p:nvSpPr>
        <p:spPr>
          <a:xfrm flipV="true">
            <a:off x="8830962" y="1653686"/>
            <a:ext cx="886523" cy="700031"/>
          </a:xfrm>
          <a:prstGeom prst="line">
            <a:avLst/>
          </a:prstGeom>
          <a:ln cap="flat" w="38100">
            <a:solidFill>
              <a:srgbClr val="FEFEFE"/>
            </a:solidFill>
            <a:prstDash val="solid"/>
            <a:headEnd type="none" len="sm" w="sm"/>
            <a:tailEnd type="arrow" len="sm" w="med"/>
          </a:ln>
        </p:spPr>
      </p:sp>
      <p:sp>
        <p:nvSpPr>
          <p:cNvPr name="TextBox 100" id="100"/>
          <p:cNvSpPr txBox="true"/>
          <p:nvPr/>
        </p:nvSpPr>
        <p:spPr>
          <a:xfrm rot="0">
            <a:off x="9083723" y="1723033"/>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101" id="101"/>
          <p:cNvSpPr txBox="true"/>
          <p:nvPr/>
        </p:nvSpPr>
        <p:spPr>
          <a:xfrm rot="0">
            <a:off x="7882037" y="2851369"/>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102" id="102"/>
          <p:cNvSpPr txBox="true"/>
          <p:nvPr/>
        </p:nvSpPr>
        <p:spPr>
          <a:xfrm rot="0">
            <a:off x="8374389" y="1677747"/>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103" id="103"/>
          <p:cNvSpPr/>
          <p:nvPr/>
        </p:nvSpPr>
        <p:spPr>
          <a:xfrm>
            <a:off x="7066744" y="2391817"/>
            <a:ext cx="1005793" cy="0"/>
          </a:xfrm>
          <a:prstGeom prst="line">
            <a:avLst/>
          </a:prstGeom>
          <a:ln cap="flat" w="38100">
            <a:solidFill>
              <a:srgbClr val="FEFEFE"/>
            </a:solidFill>
            <a:prstDash val="solid"/>
            <a:headEnd type="none" len="sm" w="sm"/>
            <a:tailEnd type="arrow" len="sm" w="med"/>
          </a:ln>
        </p:spPr>
      </p:sp>
      <p:grpSp>
        <p:nvGrpSpPr>
          <p:cNvPr name="Group 104" id="104"/>
          <p:cNvGrpSpPr/>
          <p:nvPr/>
        </p:nvGrpSpPr>
        <p:grpSpPr>
          <a:xfrm rot="0">
            <a:off x="6449108" y="5805129"/>
            <a:ext cx="4381162" cy="3102550"/>
            <a:chOff x="0" y="0"/>
            <a:chExt cx="5841549" cy="4136734"/>
          </a:xfrm>
        </p:grpSpPr>
        <p:grpSp>
          <p:nvGrpSpPr>
            <p:cNvPr name="Group 105" id="105"/>
            <p:cNvGrpSpPr/>
            <p:nvPr/>
          </p:nvGrpSpPr>
          <p:grpSpPr>
            <a:xfrm rot="0">
              <a:off x="0" y="1360261"/>
              <a:ext cx="1134283" cy="1134283"/>
              <a:chOff x="0" y="0"/>
              <a:chExt cx="812800" cy="812800"/>
            </a:xfrm>
          </p:grpSpPr>
          <p:sp>
            <p:nvSpPr>
              <p:cNvPr name="Freeform 106" id="10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107" id="107"/>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08" id="108"/>
            <p:cNvGrpSpPr/>
            <p:nvPr/>
          </p:nvGrpSpPr>
          <p:grpSpPr>
            <a:xfrm rot="0">
              <a:off x="1457436" y="0"/>
              <a:ext cx="1134283" cy="1134283"/>
              <a:chOff x="0" y="0"/>
              <a:chExt cx="812800" cy="812800"/>
            </a:xfrm>
          </p:grpSpPr>
          <p:sp>
            <p:nvSpPr>
              <p:cNvPr name="Freeform 109" id="10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0" id="110"/>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11" id="111"/>
            <p:cNvGrpSpPr/>
            <p:nvPr/>
          </p:nvGrpSpPr>
          <p:grpSpPr>
            <a:xfrm rot="0">
              <a:off x="4707267" y="3002451"/>
              <a:ext cx="1134283" cy="1134283"/>
              <a:chOff x="0" y="0"/>
              <a:chExt cx="812800" cy="812800"/>
            </a:xfrm>
          </p:grpSpPr>
          <p:sp>
            <p:nvSpPr>
              <p:cNvPr name="Freeform 112" id="11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3" id="113"/>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14" id="114"/>
            <p:cNvGrpSpPr/>
            <p:nvPr/>
          </p:nvGrpSpPr>
          <p:grpSpPr>
            <a:xfrm rot="0">
              <a:off x="1457436" y="3002451"/>
              <a:ext cx="1134283" cy="1134283"/>
              <a:chOff x="0" y="0"/>
              <a:chExt cx="812800" cy="812800"/>
            </a:xfrm>
          </p:grpSpPr>
          <p:sp>
            <p:nvSpPr>
              <p:cNvPr name="Freeform 115" id="11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6" id="116"/>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17" id="117"/>
            <p:cNvGrpSpPr/>
            <p:nvPr/>
          </p:nvGrpSpPr>
          <p:grpSpPr>
            <a:xfrm rot="0">
              <a:off x="4707267" y="0"/>
              <a:ext cx="1134283" cy="1134283"/>
              <a:chOff x="0" y="0"/>
              <a:chExt cx="812800" cy="812800"/>
            </a:xfrm>
          </p:grpSpPr>
          <p:sp>
            <p:nvSpPr>
              <p:cNvPr name="Freeform 118" id="11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9" id="119"/>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sp>
          <p:nvSpPr>
            <p:cNvPr name="AutoShape 120" id="120"/>
            <p:cNvSpPr/>
            <p:nvPr/>
          </p:nvSpPr>
          <p:spPr>
            <a:xfrm flipV="true">
              <a:off x="5274408" y="1134283"/>
              <a:ext cx="0" cy="1868168"/>
            </a:xfrm>
            <a:prstGeom prst="line">
              <a:avLst/>
            </a:prstGeom>
            <a:ln cap="flat" w="41605">
              <a:solidFill>
                <a:srgbClr val="FEFEFE"/>
              </a:solidFill>
              <a:prstDash val="solid"/>
              <a:headEnd type="none" len="sm" w="sm"/>
              <a:tailEnd type="arrow" len="sm" w="med"/>
            </a:ln>
          </p:spPr>
        </p:sp>
        <p:sp>
          <p:nvSpPr>
            <p:cNvPr name="AutoShape 121" id="121"/>
            <p:cNvSpPr/>
            <p:nvPr/>
          </p:nvSpPr>
          <p:spPr>
            <a:xfrm flipV="true">
              <a:off x="567141" y="567141"/>
              <a:ext cx="890295" cy="793120"/>
            </a:xfrm>
            <a:prstGeom prst="line">
              <a:avLst/>
            </a:prstGeom>
            <a:ln cap="flat" w="41605">
              <a:solidFill>
                <a:srgbClr val="FEFEFE"/>
              </a:solidFill>
              <a:prstDash val="solid"/>
              <a:headEnd type="none" len="sm" w="sm"/>
              <a:tailEnd type="arrow" len="sm" w="med"/>
            </a:ln>
          </p:spPr>
        </p:sp>
        <p:sp>
          <p:nvSpPr>
            <p:cNvPr name="AutoShape 122" id="122"/>
            <p:cNvSpPr/>
            <p:nvPr/>
          </p:nvSpPr>
          <p:spPr>
            <a:xfrm>
              <a:off x="567141" y="2494544"/>
              <a:ext cx="1000998" cy="738366"/>
            </a:xfrm>
            <a:prstGeom prst="line">
              <a:avLst/>
            </a:prstGeom>
            <a:ln cap="flat" w="41605">
              <a:solidFill>
                <a:srgbClr val="FEFEFE"/>
              </a:solidFill>
              <a:prstDash val="solid"/>
              <a:headEnd type="none" len="sm" w="sm"/>
              <a:tailEnd type="arrow" len="sm" w="med"/>
            </a:ln>
          </p:spPr>
        </p:sp>
        <p:sp>
          <p:nvSpPr>
            <p:cNvPr name="AutoShape 123" id="123"/>
            <p:cNvSpPr/>
            <p:nvPr/>
          </p:nvSpPr>
          <p:spPr>
            <a:xfrm>
              <a:off x="2591719" y="3569592"/>
              <a:ext cx="2115547" cy="0"/>
            </a:xfrm>
            <a:prstGeom prst="line">
              <a:avLst/>
            </a:prstGeom>
            <a:ln cap="flat" w="41605">
              <a:solidFill>
                <a:srgbClr val="FEFEFE"/>
              </a:solidFill>
              <a:prstDash val="solid"/>
              <a:headEnd type="none" len="sm" w="sm"/>
              <a:tailEnd type="arrow" len="sm" w="med"/>
            </a:ln>
          </p:spPr>
        </p:sp>
        <p:sp>
          <p:nvSpPr>
            <p:cNvPr name="AutoShape 124" id="124"/>
            <p:cNvSpPr/>
            <p:nvPr/>
          </p:nvSpPr>
          <p:spPr>
            <a:xfrm>
              <a:off x="2591719" y="567141"/>
              <a:ext cx="2115547" cy="0"/>
            </a:xfrm>
            <a:prstGeom prst="line">
              <a:avLst/>
            </a:prstGeom>
            <a:ln cap="flat" w="41605">
              <a:solidFill>
                <a:srgbClr val="FEFEFE"/>
              </a:solidFill>
              <a:prstDash val="solid"/>
              <a:headEnd type="none" len="sm" w="sm"/>
              <a:tailEnd type="arrow" len="sm" w="med"/>
            </a:ln>
          </p:spPr>
        </p:sp>
        <p:sp>
          <p:nvSpPr>
            <p:cNvPr name="TextBox 125" id="125"/>
            <p:cNvSpPr txBox="true"/>
            <p:nvPr/>
          </p:nvSpPr>
          <p:spPr>
            <a:xfrm rot="0">
              <a:off x="5477690" y="1863439"/>
              <a:ext cx="154228"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126" id="126"/>
            <p:cNvSpPr txBox="true"/>
            <p:nvPr/>
          </p:nvSpPr>
          <p:spPr>
            <a:xfrm rot="0">
              <a:off x="783826" y="516979"/>
              <a:ext cx="154228" cy="36455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127" id="127"/>
            <p:cNvSpPr txBox="true"/>
            <p:nvPr/>
          </p:nvSpPr>
          <p:spPr>
            <a:xfrm rot="0">
              <a:off x="853037" y="3044829"/>
              <a:ext cx="170033" cy="37175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grpSp>
      <p:grpSp>
        <p:nvGrpSpPr>
          <p:cNvPr name="Group 128" id="128"/>
          <p:cNvGrpSpPr/>
          <p:nvPr/>
        </p:nvGrpSpPr>
        <p:grpSpPr>
          <a:xfrm rot="0">
            <a:off x="8242587" y="6941116"/>
            <a:ext cx="853674" cy="853674"/>
            <a:chOff x="0" y="0"/>
            <a:chExt cx="812800" cy="812800"/>
          </a:xfrm>
        </p:grpSpPr>
        <p:sp>
          <p:nvSpPr>
            <p:cNvPr name="Freeform 129" id="12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30" id="130"/>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AutoShape 131" id="131"/>
          <p:cNvSpPr/>
          <p:nvPr/>
        </p:nvSpPr>
        <p:spPr>
          <a:xfrm flipH="true" flipV="true">
            <a:off x="8242587" y="6268508"/>
            <a:ext cx="426837" cy="672609"/>
          </a:xfrm>
          <a:prstGeom prst="line">
            <a:avLst/>
          </a:prstGeom>
          <a:ln cap="flat" w="38100">
            <a:solidFill>
              <a:srgbClr val="FEFEFE"/>
            </a:solidFill>
            <a:prstDash val="solid"/>
            <a:headEnd type="none" len="sm" w="sm"/>
            <a:tailEnd type="arrow" len="sm" w="med"/>
          </a:ln>
        </p:spPr>
      </p:sp>
      <p:sp>
        <p:nvSpPr>
          <p:cNvPr name="AutoShape 132" id="132"/>
          <p:cNvSpPr/>
          <p:nvPr/>
        </p:nvSpPr>
        <p:spPr>
          <a:xfrm flipV="true">
            <a:off x="8226502" y="7794790"/>
            <a:ext cx="442922" cy="264417"/>
          </a:xfrm>
          <a:prstGeom prst="line">
            <a:avLst/>
          </a:prstGeom>
          <a:ln cap="flat" w="38100">
            <a:solidFill>
              <a:srgbClr val="FEFEFE"/>
            </a:solidFill>
            <a:prstDash val="solid"/>
            <a:headEnd type="none" len="sm" w="sm"/>
            <a:tailEnd type="arrow" len="sm" w="med"/>
          </a:ln>
        </p:spPr>
      </p:sp>
      <p:sp>
        <p:nvSpPr>
          <p:cNvPr name="AutoShape 133" id="133"/>
          <p:cNvSpPr/>
          <p:nvPr/>
        </p:nvSpPr>
        <p:spPr>
          <a:xfrm flipV="true">
            <a:off x="9096261" y="6430115"/>
            <a:ext cx="886523" cy="700031"/>
          </a:xfrm>
          <a:prstGeom prst="line">
            <a:avLst/>
          </a:prstGeom>
          <a:ln cap="flat" w="38100">
            <a:solidFill>
              <a:srgbClr val="FEFEFE"/>
            </a:solidFill>
            <a:prstDash val="solid"/>
            <a:headEnd type="none" len="sm" w="sm"/>
            <a:tailEnd type="arrow" len="sm" w="med"/>
          </a:ln>
        </p:spPr>
      </p:sp>
      <p:sp>
        <p:nvSpPr>
          <p:cNvPr name="TextBox 134" id="134"/>
          <p:cNvSpPr txBox="true"/>
          <p:nvPr/>
        </p:nvSpPr>
        <p:spPr>
          <a:xfrm rot="0">
            <a:off x="9349023" y="6499461"/>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135" id="135"/>
          <p:cNvSpPr txBox="true"/>
          <p:nvPr/>
        </p:nvSpPr>
        <p:spPr>
          <a:xfrm rot="0">
            <a:off x="8147337" y="7627798"/>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136" id="136"/>
          <p:cNvSpPr txBox="true"/>
          <p:nvPr/>
        </p:nvSpPr>
        <p:spPr>
          <a:xfrm rot="0">
            <a:off x="8639689" y="6454176"/>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137" id="137"/>
          <p:cNvSpPr/>
          <p:nvPr/>
        </p:nvSpPr>
        <p:spPr>
          <a:xfrm>
            <a:off x="7332044" y="7168246"/>
            <a:ext cx="1005793" cy="0"/>
          </a:xfrm>
          <a:prstGeom prst="line">
            <a:avLst/>
          </a:prstGeom>
          <a:ln cap="flat" w="38100">
            <a:solidFill>
              <a:srgbClr val="FEFEFE"/>
            </a:solidFill>
            <a:prstDash val="solid"/>
            <a:headEnd type="none" len="sm" w="sm"/>
            <a:tailEnd type="arrow" len="sm" w="med"/>
          </a:ln>
        </p:spPr>
      </p:sp>
      <p:grpSp>
        <p:nvGrpSpPr>
          <p:cNvPr name="Group 138" id="138"/>
          <p:cNvGrpSpPr/>
          <p:nvPr/>
        </p:nvGrpSpPr>
        <p:grpSpPr>
          <a:xfrm rot="0">
            <a:off x="12041345" y="1101871"/>
            <a:ext cx="4381162" cy="3102550"/>
            <a:chOff x="0" y="0"/>
            <a:chExt cx="5841549" cy="4136734"/>
          </a:xfrm>
        </p:grpSpPr>
        <p:grpSp>
          <p:nvGrpSpPr>
            <p:cNvPr name="Group 139" id="139"/>
            <p:cNvGrpSpPr/>
            <p:nvPr/>
          </p:nvGrpSpPr>
          <p:grpSpPr>
            <a:xfrm rot="0">
              <a:off x="0" y="1360261"/>
              <a:ext cx="1134283" cy="1134283"/>
              <a:chOff x="0" y="0"/>
              <a:chExt cx="812800" cy="812800"/>
            </a:xfrm>
          </p:grpSpPr>
          <p:sp>
            <p:nvSpPr>
              <p:cNvPr name="Freeform 140" id="14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141" id="141"/>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42" id="142"/>
            <p:cNvGrpSpPr/>
            <p:nvPr/>
          </p:nvGrpSpPr>
          <p:grpSpPr>
            <a:xfrm rot="0">
              <a:off x="1457436" y="0"/>
              <a:ext cx="1134283" cy="1134283"/>
              <a:chOff x="0" y="0"/>
              <a:chExt cx="812800" cy="812800"/>
            </a:xfrm>
          </p:grpSpPr>
          <p:sp>
            <p:nvSpPr>
              <p:cNvPr name="Freeform 143" id="14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44" id="144"/>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45" id="145"/>
            <p:cNvGrpSpPr/>
            <p:nvPr/>
          </p:nvGrpSpPr>
          <p:grpSpPr>
            <a:xfrm rot="0">
              <a:off x="4707267" y="3002451"/>
              <a:ext cx="1134283" cy="1134283"/>
              <a:chOff x="0" y="0"/>
              <a:chExt cx="812800" cy="812800"/>
            </a:xfrm>
          </p:grpSpPr>
          <p:sp>
            <p:nvSpPr>
              <p:cNvPr name="Freeform 146" id="14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47" id="147"/>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48" id="148"/>
            <p:cNvGrpSpPr/>
            <p:nvPr/>
          </p:nvGrpSpPr>
          <p:grpSpPr>
            <a:xfrm rot="0">
              <a:off x="1457436" y="3002451"/>
              <a:ext cx="1134283" cy="1134283"/>
              <a:chOff x="0" y="0"/>
              <a:chExt cx="812800" cy="812800"/>
            </a:xfrm>
          </p:grpSpPr>
          <p:sp>
            <p:nvSpPr>
              <p:cNvPr name="Freeform 149" id="14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50" id="150"/>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51" id="151"/>
            <p:cNvGrpSpPr/>
            <p:nvPr/>
          </p:nvGrpSpPr>
          <p:grpSpPr>
            <a:xfrm rot="0">
              <a:off x="4707267" y="0"/>
              <a:ext cx="1134283" cy="1134283"/>
              <a:chOff x="0" y="0"/>
              <a:chExt cx="812800" cy="812800"/>
            </a:xfrm>
          </p:grpSpPr>
          <p:sp>
            <p:nvSpPr>
              <p:cNvPr name="Freeform 152" id="15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53" id="153"/>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sp>
          <p:nvSpPr>
            <p:cNvPr name="AutoShape 154" id="154"/>
            <p:cNvSpPr/>
            <p:nvPr/>
          </p:nvSpPr>
          <p:spPr>
            <a:xfrm flipV="true">
              <a:off x="5274408" y="1134283"/>
              <a:ext cx="0" cy="1868168"/>
            </a:xfrm>
            <a:prstGeom prst="line">
              <a:avLst/>
            </a:prstGeom>
            <a:ln cap="flat" w="41605">
              <a:solidFill>
                <a:srgbClr val="FEFEFE"/>
              </a:solidFill>
              <a:prstDash val="solid"/>
              <a:headEnd type="none" len="sm" w="sm"/>
              <a:tailEnd type="arrow" len="sm" w="med"/>
            </a:ln>
          </p:spPr>
        </p:sp>
        <p:sp>
          <p:nvSpPr>
            <p:cNvPr name="AutoShape 155" id="155"/>
            <p:cNvSpPr/>
            <p:nvPr/>
          </p:nvSpPr>
          <p:spPr>
            <a:xfrm flipV="true">
              <a:off x="567141" y="567141"/>
              <a:ext cx="890295" cy="793120"/>
            </a:xfrm>
            <a:prstGeom prst="line">
              <a:avLst/>
            </a:prstGeom>
            <a:ln cap="flat" w="41605">
              <a:solidFill>
                <a:srgbClr val="FEFEFE"/>
              </a:solidFill>
              <a:prstDash val="solid"/>
              <a:headEnd type="none" len="sm" w="sm"/>
              <a:tailEnd type="arrow" len="sm" w="med"/>
            </a:ln>
          </p:spPr>
        </p:sp>
        <p:sp>
          <p:nvSpPr>
            <p:cNvPr name="AutoShape 156" id="156"/>
            <p:cNvSpPr/>
            <p:nvPr/>
          </p:nvSpPr>
          <p:spPr>
            <a:xfrm>
              <a:off x="567141" y="2494544"/>
              <a:ext cx="1000998" cy="738366"/>
            </a:xfrm>
            <a:prstGeom prst="line">
              <a:avLst/>
            </a:prstGeom>
            <a:ln cap="flat" w="41605">
              <a:solidFill>
                <a:srgbClr val="FEFEFE"/>
              </a:solidFill>
              <a:prstDash val="solid"/>
              <a:headEnd type="none" len="sm" w="sm"/>
              <a:tailEnd type="arrow" len="sm" w="med"/>
            </a:ln>
          </p:spPr>
        </p:sp>
        <p:sp>
          <p:nvSpPr>
            <p:cNvPr name="AutoShape 157" id="157"/>
            <p:cNvSpPr/>
            <p:nvPr/>
          </p:nvSpPr>
          <p:spPr>
            <a:xfrm>
              <a:off x="2591719" y="3569592"/>
              <a:ext cx="2115547" cy="0"/>
            </a:xfrm>
            <a:prstGeom prst="line">
              <a:avLst/>
            </a:prstGeom>
            <a:ln cap="flat" w="41605">
              <a:solidFill>
                <a:srgbClr val="FEFEFE"/>
              </a:solidFill>
              <a:prstDash val="solid"/>
              <a:headEnd type="none" len="sm" w="sm"/>
              <a:tailEnd type="arrow" len="sm" w="med"/>
            </a:ln>
          </p:spPr>
        </p:sp>
        <p:sp>
          <p:nvSpPr>
            <p:cNvPr name="AutoShape 158" id="158"/>
            <p:cNvSpPr/>
            <p:nvPr/>
          </p:nvSpPr>
          <p:spPr>
            <a:xfrm>
              <a:off x="2591719" y="567141"/>
              <a:ext cx="2115547" cy="0"/>
            </a:xfrm>
            <a:prstGeom prst="line">
              <a:avLst/>
            </a:prstGeom>
            <a:ln cap="flat" w="41605">
              <a:solidFill>
                <a:srgbClr val="FEFEFE"/>
              </a:solidFill>
              <a:prstDash val="solid"/>
              <a:headEnd type="none" len="sm" w="sm"/>
              <a:tailEnd type="arrow" len="sm" w="med"/>
            </a:ln>
          </p:spPr>
        </p:sp>
        <p:sp>
          <p:nvSpPr>
            <p:cNvPr name="TextBox 159" id="159"/>
            <p:cNvSpPr txBox="true"/>
            <p:nvPr/>
          </p:nvSpPr>
          <p:spPr>
            <a:xfrm rot="0">
              <a:off x="5477690" y="1863439"/>
              <a:ext cx="154228"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160" id="160"/>
            <p:cNvSpPr txBox="true"/>
            <p:nvPr/>
          </p:nvSpPr>
          <p:spPr>
            <a:xfrm rot="0">
              <a:off x="783826" y="516979"/>
              <a:ext cx="154228" cy="36455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161" id="161"/>
            <p:cNvSpPr txBox="true"/>
            <p:nvPr/>
          </p:nvSpPr>
          <p:spPr>
            <a:xfrm rot="0">
              <a:off x="853037" y="3044829"/>
              <a:ext cx="170033" cy="37175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grpSp>
      <p:grpSp>
        <p:nvGrpSpPr>
          <p:cNvPr name="Group 162" id="162"/>
          <p:cNvGrpSpPr/>
          <p:nvPr/>
        </p:nvGrpSpPr>
        <p:grpSpPr>
          <a:xfrm rot="0">
            <a:off x="13834824" y="2237858"/>
            <a:ext cx="853674" cy="853674"/>
            <a:chOff x="0" y="0"/>
            <a:chExt cx="812800" cy="812800"/>
          </a:xfrm>
        </p:grpSpPr>
        <p:sp>
          <p:nvSpPr>
            <p:cNvPr name="Freeform 163" id="16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64" id="164"/>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AutoShape 165" id="165"/>
          <p:cNvSpPr/>
          <p:nvPr/>
        </p:nvSpPr>
        <p:spPr>
          <a:xfrm flipH="true" flipV="true">
            <a:off x="13834824" y="1565250"/>
            <a:ext cx="426837" cy="672609"/>
          </a:xfrm>
          <a:prstGeom prst="line">
            <a:avLst/>
          </a:prstGeom>
          <a:ln cap="flat" w="38100">
            <a:solidFill>
              <a:srgbClr val="FEFEFE"/>
            </a:solidFill>
            <a:prstDash val="solid"/>
            <a:headEnd type="none" len="sm" w="sm"/>
            <a:tailEnd type="arrow" len="sm" w="med"/>
          </a:ln>
        </p:spPr>
      </p:sp>
      <p:sp>
        <p:nvSpPr>
          <p:cNvPr name="AutoShape 166" id="166"/>
          <p:cNvSpPr/>
          <p:nvPr/>
        </p:nvSpPr>
        <p:spPr>
          <a:xfrm flipV="true">
            <a:off x="13818740" y="3091533"/>
            <a:ext cx="442922" cy="264417"/>
          </a:xfrm>
          <a:prstGeom prst="line">
            <a:avLst/>
          </a:prstGeom>
          <a:ln cap="flat" w="38100">
            <a:solidFill>
              <a:srgbClr val="FEFEFE"/>
            </a:solidFill>
            <a:prstDash val="solid"/>
            <a:headEnd type="none" len="sm" w="sm"/>
            <a:tailEnd type="arrow" len="sm" w="med"/>
          </a:ln>
        </p:spPr>
      </p:sp>
      <p:sp>
        <p:nvSpPr>
          <p:cNvPr name="AutoShape 167" id="167"/>
          <p:cNvSpPr/>
          <p:nvPr/>
        </p:nvSpPr>
        <p:spPr>
          <a:xfrm flipV="true">
            <a:off x="14688499" y="1726857"/>
            <a:ext cx="886523" cy="700031"/>
          </a:xfrm>
          <a:prstGeom prst="line">
            <a:avLst/>
          </a:prstGeom>
          <a:ln cap="flat" w="38100">
            <a:solidFill>
              <a:srgbClr val="FEFEFE"/>
            </a:solidFill>
            <a:prstDash val="solid"/>
            <a:headEnd type="none" len="sm" w="sm"/>
            <a:tailEnd type="arrow" len="sm" w="med"/>
          </a:ln>
        </p:spPr>
      </p:sp>
      <p:sp>
        <p:nvSpPr>
          <p:cNvPr name="TextBox 168" id="168"/>
          <p:cNvSpPr txBox="true"/>
          <p:nvPr/>
        </p:nvSpPr>
        <p:spPr>
          <a:xfrm rot="0">
            <a:off x="14941260" y="1796204"/>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169" id="169"/>
          <p:cNvSpPr txBox="true"/>
          <p:nvPr/>
        </p:nvSpPr>
        <p:spPr>
          <a:xfrm rot="0">
            <a:off x="13739574" y="2924540"/>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170" id="170"/>
          <p:cNvSpPr txBox="true"/>
          <p:nvPr/>
        </p:nvSpPr>
        <p:spPr>
          <a:xfrm rot="0">
            <a:off x="14231926" y="1750918"/>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171" id="171"/>
          <p:cNvSpPr/>
          <p:nvPr/>
        </p:nvSpPr>
        <p:spPr>
          <a:xfrm>
            <a:off x="12924281" y="2464988"/>
            <a:ext cx="1005793" cy="0"/>
          </a:xfrm>
          <a:prstGeom prst="line">
            <a:avLst/>
          </a:prstGeom>
          <a:ln cap="flat" w="38100">
            <a:solidFill>
              <a:srgbClr val="FEFEFE"/>
            </a:solidFill>
            <a:prstDash val="solid"/>
            <a:headEnd type="none" len="sm" w="sm"/>
            <a:tailEnd type="arrow" len="sm" w="med"/>
          </a:ln>
        </p:spPr>
      </p:sp>
      <p:grpSp>
        <p:nvGrpSpPr>
          <p:cNvPr name="Group 172" id="172"/>
          <p:cNvGrpSpPr/>
          <p:nvPr/>
        </p:nvGrpSpPr>
        <p:grpSpPr>
          <a:xfrm rot="0">
            <a:off x="12459045" y="5901449"/>
            <a:ext cx="4381162" cy="3102550"/>
            <a:chOff x="0" y="0"/>
            <a:chExt cx="5841549" cy="4136734"/>
          </a:xfrm>
        </p:grpSpPr>
        <p:grpSp>
          <p:nvGrpSpPr>
            <p:cNvPr name="Group 173" id="173"/>
            <p:cNvGrpSpPr/>
            <p:nvPr/>
          </p:nvGrpSpPr>
          <p:grpSpPr>
            <a:xfrm rot="0">
              <a:off x="0" y="1360261"/>
              <a:ext cx="1134283" cy="1134283"/>
              <a:chOff x="0" y="0"/>
              <a:chExt cx="812800" cy="812800"/>
            </a:xfrm>
          </p:grpSpPr>
          <p:sp>
            <p:nvSpPr>
              <p:cNvPr name="Freeform 174" id="17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175" id="175"/>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76" id="176"/>
            <p:cNvGrpSpPr/>
            <p:nvPr/>
          </p:nvGrpSpPr>
          <p:grpSpPr>
            <a:xfrm rot="0">
              <a:off x="1457436" y="0"/>
              <a:ext cx="1134283" cy="1134283"/>
              <a:chOff x="0" y="0"/>
              <a:chExt cx="812800" cy="812800"/>
            </a:xfrm>
          </p:grpSpPr>
          <p:sp>
            <p:nvSpPr>
              <p:cNvPr name="Freeform 177" id="17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78" id="178"/>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79" id="179"/>
            <p:cNvGrpSpPr/>
            <p:nvPr/>
          </p:nvGrpSpPr>
          <p:grpSpPr>
            <a:xfrm rot="0">
              <a:off x="4707267" y="3002451"/>
              <a:ext cx="1134283" cy="1134283"/>
              <a:chOff x="0" y="0"/>
              <a:chExt cx="812800" cy="812800"/>
            </a:xfrm>
          </p:grpSpPr>
          <p:sp>
            <p:nvSpPr>
              <p:cNvPr name="Freeform 180" id="18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81" id="181"/>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82" id="182"/>
            <p:cNvGrpSpPr/>
            <p:nvPr/>
          </p:nvGrpSpPr>
          <p:grpSpPr>
            <a:xfrm rot="0">
              <a:off x="1457436" y="3002451"/>
              <a:ext cx="1134283" cy="1134283"/>
              <a:chOff x="0" y="0"/>
              <a:chExt cx="812800" cy="812800"/>
            </a:xfrm>
          </p:grpSpPr>
          <p:sp>
            <p:nvSpPr>
              <p:cNvPr name="Freeform 183" id="18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84" id="184"/>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85" id="185"/>
            <p:cNvGrpSpPr/>
            <p:nvPr/>
          </p:nvGrpSpPr>
          <p:grpSpPr>
            <a:xfrm rot="0">
              <a:off x="4707267" y="0"/>
              <a:ext cx="1134283" cy="1134283"/>
              <a:chOff x="0" y="0"/>
              <a:chExt cx="812800" cy="812800"/>
            </a:xfrm>
          </p:grpSpPr>
          <p:sp>
            <p:nvSpPr>
              <p:cNvPr name="Freeform 186" id="18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87" id="187"/>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sp>
          <p:nvSpPr>
            <p:cNvPr name="AutoShape 188" id="188"/>
            <p:cNvSpPr/>
            <p:nvPr/>
          </p:nvSpPr>
          <p:spPr>
            <a:xfrm flipV="true">
              <a:off x="5274408" y="1134283"/>
              <a:ext cx="0" cy="1868168"/>
            </a:xfrm>
            <a:prstGeom prst="line">
              <a:avLst/>
            </a:prstGeom>
            <a:ln cap="flat" w="41605">
              <a:solidFill>
                <a:srgbClr val="FEFEFE"/>
              </a:solidFill>
              <a:prstDash val="solid"/>
              <a:headEnd type="none" len="sm" w="sm"/>
              <a:tailEnd type="arrow" len="sm" w="med"/>
            </a:ln>
          </p:spPr>
        </p:sp>
        <p:sp>
          <p:nvSpPr>
            <p:cNvPr name="AutoShape 189" id="189"/>
            <p:cNvSpPr/>
            <p:nvPr/>
          </p:nvSpPr>
          <p:spPr>
            <a:xfrm flipV="true">
              <a:off x="567141" y="567141"/>
              <a:ext cx="890295" cy="793120"/>
            </a:xfrm>
            <a:prstGeom prst="line">
              <a:avLst/>
            </a:prstGeom>
            <a:ln cap="flat" w="41605">
              <a:solidFill>
                <a:srgbClr val="FEFEFE"/>
              </a:solidFill>
              <a:prstDash val="solid"/>
              <a:headEnd type="none" len="sm" w="sm"/>
              <a:tailEnd type="arrow" len="sm" w="med"/>
            </a:ln>
          </p:spPr>
        </p:sp>
        <p:sp>
          <p:nvSpPr>
            <p:cNvPr name="AutoShape 190" id="190"/>
            <p:cNvSpPr/>
            <p:nvPr/>
          </p:nvSpPr>
          <p:spPr>
            <a:xfrm>
              <a:off x="567141" y="2494544"/>
              <a:ext cx="1000998" cy="738366"/>
            </a:xfrm>
            <a:prstGeom prst="line">
              <a:avLst/>
            </a:prstGeom>
            <a:ln cap="flat" w="41605">
              <a:solidFill>
                <a:srgbClr val="FEFEFE"/>
              </a:solidFill>
              <a:prstDash val="solid"/>
              <a:headEnd type="none" len="sm" w="sm"/>
              <a:tailEnd type="arrow" len="sm" w="med"/>
            </a:ln>
          </p:spPr>
        </p:sp>
        <p:sp>
          <p:nvSpPr>
            <p:cNvPr name="AutoShape 191" id="191"/>
            <p:cNvSpPr/>
            <p:nvPr/>
          </p:nvSpPr>
          <p:spPr>
            <a:xfrm>
              <a:off x="2591719" y="3569592"/>
              <a:ext cx="2115547" cy="0"/>
            </a:xfrm>
            <a:prstGeom prst="line">
              <a:avLst/>
            </a:prstGeom>
            <a:ln cap="flat" w="41605">
              <a:solidFill>
                <a:srgbClr val="FEFEFE"/>
              </a:solidFill>
              <a:prstDash val="solid"/>
              <a:headEnd type="none" len="sm" w="sm"/>
              <a:tailEnd type="arrow" len="sm" w="med"/>
            </a:ln>
          </p:spPr>
        </p:sp>
        <p:sp>
          <p:nvSpPr>
            <p:cNvPr name="AutoShape 192" id="192"/>
            <p:cNvSpPr/>
            <p:nvPr/>
          </p:nvSpPr>
          <p:spPr>
            <a:xfrm>
              <a:off x="2591719" y="567141"/>
              <a:ext cx="2115547" cy="0"/>
            </a:xfrm>
            <a:prstGeom prst="line">
              <a:avLst/>
            </a:prstGeom>
            <a:ln cap="flat" w="41605">
              <a:solidFill>
                <a:srgbClr val="FEFEFE"/>
              </a:solidFill>
              <a:prstDash val="solid"/>
              <a:headEnd type="none" len="sm" w="sm"/>
              <a:tailEnd type="arrow" len="sm" w="med"/>
            </a:ln>
          </p:spPr>
        </p:sp>
        <p:sp>
          <p:nvSpPr>
            <p:cNvPr name="TextBox 193" id="193"/>
            <p:cNvSpPr txBox="true"/>
            <p:nvPr/>
          </p:nvSpPr>
          <p:spPr>
            <a:xfrm rot="0">
              <a:off x="5477690" y="1863439"/>
              <a:ext cx="154228"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194" id="194"/>
            <p:cNvSpPr txBox="true"/>
            <p:nvPr/>
          </p:nvSpPr>
          <p:spPr>
            <a:xfrm rot="0">
              <a:off x="783826" y="516979"/>
              <a:ext cx="154228" cy="36455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195" id="195"/>
            <p:cNvSpPr txBox="true"/>
            <p:nvPr/>
          </p:nvSpPr>
          <p:spPr>
            <a:xfrm rot="0">
              <a:off x="853037" y="3044829"/>
              <a:ext cx="170033" cy="37175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grpSp>
      <p:grpSp>
        <p:nvGrpSpPr>
          <p:cNvPr name="Group 196" id="196"/>
          <p:cNvGrpSpPr/>
          <p:nvPr/>
        </p:nvGrpSpPr>
        <p:grpSpPr>
          <a:xfrm rot="0">
            <a:off x="14252524" y="7037436"/>
            <a:ext cx="853674" cy="853674"/>
            <a:chOff x="0" y="0"/>
            <a:chExt cx="812800" cy="812800"/>
          </a:xfrm>
        </p:grpSpPr>
        <p:sp>
          <p:nvSpPr>
            <p:cNvPr name="Freeform 197" id="19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98" id="198"/>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AutoShape 199" id="199"/>
          <p:cNvSpPr/>
          <p:nvPr/>
        </p:nvSpPr>
        <p:spPr>
          <a:xfrm flipH="true" flipV="true">
            <a:off x="14252524" y="6364828"/>
            <a:ext cx="426837" cy="672609"/>
          </a:xfrm>
          <a:prstGeom prst="line">
            <a:avLst/>
          </a:prstGeom>
          <a:ln cap="flat" w="38100">
            <a:solidFill>
              <a:srgbClr val="FEFEFE"/>
            </a:solidFill>
            <a:prstDash val="solid"/>
            <a:headEnd type="none" len="sm" w="sm"/>
            <a:tailEnd type="arrow" len="sm" w="med"/>
          </a:ln>
        </p:spPr>
      </p:sp>
      <p:sp>
        <p:nvSpPr>
          <p:cNvPr name="AutoShape 200" id="200"/>
          <p:cNvSpPr/>
          <p:nvPr/>
        </p:nvSpPr>
        <p:spPr>
          <a:xfrm flipV="true">
            <a:off x="14236439" y="7891111"/>
            <a:ext cx="442922" cy="264417"/>
          </a:xfrm>
          <a:prstGeom prst="line">
            <a:avLst/>
          </a:prstGeom>
          <a:ln cap="flat" w="38100">
            <a:solidFill>
              <a:srgbClr val="FEFEFE"/>
            </a:solidFill>
            <a:prstDash val="solid"/>
            <a:headEnd type="none" len="sm" w="sm"/>
            <a:tailEnd type="arrow" len="sm" w="med"/>
          </a:ln>
        </p:spPr>
      </p:sp>
      <p:sp>
        <p:nvSpPr>
          <p:cNvPr name="AutoShape 201" id="201"/>
          <p:cNvSpPr/>
          <p:nvPr/>
        </p:nvSpPr>
        <p:spPr>
          <a:xfrm flipV="true">
            <a:off x="15106198" y="6526435"/>
            <a:ext cx="886523" cy="700031"/>
          </a:xfrm>
          <a:prstGeom prst="line">
            <a:avLst/>
          </a:prstGeom>
          <a:ln cap="flat" w="38100">
            <a:solidFill>
              <a:srgbClr val="FEFEFE"/>
            </a:solidFill>
            <a:prstDash val="solid"/>
            <a:headEnd type="none" len="sm" w="sm"/>
            <a:tailEnd type="arrow" len="sm" w="med"/>
          </a:ln>
        </p:spPr>
      </p:sp>
      <p:sp>
        <p:nvSpPr>
          <p:cNvPr name="TextBox 202" id="202"/>
          <p:cNvSpPr txBox="true"/>
          <p:nvPr/>
        </p:nvSpPr>
        <p:spPr>
          <a:xfrm rot="0">
            <a:off x="15358960" y="6595782"/>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203" id="203"/>
          <p:cNvSpPr txBox="true"/>
          <p:nvPr/>
        </p:nvSpPr>
        <p:spPr>
          <a:xfrm rot="0">
            <a:off x="14157274" y="7724118"/>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204" id="204"/>
          <p:cNvSpPr txBox="true"/>
          <p:nvPr/>
        </p:nvSpPr>
        <p:spPr>
          <a:xfrm rot="0">
            <a:off x="14649626" y="6550496"/>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205" id="205"/>
          <p:cNvSpPr/>
          <p:nvPr/>
        </p:nvSpPr>
        <p:spPr>
          <a:xfrm>
            <a:off x="13341981" y="7264566"/>
            <a:ext cx="1005793" cy="0"/>
          </a:xfrm>
          <a:prstGeom prst="line">
            <a:avLst/>
          </a:prstGeom>
          <a:ln cap="flat" w="38100">
            <a:solidFill>
              <a:srgbClr val="FEFEFE"/>
            </a:solidFill>
            <a:prstDash val="solid"/>
            <a:headEnd type="none" len="sm" w="sm"/>
            <a:tailEnd type="arrow" len="sm" w="med"/>
          </a:ln>
        </p:spPr>
      </p:sp>
      <p:sp>
        <p:nvSpPr>
          <p:cNvPr name="TextBox 206" id="206"/>
          <p:cNvSpPr txBox="true"/>
          <p:nvPr/>
        </p:nvSpPr>
        <p:spPr>
          <a:xfrm rot="0">
            <a:off x="2812127" y="1116156"/>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07" id="207"/>
          <p:cNvSpPr txBox="true"/>
          <p:nvPr/>
        </p:nvSpPr>
        <p:spPr>
          <a:xfrm rot="0">
            <a:off x="2964981" y="3760890"/>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08" id="208"/>
          <p:cNvSpPr txBox="true"/>
          <p:nvPr/>
        </p:nvSpPr>
        <p:spPr>
          <a:xfrm rot="0">
            <a:off x="3012152" y="5746825"/>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09" id="209"/>
          <p:cNvSpPr txBox="true"/>
          <p:nvPr/>
        </p:nvSpPr>
        <p:spPr>
          <a:xfrm rot="0">
            <a:off x="3064994" y="8537318"/>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10" id="210"/>
          <p:cNvSpPr txBox="true"/>
          <p:nvPr/>
        </p:nvSpPr>
        <p:spPr>
          <a:xfrm rot="0">
            <a:off x="8619131" y="1000125"/>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11" id="211"/>
          <p:cNvSpPr txBox="true"/>
          <p:nvPr/>
        </p:nvSpPr>
        <p:spPr>
          <a:xfrm rot="0">
            <a:off x="8896236" y="3834061"/>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12" id="212"/>
          <p:cNvSpPr txBox="true"/>
          <p:nvPr/>
        </p:nvSpPr>
        <p:spPr>
          <a:xfrm rot="0">
            <a:off x="9045623" y="5907363"/>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13" id="213"/>
          <p:cNvSpPr txBox="true"/>
          <p:nvPr/>
        </p:nvSpPr>
        <p:spPr>
          <a:xfrm rot="0">
            <a:off x="9144000" y="8552096"/>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14" id="214"/>
          <p:cNvSpPr txBox="true"/>
          <p:nvPr/>
        </p:nvSpPr>
        <p:spPr>
          <a:xfrm rot="0">
            <a:off x="14488474" y="1126174"/>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15" id="215"/>
          <p:cNvSpPr txBox="true"/>
          <p:nvPr/>
        </p:nvSpPr>
        <p:spPr>
          <a:xfrm rot="0">
            <a:off x="14675990" y="3848838"/>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16" id="216"/>
          <p:cNvSpPr txBox="true"/>
          <p:nvPr/>
        </p:nvSpPr>
        <p:spPr>
          <a:xfrm rot="0">
            <a:off x="14941260" y="5969195"/>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17" id="217"/>
          <p:cNvSpPr txBox="true"/>
          <p:nvPr/>
        </p:nvSpPr>
        <p:spPr>
          <a:xfrm rot="0">
            <a:off x="15158935" y="8627007"/>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218" id="218"/>
          <p:cNvSpPr txBox="true"/>
          <p:nvPr/>
        </p:nvSpPr>
        <p:spPr>
          <a:xfrm rot="0">
            <a:off x="1618475" y="6980286"/>
            <a:ext cx="197003" cy="429274"/>
          </a:xfrm>
          <a:prstGeom prst="rect">
            <a:avLst/>
          </a:prstGeom>
        </p:spPr>
        <p:txBody>
          <a:bodyPr anchor="t" rtlCol="false" tIns="0" lIns="0" bIns="0" rIns="0">
            <a:spAutoFit/>
          </a:bodyPr>
          <a:lstStyle/>
          <a:p>
            <a:pPr algn="ctr">
              <a:lnSpc>
                <a:spcPts val="3532"/>
              </a:lnSpc>
            </a:pPr>
            <a:r>
              <a:rPr lang="en-US" sz="2523">
                <a:solidFill>
                  <a:srgbClr val="000000"/>
                </a:solidFill>
                <a:latin typeface="Canva Sans"/>
              </a:rPr>
              <a:t>4</a:t>
            </a:r>
          </a:p>
        </p:txBody>
      </p:sp>
      <p:sp>
        <p:nvSpPr>
          <p:cNvPr name="TextBox 219" id="219"/>
          <p:cNvSpPr txBox="true"/>
          <p:nvPr/>
        </p:nvSpPr>
        <p:spPr>
          <a:xfrm rot="0">
            <a:off x="1519974" y="2296567"/>
            <a:ext cx="197003" cy="429274"/>
          </a:xfrm>
          <a:prstGeom prst="rect">
            <a:avLst/>
          </a:prstGeom>
        </p:spPr>
        <p:txBody>
          <a:bodyPr anchor="t" rtlCol="false" tIns="0" lIns="0" bIns="0" rIns="0">
            <a:spAutoFit/>
          </a:bodyPr>
          <a:lstStyle/>
          <a:p>
            <a:pPr algn="ctr">
              <a:lnSpc>
                <a:spcPts val="3532"/>
              </a:lnSpc>
            </a:pPr>
            <a:r>
              <a:rPr lang="en-US" sz="2523">
                <a:solidFill>
                  <a:srgbClr val="000000"/>
                </a:solidFill>
                <a:latin typeface="Canva Sans"/>
              </a:rPr>
              <a:t>4</a:t>
            </a:r>
          </a:p>
        </p:txBody>
      </p:sp>
      <p:sp>
        <p:nvSpPr>
          <p:cNvPr name="TextBox 220" id="220"/>
          <p:cNvSpPr txBox="true"/>
          <p:nvPr/>
        </p:nvSpPr>
        <p:spPr>
          <a:xfrm rot="0">
            <a:off x="7233542" y="2353717"/>
            <a:ext cx="197003" cy="429274"/>
          </a:xfrm>
          <a:prstGeom prst="rect">
            <a:avLst/>
          </a:prstGeom>
        </p:spPr>
        <p:txBody>
          <a:bodyPr anchor="t" rtlCol="false" tIns="0" lIns="0" bIns="0" rIns="0">
            <a:spAutoFit/>
          </a:bodyPr>
          <a:lstStyle/>
          <a:p>
            <a:pPr algn="ctr">
              <a:lnSpc>
                <a:spcPts val="3532"/>
              </a:lnSpc>
            </a:pPr>
            <a:r>
              <a:rPr lang="en-US" sz="2523">
                <a:solidFill>
                  <a:srgbClr val="000000"/>
                </a:solidFill>
                <a:latin typeface="Canva Sans"/>
              </a:rPr>
              <a:t>4</a:t>
            </a:r>
          </a:p>
        </p:txBody>
      </p:sp>
      <p:sp>
        <p:nvSpPr>
          <p:cNvPr name="TextBox 221" id="221"/>
          <p:cNvSpPr txBox="true"/>
          <p:nvPr/>
        </p:nvSpPr>
        <p:spPr>
          <a:xfrm rot="0">
            <a:off x="13243479" y="2353717"/>
            <a:ext cx="197003" cy="429274"/>
          </a:xfrm>
          <a:prstGeom prst="rect">
            <a:avLst/>
          </a:prstGeom>
        </p:spPr>
        <p:txBody>
          <a:bodyPr anchor="t" rtlCol="false" tIns="0" lIns="0" bIns="0" rIns="0">
            <a:spAutoFit/>
          </a:bodyPr>
          <a:lstStyle/>
          <a:p>
            <a:pPr algn="ctr">
              <a:lnSpc>
                <a:spcPts val="3532"/>
              </a:lnSpc>
            </a:pPr>
            <a:r>
              <a:rPr lang="en-US" sz="2523">
                <a:solidFill>
                  <a:srgbClr val="000000"/>
                </a:solidFill>
                <a:latin typeface="Canva Sans"/>
              </a:rPr>
              <a:t>4</a:t>
            </a:r>
          </a:p>
        </p:txBody>
      </p:sp>
      <p:sp>
        <p:nvSpPr>
          <p:cNvPr name="TextBox 222" id="222"/>
          <p:cNvSpPr txBox="true"/>
          <p:nvPr/>
        </p:nvSpPr>
        <p:spPr>
          <a:xfrm rot="0">
            <a:off x="13637821" y="7166348"/>
            <a:ext cx="197003" cy="429274"/>
          </a:xfrm>
          <a:prstGeom prst="rect">
            <a:avLst/>
          </a:prstGeom>
        </p:spPr>
        <p:txBody>
          <a:bodyPr anchor="t" rtlCol="false" tIns="0" lIns="0" bIns="0" rIns="0">
            <a:spAutoFit/>
          </a:bodyPr>
          <a:lstStyle/>
          <a:p>
            <a:pPr algn="ctr">
              <a:lnSpc>
                <a:spcPts val="3532"/>
              </a:lnSpc>
            </a:pPr>
            <a:r>
              <a:rPr lang="en-US" sz="2523">
                <a:solidFill>
                  <a:srgbClr val="000000"/>
                </a:solidFill>
                <a:latin typeface="Canva Sans"/>
              </a:rPr>
              <a:t>4</a:t>
            </a:r>
          </a:p>
        </p:txBody>
      </p:sp>
      <p:sp>
        <p:nvSpPr>
          <p:cNvPr name="TextBox 223" id="223"/>
          <p:cNvSpPr txBox="true"/>
          <p:nvPr/>
        </p:nvSpPr>
        <p:spPr>
          <a:xfrm rot="0">
            <a:off x="7637937" y="7130146"/>
            <a:ext cx="197003" cy="429274"/>
          </a:xfrm>
          <a:prstGeom prst="rect">
            <a:avLst/>
          </a:prstGeom>
        </p:spPr>
        <p:txBody>
          <a:bodyPr anchor="t" rtlCol="false" tIns="0" lIns="0" bIns="0" rIns="0">
            <a:spAutoFit/>
          </a:bodyPr>
          <a:lstStyle/>
          <a:p>
            <a:pPr algn="ctr">
              <a:lnSpc>
                <a:spcPts val="3532"/>
              </a:lnSpc>
            </a:pPr>
            <a:r>
              <a:rPr lang="en-US" sz="2523">
                <a:solidFill>
                  <a:srgbClr val="000000"/>
                </a:solidFill>
                <a:latin typeface="Canva Sans"/>
              </a:rPr>
              <a:t>4</a:t>
            </a:r>
          </a:p>
        </p:txBody>
      </p:sp>
      <p:sp>
        <p:nvSpPr>
          <p:cNvPr name="TextBox 224" id="224"/>
          <p:cNvSpPr txBox="true"/>
          <p:nvPr/>
        </p:nvSpPr>
        <p:spPr>
          <a:xfrm rot="0">
            <a:off x="27216" y="1604286"/>
            <a:ext cx="342900"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0</a:t>
            </a:r>
          </a:p>
        </p:txBody>
      </p:sp>
      <p:sp>
        <p:nvSpPr>
          <p:cNvPr name="TextBox 225" id="225"/>
          <p:cNvSpPr txBox="true"/>
          <p:nvPr/>
        </p:nvSpPr>
        <p:spPr>
          <a:xfrm rot="0">
            <a:off x="316746" y="6081092"/>
            <a:ext cx="342900"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0</a:t>
            </a:r>
          </a:p>
        </p:txBody>
      </p:sp>
      <p:sp>
        <p:nvSpPr>
          <p:cNvPr name="TextBox 226" id="226"/>
          <p:cNvSpPr txBox="true"/>
          <p:nvPr/>
        </p:nvSpPr>
        <p:spPr>
          <a:xfrm rot="0">
            <a:off x="5892729" y="1589129"/>
            <a:ext cx="342900"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0</a:t>
            </a:r>
          </a:p>
        </p:txBody>
      </p:sp>
      <p:sp>
        <p:nvSpPr>
          <p:cNvPr name="TextBox 227" id="227"/>
          <p:cNvSpPr txBox="true"/>
          <p:nvPr/>
        </p:nvSpPr>
        <p:spPr>
          <a:xfrm rot="0">
            <a:off x="6254679" y="6295280"/>
            <a:ext cx="342900"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0</a:t>
            </a:r>
          </a:p>
        </p:txBody>
      </p:sp>
      <p:sp>
        <p:nvSpPr>
          <p:cNvPr name="TextBox 228" id="228"/>
          <p:cNvSpPr txBox="true"/>
          <p:nvPr/>
        </p:nvSpPr>
        <p:spPr>
          <a:xfrm rot="0">
            <a:off x="11769316" y="1765272"/>
            <a:ext cx="342900"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0</a:t>
            </a:r>
          </a:p>
        </p:txBody>
      </p:sp>
      <p:sp>
        <p:nvSpPr>
          <p:cNvPr name="TextBox 229" id="229"/>
          <p:cNvSpPr txBox="true"/>
          <p:nvPr/>
        </p:nvSpPr>
        <p:spPr>
          <a:xfrm rot="0">
            <a:off x="12268545" y="6451836"/>
            <a:ext cx="342900"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0</a:t>
            </a:r>
          </a:p>
        </p:txBody>
      </p:sp>
      <p:sp>
        <p:nvSpPr>
          <p:cNvPr name="TextBox 230" id="230"/>
          <p:cNvSpPr txBox="true"/>
          <p:nvPr/>
        </p:nvSpPr>
        <p:spPr>
          <a:xfrm rot="0">
            <a:off x="1505374" y="3820263"/>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31" id="231"/>
          <p:cNvSpPr txBox="true"/>
          <p:nvPr/>
        </p:nvSpPr>
        <p:spPr>
          <a:xfrm rot="0">
            <a:off x="1557288" y="454972"/>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32" id="232"/>
          <p:cNvSpPr txBox="true"/>
          <p:nvPr/>
        </p:nvSpPr>
        <p:spPr>
          <a:xfrm rot="0">
            <a:off x="2963900" y="2258467"/>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33" id="233"/>
          <p:cNvSpPr txBox="true"/>
          <p:nvPr/>
        </p:nvSpPr>
        <p:spPr>
          <a:xfrm rot="0">
            <a:off x="4062253" y="3893435"/>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34" id="234"/>
          <p:cNvSpPr txBox="true"/>
          <p:nvPr/>
        </p:nvSpPr>
        <p:spPr>
          <a:xfrm rot="0">
            <a:off x="4062253" y="454972"/>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35" id="235"/>
          <p:cNvSpPr txBox="true"/>
          <p:nvPr/>
        </p:nvSpPr>
        <p:spPr>
          <a:xfrm rot="0">
            <a:off x="13346270" y="541070"/>
            <a:ext cx="314325"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6</a:t>
            </a:r>
          </a:p>
        </p:txBody>
      </p:sp>
      <p:sp>
        <p:nvSpPr>
          <p:cNvPr name="TextBox 236" id="236"/>
          <p:cNvSpPr txBox="true"/>
          <p:nvPr/>
        </p:nvSpPr>
        <p:spPr>
          <a:xfrm rot="0">
            <a:off x="8607553" y="2496274"/>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37" id="237"/>
          <p:cNvSpPr txBox="true"/>
          <p:nvPr/>
        </p:nvSpPr>
        <p:spPr>
          <a:xfrm rot="0">
            <a:off x="7480775" y="3782163"/>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38" id="238"/>
          <p:cNvSpPr txBox="true"/>
          <p:nvPr/>
        </p:nvSpPr>
        <p:spPr>
          <a:xfrm rot="0">
            <a:off x="9957148" y="3893435"/>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39" id="239"/>
          <p:cNvSpPr txBox="true"/>
          <p:nvPr/>
        </p:nvSpPr>
        <p:spPr>
          <a:xfrm rot="0">
            <a:off x="9957148" y="481221"/>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40" id="240"/>
          <p:cNvSpPr txBox="true"/>
          <p:nvPr/>
        </p:nvSpPr>
        <p:spPr>
          <a:xfrm rot="0">
            <a:off x="14765047" y="2461766"/>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4</a:t>
            </a:r>
          </a:p>
        </p:txBody>
      </p:sp>
      <p:sp>
        <p:nvSpPr>
          <p:cNvPr name="TextBox 241" id="241"/>
          <p:cNvSpPr txBox="true"/>
          <p:nvPr/>
        </p:nvSpPr>
        <p:spPr>
          <a:xfrm rot="0">
            <a:off x="13739574" y="5289507"/>
            <a:ext cx="314325"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6</a:t>
            </a:r>
          </a:p>
        </p:txBody>
      </p:sp>
      <p:sp>
        <p:nvSpPr>
          <p:cNvPr name="TextBox 242" id="242"/>
          <p:cNvSpPr txBox="true"/>
          <p:nvPr/>
        </p:nvSpPr>
        <p:spPr>
          <a:xfrm rot="0">
            <a:off x="15106198" y="7301278"/>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4</a:t>
            </a:r>
          </a:p>
        </p:txBody>
      </p:sp>
      <p:sp>
        <p:nvSpPr>
          <p:cNvPr name="TextBox 243" id="243"/>
          <p:cNvSpPr txBox="true"/>
          <p:nvPr/>
        </p:nvSpPr>
        <p:spPr>
          <a:xfrm rot="0">
            <a:off x="7480775" y="382270"/>
            <a:ext cx="314325"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6</a:t>
            </a:r>
          </a:p>
        </p:txBody>
      </p:sp>
      <p:sp>
        <p:nvSpPr>
          <p:cNvPr name="AutoShape 244" id="244"/>
          <p:cNvSpPr/>
          <p:nvPr/>
        </p:nvSpPr>
        <p:spPr>
          <a:xfrm>
            <a:off x="4811225" y="2429912"/>
            <a:ext cx="1081088" cy="23670"/>
          </a:xfrm>
          <a:prstGeom prst="line">
            <a:avLst/>
          </a:prstGeom>
          <a:ln cap="flat" w="38100">
            <a:solidFill>
              <a:srgbClr val="FEFEFE"/>
            </a:solidFill>
            <a:prstDash val="solid"/>
            <a:headEnd type="none" len="sm" w="sm"/>
            <a:tailEnd type="arrow" len="sm" w="med"/>
          </a:ln>
        </p:spPr>
      </p:sp>
      <p:sp>
        <p:nvSpPr>
          <p:cNvPr name="AutoShape 245" id="245"/>
          <p:cNvSpPr/>
          <p:nvPr/>
        </p:nvSpPr>
        <p:spPr>
          <a:xfrm>
            <a:off x="10687812" y="2579690"/>
            <a:ext cx="1081088" cy="23670"/>
          </a:xfrm>
          <a:prstGeom prst="line">
            <a:avLst/>
          </a:prstGeom>
          <a:ln cap="flat" w="38100">
            <a:solidFill>
              <a:srgbClr val="FEFEFE"/>
            </a:solidFill>
            <a:prstDash val="solid"/>
            <a:headEnd type="none" len="sm" w="sm"/>
            <a:tailEnd type="arrow" len="sm" w="med"/>
          </a:ln>
        </p:spPr>
      </p:sp>
      <p:sp>
        <p:nvSpPr>
          <p:cNvPr name="AutoShape 246" id="246"/>
          <p:cNvSpPr/>
          <p:nvPr/>
        </p:nvSpPr>
        <p:spPr>
          <a:xfrm>
            <a:off x="14960310" y="4602827"/>
            <a:ext cx="0" cy="1081347"/>
          </a:xfrm>
          <a:prstGeom prst="line">
            <a:avLst/>
          </a:prstGeom>
          <a:ln cap="flat" w="38100">
            <a:solidFill>
              <a:srgbClr val="FEFEFE"/>
            </a:solidFill>
            <a:prstDash val="solid"/>
            <a:headEnd type="none" len="sm" w="sm"/>
            <a:tailEnd type="arrow" len="sm" w="med"/>
          </a:ln>
        </p:spPr>
      </p:sp>
      <p:sp>
        <p:nvSpPr>
          <p:cNvPr name="AutoShape 247" id="247"/>
          <p:cNvSpPr/>
          <p:nvPr/>
        </p:nvSpPr>
        <p:spPr>
          <a:xfrm flipH="true">
            <a:off x="10959998" y="7530396"/>
            <a:ext cx="1081347" cy="0"/>
          </a:xfrm>
          <a:prstGeom prst="line">
            <a:avLst/>
          </a:prstGeom>
          <a:ln cap="flat" w="38100">
            <a:solidFill>
              <a:srgbClr val="FEFEFE"/>
            </a:solidFill>
            <a:prstDash val="solid"/>
            <a:headEnd type="none" len="sm" w="sm"/>
            <a:tailEnd type="arrow" len="sm" w="med"/>
          </a:ln>
        </p:spPr>
      </p:sp>
      <p:sp>
        <p:nvSpPr>
          <p:cNvPr name="AutoShape 248" id="248"/>
          <p:cNvSpPr/>
          <p:nvPr/>
        </p:nvSpPr>
        <p:spPr>
          <a:xfrm flipH="true">
            <a:off x="5054836" y="7299891"/>
            <a:ext cx="1081347" cy="0"/>
          </a:xfrm>
          <a:prstGeom prst="line">
            <a:avLst/>
          </a:prstGeom>
          <a:ln cap="flat" w="38100">
            <a:solidFill>
              <a:srgbClr val="FEFEFE"/>
            </a:solidFill>
            <a:prstDash val="solid"/>
            <a:headEnd type="none" len="sm" w="sm"/>
            <a:tailEnd type="arrow" len="sm" w="med"/>
          </a:ln>
        </p:spPr>
      </p:sp>
      <p:sp>
        <p:nvSpPr>
          <p:cNvPr name="TextBox 249" id="249"/>
          <p:cNvSpPr txBox="true"/>
          <p:nvPr/>
        </p:nvSpPr>
        <p:spPr>
          <a:xfrm rot="0">
            <a:off x="15821974" y="597252"/>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50" id="250"/>
          <p:cNvSpPr txBox="true"/>
          <p:nvPr/>
        </p:nvSpPr>
        <p:spPr>
          <a:xfrm rot="0">
            <a:off x="16204552" y="5357716"/>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51" id="251"/>
          <p:cNvSpPr txBox="true"/>
          <p:nvPr/>
        </p:nvSpPr>
        <p:spPr>
          <a:xfrm rot="0">
            <a:off x="13385770" y="3820263"/>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52" id="252"/>
          <p:cNvSpPr txBox="true"/>
          <p:nvPr/>
        </p:nvSpPr>
        <p:spPr>
          <a:xfrm rot="0">
            <a:off x="13900099" y="8905567"/>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253" id="253"/>
          <p:cNvSpPr txBox="true"/>
          <p:nvPr/>
        </p:nvSpPr>
        <p:spPr>
          <a:xfrm rot="0">
            <a:off x="15781347" y="3893435"/>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54" id="254"/>
          <p:cNvSpPr txBox="true"/>
          <p:nvPr/>
        </p:nvSpPr>
        <p:spPr>
          <a:xfrm rot="0">
            <a:off x="16245178" y="8686380"/>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55" id="255"/>
          <p:cNvSpPr txBox="true"/>
          <p:nvPr/>
        </p:nvSpPr>
        <p:spPr>
          <a:xfrm rot="0">
            <a:off x="10251765" y="5195010"/>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256" id="256"/>
          <p:cNvSpPr txBox="true"/>
          <p:nvPr/>
        </p:nvSpPr>
        <p:spPr>
          <a:xfrm rot="0">
            <a:off x="7758212" y="5158699"/>
            <a:ext cx="314325"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6</a:t>
            </a:r>
          </a:p>
        </p:txBody>
      </p:sp>
      <p:sp>
        <p:nvSpPr>
          <p:cNvPr name="TextBox 257" id="257"/>
          <p:cNvSpPr txBox="true"/>
          <p:nvPr/>
        </p:nvSpPr>
        <p:spPr>
          <a:xfrm rot="0">
            <a:off x="9005888" y="7342885"/>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4</a:t>
            </a:r>
          </a:p>
        </p:txBody>
      </p:sp>
      <p:sp>
        <p:nvSpPr>
          <p:cNvPr name="TextBox 258" id="258"/>
          <p:cNvSpPr txBox="true"/>
          <p:nvPr/>
        </p:nvSpPr>
        <p:spPr>
          <a:xfrm rot="0">
            <a:off x="7786787" y="8751316"/>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259" id="259"/>
          <p:cNvSpPr txBox="true"/>
          <p:nvPr/>
        </p:nvSpPr>
        <p:spPr>
          <a:xfrm rot="0">
            <a:off x="10239375" y="8596692"/>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60" id="260"/>
          <p:cNvSpPr txBox="true"/>
          <p:nvPr/>
        </p:nvSpPr>
        <p:spPr>
          <a:xfrm rot="0">
            <a:off x="3042152" y="7139283"/>
            <a:ext cx="2667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3</a:t>
            </a:r>
          </a:p>
        </p:txBody>
      </p:sp>
      <p:sp>
        <p:nvSpPr>
          <p:cNvPr name="TextBox 261" id="261"/>
          <p:cNvSpPr txBox="true"/>
          <p:nvPr/>
        </p:nvSpPr>
        <p:spPr>
          <a:xfrm rot="0">
            <a:off x="4145268" y="8516164"/>
            <a:ext cx="423205" cy="799577"/>
          </a:xfrm>
          <a:prstGeom prst="rect">
            <a:avLst/>
          </a:prstGeom>
        </p:spPr>
        <p:txBody>
          <a:bodyPr anchor="t" rtlCol="false" tIns="0" lIns="0" bIns="0" rIns="0">
            <a:spAutoFit/>
          </a:bodyPr>
          <a:lstStyle/>
          <a:p>
            <a:pPr algn="ctr">
              <a:lnSpc>
                <a:spcPts val="6535"/>
              </a:lnSpc>
              <a:spcBef>
                <a:spcPct val="0"/>
              </a:spcBef>
            </a:pPr>
            <a:r>
              <a:rPr lang="en-US" sz="4668">
                <a:solidFill>
                  <a:srgbClr val="FFFFFF"/>
                </a:solidFill>
                <a:latin typeface="Canva Sans"/>
              </a:rPr>
              <a:t>∞</a:t>
            </a:r>
          </a:p>
        </p:txBody>
      </p:sp>
      <p:sp>
        <p:nvSpPr>
          <p:cNvPr name="TextBox 262" id="262"/>
          <p:cNvSpPr txBox="true"/>
          <p:nvPr/>
        </p:nvSpPr>
        <p:spPr>
          <a:xfrm rot="0">
            <a:off x="1827201" y="8714955"/>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263" id="263"/>
          <p:cNvSpPr txBox="true"/>
          <p:nvPr/>
        </p:nvSpPr>
        <p:spPr>
          <a:xfrm rot="0">
            <a:off x="1768890" y="5067300"/>
            <a:ext cx="314325"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6</a:t>
            </a:r>
          </a:p>
        </p:txBody>
      </p:sp>
      <p:sp>
        <p:nvSpPr>
          <p:cNvPr name="TextBox 264" id="264"/>
          <p:cNvSpPr txBox="true"/>
          <p:nvPr/>
        </p:nvSpPr>
        <p:spPr>
          <a:xfrm rot="0">
            <a:off x="4228283" y="5076825"/>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265" id="265"/>
          <p:cNvSpPr txBox="true"/>
          <p:nvPr/>
        </p:nvSpPr>
        <p:spPr>
          <a:xfrm rot="0">
            <a:off x="560107" y="2071660"/>
            <a:ext cx="3048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A</a:t>
            </a:r>
          </a:p>
        </p:txBody>
      </p:sp>
      <p:sp>
        <p:nvSpPr>
          <p:cNvPr name="TextBox 266" id="266"/>
          <p:cNvSpPr txBox="true"/>
          <p:nvPr/>
        </p:nvSpPr>
        <p:spPr>
          <a:xfrm rot="0">
            <a:off x="6426129" y="2071660"/>
            <a:ext cx="3048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A</a:t>
            </a:r>
          </a:p>
        </p:txBody>
      </p:sp>
      <p:sp>
        <p:nvSpPr>
          <p:cNvPr name="TextBox 267" id="267"/>
          <p:cNvSpPr txBox="true"/>
          <p:nvPr/>
        </p:nvSpPr>
        <p:spPr>
          <a:xfrm rot="0">
            <a:off x="12306645" y="2199736"/>
            <a:ext cx="3048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A</a:t>
            </a:r>
          </a:p>
        </p:txBody>
      </p:sp>
      <p:sp>
        <p:nvSpPr>
          <p:cNvPr name="TextBox 268" id="268"/>
          <p:cNvSpPr txBox="true"/>
          <p:nvPr/>
        </p:nvSpPr>
        <p:spPr>
          <a:xfrm rot="0">
            <a:off x="12744795" y="7027911"/>
            <a:ext cx="3048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A</a:t>
            </a:r>
          </a:p>
        </p:txBody>
      </p:sp>
      <p:sp>
        <p:nvSpPr>
          <p:cNvPr name="TextBox 269" id="269"/>
          <p:cNvSpPr txBox="true"/>
          <p:nvPr/>
        </p:nvSpPr>
        <p:spPr>
          <a:xfrm rot="0">
            <a:off x="6703394" y="6850863"/>
            <a:ext cx="3048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A</a:t>
            </a:r>
          </a:p>
        </p:txBody>
      </p:sp>
      <p:sp>
        <p:nvSpPr>
          <p:cNvPr name="TextBox 270" id="270"/>
          <p:cNvSpPr txBox="true"/>
          <p:nvPr/>
        </p:nvSpPr>
        <p:spPr>
          <a:xfrm rot="0">
            <a:off x="693457" y="6796150"/>
            <a:ext cx="3048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A</a:t>
            </a:r>
          </a:p>
        </p:txBody>
      </p:sp>
      <p:sp>
        <p:nvSpPr>
          <p:cNvPr name="TextBox 271" id="271"/>
          <p:cNvSpPr txBox="true"/>
          <p:nvPr/>
        </p:nvSpPr>
        <p:spPr>
          <a:xfrm rot="0">
            <a:off x="1618475" y="1067076"/>
            <a:ext cx="3143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B</a:t>
            </a:r>
          </a:p>
        </p:txBody>
      </p:sp>
      <p:sp>
        <p:nvSpPr>
          <p:cNvPr name="TextBox 272" id="272"/>
          <p:cNvSpPr txBox="true"/>
          <p:nvPr/>
        </p:nvSpPr>
        <p:spPr>
          <a:xfrm rot="0">
            <a:off x="7484953" y="1035196"/>
            <a:ext cx="3143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B</a:t>
            </a:r>
          </a:p>
        </p:txBody>
      </p:sp>
      <p:sp>
        <p:nvSpPr>
          <p:cNvPr name="TextBox 273" id="273"/>
          <p:cNvSpPr txBox="true"/>
          <p:nvPr/>
        </p:nvSpPr>
        <p:spPr>
          <a:xfrm rot="0">
            <a:off x="13385770" y="1141829"/>
            <a:ext cx="3143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B</a:t>
            </a:r>
          </a:p>
        </p:txBody>
      </p:sp>
      <p:sp>
        <p:nvSpPr>
          <p:cNvPr name="TextBox 274" id="274"/>
          <p:cNvSpPr txBox="true"/>
          <p:nvPr/>
        </p:nvSpPr>
        <p:spPr>
          <a:xfrm rot="0">
            <a:off x="13772912" y="5965661"/>
            <a:ext cx="3143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B</a:t>
            </a:r>
          </a:p>
        </p:txBody>
      </p:sp>
      <p:sp>
        <p:nvSpPr>
          <p:cNvPr name="TextBox 275" id="275"/>
          <p:cNvSpPr txBox="true"/>
          <p:nvPr/>
        </p:nvSpPr>
        <p:spPr>
          <a:xfrm rot="0">
            <a:off x="7786787" y="5880131"/>
            <a:ext cx="3143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B</a:t>
            </a:r>
          </a:p>
        </p:txBody>
      </p:sp>
      <p:sp>
        <p:nvSpPr>
          <p:cNvPr name="TextBox 276" id="276"/>
          <p:cNvSpPr txBox="true"/>
          <p:nvPr/>
        </p:nvSpPr>
        <p:spPr>
          <a:xfrm rot="0">
            <a:off x="1759365" y="5761355"/>
            <a:ext cx="3143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B</a:t>
            </a:r>
          </a:p>
        </p:txBody>
      </p:sp>
      <p:sp>
        <p:nvSpPr>
          <p:cNvPr name="TextBox 277" id="277"/>
          <p:cNvSpPr txBox="true"/>
          <p:nvPr/>
        </p:nvSpPr>
        <p:spPr>
          <a:xfrm rot="0">
            <a:off x="2361544" y="2199736"/>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C</a:t>
            </a:r>
          </a:p>
        </p:txBody>
      </p:sp>
      <p:sp>
        <p:nvSpPr>
          <p:cNvPr name="TextBox 278" id="278"/>
          <p:cNvSpPr txBox="true"/>
          <p:nvPr/>
        </p:nvSpPr>
        <p:spPr>
          <a:xfrm rot="0">
            <a:off x="8241039" y="2228433"/>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C</a:t>
            </a:r>
          </a:p>
        </p:txBody>
      </p:sp>
      <p:sp>
        <p:nvSpPr>
          <p:cNvPr name="TextBox 279" id="279"/>
          <p:cNvSpPr txBox="true"/>
          <p:nvPr/>
        </p:nvSpPr>
        <p:spPr>
          <a:xfrm rot="0">
            <a:off x="14120534" y="2257131"/>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C</a:t>
            </a:r>
          </a:p>
        </p:txBody>
      </p:sp>
      <p:sp>
        <p:nvSpPr>
          <p:cNvPr name="TextBox 280" id="280"/>
          <p:cNvSpPr txBox="true"/>
          <p:nvPr/>
        </p:nvSpPr>
        <p:spPr>
          <a:xfrm rot="0">
            <a:off x="14533521" y="7082521"/>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C</a:t>
            </a:r>
          </a:p>
        </p:txBody>
      </p:sp>
      <p:sp>
        <p:nvSpPr>
          <p:cNvPr name="TextBox 281" id="281"/>
          <p:cNvSpPr txBox="true"/>
          <p:nvPr/>
        </p:nvSpPr>
        <p:spPr>
          <a:xfrm rot="0">
            <a:off x="8477764" y="7024836"/>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C</a:t>
            </a:r>
          </a:p>
        </p:txBody>
      </p:sp>
      <p:sp>
        <p:nvSpPr>
          <p:cNvPr name="TextBox 282" id="282"/>
          <p:cNvSpPr txBox="true"/>
          <p:nvPr/>
        </p:nvSpPr>
        <p:spPr>
          <a:xfrm rot="0">
            <a:off x="2480177" y="6875035"/>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C</a:t>
            </a:r>
          </a:p>
        </p:txBody>
      </p:sp>
      <p:sp>
        <p:nvSpPr>
          <p:cNvPr name="TextBox 283" id="283"/>
          <p:cNvSpPr txBox="true"/>
          <p:nvPr/>
        </p:nvSpPr>
        <p:spPr>
          <a:xfrm rot="0">
            <a:off x="1637593" y="3335440"/>
            <a:ext cx="3429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D</a:t>
            </a:r>
          </a:p>
        </p:txBody>
      </p:sp>
      <p:sp>
        <p:nvSpPr>
          <p:cNvPr name="TextBox 284" id="284"/>
          <p:cNvSpPr txBox="true"/>
          <p:nvPr/>
        </p:nvSpPr>
        <p:spPr>
          <a:xfrm rot="0">
            <a:off x="7539137" y="3364188"/>
            <a:ext cx="3429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D</a:t>
            </a:r>
          </a:p>
        </p:txBody>
      </p:sp>
      <p:sp>
        <p:nvSpPr>
          <p:cNvPr name="TextBox 285" id="285"/>
          <p:cNvSpPr txBox="true"/>
          <p:nvPr/>
        </p:nvSpPr>
        <p:spPr>
          <a:xfrm rot="0">
            <a:off x="13385770" y="3428152"/>
            <a:ext cx="3429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D</a:t>
            </a:r>
          </a:p>
        </p:txBody>
      </p:sp>
      <p:sp>
        <p:nvSpPr>
          <p:cNvPr name="TextBox 286" id="286"/>
          <p:cNvSpPr txBox="true"/>
          <p:nvPr/>
        </p:nvSpPr>
        <p:spPr>
          <a:xfrm rot="0">
            <a:off x="13777634" y="8176647"/>
            <a:ext cx="3429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D</a:t>
            </a:r>
          </a:p>
        </p:txBody>
      </p:sp>
      <p:sp>
        <p:nvSpPr>
          <p:cNvPr name="TextBox 287" id="287"/>
          <p:cNvSpPr txBox="true"/>
          <p:nvPr/>
        </p:nvSpPr>
        <p:spPr>
          <a:xfrm rot="0">
            <a:off x="7786787" y="8105210"/>
            <a:ext cx="3429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D</a:t>
            </a:r>
          </a:p>
        </p:txBody>
      </p:sp>
      <p:sp>
        <p:nvSpPr>
          <p:cNvPr name="TextBox 288" id="288"/>
          <p:cNvSpPr txBox="true"/>
          <p:nvPr/>
        </p:nvSpPr>
        <p:spPr>
          <a:xfrm rot="0">
            <a:off x="1795940" y="8033773"/>
            <a:ext cx="3429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D</a:t>
            </a:r>
          </a:p>
        </p:txBody>
      </p:sp>
      <p:sp>
        <p:nvSpPr>
          <p:cNvPr name="TextBox 289" id="289"/>
          <p:cNvSpPr txBox="true"/>
          <p:nvPr/>
        </p:nvSpPr>
        <p:spPr>
          <a:xfrm rot="0">
            <a:off x="9957148" y="1092912"/>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E</a:t>
            </a:r>
          </a:p>
        </p:txBody>
      </p:sp>
      <p:sp>
        <p:nvSpPr>
          <p:cNvPr name="TextBox 290" id="290"/>
          <p:cNvSpPr txBox="true"/>
          <p:nvPr/>
        </p:nvSpPr>
        <p:spPr>
          <a:xfrm rot="0">
            <a:off x="4145268" y="1035196"/>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E</a:t>
            </a:r>
          </a:p>
        </p:txBody>
      </p:sp>
      <p:sp>
        <p:nvSpPr>
          <p:cNvPr name="TextBox 291" id="291"/>
          <p:cNvSpPr txBox="true"/>
          <p:nvPr/>
        </p:nvSpPr>
        <p:spPr>
          <a:xfrm rot="0">
            <a:off x="15895463" y="1187873"/>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E</a:t>
            </a:r>
          </a:p>
        </p:txBody>
      </p:sp>
      <p:sp>
        <p:nvSpPr>
          <p:cNvPr name="TextBox 292" id="292"/>
          <p:cNvSpPr txBox="true"/>
          <p:nvPr/>
        </p:nvSpPr>
        <p:spPr>
          <a:xfrm rot="0">
            <a:off x="16284394" y="5960823"/>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E</a:t>
            </a:r>
          </a:p>
        </p:txBody>
      </p:sp>
      <p:sp>
        <p:nvSpPr>
          <p:cNvPr name="TextBox 293" id="293"/>
          <p:cNvSpPr txBox="true"/>
          <p:nvPr/>
        </p:nvSpPr>
        <p:spPr>
          <a:xfrm rot="0">
            <a:off x="10233373" y="5931095"/>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E</a:t>
            </a:r>
          </a:p>
        </p:txBody>
      </p:sp>
      <p:sp>
        <p:nvSpPr>
          <p:cNvPr name="TextBox 294" id="294"/>
          <p:cNvSpPr txBox="true"/>
          <p:nvPr/>
        </p:nvSpPr>
        <p:spPr>
          <a:xfrm rot="0">
            <a:off x="4209233" y="5721944"/>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E</a:t>
            </a:r>
          </a:p>
        </p:txBody>
      </p:sp>
      <p:sp>
        <p:nvSpPr>
          <p:cNvPr name="TextBox 295" id="295"/>
          <p:cNvSpPr txBox="true"/>
          <p:nvPr/>
        </p:nvSpPr>
        <p:spPr>
          <a:xfrm rot="0">
            <a:off x="4228283" y="8042171"/>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
        <p:nvSpPr>
          <p:cNvPr name="TextBox 296" id="296"/>
          <p:cNvSpPr txBox="true"/>
          <p:nvPr/>
        </p:nvSpPr>
        <p:spPr>
          <a:xfrm rot="0">
            <a:off x="4164318" y="3364188"/>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
        <p:nvSpPr>
          <p:cNvPr name="TextBox 297" id="297"/>
          <p:cNvSpPr txBox="true"/>
          <p:nvPr/>
        </p:nvSpPr>
        <p:spPr>
          <a:xfrm rot="0">
            <a:off x="10040162" y="3364188"/>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
        <p:nvSpPr>
          <p:cNvPr name="TextBox 298" id="298"/>
          <p:cNvSpPr txBox="true"/>
          <p:nvPr/>
        </p:nvSpPr>
        <p:spPr>
          <a:xfrm rot="0">
            <a:off x="15916007" y="3364188"/>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
        <p:nvSpPr>
          <p:cNvPr name="TextBox 299" id="299"/>
          <p:cNvSpPr txBox="true"/>
          <p:nvPr/>
        </p:nvSpPr>
        <p:spPr>
          <a:xfrm rot="0">
            <a:off x="16282885" y="8204581"/>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
        <p:nvSpPr>
          <p:cNvPr name="TextBox 300" id="300"/>
          <p:cNvSpPr txBox="true"/>
          <p:nvPr/>
        </p:nvSpPr>
        <p:spPr>
          <a:xfrm rot="0">
            <a:off x="10267950" y="8168220"/>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
        <p:nvSpPr>
          <p:cNvPr name="TextBox 301" id="301"/>
          <p:cNvSpPr txBox="true"/>
          <p:nvPr/>
        </p:nvSpPr>
        <p:spPr>
          <a:xfrm rot="0">
            <a:off x="4258358" y="7998004"/>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206095" y="1980610"/>
            <a:ext cx="850712" cy="968757"/>
            <a:chOff x="0" y="0"/>
            <a:chExt cx="812800" cy="925584"/>
          </a:xfrm>
        </p:grpSpPr>
        <p:sp>
          <p:nvSpPr>
            <p:cNvPr name="Freeform 3" id="3"/>
            <p:cNvSpPr/>
            <p:nvPr/>
          </p:nvSpPr>
          <p:spPr>
            <a:xfrm flipH="false" flipV="false" rot="0">
              <a:off x="-54327" y="0"/>
              <a:ext cx="921454" cy="925584"/>
            </a:xfrm>
            <a:custGeom>
              <a:avLst/>
              <a:gdLst/>
              <a:ahLst/>
              <a:cxnLst/>
              <a:rect r="r" b="b" t="t" l="l"/>
              <a:pathLst>
                <a:path h="925584" w="921454">
                  <a:moveTo>
                    <a:pt x="460727" y="0"/>
                  </a:moveTo>
                  <a:cubicBezTo>
                    <a:pt x="715512" y="1139"/>
                    <a:pt x="921454" y="208004"/>
                    <a:pt x="921454" y="462792"/>
                  </a:cubicBezTo>
                  <a:cubicBezTo>
                    <a:pt x="921454" y="717580"/>
                    <a:pt x="715512" y="924445"/>
                    <a:pt x="460727" y="925584"/>
                  </a:cubicBezTo>
                  <a:cubicBezTo>
                    <a:pt x="205942" y="924445"/>
                    <a:pt x="0" y="717580"/>
                    <a:pt x="0" y="462792"/>
                  </a:cubicBezTo>
                  <a:cubicBezTo>
                    <a:pt x="0" y="208004"/>
                    <a:pt x="205942" y="1139"/>
                    <a:pt x="460727" y="0"/>
                  </a:cubicBezTo>
                  <a:close/>
                </a:path>
              </a:pathLst>
            </a:custGeom>
            <a:solidFill>
              <a:srgbClr val="38B6FF"/>
            </a:solidFill>
          </p:spPr>
        </p:sp>
        <p:sp>
          <p:nvSpPr>
            <p:cNvPr name="TextBox 4" id="4"/>
            <p:cNvSpPr txBox="true"/>
            <p:nvPr/>
          </p:nvSpPr>
          <p:spPr>
            <a:xfrm>
              <a:off x="76200" y="0"/>
              <a:ext cx="660400" cy="736600"/>
            </a:xfrm>
            <a:prstGeom prst="rect">
              <a:avLst/>
            </a:prstGeom>
          </p:spPr>
          <p:txBody>
            <a:bodyPr anchor="ctr" rtlCol="false" tIns="36809" lIns="36809" bIns="36809" rIns="36809"/>
            <a:lstStyle/>
            <a:p>
              <a:pPr algn="ctr">
                <a:lnSpc>
                  <a:spcPts val="5040"/>
                </a:lnSpc>
              </a:pPr>
              <a:r>
                <a:rPr lang="en-US" sz="3600">
                  <a:solidFill>
                    <a:srgbClr val="FFFFFF"/>
                  </a:solidFill>
                  <a:latin typeface="Public Sans"/>
                </a:rPr>
                <a:t>0</a:t>
              </a:r>
            </a:p>
          </p:txBody>
        </p:sp>
      </p:grpSp>
      <p:grpSp>
        <p:nvGrpSpPr>
          <p:cNvPr name="Group 5" id="5"/>
          <p:cNvGrpSpPr/>
          <p:nvPr/>
        </p:nvGrpSpPr>
        <p:grpSpPr>
          <a:xfrm rot="0">
            <a:off x="1409823" y="1028700"/>
            <a:ext cx="850712" cy="850712"/>
            <a:chOff x="0" y="0"/>
            <a:chExt cx="812800" cy="812800"/>
          </a:xfrm>
        </p:grpSpPr>
        <p:sp>
          <p:nvSpPr>
            <p:cNvPr name="Freeform 6" id="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7" id="7"/>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8" id="8"/>
          <p:cNvGrpSpPr/>
          <p:nvPr/>
        </p:nvGrpSpPr>
        <p:grpSpPr>
          <a:xfrm rot="0">
            <a:off x="3847196" y="3280538"/>
            <a:ext cx="850712" cy="850712"/>
            <a:chOff x="0" y="0"/>
            <a:chExt cx="812800" cy="812800"/>
          </a:xfrm>
        </p:grpSpPr>
        <p:sp>
          <p:nvSpPr>
            <p:cNvPr name="Freeform 9" id="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0" id="10"/>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11" id="11"/>
          <p:cNvGrpSpPr/>
          <p:nvPr/>
        </p:nvGrpSpPr>
        <p:grpSpPr>
          <a:xfrm rot="0">
            <a:off x="1409823" y="3280538"/>
            <a:ext cx="850712" cy="850712"/>
            <a:chOff x="0" y="0"/>
            <a:chExt cx="812800" cy="812800"/>
          </a:xfrm>
        </p:grpSpPr>
        <p:sp>
          <p:nvSpPr>
            <p:cNvPr name="Freeform 12" id="1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3" id="13"/>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14" id="14"/>
          <p:cNvGrpSpPr/>
          <p:nvPr/>
        </p:nvGrpSpPr>
        <p:grpSpPr>
          <a:xfrm rot="0">
            <a:off x="3847196" y="1028700"/>
            <a:ext cx="850712" cy="850712"/>
            <a:chOff x="0" y="0"/>
            <a:chExt cx="812800" cy="812800"/>
          </a:xfrm>
        </p:grpSpPr>
        <p:sp>
          <p:nvSpPr>
            <p:cNvPr name="Freeform 15" id="1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6" id="16"/>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sp>
        <p:nvSpPr>
          <p:cNvPr name="AutoShape 17" id="17"/>
          <p:cNvSpPr/>
          <p:nvPr/>
        </p:nvSpPr>
        <p:spPr>
          <a:xfrm flipV="true">
            <a:off x="4272552" y="1879412"/>
            <a:ext cx="0" cy="1401126"/>
          </a:xfrm>
          <a:prstGeom prst="line">
            <a:avLst/>
          </a:prstGeom>
          <a:ln cap="flat" w="28575">
            <a:solidFill>
              <a:srgbClr val="FEFEFE"/>
            </a:solidFill>
            <a:prstDash val="solid"/>
            <a:headEnd type="none" len="sm" w="sm"/>
            <a:tailEnd type="arrow" len="sm" w="med"/>
          </a:ln>
        </p:spPr>
      </p:sp>
      <p:sp>
        <p:nvSpPr>
          <p:cNvPr name="AutoShape 18" id="18"/>
          <p:cNvSpPr/>
          <p:nvPr/>
        </p:nvSpPr>
        <p:spPr>
          <a:xfrm flipV="true">
            <a:off x="742102" y="1454056"/>
            <a:ext cx="667721" cy="594840"/>
          </a:xfrm>
          <a:prstGeom prst="line">
            <a:avLst/>
          </a:prstGeom>
          <a:ln cap="flat" w="28575">
            <a:solidFill>
              <a:srgbClr val="FEFEFE"/>
            </a:solidFill>
            <a:prstDash val="solid"/>
            <a:headEnd type="none" len="sm" w="sm"/>
            <a:tailEnd type="arrow" len="sm" w="med"/>
          </a:ln>
        </p:spPr>
      </p:sp>
      <p:sp>
        <p:nvSpPr>
          <p:cNvPr name="AutoShape 19" id="19"/>
          <p:cNvSpPr/>
          <p:nvPr/>
        </p:nvSpPr>
        <p:spPr>
          <a:xfrm>
            <a:off x="742102" y="2899608"/>
            <a:ext cx="750749" cy="553774"/>
          </a:xfrm>
          <a:prstGeom prst="line">
            <a:avLst/>
          </a:prstGeom>
          <a:ln cap="flat" w="28575">
            <a:solidFill>
              <a:srgbClr val="FEFEFE"/>
            </a:solidFill>
            <a:prstDash val="solid"/>
            <a:headEnd type="none" len="sm" w="sm"/>
            <a:tailEnd type="arrow" len="sm" w="med"/>
          </a:ln>
        </p:spPr>
      </p:sp>
      <p:sp>
        <p:nvSpPr>
          <p:cNvPr name="AutoShape 20" id="20"/>
          <p:cNvSpPr/>
          <p:nvPr/>
        </p:nvSpPr>
        <p:spPr>
          <a:xfrm>
            <a:off x="2260535" y="3705894"/>
            <a:ext cx="1586660" cy="0"/>
          </a:xfrm>
          <a:prstGeom prst="line">
            <a:avLst/>
          </a:prstGeom>
          <a:ln cap="flat" w="28575">
            <a:solidFill>
              <a:srgbClr val="FEFEFE"/>
            </a:solidFill>
            <a:prstDash val="solid"/>
            <a:headEnd type="none" len="sm" w="sm"/>
            <a:tailEnd type="arrow" len="sm" w="med"/>
          </a:ln>
        </p:spPr>
      </p:sp>
      <p:sp>
        <p:nvSpPr>
          <p:cNvPr name="AutoShape 21" id="21"/>
          <p:cNvSpPr/>
          <p:nvPr/>
        </p:nvSpPr>
        <p:spPr>
          <a:xfrm>
            <a:off x="2260535" y="1454056"/>
            <a:ext cx="1586660" cy="0"/>
          </a:xfrm>
          <a:prstGeom prst="line">
            <a:avLst/>
          </a:prstGeom>
          <a:ln cap="flat" w="28575">
            <a:solidFill>
              <a:srgbClr val="FEFEFE"/>
            </a:solidFill>
            <a:prstDash val="solid"/>
            <a:headEnd type="none" len="sm" w="sm"/>
            <a:tailEnd type="arrow" len="sm" w="med"/>
          </a:ln>
        </p:spPr>
      </p:sp>
      <p:sp>
        <p:nvSpPr>
          <p:cNvPr name="TextBox 22" id="22"/>
          <p:cNvSpPr txBox="true"/>
          <p:nvPr/>
        </p:nvSpPr>
        <p:spPr>
          <a:xfrm rot="0">
            <a:off x="4425014" y="2416754"/>
            <a:ext cx="115671" cy="28750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23" id="23"/>
          <p:cNvSpPr txBox="true"/>
          <p:nvPr/>
        </p:nvSpPr>
        <p:spPr>
          <a:xfrm rot="0">
            <a:off x="904615" y="1406909"/>
            <a:ext cx="115671" cy="282939"/>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24" id="24"/>
          <p:cNvSpPr txBox="true"/>
          <p:nvPr/>
        </p:nvSpPr>
        <p:spPr>
          <a:xfrm rot="0">
            <a:off x="956524" y="3302797"/>
            <a:ext cx="127524" cy="28834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grpSp>
        <p:nvGrpSpPr>
          <p:cNvPr name="Group 25" id="25"/>
          <p:cNvGrpSpPr/>
          <p:nvPr/>
        </p:nvGrpSpPr>
        <p:grpSpPr>
          <a:xfrm rot="0">
            <a:off x="2110225" y="2126587"/>
            <a:ext cx="853674" cy="853674"/>
            <a:chOff x="0" y="0"/>
            <a:chExt cx="812800" cy="812800"/>
          </a:xfrm>
        </p:grpSpPr>
        <p:sp>
          <p:nvSpPr>
            <p:cNvPr name="Freeform 26" id="2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7" id="27"/>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AutoShape 28" id="28"/>
          <p:cNvSpPr/>
          <p:nvPr/>
        </p:nvSpPr>
        <p:spPr>
          <a:xfrm flipH="true" flipV="true">
            <a:off x="2110225" y="1453979"/>
            <a:ext cx="426837" cy="672609"/>
          </a:xfrm>
          <a:prstGeom prst="line">
            <a:avLst/>
          </a:prstGeom>
          <a:ln cap="flat" w="38100">
            <a:solidFill>
              <a:srgbClr val="FEFEFE"/>
            </a:solidFill>
            <a:prstDash val="solid"/>
            <a:headEnd type="none" len="sm" w="sm"/>
            <a:tailEnd type="arrow" len="sm" w="med"/>
          </a:ln>
        </p:spPr>
      </p:sp>
      <p:sp>
        <p:nvSpPr>
          <p:cNvPr name="AutoShape 29" id="29"/>
          <p:cNvSpPr/>
          <p:nvPr/>
        </p:nvSpPr>
        <p:spPr>
          <a:xfrm flipV="true">
            <a:off x="2094141" y="2980262"/>
            <a:ext cx="442922" cy="264417"/>
          </a:xfrm>
          <a:prstGeom prst="line">
            <a:avLst/>
          </a:prstGeom>
          <a:ln cap="flat" w="38100">
            <a:solidFill>
              <a:srgbClr val="FEFEFE"/>
            </a:solidFill>
            <a:prstDash val="solid"/>
            <a:headEnd type="none" len="sm" w="sm"/>
            <a:tailEnd type="arrow" len="sm" w="med"/>
          </a:ln>
        </p:spPr>
      </p:sp>
      <p:sp>
        <p:nvSpPr>
          <p:cNvPr name="AutoShape 30" id="30"/>
          <p:cNvSpPr/>
          <p:nvPr/>
        </p:nvSpPr>
        <p:spPr>
          <a:xfrm flipV="true">
            <a:off x="2963900" y="1615586"/>
            <a:ext cx="886523" cy="700031"/>
          </a:xfrm>
          <a:prstGeom prst="line">
            <a:avLst/>
          </a:prstGeom>
          <a:ln cap="flat" w="38100">
            <a:solidFill>
              <a:srgbClr val="FEFEFE"/>
            </a:solidFill>
            <a:prstDash val="solid"/>
            <a:headEnd type="none" len="sm" w="sm"/>
            <a:tailEnd type="arrow" len="sm" w="med"/>
          </a:ln>
        </p:spPr>
      </p:sp>
      <p:sp>
        <p:nvSpPr>
          <p:cNvPr name="TextBox 31" id="31"/>
          <p:cNvSpPr txBox="true"/>
          <p:nvPr/>
        </p:nvSpPr>
        <p:spPr>
          <a:xfrm rot="0">
            <a:off x="3216661" y="1684933"/>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32" id="32"/>
          <p:cNvSpPr txBox="true"/>
          <p:nvPr/>
        </p:nvSpPr>
        <p:spPr>
          <a:xfrm rot="0">
            <a:off x="2014975" y="2813269"/>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33" id="33"/>
          <p:cNvSpPr txBox="true"/>
          <p:nvPr/>
        </p:nvSpPr>
        <p:spPr>
          <a:xfrm rot="0">
            <a:off x="2507327" y="1639647"/>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34" id="34"/>
          <p:cNvSpPr/>
          <p:nvPr/>
        </p:nvSpPr>
        <p:spPr>
          <a:xfrm>
            <a:off x="1199682" y="2353717"/>
            <a:ext cx="1005793" cy="0"/>
          </a:xfrm>
          <a:prstGeom prst="line">
            <a:avLst/>
          </a:prstGeom>
          <a:ln cap="flat" w="38100">
            <a:solidFill>
              <a:srgbClr val="FEFEFE"/>
            </a:solidFill>
            <a:prstDash val="solid"/>
            <a:headEnd type="none" len="sm" w="sm"/>
            <a:tailEnd type="arrow" len="sm" w="med"/>
          </a:ln>
        </p:spPr>
      </p:sp>
      <p:grpSp>
        <p:nvGrpSpPr>
          <p:cNvPr name="Group 35" id="35"/>
          <p:cNvGrpSpPr/>
          <p:nvPr/>
        </p:nvGrpSpPr>
        <p:grpSpPr>
          <a:xfrm rot="0">
            <a:off x="6183808" y="1028700"/>
            <a:ext cx="4381162" cy="3102550"/>
            <a:chOff x="0" y="0"/>
            <a:chExt cx="5841549" cy="4136734"/>
          </a:xfrm>
        </p:grpSpPr>
        <p:grpSp>
          <p:nvGrpSpPr>
            <p:cNvPr name="Group 36" id="36"/>
            <p:cNvGrpSpPr/>
            <p:nvPr/>
          </p:nvGrpSpPr>
          <p:grpSpPr>
            <a:xfrm rot="0">
              <a:off x="0" y="1360261"/>
              <a:ext cx="1134283" cy="1134283"/>
              <a:chOff x="0" y="0"/>
              <a:chExt cx="812800" cy="812800"/>
            </a:xfrm>
          </p:grpSpPr>
          <p:sp>
            <p:nvSpPr>
              <p:cNvPr name="Freeform 37" id="3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38" id="38"/>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39" id="39"/>
            <p:cNvGrpSpPr/>
            <p:nvPr/>
          </p:nvGrpSpPr>
          <p:grpSpPr>
            <a:xfrm rot="0">
              <a:off x="1457436" y="0"/>
              <a:ext cx="1134283" cy="1134283"/>
              <a:chOff x="0" y="0"/>
              <a:chExt cx="812800" cy="812800"/>
            </a:xfrm>
          </p:grpSpPr>
          <p:sp>
            <p:nvSpPr>
              <p:cNvPr name="Freeform 40" id="4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41" id="41"/>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42" id="42"/>
            <p:cNvGrpSpPr/>
            <p:nvPr/>
          </p:nvGrpSpPr>
          <p:grpSpPr>
            <a:xfrm rot="0">
              <a:off x="4707267" y="3002451"/>
              <a:ext cx="1134283" cy="1134283"/>
              <a:chOff x="0" y="0"/>
              <a:chExt cx="812800" cy="812800"/>
            </a:xfrm>
          </p:grpSpPr>
          <p:sp>
            <p:nvSpPr>
              <p:cNvPr name="Freeform 43" id="4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44" id="44"/>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45" id="45"/>
            <p:cNvGrpSpPr/>
            <p:nvPr/>
          </p:nvGrpSpPr>
          <p:grpSpPr>
            <a:xfrm rot="0">
              <a:off x="1457436" y="3002451"/>
              <a:ext cx="1134283" cy="1134283"/>
              <a:chOff x="0" y="0"/>
              <a:chExt cx="812800" cy="812800"/>
            </a:xfrm>
          </p:grpSpPr>
          <p:sp>
            <p:nvSpPr>
              <p:cNvPr name="Freeform 46" id="4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47" id="47"/>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grpSp>
          <p:nvGrpSpPr>
            <p:cNvPr name="Group 48" id="48"/>
            <p:cNvGrpSpPr/>
            <p:nvPr/>
          </p:nvGrpSpPr>
          <p:grpSpPr>
            <a:xfrm rot="0">
              <a:off x="4707267" y="0"/>
              <a:ext cx="1134283" cy="1134283"/>
              <a:chOff x="0" y="0"/>
              <a:chExt cx="812800" cy="812800"/>
            </a:xfrm>
          </p:grpSpPr>
          <p:sp>
            <p:nvSpPr>
              <p:cNvPr name="Freeform 49" id="4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50" id="50"/>
              <p:cNvSpPr txBox="true"/>
              <p:nvPr/>
            </p:nvSpPr>
            <p:spPr>
              <a:xfrm>
                <a:off x="76200" y="19050"/>
                <a:ext cx="660400" cy="717550"/>
              </a:xfrm>
              <a:prstGeom prst="rect">
                <a:avLst/>
              </a:prstGeom>
            </p:spPr>
            <p:txBody>
              <a:bodyPr anchor="ctr" rtlCol="false" tIns="36809" lIns="36809" bIns="36809" rIns="36809"/>
              <a:lstStyle/>
              <a:p>
                <a:pPr algn="ctr">
                  <a:lnSpc>
                    <a:spcPts val="3220"/>
                  </a:lnSpc>
                </a:pPr>
              </a:p>
            </p:txBody>
          </p:sp>
        </p:grpSp>
        <p:sp>
          <p:nvSpPr>
            <p:cNvPr name="AutoShape 51" id="51"/>
            <p:cNvSpPr/>
            <p:nvPr/>
          </p:nvSpPr>
          <p:spPr>
            <a:xfrm flipV="true">
              <a:off x="5274408" y="1134283"/>
              <a:ext cx="0" cy="1868168"/>
            </a:xfrm>
            <a:prstGeom prst="line">
              <a:avLst/>
            </a:prstGeom>
            <a:ln cap="flat" w="38100">
              <a:solidFill>
                <a:srgbClr val="FEFEFE"/>
              </a:solidFill>
              <a:prstDash val="solid"/>
              <a:headEnd type="none" len="sm" w="sm"/>
              <a:tailEnd type="arrow" len="sm" w="med"/>
            </a:ln>
          </p:spPr>
        </p:sp>
        <p:sp>
          <p:nvSpPr>
            <p:cNvPr name="AutoShape 52" id="52"/>
            <p:cNvSpPr/>
            <p:nvPr/>
          </p:nvSpPr>
          <p:spPr>
            <a:xfrm flipV="true">
              <a:off x="567141" y="567141"/>
              <a:ext cx="890295" cy="793120"/>
            </a:xfrm>
            <a:prstGeom prst="line">
              <a:avLst/>
            </a:prstGeom>
            <a:ln cap="flat" w="38100">
              <a:solidFill>
                <a:srgbClr val="FEFEFE"/>
              </a:solidFill>
              <a:prstDash val="solid"/>
              <a:headEnd type="none" len="sm" w="sm"/>
              <a:tailEnd type="arrow" len="sm" w="med"/>
            </a:ln>
          </p:spPr>
        </p:sp>
        <p:sp>
          <p:nvSpPr>
            <p:cNvPr name="AutoShape 53" id="53"/>
            <p:cNvSpPr/>
            <p:nvPr/>
          </p:nvSpPr>
          <p:spPr>
            <a:xfrm>
              <a:off x="567141" y="2494544"/>
              <a:ext cx="1000998" cy="738366"/>
            </a:xfrm>
            <a:prstGeom prst="line">
              <a:avLst/>
            </a:prstGeom>
            <a:ln cap="flat" w="38100">
              <a:solidFill>
                <a:srgbClr val="FEFEFE"/>
              </a:solidFill>
              <a:prstDash val="solid"/>
              <a:headEnd type="none" len="sm" w="sm"/>
              <a:tailEnd type="arrow" len="sm" w="med"/>
            </a:ln>
          </p:spPr>
        </p:sp>
        <p:sp>
          <p:nvSpPr>
            <p:cNvPr name="AutoShape 54" id="54"/>
            <p:cNvSpPr/>
            <p:nvPr/>
          </p:nvSpPr>
          <p:spPr>
            <a:xfrm>
              <a:off x="2591719" y="3569592"/>
              <a:ext cx="2115547" cy="0"/>
            </a:xfrm>
            <a:prstGeom prst="line">
              <a:avLst/>
            </a:prstGeom>
            <a:ln cap="flat" w="38100">
              <a:solidFill>
                <a:srgbClr val="FEFEFE"/>
              </a:solidFill>
              <a:prstDash val="solid"/>
              <a:headEnd type="none" len="sm" w="sm"/>
              <a:tailEnd type="arrow" len="sm" w="med"/>
            </a:ln>
          </p:spPr>
        </p:sp>
        <p:sp>
          <p:nvSpPr>
            <p:cNvPr name="AutoShape 55" id="55"/>
            <p:cNvSpPr/>
            <p:nvPr/>
          </p:nvSpPr>
          <p:spPr>
            <a:xfrm>
              <a:off x="2591719" y="567141"/>
              <a:ext cx="2115547" cy="0"/>
            </a:xfrm>
            <a:prstGeom prst="line">
              <a:avLst/>
            </a:prstGeom>
            <a:ln cap="flat" w="38100">
              <a:solidFill>
                <a:srgbClr val="FEFEFE"/>
              </a:solidFill>
              <a:prstDash val="solid"/>
              <a:headEnd type="none" len="sm" w="sm"/>
              <a:tailEnd type="arrow" len="sm" w="med"/>
            </a:ln>
          </p:spPr>
        </p:sp>
        <p:sp>
          <p:nvSpPr>
            <p:cNvPr name="TextBox 56" id="56"/>
            <p:cNvSpPr txBox="true"/>
            <p:nvPr/>
          </p:nvSpPr>
          <p:spPr>
            <a:xfrm rot="0">
              <a:off x="5477690" y="1863439"/>
              <a:ext cx="154228"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57" id="57"/>
            <p:cNvSpPr txBox="true"/>
            <p:nvPr/>
          </p:nvSpPr>
          <p:spPr>
            <a:xfrm rot="0">
              <a:off x="783826" y="516979"/>
              <a:ext cx="154228" cy="36455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58" id="58"/>
            <p:cNvSpPr txBox="true"/>
            <p:nvPr/>
          </p:nvSpPr>
          <p:spPr>
            <a:xfrm rot="0">
              <a:off x="853037" y="3044829"/>
              <a:ext cx="170033" cy="37175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grpSp>
      <p:grpSp>
        <p:nvGrpSpPr>
          <p:cNvPr name="Group 59" id="59"/>
          <p:cNvGrpSpPr/>
          <p:nvPr/>
        </p:nvGrpSpPr>
        <p:grpSpPr>
          <a:xfrm rot="0">
            <a:off x="7977287" y="2164687"/>
            <a:ext cx="853674" cy="853674"/>
            <a:chOff x="0" y="0"/>
            <a:chExt cx="812800" cy="812800"/>
          </a:xfrm>
        </p:grpSpPr>
        <p:sp>
          <p:nvSpPr>
            <p:cNvPr name="Freeform 60" id="6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61" id="61"/>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AutoShape 62" id="62"/>
          <p:cNvSpPr/>
          <p:nvPr/>
        </p:nvSpPr>
        <p:spPr>
          <a:xfrm flipH="true" flipV="true">
            <a:off x="7977287" y="1492079"/>
            <a:ext cx="426837" cy="672609"/>
          </a:xfrm>
          <a:prstGeom prst="line">
            <a:avLst/>
          </a:prstGeom>
          <a:ln cap="flat" w="38100">
            <a:solidFill>
              <a:srgbClr val="FEFEFE"/>
            </a:solidFill>
            <a:prstDash val="solid"/>
            <a:headEnd type="none" len="sm" w="sm"/>
            <a:tailEnd type="arrow" len="sm" w="med"/>
          </a:ln>
        </p:spPr>
      </p:sp>
      <p:sp>
        <p:nvSpPr>
          <p:cNvPr name="AutoShape 63" id="63"/>
          <p:cNvSpPr/>
          <p:nvPr/>
        </p:nvSpPr>
        <p:spPr>
          <a:xfrm flipV="true">
            <a:off x="7961203" y="3018362"/>
            <a:ext cx="442922" cy="264417"/>
          </a:xfrm>
          <a:prstGeom prst="line">
            <a:avLst/>
          </a:prstGeom>
          <a:ln cap="flat" w="38100">
            <a:solidFill>
              <a:srgbClr val="FEFEFE"/>
            </a:solidFill>
            <a:prstDash val="solid"/>
            <a:headEnd type="none" len="sm" w="sm"/>
            <a:tailEnd type="arrow" len="sm" w="med"/>
          </a:ln>
        </p:spPr>
      </p:sp>
      <p:sp>
        <p:nvSpPr>
          <p:cNvPr name="AutoShape 64" id="64"/>
          <p:cNvSpPr/>
          <p:nvPr/>
        </p:nvSpPr>
        <p:spPr>
          <a:xfrm flipV="true">
            <a:off x="8830962" y="1653686"/>
            <a:ext cx="886523" cy="700031"/>
          </a:xfrm>
          <a:prstGeom prst="line">
            <a:avLst/>
          </a:prstGeom>
          <a:ln cap="flat" w="38100">
            <a:solidFill>
              <a:srgbClr val="FEFEFE"/>
            </a:solidFill>
            <a:prstDash val="solid"/>
            <a:headEnd type="none" len="sm" w="sm"/>
            <a:tailEnd type="arrow" len="sm" w="med"/>
          </a:ln>
        </p:spPr>
      </p:sp>
      <p:sp>
        <p:nvSpPr>
          <p:cNvPr name="TextBox 65" id="65"/>
          <p:cNvSpPr txBox="true"/>
          <p:nvPr/>
        </p:nvSpPr>
        <p:spPr>
          <a:xfrm rot="0">
            <a:off x="9083723" y="1723033"/>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66" id="66"/>
          <p:cNvSpPr txBox="true"/>
          <p:nvPr/>
        </p:nvSpPr>
        <p:spPr>
          <a:xfrm rot="0">
            <a:off x="7882037" y="2851369"/>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67" id="67"/>
          <p:cNvSpPr txBox="true"/>
          <p:nvPr/>
        </p:nvSpPr>
        <p:spPr>
          <a:xfrm rot="0">
            <a:off x="8374389" y="1677747"/>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68" id="68"/>
          <p:cNvSpPr/>
          <p:nvPr/>
        </p:nvSpPr>
        <p:spPr>
          <a:xfrm>
            <a:off x="7066744" y="2391817"/>
            <a:ext cx="1005793" cy="0"/>
          </a:xfrm>
          <a:prstGeom prst="line">
            <a:avLst/>
          </a:prstGeom>
          <a:ln cap="flat" w="38100">
            <a:solidFill>
              <a:srgbClr val="FEFEFE"/>
            </a:solidFill>
            <a:prstDash val="solid"/>
            <a:headEnd type="none" len="sm" w="sm"/>
            <a:tailEnd type="arrow" len="sm" w="med"/>
          </a:ln>
        </p:spPr>
      </p:sp>
      <p:grpSp>
        <p:nvGrpSpPr>
          <p:cNvPr name="Group 69" id="69"/>
          <p:cNvGrpSpPr/>
          <p:nvPr/>
        </p:nvGrpSpPr>
        <p:grpSpPr>
          <a:xfrm rot="0">
            <a:off x="12041345" y="1101871"/>
            <a:ext cx="4381162" cy="3102550"/>
            <a:chOff x="0" y="0"/>
            <a:chExt cx="5841549" cy="4136734"/>
          </a:xfrm>
        </p:grpSpPr>
        <p:grpSp>
          <p:nvGrpSpPr>
            <p:cNvPr name="Group 70" id="70"/>
            <p:cNvGrpSpPr/>
            <p:nvPr/>
          </p:nvGrpSpPr>
          <p:grpSpPr>
            <a:xfrm rot="0">
              <a:off x="0" y="1360261"/>
              <a:ext cx="1134283" cy="1134283"/>
              <a:chOff x="0" y="0"/>
              <a:chExt cx="812800" cy="812800"/>
            </a:xfrm>
          </p:grpSpPr>
          <p:sp>
            <p:nvSpPr>
              <p:cNvPr name="Freeform 71" id="7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72" id="72"/>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73" id="73"/>
            <p:cNvGrpSpPr/>
            <p:nvPr/>
          </p:nvGrpSpPr>
          <p:grpSpPr>
            <a:xfrm rot="0">
              <a:off x="1457436" y="0"/>
              <a:ext cx="1134283" cy="1134283"/>
              <a:chOff x="0" y="0"/>
              <a:chExt cx="812800" cy="812800"/>
            </a:xfrm>
          </p:grpSpPr>
          <p:sp>
            <p:nvSpPr>
              <p:cNvPr name="Freeform 74" id="7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75" id="75"/>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76" id="76"/>
            <p:cNvGrpSpPr/>
            <p:nvPr/>
          </p:nvGrpSpPr>
          <p:grpSpPr>
            <a:xfrm rot="0">
              <a:off x="4707267" y="3002451"/>
              <a:ext cx="1134283" cy="1134283"/>
              <a:chOff x="0" y="0"/>
              <a:chExt cx="812800" cy="812800"/>
            </a:xfrm>
          </p:grpSpPr>
          <p:sp>
            <p:nvSpPr>
              <p:cNvPr name="Freeform 77" id="7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78" id="78"/>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79" id="79"/>
            <p:cNvGrpSpPr/>
            <p:nvPr/>
          </p:nvGrpSpPr>
          <p:grpSpPr>
            <a:xfrm rot="0">
              <a:off x="1457436" y="3002451"/>
              <a:ext cx="1134283" cy="1134283"/>
              <a:chOff x="0" y="0"/>
              <a:chExt cx="812800" cy="812800"/>
            </a:xfrm>
          </p:grpSpPr>
          <p:sp>
            <p:nvSpPr>
              <p:cNvPr name="Freeform 80" id="8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81" id="81"/>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82" id="82"/>
            <p:cNvGrpSpPr/>
            <p:nvPr/>
          </p:nvGrpSpPr>
          <p:grpSpPr>
            <a:xfrm rot="0">
              <a:off x="4707267" y="0"/>
              <a:ext cx="1134283" cy="1134283"/>
              <a:chOff x="0" y="0"/>
              <a:chExt cx="812800" cy="812800"/>
            </a:xfrm>
          </p:grpSpPr>
          <p:sp>
            <p:nvSpPr>
              <p:cNvPr name="Freeform 83" id="8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84" id="84"/>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sp>
          <p:nvSpPr>
            <p:cNvPr name="AutoShape 85" id="85"/>
            <p:cNvSpPr/>
            <p:nvPr/>
          </p:nvSpPr>
          <p:spPr>
            <a:xfrm flipV="true">
              <a:off x="5274408" y="1134283"/>
              <a:ext cx="0" cy="1868168"/>
            </a:xfrm>
            <a:prstGeom prst="line">
              <a:avLst/>
            </a:prstGeom>
            <a:ln cap="flat" w="41605">
              <a:solidFill>
                <a:srgbClr val="FEFEFE"/>
              </a:solidFill>
              <a:prstDash val="solid"/>
              <a:headEnd type="none" len="sm" w="sm"/>
              <a:tailEnd type="arrow" len="sm" w="med"/>
            </a:ln>
          </p:spPr>
        </p:sp>
        <p:sp>
          <p:nvSpPr>
            <p:cNvPr name="AutoShape 86" id="86"/>
            <p:cNvSpPr/>
            <p:nvPr/>
          </p:nvSpPr>
          <p:spPr>
            <a:xfrm flipV="true">
              <a:off x="567141" y="567141"/>
              <a:ext cx="890295" cy="793120"/>
            </a:xfrm>
            <a:prstGeom prst="line">
              <a:avLst/>
            </a:prstGeom>
            <a:ln cap="flat" w="41605">
              <a:solidFill>
                <a:srgbClr val="FEFEFE"/>
              </a:solidFill>
              <a:prstDash val="solid"/>
              <a:headEnd type="none" len="sm" w="sm"/>
              <a:tailEnd type="arrow" len="sm" w="med"/>
            </a:ln>
          </p:spPr>
        </p:sp>
        <p:sp>
          <p:nvSpPr>
            <p:cNvPr name="AutoShape 87" id="87"/>
            <p:cNvSpPr/>
            <p:nvPr/>
          </p:nvSpPr>
          <p:spPr>
            <a:xfrm>
              <a:off x="567141" y="2494544"/>
              <a:ext cx="1000998" cy="738366"/>
            </a:xfrm>
            <a:prstGeom prst="line">
              <a:avLst/>
            </a:prstGeom>
            <a:ln cap="flat" w="41605">
              <a:solidFill>
                <a:srgbClr val="FEFEFE"/>
              </a:solidFill>
              <a:prstDash val="solid"/>
              <a:headEnd type="none" len="sm" w="sm"/>
              <a:tailEnd type="arrow" len="sm" w="med"/>
            </a:ln>
          </p:spPr>
        </p:sp>
        <p:sp>
          <p:nvSpPr>
            <p:cNvPr name="AutoShape 88" id="88"/>
            <p:cNvSpPr/>
            <p:nvPr/>
          </p:nvSpPr>
          <p:spPr>
            <a:xfrm>
              <a:off x="2591719" y="3569592"/>
              <a:ext cx="2115547" cy="0"/>
            </a:xfrm>
            <a:prstGeom prst="line">
              <a:avLst/>
            </a:prstGeom>
            <a:ln cap="flat" w="41605">
              <a:solidFill>
                <a:srgbClr val="FEFEFE"/>
              </a:solidFill>
              <a:prstDash val="solid"/>
              <a:headEnd type="none" len="sm" w="sm"/>
              <a:tailEnd type="arrow" len="sm" w="med"/>
            </a:ln>
          </p:spPr>
        </p:sp>
        <p:sp>
          <p:nvSpPr>
            <p:cNvPr name="AutoShape 89" id="89"/>
            <p:cNvSpPr/>
            <p:nvPr/>
          </p:nvSpPr>
          <p:spPr>
            <a:xfrm>
              <a:off x="2591719" y="567141"/>
              <a:ext cx="2115547" cy="0"/>
            </a:xfrm>
            <a:prstGeom prst="line">
              <a:avLst/>
            </a:prstGeom>
            <a:ln cap="flat" w="41605">
              <a:solidFill>
                <a:srgbClr val="FEFEFE"/>
              </a:solidFill>
              <a:prstDash val="solid"/>
              <a:headEnd type="none" len="sm" w="sm"/>
              <a:tailEnd type="arrow" len="sm" w="med"/>
            </a:ln>
          </p:spPr>
        </p:sp>
        <p:sp>
          <p:nvSpPr>
            <p:cNvPr name="TextBox 90" id="90"/>
            <p:cNvSpPr txBox="true"/>
            <p:nvPr/>
          </p:nvSpPr>
          <p:spPr>
            <a:xfrm rot="0">
              <a:off x="5477690" y="1863439"/>
              <a:ext cx="154228"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91" id="91"/>
            <p:cNvSpPr txBox="true"/>
            <p:nvPr/>
          </p:nvSpPr>
          <p:spPr>
            <a:xfrm rot="0">
              <a:off x="783826" y="516979"/>
              <a:ext cx="154228" cy="36455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92" id="92"/>
            <p:cNvSpPr txBox="true"/>
            <p:nvPr/>
          </p:nvSpPr>
          <p:spPr>
            <a:xfrm rot="0">
              <a:off x="853037" y="3044829"/>
              <a:ext cx="170033" cy="37175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grpSp>
      <p:grpSp>
        <p:nvGrpSpPr>
          <p:cNvPr name="Group 93" id="93"/>
          <p:cNvGrpSpPr/>
          <p:nvPr/>
        </p:nvGrpSpPr>
        <p:grpSpPr>
          <a:xfrm rot="0">
            <a:off x="13834824" y="2237858"/>
            <a:ext cx="853674" cy="853674"/>
            <a:chOff x="0" y="0"/>
            <a:chExt cx="812800" cy="812800"/>
          </a:xfrm>
        </p:grpSpPr>
        <p:sp>
          <p:nvSpPr>
            <p:cNvPr name="Freeform 94" id="9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95" id="95"/>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AutoShape 96" id="96"/>
          <p:cNvSpPr/>
          <p:nvPr/>
        </p:nvSpPr>
        <p:spPr>
          <a:xfrm flipH="true" flipV="true">
            <a:off x="13834824" y="1565250"/>
            <a:ext cx="426837" cy="672609"/>
          </a:xfrm>
          <a:prstGeom prst="line">
            <a:avLst/>
          </a:prstGeom>
          <a:ln cap="flat" w="38100">
            <a:solidFill>
              <a:srgbClr val="FEFEFE"/>
            </a:solidFill>
            <a:prstDash val="solid"/>
            <a:headEnd type="none" len="sm" w="sm"/>
            <a:tailEnd type="arrow" len="sm" w="med"/>
          </a:ln>
        </p:spPr>
      </p:sp>
      <p:sp>
        <p:nvSpPr>
          <p:cNvPr name="AutoShape 97" id="97"/>
          <p:cNvSpPr/>
          <p:nvPr/>
        </p:nvSpPr>
        <p:spPr>
          <a:xfrm flipV="true">
            <a:off x="13818740" y="3091533"/>
            <a:ext cx="442922" cy="264417"/>
          </a:xfrm>
          <a:prstGeom prst="line">
            <a:avLst/>
          </a:prstGeom>
          <a:ln cap="flat" w="38100">
            <a:solidFill>
              <a:srgbClr val="FEFEFE"/>
            </a:solidFill>
            <a:prstDash val="solid"/>
            <a:headEnd type="none" len="sm" w="sm"/>
            <a:tailEnd type="arrow" len="sm" w="med"/>
          </a:ln>
        </p:spPr>
      </p:sp>
      <p:sp>
        <p:nvSpPr>
          <p:cNvPr name="AutoShape 98" id="98"/>
          <p:cNvSpPr/>
          <p:nvPr/>
        </p:nvSpPr>
        <p:spPr>
          <a:xfrm flipV="true">
            <a:off x="14688499" y="1726857"/>
            <a:ext cx="886523" cy="700031"/>
          </a:xfrm>
          <a:prstGeom prst="line">
            <a:avLst/>
          </a:prstGeom>
          <a:ln cap="flat" w="38100">
            <a:solidFill>
              <a:srgbClr val="FEFEFE"/>
            </a:solidFill>
            <a:prstDash val="solid"/>
            <a:headEnd type="none" len="sm" w="sm"/>
            <a:tailEnd type="arrow" len="sm" w="med"/>
          </a:ln>
        </p:spPr>
      </p:sp>
      <p:sp>
        <p:nvSpPr>
          <p:cNvPr name="TextBox 99" id="99"/>
          <p:cNvSpPr txBox="true"/>
          <p:nvPr/>
        </p:nvSpPr>
        <p:spPr>
          <a:xfrm rot="0">
            <a:off x="14941260" y="1796204"/>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100" id="100"/>
          <p:cNvSpPr txBox="true"/>
          <p:nvPr/>
        </p:nvSpPr>
        <p:spPr>
          <a:xfrm rot="0">
            <a:off x="13739574" y="2924540"/>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101" id="101"/>
          <p:cNvSpPr txBox="true"/>
          <p:nvPr/>
        </p:nvSpPr>
        <p:spPr>
          <a:xfrm rot="0">
            <a:off x="14231926" y="1750918"/>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102" id="102"/>
          <p:cNvSpPr/>
          <p:nvPr/>
        </p:nvSpPr>
        <p:spPr>
          <a:xfrm>
            <a:off x="12924281" y="2464988"/>
            <a:ext cx="1005793" cy="0"/>
          </a:xfrm>
          <a:prstGeom prst="line">
            <a:avLst/>
          </a:prstGeom>
          <a:ln cap="flat" w="38100">
            <a:solidFill>
              <a:srgbClr val="FEFEFE"/>
            </a:solidFill>
            <a:prstDash val="solid"/>
            <a:headEnd type="none" len="sm" w="sm"/>
            <a:tailEnd type="arrow" len="sm" w="med"/>
          </a:ln>
        </p:spPr>
      </p:sp>
      <p:grpSp>
        <p:nvGrpSpPr>
          <p:cNvPr name="Group 103" id="103"/>
          <p:cNvGrpSpPr/>
          <p:nvPr/>
        </p:nvGrpSpPr>
        <p:grpSpPr>
          <a:xfrm rot="0">
            <a:off x="12459045" y="5901449"/>
            <a:ext cx="4381162" cy="3102550"/>
            <a:chOff x="0" y="0"/>
            <a:chExt cx="5841549" cy="4136734"/>
          </a:xfrm>
        </p:grpSpPr>
        <p:grpSp>
          <p:nvGrpSpPr>
            <p:cNvPr name="Group 104" id="104"/>
            <p:cNvGrpSpPr/>
            <p:nvPr/>
          </p:nvGrpSpPr>
          <p:grpSpPr>
            <a:xfrm rot="0">
              <a:off x="0" y="1360261"/>
              <a:ext cx="1134283" cy="1134283"/>
              <a:chOff x="0" y="0"/>
              <a:chExt cx="812800" cy="812800"/>
            </a:xfrm>
          </p:grpSpPr>
          <p:sp>
            <p:nvSpPr>
              <p:cNvPr name="Freeform 105" id="10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8B6FF"/>
              </a:solidFill>
            </p:spPr>
          </p:sp>
          <p:sp>
            <p:nvSpPr>
              <p:cNvPr name="TextBox 106" id="106"/>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07" id="107"/>
            <p:cNvGrpSpPr/>
            <p:nvPr/>
          </p:nvGrpSpPr>
          <p:grpSpPr>
            <a:xfrm rot="0">
              <a:off x="1457436" y="0"/>
              <a:ext cx="1134283" cy="1134283"/>
              <a:chOff x="0" y="0"/>
              <a:chExt cx="812800" cy="812800"/>
            </a:xfrm>
          </p:grpSpPr>
          <p:sp>
            <p:nvSpPr>
              <p:cNvPr name="Freeform 108" id="10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09" id="109"/>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10" id="110"/>
            <p:cNvGrpSpPr/>
            <p:nvPr/>
          </p:nvGrpSpPr>
          <p:grpSpPr>
            <a:xfrm rot="0">
              <a:off x="4707267" y="3002451"/>
              <a:ext cx="1134283" cy="1134283"/>
              <a:chOff x="0" y="0"/>
              <a:chExt cx="812800" cy="812800"/>
            </a:xfrm>
          </p:grpSpPr>
          <p:sp>
            <p:nvSpPr>
              <p:cNvPr name="Freeform 111" id="11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2" id="112"/>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13" id="113"/>
            <p:cNvGrpSpPr/>
            <p:nvPr/>
          </p:nvGrpSpPr>
          <p:grpSpPr>
            <a:xfrm rot="0">
              <a:off x="1457436" y="3002451"/>
              <a:ext cx="1134283" cy="1134283"/>
              <a:chOff x="0" y="0"/>
              <a:chExt cx="812800" cy="812800"/>
            </a:xfrm>
          </p:grpSpPr>
          <p:sp>
            <p:nvSpPr>
              <p:cNvPr name="Freeform 114" id="11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5" id="115"/>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grpSp>
          <p:nvGrpSpPr>
            <p:cNvPr name="Group 116" id="116"/>
            <p:cNvGrpSpPr/>
            <p:nvPr/>
          </p:nvGrpSpPr>
          <p:grpSpPr>
            <a:xfrm rot="0">
              <a:off x="4707267" y="0"/>
              <a:ext cx="1134283" cy="1134283"/>
              <a:chOff x="0" y="0"/>
              <a:chExt cx="812800" cy="812800"/>
            </a:xfrm>
          </p:grpSpPr>
          <p:sp>
            <p:nvSpPr>
              <p:cNvPr name="Freeform 117" id="11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8" id="118"/>
              <p:cNvSpPr txBox="true"/>
              <p:nvPr/>
            </p:nvSpPr>
            <p:spPr>
              <a:xfrm>
                <a:off x="76200" y="19050"/>
                <a:ext cx="660400" cy="717550"/>
              </a:xfrm>
              <a:prstGeom prst="rect">
                <a:avLst/>
              </a:prstGeom>
            </p:spPr>
            <p:txBody>
              <a:bodyPr anchor="ctr" rtlCol="false" tIns="33708" lIns="33708" bIns="33708" rIns="33708"/>
              <a:lstStyle/>
              <a:p>
                <a:pPr algn="ctr">
                  <a:lnSpc>
                    <a:spcPts val="3220"/>
                  </a:lnSpc>
                </a:pPr>
              </a:p>
            </p:txBody>
          </p:sp>
        </p:grpSp>
        <p:sp>
          <p:nvSpPr>
            <p:cNvPr name="AutoShape 119" id="119"/>
            <p:cNvSpPr/>
            <p:nvPr/>
          </p:nvSpPr>
          <p:spPr>
            <a:xfrm flipV="true">
              <a:off x="5274408" y="1134283"/>
              <a:ext cx="0" cy="1868168"/>
            </a:xfrm>
            <a:prstGeom prst="line">
              <a:avLst/>
            </a:prstGeom>
            <a:ln cap="flat" w="41605">
              <a:solidFill>
                <a:srgbClr val="FEFEFE"/>
              </a:solidFill>
              <a:prstDash val="solid"/>
              <a:headEnd type="none" len="sm" w="sm"/>
              <a:tailEnd type="arrow" len="sm" w="med"/>
            </a:ln>
          </p:spPr>
        </p:sp>
        <p:sp>
          <p:nvSpPr>
            <p:cNvPr name="AutoShape 120" id="120"/>
            <p:cNvSpPr/>
            <p:nvPr/>
          </p:nvSpPr>
          <p:spPr>
            <a:xfrm flipV="true">
              <a:off x="567141" y="567141"/>
              <a:ext cx="890295" cy="793120"/>
            </a:xfrm>
            <a:prstGeom prst="line">
              <a:avLst/>
            </a:prstGeom>
            <a:ln cap="flat" w="41605">
              <a:solidFill>
                <a:srgbClr val="FEFEFE"/>
              </a:solidFill>
              <a:prstDash val="solid"/>
              <a:headEnd type="none" len="sm" w="sm"/>
              <a:tailEnd type="arrow" len="sm" w="med"/>
            </a:ln>
          </p:spPr>
        </p:sp>
        <p:sp>
          <p:nvSpPr>
            <p:cNvPr name="AutoShape 121" id="121"/>
            <p:cNvSpPr/>
            <p:nvPr/>
          </p:nvSpPr>
          <p:spPr>
            <a:xfrm>
              <a:off x="567141" y="2494544"/>
              <a:ext cx="1000998" cy="738366"/>
            </a:xfrm>
            <a:prstGeom prst="line">
              <a:avLst/>
            </a:prstGeom>
            <a:ln cap="flat" w="41605">
              <a:solidFill>
                <a:srgbClr val="FEFEFE"/>
              </a:solidFill>
              <a:prstDash val="solid"/>
              <a:headEnd type="none" len="sm" w="sm"/>
              <a:tailEnd type="arrow" len="sm" w="med"/>
            </a:ln>
          </p:spPr>
        </p:sp>
        <p:sp>
          <p:nvSpPr>
            <p:cNvPr name="AutoShape 122" id="122"/>
            <p:cNvSpPr/>
            <p:nvPr/>
          </p:nvSpPr>
          <p:spPr>
            <a:xfrm>
              <a:off x="2591719" y="3569592"/>
              <a:ext cx="2115547" cy="0"/>
            </a:xfrm>
            <a:prstGeom prst="line">
              <a:avLst/>
            </a:prstGeom>
            <a:ln cap="flat" w="41605">
              <a:solidFill>
                <a:srgbClr val="FEFEFE"/>
              </a:solidFill>
              <a:prstDash val="solid"/>
              <a:headEnd type="none" len="sm" w="sm"/>
              <a:tailEnd type="arrow" len="sm" w="med"/>
            </a:ln>
          </p:spPr>
        </p:sp>
        <p:sp>
          <p:nvSpPr>
            <p:cNvPr name="AutoShape 123" id="123"/>
            <p:cNvSpPr/>
            <p:nvPr/>
          </p:nvSpPr>
          <p:spPr>
            <a:xfrm>
              <a:off x="2591719" y="567141"/>
              <a:ext cx="2115547" cy="0"/>
            </a:xfrm>
            <a:prstGeom prst="line">
              <a:avLst/>
            </a:prstGeom>
            <a:ln cap="flat" w="41605">
              <a:solidFill>
                <a:srgbClr val="FEFEFE"/>
              </a:solidFill>
              <a:prstDash val="solid"/>
              <a:headEnd type="none" len="sm" w="sm"/>
              <a:tailEnd type="arrow" len="sm" w="med"/>
            </a:ln>
          </p:spPr>
        </p:sp>
        <p:sp>
          <p:nvSpPr>
            <p:cNvPr name="TextBox 124" id="124"/>
            <p:cNvSpPr txBox="true"/>
            <p:nvPr/>
          </p:nvSpPr>
          <p:spPr>
            <a:xfrm rot="0">
              <a:off x="5477690" y="1863439"/>
              <a:ext cx="154228" cy="370640"/>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3</a:t>
              </a:r>
            </a:p>
          </p:txBody>
        </p:sp>
        <p:sp>
          <p:nvSpPr>
            <p:cNvPr name="TextBox 125" id="125"/>
            <p:cNvSpPr txBox="true"/>
            <p:nvPr/>
          </p:nvSpPr>
          <p:spPr>
            <a:xfrm rot="0">
              <a:off x="783826" y="516979"/>
              <a:ext cx="154228" cy="364552"/>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6</a:t>
              </a:r>
            </a:p>
          </p:txBody>
        </p:sp>
        <p:sp>
          <p:nvSpPr>
            <p:cNvPr name="TextBox 126" id="126"/>
            <p:cNvSpPr txBox="true"/>
            <p:nvPr/>
          </p:nvSpPr>
          <p:spPr>
            <a:xfrm rot="0">
              <a:off x="853037" y="3044829"/>
              <a:ext cx="170033" cy="371755"/>
            </a:xfrm>
            <a:prstGeom prst="rect">
              <a:avLst/>
            </a:prstGeom>
          </p:spPr>
          <p:txBody>
            <a:bodyPr anchor="t" rtlCol="false" tIns="0" lIns="0" bIns="0" rIns="0">
              <a:spAutoFit/>
            </a:bodyPr>
            <a:lstStyle/>
            <a:p>
              <a:pPr algn="ctr">
                <a:lnSpc>
                  <a:spcPts val="2323"/>
                </a:lnSpc>
              </a:pPr>
              <a:r>
                <a:rPr lang="en-US" sz="1659">
                  <a:solidFill>
                    <a:srgbClr val="000000"/>
                  </a:solidFill>
                  <a:latin typeface="Canva Sans"/>
                </a:rPr>
                <a:t>5</a:t>
              </a:r>
            </a:p>
          </p:txBody>
        </p:sp>
      </p:grpSp>
      <p:grpSp>
        <p:nvGrpSpPr>
          <p:cNvPr name="Group 127" id="127"/>
          <p:cNvGrpSpPr/>
          <p:nvPr/>
        </p:nvGrpSpPr>
        <p:grpSpPr>
          <a:xfrm rot="0">
            <a:off x="14252524" y="7037436"/>
            <a:ext cx="853674" cy="853674"/>
            <a:chOff x="0" y="0"/>
            <a:chExt cx="812800" cy="812800"/>
          </a:xfrm>
        </p:grpSpPr>
        <p:sp>
          <p:nvSpPr>
            <p:cNvPr name="Freeform 128" id="12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29" id="129"/>
            <p:cNvSpPr txBox="true"/>
            <p:nvPr/>
          </p:nvSpPr>
          <p:spPr>
            <a:xfrm>
              <a:off x="76200" y="47625"/>
              <a:ext cx="660400" cy="688975"/>
            </a:xfrm>
            <a:prstGeom prst="rect">
              <a:avLst/>
            </a:prstGeom>
          </p:spPr>
          <p:txBody>
            <a:bodyPr anchor="ctr" rtlCol="false" tIns="50800" lIns="50800" bIns="50800" rIns="50800"/>
            <a:lstStyle/>
            <a:p>
              <a:pPr algn="ctr">
                <a:lnSpc>
                  <a:spcPts val="1952"/>
                </a:lnSpc>
              </a:pPr>
            </a:p>
          </p:txBody>
        </p:sp>
      </p:grpSp>
      <p:sp>
        <p:nvSpPr>
          <p:cNvPr name="AutoShape 130" id="130"/>
          <p:cNvSpPr/>
          <p:nvPr/>
        </p:nvSpPr>
        <p:spPr>
          <a:xfrm flipH="true" flipV="true">
            <a:off x="14252524" y="6364828"/>
            <a:ext cx="426837" cy="672609"/>
          </a:xfrm>
          <a:prstGeom prst="line">
            <a:avLst/>
          </a:prstGeom>
          <a:ln cap="flat" w="38100">
            <a:solidFill>
              <a:srgbClr val="FEFEFE"/>
            </a:solidFill>
            <a:prstDash val="solid"/>
            <a:headEnd type="none" len="sm" w="sm"/>
            <a:tailEnd type="arrow" len="sm" w="med"/>
          </a:ln>
        </p:spPr>
      </p:sp>
      <p:sp>
        <p:nvSpPr>
          <p:cNvPr name="AutoShape 131" id="131"/>
          <p:cNvSpPr/>
          <p:nvPr/>
        </p:nvSpPr>
        <p:spPr>
          <a:xfrm flipV="true">
            <a:off x="14236439" y="7891111"/>
            <a:ext cx="442922" cy="264417"/>
          </a:xfrm>
          <a:prstGeom prst="line">
            <a:avLst/>
          </a:prstGeom>
          <a:ln cap="flat" w="38100">
            <a:solidFill>
              <a:srgbClr val="FEFEFE"/>
            </a:solidFill>
            <a:prstDash val="solid"/>
            <a:headEnd type="none" len="sm" w="sm"/>
            <a:tailEnd type="arrow" len="sm" w="med"/>
          </a:ln>
        </p:spPr>
      </p:sp>
      <p:sp>
        <p:nvSpPr>
          <p:cNvPr name="AutoShape 132" id="132"/>
          <p:cNvSpPr/>
          <p:nvPr/>
        </p:nvSpPr>
        <p:spPr>
          <a:xfrm flipV="true">
            <a:off x="15106198" y="6526435"/>
            <a:ext cx="886523" cy="700031"/>
          </a:xfrm>
          <a:prstGeom prst="line">
            <a:avLst/>
          </a:prstGeom>
          <a:ln cap="flat" w="38100">
            <a:solidFill>
              <a:srgbClr val="FEFEFE"/>
            </a:solidFill>
            <a:prstDash val="solid"/>
            <a:headEnd type="none" len="sm" w="sm"/>
            <a:tailEnd type="arrow" len="sm" w="med"/>
          </a:ln>
        </p:spPr>
      </p:sp>
      <p:sp>
        <p:nvSpPr>
          <p:cNvPr name="TextBox 133" id="133"/>
          <p:cNvSpPr txBox="true"/>
          <p:nvPr/>
        </p:nvSpPr>
        <p:spPr>
          <a:xfrm rot="0">
            <a:off x="15358960" y="6595782"/>
            <a:ext cx="123825"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rPr>
              <a:t>3</a:t>
            </a:r>
          </a:p>
        </p:txBody>
      </p:sp>
      <p:sp>
        <p:nvSpPr>
          <p:cNvPr name="TextBox 134" id="134"/>
          <p:cNvSpPr txBox="true"/>
          <p:nvPr/>
        </p:nvSpPr>
        <p:spPr>
          <a:xfrm rot="0">
            <a:off x="14157274" y="7724118"/>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TextBox 135" id="135"/>
          <p:cNvSpPr txBox="true"/>
          <p:nvPr/>
        </p:nvSpPr>
        <p:spPr>
          <a:xfrm rot="0">
            <a:off x="14649626" y="6550496"/>
            <a:ext cx="190500" cy="272697"/>
          </a:xfrm>
          <a:prstGeom prst="rect">
            <a:avLst/>
          </a:prstGeom>
        </p:spPr>
        <p:txBody>
          <a:bodyPr anchor="t" rtlCol="false" tIns="0" lIns="0" bIns="0" rIns="0">
            <a:spAutoFit/>
          </a:bodyPr>
          <a:lstStyle/>
          <a:p>
            <a:pPr algn="ctr">
              <a:lnSpc>
                <a:spcPts val="2294"/>
              </a:lnSpc>
            </a:pPr>
            <a:r>
              <a:rPr lang="en-US" sz="1638">
                <a:solidFill>
                  <a:srgbClr val="000000"/>
                </a:solidFill>
                <a:latin typeface="Canva Sans"/>
              </a:rPr>
              <a:t>-2</a:t>
            </a:r>
          </a:p>
        </p:txBody>
      </p:sp>
      <p:sp>
        <p:nvSpPr>
          <p:cNvPr name="AutoShape 136" id="136"/>
          <p:cNvSpPr/>
          <p:nvPr/>
        </p:nvSpPr>
        <p:spPr>
          <a:xfrm>
            <a:off x="13341981" y="7264566"/>
            <a:ext cx="1005793" cy="0"/>
          </a:xfrm>
          <a:prstGeom prst="line">
            <a:avLst/>
          </a:prstGeom>
          <a:ln cap="flat" w="38100">
            <a:solidFill>
              <a:srgbClr val="FEFEFE"/>
            </a:solidFill>
            <a:prstDash val="solid"/>
            <a:headEnd type="none" len="sm" w="sm"/>
            <a:tailEnd type="arrow" len="sm" w="med"/>
          </a:ln>
        </p:spPr>
      </p:sp>
      <p:sp>
        <p:nvSpPr>
          <p:cNvPr name="TextBox 137" id="137"/>
          <p:cNvSpPr txBox="true"/>
          <p:nvPr/>
        </p:nvSpPr>
        <p:spPr>
          <a:xfrm rot="0">
            <a:off x="2812127" y="1116156"/>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138" id="138"/>
          <p:cNvSpPr txBox="true"/>
          <p:nvPr/>
        </p:nvSpPr>
        <p:spPr>
          <a:xfrm rot="0">
            <a:off x="2964981" y="3760890"/>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139" id="139"/>
          <p:cNvSpPr txBox="true"/>
          <p:nvPr/>
        </p:nvSpPr>
        <p:spPr>
          <a:xfrm rot="0">
            <a:off x="8619131" y="1000125"/>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140" id="140"/>
          <p:cNvSpPr txBox="true"/>
          <p:nvPr/>
        </p:nvSpPr>
        <p:spPr>
          <a:xfrm rot="0">
            <a:off x="8896236" y="3834061"/>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141" id="141"/>
          <p:cNvSpPr txBox="true"/>
          <p:nvPr/>
        </p:nvSpPr>
        <p:spPr>
          <a:xfrm rot="0">
            <a:off x="14488474" y="1126174"/>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142" id="142"/>
          <p:cNvSpPr txBox="true"/>
          <p:nvPr/>
        </p:nvSpPr>
        <p:spPr>
          <a:xfrm rot="0">
            <a:off x="14675990" y="3848838"/>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143" id="143"/>
          <p:cNvSpPr txBox="true"/>
          <p:nvPr/>
        </p:nvSpPr>
        <p:spPr>
          <a:xfrm rot="0">
            <a:off x="14941260" y="5969195"/>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144" id="144"/>
          <p:cNvSpPr txBox="true"/>
          <p:nvPr/>
        </p:nvSpPr>
        <p:spPr>
          <a:xfrm rot="0">
            <a:off x="15158935" y="8627007"/>
            <a:ext cx="200025" cy="280673"/>
          </a:xfrm>
          <a:prstGeom prst="rect">
            <a:avLst/>
          </a:prstGeom>
        </p:spPr>
        <p:txBody>
          <a:bodyPr anchor="t" rtlCol="false" tIns="0" lIns="0" bIns="0" rIns="0">
            <a:spAutoFit/>
          </a:bodyPr>
          <a:lstStyle/>
          <a:p>
            <a:pPr algn="ctr">
              <a:lnSpc>
                <a:spcPts val="2379"/>
              </a:lnSpc>
            </a:pPr>
            <a:r>
              <a:rPr lang="en-US" sz="1699">
                <a:solidFill>
                  <a:srgbClr val="000000"/>
                </a:solidFill>
                <a:latin typeface="Canva Sans"/>
              </a:rPr>
              <a:t>-1</a:t>
            </a:r>
          </a:p>
        </p:txBody>
      </p:sp>
      <p:sp>
        <p:nvSpPr>
          <p:cNvPr name="TextBox 145" id="145"/>
          <p:cNvSpPr txBox="true"/>
          <p:nvPr/>
        </p:nvSpPr>
        <p:spPr>
          <a:xfrm rot="0">
            <a:off x="1519974" y="2296567"/>
            <a:ext cx="197003" cy="429274"/>
          </a:xfrm>
          <a:prstGeom prst="rect">
            <a:avLst/>
          </a:prstGeom>
        </p:spPr>
        <p:txBody>
          <a:bodyPr anchor="t" rtlCol="false" tIns="0" lIns="0" bIns="0" rIns="0">
            <a:spAutoFit/>
          </a:bodyPr>
          <a:lstStyle/>
          <a:p>
            <a:pPr algn="ctr">
              <a:lnSpc>
                <a:spcPts val="3532"/>
              </a:lnSpc>
            </a:pPr>
            <a:r>
              <a:rPr lang="en-US" sz="2523">
                <a:solidFill>
                  <a:srgbClr val="000000"/>
                </a:solidFill>
                <a:latin typeface="Canva Sans"/>
              </a:rPr>
              <a:t>4</a:t>
            </a:r>
          </a:p>
        </p:txBody>
      </p:sp>
      <p:sp>
        <p:nvSpPr>
          <p:cNvPr name="TextBox 146" id="146"/>
          <p:cNvSpPr txBox="true"/>
          <p:nvPr/>
        </p:nvSpPr>
        <p:spPr>
          <a:xfrm rot="0">
            <a:off x="7233542" y="2353717"/>
            <a:ext cx="197003" cy="429274"/>
          </a:xfrm>
          <a:prstGeom prst="rect">
            <a:avLst/>
          </a:prstGeom>
        </p:spPr>
        <p:txBody>
          <a:bodyPr anchor="t" rtlCol="false" tIns="0" lIns="0" bIns="0" rIns="0">
            <a:spAutoFit/>
          </a:bodyPr>
          <a:lstStyle/>
          <a:p>
            <a:pPr algn="ctr">
              <a:lnSpc>
                <a:spcPts val="3532"/>
              </a:lnSpc>
            </a:pPr>
            <a:r>
              <a:rPr lang="en-US" sz="2523">
                <a:solidFill>
                  <a:srgbClr val="000000"/>
                </a:solidFill>
                <a:latin typeface="Canva Sans"/>
              </a:rPr>
              <a:t>4</a:t>
            </a:r>
          </a:p>
        </p:txBody>
      </p:sp>
      <p:sp>
        <p:nvSpPr>
          <p:cNvPr name="TextBox 147" id="147"/>
          <p:cNvSpPr txBox="true"/>
          <p:nvPr/>
        </p:nvSpPr>
        <p:spPr>
          <a:xfrm rot="0">
            <a:off x="13243479" y="2353717"/>
            <a:ext cx="197003" cy="429274"/>
          </a:xfrm>
          <a:prstGeom prst="rect">
            <a:avLst/>
          </a:prstGeom>
        </p:spPr>
        <p:txBody>
          <a:bodyPr anchor="t" rtlCol="false" tIns="0" lIns="0" bIns="0" rIns="0">
            <a:spAutoFit/>
          </a:bodyPr>
          <a:lstStyle/>
          <a:p>
            <a:pPr algn="ctr">
              <a:lnSpc>
                <a:spcPts val="3532"/>
              </a:lnSpc>
            </a:pPr>
            <a:r>
              <a:rPr lang="en-US" sz="2523">
                <a:solidFill>
                  <a:srgbClr val="000000"/>
                </a:solidFill>
                <a:latin typeface="Canva Sans"/>
              </a:rPr>
              <a:t>4</a:t>
            </a:r>
          </a:p>
        </p:txBody>
      </p:sp>
      <p:sp>
        <p:nvSpPr>
          <p:cNvPr name="TextBox 148" id="148"/>
          <p:cNvSpPr txBox="true"/>
          <p:nvPr/>
        </p:nvSpPr>
        <p:spPr>
          <a:xfrm rot="0">
            <a:off x="13637821" y="7166348"/>
            <a:ext cx="197003" cy="429274"/>
          </a:xfrm>
          <a:prstGeom prst="rect">
            <a:avLst/>
          </a:prstGeom>
        </p:spPr>
        <p:txBody>
          <a:bodyPr anchor="t" rtlCol="false" tIns="0" lIns="0" bIns="0" rIns="0">
            <a:spAutoFit/>
          </a:bodyPr>
          <a:lstStyle/>
          <a:p>
            <a:pPr algn="ctr">
              <a:lnSpc>
                <a:spcPts val="3532"/>
              </a:lnSpc>
            </a:pPr>
            <a:r>
              <a:rPr lang="en-US" sz="2523">
                <a:solidFill>
                  <a:srgbClr val="000000"/>
                </a:solidFill>
                <a:latin typeface="Canva Sans"/>
              </a:rPr>
              <a:t>4</a:t>
            </a:r>
          </a:p>
        </p:txBody>
      </p:sp>
      <p:sp>
        <p:nvSpPr>
          <p:cNvPr name="TextBox 149" id="149"/>
          <p:cNvSpPr txBox="true"/>
          <p:nvPr/>
        </p:nvSpPr>
        <p:spPr>
          <a:xfrm rot="0">
            <a:off x="6117133" y="1491229"/>
            <a:ext cx="342900"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0</a:t>
            </a:r>
          </a:p>
        </p:txBody>
      </p:sp>
      <p:sp>
        <p:nvSpPr>
          <p:cNvPr name="TextBox 150" id="150"/>
          <p:cNvSpPr txBox="true"/>
          <p:nvPr/>
        </p:nvSpPr>
        <p:spPr>
          <a:xfrm rot="0">
            <a:off x="12050870" y="1589129"/>
            <a:ext cx="342900"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0</a:t>
            </a:r>
          </a:p>
        </p:txBody>
      </p:sp>
      <p:sp>
        <p:nvSpPr>
          <p:cNvPr name="TextBox 151" id="151"/>
          <p:cNvSpPr txBox="true"/>
          <p:nvPr/>
        </p:nvSpPr>
        <p:spPr>
          <a:xfrm rot="0">
            <a:off x="12116145" y="6461878"/>
            <a:ext cx="342900"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0</a:t>
            </a:r>
          </a:p>
        </p:txBody>
      </p:sp>
      <p:sp>
        <p:nvSpPr>
          <p:cNvPr name="AutoShape 152" id="152"/>
          <p:cNvSpPr/>
          <p:nvPr/>
        </p:nvSpPr>
        <p:spPr>
          <a:xfrm>
            <a:off x="4811225" y="2429912"/>
            <a:ext cx="1081088" cy="23670"/>
          </a:xfrm>
          <a:prstGeom prst="line">
            <a:avLst/>
          </a:prstGeom>
          <a:ln cap="flat" w="38100">
            <a:solidFill>
              <a:srgbClr val="FEFEFE"/>
            </a:solidFill>
            <a:prstDash val="solid"/>
            <a:headEnd type="none" len="sm" w="sm"/>
            <a:tailEnd type="arrow" len="sm" w="med"/>
          </a:ln>
        </p:spPr>
      </p:sp>
      <p:sp>
        <p:nvSpPr>
          <p:cNvPr name="AutoShape 153" id="153"/>
          <p:cNvSpPr/>
          <p:nvPr/>
        </p:nvSpPr>
        <p:spPr>
          <a:xfrm>
            <a:off x="10687812" y="2579690"/>
            <a:ext cx="1081088" cy="23670"/>
          </a:xfrm>
          <a:prstGeom prst="line">
            <a:avLst/>
          </a:prstGeom>
          <a:ln cap="flat" w="38100">
            <a:solidFill>
              <a:srgbClr val="FEFEFE"/>
            </a:solidFill>
            <a:prstDash val="solid"/>
            <a:headEnd type="none" len="sm" w="sm"/>
            <a:tailEnd type="arrow" len="sm" w="med"/>
          </a:ln>
        </p:spPr>
      </p:sp>
      <p:sp>
        <p:nvSpPr>
          <p:cNvPr name="AutoShape 154" id="154"/>
          <p:cNvSpPr/>
          <p:nvPr/>
        </p:nvSpPr>
        <p:spPr>
          <a:xfrm>
            <a:off x="14960310" y="4602827"/>
            <a:ext cx="0" cy="1081347"/>
          </a:xfrm>
          <a:prstGeom prst="line">
            <a:avLst/>
          </a:prstGeom>
          <a:ln cap="flat" w="38100">
            <a:solidFill>
              <a:srgbClr val="FEFEFE"/>
            </a:solidFill>
            <a:prstDash val="solid"/>
            <a:headEnd type="none" len="sm" w="sm"/>
            <a:tailEnd type="arrow" len="sm" w="med"/>
          </a:ln>
        </p:spPr>
      </p:sp>
      <p:sp>
        <p:nvSpPr>
          <p:cNvPr name="TextBox 155" id="155"/>
          <p:cNvSpPr txBox="true"/>
          <p:nvPr/>
        </p:nvSpPr>
        <p:spPr>
          <a:xfrm rot="0">
            <a:off x="2842102" y="2586471"/>
            <a:ext cx="2667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3</a:t>
            </a:r>
          </a:p>
        </p:txBody>
      </p:sp>
      <p:sp>
        <p:nvSpPr>
          <p:cNvPr name="TextBox 156" id="156"/>
          <p:cNvSpPr txBox="true"/>
          <p:nvPr/>
        </p:nvSpPr>
        <p:spPr>
          <a:xfrm rot="0">
            <a:off x="1716977" y="3991397"/>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157" id="157"/>
          <p:cNvSpPr txBox="true"/>
          <p:nvPr/>
        </p:nvSpPr>
        <p:spPr>
          <a:xfrm rot="0">
            <a:off x="1716977" y="405765"/>
            <a:ext cx="314325"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6</a:t>
            </a:r>
          </a:p>
        </p:txBody>
      </p:sp>
      <p:sp>
        <p:nvSpPr>
          <p:cNvPr name="TextBox 158" id="158"/>
          <p:cNvSpPr txBox="true"/>
          <p:nvPr/>
        </p:nvSpPr>
        <p:spPr>
          <a:xfrm rot="0">
            <a:off x="4167839" y="504971"/>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159" id="159"/>
          <p:cNvSpPr txBox="true"/>
          <p:nvPr/>
        </p:nvSpPr>
        <p:spPr>
          <a:xfrm rot="0">
            <a:off x="4206624" y="3903767"/>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4</a:t>
            </a:r>
          </a:p>
        </p:txBody>
      </p:sp>
      <p:sp>
        <p:nvSpPr>
          <p:cNvPr name="TextBox 160" id="160"/>
          <p:cNvSpPr txBox="true"/>
          <p:nvPr/>
        </p:nvSpPr>
        <p:spPr>
          <a:xfrm rot="0">
            <a:off x="7560116" y="415290"/>
            <a:ext cx="2476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1</a:t>
            </a:r>
          </a:p>
        </p:txBody>
      </p:sp>
      <p:sp>
        <p:nvSpPr>
          <p:cNvPr name="TextBox 161" id="161"/>
          <p:cNvSpPr txBox="true"/>
          <p:nvPr/>
        </p:nvSpPr>
        <p:spPr>
          <a:xfrm rot="0">
            <a:off x="9975540" y="521481"/>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162" id="162"/>
          <p:cNvSpPr txBox="true"/>
          <p:nvPr/>
        </p:nvSpPr>
        <p:spPr>
          <a:xfrm rot="0">
            <a:off x="8804414" y="2499060"/>
            <a:ext cx="2667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3</a:t>
            </a:r>
          </a:p>
        </p:txBody>
      </p:sp>
      <p:sp>
        <p:nvSpPr>
          <p:cNvPr name="TextBox 163" id="163"/>
          <p:cNvSpPr txBox="true"/>
          <p:nvPr/>
        </p:nvSpPr>
        <p:spPr>
          <a:xfrm rot="0">
            <a:off x="14712660" y="2524849"/>
            <a:ext cx="2667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3</a:t>
            </a:r>
          </a:p>
        </p:txBody>
      </p:sp>
      <p:sp>
        <p:nvSpPr>
          <p:cNvPr name="TextBox 164" id="164"/>
          <p:cNvSpPr txBox="true"/>
          <p:nvPr/>
        </p:nvSpPr>
        <p:spPr>
          <a:xfrm rot="0">
            <a:off x="7560116" y="3936787"/>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165" id="165"/>
          <p:cNvSpPr txBox="true"/>
          <p:nvPr/>
        </p:nvSpPr>
        <p:spPr>
          <a:xfrm rot="0">
            <a:off x="9975540" y="3974887"/>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4</a:t>
            </a:r>
          </a:p>
        </p:txBody>
      </p:sp>
      <p:sp>
        <p:nvSpPr>
          <p:cNvPr name="TextBox 166" id="166"/>
          <p:cNvSpPr txBox="true"/>
          <p:nvPr/>
        </p:nvSpPr>
        <p:spPr>
          <a:xfrm rot="0">
            <a:off x="15810665" y="488461"/>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0</a:t>
            </a:r>
          </a:p>
        </p:txBody>
      </p:sp>
      <p:sp>
        <p:nvSpPr>
          <p:cNvPr name="TextBox 167" id="167"/>
          <p:cNvSpPr txBox="true"/>
          <p:nvPr/>
        </p:nvSpPr>
        <p:spPr>
          <a:xfrm rot="0">
            <a:off x="13341981" y="541339"/>
            <a:ext cx="2476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1</a:t>
            </a:r>
          </a:p>
        </p:txBody>
      </p:sp>
      <p:sp>
        <p:nvSpPr>
          <p:cNvPr name="TextBox 168" id="168"/>
          <p:cNvSpPr txBox="true"/>
          <p:nvPr/>
        </p:nvSpPr>
        <p:spPr>
          <a:xfrm rot="0">
            <a:off x="13380646" y="4062836"/>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169" id="169"/>
          <p:cNvSpPr txBox="true"/>
          <p:nvPr/>
        </p:nvSpPr>
        <p:spPr>
          <a:xfrm rot="0">
            <a:off x="15866414" y="4029816"/>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4</a:t>
            </a:r>
          </a:p>
        </p:txBody>
      </p:sp>
      <p:sp>
        <p:nvSpPr>
          <p:cNvPr name="TextBox 170" id="170"/>
          <p:cNvSpPr txBox="true"/>
          <p:nvPr/>
        </p:nvSpPr>
        <p:spPr>
          <a:xfrm rot="0">
            <a:off x="16289157" y="8918257"/>
            <a:ext cx="2667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3</a:t>
            </a:r>
          </a:p>
        </p:txBody>
      </p:sp>
      <p:sp>
        <p:nvSpPr>
          <p:cNvPr name="TextBox 171" id="171"/>
          <p:cNvSpPr txBox="true"/>
          <p:nvPr/>
        </p:nvSpPr>
        <p:spPr>
          <a:xfrm rot="0">
            <a:off x="16232007" y="5344131"/>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0</a:t>
            </a:r>
          </a:p>
        </p:txBody>
      </p:sp>
      <p:sp>
        <p:nvSpPr>
          <p:cNvPr name="TextBox 172" id="172"/>
          <p:cNvSpPr txBox="true"/>
          <p:nvPr/>
        </p:nvSpPr>
        <p:spPr>
          <a:xfrm rot="0">
            <a:off x="14992247" y="7431917"/>
            <a:ext cx="2667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3</a:t>
            </a:r>
          </a:p>
        </p:txBody>
      </p:sp>
      <p:sp>
        <p:nvSpPr>
          <p:cNvPr name="TextBox 173" id="173"/>
          <p:cNvSpPr txBox="true"/>
          <p:nvPr/>
        </p:nvSpPr>
        <p:spPr>
          <a:xfrm rot="0">
            <a:off x="13783026" y="5288039"/>
            <a:ext cx="2476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1</a:t>
            </a:r>
          </a:p>
        </p:txBody>
      </p:sp>
      <p:sp>
        <p:nvSpPr>
          <p:cNvPr name="TextBox 174" id="174"/>
          <p:cNvSpPr txBox="true"/>
          <p:nvPr/>
        </p:nvSpPr>
        <p:spPr>
          <a:xfrm rot="0">
            <a:off x="13818740" y="8951278"/>
            <a:ext cx="2571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5</a:t>
            </a:r>
          </a:p>
        </p:txBody>
      </p:sp>
      <p:sp>
        <p:nvSpPr>
          <p:cNvPr name="TextBox 175" id="175"/>
          <p:cNvSpPr txBox="true"/>
          <p:nvPr/>
        </p:nvSpPr>
        <p:spPr>
          <a:xfrm rot="0">
            <a:off x="653770" y="6030019"/>
            <a:ext cx="10262225" cy="1966796"/>
          </a:xfrm>
          <a:prstGeom prst="rect">
            <a:avLst/>
          </a:prstGeom>
        </p:spPr>
        <p:txBody>
          <a:bodyPr anchor="t" rtlCol="false" tIns="0" lIns="0" bIns="0" rIns="0">
            <a:spAutoFit/>
          </a:bodyPr>
          <a:lstStyle/>
          <a:p>
            <a:pPr algn="ctr">
              <a:lnSpc>
                <a:spcPts val="7916"/>
              </a:lnSpc>
            </a:pPr>
            <a:r>
              <a:rPr lang="en-US" sz="5654">
                <a:solidFill>
                  <a:srgbClr val="FFFFFF"/>
                </a:solidFill>
                <a:latin typeface="Canva Sans"/>
              </a:rPr>
              <a:t>edges :- (A,B),(A,C),(A,D),(B,E),(C,E),(D,C),(D,F),(E,F),(C,F)</a:t>
            </a:r>
          </a:p>
        </p:txBody>
      </p:sp>
      <p:sp>
        <p:nvSpPr>
          <p:cNvPr name="TextBox 176" id="176"/>
          <p:cNvSpPr txBox="true"/>
          <p:nvPr/>
        </p:nvSpPr>
        <p:spPr>
          <a:xfrm rot="0">
            <a:off x="206095" y="1231224"/>
            <a:ext cx="342900" cy="646430"/>
          </a:xfrm>
          <a:prstGeom prst="rect">
            <a:avLst/>
          </a:prstGeom>
        </p:spPr>
        <p:txBody>
          <a:bodyPr anchor="t" rtlCol="false" tIns="0" lIns="0" bIns="0" rIns="0">
            <a:spAutoFit/>
          </a:bodyPr>
          <a:lstStyle/>
          <a:p>
            <a:pPr algn="ctr">
              <a:lnSpc>
                <a:spcPts val="5319"/>
              </a:lnSpc>
            </a:pPr>
            <a:r>
              <a:rPr lang="en-US" sz="3799">
                <a:solidFill>
                  <a:srgbClr val="FFFFFF"/>
                </a:solidFill>
                <a:latin typeface="Canva Sans"/>
              </a:rPr>
              <a:t>0</a:t>
            </a:r>
          </a:p>
        </p:txBody>
      </p:sp>
      <p:grpSp>
        <p:nvGrpSpPr>
          <p:cNvPr name="Group 177" id="177"/>
          <p:cNvGrpSpPr/>
          <p:nvPr/>
        </p:nvGrpSpPr>
        <p:grpSpPr>
          <a:xfrm rot="0">
            <a:off x="400050" y="2101215"/>
            <a:ext cx="418147" cy="733425"/>
            <a:chOff x="0" y="0"/>
            <a:chExt cx="557530" cy="977900"/>
          </a:xfrm>
        </p:grpSpPr>
        <p:sp>
          <p:nvSpPr>
            <p:cNvPr name="Freeform 178" id="178"/>
            <p:cNvSpPr/>
            <p:nvPr/>
          </p:nvSpPr>
          <p:spPr>
            <a:xfrm flipH="false" flipV="false" rot="0">
              <a:off x="46990" y="45720"/>
              <a:ext cx="461010" cy="882650"/>
            </a:xfrm>
            <a:custGeom>
              <a:avLst/>
              <a:gdLst/>
              <a:ahLst/>
              <a:cxnLst/>
              <a:rect r="r" b="b" t="t" l="l"/>
              <a:pathLst>
                <a:path h="882650" w="461010">
                  <a:moveTo>
                    <a:pt x="26670" y="519430"/>
                  </a:moveTo>
                  <a:cubicBezTo>
                    <a:pt x="74930" y="328930"/>
                    <a:pt x="96520" y="243840"/>
                    <a:pt x="129540" y="212090"/>
                  </a:cubicBezTo>
                  <a:cubicBezTo>
                    <a:pt x="151130" y="191770"/>
                    <a:pt x="182880" y="182880"/>
                    <a:pt x="208280" y="184150"/>
                  </a:cubicBezTo>
                  <a:cubicBezTo>
                    <a:pt x="233680" y="185420"/>
                    <a:pt x="261620" y="199390"/>
                    <a:pt x="281940" y="219710"/>
                  </a:cubicBezTo>
                  <a:cubicBezTo>
                    <a:pt x="306070" y="245110"/>
                    <a:pt x="317500" y="294640"/>
                    <a:pt x="332740" y="332740"/>
                  </a:cubicBezTo>
                  <a:cubicBezTo>
                    <a:pt x="346710" y="369570"/>
                    <a:pt x="363220" y="406400"/>
                    <a:pt x="370840" y="443230"/>
                  </a:cubicBezTo>
                  <a:cubicBezTo>
                    <a:pt x="378460" y="480060"/>
                    <a:pt x="384810" y="527050"/>
                    <a:pt x="381000" y="553720"/>
                  </a:cubicBezTo>
                  <a:cubicBezTo>
                    <a:pt x="378460" y="568960"/>
                    <a:pt x="374650" y="579120"/>
                    <a:pt x="367030" y="589280"/>
                  </a:cubicBezTo>
                  <a:cubicBezTo>
                    <a:pt x="359410" y="599440"/>
                    <a:pt x="347980" y="609600"/>
                    <a:pt x="336550" y="615950"/>
                  </a:cubicBezTo>
                  <a:cubicBezTo>
                    <a:pt x="325120" y="622300"/>
                    <a:pt x="312420" y="627380"/>
                    <a:pt x="298450" y="624840"/>
                  </a:cubicBezTo>
                  <a:cubicBezTo>
                    <a:pt x="278130" y="622300"/>
                    <a:pt x="243840" y="603250"/>
                    <a:pt x="231140" y="588010"/>
                  </a:cubicBezTo>
                  <a:cubicBezTo>
                    <a:pt x="222250" y="576580"/>
                    <a:pt x="220980" y="568960"/>
                    <a:pt x="218440" y="551180"/>
                  </a:cubicBezTo>
                  <a:cubicBezTo>
                    <a:pt x="212090" y="513080"/>
                    <a:pt x="210820" y="433070"/>
                    <a:pt x="215900" y="361950"/>
                  </a:cubicBezTo>
                  <a:cubicBezTo>
                    <a:pt x="222250" y="269240"/>
                    <a:pt x="236220" y="95250"/>
                    <a:pt x="266700" y="43180"/>
                  </a:cubicBezTo>
                  <a:cubicBezTo>
                    <a:pt x="280670" y="20320"/>
                    <a:pt x="298450" y="12700"/>
                    <a:pt x="314960" y="6350"/>
                  </a:cubicBezTo>
                  <a:cubicBezTo>
                    <a:pt x="328930" y="1270"/>
                    <a:pt x="344170" y="2540"/>
                    <a:pt x="356870" y="5080"/>
                  </a:cubicBezTo>
                  <a:cubicBezTo>
                    <a:pt x="369570" y="7620"/>
                    <a:pt x="383540" y="12700"/>
                    <a:pt x="393700" y="22860"/>
                  </a:cubicBezTo>
                  <a:cubicBezTo>
                    <a:pt x="406400" y="34290"/>
                    <a:pt x="416560" y="46990"/>
                    <a:pt x="424180" y="74930"/>
                  </a:cubicBezTo>
                  <a:cubicBezTo>
                    <a:pt x="447040" y="158750"/>
                    <a:pt x="400050" y="504190"/>
                    <a:pt x="419100" y="617220"/>
                  </a:cubicBezTo>
                  <a:cubicBezTo>
                    <a:pt x="427990" y="670560"/>
                    <a:pt x="458470" y="693420"/>
                    <a:pt x="459740" y="732790"/>
                  </a:cubicBezTo>
                  <a:cubicBezTo>
                    <a:pt x="461010" y="772160"/>
                    <a:pt x="443230" y="826770"/>
                    <a:pt x="422910" y="850900"/>
                  </a:cubicBezTo>
                  <a:cubicBezTo>
                    <a:pt x="408940" y="867410"/>
                    <a:pt x="389890" y="877570"/>
                    <a:pt x="370840" y="880110"/>
                  </a:cubicBezTo>
                  <a:cubicBezTo>
                    <a:pt x="353060" y="882650"/>
                    <a:pt x="327660" y="880110"/>
                    <a:pt x="312420" y="868680"/>
                  </a:cubicBezTo>
                  <a:cubicBezTo>
                    <a:pt x="294640" y="855980"/>
                    <a:pt x="292100" y="821690"/>
                    <a:pt x="273050" y="801370"/>
                  </a:cubicBezTo>
                  <a:cubicBezTo>
                    <a:pt x="251460" y="777240"/>
                    <a:pt x="218440" y="756920"/>
                    <a:pt x="184150" y="737870"/>
                  </a:cubicBezTo>
                  <a:cubicBezTo>
                    <a:pt x="142240" y="716280"/>
                    <a:pt x="66040" y="703580"/>
                    <a:pt x="38100" y="683260"/>
                  </a:cubicBezTo>
                  <a:cubicBezTo>
                    <a:pt x="24130" y="673100"/>
                    <a:pt x="17780" y="662940"/>
                    <a:pt x="11430" y="650240"/>
                  </a:cubicBezTo>
                  <a:cubicBezTo>
                    <a:pt x="5080" y="637540"/>
                    <a:pt x="2540" y="623570"/>
                    <a:pt x="3810" y="608330"/>
                  </a:cubicBezTo>
                  <a:cubicBezTo>
                    <a:pt x="6350" y="590550"/>
                    <a:pt x="17780" y="566420"/>
                    <a:pt x="29210" y="552450"/>
                  </a:cubicBezTo>
                  <a:cubicBezTo>
                    <a:pt x="39370" y="541020"/>
                    <a:pt x="46990" y="533400"/>
                    <a:pt x="64770" y="529590"/>
                  </a:cubicBezTo>
                  <a:cubicBezTo>
                    <a:pt x="102870" y="520700"/>
                    <a:pt x="255270" y="554990"/>
                    <a:pt x="255270" y="554990"/>
                  </a:cubicBezTo>
                  <a:cubicBezTo>
                    <a:pt x="255270" y="554990"/>
                    <a:pt x="151130" y="552450"/>
                    <a:pt x="119380" y="538480"/>
                  </a:cubicBezTo>
                  <a:cubicBezTo>
                    <a:pt x="99060" y="529590"/>
                    <a:pt x="83820" y="513080"/>
                    <a:pt x="74930" y="500380"/>
                  </a:cubicBezTo>
                  <a:cubicBezTo>
                    <a:pt x="68580" y="491490"/>
                    <a:pt x="64770" y="483870"/>
                    <a:pt x="63500" y="472440"/>
                  </a:cubicBezTo>
                  <a:cubicBezTo>
                    <a:pt x="60960" y="457200"/>
                    <a:pt x="62230" y="430530"/>
                    <a:pt x="69850" y="414020"/>
                  </a:cubicBezTo>
                  <a:cubicBezTo>
                    <a:pt x="77470" y="397510"/>
                    <a:pt x="97790" y="381000"/>
                    <a:pt x="110490" y="372110"/>
                  </a:cubicBezTo>
                  <a:cubicBezTo>
                    <a:pt x="119380" y="365760"/>
                    <a:pt x="127000" y="363220"/>
                    <a:pt x="138430" y="361950"/>
                  </a:cubicBezTo>
                  <a:cubicBezTo>
                    <a:pt x="153670" y="360680"/>
                    <a:pt x="180340" y="363220"/>
                    <a:pt x="196850" y="372110"/>
                  </a:cubicBezTo>
                  <a:cubicBezTo>
                    <a:pt x="213360" y="381000"/>
                    <a:pt x="229870" y="400050"/>
                    <a:pt x="237490" y="414020"/>
                  </a:cubicBezTo>
                  <a:cubicBezTo>
                    <a:pt x="242570" y="424180"/>
                    <a:pt x="243840" y="433070"/>
                    <a:pt x="245110" y="443230"/>
                  </a:cubicBezTo>
                  <a:cubicBezTo>
                    <a:pt x="246380" y="453390"/>
                    <a:pt x="247650" y="462280"/>
                    <a:pt x="243840" y="472440"/>
                  </a:cubicBezTo>
                  <a:cubicBezTo>
                    <a:pt x="238760" y="487680"/>
                    <a:pt x="229870" y="511810"/>
                    <a:pt x="213360" y="523240"/>
                  </a:cubicBezTo>
                  <a:cubicBezTo>
                    <a:pt x="194310" y="537210"/>
                    <a:pt x="153670" y="548640"/>
                    <a:pt x="129540" y="542290"/>
                  </a:cubicBezTo>
                  <a:cubicBezTo>
                    <a:pt x="105410" y="535940"/>
                    <a:pt x="76200" y="504190"/>
                    <a:pt x="66040" y="482600"/>
                  </a:cubicBezTo>
                  <a:cubicBezTo>
                    <a:pt x="58420" y="464820"/>
                    <a:pt x="59690" y="441960"/>
                    <a:pt x="66040" y="424180"/>
                  </a:cubicBezTo>
                  <a:cubicBezTo>
                    <a:pt x="72390" y="406400"/>
                    <a:pt x="86360" y="387350"/>
                    <a:pt x="101600" y="377190"/>
                  </a:cubicBezTo>
                  <a:cubicBezTo>
                    <a:pt x="116840" y="367030"/>
                    <a:pt x="139700" y="363220"/>
                    <a:pt x="158750" y="360680"/>
                  </a:cubicBezTo>
                  <a:cubicBezTo>
                    <a:pt x="179070" y="358140"/>
                    <a:pt x="196850" y="358140"/>
                    <a:pt x="219710" y="364490"/>
                  </a:cubicBezTo>
                  <a:cubicBezTo>
                    <a:pt x="251460" y="373380"/>
                    <a:pt x="293370" y="403860"/>
                    <a:pt x="326390" y="425450"/>
                  </a:cubicBezTo>
                  <a:cubicBezTo>
                    <a:pt x="356870" y="445770"/>
                    <a:pt x="396240" y="459740"/>
                    <a:pt x="412750" y="490220"/>
                  </a:cubicBezTo>
                  <a:cubicBezTo>
                    <a:pt x="430530" y="521970"/>
                    <a:pt x="434340" y="577850"/>
                    <a:pt x="421640" y="615950"/>
                  </a:cubicBezTo>
                  <a:cubicBezTo>
                    <a:pt x="408940" y="655320"/>
                    <a:pt x="367030" y="706120"/>
                    <a:pt x="334010" y="722630"/>
                  </a:cubicBezTo>
                  <a:cubicBezTo>
                    <a:pt x="308610" y="736600"/>
                    <a:pt x="278130" y="732790"/>
                    <a:pt x="250190" y="728980"/>
                  </a:cubicBezTo>
                  <a:cubicBezTo>
                    <a:pt x="222250" y="725170"/>
                    <a:pt x="196850" y="703580"/>
                    <a:pt x="166370" y="697230"/>
                  </a:cubicBezTo>
                  <a:cubicBezTo>
                    <a:pt x="132080" y="690880"/>
                    <a:pt x="83820" y="708660"/>
                    <a:pt x="55880" y="694690"/>
                  </a:cubicBezTo>
                  <a:cubicBezTo>
                    <a:pt x="31750" y="683260"/>
                    <a:pt x="10160" y="652780"/>
                    <a:pt x="5080" y="629920"/>
                  </a:cubicBezTo>
                  <a:cubicBezTo>
                    <a:pt x="0" y="610870"/>
                    <a:pt x="6350" y="585470"/>
                    <a:pt x="16510" y="568960"/>
                  </a:cubicBezTo>
                  <a:cubicBezTo>
                    <a:pt x="26670" y="552450"/>
                    <a:pt x="43180" y="535940"/>
                    <a:pt x="64770" y="529590"/>
                  </a:cubicBezTo>
                  <a:cubicBezTo>
                    <a:pt x="97790" y="519430"/>
                    <a:pt x="162560" y="528320"/>
                    <a:pt x="204470" y="543560"/>
                  </a:cubicBezTo>
                  <a:cubicBezTo>
                    <a:pt x="243840" y="558800"/>
                    <a:pt x="283210" y="590550"/>
                    <a:pt x="309880" y="619760"/>
                  </a:cubicBezTo>
                  <a:cubicBezTo>
                    <a:pt x="334010" y="646430"/>
                    <a:pt x="341630" y="681990"/>
                    <a:pt x="363220" y="711200"/>
                  </a:cubicBezTo>
                  <a:cubicBezTo>
                    <a:pt x="384810" y="740410"/>
                    <a:pt x="434340" y="767080"/>
                    <a:pt x="440690" y="793750"/>
                  </a:cubicBezTo>
                  <a:cubicBezTo>
                    <a:pt x="445770" y="812800"/>
                    <a:pt x="435610" y="836930"/>
                    <a:pt x="422910" y="850900"/>
                  </a:cubicBezTo>
                  <a:cubicBezTo>
                    <a:pt x="407670" y="867410"/>
                    <a:pt x="370840" y="880110"/>
                    <a:pt x="350520" y="881380"/>
                  </a:cubicBezTo>
                  <a:cubicBezTo>
                    <a:pt x="336550" y="881380"/>
                    <a:pt x="323850" y="875030"/>
                    <a:pt x="312420" y="868680"/>
                  </a:cubicBezTo>
                  <a:cubicBezTo>
                    <a:pt x="300990" y="861060"/>
                    <a:pt x="290830" y="850900"/>
                    <a:pt x="284480" y="839470"/>
                  </a:cubicBezTo>
                  <a:cubicBezTo>
                    <a:pt x="278130" y="828040"/>
                    <a:pt x="274320" y="816610"/>
                    <a:pt x="273050" y="801370"/>
                  </a:cubicBezTo>
                  <a:cubicBezTo>
                    <a:pt x="271780" y="775970"/>
                    <a:pt x="295910" y="731520"/>
                    <a:pt x="293370" y="701040"/>
                  </a:cubicBezTo>
                  <a:cubicBezTo>
                    <a:pt x="290830" y="674370"/>
                    <a:pt x="269240" y="654050"/>
                    <a:pt x="262890" y="627380"/>
                  </a:cubicBezTo>
                  <a:cubicBezTo>
                    <a:pt x="256540" y="598170"/>
                    <a:pt x="260350" y="574040"/>
                    <a:pt x="259080" y="529590"/>
                  </a:cubicBezTo>
                  <a:cubicBezTo>
                    <a:pt x="256540" y="431800"/>
                    <a:pt x="224790" y="139700"/>
                    <a:pt x="257810" y="62230"/>
                  </a:cubicBezTo>
                  <a:cubicBezTo>
                    <a:pt x="271780" y="30480"/>
                    <a:pt x="295910" y="13970"/>
                    <a:pt x="314960" y="6350"/>
                  </a:cubicBezTo>
                  <a:cubicBezTo>
                    <a:pt x="328930" y="0"/>
                    <a:pt x="344170" y="2540"/>
                    <a:pt x="356870" y="5080"/>
                  </a:cubicBezTo>
                  <a:cubicBezTo>
                    <a:pt x="369570" y="7620"/>
                    <a:pt x="383540" y="13970"/>
                    <a:pt x="393700" y="22860"/>
                  </a:cubicBezTo>
                  <a:cubicBezTo>
                    <a:pt x="403860" y="30480"/>
                    <a:pt x="412750" y="43180"/>
                    <a:pt x="417830" y="54610"/>
                  </a:cubicBezTo>
                  <a:cubicBezTo>
                    <a:pt x="422910" y="67310"/>
                    <a:pt x="424180" y="76200"/>
                    <a:pt x="424180" y="95250"/>
                  </a:cubicBezTo>
                  <a:cubicBezTo>
                    <a:pt x="424180" y="144780"/>
                    <a:pt x="393700" y="280670"/>
                    <a:pt x="387350" y="361950"/>
                  </a:cubicBezTo>
                  <a:cubicBezTo>
                    <a:pt x="381000" y="430530"/>
                    <a:pt x="388620" y="515620"/>
                    <a:pt x="381000" y="553720"/>
                  </a:cubicBezTo>
                  <a:cubicBezTo>
                    <a:pt x="377190" y="570230"/>
                    <a:pt x="374650" y="579120"/>
                    <a:pt x="367030" y="589280"/>
                  </a:cubicBezTo>
                  <a:cubicBezTo>
                    <a:pt x="359410" y="599440"/>
                    <a:pt x="347980" y="609600"/>
                    <a:pt x="336550" y="615950"/>
                  </a:cubicBezTo>
                  <a:cubicBezTo>
                    <a:pt x="325120" y="622300"/>
                    <a:pt x="312420" y="627380"/>
                    <a:pt x="298450" y="624840"/>
                  </a:cubicBezTo>
                  <a:cubicBezTo>
                    <a:pt x="278130" y="622300"/>
                    <a:pt x="245110" y="609600"/>
                    <a:pt x="231140" y="588010"/>
                  </a:cubicBezTo>
                  <a:cubicBezTo>
                    <a:pt x="213360" y="561340"/>
                    <a:pt x="226060" y="497840"/>
                    <a:pt x="215900" y="463550"/>
                  </a:cubicBezTo>
                  <a:cubicBezTo>
                    <a:pt x="208280" y="435610"/>
                    <a:pt x="184150" y="419100"/>
                    <a:pt x="182880" y="393700"/>
                  </a:cubicBezTo>
                  <a:cubicBezTo>
                    <a:pt x="181610" y="364490"/>
                    <a:pt x="210820" y="298450"/>
                    <a:pt x="213360" y="299720"/>
                  </a:cubicBezTo>
                  <a:cubicBezTo>
                    <a:pt x="218440" y="300990"/>
                    <a:pt x="193040" y="534670"/>
                    <a:pt x="163830" y="577850"/>
                  </a:cubicBezTo>
                  <a:cubicBezTo>
                    <a:pt x="151130" y="596900"/>
                    <a:pt x="132080" y="603250"/>
                    <a:pt x="116840" y="607060"/>
                  </a:cubicBezTo>
                  <a:cubicBezTo>
                    <a:pt x="104140" y="610870"/>
                    <a:pt x="92710" y="609600"/>
                    <a:pt x="81280" y="605790"/>
                  </a:cubicBezTo>
                  <a:cubicBezTo>
                    <a:pt x="67310" y="600710"/>
                    <a:pt x="46990" y="586740"/>
                    <a:pt x="38100" y="572770"/>
                  </a:cubicBezTo>
                  <a:cubicBezTo>
                    <a:pt x="29210" y="558800"/>
                    <a:pt x="26670" y="519430"/>
                    <a:pt x="26670" y="519430"/>
                  </a:cubicBezTo>
                </a:path>
              </a:pathLst>
            </a:custGeom>
            <a:solidFill>
              <a:srgbClr val="38B6FF"/>
            </a:solidFill>
            <a:ln>
              <a:noFill/>
            </a:ln>
          </p:spPr>
        </p:sp>
      </p:grpSp>
      <p:sp>
        <p:nvSpPr>
          <p:cNvPr name="TextBox 179" id="179"/>
          <p:cNvSpPr txBox="true"/>
          <p:nvPr/>
        </p:nvSpPr>
        <p:spPr>
          <a:xfrm rot="0">
            <a:off x="456724" y="2108220"/>
            <a:ext cx="3048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A</a:t>
            </a:r>
          </a:p>
        </p:txBody>
      </p:sp>
      <p:sp>
        <p:nvSpPr>
          <p:cNvPr name="TextBox 180" id="180"/>
          <p:cNvSpPr txBox="true"/>
          <p:nvPr/>
        </p:nvSpPr>
        <p:spPr>
          <a:xfrm rot="0">
            <a:off x="6454704" y="2112430"/>
            <a:ext cx="3048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A</a:t>
            </a:r>
          </a:p>
        </p:txBody>
      </p:sp>
      <p:sp>
        <p:nvSpPr>
          <p:cNvPr name="TextBox 181" id="181"/>
          <p:cNvSpPr txBox="true"/>
          <p:nvPr/>
        </p:nvSpPr>
        <p:spPr>
          <a:xfrm rot="0">
            <a:off x="12306645" y="2171183"/>
            <a:ext cx="3048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A</a:t>
            </a:r>
          </a:p>
        </p:txBody>
      </p:sp>
      <p:sp>
        <p:nvSpPr>
          <p:cNvPr name="TextBox 182" id="182"/>
          <p:cNvSpPr txBox="true"/>
          <p:nvPr/>
        </p:nvSpPr>
        <p:spPr>
          <a:xfrm rot="0">
            <a:off x="12748113" y="6943574"/>
            <a:ext cx="3048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A</a:t>
            </a:r>
          </a:p>
        </p:txBody>
      </p:sp>
      <p:sp>
        <p:nvSpPr>
          <p:cNvPr name="TextBox 183" id="183"/>
          <p:cNvSpPr txBox="true"/>
          <p:nvPr/>
        </p:nvSpPr>
        <p:spPr>
          <a:xfrm rot="0">
            <a:off x="1659827" y="1035196"/>
            <a:ext cx="3143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B</a:t>
            </a:r>
          </a:p>
        </p:txBody>
      </p:sp>
      <p:sp>
        <p:nvSpPr>
          <p:cNvPr name="TextBox 184" id="184"/>
          <p:cNvSpPr txBox="true"/>
          <p:nvPr/>
        </p:nvSpPr>
        <p:spPr>
          <a:xfrm rot="0">
            <a:off x="7536358" y="1066804"/>
            <a:ext cx="3143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B</a:t>
            </a:r>
          </a:p>
        </p:txBody>
      </p:sp>
      <p:sp>
        <p:nvSpPr>
          <p:cNvPr name="TextBox 185" id="185"/>
          <p:cNvSpPr txBox="true"/>
          <p:nvPr/>
        </p:nvSpPr>
        <p:spPr>
          <a:xfrm rot="0">
            <a:off x="13412889" y="1098411"/>
            <a:ext cx="3143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B</a:t>
            </a:r>
          </a:p>
        </p:txBody>
      </p:sp>
      <p:sp>
        <p:nvSpPr>
          <p:cNvPr name="TextBox 186" id="186"/>
          <p:cNvSpPr txBox="true"/>
          <p:nvPr/>
        </p:nvSpPr>
        <p:spPr>
          <a:xfrm rot="0">
            <a:off x="13808975" y="5965661"/>
            <a:ext cx="3143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B</a:t>
            </a:r>
          </a:p>
        </p:txBody>
      </p:sp>
      <p:sp>
        <p:nvSpPr>
          <p:cNvPr name="TextBox 187" id="187"/>
          <p:cNvSpPr txBox="true"/>
          <p:nvPr/>
        </p:nvSpPr>
        <p:spPr>
          <a:xfrm rot="0">
            <a:off x="2361864" y="2226817"/>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C</a:t>
            </a:r>
          </a:p>
        </p:txBody>
      </p:sp>
      <p:sp>
        <p:nvSpPr>
          <p:cNvPr name="TextBox 188" id="188"/>
          <p:cNvSpPr txBox="true"/>
          <p:nvPr/>
        </p:nvSpPr>
        <p:spPr>
          <a:xfrm rot="0">
            <a:off x="8212464" y="2256886"/>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C</a:t>
            </a:r>
          </a:p>
        </p:txBody>
      </p:sp>
      <p:sp>
        <p:nvSpPr>
          <p:cNvPr name="TextBox 189" id="189"/>
          <p:cNvSpPr txBox="true"/>
          <p:nvPr/>
        </p:nvSpPr>
        <p:spPr>
          <a:xfrm rot="0">
            <a:off x="14063064" y="2286955"/>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C</a:t>
            </a:r>
          </a:p>
        </p:txBody>
      </p:sp>
      <p:sp>
        <p:nvSpPr>
          <p:cNvPr name="TextBox 190" id="190"/>
          <p:cNvSpPr txBox="true"/>
          <p:nvPr/>
        </p:nvSpPr>
        <p:spPr>
          <a:xfrm rot="0">
            <a:off x="14487701" y="7069517"/>
            <a:ext cx="32385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C</a:t>
            </a:r>
          </a:p>
        </p:txBody>
      </p:sp>
      <p:sp>
        <p:nvSpPr>
          <p:cNvPr name="TextBox 191" id="191"/>
          <p:cNvSpPr txBox="true"/>
          <p:nvPr/>
        </p:nvSpPr>
        <p:spPr>
          <a:xfrm rot="0">
            <a:off x="1618475" y="3344965"/>
            <a:ext cx="3429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D</a:t>
            </a:r>
          </a:p>
        </p:txBody>
      </p:sp>
      <p:sp>
        <p:nvSpPr>
          <p:cNvPr name="TextBox 192" id="192"/>
          <p:cNvSpPr txBox="true"/>
          <p:nvPr/>
        </p:nvSpPr>
        <p:spPr>
          <a:xfrm rot="0">
            <a:off x="7522070" y="3351564"/>
            <a:ext cx="3429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D</a:t>
            </a:r>
          </a:p>
        </p:txBody>
      </p:sp>
      <p:sp>
        <p:nvSpPr>
          <p:cNvPr name="TextBox 193" id="193"/>
          <p:cNvSpPr txBox="true"/>
          <p:nvPr/>
        </p:nvSpPr>
        <p:spPr>
          <a:xfrm rot="0">
            <a:off x="13396674" y="3411640"/>
            <a:ext cx="3429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D</a:t>
            </a:r>
          </a:p>
        </p:txBody>
      </p:sp>
      <p:sp>
        <p:nvSpPr>
          <p:cNvPr name="TextBox 194" id="194"/>
          <p:cNvSpPr txBox="true"/>
          <p:nvPr/>
        </p:nvSpPr>
        <p:spPr>
          <a:xfrm rot="0">
            <a:off x="13818740" y="8168220"/>
            <a:ext cx="342900"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D</a:t>
            </a:r>
          </a:p>
        </p:txBody>
      </p:sp>
      <p:sp>
        <p:nvSpPr>
          <p:cNvPr name="TextBox 195" id="195"/>
          <p:cNvSpPr txBox="true"/>
          <p:nvPr/>
        </p:nvSpPr>
        <p:spPr>
          <a:xfrm rot="0">
            <a:off x="4090828" y="1066804"/>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E</a:t>
            </a:r>
          </a:p>
        </p:txBody>
      </p:sp>
      <p:sp>
        <p:nvSpPr>
          <p:cNvPr name="TextBox 196" id="196"/>
          <p:cNvSpPr txBox="true"/>
          <p:nvPr/>
        </p:nvSpPr>
        <p:spPr>
          <a:xfrm rot="0">
            <a:off x="9967415" y="1100097"/>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E</a:t>
            </a:r>
          </a:p>
        </p:txBody>
      </p:sp>
      <p:sp>
        <p:nvSpPr>
          <p:cNvPr name="TextBox 197" id="197"/>
          <p:cNvSpPr txBox="true"/>
          <p:nvPr/>
        </p:nvSpPr>
        <p:spPr>
          <a:xfrm rot="0">
            <a:off x="15844002" y="1133391"/>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E</a:t>
            </a:r>
          </a:p>
        </p:txBody>
      </p:sp>
      <p:sp>
        <p:nvSpPr>
          <p:cNvPr name="TextBox 198" id="198"/>
          <p:cNvSpPr txBox="true"/>
          <p:nvPr/>
        </p:nvSpPr>
        <p:spPr>
          <a:xfrm rot="0">
            <a:off x="16289157" y="5965661"/>
            <a:ext cx="27622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E</a:t>
            </a:r>
          </a:p>
        </p:txBody>
      </p:sp>
      <p:sp>
        <p:nvSpPr>
          <p:cNvPr name="TextBox 199" id="199"/>
          <p:cNvSpPr txBox="true"/>
          <p:nvPr/>
        </p:nvSpPr>
        <p:spPr>
          <a:xfrm rot="0">
            <a:off x="4158252" y="3302103"/>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
        <p:nvSpPr>
          <p:cNvPr name="TextBox 200" id="200"/>
          <p:cNvSpPr txBox="true"/>
          <p:nvPr/>
        </p:nvSpPr>
        <p:spPr>
          <a:xfrm rot="0">
            <a:off x="9994590" y="3365852"/>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
        <p:nvSpPr>
          <p:cNvPr name="TextBox 201" id="201"/>
          <p:cNvSpPr txBox="true"/>
          <p:nvPr/>
        </p:nvSpPr>
        <p:spPr>
          <a:xfrm rot="0">
            <a:off x="15830928" y="3429600"/>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
        <p:nvSpPr>
          <p:cNvPr name="TextBox 202" id="202"/>
          <p:cNvSpPr txBox="true"/>
          <p:nvPr/>
        </p:nvSpPr>
        <p:spPr>
          <a:xfrm rot="0">
            <a:off x="16308207" y="8168220"/>
            <a:ext cx="257175" cy="613410"/>
          </a:xfrm>
          <a:prstGeom prst="rect">
            <a:avLst/>
          </a:prstGeom>
        </p:spPr>
        <p:txBody>
          <a:bodyPr anchor="t" rtlCol="false" tIns="0" lIns="0" bIns="0" rIns="0">
            <a:spAutoFit/>
          </a:bodyPr>
          <a:lstStyle/>
          <a:p>
            <a:pPr algn="ctr">
              <a:lnSpc>
                <a:spcPts val="5039"/>
              </a:lnSpc>
            </a:pPr>
            <a:r>
              <a:rPr lang="en-US" sz="3599">
                <a:solidFill>
                  <a:srgbClr val="FFFFFF"/>
                </a:solidFill>
                <a:latin typeface="Canva Sans"/>
              </a:rPr>
              <a:t>F</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999450"/>
          <a:ext cx="16230600" cy="7800975"/>
        </p:xfrm>
        <a:graphic>
          <a:graphicData uri="http://schemas.openxmlformats.org/drawingml/2006/table">
            <a:tbl>
              <a:tblPr/>
              <a:tblGrid>
                <a:gridCol w="3377646"/>
                <a:gridCol w="3445917"/>
                <a:gridCol w="3301370"/>
                <a:gridCol w="3052833"/>
                <a:gridCol w="3052833"/>
              </a:tblGrid>
              <a:tr h="1087281">
                <a:tc>
                  <a:txBody>
                    <a:bodyPr anchor="t" rtlCol="false"/>
                    <a:lstStyle/>
                    <a:p>
                      <a:pPr algn="ctr">
                        <a:lnSpc>
                          <a:spcPts val="42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200"/>
                        </a:lnSpc>
                        <a:defRPr/>
                      </a:pPr>
                      <a:r>
                        <a:rPr lang="en-US" sz="3000">
                          <a:solidFill>
                            <a:srgbClr val="2B4B82"/>
                          </a:solidFill>
                          <a:latin typeface="Canva Sans Bold"/>
                        </a:rPr>
                        <a:t>Mean</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200"/>
                        </a:lnSpc>
                        <a:defRPr/>
                      </a:pPr>
                      <a:r>
                        <a:rPr lang="en-US" sz="3000">
                          <a:solidFill>
                            <a:srgbClr val="2B4B82"/>
                          </a:solidFill>
                          <a:latin typeface="Canva Sans Bold"/>
                        </a:rPr>
                        <a:t>Median</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200"/>
                        </a:lnSpc>
                        <a:defRPr/>
                      </a:pPr>
                      <a:r>
                        <a:rPr lang="en-US" sz="3000">
                          <a:solidFill>
                            <a:srgbClr val="2B4B82"/>
                          </a:solidFill>
                          <a:latin typeface="Canva Sans Bold"/>
                        </a:rPr>
                        <a:t>Min</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200"/>
                        </a:lnSpc>
                        <a:defRPr/>
                      </a:pPr>
                      <a:r>
                        <a:rPr lang="en-US" sz="3000">
                          <a:solidFill>
                            <a:srgbClr val="2B4B82"/>
                          </a:solidFill>
                          <a:latin typeface="Canva Sans Bold"/>
                        </a:rPr>
                        <a:t>Max</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678424">
                <a:tc>
                  <a:txBody>
                    <a:bodyPr anchor="t" rtlCol="false"/>
                    <a:lstStyle/>
                    <a:p>
                      <a:pPr algn="ctr">
                        <a:lnSpc>
                          <a:spcPts val="4200"/>
                        </a:lnSpc>
                        <a:defRPr/>
                      </a:pPr>
                      <a:r>
                        <a:rPr lang="en-US" sz="3000">
                          <a:solidFill>
                            <a:srgbClr val="2B4B82"/>
                          </a:solidFill>
                          <a:latin typeface="Canva Sans Bold"/>
                        </a:rPr>
                        <a:t>Prims Algorithm</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200"/>
                        </a:lnSpc>
                        <a:defRPr/>
                      </a:pPr>
                      <a:r>
                        <a:rPr lang="en-US" sz="3000">
                          <a:solidFill>
                            <a:srgbClr val="000000"/>
                          </a:solidFill>
                          <a:latin typeface="Canva Sans"/>
                        </a:rPr>
                        <a:t>72897.25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15046</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60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261437</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678424">
                <a:tc>
                  <a:txBody>
                    <a:bodyPr anchor="t" rtlCol="false"/>
                    <a:lstStyle/>
                    <a:p>
                      <a:pPr algn="ctr">
                        <a:lnSpc>
                          <a:spcPts val="4200"/>
                        </a:lnSpc>
                        <a:defRPr/>
                      </a:pPr>
                      <a:r>
                        <a:rPr lang="en-US" sz="3000">
                          <a:solidFill>
                            <a:srgbClr val="2B4B82"/>
                          </a:solidFill>
                          <a:latin typeface="Canva Sans Bold"/>
                        </a:rPr>
                        <a:t>kruskal Algorithm</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200"/>
                        </a:lnSpc>
                        <a:defRPr/>
                      </a:pPr>
                      <a:r>
                        <a:rPr lang="en-US" sz="3000">
                          <a:solidFill>
                            <a:srgbClr val="000000"/>
                          </a:solidFill>
                          <a:latin typeface="Canva Sans"/>
                        </a:rPr>
                        <a:t>72897.25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15046</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60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261437</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678424">
                <a:tc>
                  <a:txBody>
                    <a:bodyPr anchor="t" rtlCol="false"/>
                    <a:lstStyle/>
                    <a:p>
                      <a:pPr algn="ctr">
                        <a:lnSpc>
                          <a:spcPts val="4200"/>
                        </a:lnSpc>
                        <a:defRPr/>
                      </a:pPr>
                      <a:r>
                        <a:rPr lang="en-US" sz="3000">
                          <a:solidFill>
                            <a:srgbClr val="2B4B82"/>
                          </a:solidFill>
                          <a:latin typeface="Canva Sans Bold"/>
                        </a:rPr>
                        <a:t>Dijkstra’s Algorithm</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200"/>
                        </a:lnSpc>
                        <a:defRPr/>
                      </a:pPr>
                      <a:r>
                        <a:rPr lang="en-US" sz="3000">
                          <a:solidFill>
                            <a:srgbClr val="000000"/>
                          </a:solidFill>
                          <a:latin typeface="Canva Sans"/>
                        </a:rPr>
                        <a:t>3.75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3.5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2</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6</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678424">
                <a:tc>
                  <a:txBody>
                    <a:bodyPr anchor="t" rtlCol="false"/>
                    <a:lstStyle/>
                    <a:p>
                      <a:pPr algn="ctr">
                        <a:lnSpc>
                          <a:spcPts val="4200"/>
                        </a:lnSpc>
                        <a:defRPr/>
                      </a:pPr>
                      <a:r>
                        <a:rPr lang="en-US" sz="3000">
                          <a:solidFill>
                            <a:srgbClr val="2B4B82"/>
                          </a:solidFill>
                          <a:latin typeface="Canva Sans Bold"/>
                        </a:rPr>
                        <a:t>Bellman–Ford algorithm</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200"/>
                        </a:lnSpc>
                        <a:defRPr/>
                      </a:pPr>
                      <a:r>
                        <a:rPr lang="en-US" sz="3000">
                          <a:solidFill>
                            <a:srgbClr val="000000"/>
                          </a:solidFill>
                          <a:latin typeface="Canva Sans"/>
                        </a:rPr>
                        <a:t>3.75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3.5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2</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6</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
        <p:nvSpPr>
          <p:cNvPr name="TextBox 3" id="3"/>
          <p:cNvSpPr txBox="true"/>
          <p:nvPr/>
        </p:nvSpPr>
        <p:spPr>
          <a:xfrm rot="0">
            <a:off x="1028700" y="933450"/>
            <a:ext cx="6306264" cy="887095"/>
          </a:xfrm>
          <a:prstGeom prst="rect">
            <a:avLst/>
          </a:prstGeom>
        </p:spPr>
        <p:txBody>
          <a:bodyPr anchor="t" rtlCol="false" tIns="0" lIns="0" bIns="0" rIns="0">
            <a:spAutoFit/>
          </a:bodyPr>
          <a:lstStyle/>
          <a:p>
            <a:pPr algn="ctr">
              <a:lnSpc>
                <a:spcPts val="7279"/>
              </a:lnSpc>
            </a:pPr>
            <a:r>
              <a:rPr lang="en-US" sz="5199">
                <a:solidFill>
                  <a:srgbClr val="F7B4A7"/>
                </a:solidFill>
                <a:latin typeface="Canva Sans Bold"/>
              </a:rPr>
              <a:t>Results Of Datasets</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7722751" cy="887095"/>
          </a:xfrm>
          <a:prstGeom prst="rect">
            <a:avLst/>
          </a:prstGeom>
        </p:spPr>
        <p:txBody>
          <a:bodyPr anchor="t" rtlCol="false" tIns="0" lIns="0" bIns="0" rIns="0">
            <a:spAutoFit/>
          </a:bodyPr>
          <a:lstStyle/>
          <a:p>
            <a:pPr algn="ctr">
              <a:lnSpc>
                <a:spcPts val="7279"/>
              </a:lnSpc>
            </a:pPr>
            <a:r>
              <a:rPr lang="en-US" sz="5199">
                <a:solidFill>
                  <a:srgbClr val="F7B4A7"/>
                </a:solidFill>
                <a:latin typeface="Canva Sans Bold"/>
              </a:rPr>
              <a:t>Results Of Mid - Sem Q5</a:t>
            </a:r>
          </a:p>
        </p:txBody>
      </p:sp>
      <p:graphicFrame>
        <p:nvGraphicFramePr>
          <p:cNvPr name="Table 3" id="3"/>
          <p:cNvGraphicFramePr>
            <a:graphicFrameLocks noGrp="true"/>
          </p:cNvGraphicFramePr>
          <p:nvPr/>
        </p:nvGraphicFramePr>
        <p:xfrm>
          <a:off x="1028700" y="1999450"/>
          <a:ext cx="16230600" cy="7805998"/>
        </p:xfrm>
        <a:graphic>
          <a:graphicData uri="http://schemas.openxmlformats.org/drawingml/2006/table">
            <a:tbl>
              <a:tblPr/>
              <a:tblGrid>
                <a:gridCol w="3377646"/>
                <a:gridCol w="3445917"/>
                <a:gridCol w="3301370"/>
                <a:gridCol w="3052833"/>
                <a:gridCol w="3052833"/>
              </a:tblGrid>
              <a:tr h="1087205">
                <a:tc>
                  <a:txBody>
                    <a:bodyPr anchor="t" rtlCol="false"/>
                    <a:lstStyle/>
                    <a:p>
                      <a:pPr algn="ctr">
                        <a:lnSpc>
                          <a:spcPts val="420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200"/>
                        </a:lnSpc>
                        <a:defRPr/>
                      </a:pPr>
                      <a:r>
                        <a:rPr lang="en-US" sz="3000">
                          <a:solidFill>
                            <a:srgbClr val="2B4B82"/>
                          </a:solidFill>
                          <a:latin typeface="Canva Sans Bold"/>
                        </a:rPr>
                        <a:t>Mean</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200"/>
                        </a:lnSpc>
                        <a:defRPr/>
                      </a:pPr>
                      <a:r>
                        <a:rPr lang="en-US" sz="3000">
                          <a:solidFill>
                            <a:srgbClr val="2B4B82"/>
                          </a:solidFill>
                          <a:latin typeface="Canva Sans Bold"/>
                        </a:rPr>
                        <a:t>Median</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200"/>
                        </a:lnSpc>
                        <a:defRPr/>
                      </a:pPr>
                      <a:r>
                        <a:rPr lang="en-US" sz="3000">
                          <a:solidFill>
                            <a:srgbClr val="2B4B82"/>
                          </a:solidFill>
                          <a:latin typeface="Canva Sans Bold"/>
                        </a:rPr>
                        <a:t>Mod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200"/>
                        </a:lnSpc>
                        <a:defRPr/>
                      </a:pPr>
                      <a:r>
                        <a:rPr lang="en-US" sz="3000">
                          <a:solidFill>
                            <a:srgbClr val="2B4B82"/>
                          </a:solidFill>
                          <a:latin typeface="Canva Sans Bold"/>
                        </a:rPr>
                        <a:t>Max</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678307">
                <a:tc>
                  <a:txBody>
                    <a:bodyPr anchor="t" rtlCol="false"/>
                    <a:lstStyle/>
                    <a:p>
                      <a:pPr algn="ctr">
                        <a:lnSpc>
                          <a:spcPts val="4200"/>
                        </a:lnSpc>
                        <a:defRPr/>
                      </a:pPr>
                      <a:r>
                        <a:rPr lang="en-US" sz="3000">
                          <a:solidFill>
                            <a:srgbClr val="2B4B82"/>
                          </a:solidFill>
                          <a:latin typeface="Canva Sans Bold"/>
                        </a:rPr>
                        <a:t>Prims Algorithm</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200"/>
                        </a:lnSpc>
                        <a:defRPr/>
                      </a:pPr>
                      <a:r>
                        <a:rPr lang="en-US" sz="3000">
                          <a:solidFill>
                            <a:srgbClr val="000000"/>
                          </a:solidFill>
                          <a:latin typeface="Canva Sans"/>
                        </a:rPr>
                        <a:t>10.666667</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10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10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12</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678307">
                <a:tc>
                  <a:txBody>
                    <a:bodyPr anchor="t" rtlCol="false"/>
                    <a:lstStyle/>
                    <a:p>
                      <a:pPr algn="ctr">
                        <a:lnSpc>
                          <a:spcPts val="4200"/>
                        </a:lnSpc>
                        <a:defRPr/>
                      </a:pPr>
                      <a:r>
                        <a:rPr lang="en-US" sz="3000">
                          <a:solidFill>
                            <a:srgbClr val="2B4B82"/>
                          </a:solidFill>
                          <a:latin typeface="Canva Sans Bold"/>
                        </a:rPr>
                        <a:t>kruskal Algorithm</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200"/>
                        </a:lnSpc>
                        <a:defRPr/>
                      </a:pPr>
                      <a:r>
                        <a:rPr lang="en-US" sz="3000">
                          <a:solidFill>
                            <a:srgbClr val="000000"/>
                          </a:solidFill>
                          <a:latin typeface="Canva Sans"/>
                        </a:rPr>
                        <a:t>10.666667</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10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10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12</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678307">
                <a:tc>
                  <a:txBody>
                    <a:bodyPr anchor="t" rtlCol="false"/>
                    <a:lstStyle/>
                    <a:p>
                      <a:pPr algn="ctr">
                        <a:lnSpc>
                          <a:spcPts val="4200"/>
                        </a:lnSpc>
                        <a:defRPr/>
                      </a:pPr>
                      <a:r>
                        <a:rPr lang="en-US" sz="3000">
                          <a:solidFill>
                            <a:srgbClr val="2B4B82"/>
                          </a:solidFill>
                          <a:latin typeface="Canva Sans Bold"/>
                        </a:rPr>
                        <a:t>Dijkstra’s Algorithm</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200"/>
                        </a:lnSpc>
                        <a:defRPr/>
                      </a:pPr>
                      <a:r>
                        <a:rPr lang="en-US" sz="3000">
                          <a:solidFill>
                            <a:srgbClr val="000000"/>
                          </a:solidFill>
                          <a:latin typeface="Canva Sans"/>
                        </a:rPr>
                        <a:t>7.333334</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6</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6</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10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683873">
                <a:tc>
                  <a:txBody>
                    <a:bodyPr anchor="t" rtlCol="false"/>
                    <a:lstStyle/>
                    <a:p>
                      <a:pPr algn="ctr">
                        <a:lnSpc>
                          <a:spcPts val="4200"/>
                        </a:lnSpc>
                        <a:defRPr/>
                      </a:pPr>
                      <a:r>
                        <a:rPr lang="en-US" sz="3000">
                          <a:solidFill>
                            <a:srgbClr val="2B4B82"/>
                          </a:solidFill>
                          <a:latin typeface="Canva Sans Bold"/>
                        </a:rPr>
                        <a:t>Bellman–Ford algorithm</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200"/>
                        </a:lnSpc>
                        <a:defRPr/>
                      </a:pPr>
                      <a:r>
                        <a:rPr lang="en-US" sz="3000">
                          <a:solidFill>
                            <a:srgbClr val="000000"/>
                          </a:solidFill>
                          <a:latin typeface="Canva Sans"/>
                        </a:rPr>
                        <a:t>7.333334</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6</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6</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200"/>
                        </a:lnSpc>
                        <a:defRPr/>
                      </a:pPr>
                      <a:r>
                        <a:rPr lang="en-US" sz="3000">
                          <a:solidFill>
                            <a:srgbClr val="000000"/>
                          </a:solidFill>
                          <a:latin typeface="Canva Sans"/>
                        </a:rPr>
                        <a:t>10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2592" t="0" r="2592" b="0"/>
          <a:stretch>
            <a:fillRect/>
          </a:stretch>
        </p:blipFill>
        <p:spPr>
          <a:xfrm flipH="false" flipV="false">
            <a:off x="0" y="0"/>
            <a:ext cx="18288000" cy="10287000"/>
          </a:xfrm>
          <a:prstGeom prst="rect">
            <a:avLst/>
          </a:prstGeom>
        </p:spPr>
      </p:pic>
      <p:sp>
        <p:nvSpPr>
          <p:cNvPr name="Freeform 3" id="3"/>
          <p:cNvSpPr/>
          <p:nvPr/>
        </p:nvSpPr>
        <p:spPr>
          <a:xfrm flipH="false" flipV="false" rot="0">
            <a:off x="655666" y="-963412"/>
            <a:ext cx="4597438" cy="2842053"/>
          </a:xfrm>
          <a:custGeom>
            <a:avLst/>
            <a:gdLst/>
            <a:ahLst/>
            <a:cxnLst/>
            <a:rect r="r" b="b" t="t" l="l"/>
            <a:pathLst>
              <a:path h="2842053" w="4597438">
                <a:moveTo>
                  <a:pt x="0" y="0"/>
                </a:moveTo>
                <a:lnTo>
                  <a:pt x="4597439" y="0"/>
                </a:lnTo>
                <a:lnTo>
                  <a:pt x="4597439" y="2842052"/>
                </a:lnTo>
                <a:lnTo>
                  <a:pt x="0" y="28420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1207503" y="390596"/>
            <a:ext cx="2076668" cy="1276207"/>
          </a:xfrm>
          <a:custGeom>
            <a:avLst/>
            <a:gdLst/>
            <a:ahLst/>
            <a:cxnLst/>
            <a:rect r="r" b="b" t="t" l="l"/>
            <a:pathLst>
              <a:path h="1276207" w="2076668">
                <a:moveTo>
                  <a:pt x="2076669" y="0"/>
                </a:moveTo>
                <a:lnTo>
                  <a:pt x="0" y="0"/>
                </a:lnTo>
                <a:lnTo>
                  <a:pt x="0" y="1276208"/>
                </a:lnTo>
                <a:lnTo>
                  <a:pt x="2076669" y="1276208"/>
                </a:lnTo>
                <a:lnTo>
                  <a:pt x="207666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794348" y="-2447996"/>
            <a:ext cx="3837986" cy="4114800"/>
          </a:xfrm>
          <a:custGeom>
            <a:avLst/>
            <a:gdLst/>
            <a:ahLst/>
            <a:cxnLst/>
            <a:rect r="r" b="b" t="t" l="l"/>
            <a:pathLst>
              <a:path h="4114800" w="3837986">
                <a:moveTo>
                  <a:pt x="0" y="0"/>
                </a:moveTo>
                <a:lnTo>
                  <a:pt x="3837986" y="0"/>
                </a:lnTo>
                <a:lnTo>
                  <a:pt x="383798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5649912" y="-3759204"/>
            <a:ext cx="5357753" cy="5591583"/>
          </a:xfrm>
          <a:custGeom>
            <a:avLst/>
            <a:gdLst/>
            <a:ahLst/>
            <a:cxnLst/>
            <a:rect r="r" b="b" t="t" l="l"/>
            <a:pathLst>
              <a:path h="5591583" w="5357753">
                <a:moveTo>
                  <a:pt x="0" y="0"/>
                </a:moveTo>
                <a:lnTo>
                  <a:pt x="5357753" y="0"/>
                </a:lnTo>
                <a:lnTo>
                  <a:pt x="5357753" y="5591583"/>
                </a:lnTo>
                <a:lnTo>
                  <a:pt x="0" y="5591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aphicFrame>
        <p:nvGraphicFramePr>
          <p:cNvPr name="Table 7" id="7"/>
          <p:cNvGraphicFramePr>
            <a:graphicFrameLocks noGrp="true"/>
          </p:cNvGraphicFramePr>
          <p:nvPr/>
        </p:nvGraphicFramePr>
        <p:xfrm>
          <a:off x="1028700" y="2709563"/>
          <a:ext cx="9978965" cy="6083549"/>
        </p:xfrm>
        <a:graphic>
          <a:graphicData uri="http://schemas.openxmlformats.org/drawingml/2006/table">
            <a:tbl>
              <a:tblPr/>
              <a:tblGrid>
                <a:gridCol w="6121726"/>
              </a:tblGrid>
              <a:tr h="2429724">
                <a:tc>
                  <a:txBody>
                    <a:bodyPr anchor="t" rtlCol="false"/>
                    <a:lstStyle/>
                    <a:p>
                      <a:pPr algn="l">
                        <a:lnSpc>
                          <a:spcPts val="6600"/>
                        </a:lnSpc>
                        <a:defRPr/>
                      </a:pPr>
                      <a:r>
                        <a:rPr lang="en-US" sz="5500">
                          <a:solidFill>
                            <a:srgbClr val="2B4B82"/>
                          </a:solidFill>
                          <a:latin typeface="Clear Sans Bold"/>
                        </a:rPr>
                        <a:t>Our Team</a:t>
                      </a: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r>
              <a:tr h="3653825">
                <a:tc>
                  <a:txBody>
                    <a:bodyPr anchor="t" rtlCol="false"/>
                    <a:lstStyle/>
                    <a:p>
                      <a:pPr algn="l">
                        <a:lnSpc>
                          <a:spcPts val="4899"/>
                        </a:lnSpc>
                        <a:defRPr/>
                      </a:pPr>
                      <a:r>
                        <a:rPr lang="en-US" sz="3499">
                          <a:solidFill>
                            <a:srgbClr val="2B4B82"/>
                          </a:solidFill>
                          <a:latin typeface="Clear Sans"/>
                        </a:rPr>
                        <a:t>Arpit Nayak</a:t>
                      </a:r>
                      <a:endParaRPr lang="en-US" sz="1100"/>
                    </a:p>
                    <a:p>
                      <a:pPr>
                        <a:lnSpc>
                          <a:spcPts val="4899"/>
                        </a:lnSpc>
                      </a:pPr>
                      <a:r>
                        <a:rPr lang="en-US" sz="3499">
                          <a:solidFill>
                            <a:srgbClr val="2B4B82"/>
                          </a:solidFill>
                          <a:latin typeface="Clear Sans"/>
                        </a:rPr>
                        <a:t>Ashutosh Wani </a:t>
                      </a:r>
                    </a:p>
                    <a:p>
                      <a:pPr>
                        <a:lnSpc>
                          <a:spcPts val="4899"/>
                        </a:lnSpc>
                      </a:pPr>
                      <a:r>
                        <a:rPr lang="en-US" sz="3499">
                          <a:solidFill>
                            <a:srgbClr val="2B4B82"/>
                          </a:solidFill>
                          <a:latin typeface="Clear Sans"/>
                        </a:rPr>
                        <a:t>Rajput Ajay </a:t>
                      </a:r>
                    </a:p>
                    <a:p>
                      <a:pPr>
                        <a:lnSpc>
                          <a:spcPts val="4899"/>
                        </a:lnSpc>
                      </a:pPr>
                      <a:r>
                        <a:rPr lang="en-US" sz="3499">
                          <a:solidFill>
                            <a:srgbClr val="2B4B82"/>
                          </a:solidFill>
                          <a:latin typeface="Clear Sans"/>
                        </a:rPr>
                        <a:t>Viraj Surana </a:t>
                      </a:r>
                    </a:p>
                    <a:p>
                      <a:pPr>
                        <a:lnSpc>
                          <a:spcPts val="4899"/>
                        </a:lnSpc>
                      </a:pPr>
                      <a:r>
                        <a:rPr lang="en-US" sz="3499">
                          <a:solidFill>
                            <a:srgbClr val="2B4B82"/>
                          </a:solidFill>
                          <a:latin typeface="Clear Sans"/>
                        </a:rPr>
                        <a:t>Bhabad Ganesh </a:t>
                      </a:r>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r>
            </a:tbl>
          </a:graphicData>
        </a:graphic>
      </p:graphicFrame>
      <p:sp>
        <p:nvSpPr>
          <p:cNvPr name="AutoShape 8" id="8"/>
          <p:cNvSpPr/>
          <p:nvPr/>
        </p:nvSpPr>
        <p:spPr>
          <a:xfrm>
            <a:off x="6345142" y="5143500"/>
            <a:ext cx="6936" cy="3649611"/>
          </a:xfrm>
          <a:prstGeom prst="line">
            <a:avLst/>
          </a:prstGeom>
          <a:ln cap="flat" w="38100">
            <a:solidFill>
              <a:srgbClr val="2B4B82"/>
            </a:solidFill>
            <a:prstDash val="solid"/>
            <a:headEnd type="none" len="sm" w="sm"/>
            <a:tailEnd type="none" len="sm" w="sm"/>
          </a:ln>
        </p:spPr>
      </p:sp>
      <p:grpSp>
        <p:nvGrpSpPr>
          <p:cNvPr name="Group 9" id="9"/>
          <p:cNvGrpSpPr>
            <a:grpSpLocks noChangeAspect="true"/>
          </p:cNvGrpSpPr>
          <p:nvPr/>
        </p:nvGrpSpPr>
        <p:grpSpPr>
          <a:xfrm rot="0">
            <a:off x="11776212" y="3128152"/>
            <a:ext cx="5246370" cy="5246370"/>
            <a:chOff x="0" y="0"/>
            <a:chExt cx="8909050" cy="8909050"/>
          </a:xfrm>
        </p:grpSpPr>
        <p:sp>
          <p:nvSpPr>
            <p:cNvPr name="Freeform 10" id="10"/>
            <p:cNvSpPr/>
            <p:nvPr/>
          </p:nvSpPr>
          <p:spPr>
            <a:xfrm flipH="false" flipV="false" rot="0">
              <a:off x="-210012" y="2402"/>
              <a:ext cx="9329074" cy="8904246"/>
            </a:xfrm>
            <a:custGeom>
              <a:avLst/>
              <a:gdLst/>
              <a:ahLst/>
              <a:cxnLst/>
              <a:rect r="r" b="b" t="t" l="l"/>
              <a:pathLst>
                <a:path h="8904246" w="9329074">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285481"/>
            </a:solidFill>
          </p:spPr>
        </p:sp>
        <p:sp>
          <p:nvSpPr>
            <p:cNvPr name="Freeform 11" id="11"/>
            <p:cNvSpPr/>
            <p:nvPr/>
          </p:nvSpPr>
          <p:spPr>
            <a:xfrm flipH="false" flipV="false" rot="0">
              <a:off x="63863" y="263805"/>
              <a:ext cx="8781323" cy="8381440"/>
            </a:xfrm>
            <a:custGeom>
              <a:avLst/>
              <a:gdLst/>
              <a:ahLst/>
              <a:cxnLst/>
              <a:rect r="r" b="b" t="t" l="l"/>
              <a:pathLst>
                <a:path h="8381440" w="8781323">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11"/>
              <a:stretch>
                <a:fillRect l="223" t="0" r="223" b="0"/>
              </a:stretch>
            </a:blipFill>
          </p:spPr>
        </p:sp>
        <p:sp>
          <p:nvSpPr>
            <p:cNvPr name="Freeform 12" id="12"/>
            <p:cNvSpPr/>
            <p:nvPr/>
          </p:nvSpPr>
          <p:spPr>
            <a:xfrm flipH="false" flipV="false" rot="0">
              <a:off x="0" y="0"/>
              <a:ext cx="8909050" cy="8909050"/>
            </a:xfrm>
            <a:custGeom>
              <a:avLst/>
              <a:gdLst/>
              <a:ahLst/>
              <a:cxnLst/>
              <a:rect r="r" b="b" t="t" l="l"/>
              <a:pathLst>
                <a:path h="8909050" w="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F0ABC1"/>
            </a:solidFill>
          </p:spPr>
        </p:sp>
      </p:grpSp>
      <p:sp>
        <p:nvSpPr>
          <p:cNvPr name="TextBox 13" id="13"/>
          <p:cNvSpPr txBox="true"/>
          <p:nvPr/>
        </p:nvSpPr>
        <p:spPr>
          <a:xfrm rot="0">
            <a:off x="8096760" y="5427804"/>
            <a:ext cx="2128004"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22bds006</a:t>
            </a:r>
          </a:p>
          <a:p>
            <a:pPr algn="ctr">
              <a:lnSpc>
                <a:spcPts val="4759"/>
              </a:lnSpc>
            </a:pPr>
            <a:r>
              <a:rPr lang="en-US" sz="3399">
                <a:solidFill>
                  <a:srgbClr val="000000"/>
                </a:solidFill>
                <a:latin typeface="Canva Sans"/>
              </a:rPr>
              <a:t>22bds008</a:t>
            </a:r>
          </a:p>
          <a:p>
            <a:pPr algn="ctr">
              <a:lnSpc>
                <a:spcPts val="4759"/>
              </a:lnSpc>
            </a:pPr>
            <a:r>
              <a:rPr lang="en-US" sz="3399">
                <a:solidFill>
                  <a:srgbClr val="000000"/>
                </a:solidFill>
                <a:latin typeface="Canva Sans"/>
              </a:rPr>
              <a:t>22bds049</a:t>
            </a:r>
          </a:p>
          <a:p>
            <a:pPr algn="ctr">
              <a:lnSpc>
                <a:spcPts val="4759"/>
              </a:lnSpc>
            </a:pPr>
            <a:r>
              <a:rPr lang="en-US" sz="3399">
                <a:solidFill>
                  <a:srgbClr val="000000"/>
                </a:solidFill>
                <a:latin typeface="Canva Sans"/>
              </a:rPr>
              <a:t>22bds064</a:t>
            </a:r>
          </a:p>
          <a:p>
            <a:pPr algn="ctr">
              <a:lnSpc>
                <a:spcPts val="4759"/>
              </a:lnSpc>
            </a:pPr>
            <a:r>
              <a:rPr lang="en-US" sz="3399">
                <a:solidFill>
                  <a:srgbClr val="000000"/>
                </a:solidFill>
                <a:latin typeface="Canva Sans"/>
              </a:rPr>
              <a:t>22bds067</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5713933" y="2350498"/>
            <a:ext cx="6860133" cy="6014630"/>
          </a:xfrm>
          <a:prstGeom prst="rect">
            <a:avLst/>
          </a:prstGeom>
        </p:spPr>
        <p:txBody>
          <a:bodyPr anchor="t" rtlCol="false" tIns="0" lIns="0" bIns="0" rIns="0">
            <a:spAutoFit/>
          </a:bodyPr>
          <a:lstStyle/>
          <a:p>
            <a:pPr algn="ctr">
              <a:lnSpc>
                <a:spcPts val="23162"/>
              </a:lnSpc>
            </a:pPr>
            <a:r>
              <a:rPr lang="en-US" sz="23162">
                <a:solidFill>
                  <a:srgbClr val="285481"/>
                </a:solidFill>
                <a:latin typeface="Big Shoulders Display Bold"/>
              </a:rPr>
              <a:t>THANK</a:t>
            </a:r>
          </a:p>
          <a:p>
            <a:pPr algn="ctr">
              <a:lnSpc>
                <a:spcPts val="23162"/>
              </a:lnSpc>
            </a:pPr>
            <a:r>
              <a:rPr lang="en-US" sz="23162">
                <a:solidFill>
                  <a:srgbClr val="285481"/>
                </a:solidFill>
                <a:latin typeface="Big Shoulders Display Bold"/>
              </a:rPr>
              <a:t>YOU</a:t>
            </a:r>
          </a:p>
        </p:txBody>
      </p:sp>
      <p:sp>
        <p:nvSpPr>
          <p:cNvPr name="TextBox 3" id="3"/>
          <p:cNvSpPr txBox="true"/>
          <p:nvPr/>
        </p:nvSpPr>
        <p:spPr>
          <a:xfrm rot="0">
            <a:off x="9525600" y="8677910"/>
            <a:ext cx="2554669" cy="580390"/>
          </a:xfrm>
          <a:prstGeom prst="rect">
            <a:avLst/>
          </a:prstGeom>
        </p:spPr>
        <p:txBody>
          <a:bodyPr anchor="t" rtlCol="false" tIns="0" lIns="0" bIns="0" rIns="0">
            <a:spAutoFit/>
          </a:bodyPr>
          <a:lstStyle/>
          <a:p>
            <a:pPr algn="ctr">
              <a:lnSpc>
                <a:spcPts val="4759"/>
              </a:lnSpc>
            </a:pPr>
            <a:r>
              <a:rPr lang="en-US" sz="3399" u="sng">
                <a:solidFill>
                  <a:srgbClr val="FEFEFE"/>
                </a:solidFill>
                <a:latin typeface="Canva Sans"/>
                <a:hlinkClick r:id="rId2" tooltip="https://github.com/viraj-surana/ds_project.git"/>
              </a:rPr>
              <a:t>CLICK HERE</a:t>
            </a:r>
          </a:p>
        </p:txBody>
      </p:sp>
      <p:sp>
        <p:nvSpPr>
          <p:cNvPr name="TextBox 4" id="4"/>
          <p:cNvSpPr txBox="true"/>
          <p:nvPr/>
        </p:nvSpPr>
        <p:spPr>
          <a:xfrm rot="0">
            <a:off x="6207731" y="8677910"/>
            <a:ext cx="3105269" cy="580390"/>
          </a:xfrm>
          <a:prstGeom prst="rect">
            <a:avLst/>
          </a:prstGeom>
        </p:spPr>
        <p:txBody>
          <a:bodyPr anchor="t" rtlCol="false" tIns="0" lIns="0" bIns="0" rIns="0">
            <a:spAutoFit/>
          </a:bodyPr>
          <a:lstStyle/>
          <a:p>
            <a:pPr algn="ctr">
              <a:lnSpc>
                <a:spcPts val="4759"/>
              </a:lnSpc>
            </a:pPr>
            <a:r>
              <a:rPr lang="en-US" sz="3399">
                <a:solidFill>
                  <a:srgbClr val="FEFEFE"/>
                </a:solidFill>
                <a:latin typeface="Canva Sans Bold"/>
              </a:rPr>
              <a:t>Git-Hub link --</a:t>
            </a:r>
            <a:r>
              <a:rPr lang="en-US" sz="3399">
                <a:solidFill>
                  <a:srgbClr val="FEFEFE"/>
                </a:solidFill>
                <a:latin typeface="Canva Sans"/>
              </a:rPr>
              <a:t>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AutoShape 2" id="2"/>
          <p:cNvSpPr/>
          <p:nvPr/>
        </p:nvSpPr>
        <p:spPr>
          <a:xfrm>
            <a:off x="1028700" y="2627967"/>
            <a:ext cx="16230600" cy="0"/>
          </a:xfrm>
          <a:prstGeom prst="line">
            <a:avLst/>
          </a:prstGeom>
          <a:ln cap="flat" w="38100">
            <a:solidFill>
              <a:srgbClr val="F7B4A7"/>
            </a:solidFill>
            <a:prstDash val="solid"/>
            <a:headEnd type="none" len="sm" w="sm"/>
            <a:tailEnd type="none" len="sm" w="sm"/>
          </a:ln>
        </p:spPr>
      </p:sp>
      <p:graphicFrame>
        <p:nvGraphicFramePr>
          <p:cNvPr name="Table 3" id="3"/>
          <p:cNvGraphicFramePr>
            <a:graphicFrameLocks noGrp="true"/>
          </p:cNvGraphicFramePr>
          <p:nvPr/>
        </p:nvGraphicFramePr>
        <p:xfrm>
          <a:off x="1028700" y="4950191"/>
          <a:ext cx="5023040" cy="4114800"/>
        </p:xfrm>
        <a:graphic>
          <a:graphicData uri="http://schemas.openxmlformats.org/drawingml/2006/table">
            <a:tbl>
              <a:tblPr/>
              <a:tblGrid>
                <a:gridCol w="2290842"/>
                <a:gridCol w="2732198"/>
              </a:tblGrid>
              <a:tr h="960984">
                <a:tc>
                  <a:txBody>
                    <a:bodyPr anchor="t" rtlCol="false"/>
                    <a:lstStyle/>
                    <a:p>
                      <a:pPr algn="ctr">
                        <a:lnSpc>
                          <a:spcPts val="3499"/>
                        </a:lnSpc>
                        <a:defRPr/>
                      </a:pPr>
                      <a:r>
                        <a:rPr lang="en-US" sz="2499">
                          <a:solidFill>
                            <a:srgbClr val="FFFFFF"/>
                          </a:solidFill>
                          <a:latin typeface="Canva Sans"/>
                        </a:rPr>
                        <a:t>Nodes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22,470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9731">
                <a:tc>
                  <a:txBody>
                    <a:bodyPr anchor="t" rtlCol="false"/>
                    <a:lstStyle/>
                    <a:p>
                      <a:pPr algn="ctr">
                        <a:lnSpc>
                          <a:spcPts val="3499"/>
                        </a:lnSpc>
                        <a:defRPr/>
                      </a:pPr>
                      <a:r>
                        <a:rPr lang="en-US" sz="2499">
                          <a:solidFill>
                            <a:srgbClr val="FFFFFF"/>
                          </a:solidFill>
                          <a:latin typeface="Canva Sans"/>
                        </a:rPr>
                        <a:t>Edges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171,002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73844">
                <a:tc>
                  <a:txBody>
                    <a:bodyPr anchor="t" rtlCol="false"/>
                    <a:lstStyle/>
                    <a:p>
                      <a:pPr algn="ctr">
                        <a:lnSpc>
                          <a:spcPts val="3499"/>
                        </a:lnSpc>
                        <a:defRPr/>
                      </a:pPr>
                      <a:r>
                        <a:rPr lang="en-US" sz="2499">
                          <a:solidFill>
                            <a:srgbClr val="FFFFFF"/>
                          </a:solidFill>
                          <a:latin typeface="Canva Sans"/>
                        </a:rPr>
                        <a:t>Density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0.001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20241">
                <a:tc>
                  <a:txBody>
                    <a:bodyPr anchor="t" rtlCol="false"/>
                    <a:lstStyle/>
                    <a:p>
                      <a:pPr algn="ctr">
                        <a:lnSpc>
                          <a:spcPts val="3499"/>
                        </a:lnSpc>
                        <a:defRPr/>
                      </a:pPr>
                      <a:r>
                        <a:rPr lang="en-US" sz="2499">
                          <a:solidFill>
                            <a:srgbClr val="FFFFFF"/>
                          </a:solidFill>
                          <a:latin typeface="Canva Sans"/>
                        </a:rPr>
                        <a:t>Transitvity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0.232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1028700" y="933450"/>
            <a:ext cx="12052587" cy="887095"/>
          </a:xfrm>
          <a:prstGeom prst="rect">
            <a:avLst/>
          </a:prstGeom>
        </p:spPr>
        <p:txBody>
          <a:bodyPr anchor="t" rtlCol="false" tIns="0" lIns="0" bIns="0" rIns="0">
            <a:spAutoFit/>
          </a:bodyPr>
          <a:lstStyle/>
          <a:p>
            <a:pPr algn="ctr">
              <a:lnSpc>
                <a:spcPts val="7279"/>
              </a:lnSpc>
            </a:pPr>
            <a:r>
              <a:rPr lang="en-US" sz="5199">
                <a:solidFill>
                  <a:srgbClr val="F7B4A7"/>
                </a:solidFill>
                <a:latin typeface="Canva Sans Bold"/>
              </a:rPr>
              <a:t>Facebook Large Page-Page Network</a:t>
            </a:r>
          </a:p>
        </p:txBody>
      </p:sp>
      <p:sp>
        <p:nvSpPr>
          <p:cNvPr name="TextBox 5" id="5"/>
          <p:cNvSpPr txBox="true"/>
          <p:nvPr/>
        </p:nvSpPr>
        <p:spPr>
          <a:xfrm rot="0">
            <a:off x="1028700" y="2874376"/>
            <a:ext cx="16230600" cy="1780540"/>
          </a:xfrm>
          <a:prstGeom prst="rect">
            <a:avLst/>
          </a:prstGeom>
        </p:spPr>
        <p:txBody>
          <a:bodyPr anchor="t" rtlCol="false" tIns="0" lIns="0" bIns="0" rIns="0">
            <a:spAutoFit/>
          </a:bodyPr>
          <a:lstStyle/>
          <a:p>
            <a:pPr>
              <a:lnSpc>
                <a:spcPts val="4759"/>
              </a:lnSpc>
            </a:pPr>
            <a:r>
              <a:rPr lang="en-US" sz="3399">
                <a:solidFill>
                  <a:srgbClr val="FFFFFF"/>
                </a:solidFill>
                <a:latin typeface="Canva Sans"/>
              </a:rPr>
              <a:t>This webgraph is a page-page graph of verified Facebook sites. Nodes represent official Facebook pages while the links are mutual likes between sites</a:t>
            </a:r>
          </a:p>
        </p:txBody>
      </p:sp>
      <p:sp>
        <p:nvSpPr>
          <p:cNvPr name="TextBox 6" id="6"/>
          <p:cNvSpPr txBox="true"/>
          <p:nvPr/>
        </p:nvSpPr>
        <p:spPr>
          <a:xfrm rot="0">
            <a:off x="6563005" y="4883516"/>
            <a:ext cx="10204306" cy="2380615"/>
          </a:xfrm>
          <a:prstGeom prst="rect">
            <a:avLst/>
          </a:prstGeom>
        </p:spPr>
        <p:txBody>
          <a:bodyPr anchor="t" rtlCol="false" tIns="0" lIns="0" bIns="0" rIns="0">
            <a:spAutoFit/>
          </a:bodyPr>
          <a:lstStyle/>
          <a:p>
            <a:pPr>
              <a:lnSpc>
                <a:spcPts val="4759"/>
              </a:lnSpc>
            </a:pPr>
            <a:r>
              <a:rPr lang="en-US" sz="3399">
                <a:solidFill>
                  <a:srgbClr val="F7B4A7"/>
                </a:solidFill>
                <a:latin typeface="Canva Sans Bold"/>
              </a:rPr>
              <a:t>Transitivity</a:t>
            </a:r>
            <a:r>
              <a:rPr lang="en-US" sz="3399">
                <a:solidFill>
                  <a:srgbClr val="FFFFFF"/>
                </a:solidFill>
                <a:latin typeface="Canva Sans"/>
              </a:rPr>
              <a:t> is the overall probability for the network to have adjacent nodes interconnected, thus revealing the existence of tightly connected communities (or clusters, subgroups, cliques)</a:t>
            </a:r>
          </a:p>
        </p:txBody>
      </p:sp>
      <p:sp>
        <p:nvSpPr>
          <p:cNvPr name="TextBox 7" id="7"/>
          <p:cNvSpPr txBox="true"/>
          <p:nvPr/>
        </p:nvSpPr>
        <p:spPr>
          <a:xfrm rot="0">
            <a:off x="6563005" y="7492731"/>
            <a:ext cx="10204306" cy="1780540"/>
          </a:xfrm>
          <a:prstGeom prst="rect">
            <a:avLst/>
          </a:prstGeom>
        </p:spPr>
        <p:txBody>
          <a:bodyPr anchor="t" rtlCol="false" tIns="0" lIns="0" bIns="0" rIns="0">
            <a:spAutoFit/>
          </a:bodyPr>
          <a:lstStyle/>
          <a:p>
            <a:pPr>
              <a:lnSpc>
                <a:spcPts val="4759"/>
              </a:lnSpc>
            </a:pPr>
            <a:r>
              <a:rPr lang="en-US" sz="3399">
                <a:solidFill>
                  <a:srgbClr val="F7B4A7"/>
                </a:solidFill>
                <a:latin typeface="Canva Sans Bold"/>
              </a:rPr>
              <a:t> Density</a:t>
            </a:r>
            <a:r>
              <a:rPr lang="en-US" sz="3399">
                <a:solidFill>
                  <a:srgbClr val="FFFFFF"/>
                </a:solidFill>
                <a:latin typeface="Canva Sans"/>
              </a:rPr>
              <a:t> of a network is determined by its ratio of links to nodes. The higher the ratio, the denser the network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EEB"/>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14423078" cy="887095"/>
          </a:xfrm>
          <a:prstGeom prst="rect">
            <a:avLst/>
          </a:prstGeom>
        </p:spPr>
        <p:txBody>
          <a:bodyPr anchor="t" rtlCol="false" tIns="0" lIns="0" bIns="0" rIns="0">
            <a:spAutoFit/>
          </a:bodyPr>
          <a:lstStyle/>
          <a:p>
            <a:pPr algn="ctr">
              <a:lnSpc>
                <a:spcPts val="7279"/>
              </a:lnSpc>
            </a:pPr>
            <a:r>
              <a:rPr lang="en-US" sz="5199">
                <a:solidFill>
                  <a:srgbClr val="2B4B82"/>
                </a:solidFill>
                <a:latin typeface="Canva Sans Bold"/>
              </a:rPr>
              <a:t>Dynamic Face-to-Face Interaction Networks</a:t>
            </a:r>
          </a:p>
        </p:txBody>
      </p:sp>
      <p:sp>
        <p:nvSpPr>
          <p:cNvPr name="AutoShape 3" id="3"/>
          <p:cNvSpPr/>
          <p:nvPr/>
        </p:nvSpPr>
        <p:spPr>
          <a:xfrm flipV="true">
            <a:off x="1028674" y="2773009"/>
            <a:ext cx="16230600" cy="22363"/>
          </a:xfrm>
          <a:prstGeom prst="line">
            <a:avLst/>
          </a:prstGeom>
          <a:ln cap="flat" w="38100">
            <a:solidFill>
              <a:srgbClr val="2B4B82"/>
            </a:solidFill>
            <a:prstDash val="solid"/>
            <a:headEnd type="none" len="sm" w="sm"/>
            <a:tailEnd type="none" len="sm" w="sm"/>
          </a:ln>
        </p:spPr>
      </p:sp>
      <p:graphicFrame>
        <p:nvGraphicFramePr>
          <p:cNvPr name="Table 4" id="4"/>
          <p:cNvGraphicFramePr>
            <a:graphicFrameLocks noGrp="true"/>
          </p:cNvGraphicFramePr>
          <p:nvPr/>
        </p:nvGraphicFramePr>
        <p:xfrm>
          <a:off x="1028700" y="3874646"/>
          <a:ext cx="5023040" cy="5084280"/>
        </p:xfrm>
        <a:graphic>
          <a:graphicData uri="http://schemas.openxmlformats.org/drawingml/2006/table">
            <a:tbl>
              <a:tblPr/>
              <a:tblGrid>
                <a:gridCol w="2290842"/>
                <a:gridCol w="2732198"/>
              </a:tblGrid>
              <a:tr h="959274">
                <a:tc>
                  <a:txBody>
                    <a:bodyPr anchor="t" rtlCol="false"/>
                    <a:lstStyle/>
                    <a:p>
                      <a:pPr algn="ctr">
                        <a:lnSpc>
                          <a:spcPts val="3499"/>
                        </a:lnSpc>
                        <a:defRPr/>
                      </a:pPr>
                      <a:r>
                        <a:rPr lang="en-US" sz="2499">
                          <a:solidFill>
                            <a:srgbClr val="FEFEFE"/>
                          </a:solidFill>
                          <a:latin typeface="Canva Sans Bold"/>
                        </a:rPr>
                        <a:t>Nodes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2B4B82"/>
                    </a:solidFill>
                  </a:tcPr>
                </a:tc>
                <a:tc>
                  <a:txBody>
                    <a:bodyPr anchor="t" rtlCol="false"/>
                    <a:lstStyle/>
                    <a:p>
                      <a:pPr algn="ctr">
                        <a:lnSpc>
                          <a:spcPts val="3499"/>
                        </a:lnSpc>
                        <a:defRPr/>
                      </a:pPr>
                      <a:r>
                        <a:rPr lang="en-US" sz="2499">
                          <a:solidFill>
                            <a:srgbClr val="2B4B82"/>
                          </a:solidFill>
                          <a:latin typeface="Canva Sans Bold"/>
                        </a:rPr>
                        <a:t>451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EFE"/>
                    </a:solidFill>
                  </a:tcPr>
                </a:tc>
              </a:tr>
              <a:tr h="958023">
                <a:tc>
                  <a:txBody>
                    <a:bodyPr anchor="t" rtlCol="false"/>
                    <a:lstStyle/>
                    <a:p>
                      <a:pPr algn="ctr">
                        <a:lnSpc>
                          <a:spcPts val="3499"/>
                        </a:lnSpc>
                        <a:defRPr/>
                      </a:pPr>
                      <a:r>
                        <a:rPr lang="en-US" sz="2499">
                          <a:solidFill>
                            <a:srgbClr val="FEFEFE"/>
                          </a:solidFill>
                          <a:latin typeface="Canva Sans Bold"/>
                        </a:rPr>
                        <a:t>Edges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2B4B82"/>
                    </a:solidFill>
                  </a:tcPr>
                </a:tc>
                <a:tc>
                  <a:txBody>
                    <a:bodyPr anchor="t" rtlCol="false"/>
                    <a:lstStyle/>
                    <a:p>
                      <a:pPr algn="ctr">
                        <a:lnSpc>
                          <a:spcPts val="3499"/>
                        </a:lnSpc>
                        <a:defRPr/>
                      </a:pPr>
                      <a:r>
                        <a:rPr lang="en-US" sz="2499">
                          <a:solidFill>
                            <a:srgbClr val="2B4B82"/>
                          </a:solidFill>
                          <a:latin typeface="Canva Sans Bold"/>
                        </a:rPr>
                        <a:t>3,126,993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EFE"/>
                    </a:solidFill>
                  </a:tcPr>
                </a:tc>
              </a:tr>
              <a:tr h="1362762">
                <a:tc>
                  <a:txBody>
                    <a:bodyPr anchor="t" rtlCol="false"/>
                    <a:lstStyle/>
                    <a:p>
                      <a:pPr algn="ctr">
                        <a:lnSpc>
                          <a:spcPts val="3499"/>
                        </a:lnSpc>
                        <a:defRPr/>
                      </a:pPr>
                      <a:r>
                        <a:rPr lang="en-US" sz="2499">
                          <a:solidFill>
                            <a:srgbClr val="FEFEFE"/>
                          </a:solidFill>
                          <a:latin typeface="Canva Sans Bold"/>
                        </a:rPr>
                        <a:t>Number of networks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2B4B82"/>
                    </a:solidFill>
                  </a:tcPr>
                </a:tc>
                <a:tc>
                  <a:txBody>
                    <a:bodyPr anchor="t" rtlCol="false"/>
                    <a:lstStyle/>
                    <a:p>
                      <a:pPr algn="ctr">
                        <a:lnSpc>
                          <a:spcPts val="3499"/>
                        </a:lnSpc>
                        <a:defRPr/>
                      </a:pPr>
                      <a:r>
                        <a:rPr lang="en-US" sz="2499">
                          <a:solidFill>
                            <a:srgbClr val="2B4B82"/>
                          </a:solidFill>
                          <a:latin typeface="Canva Sans Bold"/>
                        </a:rPr>
                        <a:t>62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EFE"/>
                    </a:solidFill>
                  </a:tcPr>
                </a:tc>
              </a:tr>
              <a:tr h="1804220">
                <a:tc>
                  <a:txBody>
                    <a:bodyPr anchor="t" rtlCol="false"/>
                    <a:lstStyle/>
                    <a:p>
                      <a:pPr algn="ctr">
                        <a:lnSpc>
                          <a:spcPts val="3499"/>
                        </a:lnSpc>
                        <a:defRPr/>
                      </a:pPr>
                      <a:r>
                        <a:rPr lang="en-US" sz="2499">
                          <a:solidFill>
                            <a:srgbClr val="FEFEFE"/>
                          </a:solidFill>
                          <a:latin typeface="Canva Sans Bold"/>
                        </a:rPr>
                        <a:t>Total temporal length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2B4B82"/>
                    </a:solidFill>
                  </a:tcPr>
                </a:tc>
                <a:tc>
                  <a:txBody>
                    <a:bodyPr anchor="t" rtlCol="false"/>
                    <a:lstStyle/>
                    <a:p>
                      <a:pPr algn="ctr">
                        <a:lnSpc>
                          <a:spcPts val="3499"/>
                        </a:lnSpc>
                        <a:defRPr/>
                      </a:pPr>
                      <a:r>
                        <a:rPr lang="en-US" sz="2499">
                          <a:solidFill>
                            <a:srgbClr val="2B4B82"/>
                          </a:solidFill>
                          <a:latin typeface="Canva Sans Bold"/>
                        </a:rPr>
                        <a:t>0.232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EFE"/>
                    </a:solidFill>
                  </a:tcPr>
                </a:tc>
              </a:tr>
            </a:tbl>
          </a:graphicData>
        </a:graphic>
      </p:graphicFrame>
      <p:sp>
        <p:nvSpPr>
          <p:cNvPr name="TextBox 5" id="5"/>
          <p:cNvSpPr txBox="true"/>
          <p:nvPr/>
        </p:nvSpPr>
        <p:spPr>
          <a:xfrm rot="0">
            <a:off x="7125117" y="3028950"/>
            <a:ext cx="10134183" cy="2114550"/>
          </a:xfrm>
          <a:prstGeom prst="rect">
            <a:avLst/>
          </a:prstGeom>
        </p:spPr>
        <p:txBody>
          <a:bodyPr anchor="t" rtlCol="false" tIns="0" lIns="0" bIns="0" rIns="0">
            <a:spAutoFit/>
          </a:bodyPr>
          <a:lstStyle/>
          <a:p>
            <a:pPr>
              <a:lnSpc>
                <a:spcPts val="4200"/>
              </a:lnSpc>
            </a:pPr>
            <a:r>
              <a:rPr lang="en-US" sz="3000">
                <a:solidFill>
                  <a:srgbClr val="2B4B82"/>
                </a:solidFill>
                <a:latin typeface="Canva Sans"/>
              </a:rPr>
              <a:t>The dynamic face-to-face interaction networks represent the interactions that happen during discussions between a group of participants playing the </a:t>
            </a:r>
            <a:r>
              <a:rPr lang="en-US" sz="3000" u="sng">
                <a:solidFill>
                  <a:srgbClr val="2B4B82"/>
                </a:solidFill>
                <a:latin typeface="Canva Sans Bold"/>
                <a:hlinkClick r:id="rId2" tooltip="https://en.wikipedia.org/wiki/The_Resistance_(game)"/>
              </a:rPr>
              <a:t>Resistance game</a:t>
            </a:r>
          </a:p>
        </p:txBody>
      </p:sp>
      <p:sp>
        <p:nvSpPr>
          <p:cNvPr name="TextBox 6" id="6"/>
          <p:cNvSpPr txBox="true"/>
          <p:nvPr/>
        </p:nvSpPr>
        <p:spPr>
          <a:xfrm rot="0">
            <a:off x="7125117" y="5490742"/>
            <a:ext cx="10134183" cy="1581150"/>
          </a:xfrm>
          <a:prstGeom prst="rect">
            <a:avLst/>
          </a:prstGeom>
        </p:spPr>
        <p:txBody>
          <a:bodyPr anchor="t" rtlCol="false" tIns="0" lIns="0" bIns="0" rIns="0">
            <a:spAutoFit/>
          </a:bodyPr>
          <a:lstStyle/>
          <a:p>
            <a:pPr>
              <a:lnSpc>
                <a:spcPts val="4200"/>
              </a:lnSpc>
            </a:pPr>
            <a:r>
              <a:rPr lang="en-US" sz="3000">
                <a:solidFill>
                  <a:srgbClr val="2B4B82"/>
                </a:solidFill>
                <a:latin typeface="Canva Sans"/>
              </a:rPr>
              <a:t>This dataset contains networks extracted from 62 games. Each game is played by 5-8 participants and lasts between 45-60 minute</a:t>
            </a:r>
          </a:p>
        </p:txBody>
      </p:sp>
      <p:sp>
        <p:nvSpPr>
          <p:cNvPr name="TextBox 7" id="7"/>
          <p:cNvSpPr txBox="true"/>
          <p:nvPr/>
        </p:nvSpPr>
        <p:spPr>
          <a:xfrm rot="0">
            <a:off x="7125117" y="7290967"/>
            <a:ext cx="10134183" cy="2647950"/>
          </a:xfrm>
          <a:prstGeom prst="rect">
            <a:avLst/>
          </a:prstGeom>
        </p:spPr>
        <p:txBody>
          <a:bodyPr anchor="t" rtlCol="false" tIns="0" lIns="0" bIns="0" rIns="0">
            <a:spAutoFit/>
          </a:bodyPr>
          <a:lstStyle/>
          <a:p>
            <a:pPr>
              <a:lnSpc>
                <a:spcPts val="4200"/>
              </a:lnSpc>
              <a:spcBef>
                <a:spcPct val="0"/>
              </a:spcBef>
            </a:pPr>
            <a:r>
              <a:rPr lang="en-US" sz="3000">
                <a:solidFill>
                  <a:srgbClr val="2B4B82"/>
                </a:solidFill>
                <a:latin typeface="Canva Sans"/>
              </a:rPr>
              <a:t>The networks are weighted, directed and temporal. Each node represents a participant. At each 1/3 second, a directed edge from node u to v is weighted by the probability of participant u looking at participant v or the laptop</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EEEB"/>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9771549" cy="887095"/>
          </a:xfrm>
          <a:prstGeom prst="rect">
            <a:avLst/>
          </a:prstGeom>
        </p:spPr>
        <p:txBody>
          <a:bodyPr anchor="t" rtlCol="false" tIns="0" lIns="0" bIns="0" rIns="0">
            <a:spAutoFit/>
          </a:bodyPr>
          <a:lstStyle/>
          <a:p>
            <a:pPr algn="ctr">
              <a:lnSpc>
                <a:spcPts val="7279"/>
              </a:lnSpc>
            </a:pPr>
            <a:r>
              <a:rPr lang="en-US" sz="5199">
                <a:solidFill>
                  <a:srgbClr val="2B4B82"/>
                </a:solidFill>
                <a:latin typeface="Canva Sans Bold"/>
              </a:rPr>
              <a:t>LastFM Asia Social Network</a:t>
            </a:r>
          </a:p>
        </p:txBody>
      </p:sp>
      <p:sp>
        <p:nvSpPr>
          <p:cNvPr name="AutoShape 3" id="3"/>
          <p:cNvSpPr/>
          <p:nvPr/>
        </p:nvSpPr>
        <p:spPr>
          <a:xfrm>
            <a:off x="1028700" y="2437563"/>
            <a:ext cx="16230600" cy="44726"/>
          </a:xfrm>
          <a:prstGeom prst="line">
            <a:avLst/>
          </a:prstGeom>
          <a:ln cap="flat" w="38100">
            <a:solidFill>
              <a:srgbClr val="2B4B82"/>
            </a:solidFill>
            <a:prstDash val="solid"/>
            <a:headEnd type="none" len="sm" w="sm"/>
            <a:tailEnd type="none" len="sm" w="sm"/>
          </a:ln>
        </p:spPr>
      </p:sp>
      <p:graphicFrame>
        <p:nvGraphicFramePr>
          <p:cNvPr name="Table 4" id="4"/>
          <p:cNvGraphicFramePr>
            <a:graphicFrameLocks noGrp="true"/>
          </p:cNvGraphicFramePr>
          <p:nvPr/>
        </p:nvGraphicFramePr>
        <p:xfrm>
          <a:off x="1028648" y="3539200"/>
          <a:ext cx="5023040" cy="4208417"/>
        </p:xfrm>
        <a:graphic>
          <a:graphicData uri="http://schemas.openxmlformats.org/drawingml/2006/table">
            <a:tbl>
              <a:tblPr/>
              <a:tblGrid>
                <a:gridCol w="2290842"/>
                <a:gridCol w="2732198"/>
              </a:tblGrid>
              <a:tr h="960784">
                <a:tc>
                  <a:txBody>
                    <a:bodyPr anchor="t" rtlCol="false"/>
                    <a:lstStyle/>
                    <a:p>
                      <a:pPr algn="ctr">
                        <a:lnSpc>
                          <a:spcPts val="3499"/>
                        </a:lnSpc>
                        <a:defRPr/>
                      </a:pPr>
                      <a:r>
                        <a:rPr lang="en-US" sz="2499">
                          <a:solidFill>
                            <a:srgbClr val="FEFEFE"/>
                          </a:solidFill>
                          <a:latin typeface="Canva Sans Bold"/>
                        </a:rPr>
                        <a:t>Nodes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2B4B82"/>
                    </a:solidFill>
                  </a:tcPr>
                </a:tc>
                <a:tc>
                  <a:txBody>
                    <a:bodyPr anchor="t" rtlCol="false"/>
                    <a:lstStyle/>
                    <a:p>
                      <a:pPr algn="ctr">
                        <a:lnSpc>
                          <a:spcPts val="3499"/>
                        </a:lnSpc>
                        <a:defRPr/>
                      </a:pPr>
                      <a:r>
                        <a:rPr lang="en-US" sz="2499">
                          <a:solidFill>
                            <a:srgbClr val="2B4B82"/>
                          </a:solidFill>
                          <a:latin typeface="Canva Sans Bold"/>
                        </a:rPr>
                        <a:t>7,624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EFE"/>
                    </a:solidFill>
                  </a:tcPr>
                </a:tc>
              </a:tr>
              <a:tr h="959531">
                <a:tc>
                  <a:txBody>
                    <a:bodyPr anchor="t" rtlCol="false"/>
                    <a:lstStyle/>
                    <a:p>
                      <a:pPr algn="ctr">
                        <a:lnSpc>
                          <a:spcPts val="3499"/>
                        </a:lnSpc>
                        <a:defRPr/>
                      </a:pPr>
                      <a:r>
                        <a:rPr lang="en-US" sz="2499">
                          <a:solidFill>
                            <a:srgbClr val="FEFEFE"/>
                          </a:solidFill>
                          <a:latin typeface="Canva Sans Bold"/>
                        </a:rPr>
                        <a:t>Edges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2B4B82"/>
                    </a:solidFill>
                  </a:tcPr>
                </a:tc>
                <a:tc>
                  <a:txBody>
                    <a:bodyPr anchor="t" rtlCol="false"/>
                    <a:lstStyle/>
                    <a:p>
                      <a:pPr algn="ctr">
                        <a:lnSpc>
                          <a:spcPts val="3499"/>
                        </a:lnSpc>
                        <a:defRPr/>
                      </a:pPr>
                      <a:r>
                        <a:rPr lang="en-US" sz="2499">
                          <a:solidFill>
                            <a:srgbClr val="2B4B82"/>
                          </a:solidFill>
                          <a:latin typeface="Canva Sans Bold"/>
                        </a:rPr>
                        <a:t>27,806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EFE"/>
                    </a:solidFill>
                  </a:tcPr>
                </a:tc>
              </a:tr>
              <a:tr h="1073621">
                <a:tc>
                  <a:txBody>
                    <a:bodyPr anchor="t" rtlCol="false"/>
                    <a:lstStyle/>
                    <a:p>
                      <a:pPr algn="ctr">
                        <a:lnSpc>
                          <a:spcPts val="3499"/>
                        </a:lnSpc>
                        <a:defRPr/>
                      </a:pPr>
                      <a:r>
                        <a:rPr lang="en-US" sz="2499">
                          <a:solidFill>
                            <a:srgbClr val="FEFEFE"/>
                          </a:solidFill>
                          <a:latin typeface="Canva Sans Bold"/>
                        </a:rPr>
                        <a:t>Density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2B4B82"/>
                    </a:solidFill>
                  </a:tcPr>
                </a:tc>
                <a:tc>
                  <a:txBody>
                    <a:bodyPr anchor="t" rtlCol="false"/>
                    <a:lstStyle/>
                    <a:p>
                      <a:pPr algn="ctr">
                        <a:lnSpc>
                          <a:spcPts val="3499"/>
                        </a:lnSpc>
                        <a:defRPr/>
                      </a:pPr>
                      <a:r>
                        <a:rPr lang="en-US" sz="2499">
                          <a:solidFill>
                            <a:srgbClr val="2B4B82"/>
                          </a:solidFill>
                          <a:latin typeface="Canva Sans Bold"/>
                        </a:rPr>
                        <a:t>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EFE"/>
                    </a:solidFill>
                  </a:tcPr>
                </a:tc>
              </a:tr>
              <a:tr h="1214481">
                <a:tc>
                  <a:txBody>
                    <a:bodyPr anchor="t" rtlCol="false"/>
                    <a:lstStyle/>
                    <a:p>
                      <a:pPr algn="ctr">
                        <a:lnSpc>
                          <a:spcPts val="3499"/>
                        </a:lnSpc>
                        <a:defRPr/>
                      </a:pPr>
                      <a:r>
                        <a:rPr lang="en-US" sz="2499">
                          <a:solidFill>
                            <a:srgbClr val="FEFEFE"/>
                          </a:solidFill>
                          <a:latin typeface="Canva Sans Bold"/>
                        </a:rPr>
                        <a:t>Transitvity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2B4B82"/>
                    </a:solidFill>
                  </a:tcPr>
                </a:tc>
                <a:tc>
                  <a:txBody>
                    <a:bodyPr anchor="t" rtlCol="false"/>
                    <a:lstStyle/>
                    <a:p>
                      <a:pPr algn="ctr">
                        <a:lnSpc>
                          <a:spcPts val="3499"/>
                        </a:lnSpc>
                        <a:defRPr/>
                      </a:pPr>
                      <a:r>
                        <a:rPr lang="en-US" sz="2499">
                          <a:solidFill>
                            <a:srgbClr val="2B4B82"/>
                          </a:solidFill>
                          <a:latin typeface="Canva Sans Bold"/>
                        </a:rPr>
                        <a:t>0.179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EFEFE"/>
                    </a:solidFill>
                  </a:tcPr>
                </a:tc>
              </a:tr>
            </a:tbl>
          </a:graphicData>
        </a:graphic>
      </p:graphicFrame>
      <p:sp>
        <p:nvSpPr>
          <p:cNvPr name="TextBox 5" id="5"/>
          <p:cNvSpPr txBox="true"/>
          <p:nvPr/>
        </p:nvSpPr>
        <p:spPr>
          <a:xfrm rot="0">
            <a:off x="6977293" y="3472525"/>
            <a:ext cx="10282007" cy="4780915"/>
          </a:xfrm>
          <a:prstGeom prst="rect">
            <a:avLst/>
          </a:prstGeom>
        </p:spPr>
        <p:txBody>
          <a:bodyPr anchor="t" rtlCol="false" tIns="0" lIns="0" bIns="0" rIns="0">
            <a:spAutoFit/>
          </a:bodyPr>
          <a:lstStyle/>
          <a:p>
            <a:pPr algn="just">
              <a:lnSpc>
                <a:spcPts val="4759"/>
              </a:lnSpc>
            </a:pPr>
            <a:r>
              <a:rPr lang="en-US" sz="3399">
                <a:solidFill>
                  <a:srgbClr val="2B4B82"/>
                </a:solidFill>
                <a:latin typeface="Canva Sans"/>
              </a:rPr>
              <a:t>Nodes are LastFM users from Asian countries and edges are </a:t>
            </a:r>
            <a:r>
              <a:rPr lang="en-US" sz="3399">
                <a:solidFill>
                  <a:srgbClr val="2B4B82"/>
                </a:solidFill>
                <a:latin typeface="Canva Sans Bold"/>
              </a:rPr>
              <a:t>mutual follower relationships</a:t>
            </a:r>
            <a:r>
              <a:rPr lang="en-US" sz="3399">
                <a:solidFill>
                  <a:srgbClr val="2B4B82"/>
                </a:solidFill>
                <a:latin typeface="Canva Sans"/>
              </a:rPr>
              <a:t> between them. The vertex features are extracted based on the artists liked by the users. The task related to the graph is </a:t>
            </a:r>
            <a:r>
              <a:rPr lang="en-US" sz="3399">
                <a:solidFill>
                  <a:srgbClr val="2B4B82"/>
                </a:solidFill>
                <a:latin typeface="Canva Sans Bold"/>
              </a:rPr>
              <a:t>multinomial node classification</a:t>
            </a:r>
            <a:r>
              <a:rPr lang="en-US" sz="3399">
                <a:solidFill>
                  <a:srgbClr val="2B4B82"/>
                </a:solidFill>
                <a:latin typeface="Canva Sans"/>
              </a:rPr>
              <a:t> - one has to predict the location of users. This target feature was derived from the country field for each user.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9123022" cy="887095"/>
          </a:xfrm>
          <a:prstGeom prst="rect">
            <a:avLst/>
          </a:prstGeom>
        </p:spPr>
        <p:txBody>
          <a:bodyPr anchor="t" rtlCol="false" tIns="0" lIns="0" bIns="0" rIns="0">
            <a:spAutoFit/>
          </a:bodyPr>
          <a:lstStyle/>
          <a:p>
            <a:pPr algn="ctr">
              <a:lnSpc>
                <a:spcPts val="7279"/>
              </a:lnSpc>
            </a:pPr>
            <a:r>
              <a:rPr lang="en-US" sz="5199">
                <a:solidFill>
                  <a:srgbClr val="F7B4A7"/>
                </a:solidFill>
                <a:latin typeface="Canva Sans Bold"/>
              </a:rPr>
              <a:t>Wikipedia Article Networks</a:t>
            </a:r>
          </a:p>
        </p:txBody>
      </p:sp>
      <p:sp>
        <p:nvSpPr>
          <p:cNvPr name="TextBox 3" id="3"/>
          <p:cNvSpPr txBox="true"/>
          <p:nvPr/>
        </p:nvSpPr>
        <p:spPr>
          <a:xfrm rot="0">
            <a:off x="1028700" y="2561292"/>
            <a:ext cx="16230600" cy="1780540"/>
          </a:xfrm>
          <a:prstGeom prst="rect">
            <a:avLst/>
          </a:prstGeom>
        </p:spPr>
        <p:txBody>
          <a:bodyPr anchor="t" rtlCol="false" tIns="0" lIns="0" bIns="0" rIns="0">
            <a:spAutoFit/>
          </a:bodyPr>
          <a:lstStyle/>
          <a:p>
            <a:pPr>
              <a:lnSpc>
                <a:spcPts val="4759"/>
              </a:lnSpc>
            </a:pPr>
            <a:r>
              <a:rPr lang="en-US" sz="3399">
                <a:solidFill>
                  <a:srgbClr val="FEFEFE"/>
                </a:solidFill>
                <a:latin typeface="Canva Sans"/>
              </a:rPr>
              <a:t>These datasets represent page-page networks on specific topic </a:t>
            </a:r>
            <a:r>
              <a:rPr lang="en-US" sz="3399">
                <a:solidFill>
                  <a:srgbClr val="FEFEFE"/>
                </a:solidFill>
                <a:latin typeface="Canva Sans Bold"/>
              </a:rPr>
              <a:t>chameleons.</a:t>
            </a:r>
            <a:r>
              <a:rPr lang="en-US" sz="3399">
                <a:solidFill>
                  <a:srgbClr val="FEFEFE"/>
                </a:solidFill>
                <a:latin typeface="Canva Sans"/>
              </a:rPr>
              <a:t> Nodes represent articles and edges are </a:t>
            </a:r>
            <a:r>
              <a:rPr lang="en-US" sz="3399">
                <a:solidFill>
                  <a:srgbClr val="FEFEFE"/>
                </a:solidFill>
                <a:latin typeface="Canva Sans Bold"/>
              </a:rPr>
              <a:t>mutual links</a:t>
            </a:r>
            <a:r>
              <a:rPr lang="en-US" sz="3399">
                <a:solidFill>
                  <a:srgbClr val="FEFEFE"/>
                </a:solidFill>
                <a:latin typeface="Canva Sans"/>
              </a:rPr>
              <a:t> between them. The edges csv files contain the edges - nodes are indexed from 0.</a:t>
            </a:r>
          </a:p>
        </p:txBody>
      </p:sp>
      <p:sp>
        <p:nvSpPr>
          <p:cNvPr name="AutoShape 4" id="4"/>
          <p:cNvSpPr/>
          <p:nvPr/>
        </p:nvSpPr>
        <p:spPr>
          <a:xfrm>
            <a:off x="1028700" y="2258658"/>
            <a:ext cx="16230600" cy="0"/>
          </a:xfrm>
          <a:prstGeom prst="line">
            <a:avLst/>
          </a:prstGeom>
          <a:ln cap="flat" w="38100">
            <a:solidFill>
              <a:srgbClr val="F7B4A7"/>
            </a:solidFill>
            <a:prstDash val="solid"/>
            <a:headEnd type="none" len="sm" w="sm"/>
            <a:tailEnd type="none" len="sm" w="sm"/>
          </a:ln>
        </p:spPr>
      </p:sp>
      <p:graphicFrame>
        <p:nvGraphicFramePr>
          <p:cNvPr name="Table 5" id="5"/>
          <p:cNvGraphicFramePr>
            <a:graphicFrameLocks noGrp="true"/>
          </p:cNvGraphicFramePr>
          <p:nvPr/>
        </p:nvGraphicFramePr>
        <p:xfrm>
          <a:off x="1028700" y="4950191"/>
          <a:ext cx="5023040" cy="4114800"/>
        </p:xfrm>
        <a:graphic>
          <a:graphicData uri="http://schemas.openxmlformats.org/drawingml/2006/table">
            <a:tbl>
              <a:tblPr/>
              <a:tblGrid>
                <a:gridCol w="2290842"/>
                <a:gridCol w="2732198"/>
              </a:tblGrid>
              <a:tr h="960984">
                <a:tc>
                  <a:txBody>
                    <a:bodyPr anchor="t" rtlCol="false"/>
                    <a:lstStyle/>
                    <a:p>
                      <a:pPr algn="ctr">
                        <a:lnSpc>
                          <a:spcPts val="3499"/>
                        </a:lnSpc>
                        <a:defRPr/>
                      </a:pPr>
                      <a:r>
                        <a:rPr lang="en-US" sz="2499">
                          <a:solidFill>
                            <a:srgbClr val="FFFFFF"/>
                          </a:solidFill>
                          <a:latin typeface="Canva Sans"/>
                        </a:rPr>
                        <a:t>Nodes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2,277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9731">
                <a:tc>
                  <a:txBody>
                    <a:bodyPr anchor="t" rtlCol="false"/>
                    <a:lstStyle/>
                    <a:p>
                      <a:pPr algn="ctr">
                        <a:lnSpc>
                          <a:spcPts val="3499"/>
                        </a:lnSpc>
                        <a:defRPr/>
                      </a:pPr>
                      <a:r>
                        <a:rPr lang="en-US" sz="2499">
                          <a:solidFill>
                            <a:srgbClr val="FFFFFF"/>
                          </a:solidFill>
                          <a:latin typeface="Canva Sans"/>
                        </a:rPr>
                        <a:t>Edges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31,421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73844">
                <a:tc>
                  <a:txBody>
                    <a:bodyPr anchor="t" rtlCol="false"/>
                    <a:lstStyle/>
                    <a:p>
                      <a:pPr algn="ctr">
                        <a:lnSpc>
                          <a:spcPts val="3499"/>
                        </a:lnSpc>
                        <a:defRPr/>
                      </a:pPr>
                      <a:r>
                        <a:rPr lang="en-US" sz="2499">
                          <a:solidFill>
                            <a:srgbClr val="FFFFFF"/>
                          </a:solidFill>
                          <a:latin typeface="Canva Sans"/>
                        </a:rPr>
                        <a:t>Density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0.012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120241">
                <a:tc>
                  <a:txBody>
                    <a:bodyPr anchor="t" rtlCol="false"/>
                    <a:lstStyle/>
                    <a:p>
                      <a:pPr algn="ctr">
                        <a:lnSpc>
                          <a:spcPts val="3499"/>
                        </a:lnSpc>
                        <a:defRPr/>
                      </a:pPr>
                      <a:r>
                        <a:rPr lang="en-US" sz="2499">
                          <a:solidFill>
                            <a:srgbClr val="FFFFFF"/>
                          </a:solidFill>
                          <a:latin typeface="Canva Sans"/>
                        </a:rPr>
                        <a:t>Transitvity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Canva Sans"/>
                        </a:rPr>
                        <a:t>0.314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6" id="6"/>
          <p:cNvSpPr txBox="true"/>
          <p:nvPr/>
        </p:nvSpPr>
        <p:spPr>
          <a:xfrm rot="0">
            <a:off x="6373489" y="5483909"/>
            <a:ext cx="11042350" cy="2980690"/>
          </a:xfrm>
          <a:prstGeom prst="rect">
            <a:avLst/>
          </a:prstGeom>
        </p:spPr>
        <p:txBody>
          <a:bodyPr anchor="t" rtlCol="false" tIns="0" lIns="0" bIns="0" rIns="0">
            <a:spAutoFit/>
          </a:bodyPr>
          <a:lstStyle/>
          <a:p>
            <a:pPr>
              <a:lnSpc>
                <a:spcPts val="4759"/>
              </a:lnSpc>
            </a:pPr>
            <a:r>
              <a:rPr lang="en-US" sz="3399">
                <a:solidFill>
                  <a:srgbClr val="FFFFFF"/>
                </a:solidFill>
                <a:latin typeface="Canva Sans"/>
              </a:rPr>
              <a:t>The target csv contains the node identifiers and the </a:t>
            </a:r>
            <a:r>
              <a:rPr lang="en-US" sz="3399">
                <a:solidFill>
                  <a:srgbClr val="FFFFFF"/>
                </a:solidFill>
                <a:latin typeface="Canva Sans Bold"/>
              </a:rPr>
              <a:t>average monthly traffic</a:t>
            </a:r>
            <a:r>
              <a:rPr lang="en-US" sz="3399">
                <a:solidFill>
                  <a:srgbClr val="FFFFFF"/>
                </a:solidFill>
                <a:latin typeface="Canva Sans"/>
              </a:rPr>
              <a:t> between October 2017 and November 2018 for each page. For each page-page network we listed the number of nodes an edges with some other descriptive statistics.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AutoShape 2" id="2"/>
          <p:cNvSpPr/>
          <p:nvPr/>
        </p:nvSpPr>
        <p:spPr>
          <a:xfrm>
            <a:off x="9163050" y="1408859"/>
            <a:ext cx="0" cy="6887841"/>
          </a:xfrm>
          <a:prstGeom prst="line">
            <a:avLst/>
          </a:prstGeom>
          <a:ln cap="flat" w="38100">
            <a:solidFill>
              <a:srgbClr val="FFFFFF"/>
            </a:solidFill>
            <a:prstDash val="solid"/>
            <a:headEnd type="none" len="sm" w="sm"/>
            <a:tailEnd type="none" len="sm" w="sm"/>
          </a:ln>
        </p:spPr>
      </p:sp>
      <p:sp>
        <p:nvSpPr>
          <p:cNvPr name="TextBox 3" id="3"/>
          <p:cNvSpPr txBox="true"/>
          <p:nvPr/>
        </p:nvSpPr>
        <p:spPr>
          <a:xfrm rot="0">
            <a:off x="1028700" y="2950990"/>
            <a:ext cx="7427359" cy="4781550"/>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FFFFFF"/>
                </a:solidFill>
                <a:latin typeface="Canva Sans"/>
              </a:rPr>
              <a:t>Connects all vertices with the minimum total edge weight.</a:t>
            </a:r>
          </a:p>
          <a:p>
            <a:pPr marL="647700" indent="-323850" lvl="1">
              <a:lnSpc>
                <a:spcPts val="4200"/>
              </a:lnSpc>
              <a:buFont typeface="Arial"/>
              <a:buChar char="•"/>
            </a:pPr>
            <a:r>
              <a:rPr lang="en-US" sz="3000">
                <a:solidFill>
                  <a:srgbClr val="FFFFFF"/>
                </a:solidFill>
                <a:latin typeface="Canva Sans"/>
              </a:rPr>
              <a:t>Forms a tree without cycles, including all vertices.</a:t>
            </a:r>
          </a:p>
          <a:p>
            <a:pPr marL="647700" indent="-323850" lvl="1">
              <a:lnSpc>
                <a:spcPts val="4200"/>
              </a:lnSpc>
              <a:buFont typeface="Arial"/>
              <a:buChar char="•"/>
            </a:pPr>
            <a:r>
              <a:rPr lang="en-US" sz="3000">
                <a:solidFill>
                  <a:srgbClr val="FFFFFF"/>
                </a:solidFill>
                <a:latin typeface="Canva Sans"/>
              </a:rPr>
              <a:t>Algorithms like Kruskal's or Prim's algorithm are used.</a:t>
            </a:r>
          </a:p>
          <a:p>
            <a:pPr marL="647700" indent="-323850" lvl="1">
              <a:lnSpc>
                <a:spcPts val="4200"/>
              </a:lnSpc>
              <a:buFont typeface="Arial"/>
              <a:buChar char="•"/>
            </a:pPr>
            <a:r>
              <a:rPr lang="en-US" sz="3000">
                <a:solidFill>
                  <a:srgbClr val="FFFFFF"/>
                </a:solidFill>
                <a:latin typeface="Canva Sans"/>
              </a:rPr>
              <a:t>Used in network design, clustering, and optimization.</a:t>
            </a:r>
          </a:p>
          <a:p>
            <a:pPr algn="ctr">
              <a:lnSpc>
                <a:spcPts val="4200"/>
              </a:lnSpc>
            </a:pPr>
          </a:p>
        </p:txBody>
      </p:sp>
      <p:sp>
        <p:nvSpPr>
          <p:cNvPr name="TextBox 4" id="4"/>
          <p:cNvSpPr txBox="true"/>
          <p:nvPr/>
        </p:nvSpPr>
        <p:spPr>
          <a:xfrm rot="0">
            <a:off x="1427322" y="1342184"/>
            <a:ext cx="6630114" cy="596899"/>
          </a:xfrm>
          <a:prstGeom prst="rect">
            <a:avLst/>
          </a:prstGeom>
        </p:spPr>
        <p:txBody>
          <a:bodyPr anchor="t" rtlCol="false" tIns="0" lIns="0" bIns="0" rIns="0">
            <a:spAutoFit/>
          </a:bodyPr>
          <a:lstStyle/>
          <a:p>
            <a:pPr algn="ctr">
              <a:lnSpc>
                <a:spcPts val="4900"/>
              </a:lnSpc>
            </a:pPr>
            <a:r>
              <a:rPr lang="en-US" sz="3500">
                <a:solidFill>
                  <a:srgbClr val="F7B4A7"/>
                </a:solidFill>
                <a:latin typeface="Canva Sans Bold"/>
              </a:rPr>
              <a:t>MST (Minimum Spanning Tree)</a:t>
            </a:r>
          </a:p>
        </p:txBody>
      </p:sp>
      <p:sp>
        <p:nvSpPr>
          <p:cNvPr name="TextBox 5" id="5"/>
          <p:cNvSpPr txBox="true"/>
          <p:nvPr/>
        </p:nvSpPr>
        <p:spPr>
          <a:xfrm rot="0">
            <a:off x="12050542" y="1376474"/>
            <a:ext cx="2729627" cy="537845"/>
          </a:xfrm>
          <a:prstGeom prst="rect">
            <a:avLst/>
          </a:prstGeom>
        </p:spPr>
        <p:txBody>
          <a:bodyPr anchor="t" rtlCol="false" tIns="0" lIns="0" bIns="0" rIns="0">
            <a:spAutoFit/>
          </a:bodyPr>
          <a:lstStyle/>
          <a:p>
            <a:pPr algn="ctr">
              <a:lnSpc>
                <a:spcPts val="4480"/>
              </a:lnSpc>
            </a:pPr>
            <a:r>
              <a:rPr lang="en-US" sz="3200">
                <a:solidFill>
                  <a:srgbClr val="F7B4A7"/>
                </a:solidFill>
                <a:latin typeface="Canva Sans Bold"/>
              </a:rPr>
              <a:t>Shortest Path</a:t>
            </a:r>
          </a:p>
        </p:txBody>
      </p:sp>
      <p:sp>
        <p:nvSpPr>
          <p:cNvPr name="TextBox 6" id="6"/>
          <p:cNvSpPr txBox="true"/>
          <p:nvPr/>
        </p:nvSpPr>
        <p:spPr>
          <a:xfrm rot="0">
            <a:off x="9487012" y="2950990"/>
            <a:ext cx="7772288" cy="47815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FFFFFF"/>
                </a:solidFill>
                <a:latin typeface="Canva Sans"/>
              </a:rPr>
              <a:t>Finds the path with the minimum sum of edge weights.</a:t>
            </a:r>
          </a:p>
          <a:p>
            <a:pPr marL="647702" indent="-323851" lvl="1">
              <a:lnSpc>
                <a:spcPts val="4200"/>
              </a:lnSpc>
              <a:buFont typeface="Arial"/>
              <a:buChar char="•"/>
            </a:pPr>
            <a:r>
              <a:rPr lang="en-US" sz="3000">
                <a:solidFill>
                  <a:srgbClr val="FFFFFF"/>
                </a:solidFill>
                <a:latin typeface="Canva Sans"/>
              </a:rPr>
              <a:t>Used to find efficient routes or least costly ways.</a:t>
            </a:r>
          </a:p>
          <a:p>
            <a:pPr marL="647702" indent="-323851" lvl="1">
              <a:lnSpc>
                <a:spcPts val="4200"/>
              </a:lnSpc>
              <a:buFont typeface="Arial"/>
              <a:buChar char="•"/>
            </a:pPr>
            <a:r>
              <a:rPr lang="en-US" sz="3000">
                <a:solidFill>
                  <a:srgbClr val="FFFFFF"/>
                </a:solidFill>
                <a:latin typeface="Canva Sans"/>
              </a:rPr>
              <a:t>Algorithms like Dijkstra's or Bellman-Ford algorithm are used.</a:t>
            </a:r>
          </a:p>
          <a:p>
            <a:pPr marL="647702" indent="-323851" lvl="1">
              <a:lnSpc>
                <a:spcPts val="4200"/>
              </a:lnSpc>
              <a:buFont typeface="Arial"/>
              <a:buChar char="•"/>
            </a:pPr>
            <a:r>
              <a:rPr lang="en-US" sz="3000">
                <a:solidFill>
                  <a:srgbClr val="FFFFFF"/>
                </a:solidFill>
                <a:latin typeface="Canva Sans"/>
              </a:rPr>
              <a:t>Handles weighted/unweighted, directed/undirected graphs.</a:t>
            </a:r>
          </a:p>
          <a:p>
            <a:pPr algn="ctr">
              <a:lnSpc>
                <a:spcPts val="4200"/>
              </a:lnSpc>
            </a:pPr>
          </a:p>
        </p:txBody>
      </p:sp>
      <p:sp>
        <p:nvSpPr>
          <p:cNvPr name="AutoShape 7" id="7"/>
          <p:cNvSpPr/>
          <p:nvPr/>
        </p:nvSpPr>
        <p:spPr>
          <a:xfrm flipV="true">
            <a:off x="1427322" y="2370473"/>
            <a:ext cx="15831978" cy="44726"/>
          </a:xfrm>
          <a:prstGeom prst="line">
            <a:avLst/>
          </a:prstGeom>
          <a:ln cap="flat" w="38100">
            <a:solidFill>
              <a:srgbClr val="F7B4A7"/>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2592" t="0" r="2592" b="0"/>
          <a:stretch>
            <a:fillRect/>
          </a:stretch>
        </p:blipFill>
        <p:spPr>
          <a:xfrm flipH="false" flipV="false">
            <a:off x="0" y="0"/>
            <a:ext cx="18288000" cy="10287000"/>
          </a:xfrm>
          <a:prstGeom prst="rect">
            <a:avLst/>
          </a:prstGeom>
        </p:spPr>
      </p:pic>
      <p:grpSp>
        <p:nvGrpSpPr>
          <p:cNvPr name="Group 3" id="3"/>
          <p:cNvGrpSpPr/>
          <p:nvPr/>
        </p:nvGrpSpPr>
        <p:grpSpPr>
          <a:xfrm rot="0">
            <a:off x="5226297" y="1028700"/>
            <a:ext cx="11876461" cy="7935559"/>
            <a:chOff x="0" y="0"/>
            <a:chExt cx="15835281" cy="10580746"/>
          </a:xfrm>
        </p:grpSpPr>
        <p:sp>
          <p:nvSpPr>
            <p:cNvPr name="AutoShape 4" id="4"/>
            <p:cNvSpPr/>
            <p:nvPr/>
          </p:nvSpPr>
          <p:spPr>
            <a:xfrm>
              <a:off x="0" y="3611582"/>
              <a:ext cx="15835281" cy="6969164"/>
            </a:xfrm>
            <a:prstGeom prst="rect">
              <a:avLst/>
            </a:prstGeom>
            <a:solidFill>
              <a:srgbClr val="94DDDE"/>
            </a:solidFill>
          </p:spPr>
        </p:sp>
        <p:sp>
          <p:nvSpPr>
            <p:cNvPr name="AutoShape 5" id="5"/>
            <p:cNvSpPr/>
            <p:nvPr/>
          </p:nvSpPr>
          <p:spPr>
            <a:xfrm>
              <a:off x="0" y="0"/>
              <a:ext cx="15835281" cy="3484582"/>
            </a:xfrm>
            <a:prstGeom prst="rect">
              <a:avLst/>
            </a:prstGeom>
            <a:solidFill>
              <a:srgbClr val="2B4B82"/>
            </a:solidFill>
          </p:spPr>
        </p:sp>
      </p:grpSp>
      <p:sp>
        <p:nvSpPr>
          <p:cNvPr name="TextBox 6" id="6"/>
          <p:cNvSpPr txBox="true"/>
          <p:nvPr/>
        </p:nvSpPr>
        <p:spPr>
          <a:xfrm rot="0">
            <a:off x="6684302" y="1578162"/>
            <a:ext cx="10023515" cy="1002664"/>
          </a:xfrm>
          <a:prstGeom prst="rect">
            <a:avLst/>
          </a:prstGeom>
        </p:spPr>
        <p:txBody>
          <a:bodyPr anchor="t" rtlCol="false" tIns="0" lIns="0" bIns="0" rIns="0">
            <a:spAutoFit/>
          </a:bodyPr>
          <a:lstStyle/>
          <a:p>
            <a:pPr algn="ctr">
              <a:lnSpc>
                <a:spcPts val="8260"/>
              </a:lnSpc>
            </a:pPr>
            <a:r>
              <a:rPr lang="en-US" sz="5900">
                <a:solidFill>
                  <a:srgbClr val="F7B4A7"/>
                </a:solidFill>
                <a:latin typeface="Canva Sans Bold"/>
              </a:rPr>
              <a:t>Algorithms to be explained</a:t>
            </a:r>
            <a:r>
              <a:rPr lang="en-US" sz="5900">
                <a:solidFill>
                  <a:srgbClr val="000000"/>
                </a:solidFill>
                <a:latin typeface="Canva Sans Bold"/>
              </a:rPr>
              <a:t> </a:t>
            </a:r>
          </a:p>
        </p:txBody>
      </p:sp>
      <p:sp>
        <p:nvSpPr>
          <p:cNvPr name="AutoShape 7" id="7"/>
          <p:cNvSpPr/>
          <p:nvPr/>
        </p:nvSpPr>
        <p:spPr>
          <a:xfrm>
            <a:off x="6684302" y="2131882"/>
            <a:ext cx="1041778" cy="1868426"/>
          </a:xfrm>
          <a:prstGeom prst="line">
            <a:avLst/>
          </a:prstGeom>
          <a:ln cap="flat" w="38100">
            <a:solidFill>
              <a:srgbClr val="000000"/>
            </a:solidFill>
            <a:prstDash val="solid"/>
            <a:headEnd type="none" len="sm" w="sm"/>
            <a:tailEnd type="triangle" len="med" w="lg"/>
          </a:ln>
        </p:spPr>
      </p:sp>
      <p:sp>
        <p:nvSpPr>
          <p:cNvPr name="AutoShape 8" id="8"/>
          <p:cNvSpPr/>
          <p:nvPr/>
        </p:nvSpPr>
        <p:spPr>
          <a:xfrm>
            <a:off x="5632196" y="3727535"/>
            <a:ext cx="2093884" cy="1613458"/>
          </a:xfrm>
          <a:prstGeom prst="line">
            <a:avLst/>
          </a:prstGeom>
          <a:ln cap="flat" w="38100">
            <a:solidFill>
              <a:srgbClr val="000000"/>
            </a:solidFill>
            <a:prstDash val="solid"/>
            <a:headEnd type="none" len="sm" w="sm"/>
            <a:tailEnd type="triangle" len="med" w="lg"/>
          </a:ln>
        </p:spPr>
      </p:sp>
      <p:sp>
        <p:nvSpPr>
          <p:cNvPr name="AutoShape 9" id="9"/>
          <p:cNvSpPr/>
          <p:nvPr/>
        </p:nvSpPr>
        <p:spPr>
          <a:xfrm>
            <a:off x="5632196" y="5178428"/>
            <a:ext cx="2093884" cy="1524005"/>
          </a:xfrm>
          <a:prstGeom prst="line">
            <a:avLst/>
          </a:prstGeom>
          <a:ln cap="flat" w="38100">
            <a:solidFill>
              <a:srgbClr val="000000"/>
            </a:solidFill>
            <a:prstDash val="solid"/>
            <a:headEnd type="none" len="sm" w="sm"/>
            <a:tailEnd type="triangle" len="med" w="lg"/>
          </a:ln>
        </p:spPr>
      </p:sp>
      <p:sp>
        <p:nvSpPr>
          <p:cNvPr name="AutoShape 10" id="10"/>
          <p:cNvSpPr/>
          <p:nvPr/>
        </p:nvSpPr>
        <p:spPr>
          <a:xfrm>
            <a:off x="5632196" y="6702433"/>
            <a:ext cx="2112934" cy="1418675"/>
          </a:xfrm>
          <a:prstGeom prst="line">
            <a:avLst/>
          </a:prstGeom>
          <a:ln cap="flat" w="38100">
            <a:solidFill>
              <a:srgbClr val="000000"/>
            </a:solidFill>
            <a:prstDash val="solid"/>
            <a:headEnd type="none" len="sm" w="sm"/>
            <a:tailEnd type="arrow" len="sm" w="med"/>
          </a:ln>
        </p:spPr>
      </p:sp>
      <p:sp>
        <p:nvSpPr>
          <p:cNvPr name="TextBox 11" id="11"/>
          <p:cNvSpPr txBox="true"/>
          <p:nvPr/>
        </p:nvSpPr>
        <p:spPr>
          <a:xfrm rot="0">
            <a:off x="8467108" y="3826198"/>
            <a:ext cx="6457904" cy="4540884"/>
          </a:xfrm>
          <a:prstGeom prst="rect">
            <a:avLst/>
          </a:prstGeom>
        </p:spPr>
        <p:txBody>
          <a:bodyPr anchor="t" rtlCol="false" tIns="0" lIns="0" bIns="0" rIns="0">
            <a:spAutoFit/>
          </a:bodyPr>
          <a:lstStyle/>
          <a:p>
            <a:pPr>
              <a:lnSpc>
                <a:spcPts val="5176"/>
              </a:lnSpc>
            </a:pPr>
            <a:r>
              <a:rPr lang="en-US" sz="3697">
                <a:solidFill>
                  <a:srgbClr val="000000"/>
                </a:solidFill>
                <a:latin typeface="Canva Sans"/>
              </a:rPr>
              <a:t>Prim's Algorithm</a:t>
            </a:r>
          </a:p>
          <a:p>
            <a:pPr>
              <a:lnSpc>
                <a:spcPts val="5176"/>
              </a:lnSpc>
            </a:pPr>
          </a:p>
          <a:p>
            <a:pPr>
              <a:lnSpc>
                <a:spcPts val="5176"/>
              </a:lnSpc>
            </a:pPr>
            <a:r>
              <a:rPr lang="en-US" sz="3697">
                <a:solidFill>
                  <a:srgbClr val="000000"/>
                </a:solidFill>
                <a:latin typeface="Canva Sans"/>
              </a:rPr>
              <a:t>Kruskal's Algorithm</a:t>
            </a:r>
          </a:p>
          <a:p>
            <a:pPr>
              <a:lnSpc>
                <a:spcPts val="5176"/>
              </a:lnSpc>
            </a:pPr>
          </a:p>
          <a:p>
            <a:pPr>
              <a:lnSpc>
                <a:spcPts val="5176"/>
              </a:lnSpc>
            </a:pPr>
            <a:r>
              <a:rPr lang="en-US" sz="3697">
                <a:solidFill>
                  <a:srgbClr val="000000"/>
                </a:solidFill>
                <a:latin typeface="Canva Sans"/>
              </a:rPr>
              <a:t>Dijkstra’s Algorithm</a:t>
            </a:r>
          </a:p>
          <a:p>
            <a:pPr>
              <a:lnSpc>
                <a:spcPts val="5176"/>
              </a:lnSpc>
            </a:pPr>
          </a:p>
          <a:p>
            <a:pPr>
              <a:lnSpc>
                <a:spcPts val="5176"/>
              </a:lnSpc>
            </a:pPr>
            <a:r>
              <a:rPr lang="en-US" sz="3697">
                <a:solidFill>
                  <a:srgbClr val="000000"/>
                </a:solidFill>
                <a:latin typeface="Canva Sans"/>
              </a:rPr>
              <a:t>Bellman–Ford's Algorithm</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5772282" cy="927100"/>
          </a:xfrm>
          <a:prstGeom prst="rect">
            <a:avLst/>
          </a:prstGeom>
        </p:spPr>
        <p:txBody>
          <a:bodyPr anchor="t" rtlCol="false" tIns="0" lIns="0" bIns="0" rIns="0">
            <a:spAutoFit/>
          </a:bodyPr>
          <a:lstStyle/>
          <a:p>
            <a:pPr algn="ctr" marL="0" indent="0" lvl="0">
              <a:lnSpc>
                <a:spcPts val="7699"/>
              </a:lnSpc>
              <a:spcBef>
                <a:spcPct val="0"/>
              </a:spcBef>
            </a:pPr>
            <a:r>
              <a:rPr lang="en-US" sz="5499">
                <a:solidFill>
                  <a:srgbClr val="F7B4A7"/>
                </a:solidFill>
                <a:latin typeface="Canva Sans Bold"/>
              </a:rPr>
              <a:t>Prim's Algorithm</a:t>
            </a:r>
          </a:p>
        </p:txBody>
      </p:sp>
      <p:sp>
        <p:nvSpPr>
          <p:cNvPr name="TextBox 3" id="3"/>
          <p:cNvSpPr txBox="true"/>
          <p:nvPr/>
        </p:nvSpPr>
        <p:spPr>
          <a:xfrm rot="0">
            <a:off x="1028700" y="2575107"/>
            <a:ext cx="10478220" cy="4666615"/>
          </a:xfrm>
          <a:prstGeom prst="rect">
            <a:avLst/>
          </a:prstGeom>
        </p:spPr>
        <p:txBody>
          <a:bodyPr anchor="t" rtlCol="false" tIns="0" lIns="0" bIns="0" rIns="0">
            <a:spAutoFit/>
          </a:bodyPr>
          <a:lstStyle/>
          <a:p>
            <a:pPr algn="ctr">
              <a:lnSpc>
                <a:spcPts val="4759"/>
              </a:lnSpc>
            </a:pPr>
          </a:p>
          <a:p>
            <a:pPr>
              <a:lnSpc>
                <a:spcPts val="4620"/>
              </a:lnSpc>
            </a:pPr>
            <a:r>
              <a:rPr lang="en-US" sz="3300">
                <a:solidFill>
                  <a:srgbClr val="FFFFFF"/>
                </a:solidFill>
                <a:latin typeface="Canva Sans"/>
              </a:rPr>
              <a:t>Prim's Algorithm finds the minimum spanning tree (MST) of a weighted undirected graph. It starts with an arbitrary vertex, repeatedly adds the minimum weight edge connecting a visited vertex to an unvisited vertex, and stops when all vertices are included in the MST</a:t>
            </a:r>
          </a:p>
          <a:p>
            <a:pPr algn="ctr" marL="0" indent="0" lvl="0">
              <a:lnSpc>
                <a:spcPts val="4759"/>
              </a:lnSpc>
              <a:spcBef>
                <a:spcPct val="0"/>
              </a:spcBef>
            </a:pPr>
          </a:p>
        </p:txBody>
      </p:sp>
      <p:sp>
        <p:nvSpPr>
          <p:cNvPr name="AutoShape 4" id="4"/>
          <p:cNvSpPr/>
          <p:nvPr/>
        </p:nvSpPr>
        <p:spPr>
          <a:xfrm>
            <a:off x="1028700" y="7222672"/>
            <a:ext cx="10478220" cy="19050"/>
          </a:xfrm>
          <a:prstGeom prst="line">
            <a:avLst/>
          </a:prstGeom>
          <a:ln cap="flat" w="38100">
            <a:solidFill>
              <a:srgbClr val="F48E43"/>
            </a:solidFill>
            <a:prstDash val="solid"/>
            <a:headEnd type="none" len="sm" w="sm"/>
            <a:tailEnd type="none" len="sm" w="sm"/>
          </a:ln>
        </p:spPr>
      </p:sp>
      <p:sp>
        <p:nvSpPr>
          <p:cNvPr name="TextBox 5" id="5"/>
          <p:cNvSpPr txBox="true"/>
          <p:nvPr/>
        </p:nvSpPr>
        <p:spPr>
          <a:xfrm rot="0">
            <a:off x="12619599" y="6900236"/>
            <a:ext cx="4460796" cy="1581150"/>
          </a:xfrm>
          <a:prstGeom prst="rect">
            <a:avLst/>
          </a:prstGeom>
        </p:spPr>
        <p:txBody>
          <a:bodyPr anchor="t" rtlCol="false" tIns="0" lIns="0" bIns="0" rIns="0">
            <a:spAutoFit/>
          </a:bodyPr>
          <a:lstStyle/>
          <a:p>
            <a:pPr>
              <a:lnSpc>
                <a:spcPts val="4200"/>
              </a:lnSpc>
            </a:pPr>
            <a:r>
              <a:rPr lang="en-US" sz="3000">
                <a:solidFill>
                  <a:srgbClr val="FFFFFF"/>
                </a:solidFill>
                <a:latin typeface="Canva Sans"/>
              </a:rPr>
              <a:t>Let us take this graph to find shortest path using minimum spanning tree</a:t>
            </a:r>
          </a:p>
        </p:txBody>
      </p:sp>
      <p:sp>
        <p:nvSpPr>
          <p:cNvPr name="AutoShape 6" id="6"/>
          <p:cNvSpPr/>
          <p:nvPr/>
        </p:nvSpPr>
        <p:spPr>
          <a:xfrm>
            <a:off x="12619599" y="6595436"/>
            <a:ext cx="4460796" cy="0"/>
          </a:xfrm>
          <a:prstGeom prst="line">
            <a:avLst/>
          </a:prstGeom>
          <a:ln cap="flat" w="38100">
            <a:solidFill>
              <a:srgbClr val="F48E43"/>
            </a:solidFill>
            <a:prstDash val="sysDash"/>
            <a:headEnd type="none" len="sm" w="sm"/>
            <a:tailEnd type="none" len="sm" w="sm"/>
          </a:ln>
        </p:spPr>
      </p:sp>
      <p:sp>
        <p:nvSpPr>
          <p:cNvPr name="AutoShape 7" id="7"/>
          <p:cNvSpPr/>
          <p:nvPr/>
        </p:nvSpPr>
        <p:spPr>
          <a:xfrm>
            <a:off x="12619599" y="8769625"/>
            <a:ext cx="4460796" cy="0"/>
          </a:xfrm>
          <a:prstGeom prst="line">
            <a:avLst/>
          </a:prstGeom>
          <a:ln cap="flat" w="38100">
            <a:solidFill>
              <a:srgbClr val="F48E43"/>
            </a:solidFill>
            <a:prstDash val="sysDash"/>
            <a:headEnd type="none" len="sm" w="sm"/>
            <a:tailEnd type="none" len="sm" w="sm"/>
          </a:ln>
        </p:spPr>
      </p:sp>
      <p:grpSp>
        <p:nvGrpSpPr>
          <p:cNvPr name="Group 8" id="8"/>
          <p:cNvGrpSpPr/>
          <p:nvPr/>
        </p:nvGrpSpPr>
        <p:grpSpPr>
          <a:xfrm rot="0">
            <a:off x="12843230" y="1860550"/>
            <a:ext cx="4013534" cy="4369896"/>
            <a:chOff x="0" y="0"/>
            <a:chExt cx="5351379" cy="5826527"/>
          </a:xfrm>
        </p:grpSpPr>
        <p:grpSp>
          <p:nvGrpSpPr>
            <p:cNvPr name="Group 9" id="9"/>
            <p:cNvGrpSpPr/>
            <p:nvPr/>
          </p:nvGrpSpPr>
          <p:grpSpPr>
            <a:xfrm rot="0">
              <a:off x="0" y="0"/>
              <a:ext cx="1367191" cy="1367191"/>
              <a:chOff x="0" y="0"/>
              <a:chExt cx="812800" cy="812800"/>
            </a:xfrm>
          </p:grpSpPr>
          <p:sp>
            <p:nvSpPr>
              <p:cNvPr name="Freeform 10" id="10"/>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1" id="11"/>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5</a:t>
                </a:r>
              </a:p>
            </p:txBody>
          </p:sp>
        </p:grpSp>
        <p:grpSp>
          <p:nvGrpSpPr>
            <p:cNvPr name="Group 12" id="12"/>
            <p:cNvGrpSpPr/>
            <p:nvPr/>
          </p:nvGrpSpPr>
          <p:grpSpPr>
            <a:xfrm rot="0">
              <a:off x="2581541" y="2050787"/>
              <a:ext cx="1367191" cy="1367191"/>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4" id="14"/>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4</a:t>
                </a:r>
              </a:p>
            </p:txBody>
          </p:sp>
        </p:grpSp>
        <p:grpSp>
          <p:nvGrpSpPr>
            <p:cNvPr name="Group 15" id="15"/>
            <p:cNvGrpSpPr/>
            <p:nvPr/>
          </p:nvGrpSpPr>
          <p:grpSpPr>
            <a:xfrm rot="0">
              <a:off x="3984188" y="20630"/>
              <a:ext cx="1367191" cy="1367191"/>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17" id="17"/>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3</a:t>
                </a:r>
              </a:p>
            </p:txBody>
          </p:sp>
        </p:grpSp>
        <p:grpSp>
          <p:nvGrpSpPr>
            <p:cNvPr name="Group 18" id="18"/>
            <p:cNvGrpSpPr/>
            <p:nvPr/>
          </p:nvGrpSpPr>
          <p:grpSpPr>
            <a:xfrm rot="0">
              <a:off x="0" y="4438707"/>
              <a:ext cx="1367191" cy="1367191"/>
              <a:chOff x="0" y="0"/>
              <a:chExt cx="812800" cy="812800"/>
            </a:xfrm>
          </p:grpSpPr>
          <p:sp>
            <p:nvSpPr>
              <p:cNvPr name="Freeform 19" id="1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0" id="20"/>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1</a:t>
                </a:r>
              </a:p>
            </p:txBody>
          </p:sp>
        </p:grpSp>
        <p:grpSp>
          <p:nvGrpSpPr>
            <p:cNvPr name="Group 21" id="21"/>
            <p:cNvGrpSpPr/>
            <p:nvPr/>
          </p:nvGrpSpPr>
          <p:grpSpPr>
            <a:xfrm rot="0">
              <a:off x="0" y="2050787"/>
              <a:ext cx="1367191" cy="1367191"/>
              <a:chOff x="0" y="0"/>
              <a:chExt cx="812800" cy="812800"/>
            </a:xfrm>
          </p:grpSpPr>
          <p:sp>
            <p:nvSpPr>
              <p:cNvPr name="Freeform 22" id="2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3" id="23"/>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6</a:t>
                </a:r>
              </a:p>
            </p:txBody>
          </p:sp>
        </p:grpSp>
        <p:grpSp>
          <p:nvGrpSpPr>
            <p:cNvPr name="Group 24" id="24"/>
            <p:cNvGrpSpPr/>
            <p:nvPr/>
          </p:nvGrpSpPr>
          <p:grpSpPr>
            <a:xfrm rot="0">
              <a:off x="3984188" y="4459336"/>
              <a:ext cx="1367191" cy="1367191"/>
              <a:chOff x="0" y="0"/>
              <a:chExt cx="812800" cy="812800"/>
            </a:xfrm>
          </p:grpSpPr>
          <p:sp>
            <p:nvSpPr>
              <p:cNvPr name="Freeform 25" id="2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8E43"/>
              </a:solidFill>
            </p:spPr>
          </p:sp>
          <p:sp>
            <p:nvSpPr>
              <p:cNvPr name="TextBox 26" id="26"/>
              <p:cNvSpPr txBox="true"/>
              <p:nvPr/>
            </p:nvSpPr>
            <p:spPr>
              <a:xfrm>
                <a:off x="76200" y="19050"/>
                <a:ext cx="660400" cy="717550"/>
              </a:xfrm>
              <a:prstGeom prst="rect">
                <a:avLst/>
              </a:prstGeom>
            </p:spPr>
            <p:txBody>
              <a:bodyPr anchor="ctr" rtlCol="false" tIns="44368" lIns="44368" bIns="44368" rIns="44368"/>
              <a:lstStyle/>
              <a:p>
                <a:pPr algn="ctr">
                  <a:lnSpc>
                    <a:spcPts val="3220"/>
                  </a:lnSpc>
                </a:pPr>
                <a:r>
                  <a:rPr lang="en-US" sz="2300">
                    <a:solidFill>
                      <a:srgbClr val="FFFFFF"/>
                    </a:solidFill>
                    <a:latin typeface="Public Sans"/>
                  </a:rPr>
                  <a:t>2</a:t>
                </a:r>
              </a:p>
            </p:txBody>
          </p:sp>
        </p:grpSp>
        <p:sp>
          <p:nvSpPr>
            <p:cNvPr name="TextBox 27" id="27"/>
            <p:cNvSpPr txBox="true"/>
            <p:nvPr/>
          </p:nvSpPr>
          <p:spPr>
            <a:xfrm rot="0">
              <a:off x="875741" y="1484162"/>
              <a:ext cx="162358" cy="379819"/>
            </a:xfrm>
            <a:prstGeom prst="rect">
              <a:avLst/>
            </a:prstGeom>
          </p:spPr>
          <p:txBody>
            <a:bodyPr anchor="t" rtlCol="false" tIns="0" lIns="0" bIns="0" rIns="0">
              <a:spAutoFit/>
            </a:bodyPr>
            <a:lstStyle/>
            <a:p>
              <a:pPr algn="ctr" marL="0" indent="0" lvl="0">
                <a:lnSpc>
                  <a:spcPts val="2445"/>
                </a:lnSpc>
                <a:spcBef>
                  <a:spcPct val="0"/>
                </a:spcBef>
              </a:pPr>
              <a:r>
                <a:rPr lang="en-US" sz="1746">
                  <a:solidFill>
                    <a:srgbClr val="000000"/>
                  </a:solidFill>
                  <a:latin typeface="Canva Sans"/>
                </a:rPr>
                <a:t>2</a:t>
              </a:r>
            </a:p>
          </p:txBody>
        </p:sp>
        <p:sp>
          <p:nvSpPr>
            <p:cNvPr name="TextBox 28" id="28"/>
            <p:cNvSpPr txBox="true"/>
            <p:nvPr/>
          </p:nvSpPr>
          <p:spPr>
            <a:xfrm rot="0">
              <a:off x="276776" y="3703515"/>
              <a:ext cx="162358" cy="379819"/>
            </a:xfrm>
            <a:prstGeom prst="rect">
              <a:avLst/>
            </a:prstGeom>
          </p:spPr>
          <p:txBody>
            <a:bodyPr anchor="t" rtlCol="false" tIns="0" lIns="0" bIns="0" rIns="0">
              <a:spAutoFit/>
            </a:bodyPr>
            <a:lstStyle/>
            <a:p>
              <a:pPr algn="ctr" marL="0" indent="0" lvl="0">
                <a:lnSpc>
                  <a:spcPts val="2445"/>
                </a:lnSpc>
                <a:spcBef>
                  <a:spcPct val="0"/>
                </a:spcBef>
              </a:pPr>
              <a:r>
                <a:rPr lang="en-US" sz="1746">
                  <a:solidFill>
                    <a:srgbClr val="000000"/>
                  </a:solidFill>
                  <a:latin typeface="Canva Sans"/>
                </a:rPr>
                <a:t>2</a:t>
              </a:r>
            </a:p>
          </p:txBody>
        </p:sp>
        <p:sp>
          <p:nvSpPr>
            <p:cNvPr name="TextBox 29" id="29"/>
            <p:cNvSpPr txBox="true"/>
            <p:nvPr/>
          </p:nvSpPr>
          <p:spPr>
            <a:xfrm rot="0">
              <a:off x="1876538" y="3379878"/>
              <a:ext cx="195657" cy="422039"/>
            </a:xfrm>
            <a:prstGeom prst="rect">
              <a:avLst/>
            </a:prstGeom>
          </p:spPr>
          <p:txBody>
            <a:bodyPr anchor="t" rtlCol="false" tIns="0" lIns="0" bIns="0" rIns="0">
              <a:spAutoFit/>
            </a:bodyPr>
            <a:lstStyle/>
            <a:p>
              <a:pPr algn="ctr" marL="0" indent="0" lvl="0">
                <a:lnSpc>
                  <a:spcPts val="2673"/>
                </a:lnSpc>
                <a:spcBef>
                  <a:spcPct val="0"/>
                </a:spcBef>
              </a:pPr>
              <a:r>
                <a:rPr lang="en-US" sz="1909">
                  <a:solidFill>
                    <a:srgbClr val="000000"/>
                  </a:solidFill>
                  <a:latin typeface="Canva Sans"/>
                </a:rPr>
                <a:t>4</a:t>
              </a:r>
            </a:p>
          </p:txBody>
        </p:sp>
        <p:sp>
          <p:nvSpPr>
            <p:cNvPr name="TextBox 30" id="30"/>
            <p:cNvSpPr txBox="true"/>
            <p:nvPr/>
          </p:nvSpPr>
          <p:spPr>
            <a:xfrm rot="0">
              <a:off x="3859997" y="3341436"/>
              <a:ext cx="177471" cy="422039"/>
            </a:xfrm>
            <a:prstGeom prst="rect">
              <a:avLst/>
            </a:prstGeom>
          </p:spPr>
          <p:txBody>
            <a:bodyPr anchor="t" rtlCol="false" tIns="0" lIns="0" bIns="0" rIns="0">
              <a:spAutoFit/>
            </a:bodyPr>
            <a:lstStyle/>
            <a:p>
              <a:pPr algn="ctr" marL="0" indent="0" lvl="0">
                <a:lnSpc>
                  <a:spcPts val="2673"/>
                </a:lnSpc>
                <a:spcBef>
                  <a:spcPct val="0"/>
                </a:spcBef>
              </a:pPr>
              <a:r>
                <a:rPr lang="en-US" sz="1909">
                  <a:solidFill>
                    <a:srgbClr val="000000"/>
                  </a:solidFill>
                  <a:latin typeface="Canva Sans"/>
                </a:rPr>
                <a:t>2</a:t>
              </a:r>
            </a:p>
          </p:txBody>
        </p:sp>
        <p:sp>
          <p:nvSpPr>
            <p:cNvPr name="TextBox 31" id="31"/>
            <p:cNvSpPr txBox="true"/>
            <p:nvPr/>
          </p:nvSpPr>
          <p:spPr>
            <a:xfrm rot="0">
              <a:off x="4799687" y="2662133"/>
              <a:ext cx="191110" cy="422039"/>
            </a:xfrm>
            <a:prstGeom prst="rect">
              <a:avLst/>
            </a:prstGeom>
          </p:spPr>
          <p:txBody>
            <a:bodyPr anchor="t" rtlCol="false" tIns="0" lIns="0" bIns="0" rIns="0">
              <a:spAutoFit/>
            </a:bodyPr>
            <a:lstStyle/>
            <a:p>
              <a:pPr algn="ctr" marL="0" indent="0" lvl="0">
                <a:lnSpc>
                  <a:spcPts val="2673"/>
                </a:lnSpc>
                <a:spcBef>
                  <a:spcPct val="0"/>
                </a:spcBef>
              </a:pPr>
              <a:r>
                <a:rPr lang="en-US" sz="1909">
                  <a:solidFill>
                    <a:srgbClr val="000000"/>
                  </a:solidFill>
                  <a:latin typeface="Canva Sans"/>
                </a:rPr>
                <a:t>5</a:t>
              </a:r>
            </a:p>
          </p:txBody>
        </p:sp>
        <p:sp>
          <p:nvSpPr>
            <p:cNvPr name="TextBox 32" id="32"/>
            <p:cNvSpPr txBox="true"/>
            <p:nvPr/>
          </p:nvSpPr>
          <p:spPr>
            <a:xfrm rot="0">
              <a:off x="3738345" y="1266321"/>
              <a:ext cx="177471" cy="422039"/>
            </a:xfrm>
            <a:prstGeom prst="rect">
              <a:avLst/>
            </a:prstGeom>
          </p:spPr>
          <p:txBody>
            <a:bodyPr anchor="t" rtlCol="false" tIns="0" lIns="0" bIns="0" rIns="0">
              <a:spAutoFit/>
            </a:bodyPr>
            <a:lstStyle/>
            <a:p>
              <a:pPr algn="ctr" marL="0" indent="0" lvl="0">
                <a:lnSpc>
                  <a:spcPts val="2673"/>
                </a:lnSpc>
                <a:spcBef>
                  <a:spcPct val="0"/>
                </a:spcBef>
              </a:pPr>
              <a:r>
                <a:rPr lang="en-US" sz="1909">
                  <a:solidFill>
                    <a:srgbClr val="000000"/>
                  </a:solidFill>
                  <a:latin typeface="Canva Sans"/>
                </a:rPr>
                <a:t>2</a:t>
              </a:r>
            </a:p>
          </p:txBody>
        </p:sp>
        <p:sp>
          <p:nvSpPr>
            <p:cNvPr name="AutoShape 33" id="33"/>
            <p:cNvSpPr/>
            <p:nvPr/>
          </p:nvSpPr>
          <p:spPr>
            <a:xfrm>
              <a:off x="683596" y="1367191"/>
              <a:ext cx="0" cy="683596"/>
            </a:xfrm>
            <a:prstGeom prst="line">
              <a:avLst/>
            </a:prstGeom>
            <a:ln cap="flat" w="50800">
              <a:solidFill>
                <a:srgbClr val="000000"/>
              </a:solidFill>
              <a:prstDash val="solid"/>
              <a:headEnd type="none" len="sm" w="sm"/>
              <a:tailEnd type="none" len="sm" w="sm"/>
            </a:ln>
          </p:spPr>
        </p:sp>
        <p:sp>
          <p:nvSpPr>
            <p:cNvPr name="AutoShape 34" id="34"/>
            <p:cNvSpPr/>
            <p:nvPr/>
          </p:nvSpPr>
          <p:spPr>
            <a:xfrm>
              <a:off x="683596" y="3417978"/>
              <a:ext cx="0" cy="1020729"/>
            </a:xfrm>
            <a:prstGeom prst="line">
              <a:avLst/>
            </a:prstGeom>
            <a:ln cap="flat" w="50800">
              <a:solidFill>
                <a:srgbClr val="000000"/>
              </a:solidFill>
              <a:prstDash val="solid"/>
              <a:headEnd type="none" len="sm" w="sm"/>
              <a:tailEnd type="none" len="sm" w="sm"/>
            </a:ln>
          </p:spPr>
        </p:sp>
        <p:sp>
          <p:nvSpPr>
            <p:cNvPr name="AutoShape 35" id="35"/>
            <p:cNvSpPr/>
            <p:nvPr/>
          </p:nvSpPr>
          <p:spPr>
            <a:xfrm flipH="true">
              <a:off x="683596" y="3417978"/>
              <a:ext cx="2581541" cy="1020729"/>
            </a:xfrm>
            <a:prstGeom prst="line">
              <a:avLst/>
            </a:prstGeom>
            <a:ln cap="flat" w="50800">
              <a:solidFill>
                <a:srgbClr val="000000"/>
              </a:solidFill>
              <a:prstDash val="solid"/>
              <a:headEnd type="none" len="sm" w="sm"/>
              <a:tailEnd type="none" len="sm" w="sm"/>
            </a:ln>
          </p:spPr>
        </p:sp>
        <p:sp>
          <p:nvSpPr>
            <p:cNvPr name="AutoShape 36" id="36"/>
            <p:cNvSpPr/>
            <p:nvPr/>
          </p:nvSpPr>
          <p:spPr>
            <a:xfrm>
              <a:off x="3265137" y="3417978"/>
              <a:ext cx="1402646" cy="1041359"/>
            </a:xfrm>
            <a:prstGeom prst="line">
              <a:avLst/>
            </a:prstGeom>
            <a:ln cap="flat" w="50800">
              <a:solidFill>
                <a:srgbClr val="000000"/>
              </a:solidFill>
              <a:prstDash val="solid"/>
              <a:headEnd type="none" len="sm" w="sm"/>
              <a:tailEnd type="none" len="sm" w="sm"/>
            </a:ln>
          </p:spPr>
        </p:sp>
        <p:sp>
          <p:nvSpPr>
            <p:cNvPr name="AutoShape 37" id="37"/>
            <p:cNvSpPr/>
            <p:nvPr/>
          </p:nvSpPr>
          <p:spPr>
            <a:xfrm flipH="true">
              <a:off x="4667783" y="1387821"/>
              <a:ext cx="0" cy="3071515"/>
            </a:xfrm>
            <a:prstGeom prst="line">
              <a:avLst/>
            </a:prstGeom>
            <a:ln cap="flat" w="50800">
              <a:solidFill>
                <a:srgbClr val="000000"/>
              </a:solidFill>
              <a:prstDash val="solid"/>
              <a:headEnd type="none" len="sm" w="sm"/>
              <a:tailEnd type="none" len="sm" w="sm"/>
            </a:ln>
          </p:spPr>
        </p:sp>
        <p:sp>
          <p:nvSpPr>
            <p:cNvPr name="AutoShape 38" id="38"/>
            <p:cNvSpPr/>
            <p:nvPr/>
          </p:nvSpPr>
          <p:spPr>
            <a:xfrm flipH="true">
              <a:off x="3265137" y="1387821"/>
              <a:ext cx="1402646" cy="662966"/>
            </a:xfrm>
            <a:prstGeom prst="line">
              <a:avLst/>
            </a:prstGeom>
            <a:ln cap="flat" w="50800">
              <a:solidFill>
                <a:srgbClr val="000000"/>
              </a:solidFill>
              <a:prstDash val="solid"/>
              <a:headEnd type="none" len="sm" w="sm"/>
              <a:tailEnd type="none" len="sm" w="sm"/>
            </a:ln>
          </p:spPr>
        </p:sp>
      </p:grpSp>
      <p:sp>
        <p:nvSpPr>
          <p:cNvPr name="AutoShape 39" id="39"/>
          <p:cNvSpPr/>
          <p:nvPr/>
        </p:nvSpPr>
        <p:spPr>
          <a:xfrm>
            <a:off x="1028700" y="2622732"/>
            <a:ext cx="10478220" cy="19050"/>
          </a:xfrm>
          <a:prstGeom prst="line">
            <a:avLst/>
          </a:prstGeom>
          <a:ln cap="flat" w="38100">
            <a:solidFill>
              <a:srgbClr val="F7B4A7"/>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DAFoun0ZP9Y</dc:identifier>
  <dcterms:modified xsi:type="dcterms:W3CDTF">2011-08-01T06:04:30Z</dcterms:modified>
  <cp:revision>1</cp:revision>
  <dc:title>Orange Blue Simple Gradients Financial Technology (Fintech) Technology Presentation</dc:title>
</cp:coreProperties>
</file>