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68" r:id="rId16"/>
    <p:sldId id="269" r:id="rId17"/>
    <p:sldId id="270" r:id="rId18"/>
    <p:sldId id="272" r:id="rId19"/>
    <p:sldId id="271"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anva Sans Bold" panose="020B0803030501040103" pitchFamily="34" charset="0"/>
      <p:regular r:id="rId26"/>
      <p:bold r:id="rId27"/>
    </p:embeddedFont>
    <p:embeddedFont>
      <p:font typeface="Heebo Bold" pitchFamily="2" charset="-79"/>
      <p:regular r:id="rId28"/>
      <p:bold r:id="rId29"/>
    </p:embeddedFont>
    <p:embeddedFont>
      <p:font typeface="Helios Extended Bold" panose="02000805050000020004" pitchFamily="2" charset="0"/>
      <p:regular r:id="rId30"/>
      <p:bold r:id="rId31"/>
    </p:embeddedFont>
    <p:embeddedFont>
      <p:font typeface="Lato Bold" panose="020F0502020204030203" pitchFamily="34"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799" autoAdjust="0"/>
  </p:normalViewPr>
  <p:slideViewPr>
    <p:cSldViewPr>
      <p:cViewPr varScale="1">
        <p:scale>
          <a:sx n="81" d="100"/>
          <a:sy n="81" d="100"/>
        </p:scale>
        <p:origin x="20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Hello everyone, today we'll be presenting our project titled</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304059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To put the distributed capabilities of PETALS to the test, we set up a private network with fairly modest hardware that is: </a:t>
            </a:r>
            <a:endParaRPr lang="en-IN" b="0" dirty="0">
              <a:effectLst/>
            </a:endParaRPr>
          </a:p>
          <a:p>
            <a:pPr rtl="0" fontAlgn="base">
              <a:spcBef>
                <a:spcPts val="120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1 </a:t>
            </a:r>
            <a:r>
              <a:rPr lang="en-IN" sz="1800" b="0" i="0" u="none" strike="noStrike" dirty="0" err="1">
                <a:solidFill>
                  <a:srgbClr val="000000"/>
                </a:solidFill>
                <a:effectLst/>
                <a:latin typeface="Arial" panose="020B0604020202020204" pitchFamily="34" charset="0"/>
              </a:rPr>
              <a:t>Macbook</a:t>
            </a:r>
            <a:r>
              <a:rPr lang="en-IN" sz="1800" b="0" i="0" u="none" strike="noStrike" dirty="0">
                <a:solidFill>
                  <a:srgbClr val="000000"/>
                </a:solidFill>
                <a:effectLst/>
                <a:latin typeface="Arial" panose="020B0604020202020204" pitchFamily="34" charset="0"/>
              </a:rPr>
              <a:t> Air</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2 laptops with Nvidia GTX 1650 GPUs</a:t>
            </a:r>
          </a:p>
          <a:p>
            <a:pPr rtl="0" fontAlgn="base">
              <a:spcBef>
                <a:spcPts val="0"/>
              </a:spcBef>
              <a:spcAft>
                <a:spcPts val="120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1 laptop with an Nvidia RTX 3060 GPU</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96368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200" b="0" i="0" u="none" strike="noStrike" dirty="0">
                <a:solidFill>
                  <a:srgbClr val="000000"/>
                </a:solidFill>
                <a:effectLst/>
                <a:latin typeface="Arial" panose="020B0604020202020204" pitchFamily="34" charset="0"/>
              </a:rPr>
              <a:t>These 4 laptops were connected together in a private swarm, forming our distributed PETALS network.</a:t>
            </a:r>
            <a:endParaRPr lang="en-IN" b="0" dirty="0">
              <a:effectLst/>
            </a:endParaRPr>
          </a:p>
          <a:p>
            <a:pPr rtl="0">
              <a:spcBef>
                <a:spcPts val="1200"/>
              </a:spcBef>
              <a:spcAft>
                <a:spcPts val="1200"/>
              </a:spcAft>
            </a:pPr>
            <a:r>
              <a:rPr lang="en-IN" sz="1200" b="0" i="0" u="none" strike="noStrike" dirty="0">
                <a:solidFill>
                  <a:srgbClr val="000000"/>
                </a:solidFill>
                <a:effectLst/>
                <a:latin typeface="Arial" panose="020B0604020202020204" pitchFamily="34" charset="0"/>
              </a:rPr>
              <a:t>The large language model we aimed to host on this network was the recently released </a:t>
            </a:r>
            <a:r>
              <a:rPr lang="en-IN" sz="1200" b="0" i="0" u="none" strike="noStrike" dirty="0" err="1">
                <a:solidFill>
                  <a:srgbClr val="000000"/>
                </a:solidFill>
                <a:effectLst/>
                <a:latin typeface="Arial" panose="020B0604020202020204" pitchFamily="34" charset="0"/>
              </a:rPr>
              <a:t>LLaMa</a:t>
            </a:r>
            <a:r>
              <a:rPr lang="en-IN" sz="1200" b="0" i="0" u="none" strike="noStrike" dirty="0">
                <a:solidFill>
                  <a:srgbClr val="000000"/>
                </a:solidFill>
                <a:effectLst/>
                <a:latin typeface="Arial" panose="020B0604020202020204" pitchFamily="34" charset="0"/>
              </a:rPr>
              <a:t> 3-8B from Meta which is a new-state-of-art opensource Large Language Model which was released on </a:t>
            </a:r>
            <a:r>
              <a:rPr lang="en-IN" sz="1200" b="0" i="0" u="none" strike="noStrike" dirty="0" err="1">
                <a:solidFill>
                  <a:srgbClr val="000000"/>
                </a:solidFill>
                <a:effectLst/>
                <a:latin typeface="Arial" panose="020B0604020202020204" pitchFamily="34" charset="0"/>
              </a:rPr>
              <a:t>april</a:t>
            </a:r>
            <a:r>
              <a:rPr lang="en-IN" sz="1200" b="0" i="0" u="none" strike="noStrike" dirty="0">
                <a:solidFill>
                  <a:srgbClr val="000000"/>
                </a:solidFill>
                <a:effectLst/>
                <a:latin typeface="Arial" panose="020B0604020202020204" pitchFamily="34" charset="0"/>
              </a:rPr>
              <a:t> 18th.</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85347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As large language models continue advancing, we need robust benchmarks to evaluate their capabilities. We need to Test models' world knowledge and reasoning skills as well.</a:t>
            </a:r>
            <a:endParaRPr lang="en-IN" b="0" dirty="0">
              <a:effectLst/>
            </a:endParaRPr>
          </a:p>
          <a:p>
            <a:pPr rtl="0">
              <a:spcBef>
                <a:spcPts val="1200"/>
              </a:spcBef>
              <a:spcAft>
                <a:spcPts val="1200"/>
              </a:spcAft>
            </a:pPr>
            <a:r>
              <a:rPr lang="en-IN" sz="1800" b="0" i="0" u="none" strike="noStrike" dirty="0">
                <a:solidFill>
                  <a:srgbClr val="000000"/>
                </a:solidFill>
                <a:effectLst/>
                <a:latin typeface="Arial" panose="020B0604020202020204" pitchFamily="34" charset="0"/>
              </a:rPr>
              <a:t> MMLU, or the Massive Multitask Language Understanding benchmark, aims to fill this gap. </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480397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IN" sz="1200" b="0" i="0" u="none" strike="noStrike" dirty="0">
                <a:solidFill>
                  <a:srgbClr val="000000"/>
                </a:solidFill>
                <a:effectLst/>
                <a:latin typeface="Arial" panose="020B0604020202020204" pitchFamily="34" charset="0"/>
              </a:rPr>
              <a:t>It comprises a diverse set of 57 tasks spanning multiple domains like mathematics, history, science, law, and more. Crucially, MMLU evaluates models exclusively in zero-shot and few-shot settings, where they must rely solely on their </a:t>
            </a:r>
            <a:r>
              <a:rPr lang="en-IN" sz="1200" b="0" i="0" u="none" strike="noStrike" dirty="0" err="1">
                <a:solidFill>
                  <a:srgbClr val="000000"/>
                </a:solidFill>
                <a:effectLst/>
                <a:latin typeface="Arial" panose="020B0604020202020204" pitchFamily="34" charset="0"/>
              </a:rPr>
              <a:t>preexisting</a:t>
            </a:r>
            <a:r>
              <a:rPr lang="en-IN" sz="1200" b="0" i="0" u="none" strike="noStrike" dirty="0">
                <a:solidFill>
                  <a:srgbClr val="000000"/>
                </a:solidFill>
                <a:effectLst/>
                <a:latin typeface="Arial" panose="020B0604020202020204" pitchFamily="34" charset="0"/>
              </a:rPr>
              <a:t> knowledge without any task-specific training data. </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3494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IN" sz="1200" b="0" i="0" u="none" strike="noStrike" dirty="0">
                <a:solidFill>
                  <a:srgbClr val="000000"/>
                </a:solidFill>
                <a:effectLst/>
                <a:latin typeface="Arial" panose="020B0604020202020204" pitchFamily="34" charset="0"/>
              </a:rPr>
              <a:t>This approach more closely mirrors how humans apply their learned knowledge to new situations, making MMLU a challenging yet meaningful measure of an LLM's world understanding and problem-solving </a:t>
            </a:r>
            <a:r>
              <a:rPr lang="en-IN" sz="1200" b="0" i="0" u="none" strike="noStrike" dirty="0" err="1">
                <a:solidFill>
                  <a:srgbClr val="000000"/>
                </a:solidFill>
                <a:effectLst/>
                <a:latin typeface="Arial" panose="020B0604020202020204" pitchFamily="34" charset="0"/>
              </a:rPr>
              <a:t>prowes</a:t>
            </a:r>
            <a:r>
              <a:rPr lang="en-IN" sz="1200" b="0" i="0" u="none" strike="noStrike" dirty="0">
                <a:solidFill>
                  <a:srgbClr val="000000"/>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4815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The MMLU benchmark results provide valuable insights into the performance of state-of-the-art large language models across a wide range of challenging tasks. Among the centralized models evaluated by Meta, the Llama 3 8B model achieved the highest score of 67.4, closely followed by the Llama 65B at 63.4 and the Llama 2B 34B at 62.6.</a:t>
            </a:r>
            <a:endParaRPr lang="en-IN" b="0" dirty="0">
              <a:effectLst/>
            </a:endParaRPr>
          </a:p>
          <a:p>
            <a:pPr rtl="0">
              <a:spcBef>
                <a:spcPts val="1200"/>
              </a:spcBef>
              <a:spcAft>
                <a:spcPts val="1200"/>
              </a:spcAft>
            </a:pPr>
            <a:r>
              <a:rPr lang="en-IN" sz="1800" b="0" i="0" u="none" strike="noStrike" dirty="0">
                <a:solidFill>
                  <a:srgbClr val="000000"/>
                </a:solidFill>
                <a:effectLst/>
                <a:latin typeface="Arial" panose="020B0604020202020204" pitchFamily="34" charset="0"/>
              </a:rPr>
              <a:t>Our distributed implementation of the Llama 3B 8B model, utilizing the Petals framework, attained a competitive score of 60.4 on the MMLU benchmark. While lower than the centralized Llama 3B 8B model's published result, our score outperformed several other state-of-the-art models, including Mistral 7B at 60.1, </a:t>
            </a:r>
            <a:r>
              <a:rPr lang="en-IN" sz="1800" b="0" i="0" u="none" strike="noStrike" dirty="0" err="1">
                <a:solidFill>
                  <a:srgbClr val="000000"/>
                </a:solidFill>
                <a:effectLst/>
                <a:latin typeface="Arial" panose="020B0604020202020204" pitchFamily="34" charset="0"/>
              </a:rPr>
              <a:t>Qwen</a:t>
            </a:r>
            <a:r>
              <a:rPr lang="en-IN" sz="1800" b="0" i="0" u="none" strike="noStrike" dirty="0">
                <a:solidFill>
                  <a:srgbClr val="000000"/>
                </a:solidFill>
                <a:effectLst/>
                <a:latin typeface="Arial" panose="020B0604020202020204" pitchFamily="34" charset="0"/>
              </a:rPr>
              <a:t> 7B at 56.7, and the Llama 2B family of models, with the 13B variant scoring 54.8 and the 7B variant scoring 45.3.</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718931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As we look towards the future of distributed architectures for large language models, there are several promising avenues for optimization and exploration. One key area is enhancing communication protocols and load balancing algorithms to minimize overhead and bottlenecks in the parallelized model execution across the distributed cluster. Advanced protocols and dynamic request routing mechanisms can significantly improve efficiency.</a:t>
            </a:r>
          </a:p>
          <a:p>
            <a:pPr rtl="0">
              <a:spcBef>
                <a:spcPts val="1200"/>
              </a:spcBef>
              <a:spcAft>
                <a:spcPts val="1200"/>
              </a:spcAft>
            </a:pPr>
            <a:endParaRPr lang="en-IN" b="0" dirty="0">
              <a:effectLst/>
            </a:endParaRPr>
          </a:p>
          <a:p>
            <a:pPr rtl="0">
              <a:spcBef>
                <a:spcPts val="1200"/>
              </a:spcBef>
              <a:spcAft>
                <a:spcPts val="1200"/>
              </a:spcAft>
            </a:pPr>
            <a:r>
              <a:rPr lang="en-IN" sz="1800" b="0" i="0" u="none" strike="noStrike" dirty="0">
                <a:solidFill>
                  <a:srgbClr val="000000"/>
                </a:solidFill>
                <a:effectLst/>
                <a:latin typeface="Arial" panose="020B0604020202020204" pitchFamily="34" charset="0"/>
              </a:rPr>
              <a:t>Additionally, integrating heterogeneous hardware accelerators like FPGAs and ASICs into the distributed infrastructure presents an opportunity to leverage specialized architectures optimized for efficient tensor operations. This hybrid approach, combining varying computational capabilities, could further boost performance.</a:t>
            </a:r>
          </a:p>
          <a:p>
            <a:pPr rtl="0">
              <a:spcBef>
                <a:spcPts val="1200"/>
              </a:spcBef>
              <a:spcAft>
                <a:spcPts val="1200"/>
              </a:spcAft>
            </a:pPr>
            <a:endParaRPr lang="en-IN" b="0" dirty="0">
              <a:effectLst/>
            </a:endParaRPr>
          </a:p>
          <a:p>
            <a:pPr rtl="0">
              <a:spcBef>
                <a:spcPts val="1200"/>
              </a:spcBef>
              <a:spcAft>
                <a:spcPts val="1200"/>
              </a:spcAft>
            </a:pPr>
            <a:r>
              <a:rPr lang="en-IN" sz="1800" b="0" i="0" u="none" strike="noStrike" dirty="0">
                <a:solidFill>
                  <a:srgbClr val="000000"/>
                </a:solidFill>
                <a:effectLst/>
                <a:latin typeface="Arial" panose="020B0604020202020204" pitchFamily="34" charset="0"/>
              </a:rPr>
              <a:t>Exploring edge computing paradigms is another intriguing direction, aiming to minimize latency and bandwidth constraints often faced in centralized cloud systems. By bringing LLM capabilities closer to data sources and end-users through edge deployments, we can enable a wider range of latency-sensitive applications.</a:t>
            </a:r>
            <a:endParaRPr lang="en-IN" b="0" dirty="0">
              <a:effectLst/>
            </a:endParaRPr>
          </a:p>
          <a:p>
            <a:pPr rtl="0">
              <a:spcBef>
                <a:spcPts val="1200"/>
              </a:spcBef>
              <a:spcAft>
                <a:spcPts val="1200"/>
              </a:spcAft>
            </a:pPr>
            <a:r>
              <a:rPr lang="en-IN" sz="1800" b="0" i="0" u="none" strike="noStrike" dirty="0">
                <a:solidFill>
                  <a:srgbClr val="000000"/>
                </a:solidFill>
                <a:effectLst/>
                <a:latin typeface="Arial" panose="020B0604020202020204" pitchFamily="34" charset="0"/>
              </a:rPr>
              <a:t>Moreover, current implementations primarily focus on model parallelism for single inference requests. Investigating architectures that enable efficient batched inference can help leverage the full parallel computing power of hardware accelerators like GPUs and TPUs, enhancing throughput.</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15627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IN" sz="1800" b="0" i="0" u="none" strike="noStrike" dirty="0">
                <a:solidFill>
                  <a:srgbClr val="000000"/>
                </a:solidFill>
                <a:effectLst/>
                <a:latin typeface="Arial" panose="020B0604020202020204" pitchFamily="34" charset="0"/>
              </a:rPr>
              <a:t>From the results of the study ,we can say that Architectural design decisions are critical in the context of Large Language Models (LLMs), as they have a significant influence on scalability, performance, and resource consumption. Distributed architectures stand out among these architectural factors as a strong substitute, providing LLM deployment options that are accessible, affordable, and energy-efficient.</a:t>
            </a:r>
          </a:p>
          <a:p>
            <a:endParaRPr lang="en-IN" sz="1800" b="0" i="0" u="none" strike="noStrike" dirty="0">
              <a:solidFill>
                <a:srgbClr val="000000"/>
              </a:solidFill>
              <a:effectLst/>
              <a:latin typeface="Arial" panose="020B0604020202020204" pitchFamily="34" charset="0"/>
            </a:endParaRPr>
          </a:p>
          <a:p>
            <a:r>
              <a:rPr lang="en-IN" sz="1800" b="0" i="0" u="none" strike="noStrike" dirty="0">
                <a:solidFill>
                  <a:srgbClr val="000000"/>
                </a:solidFill>
                <a:effectLst/>
                <a:latin typeface="Arial" panose="020B0604020202020204" pitchFamily="34" charset="0"/>
              </a:rPr>
              <a:t>The results of studies on distributed architectures make a substantial contribution to the current discussion about LLM development. Additionally, they provide practitioners and researchers with invaluable guidance, enabling them to make well-informed decisions that will influence the direction language model technology takes in the future. Through the utilization of distributed architectures, researchers facilitate the progress of language model deployment and utilization, guaranteeing a more promising and long-lasting future for LLM development.</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50635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So we would like to acknowledge the contribution of Dr. </a:t>
            </a:r>
            <a:r>
              <a:rPr lang="en-US" dirty="0" err="1"/>
              <a:t>Animesh</a:t>
            </a:r>
            <a:r>
              <a:rPr lang="en-US" dirty="0"/>
              <a:t> Chaturvedi Sir who guided us in designing and executing this project.</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3167067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And these are the details of our team. Thank you for listening to this presentation</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3747112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Large Language Models (LLMs) have emerged as a transformative force, reshaping the landscape of language technology with their remarkable capabilities . However, as these models continue to grow in size and complexity, the architectural decisions underpinning their deployment become increasingly critical as hosting and deploying  these complex LLMs on low end hardware devices becomes an issue. </a:t>
            </a:r>
          </a:p>
          <a:p>
            <a:r>
              <a:rPr lang="en-US"/>
              <a:t>Traditional centralized architectures where the LLMs are hosted on a single device , face scalability challenges due their computational expensiveness  and  threaten to limit the full potential of LLMs.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contrast, distributed architectures offer a promising alternative, harnessing the collective power of multiple computers to host and serve these massive models.</a:t>
            </a:r>
          </a:p>
          <a:p>
            <a:endParaRPr lang="en-US" dirty="0"/>
          </a:p>
          <a:p>
            <a:r>
              <a:rPr lang="en-US" dirty="0"/>
              <a:t>The distributed architecture helps in overcoming the scalability challenges by providing required computational power and</a:t>
            </a:r>
          </a:p>
          <a:p>
            <a:r>
              <a:rPr lang="en-US" dirty="0"/>
              <a:t>The availability of required amount of memory enables the complete utilization of sophisticated model capabilities.</a:t>
            </a:r>
          </a:p>
          <a:p>
            <a:endParaRPr lang="en-US" dirty="0"/>
          </a:p>
          <a:p>
            <a:r>
              <a:rPr lang="en-US" dirty="0"/>
              <a:t>But while we discuss the benefits of distributed architectures, we must also discuss some of the drawbacks such as the network bandwidth overheads and synchronization issues among the nodes which host the model. As well as tackle some of the misconceptions that exist within the global community when we talk about distributing a neural network across multiple devices. So what we have done is we have used Microsoft's open-source framework called Petals to distribute Meta's cutting-edge LLM Llama 3 which has only been released a few days ago.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Arial" panose="020B0604020202020204" pitchFamily="34" charset="0"/>
              </a:rPr>
              <a:t>To tackle the task of hosting massive LLMs on a distributed network, we leveraged the power of Petals - a framework designed specifically for distributed machine learning workloads.</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92767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 Participants can run server, client or both roles</a:t>
            </a:r>
            <a:endParaRPr lang="en-IN"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Servers host subsets of the model layers on their GPUs</a:t>
            </a:r>
            <a:endParaRPr lang="en-IN" sz="1800" b="1" i="0" u="none" strike="noStrike" dirty="0">
              <a:solidFill>
                <a:srgbClr val="000000"/>
              </a:solidFill>
              <a:effectLst/>
              <a:latin typeface="Arial" panose="020B0604020202020204" pitchFamily="34" charset="0"/>
            </a:endParaRPr>
          </a:p>
          <a:p>
            <a:pPr rtl="0" fontAlgn="base">
              <a:spcBef>
                <a:spcPts val="1200"/>
              </a:spcBef>
              <a:spcAft>
                <a:spcPts val="120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Clients form chains of servers to handle inference or fine-tuning</a:t>
            </a:r>
            <a:endParaRPr lang="en-IN" sz="1800" b="1"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5533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Let's walk through how the inference process works with PETALS:</a:t>
            </a:r>
            <a:endParaRPr lang="en-IN" b="0" dirty="0">
              <a:effectLst/>
            </a:endParaRPr>
          </a:p>
          <a:p>
            <a:pPr rtl="0" fontAlgn="base">
              <a:spcBef>
                <a:spcPts val="120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The client stores the token embeddings locally - a small fraction of the total model parameters</a:t>
            </a:r>
            <a:endParaRPr lang="en-IN"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The client finds an available chain of servers that collectively hold all the model layers</a:t>
            </a:r>
            <a:endParaRPr lang="en-IN"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The client sends the token embeddings to the first server in the chain</a:t>
            </a:r>
            <a:endParaRPr lang="en-IN"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Each server computes activations for its layers and passes them to the next server</a:t>
            </a:r>
            <a:endParaRPr lang="en-IN"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The final server returns the representations back to the client</a:t>
            </a:r>
            <a:endParaRPr lang="en-IN" sz="1800" b="1" i="0" u="none" strike="noStrike" dirty="0">
              <a:solidFill>
                <a:srgbClr val="000000"/>
              </a:solidFill>
              <a:effectLst/>
              <a:latin typeface="Arial" panose="020B0604020202020204" pitchFamily="34" charset="0"/>
            </a:endParaRPr>
          </a:p>
          <a:p>
            <a:pPr rtl="0" fontAlgn="base">
              <a:spcBef>
                <a:spcPts val="120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The client can then compute the next token probabilities based on these final representations</a:t>
            </a:r>
            <a:endParaRPr lang="en-IN" sz="1800" b="1"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3815210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Beyond just inference, PETALS also enables collaborative fine-tuning of large language models in a distributed manner.</a:t>
            </a:r>
            <a:endParaRPr lang="en-IN" b="0" dirty="0">
              <a:effectLst/>
            </a:endParaRPr>
          </a:p>
          <a:p>
            <a:pPr rtl="0" fontAlgn="base">
              <a:spcBef>
                <a:spcPts val="120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Clients "own" the trainable parameters like adapters or soft prompts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Servers host the original pretrained model layers</a:t>
            </a:r>
          </a:p>
          <a:p>
            <a:pPr rtl="0" fontAlgn="base">
              <a:spcBef>
                <a:spcPts val="0"/>
              </a:spcBef>
              <a:spcAft>
                <a:spcPts val="120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Servers compute and pass activations, but don't store trainable params</a:t>
            </a:r>
          </a:p>
          <a:p>
            <a:pPr rtl="0">
              <a:spcBef>
                <a:spcPts val="1200"/>
              </a:spcBef>
              <a:spcAft>
                <a:spcPts val="1200"/>
              </a:spcAft>
            </a:pPr>
            <a:br>
              <a:rPr lang="en-IN" sz="1800" b="0" i="0" u="none" strike="noStrike" dirty="0">
                <a:solidFill>
                  <a:srgbClr val="000000"/>
                </a:solidFill>
                <a:effectLst/>
                <a:latin typeface="Arial" panose="020B0604020202020204" pitchFamily="34" charset="0"/>
              </a:rPr>
            </a:br>
            <a:r>
              <a:rPr lang="en-IN" sz="1800" b="0" i="0" u="none" strike="noStrike" dirty="0">
                <a:solidFill>
                  <a:srgbClr val="000000"/>
                </a:solidFill>
                <a:effectLst/>
                <a:latin typeface="Arial" panose="020B0604020202020204" pitchFamily="34" charset="0"/>
              </a:rPr>
              <a:t>During the forward pass for fine-tuning:</a:t>
            </a:r>
            <a:endParaRPr lang="en-IN" b="0" dirty="0">
              <a:effectLst/>
            </a:endParaRPr>
          </a:p>
          <a:p>
            <a:pPr rtl="0" fontAlgn="base">
              <a:spcBef>
                <a:spcPts val="120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The client routes batches of training data through an available server chain</a:t>
            </a: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Servers compute activations for their layers and pass to the next server</a:t>
            </a:r>
          </a:p>
          <a:p>
            <a:pPr rtl="0" fontAlgn="base">
              <a:spcBef>
                <a:spcPts val="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The client obtains representations from the final server</a:t>
            </a:r>
          </a:p>
          <a:p>
            <a:pPr rtl="0" fontAlgn="base">
              <a:spcBef>
                <a:spcPts val="120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The client's local classification head generates predictions</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640383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The backward pass then works as follows:</a:t>
            </a:r>
            <a:endParaRPr lang="en-IN" b="0" dirty="0">
              <a:effectLst/>
            </a:endParaRPr>
          </a:p>
          <a:p>
            <a:pPr rtl="0" fontAlgn="base">
              <a:spcBef>
                <a:spcPts val="120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The client computes gradients for its local trainable parameters</a:t>
            </a: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It sends the activations backwards through the same server chain</a:t>
            </a:r>
          </a:p>
          <a:p>
            <a:pPr rtl="0" fontAlgn="base">
              <a:spcBef>
                <a:spcPts val="0"/>
              </a:spcBef>
              <a:spcAft>
                <a:spcPts val="0"/>
              </a:spcAft>
              <a:buFont typeface="+mj-lt"/>
              <a:buAutoNum type="arabicPeriod"/>
            </a:pPr>
            <a:r>
              <a:rPr lang="en-IN" sz="1800" b="0" i="0" u="none" strike="noStrike" dirty="0">
                <a:solidFill>
                  <a:srgbClr val="000000"/>
                </a:solidFill>
                <a:effectLst/>
                <a:latin typeface="Arial" panose="020B0604020202020204" pitchFamily="34" charset="0"/>
              </a:rPr>
              <a:t>Each server computes gradients </a:t>
            </a:r>
            <a:r>
              <a:rPr lang="en-IN" sz="1800" b="0" i="0" u="none" strike="noStrike" dirty="0" err="1">
                <a:solidFill>
                  <a:srgbClr val="000000"/>
                </a:solidFill>
                <a:effectLst/>
                <a:latin typeface="Arial" panose="020B0604020202020204" pitchFamily="34" charset="0"/>
              </a:rPr>
              <a:t>w.r.t</a:t>
            </a:r>
            <a:r>
              <a:rPr lang="en-IN" sz="1800" b="0" i="0" u="none" strike="noStrike" dirty="0">
                <a:solidFill>
                  <a:srgbClr val="000000"/>
                </a:solidFill>
                <a:effectLst/>
                <a:latin typeface="Arial" panose="020B0604020202020204" pitchFamily="34" charset="0"/>
              </a:rPr>
              <a:t> the activations it produced</a:t>
            </a:r>
          </a:p>
          <a:p>
            <a:pPr rtl="0" fontAlgn="base">
              <a:spcBef>
                <a:spcPts val="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Servers return these gradients back to the client</a:t>
            </a:r>
          </a:p>
          <a:p>
            <a:pPr rtl="0" fontAlgn="base">
              <a:spcBef>
                <a:spcPts val="1200"/>
              </a:spcBef>
              <a:spcAft>
                <a:spcPts val="1200"/>
              </a:spcAft>
              <a:buFont typeface="+mj-lt"/>
              <a:buAutoNum type="arabicPeriod"/>
            </a:pPr>
            <a:r>
              <a:rPr lang="en-IN" sz="1800" b="0" i="0" u="none" strike="noStrike" dirty="0">
                <a:solidFill>
                  <a:srgbClr val="000000"/>
                </a:solidFill>
                <a:effectLst/>
                <a:latin typeface="Arial" panose="020B0604020202020204" pitchFamily="34" charset="0"/>
              </a:rPr>
              <a:t>The client uses all gradients to update its local parameters</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54121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rtl="0">
              <a:spcBef>
                <a:spcPts val="1200"/>
              </a:spcBef>
              <a:spcAft>
                <a:spcPts val="1200"/>
              </a:spcAft>
            </a:pPr>
            <a:r>
              <a:rPr lang="en-IN" sz="1800" b="0" i="0" u="none" strike="noStrike" dirty="0">
                <a:solidFill>
                  <a:srgbClr val="000000"/>
                </a:solidFill>
                <a:effectLst/>
                <a:latin typeface="Arial" panose="020B0604020202020204" pitchFamily="34" charset="0"/>
              </a:rPr>
              <a:t>This distributed training approach enables clients to effectively fine-tune the large models.</a:t>
            </a:r>
            <a:endParaRPr lang="en-IN" b="0" dirty="0">
              <a:effectLst/>
            </a:endParaRPr>
          </a:p>
          <a:p>
            <a:pPr rtl="0" fontAlgn="base">
              <a:spcBef>
                <a:spcPts val="120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Without storing the full model locally</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While parallelizing compute across available servers</a:t>
            </a:r>
          </a:p>
          <a:p>
            <a:pPr rtl="0" fontAlgn="base">
              <a:spcBef>
                <a:spcPts val="0"/>
              </a:spcBef>
              <a:spcAft>
                <a:spcPts val="120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Allowing seamless scaling to extremely large models</a:t>
            </a:r>
          </a:p>
          <a:p>
            <a:pPr rtl="0">
              <a:spcBef>
                <a:spcPts val="1200"/>
              </a:spcBef>
              <a:spcAft>
                <a:spcPts val="1200"/>
              </a:spcAft>
            </a:pPr>
            <a:r>
              <a:rPr lang="en-IN" sz="1800" b="0" i="0" u="none" strike="noStrike" dirty="0">
                <a:solidFill>
                  <a:srgbClr val="000000"/>
                </a:solidFill>
                <a:effectLst/>
                <a:latin typeface="Arial" panose="020B0604020202020204" pitchFamily="34" charset="0"/>
              </a:rPr>
              <a:t>By decoupling the training of small sets of parameters from the pretrained model itself, PETALS makes it feasible to continuously adapt massive language models.</a:t>
            </a:r>
            <a:endParaRPr lang="en-IN" b="0" dirty="0">
              <a:effectLs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33391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7312" y="2247900"/>
            <a:ext cx="16762498" cy="6400800"/>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A79E9C">
                <a:alpha val="80000"/>
              </a:srgbClr>
            </a:solidFill>
          </p:spPr>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492919" y="9395573"/>
            <a:ext cx="248490" cy="24849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7259300" y="78021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1969144" y="3769761"/>
            <a:ext cx="12992624" cy="3905103"/>
          </a:xfrm>
          <a:prstGeom prst="rect">
            <a:avLst/>
          </a:prstGeom>
        </p:spPr>
        <p:txBody>
          <a:bodyPr lIns="0" tIns="0" rIns="0" bIns="0" rtlCol="0" anchor="t">
            <a:spAutoFit/>
          </a:bodyPr>
          <a:lstStyle/>
          <a:p>
            <a:pPr marL="0" lvl="0" indent="0" algn="ctr">
              <a:lnSpc>
                <a:spcPts val="7680"/>
              </a:lnSpc>
            </a:pPr>
            <a:r>
              <a:rPr lang="en-US" sz="5485" spc="274">
                <a:solidFill>
                  <a:srgbClr val="000000"/>
                </a:solidFill>
                <a:latin typeface="Helios Extended Bold"/>
              </a:rPr>
              <a:t>COMPARING CENTRALIZED AND DISTRIBUTED ARCHITECTURES IN LARGE LANGUAGE MODELS</a:t>
            </a:r>
          </a:p>
        </p:txBody>
      </p:sp>
      <p:sp>
        <p:nvSpPr>
          <p:cNvPr id="12" name="TextBox 12"/>
          <p:cNvSpPr txBox="1"/>
          <p:nvPr/>
        </p:nvSpPr>
        <p:spPr>
          <a:xfrm>
            <a:off x="2279581" y="2787918"/>
            <a:ext cx="12371749" cy="530861"/>
          </a:xfrm>
          <a:prstGeom prst="rect">
            <a:avLst/>
          </a:prstGeom>
        </p:spPr>
        <p:txBody>
          <a:bodyPr lIns="0" tIns="0" rIns="0" bIns="0" rtlCol="0" anchor="t">
            <a:spAutoFit/>
          </a:bodyPr>
          <a:lstStyle/>
          <a:p>
            <a:pPr marL="0" lvl="0" indent="0" algn="ctr">
              <a:lnSpc>
                <a:spcPts val="4339"/>
              </a:lnSpc>
              <a:spcBef>
                <a:spcPct val="0"/>
              </a:spcBef>
            </a:pPr>
            <a:r>
              <a:rPr lang="en-US" sz="3099" spc="309">
                <a:solidFill>
                  <a:srgbClr val="000000"/>
                </a:solidFill>
                <a:latin typeface="Lato Bold"/>
              </a:rPr>
              <a:t>Divide and Conquer?</a:t>
            </a:r>
          </a:p>
        </p:txBody>
      </p:sp>
      <p:sp>
        <p:nvSpPr>
          <p:cNvPr id="13" name="AutoShape 13"/>
          <p:cNvSpPr/>
          <p:nvPr/>
        </p:nvSpPr>
        <p:spPr>
          <a:xfrm>
            <a:off x="17883607" y="-260304"/>
            <a:ext cx="0" cy="4604797"/>
          </a:xfrm>
          <a:prstGeom prst="line">
            <a:avLst/>
          </a:prstGeom>
          <a:ln w="57150" cap="flat">
            <a:solidFill>
              <a:srgbClr val="4E6E81"/>
            </a:solidFill>
            <a:prstDash val="sysDash"/>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4658" y="2703636"/>
            <a:ext cx="8877943" cy="504826"/>
          </a:xfrm>
          <a:prstGeom prst="rect">
            <a:avLst/>
          </a:prstGeom>
        </p:spPr>
        <p:txBody>
          <a:bodyPr lIns="0" tIns="0" rIns="0" bIns="0" rtlCol="0" anchor="t">
            <a:spAutoFit/>
          </a:bodyPr>
          <a:lstStyle/>
          <a:p>
            <a:pPr marL="0" lvl="0" indent="0" algn="l">
              <a:lnSpc>
                <a:spcPts val="4199"/>
              </a:lnSpc>
            </a:pPr>
            <a:r>
              <a:rPr lang="en-US" sz="2999" spc="299">
                <a:solidFill>
                  <a:srgbClr val="000000"/>
                </a:solidFill>
                <a:latin typeface="Heebo Bold"/>
              </a:rPr>
              <a:t>WE USE 4 LAPTOPS:</a:t>
            </a:r>
          </a:p>
        </p:txBody>
      </p:sp>
      <p:grpSp>
        <p:nvGrpSpPr>
          <p:cNvPr id="3" name="Group 3"/>
          <p:cNvGrpSpPr/>
          <p:nvPr/>
        </p:nvGrpSpPr>
        <p:grpSpPr>
          <a:xfrm>
            <a:off x="583287"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7456224" y="789698"/>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707532" y="459543"/>
            <a:ext cx="7144921" cy="107632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OUR SETUP</a:t>
            </a:r>
          </a:p>
        </p:txBody>
      </p:sp>
      <p:sp>
        <p:nvSpPr>
          <p:cNvPr id="10" name="TextBox 10"/>
          <p:cNvSpPr txBox="1"/>
          <p:nvPr/>
        </p:nvSpPr>
        <p:spPr>
          <a:xfrm>
            <a:off x="831776" y="3337049"/>
            <a:ext cx="10333747" cy="1598551"/>
          </a:xfrm>
          <a:prstGeom prst="rect">
            <a:avLst/>
          </a:prstGeom>
        </p:spPr>
        <p:txBody>
          <a:bodyPr lIns="0" tIns="0" rIns="0" bIns="0" rtlCol="0" anchor="t">
            <a:spAutoFit/>
          </a:bodyPr>
          <a:lstStyle/>
          <a:p>
            <a:pPr marL="577996" lvl="1" indent="-288998" algn="l">
              <a:lnSpc>
                <a:spcPts val="4283"/>
              </a:lnSpc>
              <a:buFont typeface="Arial"/>
              <a:buChar char="•"/>
            </a:pPr>
            <a:r>
              <a:rPr lang="en-US" sz="2677" spc="267">
                <a:solidFill>
                  <a:srgbClr val="000000"/>
                </a:solidFill>
                <a:latin typeface="Lato Bold"/>
              </a:rPr>
              <a:t>Macbook air</a:t>
            </a:r>
          </a:p>
          <a:p>
            <a:pPr marL="577996" lvl="1" indent="-288998" algn="l">
              <a:lnSpc>
                <a:spcPts val="4283"/>
              </a:lnSpc>
              <a:buFont typeface="Arial"/>
              <a:buChar char="•"/>
            </a:pPr>
            <a:r>
              <a:rPr lang="en-US" sz="2677" spc="267">
                <a:solidFill>
                  <a:srgbClr val="000000"/>
                </a:solidFill>
                <a:latin typeface="Lato Bold"/>
              </a:rPr>
              <a:t>2 laptops with Nvidia GTX 1650</a:t>
            </a:r>
          </a:p>
          <a:p>
            <a:pPr marL="577996" lvl="1" indent="-288998" algn="l">
              <a:lnSpc>
                <a:spcPts val="4283"/>
              </a:lnSpc>
              <a:buFont typeface="Arial"/>
              <a:buChar char="•"/>
            </a:pPr>
            <a:r>
              <a:rPr lang="en-US" sz="2677" spc="267">
                <a:solidFill>
                  <a:srgbClr val="000000"/>
                </a:solidFill>
                <a:latin typeface="Lato Bold"/>
              </a:rPr>
              <a:t>1 laptop with Nvidia RTX 3060</a:t>
            </a:r>
          </a:p>
        </p:txBody>
      </p:sp>
      <p:sp>
        <p:nvSpPr>
          <p:cNvPr id="11" name="TextBox 11"/>
          <p:cNvSpPr txBox="1"/>
          <p:nvPr/>
        </p:nvSpPr>
        <p:spPr>
          <a:xfrm>
            <a:off x="904455" y="6107175"/>
            <a:ext cx="16551768" cy="1968683"/>
          </a:xfrm>
          <a:prstGeom prst="rect">
            <a:avLst/>
          </a:prstGeom>
        </p:spPr>
        <p:txBody>
          <a:bodyPr lIns="0" tIns="0" rIns="0" bIns="0" rtlCol="0" anchor="t">
            <a:spAutoFit/>
          </a:bodyPr>
          <a:lstStyle/>
          <a:p>
            <a:pPr algn="l">
              <a:lnSpc>
                <a:spcPts val="3947"/>
              </a:lnSpc>
              <a:spcBef>
                <a:spcPct val="0"/>
              </a:spcBef>
            </a:pPr>
            <a:r>
              <a:rPr lang="en-US" sz="2819" spc="281">
                <a:solidFill>
                  <a:srgbClr val="000000"/>
                </a:solidFill>
                <a:latin typeface="Lato Bold"/>
              </a:rPr>
              <a:t>These laptops are connected to a private swarm </a:t>
            </a:r>
          </a:p>
          <a:p>
            <a:pPr algn="l">
              <a:lnSpc>
                <a:spcPts val="3947"/>
              </a:lnSpc>
              <a:spcBef>
                <a:spcPct val="0"/>
              </a:spcBef>
            </a:pPr>
            <a:endParaRPr lang="en-US" sz="2819" spc="281">
              <a:solidFill>
                <a:srgbClr val="000000"/>
              </a:solidFill>
              <a:latin typeface="Lato Bold"/>
            </a:endParaRPr>
          </a:p>
          <a:p>
            <a:pPr algn="l">
              <a:lnSpc>
                <a:spcPts val="3947"/>
              </a:lnSpc>
              <a:spcBef>
                <a:spcPct val="0"/>
              </a:spcBef>
            </a:pPr>
            <a:r>
              <a:rPr lang="en-US" sz="2819" spc="281">
                <a:solidFill>
                  <a:srgbClr val="000000"/>
                </a:solidFill>
                <a:latin typeface="Lato Bold"/>
              </a:rPr>
              <a:t>The model which was hosted on this network was llama3 8B a new state-of-the-art opensource Large Language Model developed by Meta released on April 18th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56224" y="789698"/>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2067738" y="1866928"/>
            <a:ext cx="14152524" cy="7960794"/>
          </a:xfrm>
          <a:custGeom>
            <a:avLst/>
            <a:gdLst/>
            <a:ahLst/>
            <a:cxnLst/>
            <a:rect l="l" t="t" r="r" b="b"/>
            <a:pathLst>
              <a:path w="14152524" h="7960794">
                <a:moveTo>
                  <a:pt x="0" y="0"/>
                </a:moveTo>
                <a:lnTo>
                  <a:pt x="14152524" y="0"/>
                </a:lnTo>
                <a:lnTo>
                  <a:pt x="14152524" y="7960795"/>
                </a:lnTo>
                <a:lnTo>
                  <a:pt x="0" y="7960795"/>
                </a:lnTo>
                <a:lnTo>
                  <a:pt x="0" y="0"/>
                </a:lnTo>
                <a:close/>
              </a:path>
            </a:pathLst>
          </a:custGeom>
          <a:blipFill>
            <a:blip r:embed="rId3"/>
            <a:stretch>
              <a:fillRect/>
            </a:stretch>
          </a:blipFill>
        </p:spPr>
      </p:sp>
      <p:sp>
        <p:nvSpPr>
          <p:cNvPr id="6" name="TextBox 6"/>
          <p:cNvSpPr txBox="1"/>
          <p:nvPr/>
        </p:nvSpPr>
        <p:spPr>
          <a:xfrm>
            <a:off x="707532" y="459543"/>
            <a:ext cx="7144921" cy="107632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OUR SETUP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9258300"/>
            <a:ext cx="248490" cy="24849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780210" y="780210"/>
            <a:ext cx="248490" cy="24849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8" name="AutoShape 8"/>
          <p:cNvSpPr/>
          <p:nvPr/>
        </p:nvSpPr>
        <p:spPr>
          <a:xfrm>
            <a:off x="550043" y="0"/>
            <a:ext cx="0" cy="3768928"/>
          </a:xfrm>
          <a:prstGeom prst="line">
            <a:avLst/>
          </a:prstGeom>
          <a:ln w="57150" cap="flat">
            <a:solidFill>
              <a:srgbClr val="4E6E81"/>
            </a:solidFill>
            <a:prstDash val="sysDash"/>
            <a:headEnd type="none" w="sm" len="sm"/>
            <a:tailEnd type="none" w="sm" len="sm"/>
          </a:ln>
        </p:spPr>
      </p:sp>
      <p:sp>
        <p:nvSpPr>
          <p:cNvPr id="9" name="TextBox 9"/>
          <p:cNvSpPr txBox="1"/>
          <p:nvPr/>
        </p:nvSpPr>
        <p:spPr>
          <a:xfrm>
            <a:off x="1735866" y="409575"/>
            <a:ext cx="14523548"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BENCHMARKING</a:t>
            </a:r>
          </a:p>
        </p:txBody>
      </p:sp>
      <p:sp>
        <p:nvSpPr>
          <p:cNvPr id="10" name="TextBox 10"/>
          <p:cNvSpPr txBox="1"/>
          <p:nvPr/>
        </p:nvSpPr>
        <p:spPr>
          <a:xfrm>
            <a:off x="619675" y="1987992"/>
            <a:ext cx="17048650" cy="2795001"/>
          </a:xfrm>
          <a:prstGeom prst="rect">
            <a:avLst/>
          </a:prstGeom>
        </p:spPr>
        <p:txBody>
          <a:bodyPr lIns="0" tIns="0" rIns="0" bIns="0" rtlCol="0" anchor="t">
            <a:spAutoFit/>
          </a:bodyPr>
          <a:lstStyle/>
          <a:p>
            <a:pPr marL="693169" lvl="1" indent="-346584" algn="l">
              <a:lnSpc>
                <a:spcPts val="4494"/>
              </a:lnSpc>
              <a:buFont typeface="Arial"/>
              <a:buChar char="•"/>
            </a:pPr>
            <a:r>
              <a:rPr lang="en-US" sz="3210" spc="321">
                <a:solidFill>
                  <a:srgbClr val="000000"/>
                </a:solidFill>
                <a:latin typeface="Lato Bold"/>
              </a:rPr>
              <a:t>MMLU (Massive Multitask Language Understanding) is a new benchmark designed to measure knowledge acquired during pretraining by evaluating models exclusively in zero-shot and few-shot settings. This makes the benchmark more challenging and more similar to how we evaluate humans.</a:t>
            </a:r>
          </a:p>
        </p:txBody>
      </p:sp>
      <p:sp>
        <p:nvSpPr>
          <p:cNvPr id="11" name="TextBox 11"/>
          <p:cNvSpPr txBox="1"/>
          <p:nvPr/>
        </p:nvSpPr>
        <p:spPr>
          <a:xfrm>
            <a:off x="780210" y="5870796"/>
            <a:ext cx="17048650" cy="2233026"/>
          </a:xfrm>
          <a:prstGeom prst="rect">
            <a:avLst/>
          </a:prstGeom>
        </p:spPr>
        <p:txBody>
          <a:bodyPr lIns="0" tIns="0" rIns="0" bIns="0" rtlCol="0" anchor="t">
            <a:spAutoFit/>
          </a:bodyPr>
          <a:lstStyle/>
          <a:p>
            <a:pPr marL="693169" lvl="1" indent="-346584" algn="l">
              <a:lnSpc>
                <a:spcPts val="4494"/>
              </a:lnSpc>
              <a:buFont typeface="Arial"/>
              <a:buChar char="•"/>
            </a:pPr>
            <a:r>
              <a:rPr lang="en-US" sz="3210" spc="321">
                <a:solidFill>
                  <a:srgbClr val="000000"/>
                </a:solidFill>
                <a:latin typeface="Lato Bold"/>
              </a:rPr>
              <a:t>The test covers 57 tasks including elementary mathematics, US history, computer science, law, and more. To attain high accuracy on this test, models must possess extensive world knowledge and problem solving 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D6B52-D3D3-38FE-CFE2-D6C0988C7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008706"/>
            <a:ext cx="16992600" cy="8269588"/>
          </a:xfrm>
          <a:prstGeom prst="rect">
            <a:avLst/>
          </a:prstGeom>
        </p:spPr>
      </p:pic>
    </p:spTree>
    <p:extLst>
      <p:ext uri="{BB962C8B-B14F-4D97-AF65-F5344CB8AC3E}">
        <p14:creationId xmlns:p14="http://schemas.microsoft.com/office/powerpoint/2010/main" val="245204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D53BE2-FB06-E9B5-D1F6-374E3DF0753B}"/>
              </a:ext>
            </a:extLst>
          </p:cNvPr>
          <p:cNvPicPr>
            <a:picLocks noChangeAspect="1"/>
          </p:cNvPicPr>
          <p:nvPr/>
        </p:nvPicPr>
        <p:blipFill rotWithShape="1">
          <a:blip r:embed="rId3">
            <a:extLst>
              <a:ext uri="{28A0092B-C50C-407E-A947-70E740481C1C}">
                <a14:useLocalDpi xmlns:a14="http://schemas.microsoft.com/office/drawing/2010/main" val="0"/>
              </a:ext>
            </a:extLst>
          </a:blip>
          <a:srcRect l="3352"/>
          <a:stretch/>
        </p:blipFill>
        <p:spPr>
          <a:xfrm>
            <a:off x="609600" y="1485900"/>
            <a:ext cx="17573042" cy="6705600"/>
          </a:xfrm>
          <a:prstGeom prst="rect">
            <a:avLst/>
          </a:prstGeom>
        </p:spPr>
      </p:pic>
    </p:spTree>
    <p:extLst>
      <p:ext uri="{BB962C8B-B14F-4D97-AF65-F5344CB8AC3E}">
        <p14:creationId xmlns:p14="http://schemas.microsoft.com/office/powerpoint/2010/main" val="8967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83376-2931-B4A0-C56E-E4CE47436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800100"/>
            <a:ext cx="15544800" cy="9023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1398"/>
            <a:ext cx="15297166" cy="21431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FUTURE RESEARCH DIRECTIONS</a:t>
            </a:r>
          </a:p>
        </p:txBody>
      </p:sp>
      <p:grpSp>
        <p:nvGrpSpPr>
          <p:cNvPr id="3" name="Group 3"/>
          <p:cNvGrpSpPr/>
          <p:nvPr/>
        </p:nvGrpSpPr>
        <p:grpSpPr>
          <a:xfrm>
            <a:off x="17259300"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80210" y="7802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1374190" y="3128320"/>
            <a:ext cx="15539621" cy="5320405"/>
          </a:xfrm>
          <a:prstGeom prst="rect">
            <a:avLst/>
          </a:prstGeom>
        </p:spPr>
        <p:txBody>
          <a:bodyPr lIns="0" tIns="0" rIns="0" bIns="0" rtlCol="0" anchor="t">
            <a:spAutoFit/>
          </a:bodyPr>
          <a:lstStyle/>
          <a:p>
            <a:pPr marL="666101" lvl="1" indent="-333051" algn="l">
              <a:lnSpc>
                <a:spcPts val="4319"/>
              </a:lnSpc>
              <a:buFont typeface="Arial"/>
              <a:buChar char="•"/>
            </a:pPr>
            <a:r>
              <a:rPr lang="en-US" sz="3085" spc="308" dirty="0">
                <a:solidFill>
                  <a:srgbClr val="000000"/>
                </a:solidFill>
                <a:latin typeface="Lato Bold"/>
              </a:rPr>
              <a:t>Optimize communication protocols and load balancing algorithms for distributed architectures.</a:t>
            </a:r>
          </a:p>
          <a:p>
            <a:pPr marL="666101" lvl="1" indent="-333051" algn="l">
              <a:lnSpc>
                <a:spcPts val="4319"/>
              </a:lnSpc>
              <a:buFont typeface="Arial"/>
              <a:buChar char="•"/>
            </a:pPr>
            <a:r>
              <a:rPr lang="en-US" sz="3085" spc="308" dirty="0">
                <a:solidFill>
                  <a:srgbClr val="000000"/>
                </a:solidFill>
                <a:latin typeface="Lato Bold"/>
              </a:rPr>
              <a:t>Integrate heterogeneous hardware accelerators (FPGAs, ASICs) into distributed architectures.</a:t>
            </a:r>
          </a:p>
          <a:p>
            <a:pPr marL="666101" lvl="1" indent="-333051" algn="l">
              <a:lnSpc>
                <a:spcPts val="4319"/>
              </a:lnSpc>
              <a:buFont typeface="Arial"/>
              <a:buChar char="•"/>
            </a:pPr>
            <a:r>
              <a:rPr lang="en-US" sz="3085" spc="308" dirty="0">
                <a:solidFill>
                  <a:srgbClr val="000000"/>
                </a:solidFill>
                <a:latin typeface="Lato Bold"/>
              </a:rPr>
              <a:t>Explore edge computing paradigms to minimize latency and bandwidth constraints in distributed systems.</a:t>
            </a:r>
          </a:p>
          <a:p>
            <a:pPr marL="666101" lvl="1" indent="-333051" algn="l">
              <a:lnSpc>
                <a:spcPts val="4319"/>
              </a:lnSpc>
              <a:buFont typeface="Arial"/>
              <a:buChar char="•"/>
            </a:pPr>
            <a:r>
              <a:rPr lang="en-US" sz="3085" spc="308" dirty="0">
                <a:solidFill>
                  <a:srgbClr val="000000"/>
                </a:solidFill>
                <a:latin typeface="Lato Bold"/>
              </a:rPr>
              <a:t>Explore parallel inference architectures which can be done in centralized systems, as the current architecture doesn’t supports batch inferencing</a:t>
            </a:r>
          </a:p>
          <a:p>
            <a:pPr algn="l">
              <a:lnSpc>
                <a:spcPts val="3479"/>
              </a:lnSpc>
            </a:pPr>
            <a:endParaRPr lang="en-US" sz="3085" spc="308" dirty="0">
              <a:solidFill>
                <a:srgbClr val="000000"/>
              </a:solidFill>
              <a:latin typeface="Lato Bold"/>
            </a:endParaRPr>
          </a:p>
        </p:txBody>
      </p:sp>
      <p:sp>
        <p:nvSpPr>
          <p:cNvPr id="10" name="AutoShape 10"/>
          <p:cNvSpPr/>
          <p:nvPr/>
        </p:nvSpPr>
        <p:spPr>
          <a:xfrm>
            <a:off x="550043" y="0"/>
            <a:ext cx="0" cy="3768928"/>
          </a:xfrm>
          <a:prstGeom prst="line">
            <a:avLst/>
          </a:prstGeom>
          <a:ln w="57150" cap="flat">
            <a:solidFill>
              <a:srgbClr val="4E6E81"/>
            </a:solidFill>
            <a:prstDash val="sysDash"/>
            <a:headEnd type="none" w="sm" len="sm"/>
            <a:tailEnd type="none" w="sm"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1398"/>
            <a:ext cx="15297166"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CONCLUSION</a:t>
            </a:r>
          </a:p>
        </p:txBody>
      </p:sp>
      <p:grpSp>
        <p:nvGrpSpPr>
          <p:cNvPr id="3" name="Group 3"/>
          <p:cNvGrpSpPr/>
          <p:nvPr/>
        </p:nvGrpSpPr>
        <p:grpSpPr>
          <a:xfrm>
            <a:off x="17259300"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80210" y="7802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1374190" y="2282451"/>
            <a:ext cx="15539621" cy="4917180"/>
          </a:xfrm>
          <a:prstGeom prst="rect">
            <a:avLst/>
          </a:prstGeom>
        </p:spPr>
        <p:txBody>
          <a:bodyPr lIns="0" tIns="0" rIns="0" bIns="0" rtlCol="0" anchor="t">
            <a:spAutoFit/>
          </a:bodyPr>
          <a:lstStyle/>
          <a:p>
            <a:pPr marL="774048" lvl="1" indent="-387024" algn="l">
              <a:lnSpc>
                <a:spcPts val="5019"/>
              </a:lnSpc>
              <a:buFont typeface="Arial"/>
              <a:buChar char="•"/>
            </a:pPr>
            <a:r>
              <a:rPr lang="en-US" sz="3585" spc="358" dirty="0">
                <a:solidFill>
                  <a:srgbClr val="000000"/>
                </a:solidFill>
                <a:latin typeface="Lato Bold"/>
              </a:rPr>
              <a:t>Architectural choices for LLMs have significant implications for performance, scalability, and resource utilization.</a:t>
            </a:r>
          </a:p>
          <a:p>
            <a:pPr marL="774048" lvl="1" indent="-387024" algn="l">
              <a:lnSpc>
                <a:spcPts val="5019"/>
              </a:lnSpc>
              <a:buFont typeface="Arial"/>
              <a:buChar char="•"/>
            </a:pPr>
            <a:r>
              <a:rPr lang="en-US" sz="3585" spc="358" dirty="0">
                <a:solidFill>
                  <a:srgbClr val="000000"/>
                </a:solidFill>
                <a:latin typeface="Lato Bold"/>
              </a:rPr>
              <a:t>Distributed architectures offer a compelling alternative for cost-effective, energy-efficient, and accessible LLM deployment.</a:t>
            </a:r>
          </a:p>
          <a:p>
            <a:pPr marL="774048" lvl="1" indent="-387024" algn="l">
              <a:lnSpc>
                <a:spcPts val="5019"/>
              </a:lnSpc>
              <a:buFont typeface="Arial"/>
              <a:buChar char="•"/>
            </a:pPr>
            <a:r>
              <a:rPr lang="en-US" sz="3585" spc="358" dirty="0">
                <a:solidFill>
                  <a:srgbClr val="000000"/>
                </a:solidFill>
                <a:latin typeface="Lato Bold"/>
              </a:rPr>
              <a:t>Findings contribute to the ongoing discourse and guide researchers and practitioners in making informed decisions.</a:t>
            </a:r>
          </a:p>
          <a:p>
            <a:pPr algn="l">
              <a:lnSpc>
                <a:spcPts val="4179"/>
              </a:lnSpc>
            </a:pPr>
            <a:endParaRPr lang="en-US" sz="3585" spc="358" dirty="0">
              <a:solidFill>
                <a:srgbClr val="000000"/>
              </a:solidFill>
              <a:latin typeface="Lato Bold"/>
            </a:endParaRPr>
          </a:p>
        </p:txBody>
      </p:sp>
      <p:sp>
        <p:nvSpPr>
          <p:cNvPr id="10" name="AutoShape 10"/>
          <p:cNvSpPr/>
          <p:nvPr/>
        </p:nvSpPr>
        <p:spPr>
          <a:xfrm>
            <a:off x="550043" y="0"/>
            <a:ext cx="0" cy="3768928"/>
          </a:xfrm>
          <a:prstGeom prst="line">
            <a:avLst/>
          </a:prstGeom>
          <a:ln w="57150" cap="flat">
            <a:solidFill>
              <a:srgbClr val="4E6E81"/>
            </a:solidFill>
            <a:prstDash val="sysDash"/>
            <a:headEnd type="none" w="sm" len="sm"/>
            <a:tailEnd type="none" w="sm" len="sm"/>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5287" y="415825"/>
            <a:ext cx="16344878" cy="962699"/>
          </a:xfrm>
          <a:prstGeom prst="rect">
            <a:avLst/>
          </a:prstGeom>
        </p:spPr>
        <p:txBody>
          <a:bodyPr wrap="square" lIns="0" tIns="0" rIns="0" bIns="0" rtlCol="0" anchor="t">
            <a:spAutoFit/>
          </a:bodyPr>
          <a:lstStyle/>
          <a:p>
            <a:pPr marL="0" lvl="0" indent="0" algn="ctr">
              <a:lnSpc>
                <a:spcPts val="8400"/>
              </a:lnSpc>
            </a:pPr>
            <a:r>
              <a:rPr lang="en-US" sz="4800" spc="300" dirty="0">
                <a:solidFill>
                  <a:srgbClr val="000000"/>
                </a:solidFill>
                <a:latin typeface="Helios Extended Bold"/>
              </a:rPr>
              <a:t>ACKNOWLEDGEMENT</a:t>
            </a:r>
          </a:p>
        </p:txBody>
      </p:sp>
      <p:grpSp>
        <p:nvGrpSpPr>
          <p:cNvPr id="3" name="Group 3"/>
          <p:cNvGrpSpPr/>
          <p:nvPr/>
        </p:nvGrpSpPr>
        <p:grpSpPr>
          <a:xfrm>
            <a:off x="17259300"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80210" y="7802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1308501" y="2855494"/>
            <a:ext cx="15539621" cy="3768660"/>
          </a:xfrm>
          <a:prstGeom prst="rect">
            <a:avLst/>
          </a:prstGeom>
        </p:spPr>
        <p:txBody>
          <a:bodyPr lIns="0" tIns="0" rIns="0" bIns="0" rtlCol="0" anchor="t">
            <a:spAutoFit/>
          </a:bodyPr>
          <a:lstStyle/>
          <a:p>
            <a:pPr marL="387024" lvl="1">
              <a:lnSpc>
                <a:spcPts val="5019"/>
              </a:lnSpc>
            </a:pPr>
            <a:r>
              <a:rPr lang="en-IN" sz="2800" b="1" dirty="0">
                <a:solidFill>
                  <a:srgbClr val="000000"/>
                </a:solidFill>
                <a:effectLst/>
                <a:latin typeface=""/>
              </a:rPr>
              <a:t>We would like to express our profound gratitude to </a:t>
            </a:r>
            <a:r>
              <a:rPr lang="en-IN" sz="2800" b="1" dirty="0" err="1">
                <a:solidFill>
                  <a:srgbClr val="000000"/>
                </a:solidFill>
                <a:effectLst/>
                <a:latin typeface=""/>
              </a:rPr>
              <a:t>Dr.</a:t>
            </a:r>
            <a:r>
              <a:rPr lang="en-IN" sz="2800" b="1" dirty="0">
                <a:solidFill>
                  <a:srgbClr val="000000"/>
                </a:solidFill>
                <a:effectLst/>
                <a:latin typeface=""/>
              </a:rPr>
              <a:t> </a:t>
            </a:r>
            <a:r>
              <a:rPr lang="en-IN" sz="2800" b="1" dirty="0" err="1">
                <a:solidFill>
                  <a:srgbClr val="000000"/>
                </a:solidFill>
                <a:effectLst/>
                <a:latin typeface=""/>
              </a:rPr>
              <a:t>Animesh</a:t>
            </a:r>
            <a:r>
              <a:rPr lang="en-IN" sz="2800" b="1" dirty="0">
                <a:solidFill>
                  <a:srgbClr val="000000"/>
                </a:solidFill>
                <a:effectLst/>
                <a:latin typeface=""/>
              </a:rPr>
              <a:t> Chaturvedi sir for all of his help and support during this project. Our research's direction and successful completion have been greatly aided by </a:t>
            </a:r>
            <a:r>
              <a:rPr lang="en-IN" sz="2800" b="1" dirty="0" err="1">
                <a:solidFill>
                  <a:srgbClr val="000000"/>
                </a:solidFill>
                <a:effectLst/>
                <a:latin typeface=""/>
              </a:rPr>
              <a:t>Dr.</a:t>
            </a:r>
            <a:r>
              <a:rPr lang="en-IN" sz="2800" b="1" dirty="0">
                <a:solidFill>
                  <a:srgbClr val="000000"/>
                </a:solidFill>
                <a:effectLst/>
                <a:latin typeface=""/>
              </a:rPr>
              <a:t> Chaturvedi sir’s guidance. We have been inspired and motivated at every turn by his unwavering dedication to academic excellence and the advancement of knowledge. We are sincerely appreciative of his mentoring and the chance to benefit from his extensive experience.</a:t>
            </a:r>
            <a:endParaRPr lang="en-US" sz="2800" spc="358" dirty="0">
              <a:solidFill>
                <a:srgbClr val="000000"/>
              </a:solidFill>
              <a:latin typeface=""/>
            </a:endParaRPr>
          </a:p>
        </p:txBody>
      </p:sp>
      <p:sp>
        <p:nvSpPr>
          <p:cNvPr id="10" name="AutoShape 10"/>
          <p:cNvSpPr/>
          <p:nvPr/>
        </p:nvSpPr>
        <p:spPr>
          <a:xfrm>
            <a:off x="550043" y="0"/>
            <a:ext cx="0" cy="3768928"/>
          </a:xfrm>
          <a:prstGeom prst="line">
            <a:avLst/>
          </a:prstGeom>
          <a:ln w="57150" cap="flat">
            <a:solidFill>
              <a:srgbClr val="4E6E81"/>
            </a:solidFill>
            <a:prstDash val="sysDash"/>
            <a:headEnd type="none" w="sm" len="sm"/>
            <a:tailEnd type="none" w="sm" len="sm"/>
          </a:ln>
        </p:spPr>
      </p:sp>
      <p:sp>
        <p:nvSpPr>
          <p:cNvPr id="11" name="TextBox 10">
            <a:extLst>
              <a:ext uri="{FF2B5EF4-FFF2-40B4-BE49-F238E27FC236}">
                <a16:creationId xmlns:a16="http://schemas.microsoft.com/office/drawing/2014/main" id="{4E0DA54D-DD3C-8565-1347-1E5783DD4F19}"/>
              </a:ext>
            </a:extLst>
          </p:cNvPr>
          <p:cNvSpPr txBox="1"/>
          <p:nvPr/>
        </p:nvSpPr>
        <p:spPr>
          <a:xfrm>
            <a:off x="12170979" y="7882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8199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A6A9"/>
        </a:solidFill>
        <a:effectLst/>
      </p:bgPr>
    </p:bg>
    <p:spTree>
      <p:nvGrpSpPr>
        <p:cNvPr id="1" name=""/>
        <p:cNvGrpSpPr/>
        <p:nvPr/>
      </p:nvGrpSpPr>
      <p:grpSpPr>
        <a:xfrm>
          <a:off x="0" y="0"/>
          <a:ext cx="0" cy="0"/>
          <a:chOff x="0" y="0"/>
          <a:chExt cx="0" cy="0"/>
        </a:xfrm>
      </p:grpSpPr>
      <p:grpSp>
        <p:nvGrpSpPr>
          <p:cNvPr id="2" name="Group 2"/>
          <p:cNvGrpSpPr/>
          <p:nvPr/>
        </p:nvGrpSpPr>
        <p:grpSpPr>
          <a:xfrm>
            <a:off x="152400" y="3162300"/>
            <a:ext cx="17678400" cy="5253442"/>
            <a:chOff x="0" y="0"/>
            <a:chExt cx="1128752" cy="406400"/>
          </a:xfrm>
        </p:grpSpPr>
        <p:sp>
          <p:nvSpPr>
            <p:cNvPr id="3" name="Freeform 3"/>
            <p:cNvSpPr/>
            <p:nvPr/>
          </p:nvSpPr>
          <p:spPr>
            <a:xfrm>
              <a:off x="0" y="0"/>
              <a:ext cx="1128752" cy="406400"/>
            </a:xfrm>
            <a:custGeom>
              <a:avLst/>
              <a:gdLst/>
              <a:ahLst/>
              <a:cxnLst/>
              <a:rect l="l" t="t" r="r" b="b"/>
              <a:pathLst>
                <a:path w="1128752" h="406400">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id="4" name="TextBox 4"/>
            <p:cNvSpPr txBox="1"/>
            <p:nvPr/>
          </p:nvSpPr>
          <p:spPr>
            <a:xfrm>
              <a:off x="0" y="-47625"/>
              <a:ext cx="1128752" cy="454025"/>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304800" y="486257"/>
            <a:ext cx="12371749" cy="2060405"/>
          </a:xfrm>
          <a:prstGeom prst="rect">
            <a:avLst/>
          </a:prstGeom>
        </p:spPr>
        <p:txBody>
          <a:bodyPr lIns="0" tIns="0" rIns="0" bIns="0" rtlCol="0" anchor="t">
            <a:spAutoFit/>
          </a:bodyPr>
          <a:lstStyle/>
          <a:p>
            <a:pPr marL="0" lvl="0" indent="0" algn="ctr">
              <a:lnSpc>
                <a:spcPts val="16238"/>
              </a:lnSpc>
            </a:pPr>
            <a:r>
              <a:rPr lang="en-US" sz="11598" spc="579" dirty="0">
                <a:solidFill>
                  <a:srgbClr val="000000"/>
                </a:solidFill>
                <a:latin typeface="Helios Extended Bold"/>
              </a:rPr>
              <a:t>THANK YOU</a:t>
            </a:r>
          </a:p>
        </p:txBody>
      </p:sp>
      <p:grpSp>
        <p:nvGrpSpPr>
          <p:cNvPr id="6" name="Group 6"/>
          <p:cNvGrpSpPr/>
          <p:nvPr/>
        </p:nvGrpSpPr>
        <p:grpSpPr>
          <a:xfrm>
            <a:off x="17135055" y="9838353"/>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010810" y="1028700"/>
            <a:ext cx="248490" cy="248490"/>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2667000" y="4551748"/>
            <a:ext cx="6887740" cy="3373092"/>
          </a:xfrm>
          <a:prstGeom prst="rect">
            <a:avLst/>
          </a:prstGeom>
        </p:spPr>
        <p:txBody>
          <a:bodyPr lIns="0" tIns="0" rIns="0" bIns="0" rtlCol="0" anchor="t">
            <a:spAutoFit/>
          </a:bodyPr>
          <a:lstStyle/>
          <a:p>
            <a:pPr algn="l">
              <a:lnSpc>
                <a:spcPts val="5373"/>
              </a:lnSpc>
            </a:pPr>
            <a:r>
              <a:rPr lang="en-US" sz="3838" dirty="0" err="1">
                <a:solidFill>
                  <a:srgbClr val="000000"/>
                </a:solidFill>
                <a:latin typeface="Canva Sans Bold"/>
              </a:rPr>
              <a:t>Aarsh</a:t>
            </a:r>
            <a:r>
              <a:rPr lang="en-US" sz="3838" dirty="0">
                <a:solidFill>
                  <a:srgbClr val="000000"/>
                </a:solidFill>
                <a:latin typeface="Canva Sans Bold"/>
              </a:rPr>
              <a:t> Desai - 21BDS001</a:t>
            </a:r>
          </a:p>
          <a:p>
            <a:pPr algn="l">
              <a:lnSpc>
                <a:spcPts val="5373"/>
              </a:lnSpc>
            </a:pPr>
            <a:r>
              <a:rPr lang="en-US" sz="3838" dirty="0">
                <a:solidFill>
                  <a:srgbClr val="000000"/>
                </a:solidFill>
                <a:latin typeface="Canva Sans Bold"/>
              </a:rPr>
              <a:t>N.V.J.K Kartik - 21BDS041</a:t>
            </a:r>
          </a:p>
          <a:p>
            <a:pPr algn="l">
              <a:lnSpc>
                <a:spcPts val="5373"/>
              </a:lnSpc>
            </a:pPr>
            <a:r>
              <a:rPr lang="en-US" sz="3838" dirty="0" err="1">
                <a:solidFill>
                  <a:srgbClr val="000000"/>
                </a:solidFill>
                <a:latin typeface="Canva Sans Bold"/>
              </a:rPr>
              <a:t>Priyesh</a:t>
            </a:r>
            <a:r>
              <a:rPr lang="en-US" sz="3838" dirty="0">
                <a:solidFill>
                  <a:srgbClr val="000000"/>
                </a:solidFill>
                <a:latin typeface="Canva Sans Bold"/>
              </a:rPr>
              <a:t> Gupta - 21BDS050</a:t>
            </a:r>
          </a:p>
          <a:p>
            <a:pPr algn="l">
              <a:lnSpc>
                <a:spcPts val="5373"/>
              </a:lnSpc>
            </a:pPr>
            <a:r>
              <a:rPr lang="en-US" sz="3838" dirty="0">
                <a:solidFill>
                  <a:srgbClr val="000000"/>
                </a:solidFill>
                <a:latin typeface="Canva Sans Bold"/>
              </a:rPr>
              <a:t>Vinayak - 21BDS069</a:t>
            </a:r>
          </a:p>
          <a:p>
            <a:pPr algn="l">
              <a:lnSpc>
                <a:spcPts val="5373"/>
              </a:lnSpc>
            </a:pPr>
            <a:r>
              <a:rPr lang="en-US" sz="3838" dirty="0" err="1">
                <a:solidFill>
                  <a:srgbClr val="000000"/>
                </a:solidFill>
                <a:latin typeface="Canva Sans Bold"/>
              </a:rPr>
              <a:t>Vivaan</a:t>
            </a:r>
            <a:r>
              <a:rPr lang="en-US" sz="3838" dirty="0">
                <a:solidFill>
                  <a:srgbClr val="000000"/>
                </a:solidFill>
                <a:latin typeface="Canva Sans Bold"/>
              </a:rPr>
              <a:t> Sharma - 21BDS070</a:t>
            </a:r>
          </a:p>
        </p:txBody>
      </p:sp>
      <p:sp>
        <p:nvSpPr>
          <p:cNvPr id="13" name="TextBox 13"/>
          <p:cNvSpPr txBox="1"/>
          <p:nvPr/>
        </p:nvSpPr>
        <p:spPr>
          <a:xfrm>
            <a:off x="1520149" y="3390900"/>
            <a:ext cx="5935638" cy="960682"/>
          </a:xfrm>
          <a:prstGeom prst="rect">
            <a:avLst/>
          </a:prstGeom>
        </p:spPr>
        <p:txBody>
          <a:bodyPr lIns="0" tIns="0" rIns="0" bIns="0" rtlCol="0" anchor="t">
            <a:spAutoFit/>
          </a:bodyPr>
          <a:lstStyle/>
          <a:p>
            <a:pPr marL="0" lvl="0" indent="0" algn="ctr">
              <a:lnSpc>
                <a:spcPts val="7593"/>
              </a:lnSpc>
            </a:pPr>
            <a:r>
              <a:rPr lang="en-US" sz="5424" spc="271" dirty="0">
                <a:solidFill>
                  <a:srgbClr val="000000"/>
                </a:solidFill>
                <a:latin typeface="Helios Extended Bold"/>
              </a:rPr>
              <a:t>OUR TEAM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266700"/>
            <a:ext cx="7086569" cy="9601200"/>
            <a:chOff x="0" y="0"/>
            <a:chExt cx="2709331" cy="2709333"/>
          </a:xfrm>
        </p:grpSpPr>
        <p:sp>
          <p:nvSpPr>
            <p:cNvPr id="3" name="Freeform 3"/>
            <p:cNvSpPr/>
            <p:nvPr/>
          </p:nvSpPr>
          <p:spPr>
            <a:xfrm>
              <a:off x="0" y="0"/>
              <a:ext cx="2709331" cy="2709333"/>
            </a:xfrm>
            <a:custGeom>
              <a:avLst/>
              <a:gdLst/>
              <a:ahLst/>
              <a:cxnLst/>
              <a:rect l="l" t="t" r="r" b="b"/>
              <a:pathLst>
                <a:path w="2709331" h="2709333">
                  <a:moveTo>
                    <a:pt x="0" y="0"/>
                  </a:moveTo>
                  <a:lnTo>
                    <a:pt x="2709331" y="0"/>
                  </a:lnTo>
                  <a:lnTo>
                    <a:pt x="2709331" y="2709333"/>
                  </a:lnTo>
                  <a:lnTo>
                    <a:pt x="0" y="2709333"/>
                  </a:lnTo>
                  <a:close/>
                </a:path>
              </a:pathLst>
            </a:custGeom>
            <a:solidFill>
              <a:srgbClr val="A79E9C">
                <a:alpha val="80000"/>
              </a:srgbClr>
            </a:solidFill>
          </p:spPr>
        </p:sp>
        <p:sp>
          <p:nvSpPr>
            <p:cNvPr id="4" name="TextBox 4"/>
            <p:cNvSpPr txBox="1"/>
            <p:nvPr/>
          </p:nvSpPr>
          <p:spPr>
            <a:xfrm>
              <a:off x="0" y="-47625"/>
              <a:ext cx="2709331" cy="2756958"/>
            </a:xfrm>
            <a:prstGeom prst="rect">
              <a:avLst/>
            </a:prstGeom>
          </p:spPr>
          <p:txBody>
            <a:bodyPr lIns="50800" tIns="50800" rIns="50800" bIns="50800" rtlCol="0" anchor="ctr"/>
            <a:lstStyle/>
            <a:p>
              <a:pPr algn="ctr">
                <a:lnSpc>
                  <a:spcPts val="3359"/>
                </a:lnSpc>
              </a:pPr>
              <a:endParaRPr/>
            </a:p>
          </p:txBody>
        </p:sp>
      </p:grpSp>
      <p:sp>
        <p:nvSpPr>
          <p:cNvPr id="5" name="AutoShape 5"/>
          <p:cNvSpPr/>
          <p:nvPr/>
        </p:nvSpPr>
        <p:spPr>
          <a:xfrm>
            <a:off x="1033462" y="0"/>
            <a:ext cx="0" cy="3768928"/>
          </a:xfrm>
          <a:prstGeom prst="line">
            <a:avLst/>
          </a:prstGeom>
          <a:ln w="57150" cap="flat">
            <a:solidFill>
              <a:srgbClr val="4E6E81"/>
            </a:solidFill>
            <a:prstDash val="sysDash"/>
            <a:headEnd type="none" w="sm" len="sm"/>
            <a:tailEnd type="none" w="sm" len="sm"/>
          </a:ln>
        </p:spPr>
      </p:sp>
      <p:sp>
        <p:nvSpPr>
          <p:cNvPr id="6" name="TextBox 6"/>
          <p:cNvSpPr txBox="1"/>
          <p:nvPr/>
        </p:nvSpPr>
        <p:spPr>
          <a:xfrm>
            <a:off x="403765" y="4101413"/>
            <a:ext cx="6776946" cy="939589"/>
          </a:xfrm>
          <a:prstGeom prst="rect">
            <a:avLst/>
          </a:prstGeom>
        </p:spPr>
        <p:txBody>
          <a:bodyPr lIns="0" tIns="0" rIns="0" bIns="0" rtlCol="0" anchor="t">
            <a:spAutoFit/>
          </a:bodyPr>
          <a:lstStyle/>
          <a:p>
            <a:pPr marL="0" lvl="0" indent="0" algn="l">
              <a:lnSpc>
                <a:spcPts val="7406"/>
              </a:lnSpc>
            </a:pPr>
            <a:r>
              <a:rPr lang="en-US" sz="5290" spc="264">
                <a:solidFill>
                  <a:srgbClr val="000000"/>
                </a:solidFill>
                <a:latin typeface="Helios Extended Bold"/>
              </a:rPr>
              <a:t>INTRODUCTION</a:t>
            </a:r>
          </a:p>
        </p:txBody>
      </p:sp>
      <p:sp>
        <p:nvSpPr>
          <p:cNvPr id="7" name="TextBox 7"/>
          <p:cNvSpPr txBox="1"/>
          <p:nvPr/>
        </p:nvSpPr>
        <p:spPr>
          <a:xfrm>
            <a:off x="8442005" y="1448112"/>
            <a:ext cx="8693050" cy="1544321"/>
          </a:xfrm>
          <a:prstGeom prst="rect">
            <a:avLst/>
          </a:prstGeom>
        </p:spPr>
        <p:txBody>
          <a:bodyPr lIns="0" tIns="0" rIns="0" bIns="0" rtlCol="0" anchor="t">
            <a:spAutoFit/>
          </a:bodyPr>
          <a:lstStyle/>
          <a:p>
            <a:pPr marL="0" lvl="0" indent="0" algn="l">
              <a:lnSpc>
                <a:spcPts val="4159"/>
              </a:lnSpc>
            </a:pPr>
            <a:r>
              <a:rPr lang="en-US" sz="2599" spc="259">
                <a:solidFill>
                  <a:srgbClr val="000000"/>
                </a:solidFill>
                <a:latin typeface="Lato Bold"/>
              </a:rPr>
              <a:t>Large Language Models (LLMs) are transformative for language technology due to their remarkable capabilities.</a:t>
            </a:r>
          </a:p>
        </p:txBody>
      </p:sp>
      <p:grpSp>
        <p:nvGrpSpPr>
          <p:cNvPr id="8" name="Group 8"/>
          <p:cNvGrpSpPr/>
          <p:nvPr/>
        </p:nvGrpSpPr>
        <p:grpSpPr>
          <a:xfrm>
            <a:off x="17010810" y="1028700"/>
            <a:ext cx="248490" cy="24849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8442005" y="3496681"/>
            <a:ext cx="8693050" cy="1544321"/>
          </a:xfrm>
          <a:prstGeom prst="rect">
            <a:avLst/>
          </a:prstGeom>
        </p:spPr>
        <p:txBody>
          <a:bodyPr lIns="0" tIns="0" rIns="0" bIns="0" rtlCol="0" anchor="t">
            <a:spAutoFit/>
          </a:bodyPr>
          <a:lstStyle/>
          <a:p>
            <a:pPr marL="0" lvl="0" indent="0" algn="l">
              <a:lnSpc>
                <a:spcPts val="4159"/>
              </a:lnSpc>
            </a:pPr>
            <a:r>
              <a:rPr lang="en-US" sz="2599" spc="259">
                <a:solidFill>
                  <a:srgbClr val="000000"/>
                </a:solidFill>
                <a:latin typeface="Lato Bold"/>
              </a:rPr>
              <a:t>As LLMs grow larger and more complex, architectural decisions for deployment become critical.</a:t>
            </a:r>
          </a:p>
        </p:txBody>
      </p:sp>
      <p:sp>
        <p:nvSpPr>
          <p:cNvPr id="12" name="TextBox 12"/>
          <p:cNvSpPr txBox="1"/>
          <p:nvPr/>
        </p:nvSpPr>
        <p:spPr>
          <a:xfrm>
            <a:off x="8442005" y="5429146"/>
            <a:ext cx="8693050" cy="3115946"/>
          </a:xfrm>
          <a:prstGeom prst="rect">
            <a:avLst/>
          </a:prstGeom>
        </p:spPr>
        <p:txBody>
          <a:bodyPr lIns="0" tIns="0" rIns="0" bIns="0" rtlCol="0" anchor="t">
            <a:spAutoFit/>
          </a:bodyPr>
          <a:lstStyle/>
          <a:p>
            <a:pPr algn="l">
              <a:lnSpc>
                <a:spcPts val="4159"/>
              </a:lnSpc>
            </a:pPr>
            <a:r>
              <a:rPr lang="en-US" sz="2599" spc="259">
                <a:solidFill>
                  <a:srgbClr val="000000"/>
                </a:solidFill>
                <a:latin typeface="Lato Bold"/>
              </a:rPr>
              <a:t>Traditional centralized architectures faces many challenges such as:</a:t>
            </a:r>
          </a:p>
          <a:p>
            <a:pPr algn="l">
              <a:lnSpc>
                <a:spcPts val="4159"/>
              </a:lnSpc>
            </a:pPr>
            <a:endParaRPr lang="en-US" sz="2599" spc="259">
              <a:solidFill>
                <a:srgbClr val="000000"/>
              </a:solidFill>
              <a:latin typeface="Lato Bold"/>
            </a:endParaRPr>
          </a:p>
          <a:p>
            <a:pPr marL="561337" lvl="1" indent="-280669" algn="l">
              <a:lnSpc>
                <a:spcPts val="4159"/>
              </a:lnSpc>
              <a:buAutoNum type="arabicPeriod"/>
            </a:pPr>
            <a:r>
              <a:rPr lang="en-US" sz="2599" spc="259">
                <a:solidFill>
                  <a:srgbClr val="000000"/>
                </a:solidFill>
                <a:latin typeface="Lato Bold"/>
              </a:rPr>
              <a:t>Face scalability challenges</a:t>
            </a:r>
          </a:p>
          <a:p>
            <a:pPr marL="561337" lvl="1" indent="-280669" algn="l">
              <a:lnSpc>
                <a:spcPts val="4159"/>
              </a:lnSpc>
              <a:buAutoNum type="arabicPeriod"/>
            </a:pPr>
            <a:r>
              <a:rPr lang="en-US" sz="2599" spc="259">
                <a:solidFill>
                  <a:srgbClr val="000000"/>
                </a:solidFill>
                <a:latin typeface="Lato Bold"/>
              </a:rPr>
              <a:t>Limit full potential of LLMs</a:t>
            </a:r>
          </a:p>
          <a:p>
            <a:pPr marL="0" lvl="0" indent="0" algn="l">
              <a:lnSpc>
                <a:spcPts val="4159"/>
              </a:lnSpc>
            </a:pPr>
            <a:endParaRPr lang="en-US" sz="2599" spc="259">
              <a:solidFill>
                <a:srgbClr val="000000"/>
              </a:solidFill>
              <a:latin typeface="Lat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42975"/>
            <a:ext cx="15473019" cy="2988065"/>
          </a:xfrm>
          <a:prstGeom prst="rect">
            <a:avLst/>
          </a:prstGeom>
        </p:spPr>
        <p:txBody>
          <a:bodyPr lIns="0" tIns="0" rIns="0" bIns="0" rtlCol="0" anchor="t">
            <a:spAutoFit/>
          </a:bodyPr>
          <a:lstStyle/>
          <a:p>
            <a:pPr algn="l">
              <a:lnSpc>
                <a:spcPts val="5928"/>
              </a:lnSpc>
              <a:spcBef>
                <a:spcPct val="0"/>
              </a:spcBef>
            </a:pPr>
            <a:r>
              <a:rPr lang="en-US" sz="4234" spc="423">
                <a:solidFill>
                  <a:srgbClr val="000000"/>
                </a:solidFill>
                <a:latin typeface="Lato Bold"/>
              </a:rPr>
              <a:t>Distributed architectures provides a promising alternative as:</a:t>
            </a:r>
          </a:p>
          <a:p>
            <a:pPr marL="914264" lvl="1" indent="-457132" algn="l">
              <a:lnSpc>
                <a:spcPts val="5928"/>
              </a:lnSpc>
              <a:buFont typeface="Arial"/>
              <a:buChar char="•"/>
            </a:pPr>
            <a:r>
              <a:rPr lang="en-US" sz="4234" spc="423">
                <a:solidFill>
                  <a:srgbClr val="000000"/>
                </a:solidFill>
                <a:latin typeface="Lato Bold"/>
              </a:rPr>
              <a:t>Harness power of multiple computers</a:t>
            </a:r>
          </a:p>
          <a:p>
            <a:pPr marL="914264" lvl="1" indent="-457132" algn="l">
              <a:lnSpc>
                <a:spcPts val="5928"/>
              </a:lnSpc>
              <a:buFont typeface="Arial"/>
              <a:buChar char="•"/>
            </a:pPr>
            <a:r>
              <a:rPr lang="en-US" sz="4234" spc="423">
                <a:solidFill>
                  <a:srgbClr val="000000"/>
                </a:solidFill>
                <a:latin typeface="Lato Bold"/>
              </a:rPr>
              <a:t>Can host and serve massive LLMs</a:t>
            </a:r>
          </a:p>
        </p:txBody>
      </p:sp>
      <p:grpSp>
        <p:nvGrpSpPr>
          <p:cNvPr id="3" name="Group 3"/>
          <p:cNvGrpSpPr/>
          <p:nvPr/>
        </p:nvGrpSpPr>
        <p:grpSpPr>
          <a:xfrm>
            <a:off x="457200" y="4914900"/>
            <a:ext cx="17373600" cy="4876800"/>
            <a:chOff x="0" y="0"/>
            <a:chExt cx="5729109" cy="1354667"/>
          </a:xfrm>
        </p:grpSpPr>
        <p:sp>
          <p:nvSpPr>
            <p:cNvPr id="4" name="Freeform 4"/>
            <p:cNvSpPr/>
            <p:nvPr/>
          </p:nvSpPr>
          <p:spPr>
            <a:xfrm>
              <a:off x="0" y="0"/>
              <a:ext cx="5729109" cy="1354667"/>
            </a:xfrm>
            <a:custGeom>
              <a:avLst/>
              <a:gdLst/>
              <a:ahLst/>
              <a:cxnLst/>
              <a:rect l="l" t="t" r="r" b="b"/>
              <a:pathLst>
                <a:path w="5729109" h="1354667">
                  <a:moveTo>
                    <a:pt x="0" y="0"/>
                  </a:moveTo>
                  <a:lnTo>
                    <a:pt x="5729109" y="0"/>
                  </a:lnTo>
                  <a:lnTo>
                    <a:pt x="5729109" y="1354667"/>
                  </a:lnTo>
                  <a:lnTo>
                    <a:pt x="0" y="1354667"/>
                  </a:lnTo>
                  <a:close/>
                </a:path>
              </a:pathLst>
            </a:custGeom>
            <a:solidFill>
              <a:srgbClr val="A79E9C">
                <a:alpha val="80000"/>
              </a:srgbClr>
            </a:solidFill>
          </p:spPr>
        </p:sp>
        <p:sp>
          <p:nvSpPr>
            <p:cNvPr id="5" name="TextBox 5"/>
            <p:cNvSpPr txBox="1"/>
            <p:nvPr/>
          </p:nvSpPr>
          <p:spPr>
            <a:xfrm>
              <a:off x="0" y="-47625"/>
              <a:ext cx="5729109" cy="1402292"/>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1028700" y="6089545"/>
            <a:ext cx="13382303" cy="2247945"/>
          </a:xfrm>
          <a:prstGeom prst="rect">
            <a:avLst/>
          </a:prstGeom>
        </p:spPr>
        <p:txBody>
          <a:bodyPr lIns="0" tIns="0" rIns="0" bIns="0" rtlCol="0" anchor="t">
            <a:spAutoFit/>
          </a:bodyPr>
          <a:lstStyle/>
          <a:p>
            <a:pPr algn="l">
              <a:lnSpc>
                <a:spcPts val="5988"/>
              </a:lnSpc>
              <a:spcBef>
                <a:spcPct val="0"/>
              </a:spcBef>
            </a:pPr>
            <a:r>
              <a:rPr lang="en-US" sz="4277" spc="427">
                <a:solidFill>
                  <a:srgbClr val="000000"/>
                </a:solidFill>
                <a:latin typeface="Lato Bold"/>
              </a:rPr>
              <a:t>Benefits of distributed architectures:</a:t>
            </a:r>
          </a:p>
          <a:p>
            <a:pPr marL="923539" lvl="1" indent="-461770" algn="l">
              <a:lnSpc>
                <a:spcPts val="5988"/>
              </a:lnSpc>
              <a:buFont typeface="Arial"/>
              <a:buChar char="•"/>
            </a:pPr>
            <a:r>
              <a:rPr lang="en-US" sz="4277" spc="427">
                <a:solidFill>
                  <a:srgbClr val="000000"/>
                </a:solidFill>
                <a:latin typeface="Lato Bold"/>
              </a:rPr>
              <a:t>Scalability</a:t>
            </a:r>
          </a:p>
          <a:p>
            <a:pPr marL="923539" lvl="1" indent="-461770" algn="l">
              <a:lnSpc>
                <a:spcPts val="5988"/>
              </a:lnSpc>
              <a:buFont typeface="Arial"/>
              <a:buChar char="•"/>
            </a:pPr>
            <a:r>
              <a:rPr lang="en-US" sz="4277" spc="427">
                <a:solidFill>
                  <a:srgbClr val="000000"/>
                </a:solidFill>
                <a:latin typeface="Lato Bold"/>
              </a:rPr>
              <a:t>Improved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50043" y="0"/>
            <a:ext cx="0" cy="3768928"/>
          </a:xfrm>
          <a:prstGeom prst="line">
            <a:avLst/>
          </a:prstGeom>
          <a:ln w="57150" cap="flat">
            <a:solidFill>
              <a:srgbClr val="4E6E81"/>
            </a:solidFill>
            <a:prstDash val="sysDash"/>
            <a:headEnd type="none" w="sm" len="sm"/>
            <a:tailEnd type="none" w="sm" len="sm"/>
          </a:ln>
        </p:spPr>
      </p:sp>
      <p:grpSp>
        <p:nvGrpSpPr>
          <p:cNvPr id="3" name="Group 3"/>
          <p:cNvGrpSpPr/>
          <p:nvPr/>
        </p:nvGrpSpPr>
        <p:grpSpPr>
          <a:xfrm>
            <a:off x="17653748" y="9472612"/>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6" name="Freeform 6"/>
          <p:cNvSpPr/>
          <p:nvPr/>
        </p:nvSpPr>
        <p:spPr>
          <a:xfrm>
            <a:off x="5508201" y="90620"/>
            <a:ext cx="2136737" cy="1876160"/>
          </a:xfrm>
          <a:custGeom>
            <a:avLst/>
            <a:gdLst/>
            <a:ahLst/>
            <a:cxnLst/>
            <a:rect l="l" t="t" r="r" b="b"/>
            <a:pathLst>
              <a:path w="2136737" h="1876160">
                <a:moveTo>
                  <a:pt x="0" y="0"/>
                </a:moveTo>
                <a:lnTo>
                  <a:pt x="2136737" y="0"/>
                </a:lnTo>
                <a:lnTo>
                  <a:pt x="2136737" y="1876160"/>
                </a:lnTo>
                <a:lnTo>
                  <a:pt x="0" y="18761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495368" y="3553826"/>
            <a:ext cx="15297263" cy="6167276"/>
          </a:xfrm>
          <a:custGeom>
            <a:avLst/>
            <a:gdLst/>
            <a:ahLst/>
            <a:cxnLst/>
            <a:rect l="l" t="t" r="r" b="b"/>
            <a:pathLst>
              <a:path w="15297263" h="6167276">
                <a:moveTo>
                  <a:pt x="0" y="0"/>
                </a:moveTo>
                <a:lnTo>
                  <a:pt x="15297264" y="0"/>
                </a:lnTo>
                <a:lnTo>
                  <a:pt x="15297264" y="6167276"/>
                </a:lnTo>
                <a:lnTo>
                  <a:pt x="0" y="6167276"/>
                </a:lnTo>
                <a:lnTo>
                  <a:pt x="0" y="0"/>
                </a:lnTo>
                <a:close/>
              </a:path>
            </a:pathLst>
          </a:custGeom>
          <a:blipFill>
            <a:blip r:embed="rId5"/>
            <a:stretch>
              <a:fillRect/>
            </a:stretch>
          </a:blipFill>
        </p:spPr>
      </p:sp>
      <p:sp>
        <p:nvSpPr>
          <p:cNvPr id="8" name="TextBox 8"/>
          <p:cNvSpPr txBox="1"/>
          <p:nvPr/>
        </p:nvSpPr>
        <p:spPr>
          <a:xfrm>
            <a:off x="1962037" y="409575"/>
            <a:ext cx="8693050" cy="1076325"/>
          </a:xfrm>
          <a:prstGeom prst="rect">
            <a:avLst/>
          </a:prstGeom>
        </p:spPr>
        <p:txBody>
          <a:bodyPr lIns="0" tIns="0" rIns="0" bIns="0" rtlCol="0" anchor="t">
            <a:spAutoFit/>
          </a:bodyPr>
          <a:lstStyle/>
          <a:p>
            <a:pPr marL="0" lvl="0" indent="0" algn="l">
              <a:lnSpc>
                <a:spcPts val="8400"/>
              </a:lnSpc>
            </a:pPr>
            <a:r>
              <a:rPr lang="en-US" sz="6000" spc="300">
                <a:solidFill>
                  <a:srgbClr val="000000"/>
                </a:solidFill>
                <a:latin typeface="Helios Extended Bold"/>
              </a:rPr>
              <a:t>PETALS</a:t>
            </a:r>
          </a:p>
        </p:txBody>
      </p:sp>
      <p:sp>
        <p:nvSpPr>
          <p:cNvPr id="9" name="TextBox 9"/>
          <p:cNvSpPr txBox="1"/>
          <p:nvPr/>
        </p:nvSpPr>
        <p:spPr>
          <a:xfrm>
            <a:off x="1495368" y="1852480"/>
            <a:ext cx="15173018" cy="1096011"/>
          </a:xfrm>
          <a:prstGeom prst="rect">
            <a:avLst/>
          </a:prstGeom>
        </p:spPr>
        <p:txBody>
          <a:bodyPr lIns="0" tIns="0" rIns="0" bIns="0" rtlCol="0" anchor="t">
            <a:spAutoFit/>
          </a:bodyPr>
          <a:lstStyle/>
          <a:p>
            <a:pPr marL="0" lvl="0" indent="0" algn="l">
              <a:lnSpc>
                <a:spcPts val="4479"/>
              </a:lnSpc>
            </a:pPr>
            <a:r>
              <a:rPr lang="en-US" sz="2799" spc="279">
                <a:solidFill>
                  <a:srgbClr val="000000"/>
                </a:solidFill>
                <a:latin typeface="Lato Bold"/>
              </a:rPr>
              <a:t>A system for inference and fine-tuning of large models collaboratively by joining the resources of multiple parties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35866" y="409575"/>
            <a:ext cx="14523548"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HOW DOES IT WORK? </a:t>
            </a:r>
          </a:p>
        </p:txBody>
      </p:sp>
      <p:grpSp>
        <p:nvGrpSpPr>
          <p:cNvPr id="3" name="Group 3"/>
          <p:cNvGrpSpPr/>
          <p:nvPr/>
        </p:nvGrpSpPr>
        <p:grpSpPr>
          <a:xfrm>
            <a:off x="17259300"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80210" y="7802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418757" y="2752743"/>
            <a:ext cx="17089033" cy="1011019"/>
          </a:xfrm>
          <a:prstGeom prst="rect">
            <a:avLst/>
          </a:prstGeom>
        </p:spPr>
        <p:txBody>
          <a:bodyPr lIns="0" tIns="0" rIns="0" bIns="0" rtlCol="0" anchor="t">
            <a:spAutoFit/>
          </a:bodyPr>
          <a:lstStyle/>
          <a:p>
            <a:pPr marL="636067" lvl="1" indent="-318034" algn="l">
              <a:lnSpc>
                <a:spcPts val="4124"/>
              </a:lnSpc>
              <a:buFont typeface="Arial"/>
              <a:buChar char="•"/>
            </a:pPr>
            <a:r>
              <a:rPr lang="en-US" sz="2946" spc="294">
                <a:solidFill>
                  <a:srgbClr val="000000"/>
                </a:solidFill>
                <a:latin typeface="Lato Bold"/>
              </a:rPr>
              <a:t>PETALS enables collaborative inference and fine-tuning of large language models by leveraging the combined resources of multiple devices/participants.</a:t>
            </a:r>
          </a:p>
        </p:txBody>
      </p:sp>
      <p:sp>
        <p:nvSpPr>
          <p:cNvPr id="10" name="TextBox 10"/>
          <p:cNvSpPr txBox="1"/>
          <p:nvPr/>
        </p:nvSpPr>
        <p:spPr>
          <a:xfrm>
            <a:off x="418757" y="4337081"/>
            <a:ext cx="16986209" cy="497275"/>
          </a:xfrm>
          <a:prstGeom prst="rect">
            <a:avLst/>
          </a:prstGeom>
        </p:spPr>
        <p:txBody>
          <a:bodyPr lIns="0" tIns="0" rIns="0" bIns="0" rtlCol="0" anchor="t">
            <a:spAutoFit/>
          </a:bodyPr>
          <a:lstStyle/>
          <a:p>
            <a:pPr marL="630913" lvl="1" indent="-315457" algn="l">
              <a:lnSpc>
                <a:spcPts val="4091"/>
              </a:lnSpc>
              <a:buFont typeface="Arial"/>
              <a:buChar char="•"/>
            </a:pPr>
            <a:r>
              <a:rPr lang="en-US" sz="2922" spc="292">
                <a:solidFill>
                  <a:srgbClr val="000000"/>
                </a:solidFill>
                <a:latin typeface="Lato Bold"/>
              </a:rPr>
              <a:t>Participants can run a server, client, or both roles</a:t>
            </a:r>
          </a:p>
        </p:txBody>
      </p:sp>
      <p:sp>
        <p:nvSpPr>
          <p:cNvPr id="11" name="TextBox 11"/>
          <p:cNvSpPr txBox="1"/>
          <p:nvPr/>
        </p:nvSpPr>
        <p:spPr>
          <a:xfrm>
            <a:off x="418757" y="5407676"/>
            <a:ext cx="16180872" cy="1030035"/>
          </a:xfrm>
          <a:prstGeom prst="rect">
            <a:avLst/>
          </a:prstGeom>
        </p:spPr>
        <p:txBody>
          <a:bodyPr lIns="0" tIns="0" rIns="0" bIns="0" rtlCol="0" anchor="t">
            <a:spAutoFit/>
          </a:bodyPr>
          <a:lstStyle/>
          <a:p>
            <a:pPr marL="636352" lvl="1" indent="-318176" algn="l">
              <a:lnSpc>
                <a:spcPts val="4126"/>
              </a:lnSpc>
              <a:buFont typeface="Arial"/>
              <a:buChar char="•"/>
            </a:pPr>
            <a:r>
              <a:rPr lang="en-US" sz="2947" spc="294">
                <a:solidFill>
                  <a:srgbClr val="000000"/>
                </a:solidFill>
                <a:latin typeface="Lato Bold"/>
              </a:rPr>
              <a:t>Servers host subsets of the model layers (e.g., Transformer blocks) on their GPUs</a:t>
            </a:r>
          </a:p>
        </p:txBody>
      </p:sp>
      <p:sp>
        <p:nvSpPr>
          <p:cNvPr id="12" name="TextBox 12"/>
          <p:cNvSpPr txBox="1"/>
          <p:nvPr/>
        </p:nvSpPr>
        <p:spPr>
          <a:xfrm>
            <a:off x="418757" y="6904436"/>
            <a:ext cx="16986209" cy="1029871"/>
          </a:xfrm>
          <a:prstGeom prst="rect">
            <a:avLst/>
          </a:prstGeom>
        </p:spPr>
        <p:txBody>
          <a:bodyPr lIns="0" tIns="0" rIns="0" bIns="0" rtlCol="0" anchor="t">
            <a:spAutoFit/>
          </a:bodyPr>
          <a:lstStyle/>
          <a:p>
            <a:pPr marL="637746" lvl="1" indent="-318873" algn="l">
              <a:lnSpc>
                <a:spcPts val="4135"/>
              </a:lnSpc>
              <a:buFont typeface="Arial"/>
              <a:buChar char="•"/>
            </a:pPr>
            <a:r>
              <a:rPr lang="en-US" sz="2953" spc="295">
                <a:solidFill>
                  <a:srgbClr val="000000"/>
                </a:solidFill>
                <a:latin typeface="Lato Bold"/>
              </a:rPr>
              <a:t>Clients form chains of servers to run inference or fine-tuning steps across the entire model</a:t>
            </a:r>
          </a:p>
        </p:txBody>
      </p:sp>
      <p:sp>
        <p:nvSpPr>
          <p:cNvPr id="13" name="AutoShape 13"/>
          <p:cNvSpPr/>
          <p:nvPr/>
        </p:nvSpPr>
        <p:spPr>
          <a:xfrm>
            <a:off x="390182" y="0"/>
            <a:ext cx="0" cy="3768928"/>
          </a:xfrm>
          <a:prstGeom prst="line">
            <a:avLst/>
          </a:prstGeom>
          <a:ln w="57150" cap="flat">
            <a:solidFill>
              <a:srgbClr val="4E6E81"/>
            </a:solidFill>
            <a:prstDash val="sysDash"/>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35866" y="409575"/>
            <a:ext cx="14523548"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INFERENCE PROCESS:</a:t>
            </a:r>
          </a:p>
        </p:txBody>
      </p:sp>
      <p:grpSp>
        <p:nvGrpSpPr>
          <p:cNvPr id="3" name="Group 3"/>
          <p:cNvGrpSpPr/>
          <p:nvPr/>
        </p:nvGrpSpPr>
        <p:grpSpPr>
          <a:xfrm>
            <a:off x="17259300" y="9258300"/>
            <a:ext cx="248490" cy="248490"/>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80210" y="780210"/>
            <a:ext cx="248490" cy="24849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780210" y="2054767"/>
            <a:ext cx="20926579" cy="534017"/>
          </a:xfrm>
          <a:prstGeom prst="rect">
            <a:avLst/>
          </a:prstGeom>
        </p:spPr>
        <p:txBody>
          <a:bodyPr lIns="0" tIns="0" rIns="0" bIns="0" rtlCol="0" anchor="t">
            <a:spAutoFit/>
          </a:bodyPr>
          <a:lstStyle/>
          <a:p>
            <a:pPr marL="665335" lvl="1" indent="-332667" algn="l">
              <a:lnSpc>
                <a:spcPts val="4314"/>
              </a:lnSpc>
              <a:buFont typeface="Arial"/>
              <a:buChar char="•"/>
            </a:pPr>
            <a:r>
              <a:rPr lang="en-US" sz="3081" spc="308">
                <a:solidFill>
                  <a:srgbClr val="000000"/>
                </a:solidFill>
                <a:latin typeface="Lato Bold"/>
              </a:rPr>
              <a:t>Client stores token embeddings locally (small fraction of total parameters)</a:t>
            </a:r>
          </a:p>
        </p:txBody>
      </p:sp>
      <p:sp>
        <p:nvSpPr>
          <p:cNvPr id="10" name="TextBox 10"/>
          <p:cNvSpPr txBox="1"/>
          <p:nvPr/>
        </p:nvSpPr>
        <p:spPr>
          <a:xfrm>
            <a:off x="780210" y="3060700"/>
            <a:ext cx="18476265" cy="534017"/>
          </a:xfrm>
          <a:prstGeom prst="rect">
            <a:avLst/>
          </a:prstGeom>
        </p:spPr>
        <p:txBody>
          <a:bodyPr lIns="0" tIns="0" rIns="0" bIns="0" rtlCol="0" anchor="t">
            <a:spAutoFit/>
          </a:bodyPr>
          <a:lstStyle/>
          <a:p>
            <a:pPr marL="665335" lvl="1" indent="-332667" algn="l">
              <a:lnSpc>
                <a:spcPts val="4314"/>
              </a:lnSpc>
              <a:buFont typeface="Arial"/>
              <a:buChar char="•"/>
            </a:pPr>
            <a:r>
              <a:rPr lang="en-US" sz="3081" spc="308">
                <a:solidFill>
                  <a:srgbClr val="000000"/>
                </a:solidFill>
                <a:latin typeface="Lato Bold"/>
              </a:rPr>
              <a:t>Client finds a chain of servers holding all model layers</a:t>
            </a:r>
          </a:p>
        </p:txBody>
      </p:sp>
      <p:sp>
        <p:nvSpPr>
          <p:cNvPr id="11" name="TextBox 11"/>
          <p:cNvSpPr txBox="1"/>
          <p:nvPr/>
        </p:nvSpPr>
        <p:spPr>
          <a:xfrm>
            <a:off x="780210" y="4066633"/>
            <a:ext cx="19269048" cy="4353331"/>
          </a:xfrm>
          <a:prstGeom prst="rect">
            <a:avLst/>
          </a:prstGeom>
        </p:spPr>
        <p:txBody>
          <a:bodyPr lIns="0" tIns="0" rIns="0" bIns="0" rtlCol="0" anchor="t">
            <a:spAutoFit/>
          </a:bodyPr>
          <a:lstStyle/>
          <a:p>
            <a:pPr marL="665335" lvl="1" indent="-332667" algn="l">
              <a:lnSpc>
                <a:spcPts val="4314"/>
              </a:lnSpc>
              <a:buFont typeface="Arial"/>
              <a:buChar char="•"/>
            </a:pPr>
            <a:r>
              <a:rPr lang="en-US" sz="3081" spc="308">
                <a:solidFill>
                  <a:srgbClr val="000000"/>
                </a:solidFill>
                <a:latin typeface="Lato Bold"/>
              </a:rPr>
              <a:t>Client sends token embeddings to the first server in the chain</a:t>
            </a:r>
          </a:p>
          <a:p>
            <a:pPr algn="l">
              <a:lnSpc>
                <a:spcPts val="4314"/>
              </a:lnSpc>
            </a:pPr>
            <a:endParaRPr lang="en-US" sz="3081" spc="308">
              <a:solidFill>
                <a:srgbClr val="000000"/>
              </a:solidFill>
              <a:latin typeface="Lato Bold"/>
            </a:endParaRPr>
          </a:p>
          <a:p>
            <a:pPr marL="665335" lvl="1" indent="-332667" algn="l">
              <a:lnSpc>
                <a:spcPts val="4314"/>
              </a:lnSpc>
              <a:buFont typeface="Arial"/>
              <a:buChar char="•"/>
            </a:pPr>
            <a:r>
              <a:rPr lang="en-US" sz="3081" spc="308">
                <a:solidFill>
                  <a:srgbClr val="000000"/>
                </a:solidFill>
                <a:latin typeface="Lato Bold"/>
              </a:rPr>
              <a:t>Each server computes activations for its layers and passes to the next server</a:t>
            </a:r>
          </a:p>
          <a:p>
            <a:pPr algn="l">
              <a:lnSpc>
                <a:spcPts val="4314"/>
              </a:lnSpc>
            </a:pPr>
            <a:endParaRPr lang="en-US" sz="3081" spc="308">
              <a:solidFill>
                <a:srgbClr val="000000"/>
              </a:solidFill>
              <a:latin typeface="Lato Bold"/>
            </a:endParaRPr>
          </a:p>
          <a:p>
            <a:pPr marL="665335" lvl="1" indent="-332667" algn="l">
              <a:lnSpc>
                <a:spcPts val="4314"/>
              </a:lnSpc>
              <a:buFont typeface="Arial"/>
              <a:buChar char="•"/>
            </a:pPr>
            <a:r>
              <a:rPr lang="en-US" sz="3081" spc="308">
                <a:solidFill>
                  <a:srgbClr val="000000"/>
                </a:solidFill>
                <a:latin typeface="Lato Bold"/>
              </a:rPr>
              <a:t>Final server returns representations to the client</a:t>
            </a:r>
          </a:p>
          <a:p>
            <a:pPr algn="l">
              <a:lnSpc>
                <a:spcPts val="4314"/>
              </a:lnSpc>
            </a:pPr>
            <a:endParaRPr lang="en-US" sz="3081" spc="308">
              <a:solidFill>
                <a:srgbClr val="000000"/>
              </a:solidFill>
              <a:latin typeface="Lato Bold"/>
            </a:endParaRPr>
          </a:p>
          <a:p>
            <a:pPr marL="665335" lvl="1" indent="-332667" algn="l">
              <a:lnSpc>
                <a:spcPts val="4314"/>
              </a:lnSpc>
              <a:buFont typeface="Arial"/>
              <a:buChar char="•"/>
            </a:pPr>
            <a:r>
              <a:rPr lang="en-US" sz="3081" spc="308">
                <a:solidFill>
                  <a:srgbClr val="000000"/>
                </a:solidFill>
                <a:latin typeface="Lato Bold"/>
              </a:rPr>
              <a:t>Client computes next token probabilities based on final representations</a:t>
            </a:r>
          </a:p>
          <a:p>
            <a:pPr algn="l">
              <a:lnSpc>
                <a:spcPts val="4314"/>
              </a:lnSpc>
            </a:pPr>
            <a:endParaRPr lang="en-US" sz="3081" spc="308">
              <a:solidFill>
                <a:srgbClr val="000000"/>
              </a:solidFill>
              <a:latin typeface="Lato Bold"/>
            </a:endParaRPr>
          </a:p>
        </p:txBody>
      </p:sp>
      <p:sp>
        <p:nvSpPr>
          <p:cNvPr id="12" name="AutoShape 12"/>
          <p:cNvSpPr/>
          <p:nvPr/>
        </p:nvSpPr>
        <p:spPr>
          <a:xfrm>
            <a:off x="550043" y="0"/>
            <a:ext cx="0" cy="3768928"/>
          </a:xfrm>
          <a:prstGeom prst="line">
            <a:avLst/>
          </a:prstGeom>
          <a:ln w="57150" cap="flat">
            <a:solidFill>
              <a:srgbClr val="4E6E81"/>
            </a:solidFill>
            <a:prstDash val="sysDash"/>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018367"/>
            <a:ext cx="18288000" cy="0"/>
          </a:xfrm>
          <a:prstGeom prst="line">
            <a:avLst/>
          </a:prstGeom>
          <a:ln w="57150" cap="flat">
            <a:solidFill>
              <a:srgbClr val="4E6E81"/>
            </a:solidFill>
            <a:prstDash val="sysDash"/>
            <a:headEnd type="none" w="sm" len="sm"/>
            <a:tailEnd type="none" w="sm" len="sm"/>
          </a:ln>
        </p:spPr>
      </p:sp>
      <p:grpSp>
        <p:nvGrpSpPr>
          <p:cNvPr id="3" name="Group 3"/>
          <p:cNvGrpSpPr/>
          <p:nvPr/>
        </p:nvGrpSpPr>
        <p:grpSpPr>
          <a:xfrm>
            <a:off x="1897117" y="3218267"/>
            <a:ext cx="2002674" cy="1543050"/>
            <a:chOff x="0" y="0"/>
            <a:chExt cx="1054906" cy="812800"/>
          </a:xfrm>
        </p:grpSpPr>
        <p:sp>
          <p:nvSpPr>
            <p:cNvPr id="4" name="Freeform 4"/>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5" name="TextBox 5"/>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1</a:t>
              </a:r>
            </a:p>
          </p:txBody>
        </p:sp>
      </p:grpSp>
      <p:grpSp>
        <p:nvGrpSpPr>
          <p:cNvPr id="6" name="Group 6"/>
          <p:cNvGrpSpPr/>
          <p:nvPr/>
        </p:nvGrpSpPr>
        <p:grpSpPr>
          <a:xfrm>
            <a:off x="6019465" y="3218267"/>
            <a:ext cx="2002674" cy="1543050"/>
            <a:chOff x="0" y="0"/>
            <a:chExt cx="1054906" cy="812800"/>
          </a:xfrm>
        </p:grpSpPr>
        <p:sp>
          <p:nvSpPr>
            <p:cNvPr id="7" name="Freeform 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8" name="TextBox 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2</a:t>
              </a:r>
            </a:p>
          </p:txBody>
        </p:sp>
      </p:grpSp>
      <p:grpSp>
        <p:nvGrpSpPr>
          <p:cNvPr id="9" name="Group 9"/>
          <p:cNvGrpSpPr/>
          <p:nvPr/>
        </p:nvGrpSpPr>
        <p:grpSpPr>
          <a:xfrm>
            <a:off x="14263965" y="3218267"/>
            <a:ext cx="2002674" cy="1543050"/>
            <a:chOff x="0" y="0"/>
            <a:chExt cx="1054906" cy="812800"/>
          </a:xfrm>
        </p:grpSpPr>
        <p:sp>
          <p:nvSpPr>
            <p:cNvPr id="10" name="Freeform 10"/>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1" name="TextBox 11"/>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4</a:t>
              </a:r>
            </a:p>
          </p:txBody>
        </p:sp>
      </p:grpSp>
      <p:sp>
        <p:nvSpPr>
          <p:cNvPr id="12" name="TextBox 12"/>
          <p:cNvSpPr txBox="1"/>
          <p:nvPr/>
        </p:nvSpPr>
        <p:spPr>
          <a:xfrm>
            <a:off x="966578" y="5042261"/>
            <a:ext cx="3863752" cy="3115946"/>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Clients "own" trainable parameters (e.g., adapters, soft prompts)</a:t>
            </a:r>
          </a:p>
          <a:p>
            <a:pPr algn="l">
              <a:lnSpc>
                <a:spcPts val="4159"/>
              </a:lnSpc>
            </a:pPr>
            <a:endParaRPr lang="en-US" sz="2599" spc="259">
              <a:solidFill>
                <a:srgbClr val="000000"/>
              </a:solidFill>
              <a:latin typeface="Lato Bold"/>
            </a:endParaRPr>
          </a:p>
        </p:txBody>
      </p:sp>
      <p:sp>
        <p:nvSpPr>
          <p:cNvPr id="13" name="TextBox 13"/>
          <p:cNvSpPr txBox="1"/>
          <p:nvPr/>
        </p:nvSpPr>
        <p:spPr>
          <a:xfrm>
            <a:off x="5280248" y="5038725"/>
            <a:ext cx="3863752" cy="259207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Servers host original pretrained layers and compute activations</a:t>
            </a:r>
          </a:p>
        </p:txBody>
      </p:sp>
      <p:sp>
        <p:nvSpPr>
          <p:cNvPr id="14" name="TextBox 14"/>
          <p:cNvSpPr txBox="1"/>
          <p:nvPr/>
        </p:nvSpPr>
        <p:spPr>
          <a:xfrm>
            <a:off x="9366482" y="5038725"/>
            <a:ext cx="3863752" cy="259207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 routes training data through a server chain to get representations</a:t>
            </a:r>
          </a:p>
        </p:txBody>
      </p:sp>
      <p:sp>
        <p:nvSpPr>
          <p:cNvPr id="15" name="TextBox 15"/>
          <p:cNvSpPr txBox="1"/>
          <p:nvPr/>
        </p:nvSpPr>
        <p:spPr>
          <a:xfrm>
            <a:off x="13644038" y="5042261"/>
            <a:ext cx="3863752" cy="259207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 obtains predictions with a local classification head</a:t>
            </a:r>
          </a:p>
        </p:txBody>
      </p:sp>
      <p:grpSp>
        <p:nvGrpSpPr>
          <p:cNvPr id="16" name="Group 16"/>
          <p:cNvGrpSpPr/>
          <p:nvPr/>
        </p:nvGrpSpPr>
        <p:grpSpPr>
          <a:xfrm>
            <a:off x="10141617" y="3218267"/>
            <a:ext cx="2002674" cy="1543050"/>
            <a:chOff x="0" y="0"/>
            <a:chExt cx="1054906" cy="812800"/>
          </a:xfrm>
        </p:grpSpPr>
        <p:sp>
          <p:nvSpPr>
            <p:cNvPr id="17" name="Freeform 1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8" name="TextBox 1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3</a:t>
              </a:r>
            </a:p>
          </p:txBody>
        </p:sp>
      </p:grpSp>
      <p:sp>
        <p:nvSpPr>
          <p:cNvPr id="19" name="TextBox 19"/>
          <p:cNvSpPr txBox="1"/>
          <p:nvPr/>
        </p:nvSpPr>
        <p:spPr>
          <a:xfrm>
            <a:off x="1449340" y="1471277"/>
            <a:ext cx="15872082"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FINE-TUNING PROCESS:</a:t>
            </a:r>
          </a:p>
        </p:txBody>
      </p:sp>
      <p:grpSp>
        <p:nvGrpSpPr>
          <p:cNvPr id="20" name="Group 20"/>
          <p:cNvGrpSpPr/>
          <p:nvPr/>
        </p:nvGrpSpPr>
        <p:grpSpPr>
          <a:xfrm>
            <a:off x="17259300" y="9258300"/>
            <a:ext cx="248490" cy="248490"/>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2" name="TextBox 22"/>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23" name="Group 23"/>
          <p:cNvGrpSpPr/>
          <p:nvPr/>
        </p:nvGrpSpPr>
        <p:grpSpPr>
          <a:xfrm>
            <a:off x="718088" y="780210"/>
            <a:ext cx="248490" cy="248490"/>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5" name="TextBox 2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018367"/>
            <a:ext cx="18288000" cy="0"/>
          </a:xfrm>
          <a:prstGeom prst="line">
            <a:avLst/>
          </a:prstGeom>
          <a:ln w="57150" cap="flat">
            <a:solidFill>
              <a:srgbClr val="4E6E81"/>
            </a:solidFill>
            <a:prstDash val="sysDash"/>
            <a:headEnd type="none" w="sm" len="sm"/>
            <a:tailEnd type="none" w="sm" len="sm"/>
          </a:ln>
        </p:spPr>
      </p:sp>
      <p:grpSp>
        <p:nvGrpSpPr>
          <p:cNvPr id="3" name="Group 3"/>
          <p:cNvGrpSpPr/>
          <p:nvPr/>
        </p:nvGrpSpPr>
        <p:grpSpPr>
          <a:xfrm>
            <a:off x="1897117" y="3218267"/>
            <a:ext cx="2002674" cy="1543050"/>
            <a:chOff x="0" y="0"/>
            <a:chExt cx="1054906" cy="812800"/>
          </a:xfrm>
        </p:grpSpPr>
        <p:sp>
          <p:nvSpPr>
            <p:cNvPr id="4" name="Freeform 4"/>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5" name="TextBox 5"/>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1</a:t>
              </a:r>
            </a:p>
          </p:txBody>
        </p:sp>
      </p:grpSp>
      <p:grpSp>
        <p:nvGrpSpPr>
          <p:cNvPr id="6" name="Group 6"/>
          <p:cNvGrpSpPr/>
          <p:nvPr/>
        </p:nvGrpSpPr>
        <p:grpSpPr>
          <a:xfrm>
            <a:off x="6019465" y="3218267"/>
            <a:ext cx="2002674" cy="1543050"/>
            <a:chOff x="0" y="0"/>
            <a:chExt cx="1054906" cy="812800"/>
          </a:xfrm>
        </p:grpSpPr>
        <p:sp>
          <p:nvSpPr>
            <p:cNvPr id="7" name="Freeform 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8" name="TextBox 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2</a:t>
              </a:r>
            </a:p>
          </p:txBody>
        </p:sp>
      </p:grpSp>
      <p:grpSp>
        <p:nvGrpSpPr>
          <p:cNvPr id="9" name="Group 9"/>
          <p:cNvGrpSpPr/>
          <p:nvPr/>
        </p:nvGrpSpPr>
        <p:grpSpPr>
          <a:xfrm>
            <a:off x="14263965" y="3218267"/>
            <a:ext cx="2002674" cy="1543050"/>
            <a:chOff x="0" y="0"/>
            <a:chExt cx="1054906" cy="812800"/>
          </a:xfrm>
        </p:grpSpPr>
        <p:sp>
          <p:nvSpPr>
            <p:cNvPr id="10" name="Freeform 10"/>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1" name="TextBox 11"/>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4</a:t>
              </a:r>
            </a:p>
          </p:txBody>
        </p:sp>
      </p:grpSp>
      <p:sp>
        <p:nvSpPr>
          <p:cNvPr id="12" name="TextBox 12"/>
          <p:cNvSpPr txBox="1"/>
          <p:nvPr/>
        </p:nvSpPr>
        <p:spPr>
          <a:xfrm>
            <a:off x="966578" y="5038725"/>
            <a:ext cx="3863752" cy="2068196"/>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 computes gradients for local parameters</a:t>
            </a:r>
          </a:p>
          <a:p>
            <a:pPr algn="l">
              <a:lnSpc>
                <a:spcPts val="4159"/>
              </a:lnSpc>
            </a:pPr>
            <a:endParaRPr lang="en-US" sz="2599" spc="259">
              <a:solidFill>
                <a:srgbClr val="000000"/>
              </a:solidFill>
              <a:latin typeface="Lato Bold"/>
            </a:endParaRPr>
          </a:p>
        </p:txBody>
      </p:sp>
      <p:sp>
        <p:nvSpPr>
          <p:cNvPr id="13" name="TextBox 13"/>
          <p:cNvSpPr txBox="1"/>
          <p:nvPr/>
        </p:nvSpPr>
        <p:spPr>
          <a:xfrm>
            <a:off x="5280248" y="5038725"/>
            <a:ext cx="3863752" cy="259207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 sends activations backwards through the same server chain</a:t>
            </a:r>
          </a:p>
        </p:txBody>
      </p:sp>
      <p:sp>
        <p:nvSpPr>
          <p:cNvPr id="14" name="TextBox 14"/>
          <p:cNvSpPr txBox="1"/>
          <p:nvPr/>
        </p:nvSpPr>
        <p:spPr>
          <a:xfrm>
            <a:off x="9385381" y="5038725"/>
            <a:ext cx="3863752" cy="2068196"/>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Servers compute gradients w.r.t. activations, return to client</a:t>
            </a:r>
          </a:p>
        </p:txBody>
      </p:sp>
      <p:sp>
        <p:nvSpPr>
          <p:cNvPr id="15" name="TextBox 15"/>
          <p:cNvSpPr txBox="1"/>
          <p:nvPr/>
        </p:nvSpPr>
        <p:spPr>
          <a:xfrm>
            <a:off x="13644038" y="5038725"/>
            <a:ext cx="3863752" cy="154432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Client updates local parameters using gradients</a:t>
            </a:r>
          </a:p>
        </p:txBody>
      </p:sp>
      <p:grpSp>
        <p:nvGrpSpPr>
          <p:cNvPr id="16" name="Group 16"/>
          <p:cNvGrpSpPr/>
          <p:nvPr/>
        </p:nvGrpSpPr>
        <p:grpSpPr>
          <a:xfrm>
            <a:off x="10141617" y="3218267"/>
            <a:ext cx="2002674" cy="1543050"/>
            <a:chOff x="0" y="0"/>
            <a:chExt cx="1054906" cy="812800"/>
          </a:xfrm>
        </p:grpSpPr>
        <p:sp>
          <p:nvSpPr>
            <p:cNvPr id="17" name="Freeform 1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8" name="TextBox 1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3</a:t>
              </a:r>
            </a:p>
          </p:txBody>
        </p:sp>
      </p:grpSp>
      <p:sp>
        <p:nvSpPr>
          <p:cNvPr id="19" name="TextBox 19"/>
          <p:cNvSpPr txBox="1"/>
          <p:nvPr/>
        </p:nvSpPr>
        <p:spPr>
          <a:xfrm>
            <a:off x="1449340" y="1471277"/>
            <a:ext cx="15872082"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BACKPROPAGATION</a:t>
            </a:r>
          </a:p>
        </p:txBody>
      </p:sp>
      <p:grpSp>
        <p:nvGrpSpPr>
          <p:cNvPr id="20" name="Group 20"/>
          <p:cNvGrpSpPr/>
          <p:nvPr/>
        </p:nvGrpSpPr>
        <p:grpSpPr>
          <a:xfrm>
            <a:off x="17259300" y="9258300"/>
            <a:ext cx="248490" cy="248490"/>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2" name="TextBox 22"/>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23" name="Group 23"/>
          <p:cNvGrpSpPr/>
          <p:nvPr/>
        </p:nvGrpSpPr>
        <p:grpSpPr>
          <a:xfrm>
            <a:off x="718088" y="780210"/>
            <a:ext cx="248490" cy="248490"/>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5" name="TextBox 2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4018367"/>
            <a:ext cx="18288000" cy="0"/>
          </a:xfrm>
          <a:prstGeom prst="line">
            <a:avLst/>
          </a:prstGeom>
          <a:ln w="57150" cap="flat">
            <a:solidFill>
              <a:srgbClr val="4E6E81"/>
            </a:solidFill>
            <a:prstDash val="sysDash"/>
            <a:headEnd type="none" w="sm" len="sm"/>
            <a:tailEnd type="none" w="sm" len="sm"/>
          </a:ln>
        </p:spPr>
      </p:sp>
      <p:grpSp>
        <p:nvGrpSpPr>
          <p:cNvPr id="3" name="Group 3"/>
          <p:cNvGrpSpPr/>
          <p:nvPr/>
        </p:nvGrpSpPr>
        <p:grpSpPr>
          <a:xfrm>
            <a:off x="842333" y="3218267"/>
            <a:ext cx="2002674" cy="1543050"/>
            <a:chOff x="0" y="0"/>
            <a:chExt cx="1054906" cy="812800"/>
          </a:xfrm>
        </p:grpSpPr>
        <p:sp>
          <p:nvSpPr>
            <p:cNvPr id="4" name="Freeform 4"/>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5" name="TextBox 5"/>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1</a:t>
              </a:r>
            </a:p>
          </p:txBody>
        </p:sp>
      </p:grpSp>
      <p:grpSp>
        <p:nvGrpSpPr>
          <p:cNvPr id="6" name="Group 6"/>
          <p:cNvGrpSpPr/>
          <p:nvPr/>
        </p:nvGrpSpPr>
        <p:grpSpPr>
          <a:xfrm>
            <a:off x="5719427" y="3218267"/>
            <a:ext cx="2002674" cy="1543050"/>
            <a:chOff x="0" y="0"/>
            <a:chExt cx="1054906" cy="812800"/>
          </a:xfrm>
        </p:grpSpPr>
        <p:sp>
          <p:nvSpPr>
            <p:cNvPr id="7" name="Freeform 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8" name="TextBox 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2</a:t>
              </a:r>
            </a:p>
          </p:txBody>
        </p:sp>
      </p:grpSp>
      <p:grpSp>
        <p:nvGrpSpPr>
          <p:cNvPr id="9" name="Group 9"/>
          <p:cNvGrpSpPr/>
          <p:nvPr/>
        </p:nvGrpSpPr>
        <p:grpSpPr>
          <a:xfrm>
            <a:off x="14263965" y="3218267"/>
            <a:ext cx="2002674" cy="1543050"/>
            <a:chOff x="0" y="0"/>
            <a:chExt cx="1054906" cy="812800"/>
          </a:xfrm>
        </p:grpSpPr>
        <p:sp>
          <p:nvSpPr>
            <p:cNvPr id="10" name="Freeform 10"/>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1" name="TextBox 11"/>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4</a:t>
              </a:r>
            </a:p>
          </p:txBody>
        </p:sp>
      </p:grpSp>
      <p:sp>
        <p:nvSpPr>
          <p:cNvPr id="12" name="TextBox 12"/>
          <p:cNvSpPr txBox="1"/>
          <p:nvPr/>
        </p:nvSpPr>
        <p:spPr>
          <a:xfrm>
            <a:off x="403252" y="4885142"/>
            <a:ext cx="3863752" cy="154432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8-bit quantization to reduce model memory footprint</a:t>
            </a:r>
          </a:p>
        </p:txBody>
      </p:sp>
      <p:sp>
        <p:nvSpPr>
          <p:cNvPr id="13" name="TextBox 13"/>
          <p:cNvSpPr txBox="1"/>
          <p:nvPr/>
        </p:nvSpPr>
        <p:spPr>
          <a:xfrm>
            <a:off x="5088926" y="4885142"/>
            <a:ext cx="3863752" cy="2592071"/>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Dynamic quantization to compress communication buffers</a:t>
            </a:r>
          </a:p>
        </p:txBody>
      </p:sp>
      <p:sp>
        <p:nvSpPr>
          <p:cNvPr id="14" name="TextBox 14"/>
          <p:cNvSpPr txBox="1"/>
          <p:nvPr/>
        </p:nvSpPr>
        <p:spPr>
          <a:xfrm>
            <a:off x="9366482" y="5038725"/>
            <a:ext cx="3863752" cy="2068196"/>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Load balancing to distribute model layers evenly across servers</a:t>
            </a:r>
          </a:p>
        </p:txBody>
      </p:sp>
      <p:sp>
        <p:nvSpPr>
          <p:cNvPr id="15" name="TextBox 15"/>
          <p:cNvSpPr txBox="1"/>
          <p:nvPr/>
        </p:nvSpPr>
        <p:spPr>
          <a:xfrm>
            <a:off x="13644038" y="5038725"/>
            <a:ext cx="3863752" cy="2068196"/>
          </a:xfrm>
          <a:prstGeom prst="rect">
            <a:avLst/>
          </a:prstGeom>
        </p:spPr>
        <p:txBody>
          <a:bodyPr lIns="0" tIns="0" rIns="0" bIns="0" rtlCol="0" anchor="t">
            <a:spAutoFit/>
          </a:bodyPr>
          <a:lstStyle/>
          <a:p>
            <a:pPr marL="561337" lvl="1" indent="-280669" algn="l">
              <a:lnSpc>
                <a:spcPts val="4159"/>
              </a:lnSpc>
              <a:buFont typeface="Arial"/>
              <a:buChar char="•"/>
            </a:pPr>
            <a:r>
              <a:rPr lang="en-US" sz="2599" spc="259">
                <a:solidFill>
                  <a:srgbClr val="000000"/>
                </a:solidFill>
                <a:latin typeface="Lato Bold"/>
              </a:rPr>
              <a:t>Prioritizing low-latency server connections for efficient routing</a:t>
            </a:r>
          </a:p>
        </p:txBody>
      </p:sp>
      <p:grpSp>
        <p:nvGrpSpPr>
          <p:cNvPr id="16" name="Group 16"/>
          <p:cNvGrpSpPr/>
          <p:nvPr/>
        </p:nvGrpSpPr>
        <p:grpSpPr>
          <a:xfrm>
            <a:off x="10141617" y="3218267"/>
            <a:ext cx="2002674" cy="1543050"/>
            <a:chOff x="0" y="0"/>
            <a:chExt cx="1054906" cy="812800"/>
          </a:xfrm>
        </p:grpSpPr>
        <p:sp>
          <p:nvSpPr>
            <p:cNvPr id="17" name="Freeform 17"/>
            <p:cNvSpPr/>
            <p:nvPr/>
          </p:nvSpPr>
          <p:spPr>
            <a:xfrm>
              <a:off x="0" y="0"/>
              <a:ext cx="1054906" cy="812800"/>
            </a:xfrm>
            <a:custGeom>
              <a:avLst/>
              <a:gdLst/>
              <a:ahLst/>
              <a:cxnLst/>
              <a:rect l="l" t="t" r="r" b="b"/>
              <a:pathLst>
                <a:path w="1054906" h="812800">
                  <a:moveTo>
                    <a:pt x="0" y="0"/>
                  </a:moveTo>
                  <a:lnTo>
                    <a:pt x="1054906" y="0"/>
                  </a:lnTo>
                  <a:lnTo>
                    <a:pt x="1054906" y="812800"/>
                  </a:lnTo>
                  <a:lnTo>
                    <a:pt x="0" y="812800"/>
                  </a:lnTo>
                  <a:close/>
                </a:path>
              </a:pathLst>
            </a:custGeom>
            <a:solidFill>
              <a:srgbClr val="A79E9C"/>
            </a:solidFill>
          </p:spPr>
        </p:sp>
        <p:sp>
          <p:nvSpPr>
            <p:cNvPr id="18" name="TextBox 18"/>
            <p:cNvSpPr txBox="1"/>
            <p:nvPr/>
          </p:nvSpPr>
          <p:spPr>
            <a:xfrm>
              <a:off x="0" y="-66675"/>
              <a:ext cx="1054906" cy="879475"/>
            </a:xfrm>
            <a:prstGeom prst="rect">
              <a:avLst/>
            </a:prstGeom>
          </p:spPr>
          <p:txBody>
            <a:bodyPr lIns="50800" tIns="50800" rIns="50800" bIns="50800" rtlCol="0" anchor="ctr"/>
            <a:lstStyle/>
            <a:p>
              <a:pPr algn="ctr">
                <a:lnSpc>
                  <a:spcPts val="3450"/>
                </a:lnSpc>
              </a:pPr>
              <a:r>
                <a:rPr lang="en-US" sz="2300" spc="230">
                  <a:solidFill>
                    <a:srgbClr val="000000"/>
                  </a:solidFill>
                  <a:latin typeface="Heebo Bold"/>
                </a:rPr>
                <a:t>STEP 3</a:t>
              </a:r>
            </a:p>
          </p:txBody>
        </p:sp>
      </p:grpSp>
      <p:sp>
        <p:nvSpPr>
          <p:cNvPr id="19" name="TextBox 19"/>
          <p:cNvSpPr txBox="1"/>
          <p:nvPr/>
        </p:nvSpPr>
        <p:spPr>
          <a:xfrm>
            <a:off x="1430441" y="618285"/>
            <a:ext cx="15872082" cy="1076325"/>
          </a:xfrm>
          <a:prstGeom prst="rect">
            <a:avLst/>
          </a:prstGeom>
        </p:spPr>
        <p:txBody>
          <a:bodyPr lIns="0" tIns="0" rIns="0" bIns="0" rtlCol="0" anchor="t">
            <a:spAutoFit/>
          </a:bodyPr>
          <a:lstStyle/>
          <a:p>
            <a:pPr marL="0" lvl="0" indent="0" algn="ctr">
              <a:lnSpc>
                <a:spcPts val="8400"/>
              </a:lnSpc>
            </a:pPr>
            <a:r>
              <a:rPr lang="en-US" sz="6000" spc="300">
                <a:solidFill>
                  <a:srgbClr val="000000"/>
                </a:solidFill>
                <a:latin typeface="Helios Extended Bold"/>
              </a:rPr>
              <a:t>OPTIMIZATIONS:</a:t>
            </a:r>
          </a:p>
        </p:txBody>
      </p:sp>
      <p:grpSp>
        <p:nvGrpSpPr>
          <p:cNvPr id="20" name="Group 20"/>
          <p:cNvGrpSpPr/>
          <p:nvPr/>
        </p:nvGrpSpPr>
        <p:grpSpPr>
          <a:xfrm>
            <a:off x="17259300" y="9258300"/>
            <a:ext cx="248490" cy="248490"/>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2" name="TextBox 22"/>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grpSp>
        <p:nvGrpSpPr>
          <p:cNvPr id="23" name="Group 23"/>
          <p:cNvGrpSpPr/>
          <p:nvPr/>
        </p:nvGrpSpPr>
        <p:grpSpPr>
          <a:xfrm>
            <a:off x="718088" y="780210"/>
            <a:ext cx="248490" cy="248490"/>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solidFill>
          </p:spPr>
        </p:sp>
        <p:sp>
          <p:nvSpPr>
            <p:cNvPr id="25" name="TextBox 25"/>
            <p:cNvSpPr txBox="1"/>
            <p:nvPr/>
          </p:nvSpPr>
          <p:spPr>
            <a:xfrm>
              <a:off x="0" y="-47625"/>
              <a:ext cx="812800" cy="860425"/>
            </a:xfrm>
            <a:prstGeom prst="rect">
              <a:avLst/>
            </a:prstGeom>
          </p:spPr>
          <p:txBody>
            <a:bodyPr lIns="50800" tIns="50800" rIns="50800" bIns="50800" rtlCol="0" anchor="ctr"/>
            <a:lstStyle/>
            <a:p>
              <a:pPr algn="ctr">
                <a:lnSpc>
                  <a:spcPts val="3359"/>
                </a:lnSpc>
              </a:pPr>
              <a:endParaRPr/>
            </a:p>
          </p:txBody>
        </p:sp>
      </p:grpSp>
      <p:sp>
        <p:nvSpPr>
          <p:cNvPr id="26" name="TextBox 26"/>
          <p:cNvSpPr txBox="1"/>
          <p:nvPr/>
        </p:nvSpPr>
        <p:spPr>
          <a:xfrm>
            <a:off x="718088" y="8557680"/>
            <a:ext cx="17440906" cy="824865"/>
          </a:xfrm>
          <a:prstGeom prst="rect">
            <a:avLst/>
          </a:prstGeom>
        </p:spPr>
        <p:txBody>
          <a:bodyPr lIns="0" tIns="0" rIns="0" bIns="0" rtlCol="0" anchor="t">
            <a:spAutoFit/>
          </a:bodyPr>
          <a:lstStyle/>
          <a:p>
            <a:pPr algn="ctr">
              <a:lnSpc>
                <a:spcPts val="3359"/>
              </a:lnSpc>
              <a:spcBef>
                <a:spcPct val="0"/>
              </a:spcBef>
            </a:pPr>
            <a:r>
              <a:rPr lang="en-US" sz="2399" spc="239">
                <a:solidFill>
                  <a:srgbClr val="000000"/>
                </a:solidFill>
                <a:latin typeface="Lato Bold"/>
              </a:rPr>
              <a:t>This distributed approach enables efficient inference and fine-tuning of billion-scale models like BLOOM-176B and OPT-175B on consumer GPUs.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2127</Words>
  <Application>Microsoft Macintosh PowerPoint</Application>
  <PresentationFormat>Custom</PresentationFormat>
  <Paragraphs>174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Lato Bold</vt:lpstr>
      <vt:lpstr>Canva Sans Bold</vt:lpstr>
      <vt:lpstr>Arial</vt:lpstr>
      <vt:lpstr>Helios Extended Bold</vt:lpstr>
      <vt:lpstr>Heebo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Project</dc:title>
  <cp:lastModifiedBy>priyesh gupta</cp:lastModifiedBy>
  <cp:revision>4</cp:revision>
  <dcterms:created xsi:type="dcterms:W3CDTF">2006-08-16T00:00:00Z</dcterms:created>
  <dcterms:modified xsi:type="dcterms:W3CDTF">2024-05-05T17:54:44Z</dcterms:modified>
  <dc:identifier>DAGEXQE5nDs</dc:identifier>
</cp:coreProperties>
</file>