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5"/>
  </p:notesMasterIdLst>
  <p:sldIdLst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2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8B987B-6643-43AA-9B56-509B80CCD0F3}" type="datetimeFigureOut">
              <a:rPr lang="en-US" smtClean="0"/>
              <a:t>8/6/2021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D42F3-CDD5-4B19-B3DB-7C5223465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058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F5248-46FB-4B21-86CC-193094DCEFA0}" type="datetime1">
              <a:rPr lang="en-US" smtClean="0"/>
              <a:t>8/6/2021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1CC9A-5A1F-4B55-A065-BB4E65346D4D}" type="datetime1">
              <a:rPr lang="en-US" smtClean="0"/>
              <a:t>8/6/2021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9D0E3-2BD6-4254-82D0-8E1441667E33}" type="datetime1">
              <a:rPr lang="en-US" smtClean="0"/>
              <a:t>8/6/2021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CEC5-CE1B-4617-82D6-65BD0F5B07A5}" type="datetime1">
              <a:rPr lang="en-US" smtClean="0"/>
              <a:t>8/6/2021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011BD-7957-4CF3-8BCA-9A385F7F00A0}" type="datetime1">
              <a:rPr lang="en-US" smtClean="0"/>
              <a:t>8/6/2021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D1E35-9E29-4BA2-8650-B8DF2FB8418A}" type="datetime1">
              <a:rPr lang="en-US" smtClean="0"/>
              <a:t>8/6/2021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E36BE-4641-4FC6-BB34-6A020DAA3E16}" type="datetime1">
              <a:rPr lang="en-US" smtClean="0"/>
              <a:t>8/6/2021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94D2-0D2E-4C87-8168-ED920BF6FA52}" type="datetime1">
              <a:rPr lang="en-US" smtClean="0"/>
              <a:t>8/6/2021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3852E-F5CF-4AEE-8E73-07BBAD90892A}" type="datetime1">
              <a:rPr lang="en-US" smtClean="0"/>
              <a:t>8/6/2021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CBE78-9AC4-4210-8A68-53918CCA97CC}" type="datetime1">
              <a:rPr lang="en-US" smtClean="0"/>
              <a:t>8/6/2021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BF09E-DD05-437F-9F41-BFC11A888A78}" type="datetime1">
              <a:rPr lang="en-US" smtClean="0"/>
              <a:t>8/6/2021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C3E312BF-6E7B-46F2-B83A-98982FB970FA}" type="datetime1">
              <a:rPr lang="en-US" smtClean="0"/>
              <a:t>8/6/2021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" y="-5487"/>
            <a:ext cx="12189867" cy="6858000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2282700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D3C9CC-F0AD-4F56-9B0F-18ED29C3B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3167" y="2590984"/>
            <a:ext cx="7369642" cy="3608480"/>
          </a:xfrm>
        </p:spPr>
        <p:txBody>
          <a:bodyPr>
            <a:normAutofit/>
          </a:bodyPr>
          <a:lstStyle/>
          <a:p>
            <a:pPr algn="l"/>
            <a:r>
              <a:rPr lang="en-US" sz="8000" dirty="0"/>
              <a:t>Stroke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38C4F-5ED7-4B74-B0C6-2DF6DC04F1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3168" y="1079212"/>
            <a:ext cx="6437630" cy="1335503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Celia, Mounika, Sharon</a:t>
            </a:r>
          </a:p>
        </p:txBody>
      </p:sp>
    </p:spTree>
    <p:extLst>
      <p:ext uri="{BB962C8B-B14F-4D97-AF65-F5344CB8AC3E}">
        <p14:creationId xmlns:p14="http://schemas.microsoft.com/office/powerpoint/2010/main" val="4125624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42582E-378B-4A3F-8CC3-32FF9A3916A3}"/>
              </a:ext>
            </a:extLst>
          </p:cNvPr>
          <p:cNvSpPr txBox="1"/>
          <p:nvPr/>
        </p:nvSpPr>
        <p:spPr>
          <a:xfrm>
            <a:off x="1069382" y="139484"/>
            <a:ext cx="10104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Tuning the models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E9F9CDD8-6D56-4CA2-A319-F20A1CF69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382" y="1556198"/>
            <a:ext cx="4808903" cy="3745604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50A0B37F-FFAD-4815-9CF7-82A1C195D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56198"/>
            <a:ext cx="4725059" cy="374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027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58252222-E2C4-4E30-A601-B73A517C9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53" y="2609018"/>
            <a:ext cx="10305290" cy="35740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2E0D0F-873C-4350-A57F-3CF3E5DC9DEE}"/>
              </a:ext>
            </a:extLst>
          </p:cNvPr>
          <p:cNvSpPr txBox="1"/>
          <p:nvPr/>
        </p:nvSpPr>
        <p:spPr>
          <a:xfrm>
            <a:off x="1185621" y="232474"/>
            <a:ext cx="33553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Setting up the Data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 dirty="0"/>
              <a:t>Separate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 dirty="0"/>
              <a:t>Train Test Split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 dirty="0"/>
              <a:t>Standardization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 dirty="0"/>
              <a:t>Smote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979547-AEDB-476C-8DE9-71C38C502A96}"/>
              </a:ext>
            </a:extLst>
          </p:cNvPr>
          <p:cNvSpPr txBox="1"/>
          <p:nvPr/>
        </p:nvSpPr>
        <p:spPr>
          <a:xfrm>
            <a:off x="5625886" y="232474"/>
            <a:ext cx="52229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Recall: Focusing on Recall as the metric we want to improve. It is the measure of our model correctly identifying ‘True Positives’. </a:t>
            </a:r>
          </a:p>
          <a:p>
            <a:endParaRPr lang="en-US" dirty="0"/>
          </a:p>
          <a:p>
            <a:r>
              <a:rPr lang="en-US" dirty="0"/>
              <a:t>Recall = TP/(TP+ FN)</a:t>
            </a:r>
          </a:p>
        </p:txBody>
      </p:sp>
    </p:spTree>
    <p:extLst>
      <p:ext uri="{BB962C8B-B14F-4D97-AF65-F5344CB8AC3E}">
        <p14:creationId xmlns:p14="http://schemas.microsoft.com/office/powerpoint/2010/main" val="2007937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16B9C088-6076-421B-B0E1-8ABC85108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783" y="522514"/>
            <a:ext cx="8840434" cy="590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533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E05761-FE0A-4B67-8C98-7C9B418BF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955" y="2000987"/>
            <a:ext cx="8853607" cy="1028324"/>
          </a:xfrm>
          <a:prstGeom prst="rect">
            <a:avLst/>
          </a:prstGeom>
        </p:spPr>
      </p:pic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2B53DE6F-6CA1-4C3A-BB5C-7B8E23685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955" y="3828689"/>
            <a:ext cx="8853607" cy="11191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C576F7-E2A8-4FA7-A156-4404FF56BE2B}"/>
              </a:ext>
            </a:extLst>
          </p:cNvPr>
          <p:cNvSpPr txBox="1"/>
          <p:nvPr/>
        </p:nvSpPr>
        <p:spPr>
          <a:xfrm>
            <a:off x="1190955" y="557939"/>
            <a:ext cx="88536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Running the function against our non-SMOTE data and our SMOTE data	</a:t>
            </a:r>
          </a:p>
        </p:txBody>
      </p:sp>
    </p:spTree>
    <p:extLst>
      <p:ext uri="{BB962C8B-B14F-4D97-AF65-F5344CB8AC3E}">
        <p14:creationId xmlns:p14="http://schemas.microsoft.com/office/powerpoint/2010/main" val="2244072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D119FBF-DD7C-4670-8DBF-EDE5EEA415F7}"/>
              </a:ext>
            </a:extLst>
          </p:cNvPr>
          <p:cNvSpPr txBox="1"/>
          <p:nvPr/>
        </p:nvSpPr>
        <p:spPr>
          <a:xfrm>
            <a:off x="1193369" y="418454"/>
            <a:ext cx="95469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Logistic Regression</a:t>
            </a:r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A89FEFC6-9500-478C-909C-9545A986C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987" y="2111904"/>
            <a:ext cx="4962859" cy="3200250"/>
          </a:xfrm>
          <a:prstGeom prst="rect">
            <a:avLst/>
          </a:prstGeom>
        </p:spPr>
      </p:pic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0728F839-CE3E-4A7C-ADB6-08D45A200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156" y="2111904"/>
            <a:ext cx="4778681" cy="32002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CF610E-6350-4E72-A1E9-89BAE5C32A5E}"/>
              </a:ext>
            </a:extLst>
          </p:cNvPr>
          <p:cNvSpPr txBox="1"/>
          <p:nvPr/>
        </p:nvSpPr>
        <p:spPr>
          <a:xfrm>
            <a:off x="1003987" y="1632857"/>
            <a:ext cx="4962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Non SMOTE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AA30C8-A272-4DC4-93B5-D9C4E1B51DE4}"/>
              </a:ext>
            </a:extLst>
          </p:cNvPr>
          <p:cNvSpPr txBox="1"/>
          <p:nvPr/>
        </p:nvSpPr>
        <p:spPr>
          <a:xfrm>
            <a:off x="6225156" y="1610377"/>
            <a:ext cx="4778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SMOTE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CCECB9-BC49-40C1-914B-9A07317AEFDB}"/>
              </a:ext>
            </a:extLst>
          </p:cNvPr>
          <p:cNvSpPr txBox="1"/>
          <p:nvPr/>
        </p:nvSpPr>
        <p:spPr>
          <a:xfrm>
            <a:off x="1003985" y="5421870"/>
            <a:ext cx="4962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 predicted samples. Recall is 0</a:t>
            </a:r>
          </a:p>
        </p:txBody>
      </p:sp>
    </p:spTree>
    <p:extLst>
      <p:ext uri="{BB962C8B-B14F-4D97-AF65-F5344CB8AC3E}">
        <p14:creationId xmlns:p14="http://schemas.microsoft.com/office/powerpoint/2010/main" val="281384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D119FBF-DD7C-4670-8DBF-EDE5EEA415F7}"/>
              </a:ext>
            </a:extLst>
          </p:cNvPr>
          <p:cNvSpPr txBox="1"/>
          <p:nvPr/>
        </p:nvSpPr>
        <p:spPr>
          <a:xfrm>
            <a:off x="1193369" y="418454"/>
            <a:ext cx="95469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K Nearest Neighbor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CF610E-6350-4E72-A1E9-89BAE5C32A5E}"/>
              </a:ext>
            </a:extLst>
          </p:cNvPr>
          <p:cNvSpPr txBox="1"/>
          <p:nvPr/>
        </p:nvSpPr>
        <p:spPr>
          <a:xfrm>
            <a:off x="1003987" y="1632857"/>
            <a:ext cx="4962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Non SMOTE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AA30C8-A272-4DC4-93B5-D9C4E1B51DE4}"/>
              </a:ext>
            </a:extLst>
          </p:cNvPr>
          <p:cNvSpPr txBox="1"/>
          <p:nvPr/>
        </p:nvSpPr>
        <p:spPr>
          <a:xfrm>
            <a:off x="6225156" y="1610377"/>
            <a:ext cx="4778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SMOTE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CCECB9-BC49-40C1-914B-9A07317AEFDB}"/>
              </a:ext>
            </a:extLst>
          </p:cNvPr>
          <p:cNvSpPr txBox="1"/>
          <p:nvPr/>
        </p:nvSpPr>
        <p:spPr>
          <a:xfrm>
            <a:off x="1003985" y="5421870"/>
            <a:ext cx="4962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 predicted samples. Recall is 0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0AFBF4FC-3EA3-4378-86E8-A0478C37A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985" y="2121132"/>
            <a:ext cx="4661175" cy="3191022"/>
          </a:xfrm>
          <a:prstGeom prst="rect">
            <a:avLst/>
          </a:prstGeom>
        </p:spPr>
      </p:pic>
      <p:pic>
        <p:nvPicPr>
          <p:cNvPr id="11" name="Picture 10" descr="Text, letter&#10;&#10;Description automatically generated">
            <a:extLst>
              <a:ext uri="{FF2B5EF4-FFF2-40B4-BE49-F238E27FC236}">
                <a16:creationId xmlns:a16="http://schemas.microsoft.com/office/drawing/2014/main" id="{0927178D-B7BC-432F-9EF6-14DD8BA4E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6844" y="2121131"/>
            <a:ext cx="5000778" cy="319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32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D119FBF-DD7C-4670-8DBF-EDE5EEA415F7}"/>
              </a:ext>
            </a:extLst>
          </p:cNvPr>
          <p:cNvSpPr txBox="1"/>
          <p:nvPr/>
        </p:nvSpPr>
        <p:spPr>
          <a:xfrm>
            <a:off x="1193369" y="418454"/>
            <a:ext cx="95469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Decision Tree Classifier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CF610E-6350-4E72-A1E9-89BAE5C32A5E}"/>
              </a:ext>
            </a:extLst>
          </p:cNvPr>
          <p:cNvSpPr txBox="1"/>
          <p:nvPr/>
        </p:nvSpPr>
        <p:spPr>
          <a:xfrm>
            <a:off x="1003987" y="1632857"/>
            <a:ext cx="4962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Non SMOTE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AA30C8-A272-4DC4-93B5-D9C4E1B51DE4}"/>
              </a:ext>
            </a:extLst>
          </p:cNvPr>
          <p:cNvSpPr txBox="1"/>
          <p:nvPr/>
        </p:nvSpPr>
        <p:spPr>
          <a:xfrm>
            <a:off x="6225156" y="1610377"/>
            <a:ext cx="4778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SMOTE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CCECB9-BC49-40C1-914B-9A07317AEFDB}"/>
              </a:ext>
            </a:extLst>
          </p:cNvPr>
          <p:cNvSpPr txBox="1"/>
          <p:nvPr/>
        </p:nvSpPr>
        <p:spPr>
          <a:xfrm>
            <a:off x="1003985" y="5421870"/>
            <a:ext cx="4962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 predicted samples. Recall is 0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E469607-DAED-4D9F-A06A-102FF1468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984" y="2121130"/>
            <a:ext cx="4683893" cy="3191021"/>
          </a:xfrm>
          <a:prstGeom prst="rect">
            <a:avLst/>
          </a:prstGeom>
        </p:spPr>
      </p:pic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8A79D342-524E-41EF-B4D8-EBD65A906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515" y="2123889"/>
            <a:ext cx="4563050" cy="318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179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D119FBF-DD7C-4670-8DBF-EDE5EEA415F7}"/>
              </a:ext>
            </a:extLst>
          </p:cNvPr>
          <p:cNvSpPr txBox="1"/>
          <p:nvPr/>
        </p:nvSpPr>
        <p:spPr>
          <a:xfrm>
            <a:off x="1193369" y="418454"/>
            <a:ext cx="95469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AdaBoost Classifier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CF610E-6350-4E72-A1E9-89BAE5C32A5E}"/>
              </a:ext>
            </a:extLst>
          </p:cNvPr>
          <p:cNvSpPr txBox="1"/>
          <p:nvPr/>
        </p:nvSpPr>
        <p:spPr>
          <a:xfrm>
            <a:off x="1003987" y="1632857"/>
            <a:ext cx="4962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Non SMOTE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AA30C8-A272-4DC4-93B5-D9C4E1B51DE4}"/>
              </a:ext>
            </a:extLst>
          </p:cNvPr>
          <p:cNvSpPr txBox="1"/>
          <p:nvPr/>
        </p:nvSpPr>
        <p:spPr>
          <a:xfrm>
            <a:off x="6225156" y="1610377"/>
            <a:ext cx="4778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SMOTE</a:t>
            </a:r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184732C2-A758-42F7-904A-BC77E8624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985" y="2127763"/>
            <a:ext cx="4563050" cy="3184387"/>
          </a:xfrm>
          <a:prstGeom prst="rect">
            <a:avLst/>
          </a:prstGeom>
        </p:spPr>
      </p:pic>
      <p:pic>
        <p:nvPicPr>
          <p:cNvPr id="11" name="Picture 10" descr="Text, letter&#10;&#10;Description automatically generated">
            <a:extLst>
              <a:ext uri="{FF2B5EF4-FFF2-40B4-BE49-F238E27FC236}">
                <a16:creationId xmlns:a16="http://schemas.microsoft.com/office/drawing/2014/main" id="{DEC0788D-2839-495E-BFCB-82776D6F9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6844" y="2127762"/>
            <a:ext cx="5206946" cy="31843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19E3416-9F99-4520-88DF-75715467ED09}"/>
              </a:ext>
            </a:extLst>
          </p:cNvPr>
          <p:cNvSpPr txBox="1"/>
          <p:nvPr/>
        </p:nvSpPr>
        <p:spPr>
          <a:xfrm>
            <a:off x="5966844" y="5672380"/>
            <a:ext cx="5206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Best Recall	</a:t>
            </a:r>
          </a:p>
        </p:txBody>
      </p:sp>
    </p:spTree>
    <p:extLst>
      <p:ext uri="{BB962C8B-B14F-4D97-AF65-F5344CB8AC3E}">
        <p14:creationId xmlns:p14="http://schemas.microsoft.com/office/powerpoint/2010/main" val="1921340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D119FBF-DD7C-4670-8DBF-EDE5EEA415F7}"/>
              </a:ext>
            </a:extLst>
          </p:cNvPr>
          <p:cNvSpPr txBox="1"/>
          <p:nvPr/>
        </p:nvSpPr>
        <p:spPr>
          <a:xfrm>
            <a:off x="1193369" y="418454"/>
            <a:ext cx="95469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SVM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CF610E-6350-4E72-A1E9-89BAE5C32A5E}"/>
              </a:ext>
            </a:extLst>
          </p:cNvPr>
          <p:cNvSpPr txBox="1"/>
          <p:nvPr/>
        </p:nvSpPr>
        <p:spPr>
          <a:xfrm>
            <a:off x="1003987" y="1632857"/>
            <a:ext cx="4962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Non SMOTE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AA30C8-A272-4DC4-93B5-D9C4E1B51DE4}"/>
              </a:ext>
            </a:extLst>
          </p:cNvPr>
          <p:cNvSpPr txBox="1"/>
          <p:nvPr/>
        </p:nvSpPr>
        <p:spPr>
          <a:xfrm>
            <a:off x="6225156" y="1610377"/>
            <a:ext cx="4778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SMOTE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CCECB9-BC49-40C1-914B-9A07317AEFDB}"/>
              </a:ext>
            </a:extLst>
          </p:cNvPr>
          <p:cNvSpPr txBox="1"/>
          <p:nvPr/>
        </p:nvSpPr>
        <p:spPr>
          <a:xfrm>
            <a:off x="1003985" y="5421870"/>
            <a:ext cx="4962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 predicted samples. Recall is 0</a:t>
            </a:r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2A8DC283-C7CF-4612-BE6F-EA672022F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984" y="2123888"/>
            <a:ext cx="4683893" cy="3188262"/>
          </a:xfrm>
          <a:prstGeom prst="rect">
            <a:avLst/>
          </a:prstGeom>
        </p:spPr>
      </p:pic>
      <p:pic>
        <p:nvPicPr>
          <p:cNvPr id="11" name="Picture 10" descr="Text, letter&#10;&#10;Description automatically generated">
            <a:extLst>
              <a:ext uri="{FF2B5EF4-FFF2-40B4-BE49-F238E27FC236}">
                <a16:creationId xmlns:a16="http://schemas.microsoft.com/office/drawing/2014/main" id="{70BDA63C-CF51-4751-97D0-289FE56CF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6844" y="2123888"/>
            <a:ext cx="5319544" cy="318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554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09D4EA3-187B-4130-8E4D-A4F81F9678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E38766F-4A4C-4A97-A586-D473DB73896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15A3BA9-6D02-4532-AB7C-88A97C6EE2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{1A14828D-6072-4FA4-B658-711ADAC801D4}tf45439525_win32</Template>
  <TotalTime>105</TotalTime>
  <Words>123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MS Shell Dlg 2</vt:lpstr>
      <vt:lpstr>Wingdings</vt:lpstr>
      <vt:lpstr>Wingdings 3</vt:lpstr>
      <vt:lpstr>Madison</vt:lpstr>
      <vt:lpstr>Stroke Prediction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Stroke Prediction</dc:title>
  <dc:creator>Sharon Bond</dc:creator>
  <cp:lastModifiedBy>Sharon Bond</cp:lastModifiedBy>
  <cp:revision>4</cp:revision>
  <dcterms:created xsi:type="dcterms:W3CDTF">2021-08-06T15:13:50Z</dcterms:created>
  <dcterms:modified xsi:type="dcterms:W3CDTF">2021-08-06T19:05:38Z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