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450" r:id="rId7"/>
    <p:sldId id="2457" r:id="rId8"/>
    <p:sldId id="2463" r:id="rId9"/>
    <p:sldId id="2451" r:id="rId10"/>
    <p:sldId id="2433" r:id="rId11"/>
    <p:sldId id="243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00"/>
    <a:srgbClr val="D9FFB0"/>
    <a:srgbClr val="000000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7C1F0-E24A-4A68-8819-7790E77412B0}" v="161" dt="2023-10-22T17:42:35.380"/>
    <p1510:client id="{0EE4F2C2-D07D-4684-8529-202CF2CE5B79}" v="20" dt="2023-10-23T12:46:51.760"/>
    <p1510:client id="{14CAFCB8-A36D-419E-B48A-F20FF1BCD2A4}" v="1" dt="2023-10-21T09:22:14.896"/>
    <p1510:client id="{330B2D32-E891-4DAE-A100-E5130797550D}" v="2" dt="2023-10-22T12:41:51.172"/>
    <p1510:client id="{48015FD6-DD51-44B1-B6C5-7A478B2DCAC8}" v="2" dt="2023-10-23T08:51:17.756"/>
    <p1510:client id="{509215EF-023C-4D68-8082-875A1690F6B8}" v="287" dt="2023-10-21T10:57:49.492"/>
    <p1510:client id="{5BA888B1-B9A9-4203-8021-BBFFF9C584A3}" v="596" dt="2023-10-21T10:07:04.512"/>
    <p1510:client id="{75BF975D-0FE7-46A0-8D48-92A51E8F8A9A}" v="384" dt="2023-10-21T10:08:41.027"/>
    <p1510:client id="{961C1654-A6E6-45BB-925A-2DD358DD8B1E}" v="357" dt="2023-10-22T11:53:28.194"/>
    <p1510:client id="{B6B56CE8-8D6A-43F0-9D1A-F5B483184E2B}" v="38" dt="2023-10-23T06:28:18.099"/>
    <p1510:client id="{BD9935F2-CE1F-434D-A77A-7CDE6821D32E}" v="7" dt="2023-10-23T15:51:22.970"/>
    <p1510:client id="{C299402F-86A4-428E-9560-99B5AC3ADA31}" v="1" dt="2020-08-24T22:27:47.032"/>
    <p1510:client id="{C77EDC14-4118-4A94-9889-B696E52F97CA}" v="8" dt="2023-10-23T06:29:31.437"/>
    <p1510:client id="{FC1813DD-58D2-40C4-B3A8-EB0C09B9CC29}" v="33" dt="2023-10-22T22:56:12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293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3EEFA1-0CD4-4B4A-8B81-983694750BEC}" type="datetime1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EEDEA-3685-4291-AB4B-0B315B572B9D}" type="datetime1">
              <a:rPr lang="de-DE" smtClean="0"/>
              <a:pPr/>
              <a:t>24.11.2023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0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30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0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5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66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4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2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de-DE" spc="300" noProof="0"/>
              <a:t>JAHRESBERICHT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de-DE" noProof="0"/>
              <a:t>ANKLICKEN UM MASTERTEXTFORMATE ZU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de-DE" noProof="0"/>
              <a:t>HIER FOLIENTITEL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quoteinspector.com/images/investing/stock-vs-mark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Abstraktes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3200"/>
          <a:stretch/>
        </p:blipFill>
        <p:spPr>
          <a:xfrm>
            <a:off x="-1" y="-4948"/>
            <a:ext cx="12195508" cy="6858000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76" y="1336154"/>
            <a:ext cx="11189924" cy="3193861"/>
          </a:xfrm>
        </p:spPr>
        <p:txBody>
          <a:bodyPr rtlCol="0"/>
          <a:lstStyle/>
          <a:p>
            <a:pPr algn="l"/>
            <a:r>
              <a:rPr lang="de-DE" b="1" dirty="0">
                <a:highlight>
                  <a:srgbClr val="808080"/>
                </a:highlight>
                <a:ea typeface="+mj-lt"/>
                <a:cs typeface="+mj-lt"/>
              </a:rPr>
              <a:t>Marktmanipulation durch Privatpersonen auf SOCIAL MEDIA</a:t>
            </a:r>
            <a:endParaRPr lang="de-DE" b="1" dirty="0">
              <a:highlight>
                <a:srgbClr val="808080"/>
              </a:highlight>
              <a:ea typeface="Calibri Light"/>
              <a:cs typeface="Calibri Ligh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72787" y="404696"/>
            <a:ext cx="1653647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24.10.2023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87" y="4026582"/>
            <a:ext cx="3465689" cy="6175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b="1" dirty="0">
                <a:ea typeface="Calibri"/>
                <a:cs typeface="Calibri"/>
              </a:rPr>
              <a:t>By </a:t>
            </a:r>
            <a:r>
              <a:rPr lang="de-DE" sz="2800" b="1" dirty="0" err="1">
                <a:ea typeface="Calibri"/>
                <a:cs typeface="Calibri"/>
              </a:rPr>
              <a:t>big-data-bandits</a:t>
            </a:r>
            <a:endParaRPr lang="de-DE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pic>
        <p:nvPicPr>
          <p:cNvPr id="8" name="Bildplatzhalter 7" descr="Gruppe von Menschen an einem Konferenztisch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626994" cy="37988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Fragestellung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Vorgehensweise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Datensätze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Diskussion</a:t>
            </a: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87C9BD-2EEB-D66D-1445-CB989E80D039}"/>
              </a:ext>
            </a:extLst>
          </p:cNvPr>
          <p:cNvSpPr/>
          <p:nvPr/>
        </p:nvSpPr>
        <p:spPr>
          <a:xfrm>
            <a:off x="6854503" y="6047443"/>
            <a:ext cx="3820160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Reihe, Farbigkeit, Screenshot enthält.&#10;&#10;Beschreibung automatisch generiert.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055" y="0"/>
            <a:ext cx="12191999" cy="685800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7DD7DB4-AE25-2953-61A7-1E358E80993B}"/>
              </a:ext>
            </a:extLst>
          </p:cNvPr>
          <p:cNvSpPr/>
          <p:nvPr/>
        </p:nvSpPr>
        <p:spPr>
          <a:xfrm>
            <a:off x="1" y="-42334"/>
            <a:ext cx="12191999" cy="6900333"/>
          </a:xfrm>
          <a:prstGeom prst="rect">
            <a:avLst/>
          </a:prstGeom>
          <a:solidFill>
            <a:srgbClr val="000000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934" y="5228026"/>
            <a:ext cx="4778022" cy="534369"/>
          </a:xfrm>
        </p:spPr>
        <p:txBody>
          <a:bodyPr rtlCol="0">
            <a:noAutofit/>
          </a:bodyPr>
          <a:lstStyle/>
          <a:p>
            <a:r>
              <a:rPr lang="de-DE" sz="2800" b="1" dirty="0"/>
              <a:t>Fragestellung</a:t>
            </a:r>
            <a:endParaRPr lang="de-DE" sz="2800" b="1">
              <a:ea typeface="Calibri"/>
              <a:cs typeface="Calibri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1" y="1084521"/>
            <a:ext cx="10828166" cy="2924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In wie weit ist Marktmanipulation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durch Privatpersonen 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auf </a:t>
            </a:r>
            <a:r>
              <a:rPr lang="de-DE" sz="5400" dirty="0" err="1">
                <a:ea typeface="Calibri"/>
                <a:cs typeface="Calibri"/>
              </a:rPr>
              <a:t>Social</a:t>
            </a:r>
            <a:r>
              <a:rPr lang="de-DE" sz="5400" dirty="0">
                <a:ea typeface="Calibri"/>
                <a:cs typeface="Calibri"/>
              </a:rPr>
              <a:t> Media möglich?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ED4C3C-F5A4-D025-67B3-A38739CA8FCA}"/>
              </a:ext>
            </a:extLst>
          </p:cNvPr>
          <p:cNvSpPr txBox="1"/>
          <p:nvPr/>
        </p:nvSpPr>
        <p:spPr>
          <a:xfrm>
            <a:off x="952500" y="6858000"/>
            <a:ext cx="10287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4"/>
              </a:rPr>
              <a:t>Dieses Foto</a:t>
            </a:r>
            <a:r>
              <a:rPr lang="en-US"/>
              <a:t> von "Unbekannter Autor" ist lizenziert unter </a:t>
            </a:r>
            <a:r>
              <a:rPr lang="en-US">
                <a:hlinkClick r:id="rId5"/>
              </a:rPr>
              <a:t>CC BY-ND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/>
          </a:bodyPr>
          <a:lstStyle/>
          <a:p>
            <a:r>
              <a:rPr lang="de-DE" sz="5400" dirty="0"/>
              <a:t>Fragestellung</a:t>
            </a:r>
            <a:endParaRPr lang="de-DE" sz="5400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Office Images Royalty Free Stock Photos | rawpixe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4866" r="9301"/>
          <a:stretch/>
        </p:blipFill>
        <p:spPr>
          <a:xfrm>
            <a:off x="0" y="0"/>
            <a:ext cx="6097528" cy="6867922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4</a:t>
            </a:fld>
            <a:endParaRPr lang="de-DE"/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5B114549-91E9-5BC8-D5A0-DCAC1EDF8598}"/>
              </a:ext>
            </a:extLst>
          </p:cNvPr>
          <p:cNvSpPr>
            <a:spLocks noGrp="1"/>
          </p:cNvSpPr>
          <p:nvPr/>
        </p:nvSpPr>
        <p:spPr>
          <a:xfrm>
            <a:off x="6096000" y="2108173"/>
            <a:ext cx="4646246" cy="3485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Einfluss von Privatpersonen auf den Wirtschaftsmarkt</a:t>
            </a:r>
            <a:endParaRPr lang="de-DE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Verstärkung durch </a:t>
            </a:r>
            <a:r>
              <a:rPr lang="de-DE" sz="2400" b="1" err="1">
                <a:ea typeface="Calibri"/>
                <a:cs typeface="Calibri"/>
              </a:rPr>
              <a:t>Social</a:t>
            </a:r>
            <a:r>
              <a:rPr lang="de-DE" sz="2400" b="1" dirty="0">
                <a:ea typeface="Calibri"/>
                <a:cs typeface="Calibri"/>
              </a:rPr>
              <a:t> Media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Polarisation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Legalität</a:t>
            </a:r>
          </a:p>
          <a:p>
            <a:pPr>
              <a:buFont typeface="Wingdings" panose="020B0604020202020204" pitchFamily="34" charset="0"/>
              <a:buChar char="§"/>
            </a:pPr>
            <a:endParaRPr lang="de-DE" sz="2400" b="1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de-DE" sz="2400" b="1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Nahaufnahme eines Computers auf einem Tisch gegen eine Backsteinmauer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9773DA-7B39-9512-3C71-1603013ACE1B}"/>
              </a:ext>
            </a:extLst>
          </p:cNvPr>
          <p:cNvSpPr txBox="1"/>
          <p:nvPr/>
        </p:nvSpPr>
        <p:spPr>
          <a:xfrm>
            <a:off x="6098474" y="1885207"/>
            <a:ext cx="6091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err="1">
                <a:ea typeface="Calibri"/>
                <a:cs typeface="Calibri"/>
              </a:rPr>
              <a:t>Based</a:t>
            </a:r>
            <a:r>
              <a:rPr lang="de-DE" dirty="0">
                <a:ea typeface="Calibri"/>
                <a:cs typeface="Calibri"/>
              </a:rPr>
              <a:t> on CRISP-DM</a:t>
            </a:r>
            <a:endParaRPr lang="de-DE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51588B80-9C86-2DF8-2581-1C140346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052" y="2677880"/>
            <a:ext cx="5680364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6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>
              <a:ea typeface="Calibri Light"/>
              <a:cs typeface="Calibri Light"/>
            </a:endParaRPr>
          </a:p>
        </p:txBody>
      </p:sp>
      <p:pic>
        <p:nvPicPr>
          <p:cNvPr id="8" name="Bildplatzhalter 7" descr="Nahaufnahme von Computer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6</a:t>
            </a:fld>
            <a:endParaRPr lang="de-DE"/>
          </a:p>
        </p:txBody>
      </p:sp>
      <p:pic>
        <p:nvPicPr>
          <p:cNvPr id="2" name="Grafik 1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D23BD4F1-8B30-4709-FEBD-3830E46B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783" y="1704170"/>
            <a:ext cx="1855525" cy="4767942"/>
          </a:xfrm>
          <a:prstGeom prst="rect">
            <a:avLst/>
          </a:prstGeom>
        </p:spPr>
      </p:pic>
      <p:pic>
        <p:nvPicPr>
          <p:cNvPr id="5" name="Grafik 4" descr="Ein Bild, das Laser, Licht enthält.&#10;&#10;Beschreibung automatisch generiert.">
            <a:extLst>
              <a:ext uri="{FF2B5EF4-FFF2-40B4-BE49-F238E27FC236}">
                <a16:creationId xmlns:a16="http://schemas.microsoft.com/office/drawing/2014/main" id="{D0D8A5D8-3A75-4685-D29D-DB929DC56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888" y="1608117"/>
            <a:ext cx="3150301" cy="28847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46EB9-CB5A-B899-0929-5FADFD2A4A32}"/>
              </a:ext>
            </a:extLst>
          </p:cNvPr>
          <p:cNvSpPr txBox="1"/>
          <p:nvPr/>
        </p:nvSpPr>
        <p:spPr>
          <a:xfrm>
            <a:off x="8755578" y="5385954"/>
            <a:ext cx="3025732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Calibri"/>
                <a:cs typeface="Calibri"/>
              </a:rPr>
              <a:t>Ggf. Alternativen ??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0235" y="2700211"/>
            <a:ext cx="4961713" cy="295328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87" y="767791"/>
            <a:ext cx="11174679" cy="947533"/>
          </a:xfrm>
        </p:spPr>
        <p:txBody>
          <a:bodyPr rtlCol="0">
            <a:normAutofit/>
          </a:bodyPr>
          <a:lstStyle/>
          <a:p>
            <a:r>
              <a:rPr lang="de-DE" sz="5400"/>
              <a:t>DatensÄtzE</a:t>
            </a:r>
            <a:endParaRPr lang="de-DE" sz="4800">
              <a:ea typeface="Calibri Light"/>
              <a:cs typeface="Calibri Ligh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AE6CF27-5D0C-F7E3-BBBC-CB332435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8238"/>
              </p:ext>
            </p:extLst>
          </p:nvPr>
        </p:nvGraphicFramePr>
        <p:xfrm>
          <a:off x="573540" y="1709757"/>
          <a:ext cx="11187218" cy="4950234"/>
        </p:xfrm>
        <a:graphic>
          <a:graphicData uri="http://schemas.openxmlformats.org/drawingml/2006/table">
            <a:tbl>
              <a:tblPr firstCol="1">
                <a:tableStyleId>{793D81CF-94F2-401A-BA57-92F5A7B2D0C5}</a:tableStyleId>
              </a:tblPr>
              <a:tblGrid>
                <a:gridCol w="5593609">
                  <a:extLst>
                    <a:ext uri="{9D8B030D-6E8A-4147-A177-3AD203B41FA5}">
                      <a16:colId xmlns:a16="http://schemas.microsoft.com/office/drawing/2014/main" val="3940074370"/>
                    </a:ext>
                  </a:extLst>
                </a:gridCol>
                <a:gridCol w="5593609">
                  <a:extLst>
                    <a:ext uri="{9D8B030D-6E8A-4147-A177-3AD203B41FA5}">
                      <a16:colId xmlns:a16="http://schemas.microsoft.com/office/drawing/2014/main" val="3450617553"/>
                    </a:ext>
                  </a:extLst>
                </a:gridCol>
              </a:tblGrid>
              <a:tr h="165007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Elon Musk Tweets</a:t>
                      </a:r>
                    </a:p>
                  </a:txBody>
                  <a:tcPr anchor="ctr"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055825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Dogecoin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264108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Tesla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03933"/>
                  </a:ext>
                </a:extLst>
              </a:tr>
            </a:tbl>
          </a:graphicData>
        </a:graphic>
      </p:graphicFrame>
      <p:pic>
        <p:nvPicPr>
          <p:cNvPr id="7" name="Picture 6" descr="A black screen with numbers&#10;&#10;Description automatically generated">
            <a:extLst>
              <a:ext uri="{FF2B5EF4-FFF2-40B4-BE49-F238E27FC236}">
                <a16:creationId xmlns:a16="http://schemas.microsoft.com/office/drawing/2014/main" id="{827CC12E-890A-E73E-AFFE-0A207109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03" y="5373417"/>
            <a:ext cx="7690944" cy="843356"/>
          </a:xfrm>
          <a:prstGeom prst="rect">
            <a:avLst/>
          </a:prstGeom>
        </p:spPr>
      </p:pic>
      <p:pic>
        <p:nvPicPr>
          <p:cNvPr id="5" name="Picture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9C78B72B-2FFA-CADC-25CE-3525E05A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45" y="3765413"/>
            <a:ext cx="7696518" cy="843356"/>
          </a:xfrm>
          <a:prstGeom prst="rect">
            <a:avLst/>
          </a:prstGeom>
        </p:spPr>
      </p:pic>
      <p:pic>
        <p:nvPicPr>
          <p:cNvPr id="3" name="Picture 2" descr="A number on a black background">
            <a:extLst>
              <a:ext uri="{FF2B5EF4-FFF2-40B4-BE49-F238E27FC236}">
                <a16:creationId xmlns:a16="http://schemas.microsoft.com/office/drawing/2014/main" id="{4FD223DC-42E7-7C6F-256B-370C31FDD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340" y="2127103"/>
            <a:ext cx="7694985" cy="8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platzhalter 7" descr="Abstraktes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16D2DCE4-5B8B-E622-AC25-774FF8AB9D74}"/>
              </a:ext>
            </a:extLst>
          </p:cNvPr>
          <p:cNvSpPr/>
          <p:nvPr/>
        </p:nvSpPr>
        <p:spPr>
          <a:xfrm rot="5400000" flipH="1">
            <a:off x="6855701" y="1517367"/>
            <a:ext cx="6857999" cy="382120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 descr="Ein Bild, das Kleidung, Schuhwerk, Cartoon, Menschliches Gesicht enthält.&#10;&#10;Beschreibung automatisch generiert.">
            <a:extLst>
              <a:ext uri="{FF2B5EF4-FFF2-40B4-BE49-F238E27FC236}">
                <a16:creationId xmlns:a16="http://schemas.microsoft.com/office/drawing/2014/main" id="{21E999BE-75F2-D25E-D7BD-3D8405B1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123626" y="2345813"/>
            <a:ext cx="2969559" cy="296955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88CA86A-3026-C4A4-33BF-10F6AFB0F7CF}"/>
              </a:ext>
            </a:extLst>
          </p:cNvPr>
          <p:cNvSpPr txBox="1"/>
          <p:nvPr/>
        </p:nvSpPr>
        <p:spPr>
          <a:xfrm>
            <a:off x="907967" y="4255178"/>
            <a:ext cx="56110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ea typeface="+mn-lt"/>
                <a:cs typeface="+mn-lt"/>
              </a:rPr>
              <a:t>A </a:t>
            </a:r>
            <a:r>
              <a:rPr lang="de-DE" sz="2400" dirty="0" err="1">
                <a:ea typeface="+mn-lt"/>
                <a:cs typeface="+mn-lt"/>
              </a:rPr>
              <a:t>project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group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of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the</a:t>
            </a:r>
            <a:r>
              <a:rPr lang="de-DE" sz="2400" dirty="0">
                <a:ea typeface="+mn-lt"/>
                <a:cs typeface="+mn-lt"/>
              </a:rPr>
              <a:t> DHBW Karlsruhe </a:t>
            </a:r>
            <a:r>
              <a:rPr lang="de-DE" sz="2400" dirty="0" err="1">
                <a:ea typeface="+mn-lt"/>
                <a:cs typeface="+mn-lt"/>
              </a:rPr>
              <a:t>participating</a:t>
            </a:r>
            <a:r>
              <a:rPr lang="de-DE" sz="2400" dirty="0">
                <a:ea typeface="+mn-lt"/>
                <a:cs typeface="+mn-lt"/>
              </a:rPr>
              <a:t> in an AI-</a:t>
            </a:r>
            <a:r>
              <a:rPr lang="de-DE" sz="2400" dirty="0" err="1">
                <a:ea typeface="+mn-lt"/>
                <a:cs typeface="+mn-lt"/>
              </a:rPr>
              <a:t>powerd</a:t>
            </a:r>
            <a:r>
              <a:rPr lang="de-DE" sz="2400" dirty="0">
                <a:ea typeface="+mn-lt"/>
                <a:cs typeface="+mn-lt"/>
              </a:rPr>
              <a:t> World.</a:t>
            </a:r>
            <a:endParaRPr lang="de-DE" sz="2400" dirty="0">
              <a:ea typeface="Calibri"/>
              <a:cs typeface="Calibri"/>
            </a:endParaRP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D8C979E-1951-382C-E2B5-3A7E5B2A830D}"/>
              </a:ext>
            </a:extLst>
          </p:cNvPr>
          <p:cNvSpPr txBox="1">
            <a:spLocks/>
          </p:cNvSpPr>
          <p:nvPr/>
        </p:nvSpPr>
        <p:spPr>
          <a:xfrm>
            <a:off x="912222" y="3032690"/>
            <a:ext cx="4397823" cy="80215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/>
              <a:t>Big Data Bandits</a:t>
            </a:r>
            <a:endParaRPr lang="de-DE" sz="48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B6927C32-F217-4A97-8FE2-D3A934AFA979}" vid="{8AAB886A-F653-1948-BBB7-F7B1A419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Office PowerPoint</Application>
  <PresentationFormat>Breitbild</PresentationFormat>
  <Paragraphs>43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Benutzerdefiniert</vt:lpstr>
      <vt:lpstr>Marktmanipulation durch Privatpersonen auf SOCIAL MEDIA</vt:lpstr>
      <vt:lpstr>Agenda</vt:lpstr>
      <vt:lpstr>Fragestellung</vt:lpstr>
      <vt:lpstr>Fragestellung</vt:lpstr>
      <vt:lpstr>Vorgehensweise</vt:lpstr>
      <vt:lpstr>Vorgehensweise</vt:lpstr>
      <vt:lpstr>DatensÄtzE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/>
  <cp:revision>587</cp:revision>
  <dcterms:created xsi:type="dcterms:W3CDTF">2020-08-19T22:58:34Z</dcterms:created>
  <dcterms:modified xsi:type="dcterms:W3CDTF">2023-11-24T10:55:27Z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