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86" r:id="rId4"/>
    <p:sldId id="287" r:id="rId5"/>
    <p:sldId id="288" r:id="rId6"/>
    <p:sldId id="289" r:id="rId7"/>
    <p:sldId id="265" r:id="rId8"/>
    <p:sldId id="291" r:id="rId9"/>
    <p:sldId id="292" r:id="rId10"/>
    <p:sldId id="293" r:id="rId11"/>
    <p:sldId id="294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D356B82-8B64-4E7D-8FF1-04F97B431762}">
          <p14:sldIdLst>
            <p14:sldId id="257"/>
          </p14:sldIdLst>
        </p14:section>
        <p14:section name="Datensatz" id="{05D47EEC-A695-4E12-B77E-5122B933547F}">
          <p14:sldIdLst>
            <p14:sldId id="256"/>
            <p14:sldId id="286"/>
            <p14:sldId id="287"/>
            <p14:sldId id="288"/>
            <p14:sldId id="289"/>
          </p14:sldIdLst>
        </p14:section>
        <p14:section name="Data Cleaning" id="{D8766336-D831-4B34-860D-E78028B8D0B6}">
          <p14:sldIdLst>
            <p14:sldId id="265"/>
            <p14:sldId id="291"/>
          </p14:sldIdLst>
        </p14:section>
        <p14:section name="Visualisierung" id="{C8E9D749-EE2E-4E90-BD95-3E6F2A47D11D}">
          <p14:sldIdLst>
            <p14:sldId id="292"/>
          </p14:sldIdLst>
        </p14:section>
        <p14:section name="Vergleich" id="{C80C74DD-B33B-427B-9E1A-18552759119D}">
          <p14:sldIdLst>
            <p14:sldId id="293"/>
            <p14:sldId id="294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FD1"/>
    <a:srgbClr val="0099CC"/>
    <a:srgbClr val="32C7A9"/>
    <a:srgbClr val="40B4D7"/>
    <a:srgbClr val="4A9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F9A8-89AE-41CD-ADED-AE100291750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A9043-C07F-4A87-BA55-0135FAD52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08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0DC2F-4143-670A-1778-1F9143EB1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73B9C7-602B-4E2D-57E1-8E075D27F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1E84C-AC80-5686-6C0C-0C1D7A22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C5313-A61F-B90B-10E9-EFB18C00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B0353-CEF5-B1E7-9938-E6A40FFF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3C17C-CCE0-6AD6-E19A-FBED2EC7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10796B-72AE-6CCD-B3FA-D1C770A6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286D2-0160-E5E0-9133-3E502FB1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0C4F1-7766-1936-091A-35C2F6C6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FA1F31-41C1-548B-86E5-FF0C9835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91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2E719B-BB74-AF2F-350B-4E55A2E63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0F7319-E59B-E5DC-DE2B-070D4CF6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DBCE5-0581-39BC-0993-6F817B8E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F9749-B4FA-EE4C-C1B2-D4381254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BBBB9-31F8-AAB3-D346-460390CD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19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B074C-CE59-8E5D-C168-D96529E1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EEC86-28F1-1E50-98B7-7756A446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065F3-097E-CE1D-04C5-B6E5CF12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DB676-5B88-F662-4F4E-B769F058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AB6A7-A9B1-4C4B-BA6C-84F8D948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7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F5F02-5AAA-589C-C2CF-FDE48396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C161EA-61A7-BC50-E8D4-7C5DD1A4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7C4F2-7619-BF08-FB98-840405FD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F7115-E12D-FCAF-334A-0B3BC093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BF351-F51E-4C3D-B318-CEFDCE61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2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44C0C-7477-3DF4-5536-01D5ADF6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BCA28-B883-CE70-742C-C964A16FF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80DB17-00F0-AC50-67CB-7463B81ED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7B98A-C279-FCDB-70B1-EC36C544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BF2118-3F8F-83EF-55AE-20595B7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315B7B-4D71-D7D8-0074-A5326F71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9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F80BC-8ABD-2AE8-5278-3D23DF09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9ED2C-5606-6A3A-BD65-9CBFFDF8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365D42-C508-08AE-C03A-4ABC8F7E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3085E1-FE7F-4DC3-4F8B-7C663F669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3E4C5-F811-2080-CFC1-2452FB7BE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E6DFBA-0911-F875-274A-4C6FA914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D89A71-07C7-FB86-7E34-48334498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E1BED2-2CB0-B7D0-7E9E-DAB9A6EE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FD72C-CF52-68CD-A2F9-54D43316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F64EE5-032B-0918-2C0F-035CA675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F8DCDE-D5C8-9445-803B-F79472AE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E8FBD2-55EA-C2A2-2A46-A840601D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65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0FF4AB-DC7C-407A-F5A0-F2AE51C9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B26803-2E36-692B-0A9C-5C52B58F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BC74D-CBD0-CCCA-C02E-8110088F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85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6D127-E86D-77F3-E6C8-FCF372F8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5D3B3-CE7C-1F02-38AB-02FA2882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E6C34F-8D92-C466-BDAB-046FFA293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9CAEAC-3DB0-6C13-96DA-BCF84E09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6AB8D-9489-E203-23D1-4EBA165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CE6F3-1156-3E02-F057-4A069E67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46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33547-81C5-17FA-C9DD-CD0AB08C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93AD75-FCB0-8090-52A0-E56424584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7B1B5D-450F-7DFA-638B-4FDF955D8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AE3DA-0773-738E-17BC-F8CB3C8B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7C23BC-FE98-2A26-F0C0-E384E44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076A7-0D47-AB28-8D37-2E4D8ACE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1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36FF28-393F-D2B3-B970-E922E4C7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E92AF4-DF2C-A8EE-4EA8-86A43071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A2057-CDA0-244C-F2C4-458C85DD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637B8-77CF-4965-B0AA-E4F72D18E25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EBD16-7025-D24B-333B-87AEED8D7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C29045-B369-EAAE-F34D-045E8394E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EF4BB-DD56-4EDA-9DE8-01EB16B4F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936CD8-DF1E-F8E9-7E97-841E3B2CF670}"/>
              </a:ext>
            </a:extLst>
          </p:cNvPr>
          <p:cNvSpPr txBox="1"/>
          <p:nvPr/>
        </p:nvSpPr>
        <p:spPr>
          <a:xfrm>
            <a:off x="2299252" y="1186074"/>
            <a:ext cx="759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TABLEAU VS PYTHON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3501065-748D-502A-9AC6-F5D0B5366E73}"/>
              </a:ext>
            </a:extLst>
          </p:cNvPr>
          <p:cNvSpPr txBox="1"/>
          <p:nvPr/>
        </p:nvSpPr>
        <p:spPr>
          <a:xfrm>
            <a:off x="4078356" y="5565912"/>
            <a:ext cx="4035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Vanessa Rittweger</a:t>
            </a:r>
          </a:p>
          <a:p>
            <a:pPr algn="ctr"/>
            <a:r>
              <a:rPr lang="de-DE" sz="2000" dirty="0"/>
              <a:t>Jan Schulz-Schrade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B2D9A5-2B18-CC85-F006-8BF9EE7C7F78}"/>
              </a:ext>
            </a:extLst>
          </p:cNvPr>
          <p:cNvSpPr txBox="1"/>
          <p:nvPr/>
        </p:nvSpPr>
        <p:spPr>
          <a:xfrm>
            <a:off x="3739598" y="4234069"/>
            <a:ext cx="471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DATA VISUALISATION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C2C663-58F6-1E23-0DCC-3E5A41762ED8}"/>
              </a:ext>
            </a:extLst>
          </p:cNvPr>
          <p:cNvSpPr txBox="1"/>
          <p:nvPr/>
        </p:nvSpPr>
        <p:spPr>
          <a:xfrm>
            <a:off x="3739598" y="2225530"/>
            <a:ext cx="5199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Anzahl der Verkehrsunfälle in England </a:t>
            </a:r>
          </a:p>
        </p:txBody>
      </p:sp>
    </p:spTree>
    <p:extLst>
      <p:ext uri="{BB962C8B-B14F-4D97-AF65-F5344CB8AC3E}">
        <p14:creationId xmlns:p14="http://schemas.microsoft.com/office/powerpoint/2010/main" val="344095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533400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SWOT-ANALYSE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CAFE6DC-1358-A081-DE84-833DC534C6EA}"/>
              </a:ext>
            </a:extLst>
          </p:cNvPr>
          <p:cNvSpPr/>
          <p:nvPr/>
        </p:nvSpPr>
        <p:spPr>
          <a:xfrm>
            <a:off x="7926725" y="3596202"/>
            <a:ext cx="3013275" cy="1433578"/>
          </a:xfrm>
          <a:prstGeom prst="roundRect">
            <a:avLst/>
          </a:prstGeom>
          <a:solidFill>
            <a:srgbClr val="4A9BD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WT-Strategie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98447D8-387C-AC10-AA99-5153AB4862AE}"/>
              </a:ext>
            </a:extLst>
          </p:cNvPr>
          <p:cNvSpPr/>
          <p:nvPr/>
        </p:nvSpPr>
        <p:spPr>
          <a:xfrm>
            <a:off x="4589361" y="1881412"/>
            <a:ext cx="3013275" cy="1433578"/>
          </a:xfrm>
          <a:prstGeom prst="roundRect">
            <a:avLst/>
          </a:prstGeom>
          <a:solidFill>
            <a:srgbClr val="37CFD1"/>
          </a:solidFill>
          <a:ln>
            <a:solidFill>
              <a:srgbClr val="37CF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SO-Strategie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6F23EBE-D45C-E4F4-9685-9807B622A0E7}"/>
              </a:ext>
            </a:extLst>
          </p:cNvPr>
          <p:cNvSpPr/>
          <p:nvPr/>
        </p:nvSpPr>
        <p:spPr>
          <a:xfrm>
            <a:off x="4589362" y="3596202"/>
            <a:ext cx="3013275" cy="1433578"/>
          </a:xfrm>
          <a:prstGeom prst="roundRect">
            <a:avLst/>
          </a:prstGeom>
          <a:solidFill>
            <a:srgbClr val="40B4D7"/>
          </a:solidFill>
          <a:ln>
            <a:solidFill>
              <a:srgbClr val="40B4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WO-Strategie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785ECBF-57C6-C7BE-1F8F-94AFA4D28979}"/>
              </a:ext>
            </a:extLst>
          </p:cNvPr>
          <p:cNvSpPr/>
          <p:nvPr/>
        </p:nvSpPr>
        <p:spPr>
          <a:xfrm>
            <a:off x="7926724" y="1863735"/>
            <a:ext cx="3013275" cy="1433578"/>
          </a:xfrm>
          <a:prstGeom prst="roundRect">
            <a:avLst/>
          </a:prstGeom>
          <a:solidFill>
            <a:srgbClr val="32C7A9"/>
          </a:solidFill>
          <a:ln>
            <a:solidFill>
              <a:srgbClr val="32C7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ST-Strategie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B301A07-CEB4-F273-ED56-7995EC9484F4}"/>
              </a:ext>
            </a:extLst>
          </p:cNvPr>
          <p:cNvSpPr/>
          <p:nvPr/>
        </p:nvSpPr>
        <p:spPr>
          <a:xfrm>
            <a:off x="1252001" y="1881412"/>
            <a:ext cx="3013275" cy="143357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Stregths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DA7F8E8-B65A-E597-6ACE-5101C720748D}"/>
              </a:ext>
            </a:extLst>
          </p:cNvPr>
          <p:cNvSpPr/>
          <p:nvPr/>
        </p:nvSpPr>
        <p:spPr>
          <a:xfrm>
            <a:off x="1252000" y="3596202"/>
            <a:ext cx="3013275" cy="143357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Weekness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C7BEE5AB-AF6E-E7C5-01A2-538946D01881}"/>
              </a:ext>
            </a:extLst>
          </p:cNvPr>
          <p:cNvSpPr/>
          <p:nvPr/>
        </p:nvSpPr>
        <p:spPr>
          <a:xfrm>
            <a:off x="4589360" y="131268"/>
            <a:ext cx="3013275" cy="143357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Opportunites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2551D62-3661-4305-2D6B-D909B20097AC}"/>
              </a:ext>
            </a:extLst>
          </p:cNvPr>
          <p:cNvSpPr/>
          <p:nvPr/>
        </p:nvSpPr>
        <p:spPr>
          <a:xfrm>
            <a:off x="7926723" y="131268"/>
            <a:ext cx="3013275" cy="143357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27646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533400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SWOT-ANALYSE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CAFE6DC-1358-A081-DE84-833DC534C6EA}"/>
              </a:ext>
            </a:extLst>
          </p:cNvPr>
          <p:cNvSpPr/>
          <p:nvPr/>
        </p:nvSpPr>
        <p:spPr>
          <a:xfrm>
            <a:off x="7926725" y="3596202"/>
            <a:ext cx="3013275" cy="1433578"/>
          </a:xfrm>
          <a:prstGeom prst="roundRect">
            <a:avLst/>
          </a:prstGeom>
          <a:solidFill>
            <a:srgbClr val="4A9BD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Kostenlose (Teil-)Version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98447D8-387C-AC10-AA99-5153AB4862AE}"/>
              </a:ext>
            </a:extLst>
          </p:cNvPr>
          <p:cNvSpPr/>
          <p:nvPr/>
        </p:nvSpPr>
        <p:spPr>
          <a:xfrm>
            <a:off x="4589361" y="1881412"/>
            <a:ext cx="3013275" cy="1433578"/>
          </a:xfrm>
          <a:prstGeom prst="roundRect">
            <a:avLst/>
          </a:prstGeom>
          <a:solidFill>
            <a:srgbClr val="37CFD1"/>
          </a:solidFill>
          <a:ln>
            <a:solidFill>
              <a:srgbClr val="37CF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Universaltool für unterschiedlichste Daten und Personen mit wenig Wissen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6F23EBE-D45C-E4F4-9685-9807B622A0E7}"/>
              </a:ext>
            </a:extLst>
          </p:cNvPr>
          <p:cNvSpPr/>
          <p:nvPr/>
        </p:nvSpPr>
        <p:spPr>
          <a:xfrm>
            <a:off x="4589362" y="3596202"/>
            <a:ext cx="3013275" cy="1433578"/>
          </a:xfrm>
          <a:prstGeom prst="roundRect">
            <a:avLst/>
          </a:prstGeom>
          <a:solidFill>
            <a:srgbClr val="40B4D7"/>
          </a:solidFill>
          <a:ln>
            <a:solidFill>
              <a:srgbClr val="40B4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Preis durch gute Leistung gerechtfertigt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785ECBF-57C6-C7BE-1F8F-94AFA4D28979}"/>
              </a:ext>
            </a:extLst>
          </p:cNvPr>
          <p:cNvSpPr/>
          <p:nvPr/>
        </p:nvSpPr>
        <p:spPr>
          <a:xfrm>
            <a:off x="7926724" y="1863735"/>
            <a:ext cx="3013275" cy="1433578"/>
          </a:xfrm>
          <a:prstGeom prst="roundRect">
            <a:avLst/>
          </a:prstGeom>
          <a:solidFill>
            <a:srgbClr val="32C7A9"/>
          </a:solidFill>
          <a:ln>
            <a:solidFill>
              <a:srgbClr val="32C7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Überbietet Konkurrenz durch viele und ausgeprägte Stärken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1B301A07-CEB4-F273-ED56-7995EC9484F4}"/>
              </a:ext>
            </a:extLst>
          </p:cNvPr>
          <p:cNvSpPr/>
          <p:nvPr/>
        </p:nvSpPr>
        <p:spPr>
          <a:xfrm>
            <a:off x="1252001" y="1881412"/>
            <a:ext cx="3013275" cy="143357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Drag-and-Drop</a:t>
            </a:r>
          </a:p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Visualisierungsauswahl</a:t>
            </a:r>
          </a:p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Verschiedene Datenquell-verbindungen</a:t>
            </a:r>
          </a:p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Tableau </a:t>
            </a:r>
            <a:r>
              <a:rPr lang="de-DE" dirty="0" err="1">
                <a:solidFill>
                  <a:schemeClr val="tx1"/>
                </a:solidFill>
              </a:rPr>
              <a:t>Prep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DA7F8E8-B65A-E597-6ACE-5101C720748D}"/>
              </a:ext>
            </a:extLst>
          </p:cNvPr>
          <p:cNvSpPr/>
          <p:nvPr/>
        </p:nvSpPr>
        <p:spPr>
          <a:xfrm>
            <a:off x="1252000" y="3596202"/>
            <a:ext cx="3013275" cy="143357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Skalierbarkeitsprobleme</a:t>
            </a:r>
          </a:p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 err="1">
                <a:solidFill>
                  <a:schemeClr val="tx1"/>
                </a:solidFill>
              </a:rPr>
              <a:t>Mangelde</a:t>
            </a:r>
            <a:r>
              <a:rPr lang="de-DE" dirty="0">
                <a:solidFill>
                  <a:schemeClr val="tx1"/>
                </a:solidFill>
              </a:rPr>
              <a:t> Flexibilität</a:t>
            </a:r>
          </a:p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Hoher Preis 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C7BEE5AB-AF6E-E7C5-01A2-538946D01881}"/>
              </a:ext>
            </a:extLst>
          </p:cNvPr>
          <p:cNvSpPr/>
          <p:nvPr/>
        </p:nvSpPr>
        <p:spPr>
          <a:xfrm>
            <a:off x="4589360" y="131268"/>
            <a:ext cx="3013275" cy="143357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Cloud </a:t>
            </a:r>
          </a:p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Integration Big-Data Plattformen</a:t>
            </a:r>
          </a:p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Eigene E-Learning Plattform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2551D62-3661-4305-2D6B-D909B20097AC}"/>
              </a:ext>
            </a:extLst>
          </p:cNvPr>
          <p:cNvSpPr/>
          <p:nvPr/>
        </p:nvSpPr>
        <p:spPr>
          <a:xfrm>
            <a:off x="7926723" y="131268"/>
            <a:ext cx="3013275" cy="1433578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Konkurrenz Open-Tool-Source</a:t>
            </a:r>
          </a:p>
          <a:p>
            <a:pPr marL="285750" indent="-285750" algn="ctr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Passt nicht zum Unternehmenssystem</a:t>
            </a:r>
          </a:p>
        </p:txBody>
      </p:sp>
    </p:spTree>
    <p:extLst>
      <p:ext uri="{BB962C8B-B14F-4D97-AF65-F5344CB8AC3E}">
        <p14:creationId xmlns:p14="http://schemas.microsoft.com/office/powerpoint/2010/main" val="285163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533400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NUTZWERTANALYSE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5E74B92-D824-684E-7D17-210DC2F18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75829"/>
              </p:ext>
            </p:extLst>
          </p:nvPr>
        </p:nvGraphicFramePr>
        <p:xfrm>
          <a:off x="1208911" y="395575"/>
          <a:ext cx="9774177" cy="453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059">
                  <a:extLst>
                    <a:ext uri="{9D8B030D-6E8A-4147-A177-3AD203B41FA5}">
                      <a16:colId xmlns:a16="http://schemas.microsoft.com/office/drawing/2014/main" val="1713365187"/>
                    </a:ext>
                  </a:extLst>
                </a:gridCol>
                <a:gridCol w="3258059">
                  <a:extLst>
                    <a:ext uri="{9D8B030D-6E8A-4147-A177-3AD203B41FA5}">
                      <a16:colId xmlns:a16="http://schemas.microsoft.com/office/drawing/2014/main" val="3739905098"/>
                    </a:ext>
                  </a:extLst>
                </a:gridCol>
                <a:gridCol w="3258059">
                  <a:extLst>
                    <a:ext uri="{9D8B030D-6E8A-4147-A177-3AD203B41FA5}">
                      <a16:colId xmlns:a16="http://schemas.microsoft.com/office/drawing/2014/main" val="4056750242"/>
                    </a:ext>
                  </a:extLst>
                </a:gridCol>
              </a:tblGrid>
              <a:tr h="5672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59715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Benutzerfreundlichkeit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06900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Lernkurve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6441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Lernunterstützung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19579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Datenquellunterstützung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60771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Datengröße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93280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Kollaborativ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5541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Komptabilität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4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5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533400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NUTZWERTANALYSE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5E74B92-D824-684E-7D17-210DC2F18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93635"/>
              </p:ext>
            </p:extLst>
          </p:nvPr>
        </p:nvGraphicFramePr>
        <p:xfrm>
          <a:off x="1208911" y="395575"/>
          <a:ext cx="9774177" cy="453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059">
                  <a:extLst>
                    <a:ext uri="{9D8B030D-6E8A-4147-A177-3AD203B41FA5}">
                      <a16:colId xmlns:a16="http://schemas.microsoft.com/office/drawing/2014/main" val="1713365187"/>
                    </a:ext>
                  </a:extLst>
                </a:gridCol>
                <a:gridCol w="3258059">
                  <a:extLst>
                    <a:ext uri="{9D8B030D-6E8A-4147-A177-3AD203B41FA5}">
                      <a16:colId xmlns:a16="http://schemas.microsoft.com/office/drawing/2014/main" val="3739905098"/>
                    </a:ext>
                  </a:extLst>
                </a:gridCol>
                <a:gridCol w="3258059">
                  <a:extLst>
                    <a:ext uri="{9D8B030D-6E8A-4147-A177-3AD203B41FA5}">
                      <a16:colId xmlns:a16="http://schemas.microsoft.com/office/drawing/2014/main" val="4056750242"/>
                    </a:ext>
                  </a:extLst>
                </a:gridCol>
              </a:tblGrid>
              <a:tr h="5672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59715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Visualisierungsarten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06900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Komplexität Visualisierungen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6441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Anpassbarkeit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19579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Interaktivität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60771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93280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55413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r>
                        <a:rPr lang="de-DE" b="1" dirty="0"/>
                        <a:t>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4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73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533400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FAZIT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AAF5FFF-A3C0-9594-A3B5-33E03D023169}"/>
              </a:ext>
            </a:extLst>
          </p:cNvPr>
          <p:cNvSpPr/>
          <p:nvPr/>
        </p:nvSpPr>
        <p:spPr>
          <a:xfrm>
            <a:off x="3148797" y="1251987"/>
            <a:ext cx="1798320" cy="1798320"/>
          </a:xfrm>
          <a:prstGeom prst="ellipse">
            <a:avLst/>
          </a:prstGeom>
          <a:solidFill>
            <a:srgbClr val="37CF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DC62511-1034-F2DF-5472-57233C7582C3}"/>
              </a:ext>
            </a:extLst>
          </p:cNvPr>
          <p:cNvSpPr/>
          <p:nvPr/>
        </p:nvSpPr>
        <p:spPr>
          <a:xfrm>
            <a:off x="7522677" y="1251987"/>
            <a:ext cx="1798320" cy="179832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4" name="Grafik 3" descr="Daumen hoch-Zeichen Silhouette">
            <a:extLst>
              <a:ext uri="{FF2B5EF4-FFF2-40B4-BE49-F238E27FC236}">
                <a16:creationId xmlns:a16="http://schemas.microsoft.com/office/drawing/2014/main" id="{1EBA15C2-DBDC-24F7-A430-C46CB1BB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90757" y="1693947"/>
            <a:ext cx="914400" cy="914400"/>
          </a:xfrm>
          <a:prstGeom prst="rect">
            <a:avLst/>
          </a:prstGeom>
        </p:spPr>
      </p:pic>
      <p:pic>
        <p:nvPicPr>
          <p:cNvPr id="5" name="Grafik 4" descr="Daumen runter Silhouette">
            <a:extLst>
              <a:ext uri="{FF2B5EF4-FFF2-40B4-BE49-F238E27FC236}">
                <a16:creationId xmlns:a16="http://schemas.microsoft.com/office/drawing/2014/main" id="{2890E97F-D9D9-EB3C-D747-754582ADF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964637" y="1693947"/>
            <a:ext cx="914400" cy="914400"/>
          </a:xfrm>
          <a:prstGeom prst="rect">
            <a:avLst/>
          </a:prstGeom>
        </p:spPr>
      </p:pic>
      <p:sp>
        <p:nvSpPr>
          <p:cNvPr id="6" name="Textfeld 7">
            <a:extLst>
              <a:ext uri="{FF2B5EF4-FFF2-40B4-BE49-F238E27FC236}">
                <a16:creationId xmlns:a16="http://schemas.microsoft.com/office/drawing/2014/main" id="{EC8FAC6E-FFEA-00A9-7F6A-EA66F046E30A}"/>
              </a:ext>
            </a:extLst>
          </p:cNvPr>
          <p:cNvSpPr txBox="1"/>
          <p:nvPr/>
        </p:nvSpPr>
        <p:spPr>
          <a:xfrm>
            <a:off x="2304882" y="3410261"/>
            <a:ext cx="34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b="1" dirty="0">
                <a:solidFill>
                  <a:schemeClr val="tx2"/>
                </a:solidFill>
              </a:rPr>
              <a:t>Gut</a:t>
            </a:r>
          </a:p>
        </p:txBody>
      </p:sp>
      <p:sp>
        <p:nvSpPr>
          <p:cNvPr id="7" name="Textfeld 9">
            <a:extLst>
              <a:ext uri="{FF2B5EF4-FFF2-40B4-BE49-F238E27FC236}">
                <a16:creationId xmlns:a16="http://schemas.microsoft.com/office/drawing/2014/main" id="{24BC3C95-6BAC-4208-509D-8DEE27577947}"/>
              </a:ext>
            </a:extLst>
          </p:cNvPr>
          <p:cNvSpPr txBox="1"/>
          <p:nvPr/>
        </p:nvSpPr>
        <p:spPr>
          <a:xfrm>
            <a:off x="6678762" y="3410261"/>
            <a:ext cx="34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b="1" dirty="0">
                <a:solidFill>
                  <a:schemeClr val="tx2"/>
                </a:solidFill>
              </a:rPr>
              <a:t>Schlecht</a:t>
            </a:r>
          </a:p>
        </p:txBody>
      </p:sp>
    </p:spTree>
    <p:extLst>
      <p:ext uri="{BB962C8B-B14F-4D97-AF65-F5344CB8AC3E}">
        <p14:creationId xmlns:p14="http://schemas.microsoft.com/office/powerpoint/2010/main" val="14663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6D831561-AA47-6BC6-80AC-74A65B0E6ED1}"/>
              </a:ext>
            </a:extLst>
          </p:cNvPr>
          <p:cNvSpPr/>
          <p:nvPr/>
        </p:nvSpPr>
        <p:spPr>
          <a:xfrm rot="10800000">
            <a:off x="8580120" y="0"/>
            <a:ext cx="3611880" cy="2217420"/>
          </a:xfrm>
          <a:prstGeom prst="rtTriangle">
            <a:avLst/>
          </a:prstGeom>
          <a:solidFill>
            <a:srgbClr val="40B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D378898-7F4D-A2D5-78F8-31FD45B0EA32}"/>
              </a:ext>
            </a:extLst>
          </p:cNvPr>
          <p:cNvSpPr/>
          <p:nvPr/>
        </p:nvSpPr>
        <p:spPr>
          <a:xfrm>
            <a:off x="811129" y="620278"/>
            <a:ext cx="10569742" cy="5617444"/>
          </a:xfrm>
          <a:prstGeom prst="roundRect">
            <a:avLst>
              <a:gd name="adj" fmla="val 380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AB2E27E8-77D6-0994-19EF-F8696995D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" r="121"/>
          <a:stretch/>
        </p:blipFill>
        <p:spPr>
          <a:xfrm>
            <a:off x="1006507" y="825421"/>
            <a:ext cx="10178987" cy="5207159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387096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DATENSATZ</a:t>
            </a:r>
          </a:p>
        </p:txBody>
      </p:sp>
    </p:spTree>
    <p:extLst>
      <p:ext uri="{BB962C8B-B14F-4D97-AF65-F5344CB8AC3E}">
        <p14:creationId xmlns:p14="http://schemas.microsoft.com/office/powerpoint/2010/main" val="44469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 descr="Tabelle Silhouette">
            <a:extLst>
              <a:ext uri="{FF2B5EF4-FFF2-40B4-BE49-F238E27FC236}">
                <a16:creationId xmlns:a16="http://schemas.microsoft.com/office/drawing/2014/main" id="{54EDBB71-B181-C36F-2875-FE1BB4C1EB3D}"/>
              </a:ext>
            </a:extLst>
          </p:cNvPr>
          <p:cNvSpPr/>
          <p:nvPr/>
        </p:nvSpPr>
        <p:spPr>
          <a:xfrm>
            <a:off x="1295330" y="1844592"/>
            <a:ext cx="900000" cy="90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387096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DATENSATZ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5F68A5-BD7A-6746-2CE4-89F0C3487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3965"/>
              </p:ext>
            </p:extLst>
          </p:nvPr>
        </p:nvGraphicFramePr>
        <p:xfrm>
          <a:off x="354330" y="2870839"/>
          <a:ext cx="1148334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835">
                  <a:extLst>
                    <a:ext uri="{9D8B030D-6E8A-4147-A177-3AD203B41FA5}">
                      <a16:colId xmlns:a16="http://schemas.microsoft.com/office/drawing/2014/main" val="3183395166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3076565851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2849929930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8758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Aufbau</a:t>
                      </a:r>
                    </a:p>
                    <a:p>
                      <a:pPr algn="ctr"/>
                      <a:endParaRPr lang="de-DE" sz="700" b="0" dirty="0"/>
                    </a:p>
                    <a:p>
                      <a:pPr algn="ctr"/>
                      <a:r>
                        <a:rPr lang="de-DE" sz="1800" b="0" dirty="0"/>
                        <a:t>21 Spalten</a:t>
                      </a:r>
                    </a:p>
                    <a:p>
                      <a:pPr algn="ctr"/>
                      <a:r>
                        <a:rPr lang="de-DE" sz="1800" b="0" dirty="0"/>
                        <a:t>300 Zeilen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Quelle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8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44177"/>
                  </a:ext>
                </a:extLst>
              </a:tr>
            </a:tbl>
          </a:graphicData>
        </a:graphic>
      </p:graphicFrame>
      <p:pic>
        <p:nvPicPr>
          <p:cNvPr id="15" name="Grafik 14" descr="Glühlampe Silhouette">
            <a:extLst>
              <a:ext uri="{FF2B5EF4-FFF2-40B4-BE49-F238E27FC236}">
                <a16:creationId xmlns:a16="http://schemas.microsoft.com/office/drawing/2014/main" id="{58E23D5E-3E93-CAAA-FB11-2867979A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42389" y="1837698"/>
            <a:ext cx="914400" cy="914400"/>
          </a:xfrm>
          <a:prstGeom prst="rect">
            <a:avLst/>
          </a:prstGeom>
        </p:spPr>
      </p:pic>
      <p:pic>
        <p:nvPicPr>
          <p:cNvPr id="17" name="Grafik 16" descr="Ordnersuche mit einfarbiger Füllung">
            <a:extLst>
              <a:ext uri="{FF2B5EF4-FFF2-40B4-BE49-F238E27FC236}">
                <a16:creationId xmlns:a16="http://schemas.microsoft.com/office/drawing/2014/main" id="{92BDC248-E5B8-30FF-B83B-4519C8E42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66429" y="1830078"/>
            <a:ext cx="914400" cy="914400"/>
          </a:xfrm>
          <a:prstGeom prst="rect">
            <a:avLst/>
          </a:prstGeom>
        </p:spPr>
      </p:pic>
      <p:pic>
        <p:nvPicPr>
          <p:cNvPr id="24" name="Grafik 23" descr="Programmiererin Silhouette">
            <a:extLst>
              <a:ext uri="{FF2B5EF4-FFF2-40B4-BE49-F238E27FC236}">
                <a16:creationId xmlns:a16="http://schemas.microsoft.com/office/drawing/2014/main" id="{45B53DE0-206B-4824-2F1D-09EDF9DF04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54409" y="1944378"/>
            <a:ext cx="914400" cy="9144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94BE4D9-02CD-A64A-0150-36742823A70B}"/>
              </a:ext>
            </a:extLst>
          </p:cNvPr>
          <p:cNvSpPr/>
          <p:nvPr/>
        </p:nvSpPr>
        <p:spPr>
          <a:xfrm>
            <a:off x="3525259" y="395386"/>
            <a:ext cx="7774111" cy="4012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39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 descr="Tabelle Silhouette">
            <a:extLst>
              <a:ext uri="{FF2B5EF4-FFF2-40B4-BE49-F238E27FC236}">
                <a16:creationId xmlns:a16="http://schemas.microsoft.com/office/drawing/2014/main" id="{54EDBB71-B181-C36F-2875-FE1BB4C1EB3D}"/>
              </a:ext>
            </a:extLst>
          </p:cNvPr>
          <p:cNvSpPr/>
          <p:nvPr/>
        </p:nvSpPr>
        <p:spPr>
          <a:xfrm>
            <a:off x="1295330" y="1844592"/>
            <a:ext cx="900000" cy="90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387096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DATENSATZ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5F68A5-BD7A-6746-2CE4-89F0C3487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56396"/>
              </p:ext>
            </p:extLst>
          </p:nvPr>
        </p:nvGraphicFramePr>
        <p:xfrm>
          <a:off x="354330" y="2870839"/>
          <a:ext cx="11483340" cy="239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835">
                  <a:extLst>
                    <a:ext uri="{9D8B030D-6E8A-4147-A177-3AD203B41FA5}">
                      <a16:colId xmlns:a16="http://schemas.microsoft.com/office/drawing/2014/main" val="3183395166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3076565851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2849929930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8758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Aufbau</a:t>
                      </a:r>
                    </a:p>
                    <a:p>
                      <a:pPr algn="ctr"/>
                      <a:endParaRPr lang="de-DE" sz="700" b="0" dirty="0"/>
                    </a:p>
                    <a:p>
                      <a:pPr algn="ctr"/>
                      <a:r>
                        <a:rPr lang="de-DE" sz="1800" b="0" dirty="0"/>
                        <a:t>21 Spalten</a:t>
                      </a:r>
                    </a:p>
                    <a:p>
                      <a:pPr algn="ctr"/>
                      <a:r>
                        <a:rPr lang="de-DE" sz="1800" b="0" dirty="0"/>
                        <a:t>300 Zeilen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Quelle</a:t>
                      </a:r>
                    </a:p>
                    <a:p>
                      <a:pPr algn="ctr"/>
                      <a:endParaRPr lang="de-DE" sz="900" b="0" dirty="0"/>
                    </a:p>
                    <a:p>
                      <a:pPr algn="ctr"/>
                      <a:r>
                        <a:rPr lang="de-DE" sz="1600" b="0" dirty="0"/>
                        <a:t>Öffentliche Unfallartikel</a:t>
                      </a:r>
                    </a:p>
                    <a:p>
                      <a:pPr algn="ctr"/>
                      <a:r>
                        <a:rPr lang="de-DE" sz="1600" b="0" dirty="0"/>
                        <a:t>Polizeiakten</a:t>
                      </a:r>
                    </a:p>
                    <a:p>
                      <a:pPr algn="ctr"/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8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44177"/>
                  </a:ext>
                </a:extLst>
              </a:tr>
            </a:tbl>
          </a:graphicData>
        </a:graphic>
      </p:graphicFrame>
      <p:pic>
        <p:nvPicPr>
          <p:cNvPr id="15" name="Grafik 14" descr="Glühlampe Silhouette">
            <a:extLst>
              <a:ext uri="{FF2B5EF4-FFF2-40B4-BE49-F238E27FC236}">
                <a16:creationId xmlns:a16="http://schemas.microsoft.com/office/drawing/2014/main" id="{58E23D5E-3E93-CAAA-FB11-2867979A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42389" y="1837698"/>
            <a:ext cx="914400" cy="914400"/>
          </a:xfrm>
          <a:prstGeom prst="rect">
            <a:avLst/>
          </a:prstGeom>
        </p:spPr>
      </p:pic>
      <p:pic>
        <p:nvPicPr>
          <p:cNvPr id="17" name="Grafik 16" descr="Ordnersuche mit einfarbiger Füllung">
            <a:extLst>
              <a:ext uri="{FF2B5EF4-FFF2-40B4-BE49-F238E27FC236}">
                <a16:creationId xmlns:a16="http://schemas.microsoft.com/office/drawing/2014/main" id="{92BDC248-E5B8-30FF-B83B-4519C8E42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66429" y="1830078"/>
            <a:ext cx="914400" cy="914400"/>
          </a:xfrm>
          <a:prstGeom prst="rect">
            <a:avLst/>
          </a:prstGeom>
        </p:spPr>
      </p:pic>
      <p:pic>
        <p:nvPicPr>
          <p:cNvPr id="24" name="Grafik 23" descr="Programmiererin Silhouette">
            <a:extLst>
              <a:ext uri="{FF2B5EF4-FFF2-40B4-BE49-F238E27FC236}">
                <a16:creationId xmlns:a16="http://schemas.microsoft.com/office/drawing/2014/main" id="{45B53DE0-206B-4824-2F1D-09EDF9DF04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54409" y="1944378"/>
            <a:ext cx="914400" cy="9144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94BE4D9-02CD-A64A-0150-36742823A70B}"/>
              </a:ext>
            </a:extLst>
          </p:cNvPr>
          <p:cNvSpPr/>
          <p:nvPr/>
        </p:nvSpPr>
        <p:spPr>
          <a:xfrm>
            <a:off x="475862" y="671927"/>
            <a:ext cx="2612572" cy="4012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846050F-EE3D-DD5B-D83A-CE4BDECB4BE7}"/>
              </a:ext>
            </a:extLst>
          </p:cNvPr>
          <p:cNvSpPr/>
          <p:nvPr/>
        </p:nvSpPr>
        <p:spPr>
          <a:xfrm>
            <a:off x="6235648" y="745906"/>
            <a:ext cx="5054393" cy="4012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93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 descr="Tabelle Silhouette">
            <a:extLst>
              <a:ext uri="{FF2B5EF4-FFF2-40B4-BE49-F238E27FC236}">
                <a16:creationId xmlns:a16="http://schemas.microsoft.com/office/drawing/2014/main" id="{54EDBB71-B181-C36F-2875-FE1BB4C1EB3D}"/>
              </a:ext>
            </a:extLst>
          </p:cNvPr>
          <p:cNvSpPr/>
          <p:nvPr/>
        </p:nvSpPr>
        <p:spPr>
          <a:xfrm>
            <a:off x="1295330" y="1844592"/>
            <a:ext cx="900000" cy="90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387096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DATENSATZ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5F68A5-BD7A-6746-2CE4-89F0C3487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76842"/>
              </p:ext>
            </p:extLst>
          </p:nvPr>
        </p:nvGraphicFramePr>
        <p:xfrm>
          <a:off x="354330" y="2870839"/>
          <a:ext cx="11483340" cy="239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835">
                  <a:extLst>
                    <a:ext uri="{9D8B030D-6E8A-4147-A177-3AD203B41FA5}">
                      <a16:colId xmlns:a16="http://schemas.microsoft.com/office/drawing/2014/main" val="3183395166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3076565851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2849929930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8758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Aufbau</a:t>
                      </a:r>
                    </a:p>
                    <a:p>
                      <a:pPr algn="ctr"/>
                      <a:endParaRPr lang="de-DE" sz="700" b="0" dirty="0"/>
                    </a:p>
                    <a:p>
                      <a:pPr algn="ctr"/>
                      <a:r>
                        <a:rPr lang="de-DE" sz="1800" b="0" dirty="0"/>
                        <a:t>21 Spalten</a:t>
                      </a:r>
                    </a:p>
                    <a:p>
                      <a:pPr algn="ctr"/>
                      <a:r>
                        <a:rPr lang="de-DE" sz="1800" b="0" dirty="0"/>
                        <a:t>300 Zeilen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Quelle</a:t>
                      </a:r>
                    </a:p>
                    <a:p>
                      <a:pPr algn="ctr"/>
                      <a:endParaRPr lang="de-DE" sz="900" b="0" dirty="0"/>
                    </a:p>
                    <a:p>
                      <a:pPr algn="ctr"/>
                      <a:r>
                        <a:rPr lang="de-DE" sz="1600" b="0" dirty="0"/>
                        <a:t>Öffentliche Unfallartikel</a:t>
                      </a:r>
                    </a:p>
                    <a:p>
                      <a:pPr algn="ctr"/>
                      <a:r>
                        <a:rPr lang="de-DE" sz="1600" b="0" dirty="0"/>
                        <a:t>Polizeiakten</a:t>
                      </a:r>
                    </a:p>
                    <a:p>
                      <a:pPr algn="ctr"/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Codes</a:t>
                      </a:r>
                    </a:p>
                    <a:p>
                      <a:pPr algn="ctr"/>
                      <a:endParaRPr lang="de-DE" sz="800" b="0" dirty="0"/>
                    </a:p>
                    <a:p>
                      <a:pPr algn="ctr"/>
                      <a:r>
                        <a:rPr lang="de-DE" sz="1800" b="0" dirty="0"/>
                        <a:t>Keine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8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44177"/>
                  </a:ext>
                </a:extLst>
              </a:tr>
            </a:tbl>
          </a:graphicData>
        </a:graphic>
      </p:graphicFrame>
      <p:pic>
        <p:nvPicPr>
          <p:cNvPr id="15" name="Grafik 14" descr="Glühlampe Silhouette">
            <a:extLst>
              <a:ext uri="{FF2B5EF4-FFF2-40B4-BE49-F238E27FC236}">
                <a16:creationId xmlns:a16="http://schemas.microsoft.com/office/drawing/2014/main" id="{58E23D5E-3E93-CAAA-FB11-2867979A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42389" y="1837698"/>
            <a:ext cx="914400" cy="914400"/>
          </a:xfrm>
          <a:prstGeom prst="rect">
            <a:avLst/>
          </a:prstGeom>
        </p:spPr>
      </p:pic>
      <p:pic>
        <p:nvPicPr>
          <p:cNvPr id="17" name="Grafik 16" descr="Ordnersuche mit einfarbiger Füllung">
            <a:extLst>
              <a:ext uri="{FF2B5EF4-FFF2-40B4-BE49-F238E27FC236}">
                <a16:creationId xmlns:a16="http://schemas.microsoft.com/office/drawing/2014/main" id="{92BDC248-E5B8-30FF-B83B-4519C8E42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66429" y="1830078"/>
            <a:ext cx="914400" cy="914400"/>
          </a:xfrm>
          <a:prstGeom prst="rect">
            <a:avLst/>
          </a:prstGeom>
        </p:spPr>
      </p:pic>
      <p:pic>
        <p:nvPicPr>
          <p:cNvPr id="24" name="Grafik 23" descr="Programmiererin Silhouette">
            <a:extLst>
              <a:ext uri="{FF2B5EF4-FFF2-40B4-BE49-F238E27FC236}">
                <a16:creationId xmlns:a16="http://schemas.microsoft.com/office/drawing/2014/main" id="{45B53DE0-206B-4824-2F1D-09EDF9DF04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54409" y="1944378"/>
            <a:ext cx="914400" cy="9144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94BE4D9-02CD-A64A-0150-36742823A70B}"/>
              </a:ext>
            </a:extLst>
          </p:cNvPr>
          <p:cNvSpPr/>
          <p:nvPr/>
        </p:nvSpPr>
        <p:spPr>
          <a:xfrm>
            <a:off x="475862" y="671927"/>
            <a:ext cx="5411754" cy="4012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846050F-EE3D-DD5B-D83A-CE4BDECB4BE7}"/>
              </a:ext>
            </a:extLst>
          </p:cNvPr>
          <p:cNvSpPr/>
          <p:nvPr/>
        </p:nvSpPr>
        <p:spPr>
          <a:xfrm>
            <a:off x="9395927" y="745906"/>
            <a:ext cx="1894114" cy="4012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54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 descr="Tabelle Silhouette">
            <a:extLst>
              <a:ext uri="{FF2B5EF4-FFF2-40B4-BE49-F238E27FC236}">
                <a16:creationId xmlns:a16="http://schemas.microsoft.com/office/drawing/2014/main" id="{54EDBB71-B181-C36F-2875-FE1BB4C1EB3D}"/>
              </a:ext>
            </a:extLst>
          </p:cNvPr>
          <p:cNvSpPr/>
          <p:nvPr/>
        </p:nvSpPr>
        <p:spPr>
          <a:xfrm>
            <a:off x="1295330" y="1844592"/>
            <a:ext cx="900000" cy="90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387096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DATENSATZ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5F68A5-BD7A-6746-2CE4-89F0C3487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72498"/>
              </p:ext>
            </p:extLst>
          </p:nvPr>
        </p:nvGraphicFramePr>
        <p:xfrm>
          <a:off x="354330" y="2870839"/>
          <a:ext cx="11483340" cy="270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835">
                  <a:extLst>
                    <a:ext uri="{9D8B030D-6E8A-4147-A177-3AD203B41FA5}">
                      <a16:colId xmlns:a16="http://schemas.microsoft.com/office/drawing/2014/main" val="3183395166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3076565851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2849929930"/>
                    </a:ext>
                  </a:extLst>
                </a:gridCol>
                <a:gridCol w="2870835">
                  <a:extLst>
                    <a:ext uri="{9D8B030D-6E8A-4147-A177-3AD203B41FA5}">
                      <a16:colId xmlns:a16="http://schemas.microsoft.com/office/drawing/2014/main" val="8758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Aufbau</a:t>
                      </a:r>
                    </a:p>
                    <a:p>
                      <a:pPr algn="ctr"/>
                      <a:endParaRPr lang="de-DE" sz="700" b="0" dirty="0"/>
                    </a:p>
                    <a:p>
                      <a:pPr algn="ctr"/>
                      <a:r>
                        <a:rPr lang="de-DE" sz="1800" b="0" dirty="0"/>
                        <a:t>21 Spalten</a:t>
                      </a:r>
                    </a:p>
                    <a:p>
                      <a:pPr algn="ctr"/>
                      <a:r>
                        <a:rPr lang="de-DE" sz="1800" b="0" dirty="0"/>
                        <a:t>300 Zeilen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Quelle</a:t>
                      </a:r>
                    </a:p>
                    <a:p>
                      <a:pPr algn="ctr"/>
                      <a:endParaRPr lang="de-DE" sz="900" b="0" dirty="0"/>
                    </a:p>
                    <a:p>
                      <a:pPr algn="ctr"/>
                      <a:r>
                        <a:rPr lang="de-DE" sz="1600" b="0" dirty="0"/>
                        <a:t>Öffentliche Unfallartikel</a:t>
                      </a:r>
                    </a:p>
                    <a:p>
                      <a:pPr algn="ctr"/>
                      <a:r>
                        <a:rPr lang="de-DE" sz="1600" b="0" dirty="0"/>
                        <a:t>Polizeiakten</a:t>
                      </a:r>
                    </a:p>
                    <a:p>
                      <a:pPr algn="ctr"/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Codes</a:t>
                      </a:r>
                    </a:p>
                    <a:p>
                      <a:pPr algn="ctr"/>
                      <a:endParaRPr lang="de-DE" sz="800" b="0" dirty="0"/>
                    </a:p>
                    <a:p>
                      <a:pPr algn="ctr"/>
                      <a:r>
                        <a:rPr lang="de-DE" sz="1800" b="0" dirty="0"/>
                        <a:t>Keine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/>
                        <a:t>Thema</a:t>
                      </a:r>
                    </a:p>
                    <a:p>
                      <a:pPr algn="ctr"/>
                      <a:endParaRPr lang="de-DE" sz="900" b="0" dirty="0"/>
                    </a:p>
                    <a:p>
                      <a:pPr algn="ctr"/>
                      <a:r>
                        <a:rPr lang="de-DE" sz="1600" b="0" dirty="0"/>
                        <a:t>Unfälle </a:t>
                      </a:r>
                    </a:p>
                    <a:p>
                      <a:pPr algn="ctr"/>
                      <a:r>
                        <a:rPr lang="de-DE" sz="1600" b="0" dirty="0"/>
                        <a:t>Zeitlich</a:t>
                      </a:r>
                    </a:p>
                    <a:p>
                      <a:pPr algn="ctr"/>
                      <a:r>
                        <a:rPr lang="de-DE" sz="1600" b="0" dirty="0"/>
                        <a:t>Wetter</a:t>
                      </a:r>
                    </a:p>
                    <a:p>
                      <a:pPr algn="ctr"/>
                      <a:r>
                        <a:rPr lang="de-DE" sz="1600" b="0" dirty="0"/>
                        <a:t>Art</a:t>
                      </a:r>
                    </a:p>
                    <a:p>
                      <a:pPr algn="ctr"/>
                      <a:r>
                        <a:rPr lang="de-DE" sz="1600" b="0" dirty="0"/>
                        <a:t>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8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44177"/>
                  </a:ext>
                </a:extLst>
              </a:tr>
            </a:tbl>
          </a:graphicData>
        </a:graphic>
      </p:graphicFrame>
      <p:pic>
        <p:nvPicPr>
          <p:cNvPr id="15" name="Grafik 14" descr="Glühlampe Silhouette">
            <a:extLst>
              <a:ext uri="{FF2B5EF4-FFF2-40B4-BE49-F238E27FC236}">
                <a16:creationId xmlns:a16="http://schemas.microsoft.com/office/drawing/2014/main" id="{58E23D5E-3E93-CAAA-FB11-2867979A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42389" y="1837698"/>
            <a:ext cx="914400" cy="914400"/>
          </a:xfrm>
          <a:prstGeom prst="rect">
            <a:avLst/>
          </a:prstGeom>
        </p:spPr>
      </p:pic>
      <p:pic>
        <p:nvPicPr>
          <p:cNvPr id="17" name="Grafik 16" descr="Ordnersuche mit einfarbiger Füllung">
            <a:extLst>
              <a:ext uri="{FF2B5EF4-FFF2-40B4-BE49-F238E27FC236}">
                <a16:creationId xmlns:a16="http://schemas.microsoft.com/office/drawing/2014/main" id="{92BDC248-E5B8-30FF-B83B-4519C8E42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66429" y="1830078"/>
            <a:ext cx="914400" cy="914400"/>
          </a:xfrm>
          <a:prstGeom prst="rect">
            <a:avLst/>
          </a:prstGeom>
        </p:spPr>
      </p:pic>
      <p:pic>
        <p:nvPicPr>
          <p:cNvPr id="24" name="Grafik 23" descr="Programmiererin Silhouette">
            <a:extLst>
              <a:ext uri="{FF2B5EF4-FFF2-40B4-BE49-F238E27FC236}">
                <a16:creationId xmlns:a16="http://schemas.microsoft.com/office/drawing/2014/main" id="{45B53DE0-206B-4824-2F1D-09EDF9DF04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54409" y="1944378"/>
            <a:ext cx="914400" cy="9144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94BE4D9-02CD-A64A-0150-36742823A70B}"/>
              </a:ext>
            </a:extLst>
          </p:cNvPr>
          <p:cNvSpPr/>
          <p:nvPr/>
        </p:nvSpPr>
        <p:spPr>
          <a:xfrm>
            <a:off x="475862" y="671927"/>
            <a:ext cx="7809722" cy="4012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06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ABA149E7-CCE8-0D53-B9A6-0C5C10E8A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t="17613" r="3362" b="11512"/>
          <a:stretch/>
        </p:blipFill>
        <p:spPr>
          <a:xfrm>
            <a:off x="325015" y="186614"/>
            <a:ext cx="11760837" cy="5071186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533400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55666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533400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0051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E8F99E9-83B0-F0F7-507A-C6CA34838A86}"/>
              </a:ext>
            </a:extLst>
          </p:cNvPr>
          <p:cNvSpPr/>
          <p:nvPr/>
        </p:nvSpPr>
        <p:spPr>
          <a:xfrm>
            <a:off x="-472440" y="5257800"/>
            <a:ext cx="5334000" cy="7510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tlCol="0" anchor="ctr"/>
          <a:lstStyle/>
          <a:p>
            <a:r>
              <a:rPr lang="de-DE" sz="3200" b="1" dirty="0"/>
              <a:t>VISUALISIERUNG</a:t>
            </a:r>
          </a:p>
        </p:txBody>
      </p:sp>
    </p:spTree>
    <p:extLst>
      <p:ext uri="{BB962C8B-B14F-4D97-AF65-F5344CB8AC3E}">
        <p14:creationId xmlns:p14="http://schemas.microsoft.com/office/powerpoint/2010/main" val="347367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125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Schulz-Schrade</dc:creator>
  <cp:lastModifiedBy>Vanessa Rittweger</cp:lastModifiedBy>
  <cp:revision>6</cp:revision>
  <dcterms:created xsi:type="dcterms:W3CDTF">2024-03-20T00:31:03Z</dcterms:created>
  <dcterms:modified xsi:type="dcterms:W3CDTF">2024-05-07T11:00:02Z</dcterms:modified>
</cp:coreProperties>
</file>