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4" r:id="rId2"/>
    <p:sldId id="296" r:id="rId3"/>
    <p:sldId id="291" r:id="rId4"/>
    <p:sldId id="297" r:id="rId5"/>
    <p:sldId id="298" r:id="rId6"/>
    <p:sldId id="292" r:id="rId7"/>
    <p:sldId id="300" r:id="rId8"/>
    <p:sldId id="303" r:id="rId9"/>
    <p:sldId id="301" r:id="rId10"/>
    <p:sldId id="299" r:id="rId11"/>
    <p:sldId id="304" r:id="rId12"/>
    <p:sldId id="305" r:id="rId13"/>
    <p:sldId id="306" r:id="rId14"/>
    <p:sldId id="307" r:id="rId15"/>
    <p:sldId id="308" r:id="rId16"/>
    <p:sldId id="309" r:id="rId17"/>
    <p:sldId id="293" r:id="rId18"/>
    <p:sldId id="295" r:id="rId19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나눔스퀘어" panose="020B0600000101010101" pitchFamily="50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3857C1"/>
    <a:srgbClr val="2F1D9C"/>
    <a:srgbClr val="2F1DAF"/>
    <a:srgbClr val="4D6BCB"/>
    <a:srgbClr val="BFCBEB"/>
    <a:srgbClr val="ACC8E2"/>
    <a:srgbClr val="D3DBF1"/>
    <a:srgbClr val="B1A8E6"/>
    <a:srgbClr val="DCE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8EE6626-93D7-1458-F190-77EE5AF921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A82D3E-ABE5-BEDC-7EAC-DE9FDD950A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2E6E-70F5-4710-B763-E2DAC2D2A21B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E85051-4773-5363-0DBC-4CD1A4C5D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5E79E-1131-20F6-8C03-AA734E4FA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28C6B-55D9-4701-9A86-59D2F869A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841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58745-F755-471A-A52C-FA861A0AA89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D8752-76C8-4ACA-BB77-D7D7FCB39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06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1DBA-8A6F-EB42-990B-2CDE0F209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BE5526-9BAA-7060-E479-AF11B7907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9FBF2-3C25-DFD3-C028-50ADD632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B1CC-659D-4064-8295-75977CA10D5C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3D502-7D56-13D8-A39E-1C216585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73993-62F7-6597-1690-1DC5F154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0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10FC9-2D38-447E-2FBE-A6DA081E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A61B3A-C04E-CE64-8751-999A7D884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DF90D-617A-270E-7C50-D253830C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D74-EA7B-4C71-9DD4-1511E59EEE63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C37B1-2C21-0977-4B97-D4CA142F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5EA71-1F8B-CD0A-E4C9-EFD592F6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6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AEFB18-AA99-FE44-7864-E932389F3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B47F99-0C81-5AD4-7730-43E97D37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3534C-6BFC-2CFB-7228-4EDC072F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1DC-0D84-4BFD-8B89-DFA3AEEA8E3D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1C5AF-22D5-03B1-889C-C4E28E77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1A3F8-77DD-A4DA-C440-774914EF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96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B25B2-C80B-FC72-D86F-80DADC2F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A0589-D448-D3DD-2616-5561C44C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D8C8B-4B30-A542-165D-1B40B265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8965-F32A-483E-AD76-F2A6D2BD6B69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B5073-B410-975E-8FDC-F58588B8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0F296-1D69-4C75-4914-A5E9BDA3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1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D1124-C8BB-56AA-FC48-F69C5489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79D386-FCCA-41EC-EDF8-9B62C6F33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B8C43-34F1-31E3-5BF0-BD61A213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931-C37E-4D9F-A522-2C0EBDEF04BA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E3128-9477-B12B-3218-E270C8F6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7F18D-4DC3-C661-EF55-D9857006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0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5C04A-035F-5AFF-C502-DB52ED8D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84409-9A88-9B9F-5C1C-EBFC91FBE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BF0DAB-D494-3365-1ADF-72EE5BB55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F36E9-4898-109E-B6CD-57ECD833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91A6-3D2C-46C1-9962-2D01313BB06B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515B9-1FCE-EFA1-5B33-7E2C6A0D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D531B9-484A-668D-5477-C526139C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6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0D9A1-21AA-5C53-BFCE-6AD44498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1C644-7CA8-8CAA-1330-62DD534FD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E0D6B1-D9C9-206D-FD71-3E253BB85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FB9605-4B94-258D-F2AA-428531D74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9645CA-7DE2-CF7B-5CD8-29EF060CE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F5E2B5-B700-F3D4-EEA8-8A64072B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AE8C-4692-4033-BC71-A3D358A6E05A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EB4AD2-4C16-F736-E287-CBEE8855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A8E89C-2932-D3CE-7034-EEBC0E78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9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E5D4B-445F-6E0C-2AC0-FB0002ED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0ECEFB-B8A2-06A8-FD20-CB1F7CE2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A1A1-EDF3-4602-AC0A-14FE8E6B528F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831CF6-27E1-E27D-4D27-7A0B013C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B44122-5023-B322-01C0-81AF40EE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8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2C7847-6BD4-11E9-D5CE-6D9D703C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92A1-2AB1-41D0-99E8-7F7668DBAF41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202AFD-2B7A-3D25-2779-7861763F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32F9AB-02BD-A454-BCDB-B0DB437C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6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BD438-C13F-94E5-B78A-8E0D4843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6B6B7-6C66-811D-5587-DF706082B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46EB4-D84A-2FC7-4E1E-D5F2668FF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E348D-5791-A732-7421-F2C25015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607A-5644-4688-9BB8-5AF7DF712694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3FBE4-4CC4-9E3B-3F39-EE52DFE8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A21CC-1865-4713-F53E-40324FA1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0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2CE28-0375-680C-2675-25410622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CB1D83-6A5D-3113-BC15-438AE8B28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C36C0-64E9-4B87-F711-FB5018E72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6DB86-058C-DE31-4E6D-8FAFEEAB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47C-6DE7-437D-B64A-114E296F0E13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E701A-1583-FBA3-6BCA-C017F9F9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22EB6-A95C-1661-2D90-2AB2E03A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16F767-6061-0117-5AE2-F94E4C70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C010C-807A-019E-76A1-4BBFA92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030DE-A3EC-DB69-E38C-36249ED83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2662A126-EAD5-4EC8-96F9-9D9AD0078846}" type="datetime1">
              <a:rPr lang="ko-KR" altLang="en-US" smtClean="0"/>
              <a:t>2023-07-06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4C11A-D88B-47D4-0AB1-D695BFC42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CDAD6-5902-6224-5D81-96247BB0A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6EA457D0-D444-4292-859F-A8ADB18AEE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1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iho-ml.com/weekly-nlp-2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oscarbeijbom/titanictransformers/notebook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rxy5m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w9t3h2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56B7A156-674C-CEFA-5C4C-11431311245B}"/>
              </a:ext>
            </a:extLst>
          </p:cNvPr>
          <p:cNvSpPr txBox="1">
            <a:spLocks/>
          </p:cNvSpPr>
          <p:nvPr/>
        </p:nvSpPr>
        <p:spPr>
          <a:xfrm>
            <a:off x="3116825" y="2399071"/>
            <a:ext cx="5958348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 1</a:t>
            </a:r>
          </a:p>
          <a:p>
            <a:pPr algn="ctr">
              <a:lnSpc>
                <a:spcPct val="130000"/>
              </a:lnSpc>
            </a:pPr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Lecture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61C5A-1934-DADE-506C-13DD0DBDE7C1}"/>
              </a:ext>
            </a:extLst>
          </p:cNvPr>
          <p:cNvCxnSpPr>
            <a:cxnSpLocks/>
          </p:cNvCxnSpPr>
          <p:nvPr/>
        </p:nvCxnSpPr>
        <p:spPr>
          <a:xfrm flipV="1">
            <a:off x="3116825" y="2399072"/>
            <a:ext cx="0" cy="1796845"/>
          </a:xfrm>
          <a:prstGeom prst="line">
            <a:avLst/>
          </a:prstGeom>
          <a:ln w="3175">
            <a:solidFill>
              <a:srgbClr val="ACC8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BBDA31-AAEB-541C-8C95-93FB4ED1EA60}"/>
              </a:ext>
            </a:extLst>
          </p:cNvPr>
          <p:cNvCxnSpPr/>
          <p:nvPr/>
        </p:nvCxnSpPr>
        <p:spPr>
          <a:xfrm>
            <a:off x="3116825" y="2399072"/>
            <a:ext cx="5958349" cy="0"/>
          </a:xfrm>
          <a:prstGeom prst="line">
            <a:avLst/>
          </a:prstGeom>
          <a:ln w="3175">
            <a:solidFill>
              <a:srgbClr val="ACC8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C50764-0512-86F5-1BAF-112FB57462E3}"/>
              </a:ext>
            </a:extLst>
          </p:cNvPr>
          <p:cNvCxnSpPr>
            <a:cxnSpLocks/>
          </p:cNvCxnSpPr>
          <p:nvPr/>
        </p:nvCxnSpPr>
        <p:spPr>
          <a:xfrm>
            <a:off x="9075173" y="2399071"/>
            <a:ext cx="0" cy="1796846"/>
          </a:xfrm>
          <a:prstGeom prst="line">
            <a:avLst/>
          </a:prstGeom>
          <a:ln w="3175">
            <a:solidFill>
              <a:srgbClr val="ACC8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042AD8B6-C821-5625-2837-1B2AC5EBD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491" y="202944"/>
            <a:ext cx="1307690" cy="78641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27CACFE-56F5-A66D-B099-CAF96A7F17EC}"/>
              </a:ext>
            </a:extLst>
          </p:cNvPr>
          <p:cNvSpPr txBox="1"/>
          <p:nvPr/>
        </p:nvSpPr>
        <p:spPr>
          <a:xfrm>
            <a:off x="8558981" y="292342"/>
            <a:ext cx="2281086" cy="63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alpha val="86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</a:p>
          <a:p>
            <a:pPr algn="r">
              <a:lnSpc>
                <a:spcPct val="130000"/>
              </a:lnSpc>
            </a:pPr>
            <a:r>
              <a:rPr lang="en-US" altLang="ko-KR" sz="1600" b="1" dirty="0">
                <a:solidFill>
                  <a:schemeClr val="bg1">
                    <a:alpha val="86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SCIENCE LAB</a:t>
            </a:r>
            <a:endParaRPr lang="ko-KR" altLang="en-US" sz="1600" b="1" dirty="0">
              <a:solidFill>
                <a:schemeClr val="bg1">
                  <a:alpha val="86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4AEDE4-FB0D-A0EE-24B5-FEA744604B9D}"/>
              </a:ext>
            </a:extLst>
          </p:cNvPr>
          <p:cNvSpPr txBox="1"/>
          <p:nvPr/>
        </p:nvSpPr>
        <p:spPr>
          <a:xfrm>
            <a:off x="3982064" y="4611328"/>
            <a:ext cx="422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23.07.12 / 9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기 조의현</a:t>
            </a:r>
          </a:p>
        </p:txBody>
      </p:sp>
    </p:spTree>
    <p:extLst>
      <p:ext uri="{BB962C8B-B14F-4D97-AF65-F5344CB8AC3E}">
        <p14:creationId xmlns:p14="http://schemas.microsoft.com/office/powerpoint/2010/main" val="261860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20DED7E-F525-CC40-84FF-7E36B4974150}"/>
              </a:ext>
            </a:extLst>
          </p:cNvPr>
          <p:cNvSpPr txBox="1"/>
          <p:nvPr/>
        </p:nvSpPr>
        <p:spPr>
          <a:xfrm>
            <a:off x="559524" y="1840936"/>
            <a:ext cx="787364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 – Decoder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구조인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분리해 독자적인 모델로 사용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5804-7FB8-E782-E9F4-E4E8803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DF423-E2DD-2C6B-BFF8-29C6AF683A87}"/>
              </a:ext>
            </a:extLst>
          </p:cNvPr>
          <p:cNvSpPr txBox="1"/>
          <p:nvPr/>
        </p:nvSpPr>
        <p:spPr>
          <a:xfrm>
            <a:off x="559524" y="1298812"/>
            <a:ext cx="1031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BFCB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 (Bidirectional Encoder Representation from Transformer)</a:t>
            </a:r>
            <a:endParaRPr lang="ko-KR" altLang="en-US" sz="2400" dirty="0">
              <a:solidFill>
                <a:srgbClr val="BFCBE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3DA4C-723C-4B5D-5665-E7CAF8B9D4D7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E61DE6-14A6-B44F-30FF-2B7DBAECF47D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13DA7C-54C4-4F05-724F-9A1BE2046BE5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FA31EF-E098-9964-10E5-EBA6A15AD783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1FF7D9-D537-1486-2EBE-2FFE3CC7E288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B3CE0-5060-1352-3D7F-6433A5B83A98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BERT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EEA6D4-93C1-3808-813F-35D75DB3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80B588-1782-6022-2F2A-AD14C922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07" y="1969929"/>
            <a:ext cx="6956472" cy="45807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F56563-87E8-2D85-BADE-E134490F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911" y="2972155"/>
            <a:ext cx="1513529" cy="36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9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5804-7FB8-E782-E9F4-E4E8803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3DA4C-723C-4B5D-5665-E7CAF8B9D4D7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E61DE6-14A6-B44F-30FF-2B7DBAECF47D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13DA7C-54C4-4F05-724F-9A1BE2046BE5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FA31EF-E098-9964-10E5-EBA6A15AD783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1FF7D9-D537-1486-2EBE-2FFE3CC7E288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B3CE0-5060-1352-3D7F-6433A5B83A98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BERT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EEA6D4-93C1-3808-813F-35D75DB3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FB2E22-A54B-4D44-7D23-88875D90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56" y="1195911"/>
            <a:ext cx="6737177" cy="5343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4D1113-70BE-0794-295E-B2F4B4662CB4}"/>
              </a:ext>
            </a:extLst>
          </p:cNvPr>
          <p:cNvSpPr txBox="1"/>
          <p:nvPr/>
        </p:nvSpPr>
        <p:spPr>
          <a:xfrm>
            <a:off x="6204156" y="1872546"/>
            <a:ext cx="5171189" cy="338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BERT </a:t>
            </a: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문장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I am a boy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입력값으로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받아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 내 토큰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[I, am, a, boy]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관계를 반영한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고차원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768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차원의 </a:t>
            </a:r>
            <a:r>
              <a: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벡터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(representation)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출력하는 자연어 모델입니다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15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5804-7FB8-E782-E9F4-E4E8803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3DA4C-723C-4B5D-5665-E7CAF8B9D4D7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E61DE6-14A6-B44F-30FF-2B7DBAECF47D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13DA7C-54C4-4F05-724F-9A1BE2046BE5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FA31EF-E098-9964-10E5-EBA6A15AD783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1FF7D9-D537-1486-2EBE-2FFE3CC7E288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B3CE0-5060-1352-3D7F-6433A5B83A98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BERT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EEA6D4-93C1-3808-813F-35D75DB3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CFEE6F-CA94-6E7B-F38B-CE03D72C7A99}"/>
              </a:ext>
            </a:extLst>
          </p:cNvPr>
          <p:cNvSpPr txBox="1"/>
          <p:nvPr/>
        </p:nvSpPr>
        <p:spPr>
          <a:xfrm>
            <a:off x="559524" y="1298812"/>
            <a:ext cx="1031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BFCB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r>
              <a:rPr lang="ko-KR" altLang="en-US" sz="2400" dirty="0">
                <a:solidFill>
                  <a:srgbClr val="BFCB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38DB2-2846-ED41-5DD6-E60D1208751C}"/>
              </a:ext>
            </a:extLst>
          </p:cNvPr>
          <p:cNvSpPr txBox="1"/>
          <p:nvPr/>
        </p:nvSpPr>
        <p:spPr>
          <a:xfrm>
            <a:off x="534049" y="1988359"/>
            <a:ext cx="10535816" cy="387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BERT</a:t>
            </a: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크게 파라미터 개수 </a:t>
            </a: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사전훈련 방법에 따라 여러 종류로 나뉩니다</a:t>
            </a: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용량</a:t>
            </a:r>
            <a:endParaRPr lang="en-US" altLang="ko-KR" sz="2400" dirty="0">
              <a:solidFill>
                <a:schemeClr val="accent4">
                  <a:lumMod val="40000"/>
                  <a:lumOff val="6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DistilBERT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 BERT, Base &lt; Large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bert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-base-uncased &lt; </a:t>
            </a:r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bert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-large-uncased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사전훈련 방법</a:t>
            </a:r>
            <a:endParaRPr lang="en-US" altLang="ko-KR" sz="2400" dirty="0">
              <a:solidFill>
                <a:schemeClr val="accent4">
                  <a:lumMod val="40000"/>
                  <a:lumOff val="6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AIBERT, </a:t>
            </a:r>
            <a:r>
              <a:rPr lang="en-US" altLang="ko-KR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ROBERTa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ELECTRA, BERTSUM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KoROBERTa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KoELECTRA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632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5804-7FB8-E782-E9F4-E4E8803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3DA4C-723C-4B5D-5665-E7CAF8B9D4D7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E61DE6-14A6-B44F-30FF-2B7DBAECF47D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13DA7C-54C4-4F05-724F-9A1BE2046BE5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FA31EF-E098-9964-10E5-EBA6A15AD783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1FF7D9-D537-1486-2EBE-2FFE3CC7E288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B3CE0-5060-1352-3D7F-6433A5B83A98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BERT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EEA6D4-93C1-3808-813F-35D75DB3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CFEE6F-CA94-6E7B-F38B-CE03D72C7A99}"/>
              </a:ext>
            </a:extLst>
          </p:cNvPr>
          <p:cNvSpPr txBox="1"/>
          <p:nvPr/>
        </p:nvSpPr>
        <p:spPr>
          <a:xfrm>
            <a:off x="559524" y="1298812"/>
            <a:ext cx="1031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BFCB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r>
              <a:rPr lang="ko-KR" altLang="en-US" sz="2400" dirty="0">
                <a:solidFill>
                  <a:srgbClr val="BFCB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풀 수 있는 문제 유형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38DB2-2846-ED41-5DD6-E60D1208751C}"/>
              </a:ext>
            </a:extLst>
          </p:cNvPr>
          <p:cNvSpPr txBox="1"/>
          <p:nvPr/>
        </p:nvSpPr>
        <p:spPr>
          <a:xfrm>
            <a:off x="534049" y="1988359"/>
            <a:ext cx="10535816" cy="134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단일 문장 분류</a:t>
            </a:r>
            <a:r>
              <a:rPr lang="en-US" altLang="ko-KR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(Single Sentence Classification)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문장이 주어졌을 때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어느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 분류하는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task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스팸메일분류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감성분류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카테고리 분류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D290A0-068F-CA9C-E4F8-511795CA5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82" y="3520170"/>
            <a:ext cx="3055885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0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5804-7FB8-E782-E9F4-E4E8803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3DA4C-723C-4B5D-5665-E7CAF8B9D4D7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E61DE6-14A6-B44F-30FF-2B7DBAECF47D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13DA7C-54C4-4F05-724F-9A1BE2046BE5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FA31EF-E098-9964-10E5-EBA6A15AD783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1FF7D9-D537-1486-2EBE-2FFE3CC7E288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B3CE0-5060-1352-3D7F-6433A5B83A98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BERT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EEA6D4-93C1-3808-813F-35D75DB3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CFEE6F-CA94-6E7B-F38B-CE03D72C7A99}"/>
              </a:ext>
            </a:extLst>
          </p:cNvPr>
          <p:cNvSpPr txBox="1"/>
          <p:nvPr/>
        </p:nvSpPr>
        <p:spPr>
          <a:xfrm>
            <a:off x="559524" y="1298812"/>
            <a:ext cx="1031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BFCB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r>
              <a:rPr lang="ko-KR" altLang="en-US" sz="2400" dirty="0">
                <a:solidFill>
                  <a:srgbClr val="BFCB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풀 수 있는 문제 유형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38DB2-2846-ED41-5DD6-E60D1208751C}"/>
              </a:ext>
            </a:extLst>
          </p:cNvPr>
          <p:cNvSpPr txBox="1"/>
          <p:nvPr/>
        </p:nvSpPr>
        <p:spPr>
          <a:xfrm>
            <a:off x="534049" y="1988359"/>
            <a:ext cx="10535816" cy="134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 관계 분류</a:t>
            </a:r>
            <a:r>
              <a:rPr lang="en-US" altLang="ko-KR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(Sentence Pair Classification)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개가 주어졌을 때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label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예측하는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task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문장간 관계 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보완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상충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중립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851204-8ECF-9D81-DAD3-8E900547A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660" y="3565713"/>
            <a:ext cx="3033023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4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5804-7FB8-E782-E9F4-E4E8803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3DA4C-723C-4B5D-5665-E7CAF8B9D4D7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E61DE6-14A6-B44F-30FF-2B7DBAECF47D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13DA7C-54C4-4F05-724F-9A1BE2046BE5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FA31EF-E098-9964-10E5-EBA6A15AD783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1FF7D9-D537-1486-2EBE-2FFE3CC7E288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B3CE0-5060-1352-3D7F-6433A5B83A98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BERT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EEA6D4-93C1-3808-813F-35D75DB3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CFEE6F-CA94-6E7B-F38B-CE03D72C7A99}"/>
              </a:ext>
            </a:extLst>
          </p:cNvPr>
          <p:cNvSpPr txBox="1"/>
          <p:nvPr/>
        </p:nvSpPr>
        <p:spPr>
          <a:xfrm>
            <a:off x="559524" y="1298812"/>
            <a:ext cx="1031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BFCB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r>
              <a:rPr lang="ko-KR" altLang="en-US" sz="2400" dirty="0">
                <a:solidFill>
                  <a:srgbClr val="BFCB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풀 수 있는 문제 유형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38DB2-2846-ED41-5DD6-E60D1208751C}"/>
              </a:ext>
            </a:extLst>
          </p:cNvPr>
          <p:cNvSpPr txBox="1"/>
          <p:nvPr/>
        </p:nvSpPr>
        <p:spPr>
          <a:xfrm>
            <a:off x="534049" y="1988359"/>
            <a:ext cx="10535816" cy="134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</a:t>
            </a:r>
            <a:r>
              <a:rPr lang="en-US" altLang="ko-KR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 내 단어 레이블링</a:t>
            </a:r>
            <a:r>
              <a:rPr lang="en-US" altLang="ko-KR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(Single Sentence Tagging Task)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 내 들어있는 단어에 대한 레이블 예측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개체명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인식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 품사 예측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FA3D2E-5AC1-A73A-8A20-384FDD266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037" y="3690380"/>
            <a:ext cx="6035563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5804-7FB8-E782-E9F4-E4E8803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3DA4C-723C-4B5D-5665-E7CAF8B9D4D7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E61DE6-14A6-B44F-30FF-2B7DBAECF47D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13DA7C-54C4-4F05-724F-9A1BE2046BE5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FA31EF-E098-9964-10E5-EBA6A15AD783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1FF7D9-D537-1486-2EBE-2FFE3CC7E288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B3CE0-5060-1352-3D7F-6433A5B83A98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BERT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EEA6D4-93C1-3808-813F-35D75DB3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CFEE6F-CA94-6E7B-F38B-CE03D72C7A99}"/>
              </a:ext>
            </a:extLst>
          </p:cNvPr>
          <p:cNvSpPr txBox="1"/>
          <p:nvPr/>
        </p:nvSpPr>
        <p:spPr>
          <a:xfrm>
            <a:off x="559524" y="1298812"/>
            <a:ext cx="1031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BFCB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r>
              <a:rPr lang="ko-KR" altLang="en-US" sz="2400" dirty="0">
                <a:solidFill>
                  <a:srgbClr val="BFCB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풀 수 있는 문제 유형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38DB2-2846-ED41-5DD6-E60D1208751C}"/>
              </a:ext>
            </a:extLst>
          </p:cNvPr>
          <p:cNvSpPr txBox="1"/>
          <p:nvPr/>
        </p:nvSpPr>
        <p:spPr>
          <a:xfrm>
            <a:off x="534049" y="1988359"/>
            <a:ext cx="10535816" cy="962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질의응답</a:t>
            </a:r>
            <a:r>
              <a:rPr lang="en-US" altLang="ko-KR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(Q&amp;A)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Question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본문이 있을 때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본문 속 답이 있는 부분 예측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22B30C-A53E-16C2-C0FB-C9D5D5AC0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00" y="3452212"/>
            <a:ext cx="3696020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6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D92451-946C-8B0F-FD7E-EB925B31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7BF8E-7B61-F7F9-6E3F-1EB39D2EB670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8E4691-DFFE-F0CD-A0B2-DF01C1CB026A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DE5577-657A-22CC-DAAD-3B4CF507C58B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CE0245A-59DF-7784-B5DF-99670192FD47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DA303-2D93-F83A-92B0-E25CF4ECA367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E64769-8088-4851-D32C-019943C9054F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Reference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B9DF88-5563-F39A-02BD-6859837F37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19566B-B029-46ED-BC6B-20CB556B49B0}"/>
              </a:ext>
            </a:extLst>
          </p:cNvPr>
          <p:cNvSpPr txBox="1"/>
          <p:nvPr/>
        </p:nvSpPr>
        <p:spPr>
          <a:xfrm>
            <a:off x="382545" y="1501470"/>
            <a:ext cx="10098188" cy="32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7E7E7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https://jiho-ml.com/weekly-nlp-28/</a:t>
            </a:r>
            <a:endParaRPr lang="en-US" altLang="ko-KR" sz="1800" dirty="0">
              <a:solidFill>
                <a:srgbClr val="7E7E7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 손예진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NLP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논문스터디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bert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https://www.kaggle.com/code/oscarbeijbom/titanictransformers/notebook</a:t>
            </a:r>
            <a:endParaRPr lang="en-US" altLang="ko-KR" b="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49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직사각형 3"/>
          <p:cNvSpPr/>
          <p:nvPr/>
        </p:nvSpPr>
        <p:spPr>
          <a:xfrm>
            <a:off x="599768" y="393289"/>
            <a:ext cx="11061290" cy="5978015"/>
          </a:xfrm>
          <a:prstGeom prst="rect">
            <a:avLst/>
          </a:prstGeom>
          <a:ln w="19050">
            <a:solidFill>
              <a:srgbClr val="D3DBF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나눔스퀘어 네오 ExtraBold"/>
                <a:ea typeface="나눔스퀘어 네오 ExtraBold"/>
                <a:cs typeface="나눔스퀘어 네오 ExtraBold"/>
                <a:sym typeface="나눔스퀘어 네오 ExtraBold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35" name="TextBox 4"/>
          <p:cNvSpPr txBox="1"/>
          <p:nvPr/>
        </p:nvSpPr>
        <p:spPr>
          <a:xfrm>
            <a:off x="788054" y="3735241"/>
            <a:ext cx="6376227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3000" b="1">
                <a:solidFill>
                  <a:srgbClr val="FFFFFF"/>
                </a:solidFill>
                <a:latin typeface="나눔스퀘어 네오 ExtraBold"/>
                <a:ea typeface="나눔스퀘어 네오 ExtraBold"/>
                <a:cs typeface="나눔스퀘어 네오 ExtraBold"/>
                <a:sym typeface="나눔스퀘어 네오 ExtraBold"/>
              </a:defRPr>
            </a:pPr>
            <a:r>
              <a:rPr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</a:p>
          <a:p>
            <a:pPr>
              <a:defRPr sz="3000" b="1">
                <a:solidFill>
                  <a:srgbClr val="FFFFFF"/>
                </a:solidFill>
                <a:latin typeface="나눔스퀘어 네오 ExtraBold"/>
                <a:ea typeface="나눔스퀘어 네오 ExtraBold"/>
                <a:cs typeface="나눔스퀘어 네오 ExtraBold"/>
                <a:sym typeface="나눔스퀘어 네오 ExtraBold"/>
              </a:defRPr>
            </a:pPr>
            <a:r>
              <a:rPr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SCIENCE LAB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A3A05-2BFD-3C99-07E9-195011C5695E}"/>
              </a:ext>
            </a:extLst>
          </p:cNvPr>
          <p:cNvSpPr txBox="1"/>
          <p:nvPr/>
        </p:nvSpPr>
        <p:spPr>
          <a:xfrm>
            <a:off x="788053" y="5642879"/>
            <a:ext cx="10707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BFCBE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발표자 조의현</a:t>
            </a:r>
            <a:endParaRPr lang="en-US" altLang="ko-KR" sz="1400" dirty="0">
              <a:solidFill>
                <a:srgbClr val="BFCBE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BFCBE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cuihyun12@yonsei.ac.kr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23220B1-C845-A7FA-C62E-A4DB8DF49BB5}"/>
              </a:ext>
            </a:extLst>
          </p:cNvPr>
          <p:cNvCxnSpPr>
            <a:cxnSpLocks/>
          </p:cNvCxnSpPr>
          <p:nvPr/>
        </p:nvCxnSpPr>
        <p:spPr>
          <a:xfrm>
            <a:off x="865239" y="5509227"/>
            <a:ext cx="360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7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33DF3B-7CC9-FA73-93D8-E0E802D3640C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95E948-D921-BBC7-826B-2E1E1EFA1BE3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6EEDF23-9480-C90B-CE95-A908BF2FB08D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D38F978-FD46-AC28-1912-BF14C5D79E40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FEC056E-13AD-87B7-9336-7795298D4744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56910D-A774-4578-2F4F-6F9947FA3153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INTRO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5141E855-1724-1C4C-8FB5-DB495776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048D70-779E-0F43-FBB4-DE3F25734B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C31C5C-AB9F-C7CE-277F-483BEA03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495" y="1356635"/>
            <a:ext cx="6900380" cy="46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33DF3B-7CC9-FA73-93D8-E0E802D3640C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95E948-D921-BBC7-826B-2E1E1EFA1BE3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6EEDF23-9480-C90B-CE95-A908BF2FB08D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D38F978-FD46-AC28-1912-BF14C5D79E40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FEC056E-13AD-87B7-9336-7795298D4744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56910D-A774-4578-2F4F-6F9947FA3153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INTRO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0DED7E-F525-CC40-84FF-7E36B4974150}"/>
              </a:ext>
            </a:extLst>
          </p:cNvPr>
          <p:cNvSpPr txBox="1"/>
          <p:nvPr/>
        </p:nvSpPr>
        <p:spPr>
          <a:xfrm>
            <a:off x="838200" y="1544609"/>
            <a:ext cx="10098188" cy="517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 1 :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 Tutorial &amp; Titanic Classification (23/07/12)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 2 : </a:t>
            </a:r>
            <a:r>
              <a:rPr lang="en-US" altLang="ko-KR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PytorchLightning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</a:t>
            </a:r>
            <a:r>
              <a:rPr lang="en-US" altLang="ko-KR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Tensorboard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(23/07/19)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 3 : </a:t>
            </a:r>
            <a:r>
              <a:rPr lang="en-US" altLang="ko-KR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Huggingface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Tutorial (23/07/26)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 4 :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x-transformers (23/08/02)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5141E855-1724-1C4C-8FB5-DB495776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048D70-779E-0F43-FBB4-DE3F25734B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33DF3B-7CC9-FA73-93D8-E0E802D3640C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95E948-D921-BBC7-826B-2E1E1EFA1BE3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6EEDF23-9480-C90B-CE95-A908BF2FB08D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D38F978-FD46-AC28-1912-BF14C5D79E40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FEC056E-13AD-87B7-9336-7795298D4744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56910D-A774-4578-2F4F-6F9947FA3153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INTRO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0DED7E-F525-CC40-84FF-7E36B4974150}"/>
              </a:ext>
            </a:extLst>
          </p:cNvPr>
          <p:cNvSpPr txBox="1"/>
          <p:nvPr/>
        </p:nvSpPr>
        <p:spPr>
          <a:xfrm>
            <a:off x="838200" y="1681273"/>
            <a:ext cx="10098188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수요일 대면 세미나 기준</a:t>
            </a: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ex) 7/12</a:t>
            </a: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수</a:t>
            </a:r>
            <a:endParaRPr lang="en-US" altLang="ko-KR" sz="2400" dirty="0">
              <a:solidFill>
                <a:schemeClr val="accent4">
                  <a:lumMod val="40000"/>
                  <a:lumOff val="6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해당주차 월요일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강의영상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답안 업로드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7/10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월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다음주 월요일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~23:59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제출 기한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7/17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월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23:59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 자료는 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Colab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GPU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사용을 기준으로 설정했습니다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세미나 문의사항은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공지방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혹은 메시지를 보내주세요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5141E855-1724-1C4C-8FB5-DB495776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048D70-779E-0F43-FBB4-DE3F25734B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3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56B7A156-674C-CEFA-5C4C-11431311245B}"/>
              </a:ext>
            </a:extLst>
          </p:cNvPr>
          <p:cNvSpPr txBox="1">
            <a:spLocks/>
          </p:cNvSpPr>
          <p:nvPr/>
        </p:nvSpPr>
        <p:spPr>
          <a:xfrm>
            <a:off x="3116825" y="2044508"/>
            <a:ext cx="5958348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 Tutorial With Titanic Classification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42AD8B6-C821-5625-2837-1B2AC5EBD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491" y="202944"/>
            <a:ext cx="1307690" cy="78641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27CACFE-56F5-A66D-B099-CAF96A7F17EC}"/>
              </a:ext>
            </a:extLst>
          </p:cNvPr>
          <p:cNvSpPr txBox="1"/>
          <p:nvPr/>
        </p:nvSpPr>
        <p:spPr>
          <a:xfrm>
            <a:off x="8558981" y="292342"/>
            <a:ext cx="2281086" cy="63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alpha val="86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</a:p>
          <a:p>
            <a:pPr algn="r">
              <a:lnSpc>
                <a:spcPct val="130000"/>
              </a:lnSpc>
            </a:pPr>
            <a:r>
              <a:rPr lang="en-US" altLang="ko-KR" sz="1600" b="1" dirty="0">
                <a:solidFill>
                  <a:schemeClr val="bg1">
                    <a:alpha val="86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SCIENCE LAB</a:t>
            </a:r>
            <a:endParaRPr lang="ko-KR" altLang="en-US" sz="1600" b="1" dirty="0">
              <a:solidFill>
                <a:schemeClr val="bg1">
                  <a:alpha val="86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4AEDE4-FB0D-A0EE-24B5-FEA744604B9D}"/>
              </a:ext>
            </a:extLst>
          </p:cNvPr>
          <p:cNvSpPr txBox="1"/>
          <p:nvPr/>
        </p:nvSpPr>
        <p:spPr>
          <a:xfrm>
            <a:off x="3982064" y="4611328"/>
            <a:ext cx="422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23.07.12 / 9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기 조의현</a:t>
            </a:r>
          </a:p>
        </p:txBody>
      </p:sp>
    </p:spTree>
    <p:extLst>
      <p:ext uri="{BB962C8B-B14F-4D97-AF65-F5344CB8AC3E}">
        <p14:creationId xmlns:p14="http://schemas.microsoft.com/office/powerpoint/2010/main" val="18472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5804-7FB8-E782-E9F4-E4E8803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DF423-E2DD-2C6B-BFF8-29C6AF683A87}"/>
              </a:ext>
            </a:extLst>
          </p:cNvPr>
          <p:cNvSpPr txBox="1"/>
          <p:nvPr/>
        </p:nvSpPr>
        <p:spPr>
          <a:xfrm>
            <a:off x="559525" y="1484639"/>
            <a:ext cx="340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CB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Kaggle</a:t>
            </a:r>
            <a:endParaRPr lang="ko-KR" altLang="en-US" sz="3600" dirty="0">
              <a:solidFill>
                <a:srgbClr val="BFCBE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3DA4C-723C-4B5D-5665-E7CAF8B9D4D7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E61DE6-14A6-B44F-30FF-2B7DBAECF47D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13DA7C-54C4-4F05-724F-9A1BE2046BE5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FA31EF-E098-9964-10E5-EBA6A15AD783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1FF7D9-D537-1486-2EBE-2FFE3CC7E288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B3CE0-5060-1352-3D7F-6433A5B83A98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Kaggle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EEA6D4-93C1-3808-813F-35D75DB3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20EE2B-9B29-6305-76AC-6EDE189CE7D2}"/>
              </a:ext>
            </a:extLst>
          </p:cNvPr>
          <p:cNvSpPr txBox="1"/>
          <p:nvPr/>
        </p:nvSpPr>
        <p:spPr>
          <a:xfrm>
            <a:off x="559525" y="2485637"/>
            <a:ext cx="10098188" cy="391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1.</a:t>
            </a:r>
            <a:r>
              <a:rPr lang="ko-KR" altLang="en-U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ko-KR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ko-KR" altLang="en-US" sz="2400" b="1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캐글</a:t>
            </a:r>
            <a:r>
              <a:rPr lang="ko-KR" altLang="en-U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 안내서</a:t>
            </a:r>
            <a:r>
              <a:rPr lang="en-US" altLang="ko-KR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] ❶ </a:t>
            </a:r>
            <a:r>
              <a:rPr lang="ko-KR" altLang="en-U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왜 </a:t>
            </a:r>
            <a:r>
              <a:rPr lang="ko-KR" altLang="en-US" sz="2400" b="1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캐글을</a:t>
            </a:r>
            <a:r>
              <a:rPr lang="ko-KR" altLang="en-U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 해야 할까</a:t>
            </a:r>
            <a:r>
              <a:rPr lang="en-US" altLang="ko-KR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? </a:t>
            </a: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https://tinyurl.com/rrxy5mce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2.</a:t>
            </a:r>
            <a:r>
              <a:rPr lang="ko-KR" altLang="en-U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캐글</a:t>
            </a:r>
            <a:r>
              <a:rPr lang="ko-KR" altLang="en-U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 필사 알아보기 </a:t>
            </a:r>
            <a:r>
              <a:rPr lang="en-US" altLang="ko-KR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endParaRPr lang="en-US" altLang="ko-KR" sz="2400" dirty="0">
              <a:solidFill>
                <a:schemeClr val="accent4">
                  <a:lumMod val="40000"/>
                  <a:lumOff val="6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https://tinyurl.com/mw9t3h2a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데이터사이언스를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공부한다면 한번 </a:t>
            </a:r>
            <a:r>
              <a:rPr lang="ko-KR" alt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쯤은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거쳐갈 공모전 플랫폼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우리나라는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데이콘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Dacon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더 활성화된 느낌입니다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49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5804-7FB8-E782-E9F4-E4E8803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3DA4C-723C-4B5D-5665-E7CAF8B9D4D7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E61DE6-14A6-B44F-30FF-2B7DBAECF47D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13DA7C-54C4-4F05-724F-9A1BE2046BE5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FA31EF-E098-9964-10E5-EBA6A15AD783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1FF7D9-D537-1486-2EBE-2FFE3CC7E288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B3CE0-5060-1352-3D7F-6433A5B83A98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Kaggle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EEA6D4-93C1-3808-813F-35D75DB3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7EB515-BFA4-19BB-2D52-F1EEF78B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5" y="1695354"/>
            <a:ext cx="10845501" cy="41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2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5804-7FB8-E782-E9F4-E4E8803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3DA4C-723C-4B5D-5665-E7CAF8B9D4D7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E61DE6-14A6-B44F-30FF-2B7DBAECF47D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13DA7C-54C4-4F05-724F-9A1BE2046BE5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FA31EF-E098-9964-10E5-EBA6A15AD783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1FF7D9-D537-1486-2EBE-2FFE3CC7E288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B3CE0-5060-1352-3D7F-6433A5B83A98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Kaggle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EEA6D4-93C1-3808-813F-35D75DB3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7BE865-6B4A-004F-001E-03E1D0CC73A7}"/>
              </a:ext>
            </a:extLst>
          </p:cNvPr>
          <p:cNvSpPr txBox="1"/>
          <p:nvPr/>
        </p:nvSpPr>
        <p:spPr>
          <a:xfrm>
            <a:off x="534049" y="1747481"/>
            <a:ext cx="10535816" cy="336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캐글</a:t>
            </a: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데이터를 </a:t>
            </a:r>
            <a:r>
              <a:rPr lang="en-US" altLang="ko-KR" sz="2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Colab</a:t>
            </a: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받기 위해서는</a:t>
            </a: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회원가입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Settings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페이지로 </a:t>
            </a:r>
            <a:r>
              <a:rPr lang="ko-KR" alt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들어감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section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“Create New Token”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눌러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Kaggle.json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다운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다운받은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Kaggle.json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구글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drive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업로드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17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5804-7FB8-E782-E9F4-E4E8803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7D0-D444-4292-859F-A8ADB18AEE5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3DA4C-723C-4B5D-5665-E7CAF8B9D4D7}"/>
              </a:ext>
            </a:extLst>
          </p:cNvPr>
          <p:cNvSpPr txBox="1"/>
          <p:nvPr/>
        </p:nvSpPr>
        <p:spPr>
          <a:xfrm>
            <a:off x="7629835" y="415359"/>
            <a:ext cx="344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FCBE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DATA SCIENCE LAB | DSL</a:t>
            </a:r>
            <a:endParaRPr lang="ko-KR" altLang="en-US" sz="1600" b="1" dirty="0">
              <a:solidFill>
                <a:srgbClr val="BFCBE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E61DE6-14A6-B44F-30FF-2B7DBAECF47D}"/>
              </a:ext>
            </a:extLst>
          </p:cNvPr>
          <p:cNvCxnSpPr>
            <a:cxnSpLocks/>
          </p:cNvCxnSpPr>
          <p:nvPr/>
        </p:nvCxnSpPr>
        <p:spPr>
          <a:xfrm flipV="1">
            <a:off x="304800" y="399812"/>
            <a:ext cx="0" cy="662072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13DA7C-54C4-4F05-724F-9A1BE2046BE5}"/>
              </a:ext>
            </a:extLst>
          </p:cNvPr>
          <p:cNvCxnSpPr>
            <a:cxnSpLocks/>
          </p:cNvCxnSpPr>
          <p:nvPr/>
        </p:nvCxnSpPr>
        <p:spPr>
          <a:xfrm>
            <a:off x="294962" y="399812"/>
            <a:ext cx="5909194" cy="0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FA31EF-E098-9964-10E5-EBA6A15AD783}"/>
              </a:ext>
            </a:extLst>
          </p:cNvPr>
          <p:cNvCxnSpPr>
            <a:cxnSpLocks/>
          </p:cNvCxnSpPr>
          <p:nvPr/>
        </p:nvCxnSpPr>
        <p:spPr>
          <a:xfrm>
            <a:off x="6194324" y="776660"/>
            <a:ext cx="5615131" cy="1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1FF7D9-D537-1486-2EBE-2FFE3CC7E288}"/>
              </a:ext>
            </a:extLst>
          </p:cNvPr>
          <p:cNvCxnSpPr>
            <a:cxnSpLocks/>
          </p:cNvCxnSpPr>
          <p:nvPr/>
        </p:nvCxnSpPr>
        <p:spPr>
          <a:xfrm flipV="1">
            <a:off x="6204156" y="396615"/>
            <a:ext cx="0" cy="380045"/>
          </a:xfrm>
          <a:prstGeom prst="line">
            <a:avLst/>
          </a:prstGeom>
          <a:ln w="19050">
            <a:solidFill>
              <a:srgbClr val="BFC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B3CE0-5060-1352-3D7F-6433A5B83A98}"/>
              </a:ext>
            </a:extLst>
          </p:cNvPr>
          <p:cNvSpPr txBox="1"/>
          <p:nvPr/>
        </p:nvSpPr>
        <p:spPr>
          <a:xfrm>
            <a:off x="382545" y="486155"/>
            <a:ext cx="4395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Kaggle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EEA6D4-93C1-3808-813F-35D75DB3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70" y="215280"/>
            <a:ext cx="933485" cy="561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7BE865-6B4A-004F-001E-03E1D0CC73A7}"/>
              </a:ext>
            </a:extLst>
          </p:cNvPr>
          <p:cNvSpPr txBox="1"/>
          <p:nvPr/>
        </p:nvSpPr>
        <p:spPr>
          <a:xfrm>
            <a:off x="611420" y="4780469"/>
            <a:ext cx="4830620" cy="15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Settings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페이지에 들어가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Create New Token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 누르기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EF2A522-CA12-C6D0-F235-33BE08628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0" y="1870223"/>
            <a:ext cx="5387381" cy="282229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7DA575C-767E-B68D-76A4-97FD943E2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257" y="1511474"/>
            <a:ext cx="4678319" cy="32971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F2C3851-194A-7167-2081-723431AE4269}"/>
              </a:ext>
            </a:extLst>
          </p:cNvPr>
          <p:cNvSpPr txBox="1"/>
          <p:nvPr/>
        </p:nvSpPr>
        <p:spPr>
          <a:xfrm>
            <a:off x="5953112" y="5050002"/>
            <a:ext cx="6097554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드라이브에 </a:t>
            </a:r>
            <a:r>
              <a:rPr lang="en-US" altLang="ko-KR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Kaggle.json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업로드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988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670</Words>
  <Application>Microsoft Office PowerPoint</Application>
  <PresentationFormat>와이드스크린</PresentationFormat>
  <Paragraphs>128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</vt:lpstr>
      <vt:lpstr>맑은 고딕</vt:lpstr>
      <vt:lpstr>나눔스퀘어 Bold</vt:lpstr>
      <vt:lpstr>나눔스퀘어 ExtraBold</vt:lpstr>
      <vt:lpstr>Calibri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#3958C1</dc:title>
  <dc:creator>유 채원</dc:creator>
  <cp:lastModifiedBy>조의현</cp:lastModifiedBy>
  <cp:revision>20</cp:revision>
  <dcterms:created xsi:type="dcterms:W3CDTF">2022-11-02T05:02:57Z</dcterms:created>
  <dcterms:modified xsi:type="dcterms:W3CDTF">2023-07-06T09:40:51Z</dcterms:modified>
</cp:coreProperties>
</file>