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7" r:id="rId6"/>
    <p:sldId id="278" r:id="rId7"/>
    <p:sldId id="260" r:id="rId8"/>
    <p:sldId id="261" r:id="rId9"/>
    <p:sldId id="279" r:id="rId10"/>
    <p:sldId id="280" r:id="rId11"/>
    <p:sldId id="281" r:id="rId12"/>
    <p:sldId id="284" r:id="rId13"/>
    <p:sldId id="282" r:id="rId14"/>
    <p:sldId id="283" r:id="rId15"/>
    <p:sldId id="271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44223-8F8D-4A05-B513-AB4F64435A7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BBA91-E91B-4271-9BF7-747E67F95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7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F2BC-2D83-45E8-B519-8C85AF709BD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746B-0310-4D3C-8960-963FF55F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3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F2BC-2D83-45E8-B519-8C85AF709BD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746B-0310-4D3C-8960-963FF55F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6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F2BC-2D83-45E8-B519-8C85AF709BD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746B-0310-4D3C-8960-963FF55F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F2BC-2D83-45E8-B519-8C85AF709BD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746B-0310-4D3C-8960-963FF55F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0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F2BC-2D83-45E8-B519-8C85AF709BD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746B-0310-4D3C-8960-963FF55F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2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F2BC-2D83-45E8-B519-8C85AF709BD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746B-0310-4D3C-8960-963FF55F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F2BC-2D83-45E8-B519-8C85AF709BD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746B-0310-4D3C-8960-963FF55F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F2BC-2D83-45E8-B519-8C85AF709BD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746B-0310-4D3C-8960-963FF55F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6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F2BC-2D83-45E8-B519-8C85AF709BD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746B-0310-4D3C-8960-963FF55F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5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F2BC-2D83-45E8-B519-8C85AF709BD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746B-0310-4D3C-8960-963FF55F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3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F2BC-2D83-45E8-B519-8C85AF709BD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F746B-0310-4D3C-8960-963FF55F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1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F2BC-2D83-45E8-B519-8C85AF709BD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F746B-0310-4D3C-8960-963FF55F6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3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FLIGHT PRICE PREDICTION	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Study of flight prices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54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16280" y="86990"/>
            <a:ext cx="3611880" cy="3309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38949" y="818606"/>
            <a:ext cx="358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graph shows the different pricing of airlines in a scatter plot.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6280" y="3396882"/>
            <a:ext cx="3909583" cy="32601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73189" y="3788229"/>
            <a:ext cx="413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Price vs duration with a hue of total stops.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22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9414" y="365124"/>
            <a:ext cx="3901440" cy="326634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9414" y="3539446"/>
            <a:ext cx="3901440" cy="33185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50971" y="92310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popular airlines on the domestic route in India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9314" y="3901439"/>
            <a:ext cx="38143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popular arrival cities in India. Delhi is ranked highest as it is the national capital with most traffic flow and is one of the most central cities in India.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50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042" y="365125"/>
            <a:ext cx="5330958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5656" y="4824548"/>
            <a:ext cx="7419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 </a:t>
            </a:r>
            <a:endParaRPr lang="en-US" dirty="0"/>
          </a:p>
          <a:p>
            <a:r>
              <a:rPr lang="en-IN" dirty="0"/>
              <a:t>We can observe that </a:t>
            </a:r>
            <a:r>
              <a:rPr lang="en-IN" dirty="0" err="1"/>
              <a:t>IndiGo</a:t>
            </a:r>
            <a:r>
              <a:rPr lang="en-IN" dirty="0"/>
              <a:t> is not only the most frequent airline in domestic India but it is also one of the cheapest airlines out there. Most people are looking for cheaper flights and hence </a:t>
            </a:r>
            <a:r>
              <a:rPr lang="en-IN" dirty="0" err="1"/>
              <a:t>IndiGo</a:t>
            </a:r>
            <a:r>
              <a:rPr lang="en-IN" dirty="0"/>
              <a:t> is dominating the market.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96686" y="141469"/>
            <a:ext cx="3117668" cy="288262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27612" y="3247753"/>
            <a:ext cx="2786742" cy="27758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54583" y="566056"/>
            <a:ext cx="3082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Skew and distribution of the flight price (original data)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54583" y="3570514"/>
            <a:ext cx="2525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Skew and distribution of flight price after taking natural log of the data.</a:t>
            </a:r>
          </a:p>
          <a:p>
            <a:endParaRPr lang="en-US" dirty="0"/>
          </a:p>
          <a:p>
            <a:r>
              <a:rPr lang="en-US" dirty="0" smtClean="0"/>
              <a:t>The skewness has been reduced and now our model should perform better.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98455" y="4542771"/>
            <a:ext cx="2655345" cy="148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can see that now we have a much better bell curve shape by taking log of the price variable.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37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processing data (categorical </a:t>
            </a:r>
            <a:r>
              <a:rPr lang="en-US" dirty="0" err="1" smtClean="0"/>
              <a:t>vars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434"/>
          <a:stretch/>
        </p:blipFill>
        <p:spPr>
          <a:xfrm>
            <a:off x="838200" y="1600643"/>
            <a:ext cx="5925377" cy="29713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3737" y="4868091"/>
            <a:ext cx="60872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Defining a dummy function and creating dummies for the </a:t>
            </a:r>
            <a:r>
              <a:rPr lang="en-US" dirty="0" smtClean="0"/>
              <a:t>following </a:t>
            </a:r>
            <a:r>
              <a:rPr lang="en-US" dirty="0"/>
              <a:t>categorical </a:t>
            </a:r>
            <a:r>
              <a:rPr lang="en-US" dirty="0" smtClean="0"/>
              <a:t>columns.</a:t>
            </a:r>
          </a:p>
          <a:p>
            <a:endParaRPr lang="en-US" dirty="0"/>
          </a:p>
          <a:p>
            <a:r>
              <a:rPr lang="en-US" dirty="0" smtClean="0"/>
              <a:t>This converted categorical variables into 1/0 columns so that the ML algorithms can be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5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0935" y="4990011"/>
            <a:ext cx="908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 is the target variable. Here we can see the shape off the training and testing data. (80/20)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2578"/>
            <a:ext cx="8164064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78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parameter tuning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2072640"/>
            <a:ext cx="44936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Hyper parameter tuning was performed on the best performing algorithm, which was the random forest regression.</a:t>
            </a:r>
          </a:p>
          <a:p>
            <a:endParaRPr lang="en-US" dirty="0"/>
          </a:p>
          <a:p>
            <a:r>
              <a:rPr lang="en-US" dirty="0" smtClean="0"/>
              <a:t>These variables were selected, the tuning took many hours to complete.</a:t>
            </a:r>
          </a:p>
          <a:p>
            <a:endParaRPr lang="en-US" dirty="0"/>
          </a:p>
          <a:p>
            <a:r>
              <a:rPr lang="en-US" dirty="0" smtClean="0"/>
              <a:t>The best parameters were used to train another accurate model.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763" y="1690688"/>
            <a:ext cx="45669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03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best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892731"/>
            <a:ext cx="867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best model with a cross validation, R-squared result of </a:t>
            </a:r>
            <a:r>
              <a:rPr lang="en-US" dirty="0" smtClean="0"/>
              <a:t>0.617 was the final result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49" y="1825625"/>
            <a:ext cx="9459645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73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6198" y="5303519"/>
            <a:ext cx="421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Regression </a:t>
            </a:r>
            <a:r>
              <a:rPr lang="en-US" dirty="0" smtClean="0"/>
              <a:t>plot of predicted vs actual price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71063" y="5355771"/>
            <a:ext cx="4635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Residual </a:t>
            </a:r>
            <a:r>
              <a:rPr lang="en-US" dirty="0" smtClean="0"/>
              <a:t>plot of (predicted value – actual value)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63041" y="6156960"/>
            <a:ext cx="9727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observing these graphs we can conclude that the model is performing </a:t>
            </a:r>
            <a:r>
              <a:rPr lang="en-US" dirty="0" smtClean="0"/>
              <a:t>fine, but </a:t>
            </a:r>
            <a:r>
              <a:rPr lang="en-US" dirty="0" smtClean="0"/>
              <a:t>it still need more data for more accurate predictions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98" y="218869"/>
            <a:ext cx="4925112" cy="44583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093" y="71494"/>
            <a:ext cx="6030566" cy="373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46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conclusion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479" y="676595"/>
            <a:ext cx="5047132" cy="48815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819835"/>
            <a:ext cx="55267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Considering that this mode contains 72 different flight paths over 1500 data points, with the help of these graphs we can see that the model is performing well.</a:t>
            </a:r>
          </a:p>
          <a:p>
            <a:r>
              <a:rPr lang="en-US" dirty="0"/>
              <a:t>On average this data has 1502/72 = 21 data points for each flight path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While the reality is that on average most of the flights are dominated by popular routes like Delhi to Bombay, Bombay to Delhi etc. among the most popular cities.</a:t>
            </a:r>
          </a:p>
          <a:p>
            <a:r>
              <a:rPr lang="en-US" dirty="0"/>
              <a:t>And the paths with less frequent flights like Ahmedabad to Pune has far less than 5 flight on that path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To get a more accurate mode, much more data is required.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7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Anyone who has booked a flight ticket knows how unexpectedly the prices vary. The cheapest available ticket on a given flight gets more and less expensive over time. This usually happens as an attempt to maximize revenue based on - </a:t>
            </a:r>
          </a:p>
          <a:p>
            <a:r>
              <a:rPr lang="en-US" dirty="0"/>
              <a:t>1. Time of purchase patterns (making sure last-minute purchases are expensive) </a:t>
            </a:r>
          </a:p>
          <a:p>
            <a:r>
              <a:rPr lang="en-US" dirty="0"/>
              <a:t>2. Keeping the flight as full as they want it (raising prices on a flight which is filling up in order to reduce sales and hold back inventory for those expensive last-minute expensive purchases)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9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069" y="1587207"/>
            <a:ext cx="10515600" cy="10312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9789"/>
            <a:ext cx="8630854" cy="32484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62309" y="2960913"/>
            <a:ext cx="17852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these two steps I have extracted the total stops from route column and converted it to integer variable for further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167" y="183657"/>
            <a:ext cx="9421540" cy="41344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10789" y="4685211"/>
            <a:ext cx="8987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next step, the route column was sliced down to only contain the name(s) of the cities and all other text was truncated.</a:t>
            </a:r>
          </a:p>
          <a:p>
            <a:endParaRPr lang="en-US" dirty="0"/>
          </a:p>
          <a:p>
            <a:r>
              <a:rPr lang="en-US" dirty="0" smtClean="0"/>
              <a:t>The price variable was also truncated (remove rupee symbol) and the final value was converted into integer for further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724" y="365125"/>
            <a:ext cx="10202699" cy="42677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9234" y="4972593"/>
            <a:ext cx="98493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duration of the flight was calculated using the arrival time and departure time (converted into minutes)</a:t>
            </a:r>
          </a:p>
          <a:p>
            <a:endParaRPr lang="en-US" dirty="0"/>
          </a:p>
          <a:p>
            <a:r>
              <a:rPr lang="en-US" dirty="0" smtClean="0"/>
              <a:t>If a flight has more than two stops, it is most likely an overnight flight and one day of flight time was added to the duration in that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departure/ arrival phase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406" y="1027906"/>
            <a:ext cx="10515600" cy="3679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0822" y="4859383"/>
            <a:ext cx="9805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Frequently, airlines use the phase of day in their options to sort flight. Similarly the departure and arrival times were divided into the phase of day.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2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7614"/>
            <a:ext cx="8641129" cy="4351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5954" y="6000205"/>
            <a:ext cx="8307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Histogram of the flight price distribution, here we can see that there are multiple peaks in the data and that this distribution is right skewed.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7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257334"/>
            <a:ext cx="5348106" cy="4214359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998" y="257334"/>
            <a:ext cx="4820323" cy="40105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97280" y="4702629"/>
            <a:ext cx="10256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two graphs show the average flight price according to the time of day during arrival and departure of the flight.</a:t>
            </a:r>
          </a:p>
          <a:p>
            <a:endParaRPr lang="en-US" dirty="0"/>
          </a:p>
          <a:p>
            <a:r>
              <a:rPr lang="en-US" dirty="0" smtClean="0"/>
              <a:t>We can observe that early morning (00:00 – 06:00) flights which land either early/ late morning (00:00 – 12:00) are the cheapest in price on average.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8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5651" cy="353014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7000" y="223640"/>
            <a:ext cx="4974864" cy="369521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27522" y="152187"/>
            <a:ext cx="4824546" cy="41864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0526" y="4206240"/>
            <a:ext cx="4606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price of flight in relation with the number of stops the flight had. We can see appositive co-relation between flight price and the number of stops.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19406" y="4406536"/>
            <a:ext cx="3283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Scatter plot of duration (in min) vs price (in rupees)</a:t>
            </a:r>
          </a:p>
          <a:p>
            <a:endParaRPr lang="en-US" dirty="0"/>
          </a:p>
          <a:p>
            <a:r>
              <a:rPr lang="en-US" dirty="0" smtClean="0"/>
              <a:t>There is a lot of noise in this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4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801</Words>
  <Application>Microsoft Office PowerPoint</Application>
  <PresentationFormat>Widescreen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FLIGHT PRICE PREDICTION    </vt:lpstr>
      <vt:lpstr>Problem statement </vt:lpstr>
      <vt:lpstr>Data cleaning </vt:lpstr>
      <vt:lpstr>PowerPoint Presentation</vt:lpstr>
      <vt:lpstr>PowerPoint Presentation</vt:lpstr>
      <vt:lpstr>Flight departure/ arrival phase </vt:lpstr>
      <vt:lpstr>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</vt:lpstr>
      <vt:lpstr>Pre processing data (categorical vars)</vt:lpstr>
      <vt:lpstr>Model building </vt:lpstr>
      <vt:lpstr>Hyper parameter tuning</vt:lpstr>
      <vt:lpstr>Training best model</vt:lpstr>
      <vt:lpstr>PowerPoint Presentation</vt:lpstr>
      <vt:lpstr>Final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PREDICTION</dc:title>
  <dc:creator>Default</dc:creator>
  <cp:lastModifiedBy>Default</cp:lastModifiedBy>
  <cp:revision>16</cp:revision>
  <dcterms:created xsi:type="dcterms:W3CDTF">2021-11-11T07:25:35Z</dcterms:created>
  <dcterms:modified xsi:type="dcterms:W3CDTF">2021-12-12T07:06:55Z</dcterms:modified>
</cp:coreProperties>
</file>