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2" r:id="rId17"/>
    <p:sldId id="271"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93653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0995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5806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51780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0056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EF2BC-2D83-45E8-B519-8C85AF709BD2}"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8947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EF2BC-2D83-45E8-B519-8C85AF709BD2}"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1182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EF2BC-2D83-45E8-B519-8C85AF709BD2}"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31476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76895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76383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13931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EF2BC-2D83-45E8-B519-8C85AF709BD2}" type="datetimeFigureOut">
              <a:rPr lang="en-US" smtClean="0"/>
              <a:t>11/11/2021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F746B-0310-4D3C-8960-963FF55F65F7}" type="slidenum">
              <a:rPr lang="en-US" smtClean="0"/>
              <a:t>‹#›</a:t>
            </a:fld>
            <a:endParaRPr lang="en-US"/>
          </a:p>
        </p:txBody>
      </p:sp>
    </p:spTree>
    <p:extLst>
      <p:ext uri="{BB962C8B-B14F-4D97-AF65-F5344CB8AC3E}">
        <p14:creationId xmlns:p14="http://schemas.microsoft.com/office/powerpoint/2010/main" val="393233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CAR PRICE PREDICTION	</a:t>
            </a:r>
            <a:br>
              <a:rPr lang="en-US" dirty="0" smtClean="0"/>
            </a:br>
            <a:r>
              <a:rPr lang="en-US" dirty="0" smtClean="0"/>
              <a:t/>
            </a:r>
            <a:br>
              <a:rPr lang="en-US" dirty="0" smtClean="0"/>
            </a:br>
            <a:r>
              <a:rPr lang="en-US" dirty="0"/>
              <a:t>	</a:t>
            </a:r>
          </a:p>
        </p:txBody>
      </p:sp>
      <p:sp>
        <p:nvSpPr>
          <p:cNvPr id="3" name="Subtitle 2"/>
          <p:cNvSpPr>
            <a:spLocks noGrp="1"/>
          </p:cNvSpPr>
          <p:nvPr>
            <p:ph type="subTitle" idx="1"/>
          </p:nvPr>
        </p:nvSpPr>
        <p:spPr/>
        <p:txBody>
          <a:bodyPr/>
          <a:lstStyle/>
          <a:p>
            <a:r>
              <a:rPr lang="en-US" dirty="0" smtClean="0"/>
              <a:t>Study of car prices post covid-19 impact</a:t>
            </a:r>
          </a:p>
          <a:p>
            <a:endParaRPr lang="en-US" dirty="0"/>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Imputation</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138392" y="1590494"/>
            <a:ext cx="5125502" cy="4351338"/>
          </a:xfrm>
          <a:prstGeom prst="rect">
            <a:avLst/>
          </a:prstGeom>
        </p:spPr>
      </p:pic>
      <p:sp>
        <p:nvSpPr>
          <p:cNvPr id="5" name="TextBox 4"/>
          <p:cNvSpPr txBox="1"/>
          <p:nvPr/>
        </p:nvSpPr>
        <p:spPr>
          <a:xfrm>
            <a:off x="7776754" y="1933303"/>
            <a:ext cx="2682240" cy="2585323"/>
          </a:xfrm>
          <a:prstGeom prst="rect">
            <a:avLst/>
          </a:prstGeom>
          <a:noFill/>
        </p:spPr>
        <p:txBody>
          <a:bodyPr wrap="square" rtlCol="0">
            <a:spAutoFit/>
          </a:bodyPr>
          <a:lstStyle/>
          <a:p>
            <a:r>
              <a:rPr lang="en-US" dirty="0" smtClean="0"/>
              <a:t>I have mapped the various engine variants as such; this makes the model simpler and more generalized.</a:t>
            </a:r>
          </a:p>
          <a:p>
            <a:endParaRPr lang="en-US" dirty="0"/>
          </a:p>
          <a:p>
            <a:r>
              <a:rPr lang="en-US" dirty="0" smtClean="0"/>
              <a:t>Engine ranges have been made </a:t>
            </a:r>
            <a:r>
              <a:rPr lang="en-US" dirty="0" err="1" smtClean="0"/>
              <a:t>eg</a:t>
            </a:r>
            <a:r>
              <a:rPr lang="en-US" dirty="0" smtClean="0"/>
              <a:t> 1-1.5 L and 1.5-2 L and 2+ </a:t>
            </a:r>
            <a:r>
              <a:rPr lang="en-US" dirty="0" err="1" smtClean="0"/>
              <a:t>Litre</a:t>
            </a:r>
            <a:r>
              <a:rPr lang="en-US" dirty="0" smtClean="0"/>
              <a:t> engines</a:t>
            </a:r>
            <a:endParaRPr lang="en-US" dirty="0"/>
          </a:p>
        </p:txBody>
      </p:sp>
    </p:spTree>
    <p:extLst>
      <p:ext uri="{BB962C8B-B14F-4D97-AF65-F5344CB8AC3E}">
        <p14:creationId xmlns:p14="http://schemas.microsoft.com/office/powerpoint/2010/main" val="146791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more EDA after simplifying the data</a:t>
            </a:r>
            <a:br>
              <a:rPr lang="en-US" dirty="0" smtClean="0"/>
            </a:b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929985" y="1163680"/>
            <a:ext cx="3859729" cy="2904351"/>
          </a:xfrm>
          <a:prstGeom prst="rect">
            <a:avLst/>
          </a:prstGeom>
        </p:spPr>
      </p:pic>
      <p:pic>
        <p:nvPicPr>
          <p:cNvPr id="5" name="Picture 4"/>
          <p:cNvPicPr>
            <a:picLocks noChangeAspect="1"/>
          </p:cNvPicPr>
          <p:nvPr/>
        </p:nvPicPr>
        <p:blipFill>
          <a:blip r:embed="rId3"/>
          <a:stretch>
            <a:fillRect/>
          </a:stretch>
        </p:blipFill>
        <p:spPr>
          <a:xfrm>
            <a:off x="929985" y="4068030"/>
            <a:ext cx="3606931" cy="2637569"/>
          </a:xfrm>
          <a:prstGeom prst="rect">
            <a:avLst/>
          </a:prstGeom>
        </p:spPr>
      </p:pic>
      <p:sp>
        <p:nvSpPr>
          <p:cNvPr id="6" name="TextBox 5"/>
          <p:cNvSpPr txBox="1"/>
          <p:nvPr/>
        </p:nvSpPr>
        <p:spPr>
          <a:xfrm>
            <a:off x="4586920" y="1494363"/>
            <a:ext cx="6367951" cy="923330"/>
          </a:xfrm>
          <a:prstGeom prst="rect">
            <a:avLst/>
          </a:prstGeom>
          <a:noFill/>
        </p:spPr>
        <p:txBody>
          <a:bodyPr wrap="square" rtlCol="0">
            <a:spAutoFit/>
          </a:bodyPr>
          <a:lstStyle/>
          <a:p>
            <a:r>
              <a:rPr lang="en-US" dirty="0" smtClean="0"/>
              <a:t/>
            </a:r>
            <a:br>
              <a:rPr lang="en-US" dirty="0" smtClean="0"/>
            </a:br>
            <a:r>
              <a:rPr lang="en-US" dirty="0"/>
              <a:t>Average price of car with respect to the fuel type. Diesel is most </a:t>
            </a:r>
            <a:r>
              <a:rPr lang="en-US" dirty="0" smtClean="0"/>
              <a:t>expensive, </a:t>
            </a:r>
            <a:r>
              <a:rPr lang="en-US" dirty="0"/>
              <a:t>then petrol, least expensive is Petrol + LPG</a:t>
            </a:r>
          </a:p>
        </p:txBody>
      </p:sp>
      <p:sp>
        <p:nvSpPr>
          <p:cNvPr id="7" name="TextBox 6"/>
          <p:cNvSpPr txBox="1"/>
          <p:nvPr/>
        </p:nvSpPr>
        <p:spPr>
          <a:xfrm>
            <a:off x="4912660" y="4670612"/>
            <a:ext cx="6042211" cy="1200329"/>
          </a:xfrm>
          <a:prstGeom prst="rect">
            <a:avLst/>
          </a:prstGeom>
          <a:noFill/>
        </p:spPr>
        <p:txBody>
          <a:bodyPr wrap="square" rtlCol="0">
            <a:spAutoFit/>
          </a:bodyPr>
          <a:lstStyle/>
          <a:p>
            <a:r>
              <a:rPr lang="en-US" dirty="0" smtClean="0"/>
              <a:t/>
            </a:r>
            <a:br>
              <a:rPr lang="en-US" dirty="0" smtClean="0"/>
            </a:br>
            <a:r>
              <a:rPr lang="en-US" dirty="0"/>
              <a:t>As expected cars which have automatic transmission are on average priced above </a:t>
            </a:r>
            <a:r>
              <a:rPr lang="en-US" dirty="0" err="1"/>
              <a:t>Rs</a:t>
            </a:r>
            <a:r>
              <a:rPr lang="en-US" dirty="0"/>
              <a:t>. </a:t>
            </a:r>
            <a:r>
              <a:rPr lang="en-US" dirty="0" smtClean="0"/>
              <a:t>800,000 </a:t>
            </a:r>
            <a:r>
              <a:rPr lang="en-US" dirty="0"/>
              <a:t>and cars which have manual transmission are on average price around </a:t>
            </a:r>
            <a:r>
              <a:rPr lang="en-US" dirty="0" err="1" smtClean="0"/>
              <a:t>Rs</a:t>
            </a:r>
            <a:r>
              <a:rPr lang="en-US" dirty="0" smtClean="0"/>
              <a:t>. 500,000</a:t>
            </a:r>
            <a:endParaRPr lang="en-US" dirty="0"/>
          </a:p>
        </p:txBody>
      </p:sp>
    </p:spTree>
    <p:extLst>
      <p:ext uri="{BB962C8B-B14F-4D97-AF65-F5344CB8AC3E}">
        <p14:creationId xmlns:p14="http://schemas.microsoft.com/office/powerpoint/2010/main" val="334958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engine variant vs car</a:t>
            </a:r>
            <a:endParaRPr lang="en-US" dirty="0"/>
          </a:p>
        </p:txBody>
      </p:sp>
      <p:pic>
        <p:nvPicPr>
          <p:cNvPr id="4" name="Content Placeholder 3"/>
          <p:cNvPicPr>
            <a:picLocks noGrp="1" noChangeAspect="1"/>
          </p:cNvPicPr>
          <p:nvPr>
            <p:ph idx="1"/>
          </p:nvPr>
        </p:nvPicPr>
        <p:blipFill>
          <a:blip r:embed="rId2"/>
          <a:stretch>
            <a:fillRect/>
          </a:stretch>
        </p:blipFill>
        <p:spPr>
          <a:xfrm>
            <a:off x="1579839" y="1825625"/>
            <a:ext cx="9032322" cy="4351338"/>
          </a:xfrm>
          <a:prstGeom prst="rect">
            <a:avLst/>
          </a:prstGeom>
        </p:spPr>
      </p:pic>
    </p:spTree>
    <p:extLst>
      <p:ext uri="{BB962C8B-B14F-4D97-AF65-F5344CB8AC3E}">
        <p14:creationId xmlns:p14="http://schemas.microsoft.com/office/powerpoint/2010/main" val="301706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015" y="3538768"/>
            <a:ext cx="3803441" cy="2827198"/>
          </a:xfrm>
          <a:prstGeom prst="rect">
            <a:avLst/>
          </a:prstGeom>
        </p:spPr>
      </p:pic>
      <p:pic>
        <p:nvPicPr>
          <p:cNvPr id="5" name="Picture 4"/>
          <p:cNvPicPr>
            <a:picLocks noChangeAspect="1"/>
          </p:cNvPicPr>
          <p:nvPr/>
        </p:nvPicPr>
        <p:blipFill>
          <a:blip r:embed="rId3"/>
          <a:stretch>
            <a:fillRect/>
          </a:stretch>
        </p:blipFill>
        <p:spPr>
          <a:xfrm>
            <a:off x="646015" y="210229"/>
            <a:ext cx="3834138" cy="3038067"/>
          </a:xfrm>
          <a:prstGeom prst="rect">
            <a:avLst/>
          </a:prstGeom>
        </p:spPr>
      </p:pic>
      <p:sp>
        <p:nvSpPr>
          <p:cNvPr id="6" name="TextBox 5"/>
          <p:cNvSpPr txBox="1"/>
          <p:nvPr/>
        </p:nvSpPr>
        <p:spPr>
          <a:xfrm>
            <a:off x="5556068" y="583475"/>
            <a:ext cx="4868091" cy="1200329"/>
          </a:xfrm>
          <a:prstGeom prst="rect">
            <a:avLst/>
          </a:prstGeom>
          <a:noFill/>
        </p:spPr>
        <p:txBody>
          <a:bodyPr wrap="square" rtlCol="0">
            <a:spAutoFit/>
          </a:bodyPr>
          <a:lstStyle/>
          <a:p>
            <a:r>
              <a:rPr lang="en-US" dirty="0"/>
              <a:t>We can see that </a:t>
            </a:r>
            <a:r>
              <a:rPr lang="en-US" dirty="0" smtClean="0"/>
              <a:t>2+ </a:t>
            </a:r>
            <a:r>
              <a:rPr lang="en-US" dirty="0"/>
              <a:t>liter </a:t>
            </a:r>
            <a:r>
              <a:rPr lang="en-US" dirty="0" smtClean="0"/>
              <a:t>engine range </a:t>
            </a:r>
            <a:r>
              <a:rPr lang="en-US" dirty="0"/>
              <a:t>is the most </a:t>
            </a:r>
            <a:r>
              <a:rPr lang="en-US" dirty="0" smtClean="0"/>
              <a:t>expensive </a:t>
            </a:r>
            <a:r>
              <a:rPr lang="en-US" dirty="0"/>
              <a:t>engine size</a:t>
            </a:r>
            <a:r>
              <a:rPr lang="en-US" dirty="0" smtClean="0"/>
              <a:t>.</a:t>
            </a:r>
          </a:p>
          <a:p>
            <a:r>
              <a:rPr lang="en-US" dirty="0" smtClean="0"/>
              <a:t>1.0-1.5 liter engines are cheaper and basic petrol is the cheapest</a:t>
            </a:r>
            <a:endParaRPr lang="en-US" dirty="0"/>
          </a:p>
        </p:txBody>
      </p:sp>
      <p:sp>
        <p:nvSpPr>
          <p:cNvPr id="7" name="TextBox 6"/>
          <p:cNvSpPr txBox="1"/>
          <p:nvPr/>
        </p:nvSpPr>
        <p:spPr>
          <a:xfrm>
            <a:off x="5556068" y="3744686"/>
            <a:ext cx="3979818" cy="1503453"/>
          </a:xfrm>
          <a:prstGeom prst="rect">
            <a:avLst/>
          </a:prstGeom>
          <a:noFill/>
        </p:spPr>
        <p:txBody>
          <a:bodyPr wrap="square" rtlCol="0">
            <a:spAutoFit/>
          </a:bodyPr>
          <a:lstStyle/>
          <a:p>
            <a:r>
              <a:rPr lang="en-US" dirty="0" smtClean="0"/>
              <a:t/>
            </a:r>
            <a:br>
              <a:rPr lang="en-US" dirty="0" smtClean="0"/>
            </a:br>
            <a:r>
              <a:rPr lang="en-US" dirty="0"/>
              <a:t>We can observe that as number of owners go up, the average price of car decreases, this is what one would expect.</a:t>
            </a:r>
          </a:p>
        </p:txBody>
      </p:sp>
    </p:spTree>
    <p:extLst>
      <p:ext uri="{BB962C8B-B14F-4D97-AF65-F5344CB8AC3E}">
        <p14:creationId xmlns:p14="http://schemas.microsoft.com/office/powerpoint/2010/main" val="365446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variate analysis</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988052" y="1564367"/>
            <a:ext cx="4746914" cy="4351338"/>
          </a:xfrm>
          <a:prstGeom prst="rect">
            <a:avLst/>
          </a:prstGeom>
        </p:spPr>
      </p:pic>
      <p:sp>
        <p:nvSpPr>
          <p:cNvPr id="5" name="TextBox 4"/>
          <p:cNvSpPr txBox="1"/>
          <p:nvPr/>
        </p:nvSpPr>
        <p:spPr>
          <a:xfrm>
            <a:off x="6096000" y="2291579"/>
            <a:ext cx="4772297" cy="923330"/>
          </a:xfrm>
          <a:prstGeom prst="rect">
            <a:avLst/>
          </a:prstGeom>
          <a:noFill/>
        </p:spPr>
        <p:txBody>
          <a:bodyPr wrap="square" rtlCol="0">
            <a:spAutoFit/>
          </a:bodyPr>
          <a:lstStyle/>
          <a:p>
            <a:r>
              <a:rPr lang="en-IN" dirty="0"/>
              <a:t>Multi variate analysis between the various numerical variables. Year, Mileage and Price.</a:t>
            </a:r>
            <a:endParaRPr lang="en-US" dirty="0"/>
          </a:p>
          <a:p>
            <a:endParaRPr lang="en-US" dirty="0"/>
          </a:p>
        </p:txBody>
      </p:sp>
    </p:spTree>
    <p:extLst>
      <p:ext uri="{BB962C8B-B14F-4D97-AF65-F5344CB8AC3E}">
        <p14:creationId xmlns:p14="http://schemas.microsoft.com/office/powerpoint/2010/main" val="293238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 co-relation</a:t>
            </a:r>
            <a:endParaRPr lang="en-US" dirty="0"/>
          </a:p>
        </p:txBody>
      </p:sp>
      <p:pic>
        <p:nvPicPr>
          <p:cNvPr id="4" name="Content Placeholder 3"/>
          <p:cNvPicPr>
            <a:picLocks noGrp="1" noChangeAspect="1"/>
          </p:cNvPicPr>
          <p:nvPr>
            <p:ph idx="1"/>
          </p:nvPr>
        </p:nvPicPr>
        <p:blipFill>
          <a:blip r:embed="rId2"/>
          <a:stretch>
            <a:fillRect/>
          </a:stretch>
        </p:blipFill>
        <p:spPr>
          <a:xfrm>
            <a:off x="765444" y="1690688"/>
            <a:ext cx="4877496" cy="4562066"/>
          </a:xfrm>
          <a:prstGeom prst="rect">
            <a:avLst/>
          </a:prstGeom>
        </p:spPr>
      </p:pic>
      <p:sp>
        <p:nvSpPr>
          <p:cNvPr id="5" name="TextBox 4"/>
          <p:cNvSpPr txBox="1"/>
          <p:nvPr/>
        </p:nvSpPr>
        <p:spPr>
          <a:xfrm>
            <a:off x="7141028" y="1881050"/>
            <a:ext cx="3483429" cy="2308324"/>
          </a:xfrm>
          <a:prstGeom prst="rect">
            <a:avLst/>
          </a:prstGeom>
          <a:noFill/>
        </p:spPr>
        <p:txBody>
          <a:bodyPr wrap="square" rtlCol="0">
            <a:spAutoFit/>
          </a:bodyPr>
          <a:lstStyle/>
          <a:p>
            <a:r>
              <a:rPr lang="en-IN" dirty="0"/>
              <a:t>We can see that price is negatively affected by mileage i.e. the more mileage a car has the lower its price</a:t>
            </a:r>
            <a:r>
              <a:rPr lang="en-IN" dirty="0" smtClean="0"/>
              <a:t>.</a:t>
            </a:r>
          </a:p>
          <a:p>
            <a:endParaRPr lang="en-US" dirty="0"/>
          </a:p>
          <a:p>
            <a:r>
              <a:rPr lang="en-IN" dirty="0"/>
              <a:t>And the price is positively co-related with the year, as newer the more expensive it is.</a:t>
            </a:r>
            <a:endParaRPr lang="en-US" dirty="0"/>
          </a:p>
        </p:txBody>
      </p:sp>
    </p:spTree>
    <p:extLst>
      <p:ext uri="{BB962C8B-B14F-4D97-AF65-F5344CB8AC3E}">
        <p14:creationId xmlns:p14="http://schemas.microsoft.com/office/powerpoint/2010/main" val="290490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 processing</a:t>
            </a:r>
            <a:endParaRPr lang="en-US" dirty="0"/>
          </a:p>
        </p:txBody>
      </p:sp>
      <p:pic>
        <p:nvPicPr>
          <p:cNvPr id="4" name="Content Placeholder 3"/>
          <p:cNvPicPr>
            <a:picLocks noGrp="1" noChangeAspect="1"/>
          </p:cNvPicPr>
          <p:nvPr>
            <p:ph idx="1"/>
          </p:nvPr>
        </p:nvPicPr>
        <p:blipFill>
          <a:blip r:embed="rId2"/>
          <a:stretch>
            <a:fillRect/>
          </a:stretch>
        </p:blipFill>
        <p:spPr>
          <a:xfrm>
            <a:off x="838200" y="1569468"/>
            <a:ext cx="4090851" cy="2690940"/>
          </a:xfrm>
          <a:prstGeom prst="rect">
            <a:avLst/>
          </a:prstGeom>
        </p:spPr>
      </p:pic>
      <p:pic>
        <p:nvPicPr>
          <p:cNvPr id="5" name="Picture 4"/>
          <p:cNvPicPr>
            <a:picLocks noChangeAspect="1"/>
          </p:cNvPicPr>
          <p:nvPr/>
        </p:nvPicPr>
        <p:blipFill>
          <a:blip r:embed="rId3"/>
          <a:stretch>
            <a:fillRect/>
          </a:stretch>
        </p:blipFill>
        <p:spPr>
          <a:xfrm>
            <a:off x="952837" y="4471848"/>
            <a:ext cx="8237738" cy="2198918"/>
          </a:xfrm>
          <a:prstGeom prst="rect">
            <a:avLst/>
          </a:prstGeom>
        </p:spPr>
      </p:pic>
      <p:sp>
        <p:nvSpPr>
          <p:cNvPr id="6" name="TextBox 5"/>
          <p:cNvSpPr txBox="1"/>
          <p:nvPr/>
        </p:nvSpPr>
        <p:spPr>
          <a:xfrm>
            <a:off x="5956663" y="1569468"/>
            <a:ext cx="5077097" cy="1477328"/>
          </a:xfrm>
          <a:prstGeom prst="rect">
            <a:avLst/>
          </a:prstGeom>
          <a:noFill/>
        </p:spPr>
        <p:txBody>
          <a:bodyPr wrap="square" rtlCol="0">
            <a:spAutoFit/>
          </a:bodyPr>
          <a:lstStyle/>
          <a:p>
            <a:r>
              <a:rPr lang="en-US" dirty="0" smtClean="0"/>
              <a:t>Creating a dummy function, and replacing these variables using the function.</a:t>
            </a:r>
          </a:p>
          <a:p>
            <a:endParaRPr lang="en-US" dirty="0"/>
          </a:p>
          <a:p>
            <a:r>
              <a:rPr lang="en-US" dirty="0" smtClean="0"/>
              <a:t>This function basically creates dummy columns of the categorical variables</a:t>
            </a:r>
            <a:endParaRPr lang="en-US" dirty="0"/>
          </a:p>
        </p:txBody>
      </p:sp>
    </p:spTree>
    <p:extLst>
      <p:ext uri="{BB962C8B-B14F-4D97-AF65-F5344CB8AC3E}">
        <p14:creationId xmlns:p14="http://schemas.microsoft.com/office/powerpoint/2010/main" val="106712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930935" y="1384277"/>
            <a:ext cx="8745170" cy="3248478"/>
          </a:xfrm>
          <a:prstGeom prst="rect">
            <a:avLst/>
          </a:prstGeom>
        </p:spPr>
      </p:pic>
      <p:sp>
        <p:nvSpPr>
          <p:cNvPr id="5" name="TextBox 4"/>
          <p:cNvSpPr txBox="1"/>
          <p:nvPr/>
        </p:nvSpPr>
        <p:spPr>
          <a:xfrm>
            <a:off x="930935" y="4990011"/>
            <a:ext cx="9081717" cy="369332"/>
          </a:xfrm>
          <a:prstGeom prst="rect">
            <a:avLst/>
          </a:prstGeom>
          <a:noFill/>
        </p:spPr>
        <p:txBody>
          <a:bodyPr wrap="none" rtlCol="0">
            <a:spAutoFit/>
          </a:bodyPr>
          <a:lstStyle/>
          <a:p>
            <a:r>
              <a:rPr lang="en-US" dirty="0" smtClean="0"/>
              <a:t>Price is the target variable. Here we can see the shape off the training and testing data. (80/20)</a:t>
            </a:r>
            <a:endParaRPr lang="en-US" dirty="0"/>
          </a:p>
        </p:txBody>
      </p:sp>
    </p:spTree>
    <p:extLst>
      <p:ext uri="{BB962C8B-B14F-4D97-AF65-F5344CB8AC3E}">
        <p14:creationId xmlns:p14="http://schemas.microsoft.com/office/powerpoint/2010/main" val="258077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pic>
        <p:nvPicPr>
          <p:cNvPr id="4" name="Content Placeholder 3"/>
          <p:cNvPicPr>
            <a:picLocks noGrp="1" noChangeAspect="1"/>
          </p:cNvPicPr>
          <p:nvPr>
            <p:ph idx="1"/>
          </p:nvPr>
        </p:nvPicPr>
        <p:blipFill>
          <a:blip r:embed="rId2"/>
          <a:stretch>
            <a:fillRect/>
          </a:stretch>
        </p:blipFill>
        <p:spPr>
          <a:xfrm>
            <a:off x="1154533" y="1690688"/>
            <a:ext cx="4605539" cy="4351338"/>
          </a:xfrm>
          <a:prstGeom prst="rect">
            <a:avLst/>
          </a:prstGeom>
        </p:spPr>
      </p:pic>
      <p:sp>
        <p:nvSpPr>
          <p:cNvPr id="5" name="TextBox 4"/>
          <p:cNvSpPr txBox="1"/>
          <p:nvPr/>
        </p:nvSpPr>
        <p:spPr>
          <a:xfrm>
            <a:off x="6705600" y="2072640"/>
            <a:ext cx="4493623" cy="2585323"/>
          </a:xfrm>
          <a:prstGeom prst="rect">
            <a:avLst/>
          </a:prstGeom>
          <a:noFill/>
        </p:spPr>
        <p:txBody>
          <a:bodyPr wrap="square" rtlCol="0">
            <a:spAutoFit/>
          </a:bodyPr>
          <a:lstStyle/>
          <a:p>
            <a:r>
              <a:rPr lang="en-US" dirty="0" smtClean="0"/>
              <a:t>Hyper parameter tuning was performed on the best performing algorithm, which was the random forest regression.</a:t>
            </a:r>
          </a:p>
          <a:p>
            <a:endParaRPr lang="en-US" dirty="0"/>
          </a:p>
          <a:p>
            <a:r>
              <a:rPr lang="en-US" dirty="0" smtClean="0"/>
              <a:t>These variables were selected, the tuning took many hours to complete.</a:t>
            </a:r>
          </a:p>
          <a:p>
            <a:endParaRPr lang="en-US" dirty="0"/>
          </a:p>
          <a:p>
            <a:r>
              <a:rPr lang="en-US" dirty="0" smtClean="0"/>
              <a:t>The best parameters were used to train another accurate model.</a:t>
            </a:r>
            <a:endParaRPr lang="en-US" dirty="0"/>
          </a:p>
        </p:txBody>
      </p:sp>
    </p:spTree>
    <p:extLst>
      <p:ext uri="{BB962C8B-B14F-4D97-AF65-F5344CB8AC3E}">
        <p14:creationId xmlns:p14="http://schemas.microsoft.com/office/powerpoint/2010/main" val="118510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best model</a:t>
            </a:r>
            <a:endParaRPr lang="en-US" dirty="0"/>
          </a:p>
        </p:txBody>
      </p:sp>
      <p:pic>
        <p:nvPicPr>
          <p:cNvPr id="4" name="Content Placeholder 3"/>
          <p:cNvPicPr>
            <a:picLocks noGrp="1" noChangeAspect="1"/>
          </p:cNvPicPr>
          <p:nvPr>
            <p:ph idx="1"/>
          </p:nvPr>
        </p:nvPicPr>
        <p:blipFill>
          <a:blip r:embed="rId2"/>
          <a:stretch>
            <a:fillRect/>
          </a:stretch>
        </p:blipFill>
        <p:spPr>
          <a:xfrm>
            <a:off x="838200" y="1895285"/>
            <a:ext cx="10421804"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smtClean="0"/>
              <a:t>This is the best model with a cross validation, R-squared result of 0.943</a:t>
            </a:r>
            <a:endParaRPr lang="en-US" dirty="0"/>
          </a:p>
        </p:txBody>
      </p:sp>
    </p:spTree>
    <p:extLst>
      <p:ext uri="{BB962C8B-B14F-4D97-AF65-F5344CB8AC3E}">
        <p14:creationId xmlns:p14="http://schemas.microsoft.com/office/powerpoint/2010/main" val="265357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With the change in market due to </a:t>
            </a:r>
            <a:r>
              <a:rPr lang="en-US" dirty="0" err="1"/>
              <a:t>covid</a:t>
            </a:r>
            <a:r>
              <a:rPr lang="en-US" dirty="0"/>
              <a:t>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smtClean="0"/>
              <a:t>Scatter plot of predicted vs actual price</a:t>
            </a:r>
            <a:endParaRPr lang="en-US" dirty="0"/>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smtClean="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smtClean="0"/>
              <a:t>After observing these graphs we can conclude that the model is performing very well and it is ready to be sent to the vendors.</a:t>
            </a:r>
            <a:endParaRPr lang="en-US" dirty="0"/>
          </a:p>
        </p:txBody>
      </p:sp>
    </p:spTree>
    <p:extLst>
      <p:ext uri="{BB962C8B-B14F-4D97-AF65-F5344CB8AC3E}">
        <p14:creationId xmlns:p14="http://schemas.microsoft.com/office/powerpoint/2010/main" val="228034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pic>
        <p:nvPicPr>
          <p:cNvPr id="4" name="Content Placeholder 3"/>
          <p:cNvPicPr>
            <a:picLocks noGrp="1" noChangeAspect="1"/>
          </p:cNvPicPr>
          <p:nvPr>
            <p:ph idx="1"/>
          </p:nvPr>
        </p:nvPicPr>
        <p:blipFill>
          <a:blip r:embed="rId2"/>
          <a:stretch>
            <a:fillRect/>
          </a:stretch>
        </p:blipFill>
        <p:spPr>
          <a:xfrm>
            <a:off x="977664" y="1886763"/>
            <a:ext cx="9888330" cy="1686160"/>
          </a:xfrm>
          <a:prstGeom prst="rect">
            <a:avLst/>
          </a:prstGeom>
        </p:spPr>
      </p:pic>
      <p:sp>
        <p:nvSpPr>
          <p:cNvPr id="5" name="TextBox 4"/>
          <p:cNvSpPr txBox="1"/>
          <p:nvPr/>
        </p:nvSpPr>
        <p:spPr>
          <a:xfrm>
            <a:off x="1175658" y="4023360"/>
            <a:ext cx="8342812" cy="646331"/>
          </a:xfrm>
          <a:prstGeom prst="rect">
            <a:avLst/>
          </a:prstGeom>
          <a:noFill/>
        </p:spPr>
        <p:txBody>
          <a:bodyPr wrap="square" rtlCol="0">
            <a:spAutoFit/>
          </a:bodyPr>
          <a:lstStyle/>
          <a:p>
            <a:r>
              <a:rPr lang="en-US" dirty="0" smtClean="0"/>
              <a:t>The model performs well both mathematically, both R-square and concordance index have &gt;0.92 values which is good fit.</a:t>
            </a:r>
            <a:endParaRPr lang="en-US" dirty="0"/>
          </a:p>
        </p:txBody>
      </p:sp>
    </p:spTree>
    <p:extLst>
      <p:ext uri="{BB962C8B-B14F-4D97-AF65-F5344CB8AC3E}">
        <p14:creationId xmlns:p14="http://schemas.microsoft.com/office/powerpoint/2010/main" val="10404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9869277" cy="714475"/>
          </a:xfrm>
          <a:prstGeom prst="rect">
            <a:avLst/>
          </a:prstGeom>
        </p:spPr>
      </p:pic>
      <p:sp>
        <p:nvSpPr>
          <p:cNvPr id="5" name="TextBox 4"/>
          <p:cNvSpPr txBox="1"/>
          <p:nvPr/>
        </p:nvSpPr>
        <p:spPr>
          <a:xfrm>
            <a:off x="838200" y="2831585"/>
            <a:ext cx="8286243" cy="369332"/>
          </a:xfrm>
          <a:prstGeom prst="rect">
            <a:avLst/>
          </a:prstGeom>
          <a:noFill/>
        </p:spPr>
        <p:txBody>
          <a:bodyPr wrap="none" rtlCol="0">
            <a:spAutoFit/>
          </a:bodyPr>
          <a:lstStyle/>
          <a:p>
            <a:r>
              <a:rPr lang="en-US" dirty="0" smtClean="0"/>
              <a:t>Here I have removed the transmission type form the car name as it was a double entry</a:t>
            </a:r>
            <a:endParaRPr lang="en-US" dirty="0"/>
          </a:p>
        </p:txBody>
      </p:sp>
      <p:pic>
        <p:nvPicPr>
          <p:cNvPr id="6" name="Picture 5"/>
          <p:cNvPicPr>
            <a:picLocks noChangeAspect="1"/>
          </p:cNvPicPr>
          <p:nvPr/>
        </p:nvPicPr>
        <p:blipFill>
          <a:blip r:embed="rId3"/>
          <a:stretch>
            <a:fillRect/>
          </a:stretch>
        </p:blipFill>
        <p:spPr>
          <a:xfrm>
            <a:off x="838200" y="3501037"/>
            <a:ext cx="8049748" cy="1162212"/>
          </a:xfrm>
          <a:prstGeom prst="rect">
            <a:avLst/>
          </a:prstGeom>
        </p:spPr>
      </p:pic>
      <p:sp>
        <p:nvSpPr>
          <p:cNvPr id="7" name="TextBox 6"/>
          <p:cNvSpPr txBox="1"/>
          <p:nvPr/>
        </p:nvSpPr>
        <p:spPr>
          <a:xfrm>
            <a:off x="1071154" y="5207726"/>
            <a:ext cx="7826245" cy="369332"/>
          </a:xfrm>
          <a:prstGeom prst="rect">
            <a:avLst/>
          </a:prstGeom>
          <a:noFill/>
        </p:spPr>
        <p:txBody>
          <a:bodyPr wrap="none" rtlCol="0">
            <a:spAutoFit/>
          </a:bodyPr>
          <a:lstStyle/>
          <a:p>
            <a:r>
              <a:rPr lang="en-US" dirty="0" smtClean="0"/>
              <a:t>Extracting year from the car name and creating a new column containing the year</a:t>
            </a:r>
            <a:endParaRPr lang="en-US" dirty="0"/>
          </a:p>
        </p:txBody>
      </p:sp>
    </p:spTree>
    <p:extLst>
      <p:ext uri="{BB962C8B-B14F-4D97-AF65-F5344CB8AC3E}">
        <p14:creationId xmlns:p14="http://schemas.microsoft.com/office/powerpoint/2010/main" val="3886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612" y="377260"/>
            <a:ext cx="10515600" cy="4217486"/>
          </a:xfrm>
          <a:prstGeom prst="rect">
            <a:avLst/>
          </a:prstGeom>
        </p:spPr>
      </p:pic>
      <p:sp>
        <p:nvSpPr>
          <p:cNvPr id="5" name="TextBox 4"/>
          <p:cNvSpPr txBox="1"/>
          <p:nvPr/>
        </p:nvSpPr>
        <p:spPr>
          <a:xfrm>
            <a:off x="646612" y="4772297"/>
            <a:ext cx="7273979" cy="923330"/>
          </a:xfrm>
          <a:prstGeom prst="rect">
            <a:avLst/>
          </a:prstGeom>
          <a:noFill/>
        </p:spPr>
        <p:txBody>
          <a:bodyPr wrap="none" rtlCol="0">
            <a:spAutoFit/>
          </a:bodyPr>
          <a:lstStyle/>
          <a:p>
            <a:r>
              <a:rPr lang="en-US" dirty="0" smtClean="0"/>
              <a:t>Extracting the car mode, and the cars manufacturer form the name.</a:t>
            </a:r>
          </a:p>
          <a:p>
            <a:r>
              <a:rPr lang="en-US" dirty="0" smtClean="0"/>
              <a:t>Now name column is done its work and it can be dropped form the dataset.</a:t>
            </a:r>
          </a:p>
          <a:p>
            <a:endParaRPr lang="en-US" dirty="0"/>
          </a:p>
        </p:txBody>
      </p:sp>
      <p:pic>
        <p:nvPicPr>
          <p:cNvPr id="6" name="Picture 5"/>
          <p:cNvPicPr>
            <a:picLocks noChangeAspect="1"/>
          </p:cNvPicPr>
          <p:nvPr/>
        </p:nvPicPr>
        <p:blipFill>
          <a:blip r:embed="rId3"/>
          <a:stretch>
            <a:fillRect/>
          </a:stretch>
        </p:blipFill>
        <p:spPr>
          <a:xfrm>
            <a:off x="646612" y="5596914"/>
            <a:ext cx="11726912" cy="552527"/>
          </a:xfrm>
          <a:prstGeom prst="rect">
            <a:avLst/>
          </a:prstGeom>
        </p:spPr>
      </p:pic>
    </p:spTree>
    <p:extLst>
      <p:ext uri="{BB962C8B-B14F-4D97-AF65-F5344CB8AC3E}">
        <p14:creationId xmlns:p14="http://schemas.microsoft.com/office/powerpoint/2010/main" val="39979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smtClean="0"/>
              <a:t>Lets dig deeper into the end points</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789835" y="2748216"/>
            <a:ext cx="5306165" cy="3515216"/>
          </a:xfrm>
          <a:prstGeom prst="rect">
            <a:avLst/>
          </a:prstGeom>
        </p:spPr>
      </p:pic>
      <p:sp>
        <p:nvSpPr>
          <p:cNvPr id="9" name="TextBox 8"/>
          <p:cNvSpPr txBox="1"/>
          <p:nvPr/>
        </p:nvSpPr>
        <p:spPr>
          <a:xfrm>
            <a:off x="7811589" y="3361508"/>
            <a:ext cx="3268787" cy="1200329"/>
          </a:xfrm>
          <a:prstGeom prst="rect">
            <a:avLst/>
          </a:prstGeom>
          <a:noFill/>
        </p:spPr>
        <p:txBody>
          <a:bodyPr wrap="square" rtlCol="0">
            <a:spAutoFit/>
          </a:bodyPr>
          <a:lstStyle/>
          <a:p>
            <a:r>
              <a:rPr lang="en-US" dirty="0" smtClean="0"/>
              <a:t>Max mileage on this i20 car with a mileage of 1002408 and year 2010. the previous owner(s) drove a lot.</a:t>
            </a:r>
            <a:endParaRPr lang="en-US" dirty="0"/>
          </a:p>
        </p:txBody>
      </p:sp>
    </p:spTree>
    <p:extLst>
      <p:ext uri="{BB962C8B-B14F-4D97-AF65-F5344CB8AC3E}">
        <p14:creationId xmlns:p14="http://schemas.microsoft.com/office/powerpoint/2010/main" val="263167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988" y="974725"/>
            <a:ext cx="3733801" cy="1036956"/>
          </a:xfrm>
        </p:spPr>
        <p:txBody>
          <a:bodyPr>
            <a:normAutofit/>
          </a:bodyPr>
          <a:lstStyle/>
          <a:p>
            <a:r>
              <a:rPr lang="en-US" sz="1800" dirty="0" smtClean="0">
                <a:latin typeface="+mn-lt"/>
              </a:rPr>
              <a:t>This ford eco sport has minimum mileage of just 350 km</a:t>
            </a:r>
            <a:endParaRPr lang="en-US" sz="1800" dirty="0">
              <a:latin typeface="+mn-lt"/>
            </a:endParaRPr>
          </a:p>
        </p:txBody>
      </p:sp>
      <p:pic>
        <p:nvPicPr>
          <p:cNvPr id="4" name="Content Placeholder 3"/>
          <p:cNvPicPr>
            <a:picLocks noGrp="1" noChangeAspect="1"/>
          </p:cNvPicPr>
          <p:nvPr>
            <p:ph idx="1"/>
          </p:nvPr>
        </p:nvPicPr>
        <p:blipFill>
          <a:blip r:embed="rId2"/>
          <a:stretch>
            <a:fillRect/>
          </a:stretch>
        </p:blipFill>
        <p:spPr>
          <a:xfrm>
            <a:off x="785948" y="251914"/>
            <a:ext cx="3810624" cy="2482578"/>
          </a:xfrm>
          <a:prstGeom prst="rect">
            <a:avLst/>
          </a:prstGeom>
        </p:spPr>
      </p:pic>
      <p:pic>
        <p:nvPicPr>
          <p:cNvPr id="5" name="Picture 4"/>
          <p:cNvPicPr>
            <a:picLocks noChangeAspect="1"/>
          </p:cNvPicPr>
          <p:nvPr/>
        </p:nvPicPr>
        <p:blipFill>
          <a:blip r:embed="rId3"/>
          <a:stretch>
            <a:fillRect/>
          </a:stretch>
        </p:blipFill>
        <p:spPr>
          <a:xfrm>
            <a:off x="7085511" y="2315971"/>
            <a:ext cx="3409488" cy="2351824"/>
          </a:xfrm>
          <a:prstGeom prst="rect">
            <a:avLst/>
          </a:prstGeom>
        </p:spPr>
      </p:pic>
      <p:pic>
        <p:nvPicPr>
          <p:cNvPr id="6" name="Picture 5"/>
          <p:cNvPicPr>
            <a:picLocks noChangeAspect="1"/>
          </p:cNvPicPr>
          <p:nvPr/>
        </p:nvPicPr>
        <p:blipFill>
          <a:blip r:embed="rId4"/>
          <a:stretch>
            <a:fillRect/>
          </a:stretch>
        </p:blipFill>
        <p:spPr>
          <a:xfrm>
            <a:off x="716280" y="4322964"/>
            <a:ext cx="3343630" cy="2404408"/>
          </a:xfrm>
          <a:prstGeom prst="rect">
            <a:avLst/>
          </a:prstGeom>
        </p:spPr>
      </p:pic>
      <p:sp>
        <p:nvSpPr>
          <p:cNvPr id="7" name="TextBox 6"/>
          <p:cNvSpPr txBox="1"/>
          <p:nvPr/>
        </p:nvSpPr>
        <p:spPr>
          <a:xfrm>
            <a:off x="4974770" y="5340502"/>
            <a:ext cx="2891497" cy="369332"/>
          </a:xfrm>
          <a:prstGeom prst="rect">
            <a:avLst/>
          </a:prstGeom>
          <a:noFill/>
        </p:spPr>
        <p:txBody>
          <a:bodyPr wrap="none" rtlCol="0">
            <a:spAutoFit/>
          </a:bodyPr>
          <a:lstStyle/>
          <a:p>
            <a:r>
              <a:rPr lang="en-US" dirty="0" smtClean="0"/>
              <a:t>Minimum price </a:t>
            </a:r>
            <a:r>
              <a:rPr lang="en-US" dirty="0"/>
              <a:t>i</a:t>
            </a:r>
            <a:r>
              <a:rPr lang="en-US" dirty="0" smtClean="0"/>
              <a:t>s of this Alto</a:t>
            </a:r>
            <a:endParaRPr lang="en-US" dirty="0"/>
          </a:p>
        </p:txBody>
      </p:sp>
      <p:sp>
        <p:nvSpPr>
          <p:cNvPr id="8" name="TextBox 7"/>
          <p:cNvSpPr txBox="1"/>
          <p:nvPr/>
        </p:nvSpPr>
        <p:spPr>
          <a:xfrm>
            <a:off x="716280" y="3307217"/>
            <a:ext cx="4361066" cy="369332"/>
          </a:xfrm>
          <a:prstGeom prst="rect">
            <a:avLst/>
          </a:prstGeom>
          <a:noFill/>
        </p:spPr>
        <p:txBody>
          <a:bodyPr wrap="none" rtlCol="0">
            <a:spAutoFit/>
          </a:bodyPr>
          <a:lstStyle/>
          <a:p>
            <a:r>
              <a:rPr lang="en-US" dirty="0" smtClean="0"/>
              <a:t>Maximum price of car in data is this </a:t>
            </a:r>
            <a:r>
              <a:rPr lang="en-US" dirty="0" err="1" smtClean="0"/>
              <a:t>fortuner</a:t>
            </a:r>
            <a:endParaRPr lang="en-US" dirty="0"/>
          </a:p>
        </p:txBody>
      </p:sp>
    </p:spTree>
    <p:extLst>
      <p:ext uri="{BB962C8B-B14F-4D97-AF65-F5344CB8AC3E}">
        <p14:creationId xmlns:p14="http://schemas.microsoft.com/office/powerpoint/2010/main" val="51158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prices distribution</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smtClean="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price and mileage stats based on year</a:t>
            </a:r>
            <a:br>
              <a:rPr lang="en-US" dirty="0" smtClean="0"/>
            </a:br>
            <a:endParaRPr lang="en-US" dirty="0"/>
          </a:p>
        </p:txBody>
      </p:sp>
      <p:pic>
        <p:nvPicPr>
          <p:cNvPr id="6" name="Picture 5"/>
          <p:cNvPicPr>
            <a:picLocks noChangeAspect="1"/>
          </p:cNvPicPr>
          <p:nvPr/>
        </p:nvPicPr>
        <p:blipFill>
          <a:blip r:embed="rId2"/>
          <a:stretch>
            <a:fillRect/>
          </a:stretch>
        </p:blipFill>
        <p:spPr>
          <a:xfrm>
            <a:off x="5843452" y="2089559"/>
            <a:ext cx="6270172" cy="3692932"/>
          </a:xfrm>
          <a:prstGeom prst="rect">
            <a:avLst/>
          </a:prstGeom>
        </p:spPr>
      </p:pic>
      <p:pic>
        <p:nvPicPr>
          <p:cNvPr id="7" name="Content Placeholder 4"/>
          <p:cNvPicPr>
            <a:picLocks noChangeAspect="1"/>
          </p:cNvPicPr>
          <p:nvPr/>
        </p:nvPicPr>
        <p:blipFill>
          <a:blip r:embed="rId3"/>
          <a:stretch>
            <a:fillRect/>
          </a:stretch>
        </p:blipFill>
        <p:spPr>
          <a:xfrm>
            <a:off x="492702" y="2089559"/>
            <a:ext cx="5451470" cy="3692932"/>
          </a:xfrm>
          <a:prstGeom prst="rect">
            <a:avLst/>
          </a:prstGeom>
        </p:spPr>
      </p:pic>
    </p:spTree>
    <p:extLst>
      <p:ext uri="{BB962C8B-B14F-4D97-AF65-F5344CB8AC3E}">
        <p14:creationId xmlns:p14="http://schemas.microsoft.com/office/powerpoint/2010/main" val="74169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1623" y="644433"/>
            <a:ext cx="4098132" cy="5253855"/>
          </a:xfrm>
          <a:prstGeom prst="rect">
            <a:avLst/>
          </a:prstGeom>
        </p:spPr>
      </p:pic>
      <p:pic>
        <p:nvPicPr>
          <p:cNvPr id="5" name="Picture 4"/>
          <p:cNvPicPr>
            <a:picLocks noChangeAspect="1"/>
          </p:cNvPicPr>
          <p:nvPr/>
        </p:nvPicPr>
        <p:blipFill>
          <a:blip r:embed="rId3"/>
          <a:stretch>
            <a:fillRect/>
          </a:stretch>
        </p:blipFill>
        <p:spPr>
          <a:xfrm>
            <a:off x="7682752" y="487679"/>
            <a:ext cx="4155504" cy="5410609"/>
          </a:xfrm>
          <a:prstGeom prst="rect">
            <a:avLst/>
          </a:prstGeom>
        </p:spPr>
      </p:pic>
      <p:sp>
        <p:nvSpPr>
          <p:cNvPr id="8" name="TextBox 7"/>
          <p:cNvSpPr txBox="1"/>
          <p:nvPr/>
        </p:nvSpPr>
        <p:spPr>
          <a:xfrm>
            <a:off x="5039755" y="644434"/>
            <a:ext cx="2642995" cy="1754326"/>
          </a:xfrm>
          <a:prstGeom prst="rect">
            <a:avLst/>
          </a:prstGeom>
          <a:noFill/>
        </p:spPr>
        <p:txBody>
          <a:bodyPr wrap="square" rtlCol="0">
            <a:spAutoFit/>
          </a:bodyPr>
          <a:lstStyle/>
          <a:p>
            <a:r>
              <a:rPr lang="en-US" dirty="0"/>
              <a:t>Average price of car according to city in which it was listed. Bhopal has the most expensive cars and Kochi has the least expensive cars.</a:t>
            </a:r>
          </a:p>
        </p:txBody>
      </p:sp>
      <p:sp>
        <p:nvSpPr>
          <p:cNvPr id="9" name="TextBox 8"/>
          <p:cNvSpPr txBox="1"/>
          <p:nvPr/>
        </p:nvSpPr>
        <p:spPr>
          <a:xfrm>
            <a:off x="4911635" y="4180112"/>
            <a:ext cx="2771118" cy="1754326"/>
          </a:xfrm>
          <a:prstGeom prst="rect">
            <a:avLst/>
          </a:prstGeom>
          <a:noFill/>
        </p:spPr>
        <p:txBody>
          <a:bodyPr wrap="square" rtlCol="0">
            <a:spAutoFit/>
          </a:bodyPr>
          <a:lstStyle/>
          <a:p>
            <a:r>
              <a:rPr lang="en-US" dirty="0"/>
              <a:t>Average mileage of car (in km) according to city in which it was listed. </a:t>
            </a:r>
            <a:r>
              <a:rPr lang="en-US" dirty="0" err="1"/>
              <a:t>Ludhiiana</a:t>
            </a:r>
            <a:r>
              <a:rPr lang="en-US" dirty="0"/>
              <a:t> has the most driven cars and Mysore has the least driven cars.</a:t>
            </a:r>
          </a:p>
        </p:txBody>
      </p:sp>
    </p:spTree>
    <p:extLst>
      <p:ext uri="{BB962C8B-B14F-4D97-AF65-F5344CB8AC3E}">
        <p14:creationId xmlns:p14="http://schemas.microsoft.com/office/powerpoint/2010/main" val="2205116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590</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CAR PRICE PREDICTION    </vt:lpstr>
      <vt:lpstr>Problem statement </vt:lpstr>
      <vt:lpstr>Data cleaning </vt:lpstr>
      <vt:lpstr>PowerPoint Presentation</vt:lpstr>
      <vt:lpstr>EDA</vt:lpstr>
      <vt:lpstr>This ford eco sport has minimum mileage of just 350 km</vt:lpstr>
      <vt:lpstr>Car prices distribution </vt:lpstr>
      <vt:lpstr>Car price and mileage stats based on year </vt:lpstr>
      <vt:lpstr>PowerPoint Presentation</vt:lpstr>
      <vt:lpstr>Data Imputation </vt:lpstr>
      <vt:lpstr>Some more EDA after simplifying the data  </vt:lpstr>
      <vt:lpstr>Plot of engine variant vs car</vt:lpstr>
      <vt:lpstr>PowerPoint Presentation</vt:lpstr>
      <vt:lpstr>Multi variate analysis </vt:lpstr>
      <vt:lpstr>Heat map co-relation</vt:lpstr>
      <vt:lpstr>Data pre processing</vt:lpstr>
      <vt:lpstr>Model building </vt:lpstr>
      <vt:lpstr>Hyper parameter tuning</vt:lpstr>
      <vt:lpstr>Training best model</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Default</cp:lastModifiedBy>
  <cp:revision>6</cp:revision>
  <dcterms:created xsi:type="dcterms:W3CDTF">2021-11-11T07:25:35Z</dcterms:created>
  <dcterms:modified xsi:type="dcterms:W3CDTF">2021-11-11T07:55:23Z</dcterms:modified>
</cp:coreProperties>
</file>