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24" r:id="rId14"/>
    <p:sldId id="268" r:id="rId15"/>
    <p:sldId id="269" r:id="rId16"/>
    <p:sldId id="270" r:id="rId17"/>
    <p:sldId id="271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25" r:id="rId50"/>
    <p:sldId id="303" r:id="rId51"/>
    <p:sldId id="304" r:id="rId52"/>
    <p:sldId id="306" r:id="rId53"/>
    <p:sldId id="305" r:id="rId54"/>
    <p:sldId id="307" r:id="rId55"/>
    <p:sldId id="308" r:id="rId56"/>
    <p:sldId id="309" r:id="rId57"/>
    <p:sldId id="310" r:id="rId58"/>
    <p:sldId id="315" r:id="rId59"/>
    <p:sldId id="313" r:id="rId60"/>
    <p:sldId id="326" r:id="rId61"/>
    <p:sldId id="312" r:id="rId62"/>
    <p:sldId id="316" r:id="rId63"/>
    <p:sldId id="317" r:id="rId64"/>
    <p:sldId id="318" r:id="rId65"/>
    <p:sldId id="319" r:id="rId66"/>
    <p:sldId id="327" r:id="rId67"/>
    <p:sldId id="328" r:id="rId68"/>
    <p:sldId id="329" r:id="rId69"/>
    <p:sldId id="320" r:id="rId70"/>
    <p:sldId id="321" r:id="rId71"/>
    <p:sldId id="322" r:id="rId72"/>
    <p:sldId id="323" r:id="rId73"/>
    <p:sldId id="330" r:id="rId74"/>
    <p:sldId id="331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10" autoAdjust="0"/>
    <p:restoredTop sz="93615" autoAdjust="0"/>
  </p:normalViewPr>
  <p:slideViewPr>
    <p:cSldViewPr snapToGrid="0">
      <p:cViewPr varScale="1">
        <p:scale>
          <a:sx n="69" d="100"/>
          <a:sy n="69" d="100"/>
        </p:scale>
        <p:origin x="-6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956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617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9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43834" y="5006449"/>
            <a:ext cx="811019" cy="503578"/>
          </a:xfrm>
        </p:spPr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3091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3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2747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7565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32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52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5234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891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E438-1D1D-4727-BE18-BC9E177B01A8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511AB2-BE15-442A-82C0-38685A8C3B3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976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439" y="2180026"/>
            <a:ext cx="6796230" cy="1097091"/>
          </a:xfrm>
        </p:spPr>
        <p:txBody>
          <a:bodyPr/>
          <a:lstStyle/>
          <a:p>
            <a:pPr algn="ctr"/>
            <a:r>
              <a:rPr lang="en-IN" b="1" dirty="0"/>
              <a:t>Python 101</a:t>
            </a:r>
          </a:p>
        </p:txBody>
      </p:sp>
    </p:spTree>
    <p:extLst>
      <p:ext uri="{BB962C8B-B14F-4D97-AF65-F5344CB8AC3E}">
        <p14:creationId xmlns="" xmlns:p14="http://schemas.microsoft.com/office/powerpoint/2010/main" val="2889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Understanding the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208" y="1261564"/>
            <a:ext cx="4979494" cy="42531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solidFill>
                  <a:schemeClr val="accent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A Simple Python Program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x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15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    		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				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5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z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</a:t>
            </a:r>
          </a:p>
          <a:p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	x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x +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					   	y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+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 World”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40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print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x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</a:t>
            </a:r>
            <a:endParaRPr lang="en-US" altLang="en-US" sz="28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22570" y="890057"/>
            <a:ext cx="6267577" cy="4996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No need to declare variables in the beginning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Python figures out variable types on its own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Assignment: “ = “; Comparison: “ == “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Blocks of code indicated by indentation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Logical operators are words (‘or’, ‘and’), not symbols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‘Print’ – basic printing command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92620" y="1090019"/>
            <a:ext cx="0" cy="4596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799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Whitespace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9392" y="865956"/>
            <a:ext cx="11529919" cy="512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ea typeface="ＭＳ Ｐゴシック" panose="020B0600070205080204" pitchFamily="34" charset="-128"/>
              </a:defRPr>
            </a:lvl1pPr>
            <a:lvl2pPr marL="685800" lvl="1" indent="-228600" defTabSz="914400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  <a:defRPr sz="2000">
                <a:ea typeface="ＭＳ Ｐゴシック" panose="020B0600070205080204" pitchFamily="34" charset="-128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Aft>
                <a:spcPts val="600"/>
              </a:spcAft>
            </a:pPr>
            <a:r>
              <a:rPr lang="en-US" altLang="en-US" dirty="0"/>
              <a:t>Whitespace is meaningful in Python especially indentation &amp; placement of newlines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Use a newline to end a line of code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dirty="0"/>
              <a:t>Use ‘\’ if you need to go to next line prematurely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No braces {} to mark blocks of code; use consistent indentation instead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dirty="0"/>
              <a:t>First line with more indentation starts a nested block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dirty="0"/>
              <a:t>First line with less indentation is outside of the block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Colons start of a new block in many constructs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dirty="0"/>
              <a:t>First line with less indentation is outside of the block</a:t>
            </a:r>
          </a:p>
        </p:txBody>
      </p:sp>
    </p:spTree>
    <p:extLst>
      <p:ext uri="{BB962C8B-B14F-4D97-AF65-F5344CB8AC3E}">
        <p14:creationId xmlns="" xmlns:p14="http://schemas.microsoft.com/office/powerpoint/2010/main" val="29748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4889" y="883999"/>
            <a:ext cx="11681309" cy="4996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Binding a variable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in Python means setting a </a:t>
            </a:r>
            <a:r>
              <a:rPr lang="en-US" altLang="en-US" sz="2400" b="1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to hold a </a:t>
            </a:r>
            <a:r>
              <a:rPr lang="en-US" altLang="en-US" sz="2400" b="1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reference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to an </a:t>
            </a:r>
            <a:r>
              <a:rPr lang="en-US" altLang="en-US" sz="2400" b="1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No need to declare variables in the beginning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Python figures out variable types on its own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i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Names do not have an intrinsic data type; objects have types</a:t>
            </a:r>
            <a:endParaRPr lang="en-US" altLang="en-US" sz="2400" b="1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Python figures out variable types on its own based on what data is assigned to that object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8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9150" y="96272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Other languages</a:t>
            </a:r>
          </a:p>
        </p:txBody>
      </p:sp>
      <p:pic>
        <p:nvPicPr>
          <p:cNvPr id="38914" name="Picture 2" descr="a1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78" y="1602473"/>
            <a:ext cx="942975" cy="1200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a2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718" y="3178211"/>
            <a:ext cx="942975" cy="1152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b2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730" y="4706325"/>
            <a:ext cx="942975" cy="1152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2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65" y="4706325"/>
            <a:ext cx="942975" cy="1152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072" y="1808947"/>
            <a:ext cx="2363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 = 1</a:t>
            </a:r>
          </a:p>
          <a:p>
            <a:pPr algn="ctr"/>
            <a:r>
              <a:rPr lang="en-IN" dirty="0"/>
              <a:t>Box A is created and value 1 is put in 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079" y="3202751"/>
            <a:ext cx="2363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 = 2</a:t>
            </a:r>
          </a:p>
          <a:p>
            <a:pPr algn="ctr"/>
            <a:r>
              <a:rPr lang="en-IN" dirty="0"/>
              <a:t>Box A content (value) is replaced with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028" y="4790337"/>
            <a:ext cx="2363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 = a</a:t>
            </a:r>
          </a:p>
          <a:p>
            <a:pPr algn="ctr"/>
            <a:r>
              <a:rPr lang="en-IN" dirty="0"/>
              <a:t>Another copy of the variable is made and put in a new box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0450" y="96272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Python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42075" y="1803899"/>
            <a:ext cx="2363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 = 1</a:t>
            </a:r>
          </a:p>
          <a:p>
            <a:pPr algn="ctr"/>
            <a:r>
              <a:rPr lang="en-IN" dirty="0"/>
              <a:t>A reference tag A is placed on integer object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3082" y="3197703"/>
            <a:ext cx="2363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 = 2</a:t>
            </a:r>
          </a:p>
          <a:p>
            <a:pPr algn="ctr"/>
            <a:r>
              <a:rPr lang="en-IN" dirty="0"/>
              <a:t>Reference tag is moved from object 1 to object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8031" y="4785289"/>
            <a:ext cx="2363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 = a</a:t>
            </a:r>
          </a:p>
          <a:p>
            <a:pPr algn="ctr"/>
            <a:r>
              <a:rPr lang="en-IN" dirty="0"/>
              <a:t>Another reference tag b is put on integer object 2</a:t>
            </a:r>
          </a:p>
        </p:txBody>
      </p:sp>
      <p:pic>
        <p:nvPicPr>
          <p:cNvPr id="38920" name="Picture 8" descr="a1ta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309" y="1745347"/>
            <a:ext cx="781050" cy="914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2" name="Picture 10" descr="a2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93" y="3255655"/>
            <a:ext cx="876300" cy="838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4" name="Picture 12" descr="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220" y="3255655"/>
            <a:ext cx="342900" cy="657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6" name="Picture 14" descr="ab2ta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95" y="4981741"/>
            <a:ext cx="1457325" cy="838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80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Naming variables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8466" y="1029335"/>
            <a:ext cx="11681309" cy="2706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Must start with a letter or underscore_</a:t>
            </a:r>
            <a:endParaRPr lang="en-US" altLang="en-US" sz="2400" b="1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i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Must consist of letters, numbers, underscore (no other special characters)</a:t>
            </a:r>
            <a:endParaRPr lang="en-US" altLang="en-US" sz="2400" b="1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Case Sensitive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Cannot be any of the reserved keywords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082" y="4423485"/>
            <a:ext cx="41339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Good</a:t>
            </a:r>
            <a:r>
              <a:rPr lang="en-IN" sz="2000" dirty="0"/>
              <a:t>: spam, _speed, spam123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Bad</a:t>
            </a:r>
            <a:r>
              <a:rPr lang="en-IN" sz="2000" dirty="0"/>
              <a:t>: 23Spam, #sign, sign.12</a:t>
            </a:r>
          </a:p>
          <a:p>
            <a:endParaRPr lang="en-IN" sz="2000" dirty="0"/>
          </a:p>
          <a:p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Different: </a:t>
            </a:r>
            <a:r>
              <a:rPr lang="en-IN" sz="2000" dirty="0"/>
              <a:t>egg, EGG, Egg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3425" y="4500429"/>
            <a:ext cx="58658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assert, break, class, continue, </a:t>
            </a:r>
            <a:r>
              <a:rPr lang="en-US" altLang="en-US" dirty="0" err="1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del, elif, else, except, exec, finally, for, from, global, if, import, in, is, lambda, not, or, pass, print, raise, return, try, while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74300" y="3942091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8435" y="3918321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Reserved Keywords</a:t>
            </a:r>
          </a:p>
        </p:txBody>
      </p:sp>
    </p:spTree>
    <p:extLst>
      <p:ext uri="{BB962C8B-B14F-4D97-AF65-F5344CB8AC3E}">
        <p14:creationId xmlns="" xmlns:p14="http://schemas.microsoft.com/office/powerpoint/2010/main" val="38789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Assignment Statements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6355" y="920333"/>
            <a:ext cx="11681309" cy="4941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Variable name on the left side, value on the right side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>
                <a:ea typeface="ＭＳ Ｐゴシック" panose="020B0600070205080204" pitchFamily="34" charset="-128"/>
              </a:rPr>
              <a:t>e.g.  x =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Can assign multiple names at the same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>
                <a:ea typeface="ＭＳ Ｐゴシック" panose="020B0600070205080204" pitchFamily="34" charset="-128"/>
              </a:rPr>
              <a:t>e.g.  x, y = 3,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Assignment can be chained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>
                <a:ea typeface="ＭＳ Ｐゴシック" panose="020B0600070205080204" pitchFamily="34" charset="-128"/>
              </a:rPr>
              <a:t>e.g.  x =  y =  z =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You can swap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>
                <a:ea typeface="ＭＳ Ｐゴシック" panose="020B0600070205080204" pitchFamily="34" charset="-128"/>
              </a:rPr>
              <a:t>e.g.  x , y = y,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169" y="5677182"/>
            <a:ext cx="1069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Note</a:t>
            </a:r>
            <a:r>
              <a:rPr lang="en-IN" dirty="0"/>
              <a:t>:  Variable assignments have local scope unless by using </a:t>
            </a:r>
            <a:r>
              <a:rPr lang="en-IN" i="1" dirty="0"/>
              <a:t>global</a:t>
            </a:r>
            <a:r>
              <a:rPr lang="en-IN" dirty="0"/>
              <a:t> keyword. Not used very commonly</a:t>
            </a:r>
          </a:p>
        </p:txBody>
      </p:sp>
    </p:spTree>
    <p:extLst>
      <p:ext uri="{BB962C8B-B14F-4D97-AF65-F5344CB8AC3E}">
        <p14:creationId xmlns="" xmlns:p14="http://schemas.microsoft.com/office/powerpoint/2010/main" val="14633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Assignment Statements – Global vs local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8148" y="1363097"/>
            <a:ext cx="28017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def</a:t>
            </a:r>
            <a:r>
              <a:rPr lang="en-IN" dirty="0"/>
              <a:t> f():</a:t>
            </a:r>
          </a:p>
          <a:p>
            <a:r>
              <a:rPr lang="en-IN" dirty="0"/>
              <a:t>    s = “</a:t>
            </a:r>
            <a:r>
              <a:rPr lang="en-IN" dirty="0" err="1"/>
              <a:t>fuction_var</a:t>
            </a:r>
            <a:r>
              <a:rPr lang="en-IN" dirty="0"/>
              <a:t>"</a:t>
            </a:r>
          </a:p>
          <a:p>
            <a:r>
              <a:rPr lang="en-IN" dirty="0"/>
              <a:t>    p="temp"</a:t>
            </a:r>
          </a:p>
          <a:p>
            <a:r>
              <a:rPr lang="en-IN" dirty="0"/>
              <a:t>    print s, p </a:t>
            </a:r>
          </a:p>
          <a:p>
            <a:endParaRPr lang="en-IN" dirty="0"/>
          </a:p>
          <a:p>
            <a:r>
              <a:rPr lang="en-IN" dirty="0"/>
              <a:t>f()</a:t>
            </a:r>
          </a:p>
          <a:p>
            <a:r>
              <a:rPr lang="en-IN" dirty="0"/>
              <a:t>print 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817" y="846163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2713" y="75266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Output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22321" y="1363097"/>
            <a:ext cx="44781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function_var</a:t>
            </a:r>
            <a:r>
              <a:rPr lang="en-US" altLang="en-US" dirty="0"/>
              <a:t>  temp </a:t>
            </a:r>
          </a:p>
          <a:p>
            <a:r>
              <a:rPr lang="en-US" altLang="en-US" dirty="0"/>
              <a:t>--------------------------------------------------------------------------- </a:t>
            </a:r>
          </a:p>
          <a:p>
            <a:r>
              <a:rPr lang="en-US" altLang="en-US" i="1" dirty="0" err="1">
                <a:solidFill>
                  <a:srgbClr val="FF0000"/>
                </a:solidFill>
              </a:rPr>
              <a:t>NameError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en-US" i="1" dirty="0" err="1">
                <a:solidFill>
                  <a:srgbClr val="FF0000"/>
                </a:solidFill>
              </a:rPr>
              <a:t>Traceback</a:t>
            </a:r>
            <a:r>
              <a:rPr lang="en-US" altLang="en-US" i="1" dirty="0">
                <a:solidFill>
                  <a:srgbClr val="FF0000"/>
                </a:solidFill>
              </a:rPr>
              <a:t> (most recent call last) &lt;ipython-input-23-754699070ec8&gt; in &lt;module&gt;() 6 7 f() ----&gt; 8 print (p) </a:t>
            </a:r>
          </a:p>
          <a:p>
            <a:r>
              <a:rPr lang="en-US" altLang="en-US" i="1" dirty="0" err="1">
                <a:solidFill>
                  <a:srgbClr val="FF0000"/>
                </a:solidFill>
              </a:rPr>
              <a:t>NameError</a:t>
            </a:r>
            <a:r>
              <a:rPr lang="en-US" altLang="en-US" i="1" dirty="0">
                <a:solidFill>
                  <a:srgbClr val="FF0000"/>
                </a:solidFill>
              </a:rPr>
              <a:t>: name 'p' is not defined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4655" y="3899703"/>
            <a:ext cx="28017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def</a:t>
            </a:r>
            <a:r>
              <a:rPr lang="en-IN" dirty="0"/>
              <a:t> f():</a:t>
            </a:r>
          </a:p>
          <a:p>
            <a:r>
              <a:rPr lang="en-IN" dirty="0"/>
              <a:t>    s = “</a:t>
            </a:r>
            <a:r>
              <a:rPr lang="en-IN" dirty="0" err="1"/>
              <a:t>fuction_var</a:t>
            </a:r>
            <a:r>
              <a:rPr lang="en-IN" dirty="0"/>
              <a:t>"</a:t>
            </a:r>
          </a:p>
          <a:p>
            <a:r>
              <a:rPr lang="en-IN" dirty="0"/>
              <a:t>    </a:t>
            </a:r>
            <a:r>
              <a:rPr lang="en-IN" b="1" i="1" dirty="0">
                <a:solidFill>
                  <a:schemeClr val="accent1"/>
                </a:solidFill>
              </a:rPr>
              <a:t>global p</a:t>
            </a:r>
          </a:p>
          <a:p>
            <a:r>
              <a:rPr lang="en-IN" dirty="0"/>
              <a:t>    p="temp"</a:t>
            </a:r>
          </a:p>
          <a:p>
            <a:r>
              <a:rPr lang="en-IN" dirty="0"/>
              <a:t>    print s, p </a:t>
            </a:r>
          </a:p>
          <a:p>
            <a:endParaRPr lang="en-IN" dirty="0"/>
          </a:p>
          <a:p>
            <a:r>
              <a:rPr lang="en-IN" dirty="0"/>
              <a:t>f()</a:t>
            </a:r>
          </a:p>
          <a:p>
            <a:r>
              <a:rPr lang="en-IN" dirty="0"/>
              <a:t>print p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064711" y="4187226"/>
            <a:ext cx="4478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function_var</a:t>
            </a:r>
            <a:r>
              <a:rPr lang="en-US" altLang="en-US" dirty="0"/>
              <a:t>  temp </a:t>
            </a:r>
          </a:p>
          <a:p>
            <a:r>
              <a:rPr lang="en-US" altLang="en-US" dirty="0"/>
              <a:t>temp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26840" y="3778713"/>
            <a:ext cx="10772964" cy="24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7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Data Types in Python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86633" y="837808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Numbers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Integers: e.g. 100, 25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Floats: e.g. 3.14, 6.52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sz="16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Strings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r>
              <a:rPr lang="en-IN" altLang="en-US" sz="2000" dirty="0">
                <a:ea typeface="ＭＳ Ｐゴシック" panose="020B0600070205080204" pitchFamily="34" charset="-128"/>
              </a:rPr>
              <a:t>Can use “ ” or  ‘ ’  to specify strings E.g.  “</a:t>
            </a:r>
            <a:r>
              <a:rPr lang="en-IN" altLang="en-US" sz="2000" dirty="0" err="1">
                <a:ea typeface="ＭＳ Ｐゴシック" panose="020B0600070205080204" pitchFamily="34" charset="-128"/>
              </a:rPr>
              <a:t>abc</a:t>
            </a:r>
            <a:r>
              <a:rPr lang="en-IN" altLang="en-US" sz="2000" dirty="0">
                <a:ea typeface="ＭＳ Ｐゴシック" panose="020B0600070205080204" pitchFamily="34" charset="-128"/>
              </a:rPr>
              <a:t>” is the same as ‘</a:t>
            </a:r>
            <a:r>
              <a:rPr lang="en-IN" altLang="en-US" sz="2000" dirty="0" err="1">
                <a:ea typeface="ＭＳ Ｐゴシック" panose="020B0600070205080204" pitchFamily="34" charset="-128"/>
              </a:rPr>
              <a:t>abc</a:t>
            </a:r>
            <a:r>
              <a:rPr lang="en-IN" altLang="en-US" sz="2000" dirty="0">
                <a:ea typeface="ＭＳ Ｐゴシック" panose="020B0600070205080204" pitchFamily="34" charset="-128"/>
              </a:rPr>
              <a:t>’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Unmatched quote can be within a string E.g. “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a’bc</a:t>
            </a:r>
            <a:r>
              <a:rPr lang="en-US" altLang="en-US" sz="2000" dirty="0">
                <a:ea typeface="ＭＳ Ｐゴシック" panose="020B0600070205080204" pitchFamily="34" charset="-128"/>
              </a:rPr>
              <a:t>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Lists, Tuples, Dictionaries (covered in detail in a later section)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5067" y="4658150"/>
            <a:ext cx="5855791" cy="1323439"/>
            <a:chOff x="1134421" y="4597594"/>
            <a:chExt cx="5855791" cy="1323439"/>
          </a:xfrm>
        </p:grpSpPr>
        <p:sp>
          <p:nvSpPr>
            <p:cNvPr id="14" name="Rectangle 13"/>
            <p:cNvSpPr/>
            <p:nvPr/>
          </p:nvSpPr>
          <p:spPr>
            <a:xfrm>
              <a:off x="1134421" y="4597594"/>
              <a:ext cx="225673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 dirty="0"/>
                <a:t>x=5</a:t>
              </a:r>
            </a:p>
            <a:p>
              <a:r>
                <a:rPr lang="en-IN" sz="2000" dirty="0"/>
                <a:t>y='hello'</a:t>
              </a:r>
            </a:p>
            <a:p>
              <a:r>
                <a:rPr lang="en-IN" sz="2000" dirty="0"/>
                <a:t>print type(x)</a:t>
              </a:r>
            </a:p>
            <a:p>
              <a:r>
                <a:rPr lang="en-IN" sz="2000" dirty="0"/>
                <a:t>print type(y)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33481" y="4842384"/>
              <a:ext cx="225673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 dirty="0"/>
                <a:t>&lt; class ‘</a:t>
              </a:r>
              <a:r>
                <a:rPr lang="en-IN" sz="2000" dirty="0" err="1"/>
                <a:t>int</a:t>
              </a:r>
              <a:r>
                <a:rPr lang="en-IN" sz="2000" dirty="0"/>
                <a:t>’ &gt;</a:t>
              </a:r>
            </a:p>
            <a:p>
              <a:r>
                <a:rPr lang="en-IN" sz="2000" dirty="0"/>
                <a:t>	</a:t>
              </a:r>
            </a:p>
            <a:p>
              <a:r>
                <a:rPr lang="en-IN" sz="2000" dirty="0"/>
                <a:t>&lt; class ‘</a:t>
              </a:r>
              <a:r>
                <a:rPr lang="en-IN" sz="2000" dirty="0" err="1"/>
                <a:t>str</a:t>
              </a:r>
              <a:r>
                <a:rPr lang="en-IN" sz="2000" dirty="0"/>
                <a:t>’ 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045981" y="5068562"/>
              <a:ext cx="1562353" cy="38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045981" y="5677219"/>
              <a:ext cx="1628964" cy="2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062637" y="4222611"/>
            <a:ext cx="7905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Use inbuilt function </a:t>
            </a:r>
            <a:r>
              <a:rPr lang="en-US" altLang="en-US" sz="2000" b="1" i="1" u="sng" dirty="0">
                <a:solidFill>
                  <a:srgbClr val="33CC33"/>
                </a:solidFill>
                <a:ea typeface="ＭＳ Ｐゴシック" panose="020B0600070205080204" pitchFamily="34" charset="-128"/>
              </a:rPr>
              <a:t>type() </a:t>
            </a:r>
            <a:r>
              <a:rPr lang="en-US" altLang="en-US" sz="2000" b="1" i="1" u="sng" dirty="0">
                <a:ea typeface="ＭＳ Ｐゴシック" panose="020B0600070205080204" pitchFamily="34" charset="-128"/>
              </a:rPr>
              <a:t>to determine the type of object</a:t>
            </a:r>
            <a:endParaRPr lang="en-US" altLang="en-US" sz="2000" b="1" i="1" u="sng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45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Type conversions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68466" y="1029335"/>
            <a:ext cx="11681309" cy="2706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i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()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– Convert to integer</a:t>
            </a:r>
            <a:endParaRPr lang="en-US" altLang="en-US" sz="2400" b="1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i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float()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– Convert to float</a:t>
            </a:r>
            <a:endParaRPr lang="en-US" altLang="en-US" sz="2400" b="1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i="1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()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– Convert to string</a:t>
            </a:r>
            <a:endParaRPr lang="en-US" altLang="en-US" sz="2400" b="1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Note: to convert a string to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or float, values should be numeric</a:t>
            </a:r>
          </a:p>
        </p:txBody>
      </p:sp>
    </p:spTree>
    <p:extLst>
      <p:ext uri="{BB962C8B-B14F-4D97-AF65-F5344CB8AC3E}">
        <p14:creationId xmlns="" xmlns:p14="http://schemas.microsoft.com/office/powerpoint/2010/main" val="16964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Numeric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280640"/>
              </p:ext>
            </p:extLst>
          </p:nvPr>
        </p:nvGraphicFramePr>
        <p:xfrm>
          <a:off x="826930" y="1445705"/>
          <a:ext cx="3642124" cy="29385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248">
                  <a:extLst>
                    <a:ext uri="{9D8B030D-6E8A-4147-A177-3AD203B41FA5}">
                      <a16:colId xmlns="" xmlns:a16="http://schemas.microsoft.com/office/drawing/2014/main" val="1370036636"/>
                    </a:ext>
                  </a:extLst>
                </a:gridCol>
                <a:gridCol w="2417876">
                  <a:extLst>
                    <a:ext uri="{9D8B030D-6E8A-4147-A177-3AD203B41FA5}">
                      <a16:colId xmlns="" xmlns:a16="http://schemas.microsoft.com/office/drawing/2014/main" val="3732545454"/>
                    </a:ext>
                  </a:extLst>
                </a:gridCol>
              </a:tblGrid>
              <a:tr h="4206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5662619"/>
                  </a:ext>
                </a:extLst>
              </a:tr>
              <a:tr h="42061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3739692"/>
                  </a:ext>
                </a:extLst>
              </a:tr>
              <a:tr h="42061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6430370"/>
                  </a:ext>
                </a:extLst>
              </a:tr>
              <a:tr h="42061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3763357"/>
                  </a:ext>
                </a:extLst>
              </a:tr>
              <a:tr h="42061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2820443"/>
                  </a:ext>
                </a:extLst>
              </a:tr>
              <a:tr h="42061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8746281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01344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89042" y="1190931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Operation precedence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86767" y="1807013"/>
            <a:ext cx="44781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dirty="0"/>
              <a:t>Brackets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/>
              <a:t>Power</a:t>
            </a:r>
            <a:endParaRPr lang="en-US" altLang="en-US" sz="2000" b="1" i="1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en-US" sz="2000" b="1" dirty="0"/>
              <a:t>Division / Multiplication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/>
              <a:t>Addition / Subtraction</a:t>
            </a:r>
          </a:p>
          <a:p>
            <a:pPr>
              <a:spcAft>
                <a:spcPts val="1200"/>
              </a:spcAft>
            </a:pPr>
            <a:r>
              <a:rPr lang="en-US" altLang="en-US" sz="2000" b="1" dirty="0"/>
              <a:t>Left to Right</a:t>
            </a:r>
          </a:p>
        </p:txBody>
      </p:sp>
    </p:spTree>
    <p:extLst>
      <p:ext uri="{BB962C8B-B14F-4D97-AF65-F5344CB8AC3E}">
        <p14:creationId xmlns="" xmlns:p14="http://schemas.microsoft.com/office/powerpoint/2010/main" val="18595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4" y="62344"/>
            <a:ext cx="11606117" cy="767277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0114" y="829621"/>
            <a:ext cx="11638919" cy="5298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Overview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Data structures / Data Types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File I/O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Functions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Conditional statements &amp; Iterations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Strings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Lists &amp; Tuples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Dictionaries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Exception Handling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Data Access from different sources</a:t>
            </a:r>
          </a:p>
        </p:txBody>
      </p:sp>
    </p:spTree>
    <p:extLst>
      <p:ext uri="{BB962C8B-B14F-4D97-AF65-F5344CB8AC3E}">
        <p14:creationId xmlns="" xmlns:p14="http://schemas.microsoft.com/office/powerpoint/2010/main" val="9834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902" y="2478541"/>
            <a:ext cx="2042514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Files I/O</a:t>
            </a:r>
          </a:p>
        </p:txBody>
      </p:sp>
    </p:spTree>
    <p:extLst>
      <p:ext uri="{BB962C8B-B14F-4D97-AF65-F5344CB8AC3E}">
        <p14:creationId xmlns="" xmlns:p14="http://schemas.microsoft.com/office/powerpoint/2010/main" val="3140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Printing to the screen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71412" y="897927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Basic command is ‘print’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sz="16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Can print multiple items separated by commas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E.g.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print (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x,y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)</a:t>
            </a:r>
            <a:endParaRPr lang="en-US" altLang="en-US" sz="2000" b="1" i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8657" y="347429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1553" y="338079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4655" y="3899703"/>
            <a:ext cx="28017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x = 10</a:t>
            </a:r>
          </a:p>
          <a:p>
            <a:r>
              <a:rPr lang="en-IN" dirty="0"/>
              <a:t>Y = 100</a:t>
            </a:r>
          </a:p>
          <a:p>
            <a:r>
              <a:rPr lang="en-IN" dirty="0"/>
              <a:t>print (x)</a:t>
            </a:r>
          </a:p>
          <a:p>
            <a:r>
              <a:rPr lang="en-IN" dirty="0"/>
              <a:t>print (y)</a:t>
            </a:r>
          </a:p>
          <a:p>
            <a:r>
              <a:rPr lang="en-IN" dirty="0"/>
              <a:t>print 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91554" y="3899703"/>
            <a:ext cx="15956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10</a:t>
            </a:r>
          </a:p>
          <a:p>
            <a:endParaRPr lang="en-US" altLang="en-US" dirty="0"/>
          </a:p>
          <a:p>
            <a:r>
              <a:rPr lang="en-US" altLang="en-US" dirty="0"/>
              <a:t>100</a:t>
            </a:r>
          </a:p>
          <a:p>
            <a:endParaRPr lang="en-US" altLang="en-US" dirty="0"/>
          </a:p>
          <a:p>
            <a:r>
              <a:rPr lang="en-US" altLang="en-US" dirty="0"/>
              <a:t>10 100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91481" y="4081494"/>
            <a:ext cx="3512265" cy="55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2991481" y="4638367"/>
            <a:ext cx="3600073" cy="28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91481" y="5171507"/>
            <a:ext cx="3554654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62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Getting user input from the keyboard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71412" y="897927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Python can be made to pause and get input from the user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sz="16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raw_input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function can be used for this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Note: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raw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_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input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function returns a string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1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Opening &amp; Reading Files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6191" y="823567"/>
            <a:ext cx="11681309" cy="547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Files can be opened using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open()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i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open()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returns a handle that is used to manipulate the file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Handle is a reference to the file that needs to be acted upon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With the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open()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command, the file is not read but kept ready for further action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		</a:t>
            </a:r>
            <a:r>
              <a:rPr lang="en-US" altLang="en-US" sz="2400" b="1" i="1" dirty="0" err="1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file_obj</a:t>
            </a:r>
            <a:r>
              <a:rPr lang="en-US" altLang="en-US" sz="2400" b="1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 = open(</a:t>
            </a:r>
            <a:r>
              <a:rPr lang="en-US" altLang="en-US" sz="2400" b="1" i="1" dirty="0" err="1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file_name</a:t>
            </a:r>
            <a:r>
              <a:rPr lang="en-US" altLang="en-US" sz="2400" b="1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, ‘access mode’)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file obj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Stores the handle that is returned by the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open()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	file_name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 of the file to be opened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	access mode</a:t>
            </a:r>
            <a:r>
              <a:rPr lang="en-US" altLang="en-US" sz="2000" dirty="0">
                <a:ea typeface="ＭＳ Ｐゴシック" panose="020B0600070205080204" pitchFamily="34" charset="-128"/>
              </a:rPr>
              <a:t>: Mode in which you want file to be opened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       commonly used modes are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(‘r’ – read, ‘r+ ‘ – read &amp; write with pointer at beginning of file,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 ‘w’ – write, ‘w+’ – read &amp; write with pointer at beginning of file,  ‘a+’ – append &amp; read)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61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Reading Files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1412" y="897927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read()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reads from an open file as a single 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Not usually used unless file size is known upfront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Reads from the be	ginning till end of file.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tell()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&amp;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seek()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used to set the position of the pointer in the file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tell()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indicates the current position of the pointer in the file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seek()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allows you to set the position of the pointer in the file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1600" dirty="0">
                <a:ea typeface="ＭＳ Ｐゴシック" panose="020B0600070205080204" pitchFamily="34" charset="-128"/>
              </a:rPr>
              <a:t>seek (offset, from):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Offset</a:t>
            </a:r>
            <a:r>
              <a:rPr lang="en-US" altLang="en-US" sz="1600" dirty="0">
                <a:ea typeface="ＭＳ Ｐゴシック" panose="020B0600070205080204" pitchFamily="34" charset="-128"/>
              </a:rPr>
              <a:t> is the number of characters you want to move the pointer by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From</a:t>
            </a:r>
            <a:r>
              <a:rPr lang="en-US" altLang="en-US" sz="1600" dirty="0">
                <a:ea typeface="ＭＳ Ｐゴシック" panose="020B0600070205080204" pitchFamily="34" charset="-128"/>
              </a:rPr>
              <a:t> is the reference position; valid values are 0 (beginning of file), 1 (current position), 2 (end of file) 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2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Writing to files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1412" y="897927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write()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writes any string to an open file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write (‘string’) where ‘string’ is the content to be written to the file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close() –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closes the file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71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69" y="2448864"/>
            <a:ext cx="2340700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6262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Functions Overview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1957" y="823567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Reusable code that takes argument(s) as input, does some computation &amp; returns a result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Function is defined using the 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def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keyword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Def keyword followed by function name and parentheses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Any input parameters / arguments are placed inside these parentheses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Code block for every function starts with colon (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:) and is indented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Any expression passed back is done using the </a:t>
            </a:r>
            <a:r>
              <a:rPr lang="en-US" altLang="en-US" sz="20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keyword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Function is invoked using the function name and the required arguments in parentheses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2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Function definition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71412" y="910990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Syntax: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Arguments: 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If an argument is specified when defining the function, then this has to be provided when invoking the function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Parameters have positional behavior; order of passing parameter must be the same as definition unless explicitly calling keyword (name) of the parameter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Default parameters can be specified to be used if parameter passed is null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4185" y="1531501"/>
            <a:ext cx="546853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err="1"/>
              <a:t>def</a:t>
            </a:r>
            <a:r>
              <a:rPr lang="en-IN" sz="2000" dirty="0"/>
              <a:t>  function_name(parameters or arguments):</a:t>
            </a:r>
          </a:p>
          <a:p>
            <a:r>
              <a:rPr lang="en-IN" sz="2000" i="1" dirty="0"/>
              <a:t>	</a:t>
            </a:r>
            <a:r>
              <a:rPr lang="en-IN" i="1" dirty="0"/>
              <a:t>Python code</a:t>
            </a:r>
          </a:p>
          <a:p>
            <a:r>
              <a:rPr lang="en-IN" dirty="0"/>
              <a:t>	return</a:t>
            </a:r>
          </a:p>
        </p:txBody>
      </p:sp>
    </p:spTree>
    <p:extLst>
      <p:ext uri="{BB962C8B-B14F-4D97-AF65-F5344CB8AC3E}">
        <p14:creationId xmlns="" xmlns:p14="http://schemas.microsoft.com/office/powerpoint/2010/main" val="3587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71412" y="897927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Syntax: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Arguments: 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If an argument is specified when defining the function, then this has to be provided when invoking the function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Parameters have positional behavior; order of passing parameter must be the same as definition unless explicitly calling keyword (name) of the parameter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Default parameters can be specified to be used if parameter passed is null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4185" y="1531501"/>
            <a:ext cx="546853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err="1"/>
              <a:t>def</a:t>
            </a:r>
            <a:r>
              <a:rPr lang="en-IN" sz="2000" dirty="0"/>
              <a:t>  function_name(parameters or arguments):</a:t>
            </a:r>
          </a:p>
          <a:p>
            <a:r>
              <a:rPr lang="en-IN" sz="2000" i="1" dirty="0"/>
              <a:t>	</a:t>
            </a:r>
            <a:r>
              <a:rPr lang="en-IN" i="1" dirty="0"/>
              <a:t>Python code</a:t>
            </a:r>
          </a:p>
          <a:p>
            <a:r>
              <a:rPr lang="en-IN" dirty="0"/>
              <a:t>	return</a:t>
            </a:r>
          </a:p>
        </p:txBody>
      </p:sp>
    </p:spTree>
    <p:extLst>
      <p:ext uri="{BB962C8B-B14F-4D97-AF65-F5344CB8AC3E}">
        <p14:creationId xmlns="" xmlns:p14="http://schemas.microsoft.com/office/powerpoint/2010/main" val="16458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4" y="62344"/>
            <a:ext cx="11606117" cy="936835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Python – A Brief history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1668" y="1174288"/>
            <a:ext cx="11802421" cy="463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Invented in the Netherlands, late 80’s/ early 90s by Guido van Rossum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Palatino Linotype" panose="02040502050505030304" pitchFamily="18" charset="0"/>
              <a:buChar char="⁻"/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Open source programming tool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Becoming increasingly popular as a Data Science tool over last 3-5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yrs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Palatino Linotype" panose="02040502050505030304" pitchFamily="18" charset="0"/>
              <a:buChar char="⁻"/>
            </a:pPr>
            <a:r>
              <a:rPr lang="en-US" altLang="en-US" dirty="0">
                <a:ea typeface="ＭＳ Ｐゴシック" panose="020B0600070205080204" pitchFamily="34" charset="-128"/>
              </a:rPr>
              <a:t>Many leading companies such as Google use Python heavily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Palatino Linotype" panose="02040502050505030304" pitchFamily="18" charset="0"/>
              <a:buChar char="⁻"/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Very active community involved in enhancing functionality of Python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Palatino Linotype" panose="02040502050505030304" pitchFamily="18" charset="0"/>
              <a:buChar char="⁻"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0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62345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Anonymous functions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71412" y="897927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Anonymous functions are functions created at run time and not bound to a name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Used when there is a need for a small function that will not be used regularly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Uses the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lambda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keyword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Lambda functions return a value in the form of an expression.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43699" y="4091946"/>
            <a:ext cx="7736733" cy="19620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Syntax: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lambda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arg1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[,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arg2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,.....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argn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]]: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expression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1313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e.g.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000" dirty="0"/>
              <a:t>X = </a:t>
            </a:r>
            <a:r>
              <a:rPr lang="en-US" altLang="en-US" sz="2000" i="1" dirty="0"/>
              <a:t>lambda</a:t>
            </a:r>
            <a:r>
              <a:rPr lang="en-US" altLang="en-US" sz="2000" dirty="0"/>
              <a:t> a, b : </a:t>
            </a:r>
            <a:r>
              <a:rPr lang="en-US" altLang="en-US" sz="2000" dirty="0" err="1"/>
              <a:t>a+b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          X stores the value returned by the lambda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 &amp; b are the arguments passed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          </a:t>
            </a:r>
            <a:r>
              <a:rPr lang="en-US" altLang="en-US" sz="2000" dirty="0" err="1"/>
              <a:t>a+b</a:t>
            </a:r>
            <a:r>
              <a:rPr lang="en-US" altLang="en-US" sz="2000" dirty="0"/>
              <a:t> is the expression computed by the function and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7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006" y="2435893"/>
            <a:ext cx="5220088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Conditional statements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33969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8988" y="843022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Similar to other programming languages – checks for whether a particular condition is true/false and executes certain commands as specified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Types of conditionals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One way decisions -- If, Nested if statements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Two way decisions – If-Else,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Multi-way decisions – If-Elif-Else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Comparison Operators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91578986"/>
              </p:ext>
            </p:extLst>
          </p:nvPr>
        </p:nvGraphicFramePr>
        <p:xfrm>
          <a:off x="2480632" y="4624144"/>
          <a:ext cx="3511606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6358">
                  <a:extLst>
                    <a:ext uri="{9D8B030D-6E8A-4147-A177-3AD203B41FA5}">
                      <a16:colId xmlns="" xmlns:a16="http://schemas.microsoft.com/office/drawing/2014/main" val="1370036636"/>
                    </a:ext>
                  </a:extLst>
                </a:gridCol>
                <a:gridCol w="2195248">
                  <a:extLst>
                    <a:ext uri="{9D8B030D-6E8A-4147-A177-3AD203B41FA5}">
                      <a16:colId xmlns="" xmlns:a16="http://schemas.microsoft.com/office/drawing/2014/main" val="3732545454"/>
                    </a:ext>
                  </a:extLst>
                </a:gridCol>
              </a:tblGrid>
              <a:tr h="2070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5662619"/>
                  </a:ext>
                </a:extLst>
              </a:tr>
              <a:tr h="207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</a:t>
                      </a:r>
                      <a:r>
                        <a:rPr lang="en-IN" baseline="0" dirty="0"/>
                        <a:t> than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3739692"/>
                  </a:ext>
                </a:extLst>
              </a:tr>
              <a:tr h="207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 than</a:t>
                      </a:r>
                      <a:r>
                        <a:rPr lang="en-IN" baseline="0" dirty="0"/>
                        <a:t> or equal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6430370"/>
                  </a:ext>
                </a:extLst>
              </a:tr>
              <a:tr h="207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37633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854461"/>
              </p:ext>
            </p:extLst>
          </p:nvPr>
        </p:nvGraphicFramePr>
        <p:xfrm>
          <a:off x="6290631" y="4624144"/>
          <a:ext cx="3774253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4814">
                  <a:extLst>
                    <a:ext uri="{9D8B030D-6E8A-4147-A177-3AD203B41FA5}">
                      <a16:colId xmlns="" xmlns:a16="http://schemas.microsoft.com/office/drawing/2014/main" val="1370036636"/>
                    </a:ext>
                  </a:extLst>
                </a:gridCol>
                <a:gridCol w="2359439">
                  <a:extLst>
                    <a:ext uri="{9D8B030D-6E8A-4147-A177-3AD203B41FA5}">
                      <a16:colId xmlns="" xmlns:a16="http://schemas.microsoft.com/office/drawing/2014/main" val="3732545454"/>
                    </a:ext>
                  </a:extLst>
                </a:gridCol>
              </a:tblGrid>
              <a:tr h="2070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5662619"/>
                  </a:ext>
                </a:extLst>
              </a:tr>
              <a:tr h="207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Greater</a:t>
                      </a:r>
                      <a:r>
                        <a:rPr lang="en-IN" baseline="0" dirty="0"/>
                        <a:t> than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3739692"/>
                  </a:ext>
                </a:extLst>
              </a:tr>
              <a:tr h="207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Greater than</a:t>
                      </a:r>
                      <a:r>
                        <a:rPr lang="en-IN" baseline="0" dirty="0"/>
                        <a:t> or equal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6430370"/>
                  </a:ext>
                </a:extLst>
              </a:tr>
              <a:tr h="207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376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805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One Way &amp; Two Way decisions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5472" y="982234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One Way Decisions: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Two Way Decisions: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2306" y="2056795"/>
            <a:ext cx="5468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/>
              <a:t>if</a:t>
            </a:r>
            <a:r>
              <a:rPr lang="en-IN" sz="2000" dirty="0"/>
              <a:t>  (comparison condition):</a:t>
            </a:r>
          </a:p>
          <a:p>
            <a:r>
              <a:rPr lang="en-IN" sz="2000" i="1" dirty="0"/>
              <a:t>	</a:t>
            </a:r>
            <a:r>
              <a:rPr lang="en-IN" i="1" dirty="0"/>
              <a:t>Python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7170" y="1606583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Simple 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0728" y="160658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Nested If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6902" y="2002903"/>
            <a:ext cx="39088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/>
              <a:t>if</a:t>
            </a:r>
            <a:r>
              <a:rPr lang="en-IN" sz="2000" dirty="0"/>
              <a:t>  </a:t>
            </a:r>
            <a:r>
              <a:rPr lang="en-IN" sz="2000" b="1" i="1" dirty="0"/>
              <a:t>(comparison condition)</a:t>
            </a:r>
            <a:r>
              <a:rPr lang="en-IN" sz="2000" dirty="0"/>
              <a:t>:</a:t>
            </a:r>
          </a:p>
          <a:p>
            <a:r>
              <a:rPr lang="en-IN" sz="2000" i="1" dirty="0"/>
              <a:t>	</a:t>
            </a:r>
            <a:r>
              <a:rPr lang="en-IN" i="1" dirty="0"/>
              <a:t>Python code</a:t>
            </a:r>
          </a:p>
          <a:p>
            <a:r>
              <a:rPr lang="en-IN" i="1" dirty="0"/>
              <a:t>	</a:t>
            </a:r>
            <a:r>
              <a:rPr lang="en-IN" b="1" i="1" dirty="0"/>
              <a:t>if  (comparison condition</a:t>
            </a:r>
            <a:r>
              <a:rPr lang="en-IN" b="1" i="1" dirty="0" smtClean="0"/>
              <a:t>):</a:t>
            </a:r>
            <a:endParaRPr lang="en-IN" b="1" i="1" dirty="0"/>
          </a:p>
          <a:p>
            <a:r>
              <a:rPr lang="en-IN" b="1" i="1" dirty="0"/>
              <a:t>		</a:t>
            </a:r>
            <a:r>
              <a:rPr lang="en-IN" i="1" dirty="0"/>
              <a:t>python code</a:t>
            </a:r>
          </a:p>
          <a:p>
            <a:r>
              <a:rPr lang="en-IN" i="1" dirty="0"/>
              <a:t>		</a:t>
            </a:r>
            <a:r>
              <a:rPr lang="en-IN" b="1" i="1" dirty="0"/>
              <a:t> if  (comparison condition</a:t>
            </a:r>
            <a:r>
              <a:rPr lang="en-IN" b="1" i="1" dirty="0" smtClean="0"/>
              <a:t>):</a:t>
            </a:r>
            <a:endParaRPr lang="en-IN" b="1" i="1" dirty="0"/>
          </a:p>
          <a:p>
            <a:r>
              <a:rPr lang="en-IN" b="1" i="1" dirty="0"/>
              <a:t>			</a:t>
            </a:r>
            <a:r>
              <a:rPr lang="en-IN" i="1" dirty="0"/>
              <a:t>Python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36681" y="4539403"/>
            <a:ext cx="54685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/>
              <a:t>if</a:t>
            </a:r>
            <a:r>
              <a:rPr lang="en-IN" sz="2000" dirty="0"/>
              <a:t>  (comparison condition):</a:t>
            </a:r>
          </a:p>
          <a:p>
            <a:r>
              <a:rPr lang="en-IN" sz="2000" i="1" dirty="0"/>
              <a:t>	</a:t>
            </a:r>
            <a:r>
              <a:rPr lang="en-IN" i="1" dirty="0"/>
              <a:t>Python code</a:t>
            </a:r>
          </a:p>
          <a:p>
            <a:r>
              <a:rPr lang="en-IN" sz="2000" b="1" i="1" dirty="0"/>
              <a:t>else:</a:t>
            </a:r>
          </a:p>
          <a:p>
            <a:r>
              <a:rPr lang="en-IN" b="1" i="1" dirty="0"/>
              <a:t>	</a:t>
            </a:r>
            <a:r>
              <a:rPr lang="en-IN" i="1" dirty="0"/>
              <a:t>Python code</a:t>
            </a:r>
            <a:r>
              <a:rPr lang="en-IN" b="1" i="1" dirty="0"/>
              <a:t>	</a:t>
            </a:r>
            <a:endParaRPr lang="en-IN" sz="1600" b="1" i="1" dirty="0"/>
          </a:p>
        </p:txBody>
      </p:sp>
    </p:spTree>
    <p:extLst>
      <p:ext uri="{BB962C8B-B14F-4D97-AF65-F5344CB8AC3E}">
        <p14:creationId xmlns="" xmlns:p14="http://schemas.microsoft.com/office/powerpoint/2010/main" val="13600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Multi-Way decisions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5472" y="982234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Multi-Way Decisions: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2672" y="1655706"/>
            <a:ext cx="414233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/>
              <a:t>if</a:t>
            </a:r>
            <a:r>
              <a:rPr lang="en-IN" sz="2400" dirty="0"/>
              <a:t>  </a:t>
            </a:r>
            <a:r>
              <a:rPr lang="en-IN" sz="2400" b="1" i="1" dirty="0"/>
              <a:t>(comparison condition):</a:t>
            </a:r>
          </a:p>
          <a:p>
            <a:r>
              <a:rPr lang="en-IN" sz="2400" i="1" dirty="0"/>
              <a:t>	</a:t>
            </a:r>
            <a:r>
              <a:rPr lang="en-IN" sz="2000" i="1" dirty="0"/>
              <a:t>Python code</a:t>
            </a:r>
          </a:p>
          <a:p>
            <a:r>
              <a:rPr lang="en-IN" sz="2400" b="1" i="1" dirty="0" err="1"/>
              <a:t>elif</a:t>
            </a:r>
            <a:r>
              <a:rPr lang="en-IN" sz="2400" b="1" i="1" dirty="0"/>
              <a:t> </a:t>
            </a:r>
            <a:r>
              <a:rPr lang="en-IN" sz="2000" b="1" i="1" dirty="0"/>
              <a:t> </a:t>
            </a:r>
            <a:r>
              <a:rPr lang="en-IN" sz="2400" b="1" i="1" dirty="0"/>
              <a:t>(comparison condition):</a:t>
            </a:r>
          </a:p>
          <a:p>
            <a:r>
              <a:rPr lang="en-IN" sz="2000" b="1" i="1" dirty="0"/>
              <a:t>	</a:t>
            </a:r>
            <a:r>
              <a:rPr lang="en-IN" sz="2000" i="1" dirty="0"/>
              <a:t>Python code</a:t>
            </a:r>
          </a:p>
          <a:p>
            <a:r>
              <a:rPr lang="en-IN" sz="2400" b="1" i="1" dirty="0" err="1"/>
              <a:t>elif</a:t>
            </a:r>
            <a:r>
              <a:rPr lang="en-IN" sz="2400" b="1" i="1" dirty="0"/>
              <a:t>  (comparison condition):</a:t>
            </a:r>
          </a:p>
          <a:p>
            <a:r>
              <a:rPr lang="en-IN" sz="2400" b="1" i="1" dirty="0"/>
              <a:t>	</a:t>
            </a:r>
            <a:r>
              <a:rPr lang="en-IN" sz="2000" i="1" dirty="0"/>
              <a:t>Python code</a:t>
            </a:r>
          </a:p>
          <a:p>
            <a:r>
              <a:rPr lang="en-IN" sz="2400" b="1" i="1" dirty="0" err="1"/>
              <a:t>elif</a:t>
            </a:r>
            <a:r>
              <a:rPr lang="en-IN" sz="2400" b="1" i="1" dirty="0"/>
              <a:t>  (comparison condition):</a:t>
            </a:r>
          </a:p>
          <a:p>
            <a:r>
              <a:rPr lang="en-IN" sz="2000" b="1" i="1" dirty="0"/>
              <a:t>	</a:t>
            </a:r>
            <a:r>
              <a:rPr lang="en-IN" sz="2000" i="1" dirty="0"/>
              <a:t>Python code</a:t>
            </a:r>
          </a:p>
          <a:p>
            <a:r>
              <a:rPr lang="en-IN" sz="2400" b="1" i="1" dirty="0"/>
              <a:t>else:</a:t>
            </a:r>
            <a:endParaRPr lang="en-IN" sz="2000" b="1" i="1" dirty="0"/>
          </a:p>
          <a:p>
            <a:r>
              <a:rPr lang="en-IN" sz="2000" i="1" dirty="0"/>
              <a:t>	Python code</a:t>
            </a:r>
          </a:p>
          <a:p>
            <a:r>
              <a:rPr lang="en-IN" sz="2000" i="1" dirty="0"/>
              <a:t>		</a:t>
            </a:r>
          </a:p>
        </p:txBody>
      </p:sp>
    </p:spTree>
    <p:extLst>
      <p:ext uri="{BB962C8B-B14F-4D97-AF65-F5344CB8AC3E}">
        <p14:creationId xmlns="" xmlns:p14="http://schemas.microsoft.com/office/powerpoint/2010/main" val="5063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756" y="2630447"/>
            <a:ext cx="4169500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Loops &amp; Iterations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883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What are loops?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75322" y="939913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Loops are statements that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A) go through a set of statements/conditions until a particular condition is met 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B) go through a certain number of iterations and executes some statements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Loop A above is called an indefinite loop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Loop continues until a certain condition is met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If code is not written correctly, this condition may never be met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Loop B above is called a definite loop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Loop continues only for a certain specified number of iterations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While loops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6321" y="921746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While loop repeatedly executes a set of target statements as long as a given condition is true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2050" name="Picture 2" descr="while loop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08" y="1970834"/>
            <a:ext cx="2505075" cy="3848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00105" y="2276158"/>
            <a:ext cx="5050395" cy="8061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expression: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66600"/>
                </a:solidFill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3667" y="187604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Syntax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57715" y="3709294"/>
            <a:ext cx="4111773" cy="1791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count = 0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while</a:t>
            </a:r>
            <a:r>
              <a:rPr lang="en-US" altLang="en-US" sz="2000" i="1" dirty="0"/>
              <a:t> </a:t>
            </a:r>
            <a:r>
              <a:rPr lang="en-US" altLang="en-US" sz="2000" dirty="0"/>
              <a:t>(count &lt; 9)</a:t>
            </a:r>
            <a:r>
              <a:rPr lang="en-US" altLang="en-US" sz="2000" i="1" dirty="0"/>
              <a:t>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print 'The count is:', count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count = count + 1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print "Good bye!"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3667" y="3365901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4830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For Loops</a:t>
            </a:r>
          </a:p>
        </p:txBody>
      </p:sp>
      <p:pic>
        <p:nvPicPr>
          <p:cNvPr id="3074" name="Picture 2" descr="for loop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52" y="1869677"/>
            <a:ext cx="3695700" cy="3343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6321" y="921746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For loop executes a set of target statements for a certain specified set of iterations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00105" y="2276158"/>
            <a:ext cx="5050395" cy="8061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i="1" dirty="0">
                <a:solidFill>
                  <a:srgbClr val="000088"/>
                </a:solidFill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[iteration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</a:rPr>
              <a:t> expression]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66600"/>
                </a:solidFill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3667" y="187604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Syntax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657715" y="3709294"/>
            <a:ext cx="4111773" cy="1791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count = 0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in [0,1,2,3,4,5]: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print 'The count is:', count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count = count + 1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print "Good bye!"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3667" y="3365901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8276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Iterators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6321" y="921746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Iterators can be used in many ways in Python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8042" y="2019773"/>
            <a:ext cx="4111773" cy="1791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in [0,1,2,3,4,5]: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print 'The count is:', count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count = count + 1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print "Good bye!"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5662" y="1641078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As a list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781536" y="2043997"/>
            <a:ext cx="4229295" cy="11533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for </a:t>
            </a:r>
            <a:r>
              <a:rPr lang="en-US" altLang="en-US" sz="2000" i="1" dirty="0"/>
              <a:t>letter </a:t>
            </a:r>
            <a:r>
              <a:rPr lang="en-US" altLang="en-US" sz="2000" dirty="0"/>
              <a:t>in “PYTHON”</a:t>
            </a:r>
            <a:r>
              <a:rPr lang="en-US" altLang="en-US" sz="2000" i="1" dirty="0"/>
              <a:t>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print 'The current letter is:', letter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9156" y="1665301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As letters of a string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99796" y="4555743"/>
            <a:ext cx="5048263" cy="15061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in range(1,5)</a:t>
            </a:r>
            <a:r>
              <a:rPr lang="en-US" altLang="en-US" sz="2000" i="1" dirty="0"/>
              <a:t>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print 'The current number is:', </a:t>
            </a:r>
            <a:r>
              <a:rPr lang="en-US" altLang="en-US" i="1" dirty="0" err="1"/>
              <a:t>i</a:t>
            </a:r>
            <a:endParaRPr lang="en-US" altLang="en-US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Note: range (1:5) will take numbers 1,2,3,4 only. Excludes the last number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0133" y="3942263"/>
            <a:ext cx="3331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Using the range () function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529594" y="4487992"/>
            <a:ext cx="5200160" cy="15061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in range(5)</a:t>
            </a:r>
            <a:r>
              <a:rPr lang="en-US" altLang="en-US" sz="2000" i="1" dirty="0"/>
              <a:t>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print 'The current number is:', </a:t>
            </a:r>
            <a:r>
              <a:rPr lang="en-US" altLang="en-US" i="1" dirty="0" err="1"/>
              <a:t>i</a:t>
            </a:r>
            <a:endParaRPr lang="en-US" altLang="en-US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Note: range (5) will take 5 consecutive numbers starting from 0</a:t>
            </a:r>
          </a:p>
        </p:txBody>
      </p:sp>
    </p:spTree>
    <p:extLst>
      <p:ext uri="{BB962C8B-B14F-4D97-AF65-F5344CB8AC3E}">
        <p14:creationId xmlns="" xmlns:p14="http://schemas.microsoft.com/office/powerpoint/2010/main" val="450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4" y="62344"/>
            <a:ext cx="11606117" cy="936835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More than just a scripting language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0114" y="1023403"/>
            <a:ext cx="11638919" cy="463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Interpreted at run time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dirty="0">
                <a:ea typeface="ＭＳ Ｐゴシック" panose="020B0600070205080204" pitchFamily="34" charset="-128"/>
              </a:rPr>
              <a:t>Processed at run time; No need to compile before execution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Interactive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dirty="0">
                <a:ea typeface="ＭＳ Ｐゴシック" panose="020B0600070205080204" pitchFamily="34" charset="-128"/>
              </a:rPr>
              <a:t>Can execute Python commands real time at the Python prompt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Object Oriented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Wide range of applications from gaming to complex data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42573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Loop Modifications – Break &amp; Continue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6321" y="921746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Break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can be used if we want to break out of a loop before its full completion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Continue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ends the current iteration and jumps to the beginning of the loop to start the next iteration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98650" y="3521120"/>
            <a:ext cx="4111773" cy="19592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in [0,1,2,3,4,5]:</a:t>
            </a:r>
            <a:r>
              <a:rPr lang="en-US" altLang="en-US" sz="2000" i="1" dirty="0"/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print 'The count is:', count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count = count + 1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	if count &gt; 3: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 		break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print "Good bye!"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0771" y="312101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Example for </a:t>
            </a:r>
            <a:r>
              <a:rPr lang="en-IN" sz="2000" b="1" i="1" u="sng" dirty="0"/>
              <a:t>break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395626" y="3761160"/>
            <a:ext cx="4111773" cy="19592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in [0,1,2,3,4,5]:</a:t>
            </a:r>
            <a:r>
              <a:rPr lang="en-US" altLang="en-US" sz="2000" i="1" dirty="0"/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if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&lt;5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	continue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print 'The count is:', count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</a:t>
            </a:r>
            <a:r>
              <a:rPr lang="en-US" altLang="en-US" i="1" dirty="0"/>
              <a:t>count = count + 1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print "Good bye!"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1733" y="312101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Example for </a:t>
            </a:r>
            <a:r>
              <a:rPr lang="en-IN" sz="2000" b="1" i="1" u="sng" dirty="0"/>
              <a:t>continue</a:t>
            </a:r>
          </a:p>
        </p:txBody>
      </p:sp>
    </p:spTree>
    <p:extLst>
      <p:ext uri="{BB962C8B-B14F-4D97-AF65-F5344CB8AC3E}">
        <p14:creationId xmlns="" xmlns:p14="http://schemas.microsoft.com/office/powerpoint/2010/main" val="11468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611" y="2507230"/>
            <a:ext cx="1860802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Strings</a:t>
            </a:r>
          </a:p>
        </p:txBody>
      </p:sp>
    </p:spTree>
    <p:extLst>
      <p:ext uri="{BB962C8B-B14F-4D97-AF65-F5344CB8AC3E}">
        <p14:creationId xmlns="" xmlns:p14="http://schemas.microsoft.com/office/powerpoint/2010/main" val="19119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Looking Inside Strings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96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String is a sequence of characters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 string is defined using quotes (single or double)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“hello” is the same as ‘hello’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We can extract any character in a string by using the Index number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Index (in Python) always starts at zero and is an integer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6623514"/>
              </p:ext>
            </p:extLst>
          </p:nvPr>
        </p:nvGraphicFramePr>
        <p:xfrm>
          <a:off x="1208434" y="4667936"/>
          <a:ext cx="26066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35">
                  <a:extLst>
                    <a:ext uri="{9D8B030D-6E8A-4147-A177-3AD203B41FA5}">
                      <a16:colId xmlns="" xmlns:a16="http://schemas.microsoft.com/office/drawing/2014/main" val="1631154105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230010993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411999898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1312099600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3785855642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5455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965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9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4486381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37186" y="4387526"/>
            <a:ext cx="2768191" cy="1492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Fruit = “BANANA”: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Letter = fruit[2]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print letter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Letter = fruit[0]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print letter</a:t>
            </a:r>
            <a:endParaRPr lang="en-US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05947" y="4752267"/>
            <a:ext cx="1562353" cy="3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04885" y="455988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6171" y="499690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21281" y="5181570"/>
            <a:ext cx="2014890" cy="55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7969" y="5039530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 err="1"/>
              <a:t>Pos</a:t>
            </a:r>
            <a:r>
              <a:rPr lang="en-IN" sz="1600" b="1" i="1" dirty="0"/>
              <a:t> index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83" y="5461463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 err="1"/>
              <a:t>neg</a:t>
            </a:r>
            <a:r>
              <a:rPr lang="en-IN" sz="1600" b="1" i="1" dirty="0"/>
              <a:t> index</a:t>
            </a:r>
          </a:p>
        </p:txBody>
      </p:sp>
    </p:spTree>
    <p:extLst>
      <p:ext uri="{BB962C8B-B14F-4D97-AF65-F5344CB8AC3E}">
        <p14:creationId xmlns="" xmlns:p14="http://schemas.microsoft.com/office/powerpoint/2010/main" val="15829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Basic string operations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‘ + ‘ means concatenate in strings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E.g. “Hello” + “ Python”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“Hello Python”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‘ * ‘ means repetition. Creates a new string by concatenating multiple copies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E.g. 4 * ”hi” = “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hihihihi</a:t>
            </a:r>
            <a:r>
              <a:rPr lang="en-US" altLang="en-US" sz="2000" dirty="0">
                <a:ea typeface="ＭＳ Ｐゴシック" panose="020B0600070205080204" pitchFamily="34" charset="-128"/>
              </a:rPr>
              <a:t>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in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’ &amp; ‘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not in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’ keywords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‘ in ‘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returns True if a character is in the 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‘ not in ‘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returns True if a character is not in the string</a:t>
            </a:r>
          </a:p>
        </p:txBody>
      </p:sp>
    </p:spTree>
    <p:extLst>
      <p:ext uri="{BB962C8B-B14F-4D97-AF65-F5344CB8AC3E}">
        <p14:creationId xmlns="" xmlns:p14="http://schemas.microsoft.com/office/powerpoint/2010/main" val="3584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String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Len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function gives the length of strings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E.g.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len</a:t>
            </a:r>
            <a:r>
              <a:rPr lang="en-US" altLang="en-US" sz="2000" dirty="0">
                <a:ea typeface="ＭＳ Ｐゴシック" panose="020B0600070205080204" pitchFamily="34" charset="-128"/>
              </a:rPr>
              <a:t>(‘banana’) =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Slicing strings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Extract a part of the string using the colon (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: ) operator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1757706"/>
              </p:ext>
            </p:extLst>
          </p:nvPr>
        </p:nvGraphicFramePr>
        <p:xfrm>
          <a:off x="960153" y="4141097"/>
          <a:ext cx="2606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35">
                  <a:extLst>
                    <a:ext uri="{9D8B030D-6E8A-4147-A177-3AD203B41FA5}">
                      <a16:colId xmlns="" xmlns:a16="http://schemas.microsoft.com/office/drawing/2014/main" val="1631154105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230010993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411999898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1312099600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3785855642"/>
                    </a:ext>
                  </a:extLst>
                </a:gridCol>
                <a:gridCol w="434435">
                  <a:extLst>
                    <a:ext uri="{9D8B030D-6E8A-4147-A177-3AD203B41FA5}">
                      <a16:colId xmlns="" xmlns:a16="http://schemas.microsoft.com/office/drawing/2014/main" val="5455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965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948388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28513" y="3491294"/>
            <a:ext cx="2768191" cy="25643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Fruit = “BANANA”: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Fruit [2:4]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Fruit [:5]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Fruit[2:]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Fruit [:]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3834" y="3806609"/>
            <a:ext cx="2768191" cy="22490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NA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BANAN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NANA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BANANA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70522" y="3806609"/>
            <a:ext cx="99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12608" y="4420609"/>
            <a:ext cx="1281151" cy="4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07184" y="5062506"/>
            <a:ext cx="1574464" cy="3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67531" y="5698347"/>
            <a:ext cx="1383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1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String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06611" y="1055979"/>
            <a:ext cx="11038530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String library is a list of inbuilt string methods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Can be invoked by appending the method to the string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These functions do not modify the original string; they return a new 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 err="1">
                <a:ea typeface="ＭＳ Ｐゴシック" panose="020B0600070205080204" pitchFamily="34" charset="-128"/>
              </a:rPr>
              <a:t>dir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gives a list of all available string 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150" y="3558327"/>
            <a:ext cx="109119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['capitalize',  '</a:t>
            </a:r>
            <a:r>
              <a:rPr lang="en-IN" sz="2000" dirty="0" err="1"/>
              <a:t>casefold</a:t>
            </a:r>
            <a:r>
              <a:rPr lang="en-IN" sz="2000" dirty="0"/>
              <a:t>',  '</a:t>
            </a:r>
            <a:r>
              <a:rPr lang="en-IN" sz="2000" dirty="0" err="1"/>
              <a:t>center</a:t>
            </a:r>
            <a:r>
              <a:rPr lang="en-IN" sz="2000" dirty="0"/>
              <a:t>',  'count',  'encode',  '</a:t>
            </a:r>
            <a:r>
              <a:rPr lang="en-IN" sz="2000" dirty="0" err="1"/>
              <a:t>endswith</a:t>
            </a:r>
            <a:r>
              <a:rPr lang="en-IN" sz="2000" dirty="0"/>
              <a:t>',  '</a:t>
            </a:r>
            <a:r>
              <a:rPr lang="en-IN" sz="2000" dirty="0" err="1"/>
              <a:t>expandtabs</a:t>
            </a:r>
            <a:r>
              <a:rPr lang="en-IN" sz="2000" dirty="0"/>
              <a:t>',  'find',  'format',  '</a:t>
            </a:r>
            <a:r>
              <a:rPr lang="en-IN" sz="2000" dirty="0" err="1"/>
              <a:t>format_map</a:t>
            </a:r>
            <a:r>
              <a:rPr lang="en-IN" sz="2000" dirty="0"/>
              <a:t>',  'index',  '</a:t>
            </a:r>
            <a:r>
              <a:rPr lang="en-IN" sz="2000" dirty="0" err="1"/>
              <a:t>isalnum</a:t>
            </a:r>
            <a:r>
              <a:rPr lang="en-IN" sz="2000" dirty="0"/>
              <a:t>',  '</a:t>
            </a:r>
            <a:r>
              <a:rPr lang="en-IN" sz="2000" dirty="0" err="1"/>
              <a:t>isalpha</a:t>
            </a:r>
            <a:r>
              <a:rPr lang="en-IN" sz="2000" dirty="0"/>
              <a:t>',  '</a:t>
            </a:r>
            <a:r>
              <a:rPr lang="en-IN" sz="2000" dirty="0" err="1"/>
              <a:t>isdecimal</a:t>
            </a:r>
            <a:r>
              <a:rPr lang="en-IN" sz="2000" dirty="0"/>
              <a:t>',  '</a:t>
            </a:r>
            <a:r>
              <a:rPr lang="en-IN" sz="2000" dirty="0" err="1"/>
              <a:t>isdigit</a:t>
            </a:r>
            <a:r>
              <a:rPr lang="en-IN" sz="2000" dirty="0"/>
              <a:t>',  '</a:t>
            </a:r>
            <a:r>
              <a:rPr lang="en-IN" sz="2000" dirty="0" err="1"/>
              <a:t>isidentifier</a:t>
            </a:r>
            <a:r>
              <a:rPr lang="en-IN" sz="2000" dirty="0"/>
              <a:t>',  '</a:t>
            </a:r>
            <a:r>
              <a:rPr lang="en-IN" sz="2000" dirty="0" err="1"/>
              <a:t>islower</a:t>
            </a:r>
            <a:r>
              <a:rPr lang="en-IN" sz="2000" dirty="0"/>
              <a:t>',  '</a:t>
            </a:r>
            <a:r>
              <a:rPr lang="en-IN" sz="2000" dirty="0" err="1"/>
              <a:t>isnumeric</a:t>
            </a:r>
            <a:r>
              <a:rPr lang="en-IN" sz="2000" dirty="0"/>
              <a:t>',  '</a:t>
            </a:r>
            <a:r>
              <a:rPr lang="en-IN" sz="2000" dirty="0" err="1"/>
              <a:t>isprintable</a:t>
            </a:r>
            <a:r>
              <a:rPr lang="en-IN" sz="2000" dirty="0"/>
              <a:t>',  '</a:t>
            </a:r>
            <a:r>
              <a:rPr lang="en-IN" sz="2000" dirty="0" err="1"/>
              <a:t>isspace</a:t>
            </a:r>
            <a:r>
              <a:rPr lang="en-IN" sz="2000" dirty="0"/>
              <a:t>',  '</a:t>
            </a:r>
            <a:r>
              <a:rPr lang="en-IN" sz="2000" dirty="0" err="1"/>
              <a:t>istitle</a:t>
            </a:r>
            <a:r>
              <a:rPr lang="en-IN" sz="2000" dirty="0"/>
              <a:t>',  '</a:t>
            </a:r>
            <a:r>
              <a:rPr lang="en-IN" sz="2000" dirty="0" err="1"/>
              <a:t>isupper</a:t>
            </a:r>
            <a:r>
              <a:rPr lang="en-IN" sz="2000" dirty="0"/>
              <a:t>',  'join',  '</a:t>
            </a:r>
            <a:r>
              <a:rPr lang="en-IN" sz="2000" dirty="0" err="1"/>
              <a:t>ljust</a:t>
            </a:r>
            <a:r>
              <a:rPr lang="en-IN" sz="2000" dirty="0"/>
              <a:t>',  'lower',  '</a:t>
            </a:r>
            <a:r>
              <a:rPr lang="en-IN" sz="2000" dirty="0" err="1"/>
              <a:t>lstrip</a:t>
            </a:r>
            <a:r>
              <a:rPr lang="en-IN" sz="2000" dirty="0"/>
              <a:t>',  '</a:t>
            </a:r>
            <a:r>
              <a:rPr lang="en-IN" sz="2000" dirty="0" err="1"/>
              <a:t>maketrans</a:t>
            </a:r>
            <a:r>
              <a:rPr lang="en-IN" sz="2000" dirty="0"/>
              <a:t>',  'partition',  'replace',  '</a:t>
            </a:r>
            <a:r>
              <a:rPr lang="en-IN" sz="2000" dirty="0" err="1"/>
              <a:t>rfind</a:t>
            </a:r>
            <a:r>
              <a:rPr lang="en-IN" sz="2000" dirty="0"/>
              <a:t>',  '</a:t>
            </a:r>
            <a:r>
              <a:rPr lang="en-IN" sz="2000" dirty="0" err="1"/>
              <a:t>rindex</a:t>
            </a:r>
            <a:r>
              <a:rPr lang="en-IN" sz="2000" dirty="0"/>
              <a:t>',  '</a:t>
            </a:r>
            <a:r>
              <a:rPr lang="en-IN" sz="2000" dirty="0" err="1"/>
              <a:t>rjust</a:t>
            </a:r>
            <a:r>
              <a:rPr lang="en-IN" sz="2000" dirty="0"/>
              <a:t>',  '</a:t>
            </a:r>
            <a:r>
              <a:rPr lang="en-IN" sz="2000" dirty="0" err="1"/>
              <a:t>rpartition</a:t>
            </a:r>
            <a:r>
              <a:rPr lang="en-IN" sz="2000" dirty="0"/>
              <a:t>',  '</a:t>
            </a:r>
            <a:r>
              <a:rPr lang="en-IN" sz="2000" dirty="0" err="1"/>
              <a:t>rsplit</a:t>
            </a:r>
            <a:r>
              <a:rPr lang="en-IN" sz="2000" dirty="0"/>
              <a:t>',  '</a:t>
            </a:r>
            <a:r>
              <a:rPr lang="en-IN" sz="2000" dirty="0" err="1"/>
              <a:t>rstrip</a:t>
            </a:r>
            <a:r>
              <a:rPr lang="en-IN" sz="2000" dirty="0"/>
              <a:t>',  'split',  '</a:t>
            </a:r>
            <a:r>
              <a:rPr lang="en-IN" sz="2000" dirty="0" err="1"/>
              <a:t>splitlines</a:t>
            </a:r>
            <a:r>
              <a:rPr lang="en-IN" sz="2000" dirty="0"/>
              <a:t>',  '</a:t>
            </a:r>
            <a:r>
              <a:rPr lang="en-IN" sz="2000" dirty="0" err="1"/>
              <a:t>startswith</a:t>
            </a:r>
            <a:r>
              <a:rPr lang="en-IN" sz="2000" dirty="0"/>
              <a:t>',  'strip',  '</a:t>
            </a:r>
            <a:r>
              <a:rPr lang="en-IN" sz="2000" dirty="0" err="1"/>
              <a:t>swapcase</a:t>
            </a:r>
            <a:r>
              <a:rPr lang="en-IN" sz="2000" dirty="0"/>
              <a:t>',  'title',  'translate',  'upper',  '</a:t>
            </a:r>
            <a:r>
              <a:rPr lang="en-IN" sz="2000" dirty="0" err="1"/>
              <a:t>zfill</a:t>
            </a:r>
            <a:r>
              <a:rPr lang="en-IN" sz="2000" dirty="0"/>
              <a:t>']</a:t>
            </a:r>
          </a:p>
        </p:txBody>
      </p:sp>
    </p:spTree>
    <p:extLst>
      <p:ext uri="{BB962C8B-B14F-4D97-AF65-F5344CB8AC3E}">
        <p14:creationId xmlns="" xmlns:p14="http://schemas.microsoft.com/office/powerpoint/2010/main" val="968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Commonly used methods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06611" y="983310"/>
            <a:ext cx="11038530" cy="4824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strip([chars]), 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lstrip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([chars]), 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rstrip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([chars])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Removes whitespace for specified (optional) number of characters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strip()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removes whitespace from both beginning and end of 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i="1" dirty="0" err="1">
                <a:ea typeface="ＭＳ Ｐゴシック" panose="020B0600070205080204" pitchFamily="34" charset="-128"/>
              </a:rPr>
              <a:t>lstrip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removes whitespace at beginning of 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i="1" dirty="0" err="1">
                <a:ea typeface="ＭＳ Ｐゴシック" panose="020B0600070205080204" pitchFamily="34" charset="-128"/>
              </a:rPr>
              <a:t>rstrip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removes whitespace at end of 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upper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&amp;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 lower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Converts entire string into upper or lower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Usually used when searching / comparing strings to avoid errors due to case sensitivity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split([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 = “ “])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Splits string into substrings based on delimiter specified (default is space)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5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Commonly used methods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06610" y="983310"/>
            <a:ext cx="11258295" cy="4824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count(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, [beginning, end])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Counts number of occurrences of a particular string / character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find(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, [beginning, end])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Finds the first occurrence of a substring within a string and returns its position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If substring not found, returns -1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replace(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 old, 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 new [, max n])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Replaces all instances of a substring with new substring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Optional: specify max number of instances to be replaced else all instances will be replaced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33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Commonly used methods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06610" y="983310"/>
            <a:ext cx="11258295" cy="4824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 err="1">
                <a:ea typeface="ＭＳ Ｐゴシック" panose="020B0600070205080204" pitchFamily="34" charset="-128"/>
              </a:rPr>
              <a:t>startswith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, [beginning, end])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Determines if string is starting with given substring. Returns true is yes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 err="1">
                <a:ea typeface="ＭＳ Ｐゴシック" panose="020B0600070205080204" pitchFamily="34" charset="-128"/>
              </a:rPr>
              <a:t>endswith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, [beginning, end])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Determines if string is ending with given substring. Returns true is yes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 err="1">
                <a:ea typeface="ＭＳ Ｐゴシック" panose="020B0600070205080204" pitchFamily="34" charset="-128"/>
              </a:rPr>
              <a:t>splitlines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Splits lines at all new lines (\n) and returns a list of each line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3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 smtClean="0">
                <a:latin typeface="Calibri" panose="020F0502020204030204" pitchFamily="34" charset="0"/>
              </a:rPr>
              <a:t>String formatting</a:t>
            </a:r>
            <a:endParaRPr lang="en-IN" sz="4000" b="1" dirty="0"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 Typically used for print statements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%</a:t>
            </a:r>
            <a:r>
              <a:rPr lang="en-IN" sz="2400" dirty="0" smtClean="0"/>
              <a:t>s - String (or any object with a string representation, like numbers) </a:t>
            </a:r>
            <a:endParaRPr lang="en-I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%</a:t>
            </a:r>
            <a:r>
              <a:rPr lang="en-IN" sz="2400" dirty="0" smtClean="0"/>
              <a:t>d - Integers </a:t>
            </a:r>
            <a:endParaRPr lang="en-I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%</a:t>
            </a:r>
            <a:r>
              <a:rPr lang="en-IN" sz="2400" dirty="0" smtClean="0"/>
              <a:t>f - Floating point numbers </a:t>
            </a:r>
            <a:endParaRPr lang="en-I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% . &lt;</a:t>
            </a:r>
            <a:r>
              <a:rPr lang="en-IN" sz="2400" dirty="0" smtClean="0"/>
              <a:t>number of </a:t>
            </a:r>
            <a:r>
              <a:rPr lang="en-IN" sz="2400" dirty="0" smtClean="0"/>
              <a:t>digits&gt;f </a:t>
            </a:r>
            <a:r>
              <a:rPr lang="en-IN" sz="2400" dirty="0" smtClean="0"/>
              <a:t>- Floating point numbers with a fixed amount of digits </a:t>
            </a:r>
            <a:r>
              <a:rPr lang="en-IN" sz="2400" dirty="0" smtClean="0"/>
              <a:t>					to </a:t>
            </a:r>
            <a:r>
              <a:rPr lang="en-IN" sz="2400" dirty="0" smtClean="0"/>
              <a:t>the right of the dot. </a:t>
            </a: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4" y="62344"/>
            <a:ext cx="11606117" cy="936835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Reference - https://docs.python.org/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30" y="1049137"/>
            <a:ext cx="8459714" cy="47585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97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527" y="2589869"/>
            <a:ext cx="3219988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Lists &amp; Tuples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89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Lists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3386" y="1055978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Lists is a sequence data type; defined between [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It is a sort of ‘collection’ – many independent values can be put into one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Lists can contain objects of different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List element can be any data type; even another list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 list can also be empty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Similar to strings, list elements can be extracted using its index value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Lists are mutable i.e. elements of a list can be updated with new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47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List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6743" y="901056"/>
            <a:ext cx="11601576" cy="509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 err="1">
                <a:ea typeface="ＭＳ Ｐゴシック" panose="020B0600070205080204" pitchFamily="34" charset="-128"/>
              </a:rPr>
              <a:t>len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 (list)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Returns the number of elements in the list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range (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x:y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), range(x)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range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x,y</a:t>
            </a:r>
            <a:r>
              <a:rPr lang="en-US" altLang="en-US" sz="2000" dirty="0">
                <a:ea typeface="ＭＳ Ｐゴシック" panose="020B0600070205080204" pitchFamily="34" charset="-128"/>
              </a:rPr>
              <a:t>): Returns a list of numbers ranging from x to y-1 or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range (x): x elements starting from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Concatenate lists using ‘ + ‘;  Repeat list elements using ‘ * ‘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Slicing lists similar to strings  using [ :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Max (list)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min (list)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sum(list)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to get max, min, sum of elements in the list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95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List methods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3386" y="1055979"/>
            <a:ext cx="11601576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List methods can be invoked by appending the method to the list variable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['append',  'clear', 'copy', 'count', 'extend', 'index', 'insert', 'pop', 'remove', 'reverse', 'sort']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Similar to strings,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‘in’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‘not in’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operators can be used to determine if an element is part of a list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44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Commonly used List methods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3882" y="989366"/>
            <a:ext cx="11258295" cy="4824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append (object)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Appends Object to the list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count(object)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Counts how many times the object appears in the list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reverse()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Reverses the order of objects in the list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sort()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2000" dirty="0">
                <a:ea typeface="ＭＳ Ｐゴシック" panose="020B0600070205080204" pitchFamily="34" charset="-128"/>
              </a:rPr>
              <a:t>Sorts objects in the list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91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Tuples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73386" y="1055978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Tuples are similar to lists but are immutable objects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Defined between ( 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1800" dirty="0">
                <a:ea typeface="ＭＳ Ｐゴシック" panose="020B0600070205080204" pitchFamily="34" charset="-128"/>
              </a:rPr>
              <a:t>Tuples can be defined by putting in values separated by commas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₋"/>
            </a:pPr>
            <a:r>
              <a:rPr lang="en-US" altLang="en-US" sz="1800" dirty="0">
                <a:ea typeface="ＭＳ Ｐゴシック" panose="020B0600070205080204" pitchFamily="34" charset="-128"/>
              </a:rPr>
              <a:t>To define a single tuple, comma still has to be included e.g. X=(50,)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Tuple is more memory efficient (as they are immutable)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Similar to lists, tuple elements can be extracted using its index value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Only two tuple methods - 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[ 'count',  'index']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7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112" y="2720497"/>
            <a:ext cx="2875774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Dictionaries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62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Dictionaries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3386" y="1055978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Dictionaries are a set of key – value pairs; dictionary is defined within {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Unlike lists, dictionaries cannot be accessed by sequence / index; dictionary values are accessed by the key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 dictionary can be empty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5914" y="4063942"/>
            <a:ext cx="4111773" cy="19592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Purse = </a:t>
            </a:r>
            <a:r>
              <a:rPr lang="en-US" altLang="en-US" sz="2000" b="1" i="1" dirty="0" err="1"/>
              <a:t>dict</a:t>
            </a:r>
            <a:r>
              <a:rPr lang="en-US" altLang="en-US" sz="2000" b="1" i="1" dirty="0"/>
              <a:t>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Purse [‘money’] = 15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Purse [‘candy’] = 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Purse [‘tissues’] = 50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Print Purse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Print Purse [‘tissues’]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4447" y="3764244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Example</a:t>
            </a:r>
            <a:endParaRPr lang="en-IN" sz="2000" b="1" i="1" u="sng" dirty="0"/>
          </a:p>
        </p:txBody>
      </p:sp>
      <p:sp>
        <p:nvSpPr>
          <p:cNvPr id="3" name="Rectangle 2"/>
          <p:cNvSpPr/>
          <p:nvPr/>
        </p:nvSpPr>
        <p:spPr>
          <a:xfrm>
            <a:off x="6757072" y="4528127"/>
            <a:ext cx="379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{'tissues': 50, 'money': 15, 'candy': 3}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17499" y="4814225"/>
            <a:ext cx="2186082" cy="67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432435" y="51518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62177" y="5361644"/>
            <a:ext cx="1836152" cy="38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633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Iterating through dictionaries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3386" y="1055978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66743" y="1147822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 for loop can go through all the keys in a dictionary and look up the values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You can also use the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items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function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26407" y="1780970"/>
            <a:ext cx="5364407" cy="11196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purse = {money’:15, ‘candy’:5, ‘tissues’:50}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for </a:t>
            </a:r>
            <a:r>
              <a:rPr lang="en-US" altLang="en-US" sz="2000" dirty="0"/>
              <a:t>key</a:t>
            </a:r>
            <a:r>
              <a:rPr lang="en-US" altLang="en-US" sz="2000" i="1" dirty="0"/>
              <a:t> in </a:t>
            </a:r>
            <a:r>
              <a:rPr lang="en-US" altLang="en-US" sz="2000" dirty="0"/>
              <a:t>purse: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print </a:t>
            </a:r>
            <a:r>
              <a:rPr lang="en-US" altLang="en-US" sz="2000" dirty="0"/>
              <a:t>key, purse[key]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26406" y="4063747"/>
            <a:ext cx="5364407" cy="11196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purse = {money’:15, ‘candy’:5, ‘tissues’:50}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for </a:t>
            </a:r>
            <a:r>
              <a:rPr lang="en-US" altLang="en-US" sz="2000" dirty="0"/>
              <a:t>key, value</a:t>
            </a:r>
            <a:r>
              <a:rPr lang="en-US" altLang="en-US" sz="2000" i="1" dirty="0"/>
              <a:t> in </a:t>
            </a:r>
            <a:r>
              <a:rPr lang="en-US" altLang="en-US" sz="2000" dirty="0" err="1"/>
              <a:t>purse.items</a:t>
            </a:r>
            <a:r>
              <a:rPr lang="en-US" altLang="en-US" sz="2000" dirty="0"/>
              <a:t>():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print </a:t>
            </a:r>
            <a:r>
              <a:rPr lang="en-US" altLang="en-US" sz="2000" dirty="0"/>
              <a:t>key,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556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get() method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3386" y="1055978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i="1" dirty="0">
                <a:ea typeface="ＭＳ Ｐゴシック" panose="020B0600070205080204" pitchFamily="34" charset="-128"/>
              </a:rPr>
              <a:t>get()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method can check if a key is already in a dictionary and assume a default value if it is not there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3169" y="2278219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Using if else</a:t>
            </a:r>
            <a:endParaRPr lang="en-IN" sz="2000" b="1" i="1" u="sn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94054" y="2732544"/>
            <a:ext cx="3420172" cy="11196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if</a:t>
            </a:r>
            <a:r>
              <a:rPr lang="en-US" altLang="en-US" sz="2000" dirty="0"/>
              <a:t> name </a:t>
            </a:r>
            <a:r>
              <a:rPr lang="en-US" altLang="en-US" sz="2000" i="1" dirty="0"/>
              <a:t>in</a:t>
            </a:r>
            <a:r>
              <a:rPr lang="en-US" altLang="en-US" sz="2000" dirty="0"/>
              <a:t> counts: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	x=counts[name]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else:</a:t>
            </a: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	x=0</a:t>
            </a: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66798" y="2278219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Using get()</a:t>
            </a:r>
            <a:endParaRPr lang="en-IN" sz="2000" b="1" i="1" u="sn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87683" y="2732544"/>
            <a:ext cx="3420172" cy="6162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x= </a:t>
            </a:r>
            <a:r>
              <a:rPr lang="en-US" altLang="en-US" sz="2000" dirty="0" err="1"/>
              <a:t>counts.get</a:t>
            </a:r>
            <a:r>
              <a:rPr lang="en-US" altLang="en-US" sz="2000" dirty="0"/>
              <a:t>(name,0)</a:t>
            </a:r>
          </a:p>
        </p:txBody>
      </p:sp>
    </p:spTree>
    <p:extLst>
      <p:ext uri="{BB962C8B-B14F-4D97-AF65-F5344CB8AC3E}">
        <p14:creationId xmlns="" xmlns:p14="http://schemas.microsoft.com/office/powerpoint/2010/main" val="27022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4" y="62344"/>
            <a:ext cx="11606117" cy="936835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Running Python – Interactive IDLE Shell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5" y="1065791"/>
            <a:ext cx="6655137" cy="448116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45479" y="1217182"/>
            <a:ext cx="4711279" cy="440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Typically used on Windows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Multi-window text editor with syntax highlighting, auto-completion, smart indent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etc</a:t>
            </a: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Interactive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Can execute Python commands real time at the Python prompt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Good for 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17834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Creating lists from dictionaries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3386" y="1055978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Use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items ()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keys()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values()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methods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1500" y="2560621"/>
            <a:ext cx="5909414" cy="19592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Purse = {‘money’:12, ‘candy’:3, ‘tissues’:50}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err="1"/>
              <a:t>list_items</a:t>
            </a:r>
            <a:r>
              <a:rPr lang="en-US" altLang="en-US" sz="2000" i="1" dirty="0"/>
              <a:t> = [(</a:t>
            </a:r>
            <a:r>
              <a:rPr lang="en-US" altLang="en-US" sz="2000" i="1" dirty="0" err="1"/>
              <a:t>k,v</a:t>
            </a:r>
            <a:r>
              <a:rPr lang="en-US" altLang="en-US" sz="2000" i="1" dirty="0"/>
              <a:t>) for </a:t>
            </a:r>
            <a:r>
              <a:rPr lang="en-US" altLang="en-US" sz="2000" i="1" dirty="0" err="1"/>
              <a:t>k,v</a:t>
            </a:r>
            <a:r>
              <a:rPr lang="en-US" altLang="en-US" sz="2000" i="1" dirty="0"/>
              <a:t> in </a:t>
            </a:r>
            <a:r>
              <a:rPr lang="en-US" altLang="en-US" sz="2000" i="1" dirty="0" err="1"/>
              <a:t>purse.items</a:t>
            </a:r>
            <a:r>
              <a:rPr lang="en-US" altLang="en-US" sz="2000" i="1" dirty="0"/>
              <a:t>()]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err="1"/>
              <a:t>list_keys</a:t>
            </a:r>
            <a:r>
              <a:rPr lang="en-US" altLang="en-US" sz="2000" i="1" dirty="0"/>
              <a:t> = [k for k in </a:t>
            </a:r>
            <a:r>
              <a:rPr lang="en-US" altLang="en-US" sz="2000" i="1" dirty="0" err="1"/>
              <a:t>purse.keys</a:t>
            </a:r>
            <a:r>
              <a:rPr lang="en-US" altLang="en-US" sz="2000" i="1" dirty="0"/>
              <a:t>()]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err="1"/>
              <a:t>list_values</a:t>
            </a:r>
            <a:r>
              <a:rPr lang="en-US" altLang="en-US" sz="2000" i="1" dirty="0"/>
              <a:t> = [v for v in </a:t>
            </a:r>
            <a:r>
              <a:rPr lang="en-US" altLang="en-US" sz="2000" i="1" dirty="0" err="1"/>
              <a:t>purse.values</a:t>
            </a:r>
            <a:r>
              <a:rPr lang="en-US" altLang="en-US" sz="2000" i="1" dirty="0"/>
              <a:t>()]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607" y="1947555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Example</a:t>
            </a:r>
            <a:endParaRPr lang="en-IN" sz="2000" b="1" i="1" u="sng" dirty="0"/>
          </a:p>
        </p:txBody>
      </p:sp>
      <p:sp>
        <p:nvSpPr>
          <p:cNvPr id="7" name="Rectangle 6"/>
          <p:cNvSpPr/>
          <p:nvPr/>
        </p:nvSpPr>
        <p:spPr>
          <a:xfrm>
            <a:off x="7143960" y="3650061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['tissues', 'money', 'candy']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143960" y="3042680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[('tissues', 50), ('money', 15), ('candy', 3)]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43960" y="426719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[50, 15, 3]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71179" y="3227346"/>
            <a:ext cx="1404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41393" y="3834727"/>
            <a:ext cx="2028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56286" y="4451865"/>
            <a:ext cx="1719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52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Creating dictionaries from lists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3386" y="1055978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Use zip() &amp;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dict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() 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64703" y="2487480"/>
            <a:ext cx="6442828" cy="22804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dishes= [‘pizza’, ‘paella’, ‘hamburger’, ‘roti’]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countries = [‘Italy’, ‘Spain’, ‘USA’, ‘India’]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err="1"/>
              <a:t>ctry_dishes</a:t>
            </a:r>
            <a:r>
              <a:rPr lang="en-US" altLang="en-US" sz="2000" i="1" dirty="0"/>
              <a:t> = zip(countries, dishes)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err="1"/>
              <a:t>ctry_dishes_dict</a:t>
            </a:r>
            <a:r>
              <a:rPr lang="en-US" altLang="en-US" sz="2000" i="1" dirty="0"/>
              <a:t> = </a:t>
            </a:r>
            <a:r>
              <a:rPr lang="en-US" altLang="en-US" sz="2000" i="1" dirty="0" err="1"/>
              <a:t>dict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ctry_dishes</a:t>
            </a:r>
            <a:r>
              <a:rPr lang="en-US" altLang="en-US" sz="2000" i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607" y="1947555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Example</a:t>
            </a:r>
            <a:endParaRPr lang="en-IN" sz="2000" b="1" i="1" u="sng" dirty="0"/>
          </a:p>
        </p:txBody>
      </p:sp>
    </p:spTree>
    <p:extLst>
      <p:ext uri="{BB962C8B-B14F-4D97-AF65-F5344CB8AC3E}">
        <p14:creationId xmlns="" xmlns:p14="http://schemas.microsoft.com/office/powerpoint/2010/main" val="36921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802" y="2550680"/>
            <a:ext cx="1142994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Sets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51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Sets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6743" y="899541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Sets are unordered lists with no duplicate entries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9125" y="1865747"/>
            <a:ext cx="8537556" cy="1440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x = set([‘London’, ‘Paris’, ‘Mumbai’, ‘New York’, ‘London’, ‘New York’])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/>
              <a:t>print</a:t>
            </a:r>
            <a:r>
              <a:rPr lang="en-US" altLang="en-US" sz="2000" dirty="0"/>
              <a:t> 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000" dirty="0"/>
              <a:t>{'Mumbai', 'Paris', 'London', 'New York'}</a:t>
            </a:r>
            <a:endParaRPr lang="en-US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978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Set Operations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6743" y="899541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Union combines two sets together and removes duplicate entries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Intersection gets the common values across two sets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Difference gets the values which are in only 1 set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569" y="2480422"/>
            <a:ext cx="549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party1=set(['Jack', 'Jill', 'Humpty', 'Dumpty', 'Mary'])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569" y="2906273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party2 = set(['Humpty', 'Mary', 'Jill‘, ‘</a:t>
            </a:r>
            <a:r>
              <a:rPr lang="en-IN" dirty="0" err="1"/>
              <a:t>Pinochio</a:t>
            </a:r>
            <a:r>
              <a:rPr lang="en-IN" dirty="0"/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567" y="3401897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party1.union(party2)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567" y="3921611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party1.intersection(party2)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567" y="4420395"/>
            <a:ext cx="394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party1.symmetric_difference(party2)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6567" y="4913637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party1.difference(party2)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6567" y="5390962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party2.difference(party1)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1613" y="3401897"/>
            <a:ext cx="5621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{'Jack', 'Humpty', 'Dumpty’, 'Mary', 'Jill', '</a:t>
            </a:r>
            <a:r>
              <a:rPr lang="en-IN" dirty="0" err="1"/>
              <a:t>Pinochio</a:t>
            </a:r>
            <a:r>
              <a:rPr lang="en-IN" dirty="0"/>
              <a:t>'}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71613" y="3921611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{'Humpty', 'Mary', 'Jill'}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1613" y="4425020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{'Jack', '</a:t>
            </a:r>
            <a:r>
              <a:rPr lang="en-IN" dirty="0" err="1"/>
              <a:t>Pinochio</a:t>
            </a:r>
            <a:r>
              <a:rPr lang="en-IN" dirty="0"/>
              <a:t>', 'Dumpty'}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71613" y="4913637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{'Jack', 'Dumpty'}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71613" y="5388263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{'</a:t>
            </a:r>
            <a:r>
              <a:rPr lang="en-IN" dirty="0" err="1"/>
              <a:t>Pinochio</a:t>
            </a:r>
            <a:r>
              <a:rPr lang="en-IN" dirty="0"/>
              <a:t>'}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17499" y="3586563"/>
            <a:ext cx="1513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17499" y="4106277"/>
            <a:ext cx="1562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21878" y="4617173"/>
            <a:ext cx="1457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8056" y="5104359"/>
            <a:ext cx="1589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54836" y="5571654"/>
            <a:ext cx="1589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98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939" y="2668246"/>
            <a:ext cx="5323108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Dates &amp; Time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</a:rPr>
              <a:t>Date / Time functions</a:t>
            </a:r>
            <a:endParaRPr lang="en-IN" sz="4000" b="1" dirty="0"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6743" y="899541"/>
            <a:ext cx="11601576" cy="509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datetime module in Python for working with dates and time</a:t>
            </a: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Dates &amp; times are stored in python as a datetime object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Methods with datetime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itchFamily="18" charset="0"/>
              <a:buChar char="⁻"/>
            </a:pPr>
            <a:r>
              <a:rPr lang="en-US" altLang="en-US" sz="1800" b="1" dirty="0" smtClean="0">
                <a:ea typeface="ＭＳ Ｐゴシック" panose="020B0600070205080204" pitchFamily="34" charset="-128"/>
              </a:rPr>
              <a:t>'date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'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,  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‘datetime’,  ‘time’, ‘</a:t>
            </a:r>
            <a:r>
              <a:rPr lang="en-US" altLang="en-US" sz="1800" b="1" dirty="0" err="1" smtClean="0">
                <a:ea typeface="ＭＳ Ｐゴシック" panose="020B0600070205080204" pitchFamily="34" charset="-128"/>
              </a:rPr>
              <a:t>timedelta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’,  ‘</a:t>
            </a:r>
            <a:r>
              <a:rPr lang="en-US" altLang="en-US" sz="1800" b="1" dirty="0" err="1" smtClean="0">
                <a:ea typeface="ＭＳ Ｐゴシック" panose="020B0600070205080204" pitchFamily="34" charset="-128"/>
              </a:rPr>
              <a:t>tzinfo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’</a:t>
            </a:r>
            <a:endParaRPr lang="en-US" altLang="en-US" sz="1800" b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Methods available with </a:t>
            </a:r>
            <a:r>
              <a:rPr lang="en-US" altLang="en-US" sz="2400" b="1" dirty="0" err="1" smtClean="0">
                <a:ea typeface="ＭＳ Ｐゴシック" panose="020B0600070205080204" pitchFamily="34" charset="-128"/>
              </a:rPr>
              <a:t>datetime.datetime</a:t>
            </a:r>
            <a:endParaRPr lang="en-US" altLang="en-US" sz="2400" b="1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Palatino Linotype" pitchFamily="18" charset="0"/>
              <a:buChar char="₋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astimezone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'combine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ctime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'date'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'day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dst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fromordinal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fromtimestamp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‘hour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isocalendar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isoformat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isoweekday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'max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'microsecond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'min',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'minute', 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'month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', 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'now',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'replace', 'resolution',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'second', '</a:t>
            </a:r>
            <a:r>
              <a:rPr lang="en-US" altLang="en-US" sz="2000" b="1" dirty="0" err="1" smtClean="0">
                <a:ea typeface="ＭＳ Ｐゴシック" panose="020B0600070205080204" pitchFamily="34" charset="-128"/>
              </a:rPr>
              <a:t>strftime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strptime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'time'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timetuple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timetz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'today',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toordinal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tzinfo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tzname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utcfromtimestamp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utcnow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utcoffset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'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utctimetuple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',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'weekday',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 'year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'</a:t>
            </a: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8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</a:rPr>
              <a:t>Date / Time functions</a:t>
            </a:r>
            <a:endParaRPr lang="en-IN" sz="4000" b="1" dirty="0"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6743" y="899541"/>
            <a:ext cx="11601576" cy="509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E.g.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b="1" dirty="0" smtClean="0">
                <a:ea typeface="ＭＳ Ｐゴシック" panose="020B0600070205080204" pitchFamily="34" charset="-128"/>
              </a:rPr>
              <a:t>d =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datetime.datetime.today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() </a:t>
            </a:r>
            <a:r>
              <a:rPr lang="en-US" altLang="en-US" sz="2000" b="1" dirty="0" smtClean="0">
                <a:ea typeface="ＭＳ Ｐゴシック" panose="020B0600070205080204" pitchFamily="34" charset="-128"/>
                <a:sym typeface="Wingdings" pitchFamily="2" charset="2"/>
              </a:rPr>
              <a:t> value of d = </a:t>
            </a:r>
            <a:r>
              <a:rPr lang="nn-NO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datetime.datetime(2016</a:t>
            </a:r>
            <a:r>
              <a:rPr lang="nn-NO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, 8, 17, 23, 8, 57, 985000)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 smtClean="0">
                <a:ea typeface="ＭＳ Ｐゴシック" panose="020B0600070205080204" pitchFamily="34" charset="-128"/>
              </a:rPr>
              <a:t>d.hour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 23,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 smtClean="0">
                <a:ea typeface="ＭＳ Ｐゴシック" panose="020B0600070205080204" pitchFamily="34" charset="-128"/>
                <a:sym typeface="Wingdings" pitchFamily="2" charset="2"/>
              </a:rPr>
              <a:t>d.weekday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()  2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 smtClean="0">
                <a:ea typeface="ＭＳ Ｐゴシック" panose="020B0600070205080204" pitchFamily="34" charset="-128"/>
                <a:sym typeface="Wingdings" pitchFamily="2" charset="2"/>
              </a:rPr>
              <a:t>d.strftime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('%Y-%m-%d')  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'2016-08-17‘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 smtClean="0">
                <a:ea typeface="ＭＳ Ｐゴシック" panose="020B0600070205080204" pitchFamily="34" charset="-128"/>
                <a:sym typeface="Wingdings" pitchFamily="2" charset="2"/>
              </a:rPr>
              <a:t>d.strftime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(‘%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H:%M:%S’)  '23:08:57'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400" b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Time Delta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now =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datetime.datetime.now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() 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 2016-08-17 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Wingdings" pitchFamily="2" charset="2"/>
              </a:rPr>
              <a:t>23:25:08.260000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 smtClean="0">
                <a:ea typeface="ＭＳ Ｐゴシック" panose="020B0600070205080204" pitchFamily="34" charset="-128"/>
              </a:rPr>
              <a:t>yestday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= now -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datetime.timedelta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(days=1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 smtClean="0">
                <a:ea typeface="ＭＳ Ｐゴシック" panose="020B0600070205080204" pitchFamily="34" charset="-128"/>
              </a:rPr>
              <a:t>Tmrw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= now + 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datetime.timedelta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(days=1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 smtClean="0">
                <a:ea typeface="ＭＳ Ｐゴシック" panose="020B0600070205080204" pitchFamily="34" charset="-128"/>
              </a:rPr>
              <a:t>Last_week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= now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-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datetime.timedelta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(weeks=1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8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</a:rPr>
              <a:t>Date comparisons</a:t>
            </a:r>
            <a:endParaRPr lang="en-IN" sz="4000" b="1" dirty="0"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6743" y="1069358"/>
            <a:ext cx="11601576" cy="3489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400" dirty="0" smtClean="0"/>
              <a:t>date1 = </a:t>
            </a:r>
            <a:r>
              <a:rPr lang="en-IN" sz="2400" dirty="0" err="1" smtClean="0"/>
              <a:t>datetime</a:t>
            </a:r>
            <a:r>
              <a:rPr lang="en-IN" sz="2400" dirty="0" smtClean="0"/>
              <a:t>(2016, 8,17)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400" dirty="0" smtClean="0"/>
              <a:t>date2 = </a:t>
            </a:r>
            <a:r>
              <a:rPr lang="en-IN" sz="2400" dirty="0" err="1" smtClean="0"/>
              <a:t>datetime</a:t>
            </a:r>
            <a:r>
              <a:rPr lang="en-IN" sz="2400" dirty="0" smtClean="0"/>
              <a:t>(2016, </a:t>
            </a:r>
            <a:r>
              <a:rPr lang="en-IN" sz="2400" dirty="0" smtClean="0"/>
              <a:t>7,17)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date2&gt; date1 </a:t>
            </a:r>
            <a:r>
              <a:rPr lang="en-US" sz="2400" dirty="0" smtClean="0">
                <a:sym typeface="Wingdings" pitchFamily="2" charset="2"/>
              </a:rPr>
              <a:t> false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598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508" y="2694373"/>
            <a:ext cx="4139767" cy="761222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</a:rPr>
              <a:t>Exception handling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25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4" y="62344"/>
            <a:ext cx="11606117" cy="936835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Running Python – </a:t>
            </a:r>
            <a:r>
              <a:rPr lang="en-IN" sz="4000" b="1" dirty="0" err="1">
                <a:latin typeface="Calibri" panose="020F0502020204030204" pitchFamily="34" charset="0"/>
              </a:rPr>
              <a:t>Jupyter</a:t>
            </a:r>
            <a:r>
              <a:rPr lang="en-IN" sz="4000" b="1" dirty="0">
                <a:latin typeface="Calibri" panose="020F0502020204030204" pitchFamily="34" charset="0"/>
              </a:rPr>
              <a:t>/</a:t>
            </a:r>
            <a:r>
              <a:rPr lang="en-IN" sz="4000" b="1" dirty="0" err="1">
                <a:latin typeface="Calibri" panose="020F0502020204030204" pitchFamily="34" charset="0"/>
              </a:rPr>
              <a:t>Ipython</a:t>
            </a:r>
            <a:r>
              <a:rPr lang="en-IN" sz="4000" b="1" dirty="0">
                <a:latin typeface="Calibri" panose="020F0502020204030204" pitchFamily="34" charset="0"/>
              </a:rPr>
              <a:t> Notebook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27313" y="906009"/>
            <a:ext cx="4711279" cy="440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Interactive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Good mix between a shell and script file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Ability to run only pieces of a particular code vs everything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Can share workbooks across multiple users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Can see output / code in same file (inline)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alatino Linotype" panose="02040502050505030304" pitchFamily="18" charset="0"/>
              <a:buChar char="⁻"/>
            </a:pPr>
            <a:r>
              <a:rPr lang="en-US" altLang="en-US" sz="2000" dirty="0">
                <a:ea typeface="ＭＳ Ｐゴシック" panose="020B0600070205080204" pitchFamily="34" charset="-128"/>
              </a:rPr>
              <a:t>Especially useful for plots / complex pieces of 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4" y="1150570"/>
            <a:ext cx="6957918" cy="44811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29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Types of exceptions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8534893"/>
              </p:ext>
            </p:extLst>
          </p:nvPr>
        </p:nvGraphicFramePr>
        <p:xfrm>
          <a:off x="183626" y="928725"/>
          <a:ext cx="5726668" cy="4934477"/>
        </p:xfrm>
        <a:graphic>
          <a:graphicData uri="http://schemas.openxmlformats.org/drawingml/2006/table">
            <a:tbl>
              <a:tblPr/>
              <a:tblGrid>
                <a:gridCol w="2115920">
                  <a:extLst>
                    <a:ext uri="{9D8B030D-6E8A-4147-A177-3AD203B41FA5}">
                      <a16:colId xmlns="" xmlns:a16="http://schemas.microsoft.com/office/drawing/2014/main" val="281535279"/>
                    </a:ext>
                  </a:extLst>
                </a:gridCol>
                <a:gridCol w="3610748">
                  <a:extLst>
                    <a:ext uri="{9D8B030D-6E8A-4147-A177-3AD203B41FA5}">
                      <a16:colId xmlns="" xmlns:a16="http://schemas.microsoft.com/office/drawing/2014/main" val="1667627725"/>
                    </a:ext>
                  </a:extLst>
                </a:gridCol>
              </a:tblGrid>
              <a:tr h="2214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EXCEPTION NAME</a:t>
                      </a:r>
                      <a:endParaRPr lang="en-IN" sz="140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DESCRIPTION</a:t>
                      </a:r>
                      <a:endParaRPr lang="en-IN" sz="140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401407"/>
                  </a:ext>
                </a:extLst>
              </a:tr>
              <a:tr h="22140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Exception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Base class for all exceptions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27556913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StopIteration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when the next() method of an iterator does not point to any object.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8998968"/>
                  </a:ext>
                </a:extLst>
              </a:tr>
              <a:tr h="25305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SystemExit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by the sys.exit() function.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2207577"/>
                  </a:ext>
                </a:extLst>
              </a:tr>
              <a:tr h="55765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StandardError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Base class for all built-in exceptions except StopIteration and SystemExit.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1948902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ArithmeticError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Base class for all errors that occur for numeric calculation.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8608373"/>
                  </a:ext>
                </a:extLst>
              </a:tr>
              <a:tr h="52366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OverflowError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when a calculation exceeds maximum limit for a numeric type.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5946361"/>
                  </a:ext>
                </a:extLst>
              </a:tr>
              <a:tr h="310002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err="1">
                          <a:effectLst/>
                        </a:rPr>
                        <a:t>FloatingPointError</a:t>
                      </a:r>
                      <a:endParaRPr lang="en-IN" sz="1400" dirty="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when a floating point calculation fails.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8469486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ZeroDivisonError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when division or modulo by zero takes place for all numeric types.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64205372"/>
                  </a:ext>
                </a:extLst>
              </a:tr>
              <a:tr h="382551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err="1">
                          <a:effectLst/>
                        </a:rPr>
                        <a:t>AssertionError</a:t>
                      </a:r>
                      <a:endParaRPr lang="en-IN" sz="1400" dirty="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in case of failure of the Assert statement.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6592946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AttributeError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in case of failure of attribute reference or assignment.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43138683"/>
                  </a:ext>
                </a:extLst>
              </a:tr>
              <a:tr h="65829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err="1">
                          <a:effectLst/>
                        </a:rPr>
                        <a:t>EOFError</a:t>
                      </a:r>
                      <a:endParaRPr lang="en-IN" sz="1400" dirty="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Raised when there is no input from either the </a:t>
                      </a:r>
                      <a:r>
                        <a:rPr lang="en-IN" sz="1400" dirty="0" err="1">
                          <a:effectLst/>
                        </a:rPr>
                        <a:t>raw_input</a:t>
                      </a:r>
                      <a:r>
                        <a:rPr lang="en-IN" sz="1400" dirty="0">
                          <a:effectLst/>
                        </a:rPr>
                        <a:t>() or input() function and the end of file is reached.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24162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39633969"/>
              </p:ext>
            </p:extLst>
          </p:nvPr>
        </p:nvGraphicFramePr>
        <p:xfrm>
          <a:off x="6253382" y="928725"/>
          <a:ext cx="5579318" cy="4984785"/>
        </p:xfrm>
        <a:graphic>
          <a:graphicData uri="http://schemas.openxmlformats.org/drawingml/2006/table">
            <a:tbl>
              <a:tblPr/>
              <a:tblGrid>
                <a:gridCol w="1988329">
                  <a:extLst>
                    <a:ext uri="{9D8B030D-6E8A-4147-A177-3AD203B41FA5}">
                      <a16:colId xmlns="" xmlns:a16="http://schemas.microsoft.com/office/drawing/2014/main" val="281535279"/>
                    </a:ext>
                  </a:extLst>
                </a:gridCol>
                <a:gridCol w="3590989">
                  <a:extLst>
                    <a:ext uri="{9D8B030D-6E8A-4147-A177-3AD203B41FA5}">
                      <a16:colId xmlns="" xmlns:a16="http://schemas.microsoft.com/office/drawing/2014/main" val="1667627725"/>
                    </a:ext>
                  </a:extLst>
                </a:gridCol>
              </a:tblGrid>
              <a:tr h="4182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EXCEPTION NAME</a:t>
                      </a:r>
                      <a:endParaRPr lang="en-IN" sz="1400" dirty="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DESCRIPTION</a:t>
                      </a:r>
                      <a:endParaRPr lang="en-IN" sz="140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401407"/>
                  </a:ext>
                </a:extLst>
              </a:tr>
              <a:tr h="47794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err="1">
                          <a:effectLst/>
                        </a:rPr>
                        <a:t>ImportError</a:t>
                      </a:r>
                      <a:endParaRPr lang="en-IN" sz="1400" dirty="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when an import statement fails.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104174"/>
                  </a:ext>
                </a:extLst>
              </a:tr>
              <a:tr h="64498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KeyboardInterrupt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when the user interrupts program execution, usually by pressing Ctrl+c.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23636375"/>
                  </a:ext>
                </a:extLst>
              </a:tr>
              <a:tr h="839113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err="1">
                          <a:effectLst/>
                        </a:rPr>
                        <a:t>SystemError</a:t>
                      </a:r>
                      <a:endParaRPr lang="en-IN" sz="1400" dirty="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Raised when the interpreter finds an internal problem, but when this error is encountered the Python interpreter does not exit.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4977100"/>
                  </a:ext>
                </a:extLst>
              </a:tr>
              <a:tr h="84410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SystemExit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when Python interpreter is quit by using the sys.exit() function. If not handled in the code, causes the interpreter to exit.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7982719"/>
                  </a:ext>
                </a:extLst>
              </a:tr>
              <a:tr h="74805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err="1">
                          <a:effectLst/>
                        </a:rPr>
                        <a:t>ValueError</a:t>
                      </a:r>
                      <a:endParaRPr lang="en-IN" sz="1400" dirty="0">
                        <a:effectLst/>
                      </a:endParaRP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Raised when the built-in function for a data type has the valid type of arguments, but the arguments have invalid values specified.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1826621"/>
                  </a:ext>
                </a:extLst>
              </a:tr>
              <a:tr h="57137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RuntimeError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Raised when a generated error does not fall into any category.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6144969"/>
                  </a:ext>
                </a:extLst>
              </a:tr>
              <a:tr h="17161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NotImplementedError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Raised when an abstract method that needs to be implemented in an inherited class is not actually implemented.</a:t>
                      </a:r>
                    </a:p>
                  </a:txBody>
                  <a:tcPr marL="1442" marR="1442" marT="1442" marB="1442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3169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528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" y="81800"/>
            <a:ext cx="11606117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Try &amp; Except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06610" y="961580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You surround a complex section of code with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try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&amp;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except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If code in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try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works, -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except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section is skipped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If code in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try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fails, -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except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section is executed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4296" y="3222208"/>
            <a:ext cx="5364407" cy="30635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Str_input</a:t>
            </a:r>
            <a:r>
              <a:rPr lang="en-US" altLang="en-US" dirty="0"/>
              <a:t> = raw_input(‘Enter a number: ‘)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Try: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	</a:t>
            </a:r>
            <a:r>
              <a:rPr lang="en-US" altLang="en-US" dirty="0" err="1"/>
              <a:t>val</a:t>
            </a:r>
            <a:r>
              <a:rPr lang="en-US" altLang="en-US" dirty="0"/>
              <a:t> = </a:t>
            </a:r>
            <a:r>
              <a:rPr lang="en-US" altLang="en-US" dirty="0" err="1"/>
              <a:t>int</a:t>
            </a:r>
            <a:r>
              <a:rPr lang="en-US" altLang="en-US" dirty="0"/>
              <a:t>(</a:t>
            </a:r>
            <a:r>
              <a:rPr lang="en-US" altLang="en-US" dirty="0" err="1"/>
              <a:t>str_input</a:t>
            </a:r>
            <a:r>
              <a:rPr lang="en-US" altLang="en-US" dirty="0"/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Except: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	</a:t>
            </a:r>
            <a:r>
              <a:rPr lang="en-US" altLang="en-US" dirty="0" err="1"/>
              <a:t>val</a:t>
            </a:r>
            <a:r>
              <a:rPr lang="en-US" altLang="en-US" dirty="0"/>
              <a:t> = -1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If </a:t>
            </a:r>
            <a:r>
              <a:rPr lang="en-US" altLang="en-US" dirty="0" err="1"/>
              <a:t>val</a:t>
            </a:r>
            <a:r>
              <a:rPr lang="en-US" altLang="en-US" dirty="0"/>
              <a:t> &gt; 0: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	print </a:t>
            </a:r>
            <a:r>
              <a:rPr lang="en-US" altLang="en-US" dirty="0"/>
              <a:t>‘Thanks for entering correctly’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Else: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	print </a:t>
            </a:r>
            <a:r>
              <a:rPr lang="en-US" altLang="en-US" dirty="0"/>
              <a:t>‘Not a number; Enter correctly’</a:t>
            </a:r>
            <a:endParaRPr lang="en-US" altLang="en-US" i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/>
          </a:p>
        </p:txBody>
      </p:sp>
    </p:spTree>
    <p:extLst>
      <p:ext uri="{BB962C8B-B14F-4D97-AF65-F5344CB8AC3E}">
        <p14:creationId xmlns="" xmlns:p14="http://schemas.microsoft.com/office/powerpoint/2010/main" val="16154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6" y="2537617"/>
            <a:ext cx="8170811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Accessing data from different sources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25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92" y="186302"/>
            <a:ext cx="8170811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Accessing </a:t>
            </a:r>
            <a:r>
              <a:rPr lang="en-IN" sz="4000" b="1" dirty="0" smtClean="0">
                <a:latin typeface="Calibri" panose="020F0502020204030204" pitchFamily="34" charset="0"/>
              </a:rPr>
              <a:t>web data</a:t>
            </a:r>
            <a:endParaRPr lang="en-IN" sz="4000" b="1" dirty="0"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5932" y="1121610"/>
            <a:ext cx="11601576" cy="469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Using authorized API’s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b="1" dirty="0" smtClean="0">
                <a:ea typeface="ＭＳ Ｐゴシック" panose="020B0600070205080204" pitchFamily="34" charset="-128"/>
              </a:rPr>
              <a:t>Twitter, Google etc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 err="1" smtClean="0">
                <a:ea typeface="ＭＳ Ｐゴシック" panose="020B0600070205080204" pitchFamily="34" charset="-128"/>
              </a:rPr>
              <a:t>Webscraping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 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b="1" dirty="0" smtClean="0">
                <a:ea typeface="ＭＳ Ｐゴシック" panose="020B0600070205080204" pitchFamily="34" charset="-128"/>
              </a:rPr>
              <a:t>Beautiful soup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b="1" dirty="0" smtClean="0">
                <a:ea typeface="ＭＳ Ｐゴシック" panose="020B0600070205080204" pitchFamily="34" charset="-128"/>
              </a:rPr>
              <a:t>Scrappy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b="1" dirty="0" smtClean="0">
                <a:ea typeface="ＭＳ Ｐゴシック" panose="020B0600070205080204" pitchFamily="34" charset="-128"/>
              </a:rPr>
              <a:t>Etc… </a:t>
            </a: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25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92" y="186302"/>
            <a:ext cx="8170811" cy="761222"/>
          </a:xfrm>
        </p:spPr>
        <p:txBody>
          <a:bodyPr anchor="ctr" anchorCtr="0">
            <a:normAutofit/>
          </a:bodyPr>
          <a:lstStyle/>
          <a:p>
            <a:r>
              <a:rPr lang="en-IN" sz="4000" b="1" dirty="0" smtClean="0">
                <a:latin typeface="Calibri" panose="020F0502020204030204" pitchFamily="34" charset="0"/>
              </a:rPr>
              <a:t>HTML basics</a:t>
            </a:r>
            <a:endParaRPr lang="en-IN" sz="4000" b="1" dirty="0"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6877" y="1200305"/>
            <a:ext cx="11681309" cy="449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6" name="Picture 5" descr="HT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340426"/>
            <a:ext cx="5049267" cy="2815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9484" y="57072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en-IN" b="1" dirty="0" smtClean="0"/>
              <a:t>&lt;!DOCTYPE html&gt; : </a:t>
            </a:r>
            <a:r>
              <a:rPr lang="en-IN" dirty="0" smtClean="0"/>
              <a:t>HTML documents must start with a type </a:t>
            </a:r>
            <a:r>
              <a:rPr lang="en-IN" dirty="0" smtClean="0"/>
              <a:t>declaration</a:t>
            </a:r>
          </a:p>
          <a:p>
            <a:pPr marL="263525" indent="-263525">
              <a:buFont typeface="Arial" pitchFamily="34" charset="0"/>
              <a:buChar char="•"/>
            </a:pPr>
            <a:endParaRPr lang="en-IN" dirty="0" smtClean="0"/>
          </a:p>
          <a:p>
            <a:pPr marL="263525" indent="-263525">
              <a:buFont typeface="Arial" pitchFamily="34" charset="0"/>
              <a:buChar char="•"/>
            </a:pPr>
            <a:r>
              <a:rPr lang="en-IN" dirty="0" smtClean="0"/>
              <a:t>HTML document is contained between </a:t>
            </a:r>
            <a:r>
              <a:rPr lang="en-IN" b="1" dirty="0" smtClean="0"/>
              <a:t>&lt;html&gt;</a:t>
            </a:r>
            <a:r>
              <a:rPr lang="en-IN" dirty="0" smtClean="0"/>
              <a:t> and </a:t>
            </a:r>
            <a:r>
              <a:rPr lang="en-IN" b="1" dirty="0" smtClean="0"/>
              <a:t>&lt;/html&gt;</a:t>
            </a:r>
            <a:endParaRPr lang="en-IN" dirty="0" smtClean="0"/>
          </a:p>
          <a:p>
            <a:pPr marL="263525" indent="-263525">
              <a:buFont typeface="Arial" pitchFamily="34" charset="0"/>
              <a:buChar char="•"/>
            </a:pPr>
            <a:endParaRPr lang="en-IN" dirty="0" smtClean="0"/>
          </a:p>
          <a:p>
            <a:pPr marL="263525" indent="-263525"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/>
              <a:t>visible part of the HTML document is between </a:t>
            </a:r>
            <a:r>
              <a:rPr lang="en-IN" b="1" dirty="0" smtClean="0"/>
              <a:t>&lt;body&gt;</a:t>
            </a:r>
            <a:r>
              <a:rPr lang="en-IN" dirty="0" smtClean="0"/>
              <a:t> and </a:t>
            </a:r>
            <a:r>
              <a:rPr lang="en-IN" b="1" dirty="0" smtClean="0"/>
              <a:t>&lt;/body&gt;</a:t>
            </a:r>
            <a:endParaRPr lang="en-IN" dirty="0" smtClean="0"/>
          </a:p>
          <a:p>
            <a:pPr marL="263525" indent="-263525">
              <a:buFont typeface="Arial" pitchFamily="34" charset="0"/>
              <a:buChar char="•"/>
            </a:pPr>
            <a:endParaRPr lang="en-IN" dirty="0" smtClean="0"/>
          </a:p>
          <a:p>
            <a:pPr marL="263525" indent="-263525">
              <a:buFont typeface="Arial" pitchFamily="34" charset="0"/>
              <a:buChar char="•"/>
            </a:pPr>
            <a:r>
              <a:rPr lang="en-IN" dirty="0" smtClean="0"/>
              <a:t>HTML </a:t>
            </a:r>
            <a:r>
              <a:rPr lang="en-IN" dirty="0" smtClean="0"/>
              <a:t>headings are defined with the </a:t>
            </a:r>
            <a:r>
              <a:rPr lang="en-IN" b="1" dirty="0" smtClean="0"/>
              <a:t>&lt;h1&gt;</a:t>
            </a:r>
            <a:r>
              <a:rPr lang="en-IN" dirty="0" smtClean="0"/>
              <a:t> to </a:t>
            </a:r>
            <a:r>
              <a:rPr lang="en-IN" b="1" dirty="0" smtClean="0"/>
              <a:t>&lt;h6&gt;</a:t>
            </a:r>
            <a:r>
              <a:rPr lang="en-IN" dirty="0" smtClean="0"/>
              <a:t> tags</a:t>
            </a:r>
          </a:p>
          <a:p>
            <a:pPr marL="263525" indent="-263525">
              <a:buFont typeface="Arial" pitchFamily="34" charset="0"/>
              <a:buChar char="•"/>
            </a:pPr>
            <a:endParaRPr lang="en-IN" dirty="0" smtClean="0"/>
          </a:p>
          <a:p>
            <a:pPr marL="263525" indent="-263525">
              <a:buFont typeface="Arial" pitchFamily="34" charset="0"/>
              <a:buChar char="•"/>
            </a:pPr>
            <a:r>
              <a:rPr lang="en-IN" dirty="0" smtClean="0"/>
              <a:t>HTML </a:t>
            </a:r>
            <a:r>
              <a:rPr lang="en-IN" dirty="0" smtClean="0"/>
              <a:t>paragraphs are defined with the </a:t>
            </a:r>
            <a:r>
              <a:rPr lang="en-IN" b="1" dirty="0" smtClean="0"/>
              <a:t>&lt;p&gt;</a:t>
            </a:r>
            <a:r>
              <a:rPr lang="en-IN" dirty="0" smtClean="0"/>
              <a:t> </a:t>
            </a:r>
            <a:r>
              <a:rPr lang="en-IN" dirty="0" smtClean="0"/>
              <a:t>tag</a:t>
            </a:r>
          </a:p>
          <a:p>
            <a:pPr marL="263525" indent="-263525">
              <a:buFont typeface="Arial" pitchFamily="34" charset="0"/>
              <a:buChar char="•"/>
            </a:pPr>
            <a:endParaRPr lang="en-IN" dirty="0" smtClean="0"/>
          </a:p>
          <a:p>
            <a:pPr marL="263525" indent="-263525">
              <a:buFont typeface="Arial" pitchFamily="34" charset="0"/>
              <a:buChar char="•"/>
            </a:pPr>
            <a:r>
              <a:rPr lang="en-IN" dirty="0" smtClean="0"/>
              <a:t>HTML links are defined with the &lt;a&gt; tag, </a:t>
            </a:r>
            <a:endParaRPr lang="en-IN" dirty="0" smtClean="0"/>
          </a:p>
          <a:p>
            <a:pPr marL="263525" indent="-263525"/>
            <a:r>
              <a:rPr lang="en-IN" dirty="0" smtClean="0"/>
              <a:t>	</a:t>
            </a:r>
            <a:r>
              <a:rPr lang="en-IN" dirty="0" smtClean="0"/>
              <a:t>“&lt;</a:t>
            </a:r>
            <a:r>
              <a:rPr lang="en-IN" dirty="0" smtClean="0"/>
              <a:t>a </a:t>
            </a:r>
            <a:r>
              <a:rPr lang="en-IN" dirty="0" err="1" smtClean="0"/>
              <a:t>href</a:t>
            </a:r>
            <a:r>
              <a:rPr lang="en-IN" dirty="0" smtClean="0"/>
              <a:t>=“http://www.test.com</a:t>
            </a:r>
            <a:r>
              <a:rPr lang="en-IN" dirty="0" smtClean="0"/>
              <a:t>”&gt; This </a:t>
            </a:r>
            <a:r>
              <a:rPr lang="en-IN" dirty="0" smtClean="0"/>
              <a:t>is a link for test.com&lt;/a</a:t>
            </a:r>
            <a:r>
              <a:rPr lang="en-IN" dirty="0" smtClean="0"/>
              <a:t>&gt;”</a:t>
            </a:r>
          </a:p>
          <a:p>
            <a:pPr marL="263525" indent="-263525">
              <a:buFont typeface="Arial" pitchFamily="34" charset="0"/>
              <a:buChar char="•"/>
            </a:pPr>
            <a:endParaRPr lang="en-IN" dirty="0" smtClean="0"/>
          </a:p>
          <a:p>
            <a:pPr marL="263525" indent="-263525">
              <a:buFont typeface="Arial" pitchFamily="34" charset="0"/>
              <a:buChar char="•"/>
            </a:pPr>
            <a:r>
              <a:rPr lang="en-IN" dirty="0" smtClean="0"/>
              <a:t>HTML tables are defined with&lt;Table&gt;, row as &lt;</a:t>
            </a:r>
            <a:r>
              <a:rPr lang="en-IN" dirty="0" err="1" smtClean="0"/>
              <a:t>tr</a:t>
            </a:r>
            <a:r>
              <a:rPr lang="en-IN" dirty="0" smtClean="0"/>
              <a:t>&gt; and rows are divided into data as &lt;td&gt;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425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233" y="2520930"/>
            <a:ext cx="2569353" cy="936835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The Basics</a:t>
            </a:r>
          </a:p>
        </p:txBody>
      </p:sp>
    </p:spTree>
    <p:extLst>
      <p:ext uri="{BB962C8B-B14F-4D97-AF65-F5344CB8AC3E}">
        <p14:creationId xmlns="" xmlns:p14="http://schemas.microsoft.com/office/powerpoint/2010/main" val="36859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937" y="1251436"/>
            <a:ext cx="11806460" cy="42531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solidFill>
                  <a:schemeClr val="accent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A Simple Python Program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x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15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    		    		 </a:t>
            </a:r>
            <a:r>
              <a:rPr lang="en-US" altLang="en-US" sz="2400" dirty="0">
                <a:solidFill>
                  <a:schemeClr val="accent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Assigning a numeric value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				     	 </a:t>
            </a:r>
            <a:r>
              <a:rPr lang="en-US" altLang="en-US" sz="2400" dirty="0">
                <a:solidFill>
                  <a:schemeClr val="accent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Assigning a char value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z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5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z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  	 </a:t>
            </a:r>
            <a:r>
              <a:rPr lang="en-US" altLang="en-US" sz="2400" dirty="0">
                <a:solidFill>
                  <a:schemeClr val="accent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Checking for a condition</a:t>
            </a:r>
            <a:endParaRPr lang="en-US" altLang="en-US" sz="24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x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x +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					 	 </a:t>
            </a:r>
            <a:r>
              <a:rPr lang="en-US" altLang="en-US" sz="2400" dirty="0">
                <a:solidFill>
                  <a:schemeClr val="accent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Value modification</a:t>
            </a:r>
            <a:endParaRPr lang="en-US" altLang="en-US" sz="24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y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+ </a:t>
            </a:r>
            <a:r>
              <a:rPr lang="en-US" altLang="en-US" sz="240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 World”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	 </a:t>
            </a:r>
            <a:r>
              <a:rPr lang="en-US" altLang="en-US" sz="2400" dirty="0">
                <a:solidFill>
                  <a:schemeClr val="accent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String concatenation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x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4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</a:t>
            </a:r>
            <a:endParaRPr lang="en-US" altLang="en-US" sz="28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4" y="62344"/>
            <a:ext cx="11606117" cy="936835"/>
          </a:xfrm>
        </p:spPr>
        <p:txBody>
          <a:bodyPr anchor="ctr" anchorCtr="0"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</a:rPr>
              <a:t>A Sample Python Code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46639" y="5504567"/>
            <a:ext cx="8532381" cy="834023"/>
            <a:chOff x="2628144" y="5624195"/>
            <a:chExt cx="7495044" cy="834023"/>
          </a:xfrm>
        </p:grpSpPr>
        <p:sp>
          <p:nvSpPr>
            <p:cNvPr id="5" name="Rectangle 4"/>
            <p:cNvSpPr/>
            <p:nvPr/>
          </p:nvSpPr>
          <p:spPr>
            <a:xfrm>
              <a:off x="2628144" y="5624195"/>
              <a:ext cx="14836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Lucida Sans Typewriter" panose="020B0509030504030204" pitchFamily="49" charset="0"/>
                  <a:ea typeface="ＭＳ Ｐゴシック" panose="020B0600070205080204" pitchFamily="34" charset="-128"/>
                </a:rPr>
                <a:t>Variable</a:t>
              </a:r>
              <a:endParaRPr lang="en-IN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29710" y="5627221"/>
              <a:ext cx="14836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ucida Sans Typewriter" panose="020B0509030504030204" pitchFamily="49" charset="0"/>
                  <a:ea typeface="ＭＳ Ｐゴシック" panose="020B0600070205080204" pitchFamily="34" charset="-128"/>
                </a:rPr>
                <a:t>Operator</a:t>
              </a:r>
              <a:endPara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31276" y="5624195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>
                  <a:solidFill>
                    <a:srgbClr val="33CC33"/>
                  </a:solidFill>
                  <a:latin typeface="Lucida Sans Typewriter" panose="020B0509030504030204" pitchFamily="49" charset="0"/>
                  <a:ea typeface="ＭＳ Ｐゴシック" panose="020B0600070205080204" pitchFamily="34" charset="-128"/>
                </a:rPr>
                <a:t>Constant</a:t>
              </a:r>
              <a:endParaRPr lang="en-IN" sz="2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64987" y="5624195"/>
              <a:ext cx="18582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6600"/>
                  </a:solidFill>
                  <a:latin typeface="Lucida Sans Typewriter" panose="020B0509030504030204" pitchFamily="49" charset="0"/>
                  <a:ea typeface="ＭＳ Ｐゴシック" panose="020B0600070205080204" pitchFamily="34" charset="-128"/>
                </a:rPr>
                <a:t>Key Words</a:t>
              </a:r>
              <a:endParaRPr lang="en-IN" sz="2400" b="1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845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12794</TotalTime>
  <Words>3886</Words>
  <Application>Microsoft Office PowerPoint</Application>
  <PresentationFormat>Custom</PresentationFormat>
  <Paragraphs>857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Gallery</vt:lpstr>
      <vt:lpstr>Python 101</vt:lpstr>
      <vt:lpstr>Agenda</vt:lpstr>
      <vt:lpstr>Python – A Brief history</vt:lpstr>
      <vt:lpstr>More than just a scripting language</vt:lpstr>
      <vt:lpstr>Reference - https://docs.python.org/</vt:lpstr>
      <vt:lpstr>Running Python – Interactive IDLE Shell</vt:lpstr>
      <vt:lpstr>Running Python – Jupyter/Ipython Notebook</vt:lpstr>
      <vt:lpstr>The Basics</vt:lpstr>
      <vt:lpstr>A Sample Python Code</vt:lpstr>
      <vt:lpstr>Understanding the code</vt:lpstr>
      <vt:lpstr>Whitespace</vt:lpstr>
      <vt:lpstr>Variables</vt:lpstr>
      <vt:lpstr>Variables</vt:lpstr>
      <vt:lpstr>Naming variables</vt:lpstr>
      <vt:lpstr>Assignment Statements</vt:lpstr>
      <vt:lpstr>Assignment Statements – Global vs local scope</vt:lpstr>
      <vt:lpstr>Data Types in Python</vt:lpstr>
      <vt:lpstr>Type conversions</vt:lpstr>
      <vt:lpstr>Numeric Operations</vt:lpstr>
      <vt:lpstr>Files I/O</vt:lpstr>
      <vt:lpstr>Printing to the screen</vt:lpstr>
      <vt:lpstr>Getting user input from the keyboard</vt:lpstr>
      <vt:lpstr>Opening &amp; Reading Files</vt:lpstr>
      <vt:lpstr>Reading Files</vt:lpstr>
      <vt:lpstr>Writing to files</vt:lpstr>
      <vt:lpstr>Functions</vt:lpstr>
      <vt:lpstr>Functions Overview</vt:lpstr>
      <vt:lpstr>Function definition</vt:lpstr>
      <vt:lpstr>Functions</vt:lpstr>
      <vt:lpstr>Anonymous functions</vt:lpstr>
      <vt:lpstr>Conditional statements</vt:lpstr>
      <vt:lpstr>Conditional statements</vt:lpstr>
      <vt:lpstr>One Way &amp; Two Way decisions</vt:lpstr>
      <vt:lpstr>Multi-Way decisions</vt:lpstr>
      <vt:lpstr>Loops &amp; Iterations</vt:lpstr>
      <vt:lpstr>What are loops?</vt:lpstr>
      <vt:lpstr>While loops</vt:lpstr>
      <vt:lpstr>For Loops</vt:lpstr>
      <vt:lpstr>Iterators</vt:lpstr>
      <vt:lpstr>Loop Modifications – Break &amp; Continue</vt:lpstr>
      <vt:lpstr>Strings</vt:lpstr>
      <vt:lpstr>Looking Inside Strings</vt:lpstr>
      <vt:lpstr>Basic string operations</vt:lpstr>
      <vt:lpstr>String functions</vt:lpstr>
      <vt:lpstr>String functions</vt:lpstr>
      <vt:lpstr>Commonly used methods</vt:lpstr>
      <vt:lpstr>Commonly used methods</vt:lpstr>
      <vt:lpstr>Commonly used methods</vt:lpstr>
      <vt:lpstr>String formatting</vt:lpstr>
      <vt:lpstr>Lists &amp; Tuples</vt:lpstr>
      <vt:lpstr>Lists</vt:lpstr>
      <vt:lpstr>List functions</vt:lpstr>
      <vt:lpstr>List methods</vt:lpstr>
      <vt:lpstr>Commonly used List methods</vt:lpstr>
      <vt:lpstr>Tuples</vt:lpstr>
      <vt:lpstr>Dictionaries</vt:lpstr>
      <vt:lpstr>Dictionaries</vt:lpstr>
      <vt:lpstr>Iterating through dictionaries</vt:lpstr>
      <vt:lpstr>get() method</vt:lpstr>
      <vt:lpstr>Creating lists from dictionaries</vt:lpstr>
      <vt:lpstr>Creating dictionaries from lists</vt:lpstr>
      <vt:lpstr>Sets</vt:lpstr>
      <vt:lpstr>Sets</vt:lpstr>
      <vt:lpstr>Set Operations</vt:lpstr>
      <vt:lpstr>Dates &amp; Time Functions</vt:lpstr>
      <vt:lpstr>Date / Time functions</vt:lpstr>
      <vt:lpstr>Date / Time functions</vt:lpstr>
      <vt:lpstr>Date comparisons</vt:lpstr>
      <vt:lpstr>Exception handling</vt:lpstr>
      <vt:lpstr>Types of exceptions</vt:lpstr>
      <vt:lpstr>Try &amp; Except</vt:lpstr>
      <vt:lpstr>Accessing data from different sources</vt:lpstr>
      <vt:lpstr>Accessing web data</vt:lpstr>
      <vt:lpstr>HTML basics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</dc:title>
  <dc:creator>Nagaraj</dc:creator>
  <cp:lastModifiedBy>user</cp:lastModifiedBy>
  <cp:revision>208</cp:revision>
  <dcterms:created xsi:type="dcterms:W3CDTF">2016-08-08T10:41:44Z</dcterms:created>
  <dcterms:modified xsi:type="dcterms:W3CDTF">2016-08-17T20:21:56Z</dcterms:modified>
</cp:coreProperties>
</file>