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5EF031C-E51C-455E-A78E-60DCDBC3EA70}">
  <a:tblStyle styleId="{55EF031C-E51C-455E-A78E-60DCDBC3EA7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dafc2b93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dafc2b93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2d453996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2d453996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02d453996e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02d453996e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02d453996e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02d453996e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dc0adf125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dc0adf125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02d453996e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02d453996e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50">
                <a:solidFill>
                  <a:schemeClr val="dk1"/>
                </a:solidFill>
                <a:highlight>
                  <a:srgbClr val="FFFFFF"/>
                </a:highlight>
              </a:rPr>
              <a:t>LAU</a:t>
            </a:r>
            <a:endParaRPr sz="1050">
              <a:solidFill>
                <a:schemeClr val="dk1"/>
              </a:solidFill>
              <a:highlight>
                <a:srgbClr val="FFFFFF"/>
              </a:highlight>
            </a:endParaRPr>
          </a:p>
          <a:p>
            <a:pPr indent="0" lvl="0" marL="0" rtl="0" algn="l">
              <a:spcBef>
                <a:spcPts val="0"/>
              </a:spcBef>
              <a:spcAft>
                <a:spcPts val="0"/>
              </a:spcAft>
              <a:buNone/>
            </a:pPr>
            <a:r>
              <a:rPr lang="es" sz="1050">
                <a:solidFill>
                  <a:schemeClr val="dk1"/>
                </a:solidFill>
                <a:highlight>
                  <a:srgbClr val="FFFFFF"/>
                </a:highlight>
              </a:rPr>
              <a:t>After doing the EDA and the Data pre-processing explained before, we establish our baseline. The intention was to </a:t>
            </a:r>
            <a:r>
              <a:rPr lang="es" sz="1050">
                <a:solidFill>
                  <a:schemeClr val="dk1"/>
                </a:solidFill>
                <a:highlight>
                  <a:srgbClr val="FFFFFF"/>
                </a:highlight>
              </a:rPr>
              <a:t>establish baseline performance metrics, allowing us to compare these initial models with future models that incorporate more advanced transformations and methods.This comparison will help us determine if further transformations lead to statistically significant improvements in accuracy.</a:t>
            </a:r>
            <a:endParaRPr sz="1050">
              <a:solidFill>
                <a:schemeClr val="dk1"/>
              </a:solidFill>
              <a:highlight>
                <a:srgbClr val="FFFFFF"/>
              </a:highlight>
            </a:endParaRPr>
          </a:p>
          <a:p>
            <a:pPr indent="0" lvl="0" marL="0" rtl="0" algn="l">
              <a:spcBef>
                <a:spcPts val="0"/>
              </a:spcBef>
              <a:spcAft>
                <a:spcPts val="0"/>
              </a:spcAft>
              <a:buNone/>
            </a:pPr>
            <a:r>
              <a:rPr lang="es" sz="1050">
                <a:solidFill>
                  <a:schemeClr val="dk1"/>
                </a:solidFill>
                <a:highlight>
                  <a:srgbClr val="FFFFFF"/>
                </a:highlight>
              </a:rPr>
              <a:t>We builded two baseline models, </a:t>
            </a:r>
            <a:endParaRPr sz="1050">
              <a:solidFill>
                <a:schemeClr val="dk1"/>
              </a:solidFill>
              <a:highlight>
                <a:srgbClr val="FFFFFF"/>
              </a:highlight>
            </a:endParaRPr>
          </a:p>
          <a:p>
            <a:pPr indent="-295275" lvl="0" marL="457200" rtl="0" algn="l">
              <a:lnSpc>
                <a:spcPct val="115000"/>
              </a:lnSpc>
              <a:spcBef>
                <a:spcPts val="1100"/>
              </a:spcBef>
              <a:spcAft>
                <a:spcPts val="0"/>
              </a:spcAft>
              <a:buClr>
                <a:schemeClr val="dk1"/>
              </a:buClr>
              <a:buSzPts val="1050"/>
              <a:buChar char="■"/>
            </a:pPr>
            <a:r>
              <a:rPr lang="es" sz="1200">
                <a:solidFill>
                  <a:srgbClr val="0D0D0D"/>
                </a:solidFill>
                <a:highlight>
                  <a:srgbClr val="FFFFFF"/>
                </a:highlight>
                <a:latin typeface="Roboto"/>
                <a:ea typeface="Roboto"/>
                <a:cs typeface="Roboto"/>
                <a:sym typeface="Roboto"/>
              </a:rPr>
              <a:t>First, We began with a simple random weighted model. Given that only 3% of our dataset belongs to the positive class, this model uses a straightforward approach: it takes an input and randomly assigns a label of 0 or 1. The probabilities are set such that 97% of the time, it assigns the negative class, and 3% of the time, the positive class. This model helps us understand the expected performance based solely on the class distribution of our dataset.</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s" sz="1200">
                <a:solidFill>
                  <a:srgbClr val="0D0D0D"/>
                </a:solidFill>
                <a:highlight>
                  <a:srgbClr val="FFFFFF"/>
                </a:highlight>
                <a:latin typeface="Roboto"/>
                <a:ea typeface="Roboto"/>
                <a:cs typeface="Roboto"/>
                <a:sym typeface="Roboto"/>
              </a:rPr>
              <a:t>Second, we developed a more sophisticated baseline using the LightGBM model. This model was implemented with default automated parameters, which are generally pre-tuned to perform reasonably well across a broad range of datasets. The only additional preprocessing step involved was imputing missing values using a simple mean imputation technique. This approach is model-centric; essentially, we input the data into the model to see what results it yields without extensive manual tuning.</a:t>
            </a:r>
            <a:endParaRPr sz="28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02d453996e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02d453996e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050">
                <a:solidFill>
                  <a:schemeClr val="dk1"/>
                </a:solidFill>
                <a:highlight>
                  <a:srgbClr val="FFFFFF"/>
                </a:highlight>
              </a:rPr>
              <a:t>LAU</a:t>
            </a:r>
            <a:endParaRPr sz="1050">
              <a:solidFill>
                <a:schemeClr val="dk1"/>
              </a:solidFill>
              <a:highlight>
                <a:srgbClr val="FFFFFF"/>
              </a:highlight>
            </a:endParaRPr>
          </a:p>
          <a:p>
            <a:pPr indent="0" lvl="0" marL="0" rtl="0" algn="l">
              <a:lnSpc>
                <a:spcPct val="115000"/>
              </a:lnSpc>
              <a:spcBef>
                <a:spcPts val="1100"/>
              </a:spcBef>
              <a:spcAft>
                <a:spcPts val="0"/>
              </a:spcAft>
              <a:buNone/>
            </a:pPr>
            <a:r>
              <a:rPr lang="es" sz="1050">
                <a:solidFill>
                  <a:schemeClr val="dk1"/>
                </a:solidFill>
                <a:highlight>
                  <a:srgbClr val="FFFFFF"/>
                </a:highlight>
              </a:rPr>
              <a:t>Here we see the metrics that we used during the project to evaluate the model performance, we evaluate the models using AUC, accuracy, precision, recall and F1. Two notes here: </a:t>
            </a:r>
            <a:endParaRPr sz="1050">
              <a:solidFill>
                <a:schemeClr val="dk1"/>
              </a:solidFill>
              <a:highlight>
                <a:srgbClr val="FFFFFF"/>
              </a:highlight>
            </a:endParaRPr>
          </a:p>
          <a:p>
            <a:pPr indent="-295275" lvl="0" marL="457200" rtl="0" algn="l">
              <a:lnSpc>
                <a:spcPct val="115000"/>
              </a:lnSpc>
              <a:spcBef>
                <a:spcPts val="1100"/>
              </a:spcBef>
              <a:spcAft>
                <a:spcPts val="0"/>
              </a:spcAft>
              <a:buClr>
                <a:schemeClr val="dk1"/>
              </a:buClr>
              <a:buSzPts val="1050"/>
              <a:buChar char="-"/>
            </a:pPr>
            <a:r>
              <a:rPr lang="es" sz="1050">
                <a:solidFill>
                  <a:schemeClr val="dk1"/>
                </a:solidFill>
                <a:highlight>
                  <a:srgbClr val="FFFFFF"/>
                </a:highlight>
              </a:rPr>
              <a:t>the last three metrics are associated to the </a:t>
            </a:r>
            <a:r>
              <a:rPr lang="es" sz="1050">
                <a:solidFill>
                  <a:schemeClr val="dk1"/>
                </a:solidFill>
                <a:highlight>
                  <a:srgbClr val="FFFFFF"/>
                </a:highlight>
              </a:rPr>
              <a:t>positive</a:t>
            </a:r>
            <a:r>
              <a:rPr lang="es" sz="1050">
                <a:solidFill>
                  <a:schemeClr val="dk1"/>
                </a:solidFill>
                <a:highlight>
                  <a:srgbClr val="FFFFFF"/>
                </a:highlight>
              </a:rPr>
              <a:t> class. for example, the precision is the </a:t>
            </a:r>
            <a:r>
              <a:rPr lang="es" sz="1050">
                <a:solidFill>
                  <a:schemeClr val="dk1"/>
                </a:solidFill>
                <a:highlight>
                  <a:srgbClr val="FFFFFF"/>
                </a:highlight>
              </a:rPr>
              <a:t>proportion</a:t>
            </a:r>
            <a:r>
              <a:rPr lang="es" sz="1050">
                <a:solidFill>
                  <a:schemeClr val="dk1"/>
                </a:solidFill>
                <a:highlight>
                  <a:srgbClr val="FFFFFF"/>
                </a:highlight>
              </a:rPr>
              <a:t> of true positives among all positive predictions and so on. </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s" sz="1050">
                <a:solidFill>
                  <a:schemeClr val="dk1"/>
                </a:solidFill>
                <a:highlight>
                  <a:srgbClr val="FFFFFF"/>
                </a:highlight>
              </a:rPr>
              <a:t>moreover, the results come from a random sample of the dataset of 50 thousand rows where the </a:t>
            </a:r>
            <a:r>
              <a:rPr lang="es" sz="1050">
                <a:solidFill>
                  <a:schemeClr val="dk1"/>
                </a:solidFill>
                <a:highlight>
                  <a:srgbClr val="FFFFFF"/>
                </a:highlight>
              </a:rPr>
              <a:t>minority was upsample  4.5 times to 13%. </a:t>
            </a:r>
            <a:endParaRPr sz="1050">
              <a:solidFill>
                <a:schemeClr val="dk1"/>
              </a:solidFill>
              <a:highlight>
                <a:srgbClr val="FFFFFF"/>
              </a:highlight>
            </a:endParaRPr>
          </a:p>
          <a:p>
            <a:pPr indent="0" lvl="0" marL="0" rtl="0" algn="l">
              <a:lnSpc>
                <a:spcPct val="115000"/>
              </a:lnSpc>
              <a:spcBef>
                <a:spcPts val="1100"/>
              </a:spcBef>
              <a:spcAft>
                <a:spcPts val="0"/>
              </a:spcAft>
              <a:buNone/>
            </a:pPr>
            <a:r>
              <a:rPr lang="es" sz="1050">
                <a:solidFill>
                  <a:schemeClr val="dk1"/>
                </a:solidFill>
                <a:highlight>
                  <a:srgbClr val="FFFFFF"/>
                </a:highlight>
              </a:rPr>
              <a:t>Let’s look at the random weighted model results, </a:t>
            </a:r>
            <a:endParaRPr sz="1050">
              <a:solidFill>
                <a:schemeClr val="dk1"/>
              </a:solidFill>
              <a:highlight>
                <a:srgbClr val="FFFFFF"/>
              </a:highlight>
            </a:endParaRPr>
          </a:p>
          <a:p>
            <a:pPr indent="0" lvl="0" marL="0" rtl="0" algn="l">
              <a:lnSpc>
                <a:spcPct val="115000"/>
              </a:lnSpc>
              <a:spcBef>
                <a:spcPts val="1100"/>
              </a:spcBef>
              <a:spcAft>
                <a:spcPts val="0"/>
              </a:spcAft>
              <a:buNone/>
            </a:pPr>
            <a:r>
              <a:rPr lang="es" sz="1050">
                <a:solidFill>
                  <a:schemeClr val="dk1"/>
                </a:solidFill>
                <a:highlight>
                  <a:srgbClr val="FFFFFF"/>
                </a:highlight>
              </a:rPr>
              <a:t>The AUC score reflects the model's ability to distinguish between classes. We get a score of 0.5 which indicates that the model performs no better than random guessing. Given that this is a random model based on the target's percentage, an AUC score near 0.5 is expected and confirms the model's lack of discriminatory power.</a:t>
            </a:r>
            <a:endParaRPr sz="1050">
              <a:solidFill>
                <a:schemeClr val="dk1"/>
              </a:solidFill>
              <a:highlight>
                <a:srgbClr val="FFFFFF"/>
              </a:highlight>
            </a:endParaRPr>
          </a:p>
          <a:p>
            <a:pPr indent="0" lvl="0" marL="0" rtl="0" algn="l">
              <a:lnSpc>
                <a:spcPct val="115000"/>
              </a:lnSpc>
              <a:spcBef>
                <a:spcPts val="1100"/>
              </a:spcBef>
              <a:spcAft>
                <a:spcPts val="0"/>
              </a:spcAft>
              <a:buClr>
                <a:schemeClr val="dk1"/>
              </a:buClr>
              <a:buSzPts val="1100"/>
              <a:buFont typeface="Arial"/>
              <a:buNone/>
            </a:pPr>
            <a:r>
              <a:rPr lang="es" sz="1050">
                <a:solidFill>
                  <a:schemeClr val="dk1"/>
                </a:solidFill>
                <a:highlight>
                  <a:schemeClr val="lt1"/>
                </a:highlight>
              </a:rPr>
              <a:t>Accuracy measures the proportion of all correct predictions (both true positives and true negatives) out of the total predictions. For this random model, the accuracy is influenced by the class distribution in the dataset. We see that the accuracy score is close to the proportion of the majority class which indicates that the model is leaning towards predicting the majority class more often.</a:t>
            </a:r>
            <a:endParaRPr sz="1050">
              <a:solidFill>
                <a:schemeClr val="dk1"/>
              </a:solidFill>
              <a:highlight>
                <a:srgbClr val="FFFFFF"/>
              </a:highlight>
            </a:endParaRPr>
          </a:p>
          <a:p>
            <a:pPr indent="0" lvl="0" marL="0" rtl="0" algn="l">
              <a:lnSpc>
                <a:spcPct val="115000"/>
              </a:lnSpc>
              <a:spcBef>
                <a:spcPts val="1100"/>
              </a:spcBef>
              <a:spcAft>
                <a:spcPts val="0"/>
              </a:spcAft>
              <a:buNone/>
            </a:pPr>
            <a:r>
              <a:rPr lang="es" sz="1050">
                <a:solidFill>
                  <a:schemeClr val="dk1"/>
                </a:solidFill>
                <a:highlight>
                  <a:srgbClr val="FFFFFF"/>
                </a:highlight>
              </a:rPr>
              <a:t>The precision measures the proportion of true positives among all positive predictions. For a random model, precision is typically low as it doesn't have any mechanism to prioritize true positives over false positives.</a:t>
            </a:r>
            <a:endParaRPr sz="1050">
              <a:solidFill>
                <a:schemeClr val="dk1"/>
              </a:solidFill>
              <a:highlight>
                <a:srgbClr val="FFFFFF"/>
              </a:highlight>
            </a:endParaRPr>
          </a:p>
          <a:p>
            <a:pPr indent="0" lvl="0" marL="0" rtl="0" algn="l">
              <a:lnSpc>
                <a:spcPct val="115000"/>
              </a:lnSpc>
              <a:spcBef>
                <a:spcPts val="1100"/>
              </a:spcBef>
              <a:spcAft>
                <a:spcPts val="0"/>
              </a:spcAft>
              <a:buNone/>
            </a:pPr>
            <a:r>
              <a:rPr lang="es" sz="1050">
                <a:solidFill>
                  <a:schemeClr val="dk1"/>
                </a:solidFill>
                <a:highlight>
                  <a:srgbClr val="FFFFFF"/>
                </a:highlight>
              </a:rPr>
              <a:t>The recall measures the proportion of actual positives that are correctly identified by the model. We see that this random model's recall is almost 4% not able to </a:t>
            </a:r>
            <a:r>
              <a:rPr lang="es" sz="1050">
                <a:solidFill>
                  <a:schemeClr val="dk1"/>
                </a:solidFill>
                <a:highlight>
                  <a:srgbClr val="FFFFFF"/>
                </a:highlight>
              </a:rPr>
              <a:t>identify</a:t>
            </a:r>
            <a:r>
              <a:rPr lang="es" sz="1050">
                <a:solidFill>
                  <a:schemeClr val="dk1"/>
                </a:solidFill>
                <a:highlight>
                  <a:srgbClr val="FFFFFF"/>
                </a:highlight>
              </a:rPr>
              <a:t> TP.</a:t>
            </a:r>
            <a:endParaRPr sz="1050">
              <a:solidFill>
                <a:schemeClr val="dk1"/>
              </a:solidFill>
              <a:highlight>
                <a:srgbClr val="FFFFFF"/>
              </a:highlight>
            </a:endParaRPr>
          </a:p>
          <a:p>
            <a:pPr indent="0" lvl="0" marL="0" rtl="0" algn="l">
              <a:lnSpc>
                <a:spcPct val="115000"/>
              </a:lnSpc>
              <a:spcBef>
                <a:spcPts val="1100"/>
              </a:spcBef>
              <a:spcAft>
                <a:spcPts val="0"/>
              </a:spcAft>
              <a:buNone/>
            </a:pPr>
            <a:r>
              <a:rPr lang="es" sz="1050">
                <a:solidFill>
                  <a:schemeClr val="dk1"/>
                </a:solidFill>
                <a:highlight>
                  <a:srgbClr val="FFFFFF"/>
                </a:highlight>
              </a:rPr>
              <a:t>Finally the F1 score is the harmonic mean of precision and recall, providing a balance between the two. We see for this model that is very low, reflecting there is no specific pattern in the predictions.</a:t>
            </a:r>
            <a:endParaRPr sz="1050">
              <a:solidFill>
                <a:schemeClr val="dk1"/>
              </a:solidFill>
              <a:highlight>
                <a:srgbClr val="FFFFFF"/>
              </a:highlight>
            </a:endParaRPr>
          </a:p>
          <a:p>
            <a:pPr indent="0" lvl="0" marL="0" rtl="0" algn="l">
              <a:lnSpc>
                <a:spcPct val="115000"/>
              </a:lnSpc>
              <a:spcBef>
                <a:spcPts val="500"/>
              </a:spcBef>
              <a:spcAft>
                <a:spcPts val="0"/>
              </a:spcAft>
              <a:buNone/>
            </a:pPr>
            <a:r>
              <a:t/>
            </a:r>
            <a:endParaRPr sz="1050">
              <a:solidFill>
                <a:schemeClr val="dk1"/>
              </a:solidFill>
              <a:highlight>
                <a:srgbClr val="FFFFFF"/>
              </a:highlight>
            </a:endParaRPr>
          </a:p>
          <a:p>
            <a:pPr indent="0" lvl="0" marL="0" rtl="0" algn="l">
              <a:lnSpc>
                <a:spcPct val="115000"/>
              </a:lnSpc>
              <a:spcBef>
                <a:spcPts val="500"/>
              </a:spcBef>
              <a:spcAft>
                <a:spcPts val="0"/>
              </a:spcAft>
              <a:buNone/>
            </a:pPr>
            <a:r>
              <a:rPr lang="es" sz="1050">
                <a:solidFill>
                  <a:schemeClr val="dk1"/>
                </a:solidFill>
                <a:highlight>
                  <a:srgbClr val="FFFFFF"/>
                </a:highlight>
              </a:rPr>
              <a:t>Understanding this random guessing metrics is very important to see from where we start and what to expect due to the data distribution we have. </a:t>
            </a:r>
            <a:endParaRPr sz="1050">
              <a:solidFill>
                <a:schemeClr val="dk1"/>
              </a:solidFill>
              <a:highlight>
                <a:srgbClr val="FFFFFF"/>
              </a:highlight>
            </a:endParaRPr>
          </a:p>
          <a:p>
            <a:pPr indent="0" lvl="0" marL="0" rtl="0" algn="l">
              <a:lnSpc>
                <a:spcPct val="115000"/>
              </a:lnSpc>
              <a:spcBef>
                <a:spcPts val="500"/>
              </a:spcBef>
              <a:spcAft>
                <a:spcPts val="0"/>
              </a:spcAft>
              <a:buNone/>
            </a:pPr>
            <a:r>
              <a:t/>
            </a:r>
            <a:endParaRPr sz="1050">
              <a:solidFill>
                <a:schemeClr val="dk1"/>
              </a:solidFill>
              <a:highlight>
                <a:srgbClr val="FFFFFF"/>
              </a:highlight>
            </a:endParaRPr>
          </a:p>
          <a:p>
            <a:pPr indent="0" lvl="0" marL="0" rtl="0" algn="l">
              <a:lnSpc>
                <a:spcPct val="115000"/>
              </a:lnSpc>
              <a:spcBef>
                <a:spcPts val="500"/>
              </a:spcBef>
              <a:spcAft>
                <a:spcPts val="0"/>
              </a:spcAft>
              <a:buNone/>
            </a:pPr>
            <a:r>
              <a:rPr lang="es" sz="1050">
                <a:solidFill>
                  <a:schemeClr val="dk1"/>
                </a:solidFill>
                <a:highlight>
                  <a:srgbClr val="FFFFFF"/>
                </a:highlight>
              </a:rPr>
              <a:t>Finally, we use this </a:t>
            </a:r>
            <a:r>
              <a:rPr lang="es" sz="1050">
                <a:solidFill>
                  <a:schemeClr val="dk1"/>
                </a:solidFill>
                <a:highlight>
                  <a:schemeClr val="lt1"/>
                </a:highlight>
              </a:rPr>
              <a:t>LightGBM </a:t>
            </a:r>
            <a:r>
              <a:rPr lang="es" sz="1050">
                <a:solidFill>
                  <a:schemeClr val="dk1"/>
                </a:solidFill>
                <a:highlight>
                  <a:srgbClr val="FFFFFF"/>
                </a:highlight>
              </a:rPr>
              <a:t>as </a:t>
            </a:r>
            <a:r>
              <a:rPr lang="es" sz="1050">
                <a:solidFill>
                  <a:schemeClr val="dk1"/>
                </a:solidFill>
                <a:highlight>
                  <a:srgbClr val="FFFFFF"/>
                </a:highlight>
              </a:rPr>
              <a:t> the project baseline model, which presents</a:t>
            </a:r>
            <a:r>
              <a:rPr lang="es" sz="1050">
                <a:solidFill>
                  <a:schemeClr val="dk1"/>
                </a:solidFill>
                <a:highlight>
                  <a:srgbClr val="FFFFFF"/>
                </a:highlight>
              </a:rPr>
              <a:t> results that are only marginally better than random guessing. In summary, we see an increase in the F1 without a drop in the accuracy.</a:t>
            </a:r>
            <a:endParaRPr sz="1050">
              <a:solidFill>
                <a:schemeClr val="dk1"/>
              </a:solidFill>
              <a:highlight>
                <a:srgbClr val="FFFFFF"/>
              </a:highlight>
            </a:endParaRPr>
          </a:p>
          <a:p>
            <a:pPr indent="0" lvl="0" marL="0" rtl="0" algn="l">
              <a:lnSpc>
                <a:spcPct val="115000"/>
              </a:lnSpc>
              <a:spcBef>
                <a:spcPts val="500"/>
              </a:spcBef>
              <a:spcAft>
                <a:spcPts val="0"/>
              </a:spcAft>
              <a:buNone/>
            </a:pPr>
            <a:r>
              <a:rPr lang="es" sz="1050">
                <a:solidFill>
                  <a:schemeClr val="dk1"/>
                </a:solidFill>
                <a:highlight>
                  <a:srgbClr val="FFFFFF"/>
                </a:highlight>
              </a:rPr>
              <a:t>From this point onwards the future efforts will focus on enhancing this project baseline through advanced data preprocessing and transformation techniques aimed to improve the predictive power of the model focusing on detecting true positive cases without misscategoriying all the negative csdrd. To do so we will focus our effort in dealing with the target class imbalance, the missing values, and the great number of features. </a:t>
            </a:r>
            <a:endParaRPr sz="1050">
              <a:solidFill>
                <a:schemeClr val="dk1"/>
              </a:solidFill>
              <a:highlight>
                <a:srgbClr val="FFFFFF"/>
              </a:highlight>
            </a:endParaRPr>
          </a:p>
          <a:p>
            <a:pPr indent="0" lvl="0" marL="0" rtl="0" algn="l">
              <a:spcBef>
                <a:spcPts val="5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deaf30ab8f_1_2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deaf30ab8f_1_2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LAU</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Here we see the evaluation metrics of each of this models.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What stands out is that when applying KNN  based imputation the F1 metric drops, so we are losing the ability to differentiate between positive and negative class. this suggests we are losing information contained in the missing values themself.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Finally the difference between mean and median imputing.  we see that with the mean we get better results than with the median. As the median statistics is more robust to extreme values. It suggests that the extreme values contains information useful for making predictions. After this we even tried to build an outlier detection model and use it as a classifier predictor, but we did not get successful results.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bee4276e2_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dbee4276e2_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050">
                <a:solidFill>
                  <a:schemeClr val="dk1"/>
                </a:solidFill>
                <a:highlight>
                  <a:srgbClr val="FFFFFF"/>
                </a:highlight>
              </a:rPr>
              <a:t>LAU</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s" sz="1050">
                <a:solidFill>
                  <a:schemeClr val="dk1"/>
                </a:solidFill>
                <a:highlight>
                  <a:srgbClr val="FFFFFF"/>
                </a:highlight>
              </a:rPr>
              <a:t>Let’s start by the first transformation step. We wanted to deal with the missing values in the data. As we do not have enough domain knowledge and the data was not properly explain we cannot even </a:t>
            </a:r>
            <a:r>
              <a:rPr lang="es" sz="1050">
                <a:solidFill>
                  <a:schemeClr val="dk1"/>
                </a:solidFill>
                <a:highlight>
                  <a:srgbClr val="FFFFFF"/>
                </a:highlight>
              </a:rPr>
              <a:t>differentiate</a:t>
            </a:r>
            <a:r>
              <a:rPr lang="es" sz="1050">
                <a:solidFill>
                  <a:schemeClr val="dk1"/>
                </a:solidFill>
                <a:highlight>
                  <a:srgbClr val="FFFFFF"/>
                </a:highlight>
              </a:rPr>
              <a:t> between the true missing values or incomplete  information.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s" sz="1050">
                <a:solidFill>
                  <a:schemeClr val="dk1"/>
                </a:solidFill>
                <a:highlight>
                  <a:srgbClr val="FFFFFF"/>
                </a:highlight>
              </a:rPr>
              <a:t>We basically tried out a few methods for imputation, then visualize the results in a scatter plot (using </a:t>
            </a:r>
            <a:r>
              <a:rPr lang="es" sz="1050">
                <a:solidFill>
                  <a:schemeClr val="dk1"/>
                </a:solidFill>
                <a:highlight>
                  <a:schemeClr val="lt1"/>
                </a:highlight>
              </a:rPr>
              <a:t>t-SNE which preserve local similarities</a:t>
            </a:r>
            <a:r>
              <a:rPr lang="es" sz="1050">
                <a:solidFill>
                  <a:schemeClr val="dk1"/>
                </a:solidFill>
                <a:highlight>
                  <a:srgbClr val="FFFFFF"/>
                </a:highlight>
              </a:rPr>
              <a:t>)</a:t>
            </a:r>
            <a:r>
              <a:rPr lang="es" sz="1050">
                <a:solidFill>
                  <a:schemeClr val="dk1"/>
                </a:solidFill>
                <a:highlight>
                  <a:srgbClr val="FFFFFF"/>
                </a:highlight>
              </a:rPr>
              <a:t> checking if the classes were more easily separable and then we build a lightGBM model using </a:t>
            </a:r>
            <a:r>
              <a:rPr lang="es" sz="1050">
                <a:solidFill>
                  <a:schemeClr val="dk1"/>
                </a:solidFill>
                <a:highlight>
                  <a:srgbClr val="FFFFFF"/>
                </a:highlight>
              </a:rPr>
              <a:t>that preprocessing step to evaluate the influence in the predictive power.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s" sz="1050">
                <a:solidFill>
                  <a:schemeClr val="dk1"/>
                </a:solidFill>
                <a:highlight>
                  <a:srgbClr val="FFFFFF"/>
                </a:highlight>
              </a:rPr>
              <a:t>in this initial plot (top right of the screen) we see the data without any imputation, directly after preprocessing, we see it is very difficult to differentiate between the two classes, they are spread all over and mixed up.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s" sz="1050">
                <a:solidFill>
                  <a:schemeClr val="dk1"/>
                </a:solidFill>
                <a:highlight>
                  <a:srgbClr val="FFFFFF"/>
                </a:highlight>
              </a:rPr>
              <a:t>The we tried, KNN imputation with 5 and 10 neighbours, we visually do not see improvements on the separability of the data.</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s" sz="1050">
                <a:solidFill>
                  <a:schemeClr val="dk1"/>
                </a:solidFill>
                <a:highlight>
                  <a:srgbClr val="FFFFFF"/>
                </a:highlight>
              </a:rPr>
              <a:t>Finally we tried mean and median imputation plus adding a binary flagg to detect with values were missing or not. In this case, we are not only filling up the missing values, we are also telling the model where those values were missing, because this might be relevant.  In the </a:t>
            </a:r>
            <a:r>
              <a:rPr lang="es" sz="1050">
                <a:solidFill>
                  <a:schemeClr val="dk1"/>
                </a:solidFill>
                <a:highlight>
                  <a:srgbClr val="FFFFFF"/>
                </a:highlight>
              </a:rPr>
              <a:t>button</a:t>
            </a:r>
            <a:r>
              <a:rPr lang="es" sz="1050">
                <a:solidFill>
                  <a:schemeClr val="dk1"/>
                </a:solidFill>
                <a:highlight>
                  <a:srgbClr val="FFFFFF"/>
                </a:highlight>
              </a:rPr>
              <a:t> right part of the screen we see that the patterns are slightly more distinct (positive class more concentrated in fewer bloobs). We expect the model to perform better  when applying the Mean NaN imputation method and binary missing flags.</a:t>
            </a:r>
            <a:endParaRPr sz="1050">
              <a:solidFill>
                <a:schemeClr val="dk1"/>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02d453996e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02d453996e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LAU</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Here we see the evaluation metrics of each of this models.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What stands out is that when applying KNN  based imputation the F1 metric drops, so we are </a:t>
            </a:r>
            <a:r>
              <a:rPr lang="es"/>
              <a:t>losing</a:t>
            </a:r>
            <a:r>
              <a:rPr lang="es"/>
              <a:t> the </a:t>
            </a:r>
            <a:r>
              <a:rPr lang="es"/>
              <a:t>ability</a:t>
            </a:r>
            <a:r>
              <a:rPr lang="es"/>
              <a:t> to </a:t>
            </a:r>
            <a:r>
              <a:rPr lang="es"/>
              <a:t>differentiate</a:t>
            </a:r>
            <a:r>
              <a:rPr lang="es"/>
              <a:t> between positive and negative class. this suggests we are losing information contained in the missing values themself.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Finally the difference between mean and median </a:t>
            </a:r>
            <a:r>
              <a:rPr lang="es"/>
              <a:t>imputing.  we see that with the mean we get better results than with the median. As the median statistics is more robust to extreme values. It suggests that the extreme values contains information useful for making predictions. After this we even tried to build an outlier detection model and use it as a classifier predictor, but we did not get successful results.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dbee4276e2_7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dbee4276e2_7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dafc2b936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dafc2b936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dbee4276e2_7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dbee4276e2_7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bee4276e2_7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dbee4276e2_7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dc0adf125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dc0adf125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LAU</a:t>
            </a:r>
            <a:endParaRPr/>
          </a:p>
          <a:p>
            <a:pPr indent="0" lvl="0" marL="0" rtl="0" algn="l">
              <a:spcBef>
                <a:spcPts val="0"/>
              </a:spcBef>
              <a:spcAft>
                <a:spcPts val="0"/>
              </a:spcAft>
              <a:buNone/>
            </a:pPr>
            <a:r>
              <a:rPr lang="es"/>
              <a:t>Gathering all the insights we gained and by leveraging the best combinations leading to the best performance metrics, we defined our best model as this: this is just a summary of what we did before, the step implemented in this </a:t>
            </a:r>
            <a:r>
              <a:rPr lang="es"/>
              <a:t>final</a:t>
            </a:r>
            <a:r>
              <a:rPr lang="es"/>
              <a:t> model were </a:t>
            </a:r>
            <a:endParaRPr/>
          </a:p>
          <a:p>
            <a:pPr indent="-295275" lvl="0" marL="457200" rtl="0" algn="l">
              <a:lnSpc>
                <a:spcPct val="115000"/>
              </a:lnSpc>
              <a:spcBef>
                <a:spcPts val="1100"/>
              </a:spcBef>
              <a:spcAft>
                <a:spcPts val="0"/>
              </a:spcAft>
              <a:buClr>
                <a:schemeClr val="dk1"/>
              </a:buClr>
              <a:buSzPts val="1050"/>
              <a:buAutoNum type="arabicPeriod"/>
            </a:pPr>
            <a:r>
              <a:rPr lang="es" sz="1050">
                <a:solidFill>
                  <a:schemeClr val="dk1"/>
                </a:solidFill>
                <a:highlight>
                  <a:srgbClr val="FFFFFF"/>
                </a:highlight>
              </a:rPr>
              <a:t>Data Preprocessing were we joined the tables,  did the aggregations, and transformations of the different data types. </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rPr lang="es" sz="1050">
                <a:solidFill>
                  <a:schemeClr val="dk1"/>
                </a:solidFill>
                <a:highlight>
                  <a:srgbClr val="FFFFFF"/>
                </a:highlight>
              </a:rPr>
              <a:t>As part of the data cleaning we drop columns with 95% of missing information and we impute the rest of missing information with the mean plus a binary missing flag. </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rPr lang="es" sz="1050">
                <a:solidFill>
                  <a:schemeClr val="dk1"/>
                </a:solidFill>
                <a:highlight>
                  <a:srgbClr val="FFFFFF"/>
                </a:highlight>
              </a:rPr>
              <a:t>In feature selection and extraction. we standardize the data, select the features with more than 1% of variance and apply LDA dimension reduction. </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rPr lang="es" sz="1050">
                <a:solidFill>
                  <a:schemeClr val="dk1"/>
                </a:solidFill>
                <a:highlight>
                  <a:srgbClr val="FFFFFF"/>
                </a:highlight>
              </a:rPr>
              <a:t>Last step before the model we </a:t>
            </a:r>
            <a:r>
              <a:rPr lang="es" sz="1050">
                <a:solidFill>
                  <a:schemeClr val="dk1"/>
                </a:solidFill>
                <a:highlight>
                  <a:srgbClr val="FFFFFF"/>
                </a:highlight>
              </a:rPr>
              <a:t>apply</a:t>
            </a:r>
            <a:r>
              <a:rPr lang="es" sz="1050">
                <a:solidFill>
                  <a:schemeClr val="dk1"/>
                </a:solidFill>
                <a:highlight>
                  <a:srgbClr val="FFFFFF"/>
                </a:highlight>
              </a:rPr>
              <a:t> SMOTE to rebalance the class minority. </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AutoNum type="arabicPeriod"/>
            </a:pPr>
            <a:r>
              <a:rPr lang="es" sz="1050">
                <a:solidFill>
                  <a:schemeClr val="dk1"/>
                </a:solidFill>
                <a:highlight>
                  <a:srgbClr val="FFFFFF"/>
                </a:highlight>
              </a:rPr>
              <a:t>And we end by building a  LightGBM where we included regularization L1 and L2 penalties as part of the </a:t>
            </a:r>
            <a:r>
              <a:rPr lang="es" sz="1050">
                <a:solidFill>
                  <a:schemeClr val="dk1"/>
                </a:solidFill>
                <a:highlight>
                  <a:srgbClr val="FFFFFF"/>
                </a:highlight>
              </a:rPr>
              <a:t> hyperparameter tuning and we hardcoded some of the model parameters grid to reduce the model complexity as well, for example, limiting the number of leaves or the max depth of the trees. </a:t>
            </a:r>
            <a:endParaRPr sz="1050">
              <a:solidFill>
                <a:schemeClr val="dk1"/>
              </a:solidFill>
              <a:highlight>
                <a:srgbClr val="FFFFFF"/>
              </a:highlight>
            </a:endParaRPr>
          </a:p>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spcBef>
                <a:spcPts val="5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02d453996e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02d453996e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LAU</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This is the metrics we obtained with the previously explained final model and the comparison to the project baseline. </a:t>
            </a:r>
            <a:endParaRPr/>
          </a:p>
          <a:p>
            <a:pPr indent="0" lvl="0" marL="0" rtl="0" algn="l">
              <a:spcBef>
                <a:spcPts val="0"/>
              </a:spcBef>
              <a:spcAft>
                <a:spcPts val="0"/>
              </a:spcAft>
              <a:buNone/>
            </a:pPr>
            <a:r>
              <a:t/>
            </a:r>
            <a:endParaRPr/>
          </a:p>
          <a:p>
            <a:pPr indent="-295275" lvl="0" marL="457200" rtl="0" algn="l">
              <a:lnSpc>
                <a:spcPct val="115000"/>
              </a:lnSpc>
              <a:spcBef>
                <a:spcPts val="1100"/>
              </a:spcBef>
              <a:spcAft>
                <a:spcPts val="0"/>
              </a:spcAft>
              <a:buClr>
                <a:schemeClr val="dk1"/>
              </a:buClr>
              <a:buSzPts val="1050"/>
              <a:buChar char="●"/>
            </a:pPr>
            <a:r>
              <a:rPr lang="es" sz="1050">
                <a:solidFill>
                  <a:schemeClr val="dk1"/>
                </a:solidFill>
                <a:highlight>
                  <a:srgbClr val="FFFFFF"/>
                </a:highlight>
              </a:rPr>
              <a:t>The AUC has decreased, indicating that the overall discrimination ability between the positive and negative classes has reduced slightly. This decrease is likely due to the transformations and balancing, which have altered the feature space and class distributions, focusing more on recall improvement.</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s" sz="1050">
                <a:solidFill>
                  <a:schemeClr val="dk1"/>
                </a:solidFill>
                <a:highlight>
                  <a:schemeClr val="lt1"/>
                </a:highlight>
              </a:rPr>
              <a:t>Accuracy has decreased, which is expected in imbalanced datasets when improving recall and precision. The decrease indicates a shift in focus from overall correctness to correctly identifying the minority class.</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s" sz="1050">
                <a:solidFill>
                  <a:schemeClr val="dk1"/>
                </a:solidFill>
                <a:highlight>
                  <a:srgbClr val="FFFFFF"/>
                </a:highlight>
              </a:rPr>
              <a:t>Precision has improved significantly. The higher precision indicates that the improved model is better at correctly identifying true positives among the predicted positives, reducing false positives.</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s" sz="1050">
                <a:solidFill>
                  <a:schemeClr val="dk1"/>
                </a:solidFill>
                <a:highlight>
                  <a:srgbClr val="FFFFFF"/>
                </a:highlight>
              </a:rPr>
              <a:t>Recall has increased dramatically, showing that the improved model is more effective at identifying actual positive cases, reducing the false positives. However, in general lines, we would almost miss half of the true positive cases. </a:t>
            </a:r>
            <a:endParaRPr sz="1050">
              <a:solidFill>
                <a:schemeClr val="dk1"/>
              </a:solidFill>
              <a:highlight>
                <a:srgbClr val="FFFFFF"/>
              </a:highlight>
            </a:endParaRPr>
          </a:p>
          <a:p>
            <a:pPr indent="-295275" lvl="0" marL="457200" rtl="0" algn="l">
              <a:lnSpc>
                <a:spcPct val="115000"/>
              </a:lnSpc>
              <a:spcBef>
                <a:spcPts val="0"/>
              </a:spcBef>
              <a:spcAft>
                <a:spcPts val="0"/>
              </a:spcAft>
              <a:buClr>
                <a:schemeClr val="dk1"/>
              </a:buClr>
              <a:buSzPts val="1050"/>
              <a:buChar char="●"/>
            </a:pPr>
            <a:r>
              <a:rPr lang="es" sz="1050">
                <a:solidFill>
                  <a:schemeClr val="dk1"/>
                </a:solidFill>
                <a:highlight>
                  <a:srgbClr val="FFFFFF"/>
                </a:highlight>
              </a:rPr>
              <a:t>The F1 Score, which balances precision and recall, has improved as well. This indicates a better overall balance between precision and recall, enhancing the model's effectiveness in handling the imbalanced dataset. But even if </a:t>
            </a:r>
            <a:r>
              <a:rPr lang="es"/>
              <a:t>this metric is better than the baseline model, they are </a:t>
            </a:r>
            <a:r>
              <a:rPr lang="es"/>
              <a:t>still</a:t>
            </a:r>
            <a:r>
              <a:rPr lang="es"/>
              <a:t> not good enough to be productivized.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02d453996e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02d453996e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02d453996e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02d453996e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dc0adf125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dc0adf125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595959"/>
              </a:buClr>
              <a:buSzPts val="1200"/>
              <a:buChar char="-"/>
            </a:pPr>
            <a:r>
              <a:rPr lang="es" sz="1200">
                <a:solidFill>
                  <a:srgbClr val="595959"/>
                </a:solidFill>
              </a:rPr>
              <a:t>First, our problem.  We chose a kaggle competition hosted by Home Credit, an international consumer finance provider.</a:t>
            </a:r>
            <a:endParaRPr sz="1200">
              <a:solidFill>
                <a:srgbClr val="595959"/>
              </a:solidFill>
            </a:endParaRPr>
          </a:p>
          <a:p>
            <a:pPr indent="-304800" lvl="0" marL="457200" rtl="0" algn="l">
              <a:spcBef>
                <a:spcPts val="0"/>
              </a:spcBef>
              <a:spcAft>
                <a:spcPts val="0"/>
              </a:spcAft>
              <a:buClr>
                <a:srgbClr val="595959"/>
              </a:buClr>
              <a:buSzPts val="1200"/>
              <a:buChar char="-"/>
            </a:pPr>
            <a:r>
              <a:rPr lang="es" sz="1200">
                <a:solidFill>
                  <a:srgbClr val="595959"/>
                </a:solidFill>
              </a:rPr>
              <a:t>So what is credit risk?  Credit risk is the possibility of a loss resulting from a borrower's failure to repay a loan or meet contractual obligations</a:t>
            </a:r>
            <a:endParaRPr sz="1200">
              <a:solidFill>
                <a:srgbClr val="595959"/>
              </a:solidFill>
            </a:endParaRPr>
          </a:p>
          <a:p>
            <a:pPr indent="-304800" lvl="0" marL="457200" rtl="0" algn="l">
              <a:spcBef>
                <a:spcPts val="0"/>
              </a:spcBef>
              <a:spcAft>
                <a:spcPts val="0"/>
              </a:spcAft>
              <a:buClr>
                <a:srgbClr val="595959"/>
              </a:buClr>
              <a:buSzPts val="1200"/>
              <a:buChar char="-"/>
            </a:pPr>
            <a:r>
              <a:rPr lang="es" sz="1200">
                <a:solidFill>
                  <a:srgbClr val="595959"/>
                </a:solidFill>
              </a:rPr>
              <a:t>Traditionally, it means the borrower does not make the promised loan payments, leading to a loss for the lender.</a:t>
            </a:r>
            <a:endParaRPr sz="1200">
              <a:solidFill>
                <a:srgbClr val="595959"/>
              </a:solidFill>
            </a:endParaRPr>
          </a:p>
          <a:p>
            <a:pPr indent="-304800" lvl="0" marL="457200" rtl="0" algn="l">
              <a:spcBef>
                <a:spcPts val="0"/>
              </a:spcBef>
              <a:spcAft>
                <a:spcPts val="0"/>
              </a:spcAft>
              <a:buClr>
                <a:srgbClr val="595959"/>
              </a:buClr>
              <a:buSzPts val="1200"/>
              <a:buChar char="-"/>
            </a:pPr>
            <a:r>
              <a:rPr lang="es" sz="1200">
                <a:solidFill>
                  <a:srgbClr val="595959"/>
                </a:solidFill>
              </a:rPr>
              <a:t>The goal of the competition and our project is to accurately determine which clients can repay a loan.</a:t>
            </a:r>
            <a:endParaRPr sz="1200">
              <a:solidFill>
                <a:srgbClr val="595959"/>
              </a:solidFill>
            </a:endParaRPr>
          </a:p>
          <a:p>
            <a:pPr indent="-304800" lvl="0" marL="457200" rtl="0" algn="l">
              <a:spcBef>
                <a:spcPts val="0"/>
              </a:spcBef>
              <a:spcAft>
                <a:spcPts val="0"/>
              </a:spcAft>
              <a:buClr>
                <a:srgbClr val="595959"/>
              </a:buClr>
              <a:buSzPts val="1200"/>
              <a:buChar char="-"/>
            </a:pPr>
            <a:r>
              <a:rPr lang="es" sz="1200">
                <a:solidFill>
                  <a:srgbClr val="595959"/>
                </a:solidFill>
              </a:rPr>
              <a:t>This is accomplished by utilizing data on the financial history, current financial status, and other socioeconomic factors of a particular client or applicant.</a:t>
            </a:r>
            <a:endParaRPr sz="1200">
              <a:solidFill>
                <a:srgbClr val="595959"/>
              </a:solidFill>
            </a:endParaRPr>
          </a:p>
          <a:p>
            <a:pPr indent="-304800" lvl="0" marL="457200" rtl="0" algn="l">
              <a:spcBef>
                <a:spcPts val="0"/>
              </a:spcBef>
              <a:spcAft>
                <a:spcPts val="0"/>
              </a:spcAft>
              <a:buClr>
                <a:srgbClr val="595959"/>
              </a:buClr>
              <a:buSzPts val="1200"/>
              <a:buChar char="-"/>
            </a:pPr>
            <a:r>
              <a:rPr lang="es" sz="1200">
                <a:solidFill>
                  <a:srgbClr val="595959"/>
                </a:solidFill>
              </a:rPr>
              <a:t>Stakeholders in this include:</a:t>
            </a:r>
            <a:endParaRPr sz="1200">
              <a:solidFill>
                <a:srgbClr val="595959"/>
              </a:solidFill>
            </a:endParaRPr>
          </a:p>
          <a:p>
            <a:pPr indent="-304800" lvl="1" marL="914400" rtl="0" algn="l">
              <a:spcBef>
                <a:spcPts val="0"/>
              </a:spcBef>
              <a:spcAft>
                <a:spcPts val="0"/>
              </a:spcAft>
              <a:buClr>
                <a:srgbClr val="595959"/>
              </a:buClr>
              <a:buSzPts val="1200"/>
              <a:buChar char="-"/>
            </a:pPr>
            <a:r>
              <a:rPr lang="es" sz="1200">
                <a:solidFill>
                  <a:srgbClr val="595959"/>
                </a:solidFill>
              </a:rPr>
              <a:t>Lenders: Financial institutions like banks, credit unions, and consumer finance companies</a:t>
            </a:r>
            <a:endParaRPr sz="1200">
              <a:solidFill>
                <a:srgbClr val="595959"/>
              </a:solidFill>
            </a:endParaRPr>
          </a:p>
          <a:p>
            <a:pPr indent="-304800" lvl="1" marL="914400" rtl="0" algn="l">
              <a:spcBef>
                <a:spcPts val="0"/>
              </a:spcBef>
              <a:spcAft>
                <a:spcPts val="0"/>
              </a:spcAft>
              <a:buClr>
                <a:srgbClr val="595959"/>
              </a:buClr>
              <a:buSzPts val="1200"/>
              <a:buChar char="-"/>
            </a:pPr>
            <a:r>
              <a:rPr lang="es" sz="1200">
                <a:solidFill>
                  <a:srgbClr val="595959"/>
                </a:solidFill>
              </a:rPr>
              <a:t>Borrowers: Individuals or entities seeking loans for various purposes</a:t>
            </a:r>
            <a:endParaRPr sz="1200">
              <a:solidFill>
                <a:srgbClr val="595959"/>
              </a:solidFill>
            </a:endParaRPr>
          </a:p>
          <a:p>
            <a:pPr indent="-304800" lvl="1" marL="914400" rtl="0" algn="l">
              <a:spcBef>
                <a:spcPts val="0"/>
              </a:spcBef>
              <a:spcAft>
                <a:spcPts val="0"/>
              </a:spcAft>
              <a:buClr>
                <a:srgbClr val="595959"/>
              </a:buClr>
              <a:buSzPts val="1200"/>
              <a:buChar char="-"/>
            </a:pPr>
            <a:r>
              <a:rPr lang="es" sz="1200">
                <a:solidFill>
                  <a:srgbClr val="595959"/>
                </a:solidFill>
              </a:rPr>
              <a:t>Regulators: Government and regulatory bodies that oversee the lending industry</a:t>
            </a:r>
            <a:endParaRPr sz="1200">
              <a:solidFill>
                <a:srgbClr val="595959"/>
              </a:solidFill>
            </a:endParaRPr>
          </a:p>
          <a:p>
            <a:pPr indent="-304800" lvl="1" marL="914400" rtl="0" algn="l">
              <a:spcBef>
                <a:spcPts val="0"/>
              </a:spcBef>
              <a:spcAft>
                <a:spcPts val="0"/>
              </a:spcAft>
              <a:buClr>
                <a:srgbClr val="595959"/>
              </a:buClr>
              <a:buSzPts val="1200"/>
              <a:buChar char="-"/>
            </a:pPr>
            <a:r>
              <a:rPr lang="es" sz="1200">
                <a:solidFill>
                  <a:srgbClr val="595959"/>
                </a:solidFill>
              </a:rPr>
              <a:t>Investors: Entities or individuals investing in financial products that involve credit risk</a:t>
            </a:r>
            <a:endParaRPr sz="1200">
              <a:solidFill>
                <a:srgbClr val="595959"/>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bee4276e2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bee4276e2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The credit risk in the dataset we worked with is defined in a binary target.  </a:t>
            </a:r>
            <a:endParaRPr/>
          </a:p>
          <a:p>
            <a:pPr indent="-298450" lvl="0" marL="457200" rtl="0" algn="l">
              <a:spcBef>
                <a:spcPts val="0"/>
              </a:spcBef>
              <a:spcAft>
                <a:spcPts val="0"/>
              </a:spcAft>
              <a:buSzPts val="1100"/>
              <a:buChar char="-"/>
            </a:pPr>
            <a:r>
              <a:rPr lang="es"/>
              <a:t>The positive class, flagged as 1, indicates that a particular case has defaulted on their loan.  </a:t>
            </a:r>
            <a:endParaRPr/>
          </a:p>
          <a:p>
            <a:pPr indent="-298450" lvl="0" marL="457200" rtl="0" algn="l">
              <a:spcBef>
                <a:spcPts val="0"/>
              </a:spcBef>
              <a:spcAft>
                <a:spcPts val="0"/>
              </a:spcAft>
              <a:buSzPts val="1100"/>
              <a:buChar char="-"/>
            </a:pPr>
            <a:r>
              <a:rPr lang="es"/>
              <a:t>The negative class, where a case has not defaulted on their loan, is denoted as 0 in the dataset.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s"/>
              <a:t>There are over 1.5 million individual cases in the dataset, with roughly 1 million 450 thousand of the negative class and 50 thousand of the positive class; which is an imbalance of 97 to 3.</a:t>
            </a:r>
            <a:endParaRPr/>
          </a:p>
          <a:p>
            <a:pPr indent="-298450" lvl="0" marL="457200" rtl="0" algn="l">
              <a:spcBef>
                <a:spcPts val="0"/>
              </a:spcBef>
              <a:spcAft>
                <a:spcPts val="0"/>
              </a:spcAft>
              <a:buSzPts val="1100"/>
              <a:buChar char="-"/>
            </a:pPr>
            <a:r>
              <a:rPr lang="es"/>
              <a:t>The dataset is also comprised of 92% missing values across over 400 features of a mix of data types, including:</a:t>
            </a:r>
            <a:endParaRPr/>
          </a:p>
          <a:p>
            <a:pPr indent="-298450" lvl="1" marL="914400" rtl="0" algn="l">
              <a:spcBef>
                <a:spcPts val="0"/>
              </a:spcBef>
              <a:spcAft>
                <a:spcPts val="0"/>
              </a:spcAft>
              <a:buSzPts val="1100"/>
              <a:buChar char="-"/>
            </a:pPr>
            <a:r>
              <a:rPr lang="es"/>
              <a:t>Categorical (such as industry of employment), numerical (such as number of clients who have used the same mobile number as the applicant), and dates (such as date of birth)</a:t>
            </a:r>
            <a:endParaRPr/>
          </a:p>
          <a:p>
            <a:pPr indent="-298450" lvl="0" marL="457200" rtl="0" algn="l">
              <a:spcBef>
                <a:spcPts val="0"/>
              </a:spcBef>
              <a:spcAft>
                <a:spcPts val="0"/>
              </a:spcAft>
              <a:buSzPts val="1100"/>
              <a:buChar char="-"/>
            </a:pPr>
            <a:r>
              <a:rPr lang="es"/>
              <a:t>These features came from 8 separate sources stored in 17 different tables of various depth</a:t>
            </a:r>
            <a:endParaRPr/>
          </a:p>
          <a:p>
            <a:pPr indent="-298450" lvl="0" marL="457200" rtl="0" algn="l">
              <a:spcBef>
                <a:spcPts val="0"/>
              </a:spcBef>
              <a:spcAft>
                <a:spcPts val="0"/>
              </a:spcAft>
              <a:buSzPts val="1100"/>
              <a:buChar char="-"/>
            </a:pPr>
            <a:r>
              <a:rPr lang="es"/>
              <a:t>And includes static data and transactional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dc0adf125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dc0adf125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To go into more granular detail, we need to talk about the depth in the tables.</a:t>
            </a:r>
            <a:endParaRPr/>
          </a:p>
          <a:p>
            <a:pPr indent="-298450" lvl="0" marL="457200" rtl="0" algn="l">
              <a:spcBef>
                <a:spcPts val="0"/>
              </a:spcBef>
              <a:spcAft>
                <a:spcPts val="0"/>
              </a:spcAft>
              <a:buSzPts val="1100"/>
              <a:buChar char="-"/>
            </a:pPr>
            <a:r>
              <a:rPr lang="es"/>
              <a:t>First, there are 3 indices</a:t>
            </a:r>
            <a:endParaRPr/>
          </a:p>
          <a:p>
            <a:pPr indent="-298450" lvl="1" marL="914400" rtl="0" algn="l">
              <a:spcBef>
                <a:spcPts val="0"/>
              </a:spcBef>
              <a:spcAft>
                <a:spcPts val="0"/>
              </a:spcAft>
              <a:buSzPts val="1100"/>
              <a:buChar char="-"/>
            </a:pPr>
            <a:r>
              <a:rPr lang="es"/>
              <a:t>case_id which specifies a specific loan case</a:t>
            </a:r>
            <a:endParaRPr/>
          </a:p>
          <a:p>
            <a:pPr indent="-298450" lvl="1" marL="914400" rtl="0" algn="l">
              <a:spcBef>
                <a:spcPts val="0"/>
              </a:spcBef>
              <a:spcAft>
                <a:spcPts val="0"/>
              </a:spcAft>
              <a:buSzPts val="1100"/>
              <a:buChar char="-"/>
            </a:pPr>
            <a:r>
              <a:rPr lang="es"/>
              <a:t>num_group1 which indicates if it is an applicant or associate or a historical record</a:t>
            </a:r>
            <a:endParaRPr/>
          </a:p>
          <a:p>
            <a:pPr indent="-298450" lvl="1" marL="914400" rtl="0" algn="l">
              <a:spcBef>
                <a:spcPts val="0"/>
              </a:spcBef>
              <a:spcAft>
                <a:spcPts val="0"/>
              </a:spcAft>
              <a:buSzPts val="1100"/>
              <a:buChar char="-"/>
            </a:pPr>
            <a:r>
              <a:rPr lang="es"/>
              <a:t>num_group2 which indicates additional entries from an applicant or associate</a:t>
            </a:r>
            <a:endParaRPr/>
          </a:p>
          <a:p>
            <a:pPr indent="-298450" lvl="0" marL="457200" rtl="0" algn="l">
              <a:spcBef>
                <a:spcPts val="0"/>
              </a:spcBef>
              <a:spcAft>
                <a:spcPts val="0"/>
              </a:spcAft>
              <a:buSzPts val="1100"/>
              <a:buChar char="-"/>
            </a:pPr>
            <a:r>
              <a:rPr lang="es"/>
              <a:t>In the depth 0 tables, each row is indexed by a single case_id</a:t>
            </a:r>
            <a:endParaRPr/>
          </a:p>
          <a:p>
            <a:pPr indent="-298450" lvl="1" marL="914400" rtl="0" algn="l">
              <a:spcBef>
                <a:spcPts val="0"/>
              </a:spcBef>
              <a:spcAft>
                <a:spcPts val="0"/>
              </a:spcAft>
              <a:buSzPts val="1100"/>
              <a:buChar char="-"/>
            </a:pPr>
            <a:r>
              <a:rPr lang="es"/>
              <a:t>So on the right we can see each row has a unique case_id</a:t>
            </a:r>
            <a:endParaRPr/>
          </a:p>
          <a:p>
            <a:pPr indent="-298450" lvl="0" marL="457200" rtl="0" algn="l">
              <a:spcBef>
                <a:spcPts val="0"/>
              </a:spcBef>
              <a:spcAft>
                <a:spcPts val="0"/>
              </a:spcAft>
              <a:buSzPts val="1100"/>
              <a:buChar char="-"/>
            </a:pPr>
            <a:r>
              <a:rPr lang="es"/>
              <a:t>In depth 1, each case is tied to a historical record and may include associated parties</a:t>
            </a:r>
            <a:endParaRPr/>
          </a:p>
          <a:p>
            <a:pPr indent="-298450" lvl="1" marL="914400" rtl="0" algn="l">
              <a:spcBef>
                <a:spcPts val="0"/>
              </a:spcBef>
              <a:spcAft>
                <a:spcPts val="0"/>
              </a:spcAft>
              <a:buSzPts val="1100"/>
              <a:buChar char="-"/>
            </a:pPr>
            <a:r>
              <a:rPr lang="es"/>
              <a:t>Each row’s composite key is the case_id and num_group1</a:t>
            </a:r>
            <a:endParaRPr/>
          </a:p>
          <a:p>
            <a:pPr indent="-298450" lvl="0" marL="457200" rtl="0" algn="l">
              <a:spcBef>
                <a:spcPts val="0"/>
              </a:spcBef>
              <a:spcAft>
                <a:spcPts val="0"/>
              </a:spcAft>
              <a:buSzPts val="1100"/>
              <a:buChar char="-"/>
            </a:pPr>
            <a:r>
              <a:rPr lang="es"/>
              <a:t>While depth 2 tables, go further with each row’s key being case ID, num_group1, and num_group2.</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c0adf125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c0adf125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So this is how everything is tied together, with the case_id</a:t>
            </a:r>
            <a:endParaRPr/>
          </a:p>
          <a:p>
            <a:pPr indent="-298450" lvl="0" marL="457200" rtl="0" algn="l">
              <a:spcBef>
                <a:spcPts val="0"/>
              </a:spcBef>
              <a:spcAft>
                <a:spcPts val="0"/>
              </a:spcAft>
              <a:buSzPts val="1100"/>
              <a:buChar char="-"/>
            </a:pPr>
            <a:r>
              <a:rPr lang="es"/>
              <a:t>…</a:t>
            </a:r>
            <a:endParaRPr/>
          </a:p>
          <a:p>
            <a:pPr indent="-298450" lvl="0" marL="457200" rtl="0" algn="l">
              <a:spcBef>
                <a:spcPts val="0"/>
              </a:spcBef>
              <a:spcAft>
                <a:spcPts val="0"/>
              </a:spcAft>
              <a:buSzPts val="1100"/>
              <a:buChar char="-"/>
            </a:pPr>
            <a:r>
              <a:rPr lang="es"/>
              <a:t>So in order to work with the data we need to do a large amount of aggregations by case_id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bee4276e2_9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bee4276e2_9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s"/>
              <a:t>We split the aggregations into 2 separate groups</a:t>
            </a:r>
            <a:endParaRPr/>
          </a:p>
          <a:p>
            <a:pPr indent="-298450" lvl="1" marL="914400" rtl="0" algn="l">
              <a:spcBef>
                <a:spcPts val="0"/>
              </a:spcBef>
              <a:spcAft>
                <a:spcPts val="0"/>
              </a:spcAft>
              <a:buSzPts val="1100"/>
              <a:buChar char="-"/>
            </a:pPr>
            <a:r>
              <a:rPr lang="es"/>
              <a:t>First where num_group1 = 0, so data that was directly tied to the applicant</a:t>
            </a:r>
            <a:endParaRPr/>
          </a:p>
          <a:p>
            <a:pPr indent="-298450" lvl="1" marL="914400" rtl="0" algn="l">
              <a:spcBef>
                <a:spcPts val="0"/>
              </a:spcBef>
              <a:spcAft>
                <a:spcPts val="0"/>
              </a:spcAft>
              <a:buSzPts val="1100"/>
              <a:buChar char="-"/>
            </a:pPr>
            <a:r>
              <a:rPr lang="es"/>
              <a:t>And then where num_group1 != 0, so the data not directly tied to the primary applicant</a:t>
            </a:r>
            <a:endParaRPr/>
          </a:p>
          <a:p>
            <a:pPr indent="-298450" lvl="0" marL="457200" rtl="0" algn="l">
              <a:spcBef>
                <a:spcPts val="0"/>
              </a:spcBef>
              <a:spcAft>
                <a:spcPts val="0"/>
              </a:spcAft>
              <a:buSzPts val="1100"/>
              <a:buChar char="-"/>
            </a:pPr>
            <a:r>
              <a:rPr lang="es"/>
              <a:t>For the numerical aggregations we created 5 columns capturing the mean, min, max, sum, and median of the group</a:t>
            </a:r>
            <a:endParaRPr/>
          </a:p>
          <a:p>
            <a:pPr indent="-298450" lvl="0" marL="457200" rtl="0" algn="l">
              <a:spcBef>
                <a:spcPts val="0"/>
              </a:spcBef>
              <a:spcAft>
                <a:spcPts val="0"/>
              </a:spcAft>
              <a:buSzPts val="1100"/>
              <a:buChar char="-"/>
            </a:pPr>
            <a:r>
              <a:rPr lang="es"/>
              <a:t>For the date aggregations we retrieve the min, max, and number of distinct dates</a:t>
            </a:r>
            <a:endParaRPr/>
          </a:p>
          <a:p>
            <a:pPr indent="-298450" lvl="0" marL="457200" rtl="0" algn="l">
              <a:spcBef>
                <a:spcPts val="0"/>
              </a:spcBef>
              <a:spcAft>
                <a:spcPts val="0"/>
              </a:spcAft>
              <a:buSzPts val="1100"/>
              <a:buChar char="-"/>
            </a:pPr>
            <a:r>
              <a:rPr lang="es"/>
              <a:t>And for categorical we retrieve the mode and encode them with frequency and binary encoding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c274c1f6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c274c1f6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02d453996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02d453996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9.png"/><Relationship Id="rId4" Type="http://schemas.openxmlformats.org/officeDocument/2006/relationships/hyperlink" Target="https://github.com/DataScienceAndEngineering/machine-learning-dse-i210-final-project-credit-risk/blob/main/references/Project_Diary.m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671250" y="1170750"/>
            <a:ext cx="7801500" cy="1401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Credit Risk</a:t>
            </a:r>
            <a:endParaRPr/>
          </a:p>
        </p:txBody>
      </p:sp>
      <p:sp>
        <p:nvSpPr>
          <p:cNvPr id="55" name="Google Shape;55;p13"/>
          <p:cNvSpPr txBox="1"/>
          <p:nvPr>
            <p:ph idx="1" type="subTitle"/>
          </p:nvPr>
        </p:nvSpPr>
        <p:spPr>
          <a:xfrm>
            <a:off x="311700" y="3227225"/>
            <a:ext cx="8520600" cy="14988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s"/>
              <a:t>DSE I2100 - Applied Machine Learning</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s"/>
              <a:t>Laura Estaire, Artjola Meli, Shradha Godse, Wayne Lam</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lang="es"/>
              <a:t>Project Final Presentation</a:t>
            </a:r>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5696700" y="137452"/>
            <a:ext cx="3037451" cy="1277674"/>
          </a:xfrm>
          <a:prstGeom prst="rect">
            <a:avLst/>
          </a:prstGeom>
          <a:noFill/>
          <a:ln>
            <a:noFill/>
          </a:ln>
        </p:spPr>
      </p:pic>
      <p:sp>
        <p:nvSpPr>
          <p:cNvPr id="57" name="Google Shape;57;p13"/>
          <p:cNvSpPr txBox="1"/>
          <p:nvPr/>
        </p:nvSpPr>
        <p:spPr>
          <a:xfrm>
            <a:off x="18750" y="4853700"/>
            <a:ext cx="9106500" cy="1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chemeClr val="dk2"/>
                </a:solidFill>
              </a:rPr>
              <a:t>CCNY DSE </a:t>
            </a:r>
            <a:r>
              <a:rPr lang="es" sz="900">
                <a:solidFill>
                  <a:schemeClr val="dk2"/>
                </a:solidFill>
              </a:rPr>
              <a:t>I2100 </a:t>
            </a:r>
            <a:r>
              <a:rPr lang="es" sz="900">
                <a:solidFill>
                  <a:schemeClr val="dk2"/>
                </a:solidFill>
              </a:rPr>
              <a:t>- Applied ML and Engineering - Credit Risk Project </a:t>
            </a:r>
            <a:endParaRPr sz="9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nvSpPr>
        <p:spPr>
          <a:xfrm>
            <a:off x="311700" y="39275"/>
            <a:ext cx="88323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800">
                <a:solidFill>
                  <a:schemeClr val="dk1"/>
                </a:solidFill>
              </a:rPr>
              <a:t>EDA</a:t>
            </a:r>
            <a:endParaRPr sz="2800">
              <a:solidFill>
                <a:schemeClr val="dk1"/>
              </a:solidFill>
            </a:endParaRPr>
          </a:p>
          <a:p>
            <a:pPr indent="0" lvl="0" marL="0" rtl="0" algn="l">
              <a:spcBef>
                <a:spcPts val="0"/>
              </a:spcBef>
              <a:spcAft>
                <a:spcPts val="0"/>
              </a:spcAft>
              <a:buNone/>
            </a:pPr>
            <a:r>
              <a:t/>
            </a:r>
            <a:endParaRPr sz="2300">
              <a:solidFill>
                <a:schemeClr val="dk1"/>
              </a:solidFill>
            </a:endParaRPr>
          </a:p>
        </p:txBody>
      </p:sp>
      <p:sp>
        <p:nvSpPr>
          <p:cNvPr id="165" name="Google Shape;165;p22"/>
          <p:cNvSpPr txBox="1"/>
          <p:nvPr/>
        </p:nvSpPr>
        <p:spPr>
          <a:xfrm>
            <a:off x="18750" y="4853700"/>
            <a:ext cx="9106500" cy="1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chemeClr val="dk2"/>
                </a:solidFill>
              </a:rPr>
              <a:t>CCNY DSE I2100 - Applied ML and Engineering - Credit Risk Project </a:t>
            </a:r>
            <a:endParaRPr sz="900">
              <a:solidFill>
                <a:schemeClr val="dk2"/>
              </a:solidFill>
            </a:endParaRPr>
          </a:p>
        </p:txBody>
      </p:sp>
      <p:sp>
        <p:nvSpPr>
          <p:cNvPr id="166" name="Google Shape;166;p22"/>
          <p:cNvSpPr txBox="1"/>
          <p:nvPr/>
        </p:nvSpPr>
        <p:spPr>
          <a:xfrm>
            <a:off x="577775" y="3884275"/>
            <a:ext cx="8488500" cy="9696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s" sz="1700">
                <a:solidFill>
                  <a:schemeClr val="dk1"/>
                </a:solidFill>
              </a:rPr>
              <a:t>Income types</a:t>
            </a:r>
            <a:endParaRPr sz="1700">
              <a:solidFill>
                <a:schemeClr val="dk1"/>
              </a:solidFill>
            </a:endParaRPr>
          </a:p>
          <a:p>
            <a:pPr indent="-323850" lvl="1" marL="914400" rtl="0" algn="l">
              <a:spcBef>
                <a:spcPts val="0"/>
              </a:spcBef>
              <a:spcAft>
                <a:spcPts val="0"/>
              </a:spcAft>
              <a:buClr>
                <a:schemeClr val="dk1"/>
              </a:buClr>
              <a:buSzPts val="1500"/>
              <a:buChar char="○"/>
            </a:pPr>
            <a:r>
              <a:rPr lang="es" sz="1500">
                <a:solidFill>
                  <a:schemeClr val="dk1"/>
                </a:solidFill>
              </a:rPr>
              <a:t>Differences in default rates in income types</a:t>
            </a:r>
            <a:endParaRPr sz="1500">
              <a:solidFill>
                <a:schemeClr val="dk1"/>
              </a:solidFill>
            </a:endParaRPr>
          </a:p>
          <a:p>
            <a:pPr indent="-323850" lvl="1" marL="914400" rtl="0" algn="l">
              <a:spcBef>
                <a:spcPts val="0"/>
              </a:spcBef>
              <a:spcAft>
                <a:spcPts val="0"/>
              </a:spcAft>
              <a:buClr>
                <a:schemeClr val="dk1"/>
              </a:buClr>
              <a:buSzPts val="1500"/>
              <a:buChar char="○"/>
            </a:pPr>
            <a:r>
              <a:rPr lang="es" sz="1500">
                <a:solidFill>
                  <a:schemeClr val="dk1"/>
                </a:solidFill>
              </a:rPr>
              <a:t>Private sector employees have highest number and higher default rate amongst all.</a:t>
            </a:r>
            <a:endParaRPr sz="1500">
              <a:solidFill>
                <a:schemeClr val="dk1"/>
              </a:solidFill>
            </a:endParaRPr>
          </a:p>
        </p:txBody>
      </p:sp>
      <p:pic>
        <p:nvPicPr>
          <p:cNvPr id="167" name="Google Shape;167;p22"/>
          <p:cNvPicPr preferRelativeResize="0"/>
          <p:nvPr/>
        </p:nvPicPr>
        <p:blipFill>
          <a:blip r:embed="rId3">
            <a:alphaModFix/>
          </a:blip>
          <a:stretch>
            <a:fillRect/>
          </a:stretch>
        </p:blipFill>
        <p:spPr>
          <a:xfrm>
            <a:off x="155225" y="767300"/>
            <a:ext cx="4449026" cy="3116975"/>
          </a:xfrm>
          <a:prstGeom prst="rect">
            <a:avLst/>
          </a:prstGeom>
          <a:noFill/>
          <a:ln>
            <a:noFill/>
          </a:ln>
        </p:spPr>
      </p:pic>
      <p:pic>
        <p:nvPicPr>
          <p:cNvPr id="168" name="Google Shape;168;p22"/>
          <p:cNvPicPr preferRelativeResize="0"/>
          <p:nvPr/>
        </p:nvPicPr>
        <p:blipFill>
          <a:blip r:embed="rId4">
            <a:alphaModFix/>
          </a:blip>
          <a:stretch>
            <a:fillRect/>
          </a:stretch>
        </p:blipFill>
        <p:spPr>
          <a:xfrm>
            <a:off x="4772475" y="767300"/>
            <a:ext cx="4293951" cy="3116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nvSpPr>
        <p:spPr>
          <a:xfrm>
            <a:off x="311700" y="39275"/>
            <a:ext cx="88323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800">
                <a:solidFill>
                  <a:schemeClr val="dk1"/>
                </a:solidFill>
              </a:rPr>
              <a:t>EDA</a:t>
            </a:r>
            <a:endParaRPr sz="2800">
              <a:solidFill>
                <a:schemeClr val="dk1"/>
              </a:solidFill>
            </a:endParaRPr>
          </a:p>
          <a:p>
            <a:pPr indent="0" lvl="0" marL="0" rtl="0" algn="l">
              <a:spcBef>
                <a:spcPts val="0"/>
              </a:spcBef>
              <a:spcAft>
                <a:spcPts val="0"/>
              </a:spcAft>
              <a:buNone/>
            </a:pPr>
            <a:r>
              <a:t/>
            </a:r>
            <a:endParaRPr sz="2300">
              <a:solidFill>
                <a:schemeClr val="dk1"/>
              </a:solidFill>
            </a:endParaRPr>
          </a:p>
        </p:txBody>
      </p:sp>
      <p:sp>
        <p:nvSpPr>
          <p:cNvPr id="174" name="Google Shape;174;p23"/>
          <p:cNvSpPr txBox="1"/>
          <p:nvPr/>
        </p:nvSpPr>
        <p:spPr>
          <a:xfrm>
            <a:off x="18750" y="4853700"/>
            <a:ext cx="9106500" cy="1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chemeClr val="dk2"/>
                </a:solidFill>
              </a:rPr>
              <a:t>CCNY DSE I2100 - Applied ML and Engineering - Credit Risk Project </a:t>
            </a:r>
            <a:endParaRPr sz="900">
              <a:solidFill>
                <a:schemeClr val="dk2"/>
              </a:solidFill>
            </a:endParaRPr>
          </a:p>
        </p:txBody>
      </p:sp>
      <p:sp>
        <p:nvSpPr>
          <p:cNvPr id="175" name="Google Shape;175;p23"/>
          <p:cNvSpPr txBox="1"/>
          <p:nvPr/>
        </p:nvSpPr>
        <p:spPr>
          <a:xfrm>
            <a:off x="118700" y="1008875"/>
            <a:ext cx="3388500" cy="3413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2100"/>
              </a:spcBef>
              <a:spcAft>
                <a:spcPts val="0"/>
              </a:spcAft>
              <a:buClr>
                <a:schemeClr val="dk1"/>
              </a:buClr>
              <a:buSzPts val="1800"/>
              <a:buChar char="●"/>
            </a:pPr>
            <a:r>
              <a:rPr lang="es" sz="1600">
                <a:solidFill>
                  <a:schemeClr val="dk1"/>
                </a:solidFill>
              </a:rPr>
              <a:t>General Observations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s">
                <a:solidFill>
                  <a:schemeClr val="dk1"/>
                </a:solidFill>
              </a:rPr>
              <a:t>Sporadic Peaks</a:t>
            </a:r>
            <a:endParaRPr>
              <a:solidFill>
                <a:schemeClr val="dk1"/>
              </a:solidFill>
            </a:endParaRPr>
          </a:p>
          <a:p>
            <a:pPr indent="-330200" lvl="2" marL="1371600" rtl="0" algn="l">
              <a:lnSpc>
                <a:spcPct val="115000"/>
              </a:lnSpc>
              <a:spcBef>
                <a:spcPts val="0"/>
              </a:spcBef>
              <a:spcAft>
                <a:spcPts val="0"/>
              </a:spcAft>
              <a:buClr>
                <a:schemeClr val="dk1"/>
              </a:buClr>
              <a:buSzPts val="1600"/>
              <a:buChar char="■"/>
            </a:pPr>
            <a:r>
              <a:rPr lang="es">
                <a:solidFill>
                  <a:schemeClr val="dk1"/>
                </a:solidFill>
              </a:rPr>
              <a:t>Significant spikes in overdue payments at weeks 20, 50, and 80</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s">
                <a:solidFill>
                  <a:schemeClr val="dk1"/>
                </a:solidFill>
              </a:rPr>
              <a:t>General Low Level of Overdue Payments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s">
                <a:solidFill>
                  <a:schemeClr val="dk1"/>
                </a:solidFill>
              </a:rPr>
              <a:t>Significant Increase Towards the End</a:t>
            </a:r>
            <a:endParaRPr>
              <a:solidFill>
                <a:schemeClr val="dk1"/>
              </a:solidFill>
            </a:endParaRPr>
          </a:p>
        </p:txBody>
      </p:sp>
      <p:pic>
        <p:nvPicPr>
          <p:cNvPr id="176" name="Google Shape;176;p23"/>
          <p:cNvPicPr preferRelativeResize="0"/>
          <p:nvPr/>
        </p:nvPicPr>
        <p:blipFill>
          <a:blip r:embed="rId3">
            <a:alphaModFix/>
          </a:blip>
          <a:stretch>
            <a:fillRect/>
          </a:stretch>
        </p:blipFill>
        <p:spPr>
          <a:xfrm>
            <a:off x="3507200" y="491825"/>
            <a:ext cx="5443700" cy="3930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nvSpPr>
        <p:spPr>
          <a:xfrm>
            <a:off x="311700" y="39275"/>
            <a:ext cx="88323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800">
                <a:solidFill>
                  <a:schemeClr val="dk1"/>
                </a:solidFill>
              </a:rPr>
              <a:t>EDA</a:t>
            </a:r>
            <a:endParaRPr sz="2800">
              <a:solidFill>
                <a:schemeClr val="dk1"/>
              </a:solidFill>
            </a:endParaRPr>
          </a:p>
          <a:p>
            <a:pPr indent="0" lvl="0" marL="0" rtl="0" algn="l">
              <a:spcBef>
                <a:spcPts val="0"/>
              </a:spcBef>
              <a:spcAft>
                <a:spcPts val="0"/>
              </a:spcAft>
              <a:buNone/>
            </a:pPr>
            <a:r>
              <a:t/>
            </a:r>
            <a:endParaRPr sz="2300">
              <a:solidFill>
                <a:schemeClr val="dk1"/>
              </a:solidFill>
            </a:endParaRPr>
          </a:p>
        </p:txBody>
      </p:sp>
      <p:sp>
        <p:nvSpPr>
          <p:cNvPr id="182" name="Google Shape;182;p24"/>
          <p:cNvSpPr txBox="1"/>
          <p:nvPr/>
        </p:nvSpPr>
        <p:spPr>
          <a:xfrm>
            <a:off x="18750" y="4853700"/>
            <a:ext cx="9106500" cy="1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chemeClr val="dk2"/>
                </a:solidFill>
              </a:rPr>
              <a:t>CCNY DSE I2100 - Applied ML and Engineering - Credit Risk Project </a:t>
            </a:r>
            <a:endParaRPr sz="900">
              <a:solidFill>
                <a:schemeClr val="dk2"/>
              </a:solidFill>
            </a:endParaRPr>
          </a:p>
        </p:txBody>
      </p:sp>
      <p:sp>
        <p:nvSpPr>
          <p:cNvPr id="183" name="Google Shape;183;p24"/>
          <p:cNvSpPr txBox="1"/>
          <p:nvPr/>
        </p:nvSpPr>
        <p:spPr>
          <a:xfrm>
            <a:off x="18750" y="3617400"/>
            <a:ext cx="4187700" cy="12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300">
                <a:solidFill>
                  <a:schemeClr val="dk1"/>
                </a:solidFill>
              </a:rPr>
              <a:t>High complexity: </a:t>
            </a:r>
            <a:r>
              <a:rPr lang="es" sz="1300">
                <a:solidFill>
                  <a:schemeClr val="dk1"/>
                </a:solidFill>
              </a:rPr>
              <a:t>PCA: </a:t>
            </a:r>
            <a:r>
              <a:rPr b="1" lang="es" sz="1300">
                <a:solidFill>
                  <a:schemeClr val="dk1"/>
                </a:solidFill>
              </a:rPr>
              <a:t>&gt;400</a:t>
            </a:r>
            <a:r>
              <a:rPr lang="es" sz="1300">
                <a:solidFill>
                  <a:schemeClr val="dk1"/>
                </a:solidFill>
              </a:rPr>
              <a:t> </a:t>
            </a:r>
            <a:endParaRPr b="1" sz="1300">
              <a:solidFill>
                <a:schemeClr val="dk1"/>
              </a:solidFill>
            </a:endParaRPr>
          </a:p>
          <a:p>
            <a:pPr indent="-311150" lvl="1" marL="914400" rtl="0" algn="l">
              <a:spcBef>
                <a:spcPts val="0"/>
              </a:spcBef>
              <a:spcAft>
                <a:spcPts val="0"/>
              </a:spcAft>
              <a:buClr>
                <a:schemeClr val="dk1"/>
              </a:buClr>
              <a:buSzPts val="1300"/>
              <a:buChar char="○"/>
            </a:pPr>
            <a:r>
              <a:rPr lang="es" sz="1300">
                <a:solidFill>
                  <a:schemeClr val="dk1"/>
                </a:solidFill>
              </a:rPr>
              <a:t>components required to explain 95% variance</a:t>
            </a:r>
            <a:endParaRPr sz="1300">
              <a:solidFill>
                <a:schemeClr val="dk1"/>
              </a:solidFill>
            </a:endParaRPr>
          </a:p>
          <a:p>
            <a:pPr indent="-311150" lvl="1" marL="914400" rtl="0" algn="l">
              <a:spcBef>
                <a:spcPts val="0"/>
              </a:spcBef>
              <a:spcAft>
                <a:spcPts val="0"/>
              </a:spcAft>
              <a:buClr>
                <a:schemeClr val="dk1"/>
              </a:buClr>
              <a:buSzPts val="1300"/>
              <a:buChar char="○"/>
            </a:pPr>
            <a:r>
              <a:rPr lang="es" sz="1300">
                <a:solidFill>
                  <a:schemeClr val="dk1"/>
                </a:solidFill>
              </a:rPr>
              <a:t>“Elbow” point around 50-100 components → principal components capture most of variance before diminishing returns</a:t>
            </a:r>
            <a:endParaRPr sz="1300">
              <a:solidFill>
                <a:schemeClr val="dk1"/>
              </a:solidFill>
            </a:endParaRPr>
          </a:p>
        </p:txBody>
      </p:sp>
      <p:pic>
        <p:nvPicPr>
          <p:cNvPr id="184" name="Google Shape;184;p24"/>
          <p:cNvPicPr preferRelativeResize="0"/>
          <p:nvPr/>
        </p:nvPicPr>
        <p:blipFill>
          <a:blip r:embed="rId3">
            <a:alphaModFix/>
          </a:blip>
          <a:stretch>
            <a:fillRect/>
          </a:stretch>
        </p:blipFill>
        <p:spPr>
          <a:xfrm>
            <a:off x="123800" y="622913"/>
            <a:ext cx="3765525" cy="3029725"/>
          </a:xfrm>
          <a:prstGeom prst="rect">
            <a:avLst/>
          </a:prstGeom>
          <a:noFill/>
          <a:ln>
            <a:noFill/>
          </a:ln>
        </p:spPr>
      </p:pic>
      <p:pic>
        <p:nvPicPr>
          <p:cNvPr id="185" name="Google Shape;185;p24"/>
          <p:cNvPicPr preferRelativeResize="0"/>
          <p:nvPr/>
        </p:nvPicPr>
        <p:blipFill>
          <a:blip r:embed="rId4">
            <a:alphaModFix/>
          </a:blip>
          <a:stretch>
            <a:fillRect/>
          </a:stretch>
        </p:blipFill>
        <p:spPr>
          <a:xfrm rot="5400000">
            <a:off x="5110725" y="-328287"/>
            <a:ext cx="2959250" cy="4932099"/>
          </a:xfrm>
          <a:prstGeom prst="rect">
            <a:avLst/>
          </a:prstGeom>
          <a:noFill/>
          <a:ln>
            <a:noFill/>
          </a:ln>
        </p:spPr>
      </p:pic>
      <p:sp>
        <p:nvSpPr>
          <p:cNvPr id="186" name="Google Shape;186;p24"/>
          <p:cNvSpPr txBox="1"/>
          <p:nvPr/>
        </p:nvSpPr>
        <p:spPr>
          <a:xfrm>
            <a:off x="4124350" y="3695850"/>
            <a:ext cx="4932000" cy="107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300">
                <a:solidFill>
                  <a:schemeClr val="dk1"/>
                </a:solidFill>
              </a:rPr>
              <a:t>Feature importance from LightGBM</a:t>
            </a:r>
            <a:endParaRPr b="1" sz="1300">
              <a:solidFill>
                <a:schemeClr val="dk1"/>
              </a:solidFill>
            </a:endParaRPr>
          </a:p>
          <a:p>
            <a:pPr indent="-311150" lvl="1" marL="914400" rtl="0" algn="l">
              <a:spcBef>
                <a:spcPts val="0"/>
              </a:spcBef>
              <a:spcAft>
                <a:spcPts val="0"/>
              </a:spcAft>
              <a:buClr>
                <a:schemeClr val="dk1"/>
              </a:buClr>
              <a:buSzPts val="1300"/>
              <a:buChar char="○"/>
            </a:pPr>
            <a:r>
              <a:rPr lang="es" sz="1300">
                <a:solidFill>
                  <a:schemeClr val="dk1"/>
                </a:solidFill>
              </a:rPr>
              <a:t>Aggregated data held a great deal of importance</a:t>
            </a:r>
            <a:endParaRPr sz="1300">
              <a:solidFill>
                <a:schemeClr val="dk1"/>
              </a:solidFill>
            </a:endParaRPr>
          </a:p>
          <a:p>
            <a:pPr indent="-311150" lvl="1" marL="914400" rtl="0" algn="l">
              <a:spcBef>
                <a:spcPts val="0"/>
              </a:spcBef>
              <a:spcAft>
                <a:spcPts val="0"/>
              </a:spcAft>
              <a:buClr>
                <a:schemeClr val="dk1"/>
              </a:buClr>
              <a:buSzPts val="1300"/>
              <a:buChar char="○"/>
            </a:pPr>
            <a:r>
              <a:rPr lang="es" sz="1300">
                <a:solidFill>
                  <a:schemeClr val="dk1"/>
                </a:solidFill>
              </a:rPr>
              <a:t>Mins dominated top 20 most important features</a:t>
            </a:r>
            <a:endParaRPr sz="13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nvSpPr>
        <p:spPr>
          <a:xfrm>
            <a:off x="311700" y="39275"/>
            <a:ext cx="88323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800">
                <a:solidFill>
                  <a:schemeClr val="dk1"/>
                </a:solidFill>
              </a:rPr>
              <a:t>Main Barriers in the project</a:t>
            </a:r>
            <a:endParaRPr sz="2800">
              <a:solidFill>
                <a:schemeClr val="dk1"/>
              </a:solidFill>
            </a:endParaRPr>
          </a:p>
          <a:p>
            <a:pPr indent="0" lvl="0" marL="0" rtl="0" algn="l">
              <a:spcBef>
                <a:spcPts val="0"/>
              </a:spcBef>
              <a:spcAft>
                <a:spcPts val="0"/>
              </a:spcAft>
              <a:buNone/>
            </a:pPr>
            <a:r>
              <a:t/>
            </a:r>
            <a:endParaRPr sz="2800">
              <a:solidFill>
                <a:schemeClr val="dk2"/>
              </a:solidFill>
            </a:endParaRPr>
          </a:p>
          <a:p>
            <a:pPr indent="0" lvl="0" marL="0" rtl="0" algn="l">
              <a:spcBef>
                <a:spcPts val="0"/>
              </a:spcBef>
              <a:spcAft>
                <a:spcPts val="0"/>
              </a:spcAft>
              <a:buNone/>
            </a:pPr>
            <a:r>
              <a:t/>
            </a:r>
            <a:endParaRPr sz="1800">
              <a:solidFill>
                <a:schemeClr val="dk1"/>
              </a:solidFill>
            </a:endParaRPr>
          </a:p>
        </p:txBody>
      </p:sp>
      <p:sp>
        <p:nvSpPr>
          <p:cNvPr id="192" name="Google Shape;192;p25"/>
          <p:cNvSpPr txBox="1"/>
          <p:nvPr/>
        </p:nvSpPr>
        <p:spPr>
          <a:xfrm>
            <a:off x="18750" y="4853700"/>
            <a:ext cx="9106500" cy="1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chemeClr val="dk2"/>
                </a:solidFill>
              </a:rPr>
              <a:t>CCNY DSE I2100 - Applied ML and Engineering - Credit Risk Project </a:t>
            </a:r>
            <a:endParaRPr sz="900">
              <a:solidFill>
                <a:schemeClr val="dk2"/>
              </a:solidFill>
            </a:endParaRPr>
          </a:p>
        </p:txBody>
      </p:sp>
      <p:sp>
        <p:nvSpPr>
          <p:cNvPr id="193" name="Google Shape;193;p25"/>
          <p:cNvSpPr txBox="1"/>
          <p:nvPr/>
        </p:nvSpPr>
        <p:spPr>
          <a:xfrm>
            <a:off x="409875" y="800775"/>
            <a:ext cx="8415600" cy="4136100"/>
          </a:xfrm>
          <a:prstGeom prst="rect">
            <a:avLst/>
          </a:prstGeom>
          <a:solidFill>
            <a:schemeClr val="lt1"/>
          </a:solid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s" sz="1800">
                <a:solidFill>
                  <a:schemeClr val="dk1"/>
                </a:solidFill>
              </a:rPr>
              <a:t>Domain Knowledge</a:t>
            </a:r>
            <a:endParaRPr b="1" sz="1800">
              <a:solidFill>
                <a:schemeClr val="dk1"/>
              </a:solidFill>
            </a:endParaRPr>
          </a:p>
          <a:p>
            <a:pPr indent="-330200" lvl="1" marL="914400" rtl="0" algn="l">
              <a:spcBef>
                <a:spcPts val="0"/>
              </a:spcBef>
              <a:spcAft>
                <a:spcPts val="0"/>
              </a:spcAft>
              <a:buClr>
                <a:schemeClr val="dk1"/>
              </a:buClr>
              <a:buSzPts val="1600"/>
              <a:buChar char="○"/>
            </a:pPr>
            <a:r>
              <a:rPr lang="es" sz="1600">
                <a:solidFill>
                  <a:schemeClr val="dk1"/>
                </a:solidFill>
              </a:rPr>
              <a:t>Selection of relevant features</a:t>
            </a:r>
            <a:endParaRPr sz="1600">
              <a:solidFill>
                <a:schemeClr val="dk1"/>
              </a:solidFill>
            </a:endParaRPr>
          </a:p>
          <a:p>
            <a:pPr indent="-330200" lvl="1" marL="914400" rtl="0" algn="l">
              <a:spcBef>
                <a:spcPts val="0"/>
              </a:spcBef>
              <a:spcAft>
                <a:spcPts val="0"/>
              </a:spcAft>
              <a:buClr>
                <a:schemeClr val="dk1"/>
              </a:buClr>
              <a:buSzPts val="1600"/>
              <a:buChar char="○"/>
            </a:pPr>
            <a:r>
              <a:rPr lang="es" sz="1600">
                <a:solidFill>
                  <a:schemeClr val="dk1"/>
                </a:solidFill>
              </a:rPr>
              <a:t>Imputing missing values with meaningful substitutes</a:t>
            </a:r>
            <a:endParaRPr sz="1600">
              <a:solidFill>
                <a:schemeClr val="dk1"/>
              </a:solidFill>
            </a:endParaRPr>
          </a:p>
          <a:p>
            <a:pPr indent="-342900" lvl="0" marL="457200" rtl="0" algn="l">
              <a:spcBef>
                <a:spcPts val="0"/>
              </a:spcBef>
              <a:spcAft>
                <a:spcPts val="0"/>
              </a:spcAft>
              <a:buClr>
                <a:schemeClr val="dk1"/>
              </a:buClr>
              <a:buSzPts val="1800"/>
              <a:buChar char="●"/>
            </a:pPr>
            <a:r>
              <a:rPr b="1" lang="es" sz="1800">
                <a:solidFill>
                  <a:schemeClr val="dk1"/>
                </a:solidFill>
              </a:rPr>
              <a:t>Missing Values</a:t>
            </a:r>
            <a:endParaRPr b="1" sz="1800">
              <a:solidFill>
                <a:schemeClr val="dk1"/>
              </a:solidFill>
            </a:endParaRPr>
          </a:p>
          <a:p>
            <a:pPr indent="-330200" lvl="1" marL="914400" rtl="0" algn="l">
              <a:spcBef>
                <a:spcPts val="0"/>
              </a:spcBef>
              <a:spcAft>
                <a:spcPts val="0"/>
              </a:spcAft>
              <a:buClr>
                <a:schemeClr val="dk1"/>
              </a:buClr>
              <a:buSzPts val="1600"/>
              <a:buChar char="○"/>
            </a:pPr>
            <a:r>
              <a:rPr lang="es" sz="1600">
                <a:solidFill>
                  <a:schemeClr val="dk1"/>
                </a:solidFill>
              </a:rPr>
              <a:t>92% missing values</a:t>
            </a:r>
            <a:endParaRPr sz="1800">
              <a:solidFill>
                <a:schemeClr val="dk1"/>
              </a:solidFill>
            </a:endParaRPr>
          </a:p>
          <a:p>
            <a:pPr indent="-342900" lvl="0" marL="457200" rtl="0" algn="l">
              <a:spcBef>
                <a:spcPts val="0"/>
              </a:spcBef>
              <a:spcAft>
                <a:spcPts val="0"/>
              </a:spcAft>
              <a:buClr>
                <a:schemeClr val="dk1"/>
              </a:buClr>
              <a:buSzPts val="1800"/>
              <a:buChar char="●"/>
            </a:pPr>
            <a:r>
              <a:rPr b="1" lang="es" sz="1800">
                <a:solidFill>
                  <a:schemeClr val="dk1"/>
                </a:solidFill>
              </a:rPr>
              <a:t>Class Imbalance</a:t>
            </a:r>
            <a:endParaRPr b="1" sz="1800">
              <a:solidFill>
                <a:schemeClr val="dk1"/>
              </a:solidFill>
            </a:endParaRPr>
          </a:p>
          <a:p>
            <a:pPr indent="-330200" lvl="1" marL="914400" rtl="0" algn="l">
              <a:spcBef>
                <a:spcPts val="0"/>
              </a:spcBef>
              <a:spcAft>
                <a:spcPts val="0"/>
              </a:spcAft>
              <a:buClr>
                <a:schemeClr val="dk1"/>
              </a:buClr>
              <a:buSzPts val="1600"/>
              <a:buChar char="○"/>
            </a:pPr>
            <a:r>
              <a:rPr lang="es" sz="1600">
                <a:solidFill>
                  <a:schemeClr val="dk1"/>
                </a:solidFill>
              </a:rPr>
              <a:t>Highly imbalanced target data</a:t>
            </a:r>
            <a:endParaRPr sz="1600">
              <a:solidFill>
                <a:schemeClr val="dk1"/>
              </a:solidFill>
            </a:endParaRPr>
          </a:p>
          <a:p>
            <a:pPr indent="-330200" lvl="2" marL="1371600" rtl="0" algn="l">
              <a:spcBef>
                <a:spcPts val="0"/>
              </a:spcBef>
              <a:spcAft>
                <a:spcPts val="0"/>
              </a:spcAft>
              <a:buClr>
                <a:schemeClr val="dk1"/>
              </a:buClr>
              <a:buSzPts val="1600"/>
              <a:buChar char="■"/>
            </a:pPr>
            <a:r>
              <a:rPr lang="es" sz="1600">
                <a:solidFill>
                  <a:schemeClr val="dk1"/>
                </a:solidFill>
              </a:rPr>
              <a:t>97% negative class (clients who repaid the loan)</a:t>
            </a:r>
            <a:endParaRPr sz="1600">
              <a:solidFill>
                <a:schemeClr val="dk1"/>
              </a:solidFill>
            </a:endParaRPr>
          </a:p>
          <a:p>
            <a:pPr indent="-330200" lvl="2" marL="1371600" rtl="0" algn="l">
              <a:spcBef>
                <a:spcPts val="0"/>
              </a:spcBef>
              <a:spcAft>
                <a:spcPts val="0"/>
              </a:spcAft>
              <a:buClr>
                <a:schemeClr val="dk1"/>
              </a:buClr>
              <a:buSzPts val="1600"/>
              <a:buChar char="■"/>
            </a:pPr>
            <a:r>
              <a:rPr lang="es" sz="1600">
                <a:solidFill>
                  <a:schemeClr val="dk1"/>
                </a:solidFill>
              </a:rPr>
              <a:t>3% positive class (clients who defaulted on their loan)</a:t>
            </a:r>
            <a:endParaRPr sz="1600">
              <a:solidFill>
                <a:schemeClr val="dk1"/>
              </a:solidFill>
            </a:endParaRPr>
          </a:p>
          <a:p>
            <a:pPr indent="-330200" lvl="0" marL="457200" rtl="0" algn="l">
              <a:spcBef>
                <a:spcPts val="0"/>
              </a:spcBef>
              <a:spcAft>
                <a:spcPts val="0"/>
              </a:spcAft>
              <a:buClr>
                <a:schemeClr val="dk1"/>
              </a:buClr>
              <a:buSzPts val="1600"/>
              <a:buChar char="●"/>
            </a:pPr>
            <a:r>
              <a:rPr b="1" lang="es" sz="1600">
                <a:solidFill>
                  <a:schemeClr val="dk1"/>
                </a:solidFill>
              </a:rPr>
              <a:t>Class overlap</a:t>
            </a:r>
            <a:endParaRPr b="1" sz="1600">
              <a:solidFill>
                <a:schemeClr val="dk1"/>
              </a:solidFill>
            </a:endParaRPr>
          </a:p>
          <a:p>
            <a:pPr indent="-330200" lvl="1" marL="914400" rtl="0" algn="l">
              <a:spcBef>
                <a:spcPts val="0"/>
              </a:spcBef>
              <a:spcAft>
                <a:spcPts val="0"/>
              </a:spcAft>
              <a:buClr>
                <a:schemeClr val="dk1"/>
              </a:buClr>
              <a:buSzPts val="1600"/>
              <a:buChar char="○"/>
            </a:pPr>
            <a:r>
              <a:rPr lang="es" sz="1600">
                <a:solidFill>
                  <a:schemeClr val="dk1"/>
                </a:solidFill>
              </a:rPr>
              <a:t>No major patterns during the initial EDA that make both classes distinct or separable</a:t>
            </a:r>
            <a:br>
              <a:rPr lang="es" sz="1600">
                <a:solidFill>
                  <a:schemeClr val="dk1"/>
                </a:solidFill>
              </a:rPr>
            </a:br>
            <a:endParaRPr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nvSpPr>
        <p:spPr>
          <a:xfrm>
            <a:off x="311700" y="39275"/>
            <a:ext cx="88323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800">
                <a:solidFill>
                  <a:schemeClr val="dk1"/>
                </a:solidFill>
              </a:rPr>
              <a:t>Baseline Models</a:t>
            </a:r>
            <a:endParaRPr sz="2800">
              <a:solidFill>
                <a:schemeClr val="dk1"/>
              </a:solidFill>
            </a:endParaRPr>
          </a:p>
          <a:p>
            <a:pPr indent="0" lvl="0" marL="0" rtl="0" algn="l">
              <a:spcBef>
                <a:spcPts val="0"/>
              </a:spcBef>
              <a:spcAft>
                <a:spcPts val="0"/>
              </a:spcAft>
              <a:buNone/>
            </a:pPr>
            <a:r>
              <a:rPr lang="es" sz="1700">
                <a:solidFill>
                  <a:schemeClr val="dk1"/>
                </a:solidFill>
              </a:rPr>
              <a:t>Establish Baseline Performance Metrics for future comparisons  </a:t>
            </a:r>
            <a:endParaRPr sz="2800">
              <a:solidFill>
                <a:schemeClr val="dk2"/>
              </a:solidFill>
            </a:endParaRPr>
          </a:p>
          <a:p>
            <a:pPr indent="0" lvl="0" marL="0" rtl="0" algn="l">
              <a:spcBef>
                <a:spcPts val="0"/>
              </a:spcBef>
              <a:spcAft>
                <a:spcPts val="0"/>
              </a:spcAft>
              <a:buNone/>
            </a:pPr>
            <a:r>
              <a:t/>
            </a:r>
            <a:endParaRPr sz="1800">
              <a:solidFill>
                <a:schemeClr val="dk1"/>
              </a:solidFill>
            </a:endParaRPr>
          </a:p>
        </p:txBody>
      </p:sp>
      <p:sp>
        <p:nvSpPr>
          <p:cNvPr id="199" name="Google Shape;199;p26"/>
          <p:cNvSpPr txBox="1"/>
          <p:nvPr/>
        </p:nvSpPr>
        <p:spPr>
          <a:xfrm>
            <a:off x="18750" y="4853700"/>
            <a:ext cx="9106500" cy="1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chemeClr val="dk2"/>
                </a:solidFill>
              </a:rPr>
              <a:t>CCNY DSE I2100 - Applied ML and Engineering - Credit Risk Project </a:t>
            </a:r>
            <a:endParaRPr sz="900">
              <a:solidFill>
                <a:schemeClr val="dk2"/>
              </a:solidFill>
            </a:endParaRPr>
          </a:p>
        </p:txBody>
      </p:sp>
      <p:sp>
        <p:nvSpPr>
          <p:cNvPr id="200" name="Google Shape;200;p26"/>
          <p:cNvSpPr txBox="1"/>
          <p:nvPr/>
        </p:nvSpPr>
        <p:spPr>
          <a:xfrm>
            <a:off x="364200" y="1123800"/>
            <a:ext cx="8415600" cy="3729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s" sz="1800">
                <a:solidFill>
                  <a:schemeClr val="dk1"/>
                </a:solidFill>
              </a:rPr>
              <a:t>Random Weighted Model</a:t>
            </a:r>
            <a:endParaRPr b="1" sz="1800">
              <a:solidFill>
                <a:schemeClr val="dk1"/>
              </a:solidFill>
            </a:endParaRPr>
          </a:p>
          <a:p>
            <a:pPr indent="-311150" lvl="1" marL="914400" rtl="0" algn="l">
              <a:spcBef>
                <a:spcPts val="0"/>
              </a:spcBef>
              <a:spcAft>
                <a:spcPts val="0"/>
              </a:spcAft>
              <a:buClr>
                <a:schemeClr val="dk1"/>
              </a:buClr>
              <a:buSzPts val="1300"/>
              <a:buChar char="○"/>
            </a:pPr>
            <a:r>
              <a:rPr lang="es" sz="1300">
                <a:solidFill>
                  <a:schemeClr val="dk1"/>
                </a:solidFill>
                <a:highlight>
                  <a:srgbClr val="FFFFFF"/>
                </a:highlight>
              </a:rPr>
              <a:t>predict the target label based solely on the average percentage (3% positive) distribution of classes in the entire dataset</a:t>
            </a:r>
            <a:endParaRPr sz="1300">
              <a:solidFill>
                <a:schemeClr val="dk1"/>
              </a:solidFill>
            </a:endParaRPr>
          </a:p>
          <a:p>
            <a:pPr indent="-342900" lvl="0" marL="457200" rtl="0" algn="l">
              <a:spcBef>
                <a:spcPts val="0"/>
              </a:spcBef>
              <a:spcAft>
                <a:spcPts val="0"/>
              </a:spcAft>
              <a:buClr>
                <a:schemeClr val="dk1"/>
              </a:buClr>
              <a:buSzPts val="1800"/>
              <a:buChar char="●"/>
            </a:pPr>
            <a:r>
              <a:rPr b="1" lang="es" sz="1800">
                <a:solidFill>
                  <a:schemeClr val="dk1"/>
                </a:solidFill>
              </a:rPr>
              <a:t>Project Baseline</a:t>
            </a:r>
            <a:endParaRPr b="1" sz="1800">
              <a:solidFill>
                <a:schemeClr val="dk1"/>
              </a:solidFill>
            </a:endParaRPr>
          </a:p>
          <a:p>
            <a:pPr indent="-336550" lvl="1" marL="914400" rtl="0" algn="l">
              <a:spcBef>
                <a:spcPts val="0"/>
              </a:spcBef>
              <a:spcAft>
                <a:spcPts val="0"/>
              </a:spcAft>
              <a:buClr>
                <a:schemeClr val="dk1"/>
              </a:buClr>
              <a:buSzPts val="1700"/>
              <a:buChar char="○"/>
            </a:pPr>
            <a:r>
              <a:rPr lang="es" sz="1150">
                <a:solidFill>
                  <a:schemeClr val="dk1"/>
                </a:solidFill>
                <a:highlight>
                  <a:srgbClr val="FFFFFF"/>
                </a:highlight>
              </a:rPr>
              <a:t>p</a:t>
            </a:r>
            <a:r>
              <a:rPr lang="es" sz="1300">
                <a:solidFill>
                  <a:schemeClr val="dk1"/>
                </a:solidFill>
                <a:highlight>
                  <a:srgbClr val="FFFFFF"/>
                </a:highlight>
              </a:rPr>
              <a:t>re-processed data and missing values mean imputation</a:t>
            </a:r>
            <a:endParaRPr sz="1300">
              <a:solidFill>
                <a:schemeClr val="dk1"/>
              </a:solidFill>
              <a:highlight>
                <a:srgbClr val="FFFFFF"/>
              </a:highlight>
            </a:endParaRPr>
          </a:p>
          <a:p>
            <a:pPr indent="-311150" lvl="1" marL="914400" rtl="0" algn="l">
              <a:spcBef>
                <a:spcPts val="0"/>
              </a:spcBef>
              <a:spcAft>
                <a:spcPts val="0"/>
              </a:spcAft>
              <a:buClr>
                <a:schemeClr val="dk1"/>
              </a:buClr>
              <a:buSzPts val="1300"/>
              <a:buChar char="○"/>
            </a:pPr>
            <a:r>
              <a:rPr lang="es" sz="1300">
                <a:solidFill>
                  <a:schemeClr val="dk1"/>
                </a:solidFill>
                <a:highlight>
                  <a:srgbClr val="FFFFFF"/>
                </a:highlight>
              </a:rPr>
              <a:t>The best of Logistic Regression, Random Forest or LightGBM on default parameters</a:t>
            </a:r>
            <a:endParaRPr sz="1300">
              <a:solidFill>
                <a:schemeClr val="dk1"/>
              </a:solidFill>
              <a:highlight>
                <a:srgbClr val="FFFFFF"/>
              </a:highlight>
            </a:endParaRPr>
          </a:p>
          <a:p>
            <a:pPr indent="0" lvl="0" marL="0" rtl="0" algn="l">
              <a:spcBef>
                <a:spcPts val="0"/>
              </a:spcBef>
              <a:spcAft>
                <a:spcPts val="0"/>
              </a:spcAft>
              <a:buNone/>
            </a:pPr>
            <a:r>
              <a:t/>
            </a:r>
            <a:endParaRPr sz="1600">
              <a:solidFill>
                <a:schemeClr val="dk1"/>
              </a:solidFill>
            </a:endParaRPr>
          </a:p>
        </p:txBody>
      </p:sp>
      <p:pic>
        <p:nvPicPr>
          <p:cNvPr id="201" name="Google Shape;201;p26"/>
          <p:cNvPicPr preferRelativeResize="0"/>
          <p:nvPr/>
        </p:nvPicPr>
        <p:blipFill>
          <a:blip r:embed="rId3">
            <a:alphaModFix/>
          </a:blip>
          <a:stretch>
            <a:fillRect/>
          </a:stretch>
        </p:blipFill>
        <p:spPr>
          <a:xfrm>
            <a:off x="2181875" y="2810200"/>
            <a:ext cx="2213075" cy="2054975"/>
          </a:xfrm>
          <a:prstGeom prst="rect">
            <a:avLst/>
          </a:prstGeom>
          <a:noFill/>
          <a:ln>
            <a:noFill/>
          </a:ln>
        </p:spPr>
      </p:pic>
      <p:pic>
        <p:nvPicPr>
          <p:cNvPr id="202" name="Google Shape;202;p26"/>
          <p:cNvPicPr preferRelativeResize="0"/>
          <p:nvPr/>
        </p:nvPicPr>
        <p:blipFill>
          <a:blip r:embed="rId4">
            <a:alphaModFix/>
          </a:blip>
          <a:stretch>
            <a:fillRect/>
          </a:stretch>
        </p:blipFill>
        <p:spPr>
          <a:xfrm>
            <a:off x="4394938" y="2913763"/>
            <a:ext cx="2466975" cy="1847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nvSpPr>
        <p:spPr>
          <a:xfrm>
            <a:off x="311700" y="39275"/>
            <a:ext cx="88323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800">
                <a:solidFill>
                  <a:schemeClr val="dk1"/>
                </a:solidFill>
              </a:rPr>
              <a:t>Baseline Models - Metrics</a:t>
            </a:r>
            <a:endParaRPr sz="2800">
              <a:solidFill>
                <a:schemeClr val="dk1"/>
              </a:solidFill>
            </a:endParaRPr>
          </a:p>
          <a:p>
            <a:pPr indent="0" lvl="0" marL="0" rtl="0" algn="l">
              <a:spcBef>
                <a:spcPts val="0"/>
              </a:spcBef>
              <a:spcAft>
                <a:spcPts val="0"/>
              </a:spcAft>
              <a:buNone/>
            </a:pPr>
            <a:r>
              <a:rPr lang="es" sz="1700">
                <a:solidFill>
                  <a:schemeClr val="dk1"/>
                </a:solidFill>
              </a:rPr>
              <a:t>Establish Baseline Performance Metrics for future comparisons  </a:t>
            </a:r>
            <a:endParaRPr sz="2800">
              <a:solidFill>
                <a:schemeClr val="dk2"/>
              </a:solidFill>
            </a:endParaRPr>
          </a:p>
          <a:p>
            <a:pPr indent="0" lvl="0" marL="0" rtl="0" algn="l">
              <a:spcBef>
                <a:spcPts val="0"/>
              </a:spcBef>
              <a:spcAft>
                <a:spcPts val="0"/>
              </a:spcAft>
              <a:buNone/>
            </a:pPr>
            <a:r>
              <a:t/>
            </a:r>
            <a:endParaRPr sz="1800">
              <a:solidFill>
                <a:schemeClr val="dk1"/>
              </a:solidFill>
            </a:endParaRPr>
          </a:p>
        </p:txBody>
      </p:sp>
      <p:sp>
        <p:nvSpPr>
          <p:cNvPr id="208" name="Google Shape;208;p27"/>
          <p:cNvSpPr txBox="1"/>
          <p:nvPr/>
        </p:nvSpPr>
        <p:spPr>
          <a:xfrm>
            <a:off x="18750" y="4853700"/>
            <a:ext cx="9106500" cy="1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chemeClr val="dk2"/>
                </a:solidFill>
              </a:rPr>
              <a:t>CCNY DSE I2100 - Applied ML and Engineering - Credit Risk Project </a:t>
            </a:r>
            <a:endParaRPr sz="900">
              <a:solidFill>
                <a:schemeClr val="dk2"/>
              </a:solidFill>
            </a:endParaRPr>
          </a:p>
        </p:txBody>
      </p:sp>
      <p:graphicFrame>
        <p:nvGraphicFramePr>
          <p:cNvPr id="209" name="Google Shape;209;p27"/>
          <p:cNvGraphicFramePr/>
          <p:nvPr/>
        </p:nvGraphicFramePr>
        <p:xfrm>
          <a:off x="193888" y="958338"/>
          <a:ext cx="3000000" cy="3000000"/>
        </p:xfrm>
        <a:graphic>
          <a:graphicData uri="http://schemas.openxmlformats.org/drawingml/2006/table">
            <a:tbl>
              <a:tblPr>
                <a:noFill/>
                <a:tableStyleId>{55EF031C-E51C-455E-A78E-60DCDBC3EA70}</a:tableStyleId>
              </a:tblPr>
              <a:tblGrid>
                <a:gridCol w="1472050"/>
                <a:gridCol w="1829000"/>
                <a:gridCol w="595000"/>
                <a:gridCol w="1992150"/>
                <a:gridCol w="635775"/>
                <a:gridCol w="2308325"/>
              </a:tblGrid>
              <a:tr h="454175">
                <a:tc>
                  <a:txBody>
                    <a:bodyPr/>
                    <a:lstStyle/>
                    <a:p>
                      <a:pPr indent="0" lvl="0" marL="0" rtl="0" algn="ctr">
                        <a:spcBef>
                          <a:spcPts val="0"/>
                        </a:spcBef>
                        <a:spcAft>
                          <a:spcPts val="0"/>
                        </a:spcAft>
                        <a:buNone/>
                      </a:pPr>
                      <a:r>
                        <a:rPr b="1" lang="es" sz="1300"/>
                        <a:t>Metrics</a:t>
                      </a:r>
                      <a:endParaRPr b="1" sz="13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s" sz="1300"/>
                        <a:t>Metrics </a:t>
                      </a:r>
                      <a:r>
                        <a:rPr b="1" lang="es" sz="1300"/>
                        <a:t>Meaning</a:t>
                      </a:r>
                      <a:endParaRPr b="1" sz="1300"/>
                    </a:p>
                  </a:txBody>
                  <a:tcPr marT="91425" marB="91425" marR="91425" marL="91425"/>
                </a:tc>
                <a:tc gridSpan="2">
                  <a:txBody>
                    <a:bodyPr/>
                    <a:lstStyle/>
                    <a:p>
                      <a:pPr indent="0" lvl="0" marL="0" rtl="0" algn="ctr">
                        <a:spcBef>
                          <a:spcPts val="0"/>
                        </a:spcBef>
                        <a:spcAft>
                          <a:spcPts val="0"/>
                        </a:spcAft>
                        <a:buNone/>
                      </a:pPr>
                      <a:r>
                        <a:rPr b="1" lang="es" sz="1300"/>
                        <a:t>Random Weighted</a:t>
                      </a:r>
                      <a:endParaRPr b="1" sz="1300"/>
                    </a:p>
                  </a:txBody>
                  <a:tcPr marT="91425" marB="91425" marR="91425" marL="91425"/>
                </a:tc>
                <a:tc hMerge="1"/>
                <a:tc gridSpan="2">
                  <a:txBody>
                    <a:bodyPr/>
                    <a:lstStyle/>
                    <a:p>
                      <a:pPr indent="0" lvl="0" marL="0" rtl="0" algn="ctr">
                        <a:spcBef>
                          <a:spcPts val="0"/>
                        </a:spcBef>
                        <a:spcAft>
                          <a:spcPts val="0"/>
                        </a:spcAft>
                        <a:buNone/>
                      </a:pPr>
                      <a:r>
                        <a:rPr b="1" lang="es" sz="1300"/>
                        <a:t>Project Baseline</a:t>
                      </a:r>
                      <a:endParaRPr b="1" sz="1300"/>
                    </a:p>
                  </a:txBody>
                  <a:tcPr marT="91425" marB="91425" marR="91425" marL="91425"/>
                </a:tc>
                <a:tc hMerge="1"/>
              </a:tr>
              <a:tr h="470125">
                <a:tc>
                  <a:txBody>
                    <a:bodyPr/>
                    <a:lstStyle/>
                    <a:p>
                      <a:pPr indent="0" lvl="0" marL="0" rtl="0" algn="ctr">
                        <a:spcBef>
                          <a:spcPts val="0"/>
                        </a:spcBef>
                        <a:spcAft>
                          <a:spcPts val="0"/>
                        </a:spcAft>
                        <a:buNone/>
                      </a:pPr>
                      <a:r>
                        <a:rPr b="1" lang="es" sz="1300"/>
                        <a:t>AUC</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sz="900">
                          <a:solidFill>
                            <a:schemeClr val="dk1"/>
                          </a:solidFill>
                          <a:highlight>
                            <a:srgbClr val="FFFFFF"/>
                          </a:highlight>
                        </a:rPr>
                        <a:t>M</a:t>
                      </a:r>
                      <a:r>
                        <a:rPr lang="es" sz="900">
                          <a:solidFill>
                            <a:schemeClr val="dk1"/>
                          </a:solidFill>
                          <a:highlight>
                            <a:srgbClr val="FFFFFF"/>
                          </a:highlight>
                        </a:rPr>
                        <a:t>odel's ability to distinguish between classes</a:t>
                      </a:r>
                      <a:endParaRPr sz="9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s"/>
                        <a:t>0.50  </a:t>
                      </a:r>
                      <a:endParaRPr/>
                    </a:p>
                  </a:txBody>
                  <a:tcPr marT="91425" marB="91425" marR="91425" marL="91425"/>
                </a:tc>
                <a:tc>
                  <a:txBody>
                    <a:bodyPr/>
                    <a:lstStyle/>
                    <a:p>
                      <a:pPr indent="0" lvl="0" marL="0" rtl="0" algn="l">
                        <a:spcBef>
                          <a:spcPts val="0"/>
                        </a:spcBef>
                        <a:spcAft>
                          <a:spcPts val="0"/>
                        </a:spcAft>
                        <a:buNone/>
                      </a:pPr>
                      <a:r>
                        <a:rPr lang="es" sz="900">
                          <a:solidFill>
                            <a:schemeClr val="dk1"/>
                          </a:solidFill>
                          <a:highlight>
                            <a:srgbClr val="FFFFFF"/>
                          </a:highlight>
                        </a:rPr>
                        <a:t>N</a:t>
                      </a:r>
                      <a:r>
                        <a:rPr lang="es" sz="900">
                          <a:solidFill>
                            <a:schemeClr val="dk1"/>
                          </a:solidFill>
                          <a:highlight>
                            <a:srgbClr val="FFFFFF"/>
                          </a:highlight>
                        </a:rPr>
                        <a:t>o better than random guessing</a:t>
                      </a:r>
                      <a:endParaRPr sz="900"/>
                    </a:p>
                  </a:txBody>
                  <a:tcPr marT="91425" marB="91425" marR="91425" marL="91425"/>
                </a:tc>
                <a:tc>
                  <a:txBody>
                    <a:bodyPr/>
                    <a:lstStyle/>
                    <a:p>
                      <a:pPr indent="0" lvl="0" marL="0" rtl="0" algn="l">
                        <a:spcBef>
                          <a:spcPts val="0"/>
                        </a:spcBef>
                        <a:spcAft>
                          <a:spcPts val="0"/>
                        </a:spcAft>
                        <a:buNone/>
                      </a:pPr>
                      <a:r>
                        <a:rPr lang="es"/>
                        <a:t>0.78</a:t>
                      </a:r>
                      <a:endParaRPr/>
                    </a:p>
                  </a:txBody>
                  <a:tcPr marT="91425" marB="91425" marR="91425" marL="91425"/>
                </a:tc>
                <a:tc>
                  <a:txBody>
                    <a:bodyPr/>
                    <a:lstStyle/>
                    <a:p>
                      <a:pPr indent="0" lvl="0" marL="0" rtl="0" algn="l">
                        <a:spcBef>
                          <a:spcPts val="0"/>
                        </a:spcBef>
                        <a:spcAft>
                          <a:spcPts val="0"/>
                        </a:spcAft>
                        <a:buNone/>
                      </a:pPr>
                      <a:r>
                        <a:rPr lang="es" sz="900"/>
                        <a:t>56% improvement in AUC. Influenced class </a:t>
                      </a:r>
                      <a:r>
                        <a:rPr lang="es" sz="900"/>
                        <a:t>imbalance</a:t>
                      </a:r>
                      <a:endParaRPr sz="900"/>
                    </a:p>
                  </a:txBody>
                  <a:tcPr marT="91425" marB="91425" marR="91425" marL="91425"/>
                </a:tc>
              </a:tr>
              <a:tr h="626850">
                <a:tc>
                  <a:txBody>
                    <a:bodyPr/>
                    <a:lstStyle/>
                    <a:p>
                      <a:pPr indent="0" lvl="0" marL="0" rtl="0" algn="ctr">
                        <a:spcBef>
                          <a:spcPts val="0"/>
                        </a:spcBef>
                        <a:spcAft>
                          <a:spcPts val="0"/>
                        </a:spcAft>
                        <a:buNone/>
                      </a:pPr>
                      <a:r>
                        <a:rPr b="1" lang="es" sz="1300"/>
                        <a:t>Accuracy</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sz="900">
                          <a:solidFill>
                            <a:schemeClr val="dk1"/>
                          </a:solidFill>
                          <a:highlight>
                            <a:srgbClr val="FFFFFF"/>
                          </a:highlight>
                        </a:rPr>
                        <a:t>P</a:t>
                      </a:r>
                      <a:r>
                        <a:rPr lang="es" sz="900">
                          <a:solidFill>
                            <a:schemeClr val="dk1"/>
                          </a:solidFill>
                          <a:highlight>
                            <a:srgbClr val="FFFFFF"/>
                          </a:highlight>
                        </a:rPr>
                        <a:t>roportion of all correct predictions (both true positives and true negatives) </a:t>
                      </a:r>
                      <a:endParaRPr sz="900">
                        <a:solidFill>
                          <a:schemeClr val="dk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s"/>
                        <a:t>0.84</a:t>
                      </a:r>
                      <a:endParaRPr/>
                    </a:p>
                  </a:txBody>
                  <a:tcPr marT="91425" marB="91425" marR="91425" marL="91425"/>
                </a:tc>
                <a:tc>
                  <a:txBody>
                    <a:bodyPr/>
                    <a:lstStyle/>
                    <a:p>
                      <a:pPr indent="0" lvl="0" marL="0" rtl="0" algn="l">
                        <a:spcBef>
                          <a:spcPts val="0"/>
                        </a:spcBef>
                        <a:spcAft>
                          <a:spcPts val="0"/>
                        </a:spcAft>
                        <a:buNone/>
                      </a:pPr>
                      <a:r>
                        <a:rPr lang="es" sz="900">
                          <a:solidFill>
                            <a:schemeClr val="dk1"/>
                          </a:solidFill>
                          <a:highlight>
                            <a:srgbClr val="FFFFFF"/>
                          </a:highlight>
                        </a:rPr>
                        <a:t>I</a:t>
                      </a:r>
                      <a:r>
                        <a:rPr lang="es" sz="900">
                          <a:solidFill>
                            <a:schemeClr val="dk1"/>
                          </a:solidFill>
                          <a:highlight>
                            <a:srgbClr val="FFFFFF"/>
                          </a:highlight>
                        </a:rPr>
                        <a:t>nfluenced by the class distribution in the dataset. Predicting majority class.</a:t>
                      </a:r>
                      <a:endParaRPr sz="900">
                        <a:solidFill>
                          <a:schemeClr val="dk1"/>
                        </a:solidFill>
                        <a:highlight>
                          <a:srgbClr val="FFFFFF"/>
                        </a:highlight>
                      </a:endParaRPr>
                    </a:p>
                  </a:txBody>
                  <a:tcPr marT="91425" marB="91425" marR="91425" marL="91425"/>
                </a:tc>
                <a:tc>
                  <a:txBody>
                    <a:bodyPr/>
                    <a:lstStyle/>
                    <a:p>
                      <a:pPr indent="0" lvl="0" marL="0" rtl="0" algn="l">
                        <a:spcBef>
                          <a:spcPts val="0"/>
                        </a:spcBef>
                        <a:spcAft>
                          <a:spcPts val="0"/>
                        </a:spcAft>
                        <a:buNone/>
                      </a:pPr>
                      <a:r>
                        <a:rPr lang="es"/>
                        <a:t>0.86</a:t>
                      </a:r>
                      <a:endParaRPr/>
                    </a:p>
                  </a:txBody>
                  <a:tcPr marT="91425" marB="91425" marR="91425" marL="91425"/>
                </a:tc>
                <a:tc>
                  <a:txBody>
                    <a:bodyPr/>
                    <a:lstStyle/>
                    <a:p>
                      <a:pPr indent="0" lvl="0" marL="0" rtl="0" algn="l">
                        <a:spcBef>
                          <a:spcPts val="0"/>
                        </a:spcBef>
                        <a:spcAft>
                          <a:spcPts val="0"/>
                        </a:spcAft>
                        <a:buNone/>
                      </a:pPr>
                      <a:r>
                        <a:rPr lang="es" sz="900">
                          <a:solidFill>
                            <a:schemeClr val="dk1"/>
                          </a:solidFill>
                          <a:highlight>
                            <a:srgbClr val="FFFFFF"/>
                          </a:highlight>
                        </a:rPr>
                        <a:t> High accuracy, though influenced by class imbalance.</a:t>
                      </a:r>
                      <a:endParaRPr sz="900"/>
                    </a:p>
                  </a:txBody>
                  <a:tcPr marT="91425" marB="91425" marR="91425" marL="91425"/>
                </a:tc>
              </a:tr>
              <a:tr h="470125">
                <a:tc>
                  <a:txBody>
                    <a:bodyPr/>
                    <a:lstStyle/>
                    <a:p>
                      <a:pPr indent="0" lvl="0" marL="0" rtl="0" algn="ctr">
                        <a:spcBef>
                          <a:spcPts val="0"/>
                        </a:spcBef>
                        <a:spcAft>
                          <a:spcPts val="0"/>
                        </a:spcAft>
                        <a:buNone/>
                      </a:pPr>
                      <a:r>
                        <a:rPr b="1" lang="es" sz="1300"/>
                        <a:t>Precision</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sz="900">
                          <a:solidFill>
                            <a:schemeClr val="dk1"/>
                          </a:solidFill>
                          <a:highlight>
                            <a:srgbClr val="FFFFFF"/>
                          </a:highlight>
                        </a:rPr>
                        <a:t>P</a:t>
                      </a:r>
                      <a:r>
                        <a:rPr lang="es" sz="900">
                          <a:solidFill>
                            <a:schemeClr val="dk1"/>
                          </a:solidFill>
                          <a:highlight>
                            <a:srgbClr val="FFFFFF"/>
                          </a:highlight>
                        </a:rPr>
                        <a:t>roportion of true positives among all positive predictions</a:t>
                      </a:r>
                      <a:endParaRPr sz="9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s"/>
                        <a:t>0.15</a:t>
                      </a:r>
                      <a:endParaRPr/>
                    </a:p>
                  </a:txBody>
                  <a:tcPr marT="91425" marB="91425" marR="91425" marL="91425"/>
                </a:tc>
                <a:tc>
                  <a:txBody>
                    <a:bodyPr/>
                    <a:lstStyle/>
                    <a:p>
                      <a:pPr indent="0" lvl="0" marL="0" rtl="0" algn="l">
                        <a:spcBef>
                          <a:spcPts val="0"/>
                        </a:spcBef>
                        <a:spcAft>
                          <a:spcPts val="0"/>
                        </a:spcAft>
                        <a:buNone/>
                      </a:pPr>
                      <a:r>
                        <a:rPr lang="es" sz="900">
                          <a:solidFill>
                            <a:schemeClr val="dk1"/>
                          </a:solidFill>
                          <a:highlight>
                            <a:srgbClr val="FFFFFF"/>
                          </a:highlight>
                        </a:rPr>
                        <a:t>Low. Does not have any mechanism to prioritize true positives over false positives</a:t>
                      </a:r>
                      <a:endParaRPr sz="900"/>
                    </a:p>
                  </a:txBody>
                  <a:tcPr marT="91425" marB="91425" marR="91425" marL="91425"/>
                </a:tc>
                <a:tc>
                  <a:txBody>
                    <a:bodyPr/>
                    <a:lstStyle/>
                    <a:p>
                      <a:pPr indent="0" lvl="0" marL="0" rtl="0" algn="l">
                        <a:spcBef>
                          <a:spcPts val="0"/>
                        </a:spcBef>
                        <a:spcAft>
                          <a:spcPts val="0"/>
                        </a:spcAft>
                        <a:buNone/>
                      </a:pPr>
                      <a:r>
                        <a:rPr lang="es"/>
                        <a:t>0.53</a:t>
                      </a:r>
                      <a:endParaRPr/>
                    </a:p>
                  </a:txBody>
                  <a:tcPr marT="91425" marB="91425" marR="91425" marL="91425"/>
                </a:tc>
                <a:tc>
                  <a:txBody>
                    <a:bodyPr/>
                    <a:lstStyle/>
                    <a:p>
                      <a:pPr indent="0" lvl="0" marL="0" rtl="0" algn="l">
                        <a:spcBef>
                          <a:spcPts val="0"/>
                        </a:spcBef>
                        <a:spcAft>
                          <a:spcPts val="0"/>
                        </a:spcAft>
                        <a:buNone/>
                      </a:pPr>
                      <a:r>
                        <a:rPr lang="es" sz="900"/>
                        <a:t>Better predicting positives cases with the trade-off of increase in  FP.</a:t>
                      </a:r>
                      <a:endParaRPr sz="900"/>
                    </a:p>
                  </a:txBody>
                  <a:tcPr marT="91425" marB="91425" marR="91425" marL="91425"/>
                </a:tc>
              </a:tr>
              <a:tr h="611200">
                <a:tc>
                  <a:txBody>
                    <a:bodyPr/>
                    <a:lstStyle/>
                    <a:p>
                      <a:pPr indent="0" lvl="0" marL="0" rtl="0" algn="ctr">
                        <a:spcBef>
                          <a:spcPts val="0"/>
                        </a:spcBef>
                        <a:spcAft>
                          <a:spcPts val="0"/>
                        </a:spcAft>
                        <a:buNone/>
                      </a:pPr>
                      <a:r>
                        <a:rPr b="1" lang="es" sz="1300"/>
                        <a:t>Recall</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sz="900">
                          <a:solidFill>
                            <a:schemeClr val="dk1"/>
                          </a:solidFill>
                          <a:highlight>
                            <a:srgbClr val="FFFFFF"/>
                          </a:highlight>
                        </a:rPr>
                        <a:t>P</a:t>
                      </a:r>
                      <a:r>
                        <a:rPr lang="es" sz="900">
                          <a:solidFill>
                            <a:schemeClr val="dk1"/>
                          </a:solidFill>
                          <a:highlight>
                            <a:srgbClr val="FFFFFF"/>
                          </a:highlight>
                        </a:rPr>
                        <a:t>roportion of actual positives that are correctly identified by the model</a:t>
                      </a:r>
                      <a:endParaRPr sz="900"/>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s"/>
                        <a:t>0.04</a:t>
                      </a:r>
                      <a:endParaRPr/>
                    </a:p>
                  </a:txBody>
                  <a:tcPr marT="91425" marB="91425" marR="91425" marL="91425"/>
                </a:tc>
                <a:tc>
                  <a:txBody>
                    <a:bodyPr/>
                    <a:lstStyle/>
                    <a:p>
                      <a:pPr indent="0" lvl="0" marL="0" rtl="0" algn="l">
                        <a:spcBef>
                          <a:spcPts val="0"/>
                        </a:spcBef>
                        <a:spcAft>
                          <a:spcPts val="0"/>
                        </a:spcAft>
                        <a:buNone/>
                      </a:pPr>
                      <a:r>
                        <a:rPr lang="es" sz="900">
                          <a:solidFill>
                            <a:schemeClr val="dk1"/>
                          </a:solidFill>
                          <a:highlight>
                            <a:srgbClr val="FFFFFF"/>
                          </a:highlight>
                        </a:rPr>
                        <a:t>Almost unable to identify true positives </a:t>
                      </a:r>
                      <a:endParaRPr sz="900"/>
                    </a:p>
                  </a:txBody>
                  <a:tcPr marT="91425" marB="91425" marR="91425" marL="91425"/>
                </a:tc>
                <a:tc>
                  <a:txBody>
                    <a:bodyPr/>
                    <a:lstStyle/>
                    <a:p>
                      <a:pPr indent="0" lvl="0" marL="0" rtl="0" algn="l">
                        <a:spcBef>
                          <a:spcPts val="0"/>
                        </a:spcBef>
                        <a:spcAft>
                          <a:spcPts val="0"/>
                        </a:spcAft>
                        <a:buNone/>
                      </a:pPr>
                      <a:r>
                        <a:rPr lang="es"/>
                        <a:t>0.13</a:t>
                      </a:r>
                      <a:endParaRPr/>
                    </a:p>
                  </a:txBody>
                  <a:tcPr marT="91425" marB="91425" marR="91425" marL="91425"/>
                </a:tc>
                <a:tc>
                  <a:txBody>
                    <a:bodyPr/>
                    <a:lstStyle/>
                    <a:p>
                      <a:pPr indent="0" lvl="0" marL="0" rtl="0" algn="l">
                        <a:spcBef>
                          <a:spcPts val="0"/>
                        </a:spcBef>
                        <a:spcAft>
                          <a:spcPts val="0"/>
                        </a:spcAft>
                        <a:buNone/>
                      </a:pPr>
                      <a:r>
                        <a:rPr lang="es" sz="900">
                          <a:solidFill>
                            <a:schemeClr val="dk1"/>
                          </a:solidFill>
                          <a:highlight>
                            <a:srgbClr val="FFFFFF"/>
                          </a:highlight>
                        </a:rPr>
                        <a:t>Still major challenges in capturing all true positives. Proportional to the class </a:t>
                      </a:r>
                      <a:r>
                        <a:rPr lang="es" sz="900">
                          <a:solidFill>
                            <a:schemeClr val="dk1"/>
                          </a:solidFill>
                          <a:highlight>
                            <a:srgbClr val="FFFFFF"/>
                          </a:highlight>
                        </a:rPr>
                        <a:t>distribution</a:t>
                      </a:r>
                      <a:r>
                        <a:rPr lang="es" sz="900">
                          <a:solidFill>
                            <a:schemeClr val="dk1"/>
                          </a:solidFill>
                          <a:highlight>
                            <a:srgbClr val="FFFFFF"/>
                          </a:highlight>
                        </a:rPr>
                        <a:t>. </a:t>
                      </a:r>
                      <a:endParaRPr sz="900"/>
                    </a:p>
                  </a:txBody>
                  <a:tcPr marT="91425" marB="91425" marR="91425" marL="91425"/>
                </a:tc>
              </a:tr>
              <a:tr h="470125">
                <a:tc>
                  <a:txBody>
                    <a:bodyPr/>
                    <a:lstStyle/>
                    <a:p>
                      <a:pPr indent="0" lvl="0" marL="0" rtl="0" algn="ctr">
                        <a:spcBef>
                          <a:spcPts val="0"/>
                        </a:spcBef>
                        <a:spcAft>
                          <a:spcPts val="0"/>
                        </a:spcAft>
                        <a:buNone/>
                      </a:pPr>
                      <a:r>
                        <a:rPr b="1" lang="es" sz="1300"/>
                        <a:t>F1</a:t>
                      </a:r>
                      <a:endParaRPr b="1" sz="13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s" sz="900">
                          <a:solidFill>
                            <a:schemeClr val="dk1"/>
                          </a:solidFill>
                          <a:highlight>
                            <a:srgbClr val="FFFFFF"/>
                          </a:highlight>
                        </a:rPr>
                        <a:t>H</a:t>
                      </a:r>
                      <a:r>
                        <a:rPr lang="es" sz="900">
                          <a:solidFill>
                            <a:schemeClr val="dk1"/>
                          </a:solidFill>
                          <a:highlight>
                            <a:srgbClr val="FFFFFF"/>
                          </a:highlight>
                        </a:rPr>
                        <a:t>armonic mean of precision and recall</a:t>
                      </a:r>
                      <a:endParaRPr sz="900"/>
                    </a:p>
                  </a:txBody>
                  <a:tcPr marT="91425" marB="91425" marR="91425" marL="91425"/>
                </a:tc>
                <a:tc>
                  <a:txBody>
                    <a:bodyPr/>
                    <a:lstStyle/>
                    <a:p>
                      <a:pPr indent="0" lvl="0" marL="0" rtl="0" algn="l">
                        <a:spcBef>
                          <a:spcPts val="0"/>
                        </a:spcBef>
                        <a:spcAft>
                          <a:spcPts val="0"/>
                        </a:spcAft>
                        <a:buNone/>
                      </a:pPr>
                      <a:r>
                        <a:rPr lang="es"/>
                        <a:t>0.06</a:t>
                      </a:r>
                      <a:endParaRPr/>
                    </a:p>
                  </a:txBody>
                  <a:tcPr marT="91425" marB="91425" marR="91425" marL="91425"/>
                </a:tc>
                <a:tc>
                  <a:txBody>
                    <a:bodyPr/>
                    <a:lstStyle/>
                    <a:p>
                      <a:pPr indent="0" lvl="0" marL="0" rtl="0" algn="l">
                        <a:spcBef>
                          <a:spcPts val="0"/>
                        </a:spcBef>
                        <a:spcAft>
                          <a:spcPts val="0"/>
                        </a:spcAft>
                        <a:buNone/>
                      </a:pPr>
                      <a:r>
                        <a:rPr lang="es" sz="900"/>
                        <a:t>L</a:t>
                      </a:r>
                      <a:r>
                        <a:rPr lang="es" sz="900"/>
                        <a:t>ow </a:t>
                      </a:r>
                      <a:r>
                        <a:rPr lang="es" sz="900">
                          <a:solidFill>
                            <a:schemeClr val="dk1"/>
                          </a:solidFill>
                          <a:highlight>
                            <a:srgbClr val="FFFFFF"/>
                          </a:highlight>
                        </a:rPr>
                        <a:t>trade-off between precision and recall</a:t>
                      </a:r>
                      <a:endParaRPr sz="900"/>
                    </a:p>
                  </a:txBody>
                  <a:tcPr marT="91425" marB="91425" marR="91425" marL="91425"/>
                </a:tc>
                <a:tc>
                  <a:txBody>
                    <a:bodyPr/>
                    <a:lstStyle/>
                    <a:p>
                      <a:pPr indent="0" lvl="0" marL="0" rtl="0" algn="l">
                        <a:spcBef>
                          <a:spcPts val="0"/>
                        </a:spcBef>
                        <a:spcAft>
                          <a:spcPts val="0"/>
                        </a:spcAft>
                        <a:buNone/>
                      </a:pPr>
                      <a:r>
                        <a:rPr lang="es"/>
                        <a:t>0.21</a:t>
                      </a:r>
                      <a:endParaRPr/>
                    </a:p>
                  </a:txBody>
                  <a:tcPr marT="91425" marB="91425" marR="91425" marL="91425"/>
                </a:tc>
                <a:tc>
                  <a:txBody>
                    <a:bodyPr/>
                    <a:lstStyle/>
                    <a:p>
                      <a:pPr indent="0" lvl="0" marL="0" rtl="0" algn="l">
                        <a:spcBef>
                          <a:spcPts val="0"/>
                        </a:spcBef>
                        <a:spcAft>
                          <a:spcPts val="0"/>
                        </a:spcAft>
                        <a:buNone/>
                      </a:pPr>
                      <a:r>
                        <a:rPr lang="es" sz="900"/>
                        <a:t>Better trade-off, still not useful </a:t>
                      </a:r>
                      <a:endParaRPr sz="900"/>
                    </a:p>
                  </a:txBody>
                  <a:tcPr marT="91425" marB="91425" marR="91425" marL="91425"/>
                </a:tc>
              </a:tr>
            </a:tbl>
          </a:graphicData>
        </a:graphic>
      </p:graphicFrame>
      <p:sp>
        <p:nvSpPr>
          <p:cNvPr id="210" name="Google Shape;210;p27"/>
          <p:cNvSpPr txBox="1"/>
          <p:nvPr/>
        </p:nvSpPr>
        <p:spPr>
          <a:xfrm>
            <a:off x="204400" y="4185150"/>
            <a:ext cx="88113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1"/>
                </a:solidFill>
                <a:highlight>
                  <a:srgbClr val="FFFFFF"/>
                </a:highlight>
              </a:rPr>
              <a:t>Initial Goal: </a:t>
            </a:r>
            <a:r>
              <a:rPr lang="es" sz="1300">
                <a:solidFill>
                  <a:schemeClr val="dk1"/>
                </a:solidFill>
                <a:highlight>
                  <a:srgbClr val="FFFFFF"/>
                </a:highlight>
              </a:rPr>
              <a:t>Build a robust machine learning model capable of effectively predicting true positives in a highly imbalanced dataset with significant missing values.  </a:t>
            </a:r>
            <a:endParaRPr sz="1300">
              <a:solidFill>
                <a:schemeClr val="dk1"/>
              </a:solidFill>
              <a:highlight>
                <a:srgbClr val="FFFFFF"/>
              </a:highlight>
            </a:endParaRPr>
          </a:p>
          <a:p>
            <a:pPr indent="0" lvl="0" marL="0" rtl="0" algn="l">
              <a:spcBef>
                <a:spcPts val="0"/>
              </a:spcBef>
              <a:spcAft>
                <a:spcPts val="0"/>
              </a:spcAft>
              <a:buNone/>
            </a:pPr>
            <a:r>
              <a:rPr lang="es" sz="1300">
                <a:solidFill>
                  <a:schemeClr val="dk1"/>
                </a:solidFill>
                <a:highlight>
                  <a:srgbClr val="FFFFFF"/>
                </a:highlight>
              </a:rPr>
              <a:t>—&gt; Final Goal: </a:t>
            </a:r>
            <a:r>
              <a:rPr lang="es" sz="1300">
                <a:solidFill>
                  <a:schemeClr val="dk1"/>
                </a:solidFill>
                <a:highlight>
                  <a:srgbClr val="FFFFFF"/>
                </a:highlight>
              </a:rPr>
              <a:t> </a:t>
            </a:r>
            <a:r>
              <a:rPr b="1" lang="es" sz="1300">
                <a:solidFill>
                  <a:schemeClr val="dk1"/>
                </a:solidFill>
                <a:highlight>
                  <a:srgbClr val="FFFFFF"/>
                </a:highlight>
              </a:rPr>
              <a:t>Improve the Project Baseline Model performance. </a:t>
            </a:r>
            <a:endParaRPr b="1"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nvSpPr>
        <p:spPr>
          <a:xfrm>
            <a:off x="311700" y="39275"/>
            <a:ext cx="88323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2800">
                <a:solidFill>
                  <a:schemeClr val="dk1"/>
                </a:solidFill>
              </a:rPr>
              <a:t>Improvements to Boost Model Performance</a:t>
            </a:r>
            <a:endParaRPr sz="2800">
              <a:solidFill>
                <a:schemeClr val="dk1"/>
              </a:solidFill>
            </a:endParaRPr>
          </a:p>
          <a:p>
            <a:pPr indent="0" lvl="0" marL="0" rtl="0" algn="l">
              <a:spcBef>
                <a:spcPts val="0"/>
              </a:spcBef>
              <a:spcAft>
                <a:spcPts val="0"/>
              </a:spcAft>
              <a:buNone/>
            </a:pPr>
            <a:r>
              <a:rPr lang="es" sz="1800">
                <a:solidFill>
                  <a:schemeClr val="dk1"/>
                </a:solidFill>
              </a:rPr>
              <a:t>Handling Missing Values (MV) through Imputation</a:t>
            </a:r>
            <a:endParaRPr sz="2800">
              <a:solidFill>
                <a:schemeClr val="dk1"/>
              </a:solidFill>
            </a:endParaRPr>
          </a:p>
        </p:txBody>
      </p:sp>
      <p:sp>
        <p:nvSpPr>
          <p:cNvPr id="216" name="Google Shape;216;p28"/>
          <p:cNvSpPr txBox="1"/>
          <p:nvPr/>
        </p:nvSpPr>
        <p:spPr>
          <a:xfrm>
            <a:off x="18750" y="4853700"/>
            <a:ext cx="9106500" cy="1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chemeClr val="dk2"/>
                </a:solidFill>
              </a:rPr>
              <a:t>CCNY DSE I2100 - Applied ML and Engineering - Credit Risk Project </a:t>
            </a:r>
            <a:endParaRPr sz="900">
              <a:solidFill>
                <a:schemeClr val="dk2"/>
              </a:solidFill>
            </a:endParaRPr>
          </a:p>
        </p:txBody>
      </p:sp>
      <p:sp>
        <p:nvSpPr>
          <p:cNvPr id="217" name="Google Shape;217;p28"/>
          <p:cNvSpPr txBox="1"/>
          <p:nvPr/>
        </p:nvSpPr>
        <p:spPr>
          <a:xfrm>
            <a:off x="364800" y="800625"/>
            <a:ext cx="8414400" cy="23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500">
                <a:solidFill>
                  <a:schemeClr val="dk1"/>
                </a:solidFill>
              </a:rPr>
              <a:t>Methods: </a:t>
            </a:r>
            <a:endParaRPr sz="1300">
              <a:solidFill>
                <a:schemeClr val="dk1"/>
              </a:solidFill>
            </a:endParaRPr>
          </a:p>
          <a:p>
            <a:pPr indent="-311150" lvl="1" marL="914400" rtl="0" algn="l">
              <a:spcBef>
                <a:spcPts val="0"/>
              </a:spcBef>
              <a:spcAft>
                <a:spcPts val="0"/>
              </a:spcAft>
              <a:buClr>
                <a:schemeClr val="dk1"/>
              </a:buClr>
              <a:buSzPts val="1300"/>
              <a:buChar char="○"/>
            </a:pPr>
            <a:r>
              <a:rPr lang="es" sz="1300">
                <a:solidFill>
                  <a:schemeClr val="dk1"/>
                </a:solidFill>
              </a:rPr>
              <a:t>Mean Imputation (baseline model)</a:t>
            </a:r>
            <a:endParaRPr sz="1300">
              <a:solidFill>
                <a:schemeClr val="dk1"/>
              </a:solidFill>
            </a:endParaRPr>
          </a:p>
          <a:p>
            <a:pPr indent="-311150" lvl="1" marL="914400" rtl="0" algn="l">
              <a:spcBef>
                <a:spcPts val="0"/>
              </a:spcBef>
              <a:spcAft>
                <a:spcPts val="0"/>
              </a:spcAft>
              <a:buClr>
                <a:schemeClr val="dk1"/>
              </a:buClr>
              <a:buSzPts val="1300"/>
              <a:buChar char="○"/>
            </a:pPr>
            <a:r>
              <a:rPr lang="es" sz="1300">
                <a:solidFill>
                  <a:schemeClr val="dk1"/>
                </a:solidFill>
                <a:highlight>
                  <a:schemeClr val="lt1"/>
                </a:highlight>
              </a:rPr>
              <a:t>LightGBM’s Native Handling</a:t>
            </a:r>
            <a:endParaRPr sz="1300">
              <a:solidFill>
                <a:schemeClr val="dk1"/>
              </a:solidFill>
            </a:endParaRPr>
          </a:p>
          <a:p>
            <a:pPr indent="-311150" lvl="1" marL="914400" rtl="0" algn="l">
              <a:spcBef>
                <a:spcPts val="0"/>
              </a:spcBef>
              <a:spcAft>
                <a:spcPts val="0"/>
              </a:spcAft>
              <a:buClr>
                <a:schemeClr val="dk1"/>
              </a:buClr>
              <a:buSzPts val="1300"/>
              <a:buChar char="○"/>
            </a:pPr>
            <a:r>
              <a:rPr lang="es" sz="1300">
                <a:solidFill>
                  <a:schemeClr val="dk1"/>
                </a:solidFill>
              </a:rPr>
              <a:t>KNN Based Imputation (5 and 10 neighbours)</a:t>
            </a:r>
            <a:endParaRPr sz="1300">
              <a:solidFill>
                <a:schemeClr val="dk1"/>
              </a:solidFill>
            </a:endParaRPr>
          </a:p>
          <a:p>
            <a:pPr indent="-311150" lvl="1" marL="914400" rtl="0" algn="l">
              <a:spcBef>
                <a:spcPts val="0"/>
              </a:spcBef>
              <a:spcAft>
                <a:spcPts val="0"/>
              </a:spcAft>
              <a:buClr>
                <a:schemeClr val="dk1"/>
              </a:buClr>
              <a:buSzPts val="1300"/>
              <a:buChar char="○"/>
            </a:pPr>
            <a:r>
              <a:rPr lang="es" sz="1300">
                <a:solidFill>
                  <a:schemeClr val="dk1"/>
                </a:solidFill>
              </a:rPr>
              <a:t>Mean Imputation and Binary Flag for MV</a:t>
            </a:r>
            <a:endParaRPr sz="1300">
              <a:solidFill>
                <a:schemeClr val="dk1"/>
              </a:solidFill>
            </a:endParaRPr>
          </a:p>
          <a:p>
            <a:pPr indent="-311150" lvl="1" marL="914400" rtl="0" algn="l">
              <a:spcBef>
                <a:spcPts val="0"/>
              </a:spcBef>
              <a:spcAft>
                <a:spcPts val="0"/>
              </a:spcAft>
              <a:buClr>
                <a:schemeClr val="dk1"/>
              </a:buClr>
              <a:buSzPts val="1300"/>
              <a:buChar char="○"/>
            </a:pPr>
            <a:r>
              <a:rPr lang="es" sz="1300">
                <a:solidFill>
                  <a:schemeClr val="dk1"/>
                </a:solidFill>
              </a:rPr>
              <a:t>Median Imputation and Binary Flag for MV</a:t>
            </a:r>
            <a:endParaRPr b="1">
              <a:solidFill>
                <a:schemeClr val="dk1"/>
              </a:solidFill>
              <a:highlight>
                <a:srgbClr val="FFFFFF"/>
              </a:highlight>
            </a:endParaRPr>
          </a:p>
          <a:p>
            <a:pPr indent="0" lvl="0" marL="0" rtl="0" algn="l">
              <a:lnSpc>
                <a:spcPct val="115000"/>
              </a:lnSpc>
              <a:spcBef>
                <a:spcPts val="1800"/>
              </a:spcBef>
              <a:spcAft>
                <a:spcPts val="0"/>
              </a:spcAft>
              <a:buNone/>
            </a:pPr>
            <a:r>
              <a:rPr b="1" lang="es">
                <a:solidFill>
                  <a:schemeClr val="dk1"/>
                </a:solidFill>
                <a:highlight>
                  <a:schemeClr val="lt1"/>
                </a:highlight>
              </a:rPr>
              <a:t>Exploring Patterns Post-Imputation visually with t-SNE</a:t>
            </a:r>
            <a:endParaRPr b="1">
              <a:solidFill>
                <a:schemeClr val="dk1"/>
              </a:solidFill>
              <a:highlight>
                <a:schemeClr val="lt1"/>
              </a:highlight>
            </a:endParaRPr>
          </a:p>
          <a:p>
            <a:pPr indent="-311150" lvl="1" marL="914400" rtl="0" algn="l">
              <a:spcBef>
                <a:spcPts val="400"/>
              </a:spcBef>
              <a:spcAft>
                <a:spcPts val="0"/>
              </a:spcAft>
              <a:buClr>
                <a:schemeClr val="dk1"/>
              </a:buClr>
              <a:buSzPts val="1300"/>
              <a:buChar char="○"/>
            </a:pPr>
            <a:r>
              <a:rPr lang="es" sz="1300">
                <a:solidFill>
                  <a:schemeClr val="dk1"/>
                </a:solidFill>
              </a:rPr>
              <a:t>KNN Based Imputation (5 and 10 neighbours)</a:t>
            </a:r>
            <a:endParaRPr sz="1300">
              <a:solidFill>
                <a:schemeClr val="dk1"/>
              </a:solidFill>
            </a:endParaRPr>
          </a:p>
          <a:p>
            <a:pPr indent="0" lvl="0" marL="0" rtl="0" algn="l">
              <a:lnSpc>
                <a:spcPct val="115000"/>
              </a:lnSpc>
              <a:spcBef>
                <a:spcPts val="1800"/>
              </a:spcBef>
              <a:spcAft>
                <a:spcPts val="0"/>
              </a:spcAft>
              <a:buNone/>
            </a:pPr>
            <a:r>
              <a:t/>
            </a:r>
            <a:endParaRPr b="1">
              <a:solidFill>
                <a:schemeClr val="dk1"/>
              </a:solidFill>
              <a:highlight>
                <a:schemeClr val="lt1"/>
              </a:highlight>
            </a:endParaRPr>
          </a:p>
          <a:p>
            <a:pPr indent="0" lvl="0" marL="0" rtl="0" algn="l">
              <a:spcBef>
                <a:spcPts val="400"/>
              </a:spcBef>
              <a:spcAft>
                <a:spcPts val="0"/>
              </a:spcAft>
              <a:buNone/>
            </a:pPr>
            <a:r>
              <a:t/>
            </a:r>
            <a:endParaRPr sz="1600">
              <a:solidFill>
                <a:schemeClr val="dk1"/>
              </a:solidFill>
            </a:endParaRPr>
          </a:p>
          <a:p>
            <a:pPr indent="0" lvl="0" marL="0" rtl="0" algn="l">
              <a:lnSpc>
                <a:spcPct val="115000"/>
              </a:lnSpc>
              <a:spcBef>
                <a:spcPts val="1800"/>
              </a:spcBef>
              <a:spcAft>
                <a:spcPts val="400"/>
              </a:spcAft>
              <a:buNone/>
            </a:pPr>
            <a:r>
              <a:t/>
            </a:r>
            <a:endParaRPr sz="1600">
              <a:solidFill>
                <a:schemeClr val="dk1"/>
              </a:solidFill>
            </a:endParaRPr>
          </a:p>
        </p:txBody>
      </p:sp>
      <p:pic>
        <p:nvPicPr>
          <p:cNvPr id="218" name="Google Shape;218;p28"/>
          <p:cNvPicPr preferRelativeResize="0"/>
          <p:nvPr/>
        </p:nvPicPr>
        <p:blipFill>
          <a:blip r:embed="rId3">
            <a:alphaModFix/>
          </a:blip>
          <a:stretch>
            <a:fillRect/>
          </a:stretch>
        </p:blipFill>
        <p:spPr>
          <a:xfrm>
            <a:off x="730425" y="2928750"/>
            <a:ext cx="3405501" cy="1972875"/>
          </a:xfrm>
          <a:prstGeom prst="rect">
            <a:avLst/>
          </a:prstGeom>
          <a:noFill/>
          <a:ln>
            <a:noFill/>
          </a:ln>
        </p:spPr>
      </p:pic>
      <p:pic>
        <p:nvPicPr>
          <p:cNvPr id="219" name="Google Shape;219;p28"/>
          <p:cNvPicPr preferRelativeResize="0"/>
          <p:nvPr/>
        </p:nvPicPr>
        <p:blipFill>
          <a:blip r:embed="rId4">
            <a:alphaModFix/>
          </a:blip>
          <a:stretch>
            <a:fillRect/>
          </a:stretch>
        </p:blipFill>
        <p:spPr>
          <a:xfrm>
            <a:off x="4500000" y="2928750"/>
            <a:ext cx="3405501" cy="1972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nvSpPr>
        <p:spPr>
          <a:xfrm>
            <a:off x="311700" y="39275"/>
            <a:ext cx="88323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800">
                <a:solidFill>
                  <a:schemeClr val="dk1"/>
                </a:solidFill>
              </a:rPr>
              <a:t>Improvements to Boost Model Performance</a:t>
            </a:r>
            <a:endParaRPr sz="2800">
              <a:solidFill>
                <a:schemeClr val="dk1"/>
              </a:solidFill>
            </a:endParaRPr>
          </a:p>
          <a:p>
            <a:pPr indent="0" lvl="0" marL="0" rtl="0" algn="l">
              <a:spcBef>
                <a:spcPts val="0"/>
              </a:spcBef>
              <a:spcAft>
                <a:spcPts val="0"/>
              </a:spcAft>
              <a:buClr>
                <a:schemeClr val="dk1"/>
              </a:buClr>
              <a:buSzPts val="1100"/>
              <a:buFont typeface="Arial"/>
              <a:buNone/>
            </a:pPr>
            <a:r>
              <a:rPr lang="es" sz="1800">
                <a:solidFill>
                  <a:schemeClr val="dk1"/>
                </a:solidFill>
              </a:rPr>
              <a:t>Handling Missing Values (MV) through Imputation</a:t>
            </a:r>
            <a:endParaRPr sz="2800">
              <a:solidFill>
                <a:schemeClr val="dk1"/>
              </a:solidFill>
            </a:endParaRPr>
          </a:p>
        </p:txBody>
      </p:sp>
      <p:sp>
        <p:nvSpPr>
          <p:cNvPr id="225" name="Google Shape;225;p29"/>
          <p:cNvSpPr txBox="1"/>
          <p:nvPr/>
        </p:nvSpPr>
        <p:spPr>
          <a:xfrm>
            <a:off x="18750" y="4853700"/>
            <a:ext cx="9106500" cy="1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chemeClr val="dk2"/>
                </a:solidFill>
              </a:rPr>
              <a:t>CCNY DSE I2100 - Applied ML and Engineering - Credit Risk Project </a:t>
            </a:r>
            <a:endParaRPr sz="900">
              <a:solidFill>
                <a:schemeClr val="dk2"/>
              </a:solidFill>
            </a:endParaRPr>
          </a:p>
        </p:txBody>
      </p:sp>
      <p:sp>
        <p:nvSpPr>
          <p:cNvPr id="226" name="Google Shape;226;p29"/>
          <p:cNvSpPr txBox="1"/>
          <p:nvPr/>
        </p:nvSpPr>
        <p:spPr>
          <a:xfrm>
            <a:off x="371900" y="1026525"/>
            <a:ext cx="7884300" cy="372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s">
                <a:solidFill>
                  <a:schemeClr val="dk1"/>
                </a:solidFill>
                <a:highlight>
                  <a:srgbClr val="FFFFFF"/>
                </a:highlight>
              </a:rPr>
              <a:t>Exploring Patterns Post-Imputation visually with t-SNE</a:t>
            </a:r>
            <a:endParaRPr b="1">
              <a:solidFill>
                <a:schemeClr val="dk1"/>
              </a:solidFill>
              <a:highlight>
                <a:srgbClr val="FFFFFF"/>
              </a:highlight>
            </a:endParaRPr>
          </a:p>
          <a:p>
            <a:pPr indent="0" lvl="0" marL="0" rtl="0" algn="l">
              <a:spcBef>
                <a:spcPts val="400"/>
              </a:spcBef>
              <a:spcAft>
                <a:spcPts val="0"/>
              </a:spcAft>
              <a:buNone/>
            </a:pPr>
            <a:r>
              <a:t/>
            </a:r>
            <a:endParaRPr sz="1300">
              <a:solidFill>
                <a:schemeClr val="dk1"/>
              </a:solidFill>
            </a:endParaRPr>
          </a:p>
          <a:p>
            <a:pPr indent="0" lvl="0" marL="0" rtl="0" algn="l">
              <a:lnSpc>
                <a:spcPct val="115000"/>
              </a:lnSpc>
              <a:spcBef>
                <a:spcPts val="1800"/>
              </a:spcBef>
              <a:spcAft>
                <a:spcPts val="0"/>
              </a:spcAft>
              <a:buNone/>
            </a:pPr>
            <a:r>
              <a:t/>
            </a:r>
            <a:endParaRPr b="1">
              <a:solidFill>
                <a:schemeClr val="dk1"/>
              </a:solidFill>
              <a:highlight>
                <a:srgbClr val="FFFFFF"/>
              </a:highlight>
            </a:endParaRPr>
          </a:p>
          <a:p>
            <a:pPr indent="0" lvl="0" marL="0" rtl="0" algn="l">
              <a:spcBef>
                <a:spcPts val="400"/>
              </a:spcBef>
              <a:spcAft>
                <a:spcPts val="0"/>
              </a:spcAft>
              <a:buNone/>
            </a:pPr>
            <a:r>
              <a:t/>
            </a:r>
            <a:endParaRPr sz="1600">
              <a:solidFill>
                <a:schemeClr val="dk1"/>
              </a:solidFill>
            </a:endParaRPr>
          </a:p>
        </p:txBody>
      </p:sp>
      <p:pic>
        <p:nvPicPr>
          <p:cNvPr id="227" name="Google Shape;227;p29"/>
          <p:cNvPicPr preferRelativeResize="0"/>
          <p:nvPr/>
        </p:nvPicPr>
        <p:blipFill>
          <a:blip r:embed="rId3">
            <a:alphaModFix/>
          </a:blip>
          <a:stretch>
            <a:fillRect/>
          </a:stretch>
        </p:blipFill>
        <p:spPr>
          <a:xfrm>
            <a:off x="577550" y="2050050"/>
            <a:ext cx="3311800" cy="2205675"/>
          </a:xfrm>
          <a:prstGeom prst="rect">
            <a:avLst/>
          </a:prstGeom>
          <a:noFill/>
          <a:ln>
            <a:noFill/>
          </a:ln>
        </p:spPr>
      </p:pic>
      <p:pic>
        <p:nvPicPr>
          <p:cNvPr id="228" name="Google Shape;228;p29"/>
          <p:cNvPicPr preferRelativeResize="0"/>
          <p:nvPr/>
        </p:nvPicPr>
        <p:blipFill>
          <a:blip r:embed="rId4">
            <a:alphaModFix/>
          </a:blip>
          <a:stretch>
            <a:fillRect/>
          </a:stretch>
        </p:blipFill>
        <p:spPr>
          <a:xfrm>
            <a:off x="4435575" y="2050050"/>
            <a:ext cx="3311800" cy="2205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nvSpPr>
        <p:spPr>
          <a:xfrm>
            <a:off x="311700" y="39275"/>
            <a:ext cx="88323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800">
                <a:solidFill>
                  <a:schemeClr val="dk1"/>
                </a:solidFill>
              </a:rPr>
              <a:t>Improvements to Boost Model Performance</a:t>
            </a:r>
            <a:endParaRPr sz="2800">
              <a:solidFill>
                <a:schemeClr val="dk1"/>
              </a:solidFill>
            </a:endParaRPr>
          </a:p>
          <a:p>
            <a:pPr indent="0" lvl="0" marL="0" rtl="0" algn="l">
              <a:spcBef>
                <a:spcPts val="0"/>
              </a:spcBef>
              <a:spcAft>
                <a:spcPts val="0"/>
              </a:spcAft>
              <a:buNone/>
            </a:pPr>
            <a:r>
              <a:rPr lang="es" sz="1800">
                <a:solidFill>
                  <a:schemeClr val="dk1"/>
                </a:solidFill>
              </a:rPr>
              <a:t>Handling Missing Values (MV) through Imputation vs Model Baseline</a:t>
            </a:r>
            <a:endParaRPr sz="2800">
              <a:solidFill>
                <a:schemeClr val="dk1"/>
              </a:solidFill>
            </a:endParaRPr>
          </a:p>
        </p:txBody>
      </p:sp>
      <p:sp>
        <p:nvSpPr>
          <p:cNvPr id="234" name="Google Shape;234;p30"/>
          <p:cNvSpPr txBox="1"/>
          <p:nvPr/>
        </p:nvSpPr>
        <p:spPr>
          <a:xfrm>
            <a:off x="18750" y="4853700"/>
            <a:ext cx="9106500" cy="1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chemeClr val="dk2"/>
                </a:solidFill>
              </a:rPr>
              <a:t>CCNY DSE I2100 - Applied ML and Engineering - Credit Risk Project </a:t>
            </a:r>
            <a:endParaRPr sz="900">
              <a:solidFill>
                <a:schemeClr val="dk2"/>
              </a:solidFill>
            </a:endParaRPr>
          </a:p>
        </p:txBody>
      </p:sp>
      <p:sp>
        <p:nvSpPr>
          <p:cNvPr id="235" name="Google Shape;235;p30"/>
          <p:cNvSpPr txBox="1"/>
          <p:nvPr/>
        </p:nvSpPr>
        <p:spPr>
          <a:xfrm>
            <a:off x="371900" y="1026525"/>
            <a:ext cx="7884300" cy="37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500">
                <a:solidFill>
                  <a:schemeClr val="dk1"/>
                </a:solidFill>
              </a:rPr>
              <a:t>Methods: </a:t>
            </a:r>
            <a:endParaRPr sz="1300">
              <a:solidFill>
                <a:schemeClr val="dk1"/>
              </a:solidFill>
            </a:endParaRPr>
          </a:p>
          <a:p>
            <a:pPr indent="-311150" lvl="1" marL="914400" rtl="0" algn="l">
              <a:spcBef>
                <a:spcPts val="0"/>
              </a:spcBef>
              <a:spcAft>
                <a:spcPts val="0"/>
              </a:spcAft>
              <a:buClr>
                <a:schemeClr val="dk1"/>
              </a:buClr>
              <a:buSzPts val="1300"/>
              <a:buChar char="○"/>
            </a:pPr>
            <a:r>
              <a:rPr lang="es" sz="1300">
                <a:solidFill>
                  <a:schemeClr val="dk1"/>
                </a:solidFill>
              </a:rPr>
              <a:t>Mean Imputation  (Same as Model Baseline)</a:t>
            </a:r>
            <a:endParaRPr sz="1300">
              <a:solidFill>
                <a:schemeClr val="dk1"/>
              </a:solidFill>
            </a:endParaRPr>
          </a:p>
          <a:p>
            <a:pPr indent="-311150" lvl="1" marL="914400" rtl="0" algn="l">
              <a:spcBef>
                <a:spcPts val="0"/>
              </a:spcBef>
              <a:spcAft>
                <a:spcPts val="0"/>
              </a:spcAft>
              <a:buClr>
                <a:schemeClr val="dk1"/>
              </a:buClr>
              <a:buSzPts val="1300"/>
              <a:buChar char="○"/>
            </a:pPr>
            <a:r>
              <a:rPr lang="es" sz="1300">
                <a:solidFill>
                  <a:schemeClr val="dk1"/>
                </a:solidFill>
                <a:highlight>
                  <a:srgbClr val="FFFFFF"/>
                </a:highlight>
              </a:rPr>
              <a:t>LightGBM Native Handling   </a:t>
            </a:r>
            <a:r>
              <a:rPr lang="es">
                <a:solidFill>
                  <a:schemeClr val="dk1"/>
                </a:solidFill>
                <a:highlight>
                  <a:srgbClr val="FFFFFF"/>
                </a:highlight>
              </a:rPr>
              <a:t>≈ Accuracy; </a:t>
            </a:r>
            <a:r>
              <a:rPr lang="es" sz="1500">
                <a:solidFill>
                  <a:schemeClr val="dk1"/>
                </a:solidFill>
                <a:highlight>
                  <a:srgbClr val="FFFFFF"/>
                </a:highlight>
              </a:rPr>
              <a:t>≈</a:t>
            </a:r>
            <a:r>
              <a:rPr lang="es">
                <a:solidFill>
                  <a:schemeClr val="dk1"/>
                </a:solidFill>
                <a:highlight>
                  <a:srgbClr val="FFFFFF"/>
                </a:highlight>
              </a:rPr>
              <a:t> F1</a:t>
            </a:r>
            <a:endParaRPr sz="1200">
              <a:solidFill>
                <a:schemeClr val="dk1"/>
              </a:solidFill>
            </a:endParaRPr>
          </a:p>
          <a:p>
            <a:pPr indent="-311150" lvl="1" marL="914400" rtl="0" algn="l">
              <a:spcBef>
                <a:spcPts val="0"/>
              </a:spcBef>
              <a:spcAft>
                <a:spcPts val="0"/>
              </a:spcAft>
              <a:buClr>
                <a:schemeClr val="dk1"/>
              </a:buClr>
              <a:buSzPts val="1300"/>
              <a:buChar char="○"/>
            </a:pPr>
            <a:r>
              <a:rPr lang="es" sz="1300">
                <a:solidFill>
                  <a:schemeClr val="dk1"/>
                </a:solidFill>
              </a:rPr>
              <a:t>KNN Based Imputation (5 and 10 neighbours)  </a:t>
            </a:r>
            <a:r>
              <a:rPr lang="es" sz="1500">
                <a:solidFill>
                  <a:schemeClr val="dk1"/>
                </a:solidFill>
                <a:highlight>
                  <a:srgbClr val="FFFFFF"/>
                </a:highlight>
              </a:rPr>
              <a:t>≈</a:t>
            </a:r>
            <a:r>
              <a:rPr lang="es" sz="1300">
                <a:solidFill>
                  <a:schemeClr val="dk1"/>
                </a:solidFill>
              </a:rPr>
              <a:t>Accuracy; </a:t>
            </a:r>
            <a:r>
              <a:rPr b="1" lang="es" sz="1500">
                <a:solidFill>
                  <a:schemeClr val="dk1"/>
                </a:solidFill>
                <a:highlight>
                  <a:srgbClr val="FFFFFF"/>
                </a:highlight>
              </a:rPr>
              <a:t>↓↓</a:t>
            </a:r>
            <a:r>
              <a:rPr lang="es" sz="1300">
                <a:solidFill>
                  <a:schemeClr val="dk1"/>
                </a:solidFill>
                <a:highlight>
                  <a:srgbClr val="FFFFFF"/>
                </a:highlight>
              </a:rPr>
              <a:t>(30%)</a:t>
            </a:r>
            <a:r>
              <a:rPr lang="es" sz="1300">
                <a:solidFill>
                  <a:schemeClr val="dk1"/>
                </a:solidFill>
              </a:rPr>
              <a:t> F1</a:t>
            </a:r>
            <a:endParaRPr sz="1300">
              <a:solidFill>
                <a:schemeClr val="dk1"/>
              </a:solidFill>
            </a:endParaRPr>
          </a:p>
          <a:p>
            <a:pPr indent="-311150" lvl="1" marL="914400" rtl="0" algn="l">
              <a:spcBef>
                <a:spcPts val="0"/>
              </a:spcBef>
              <a:spcAft>
                <a:spcPts val="0"/>
              </a:spcAft>
              <a:buClr>
                <a:schemeClr val="dk1"/>
              </a:buClr>
              <a:buSzPts val="1300"/>
              <a:buChar char="○"/>
            </a:pPr>
            <a:r>
              <a:rPr lang="es" sz="1300">
                <a:solidFill>
                  <a:schemeClr val="dk1"/>
                </a:solidFill>
              </a:rPr>
              <a:t>Median Imputation and Binary Flag for MV   </a:t>
            </a:r>
            <a:r>
              <a:rPr lang="es">
                <a:solidFill>
                  <a:schemeClr val="dk1"/>
                </a:solidFill>
                <a:highlight>
                  <a:srgbClr val="FFFFFF"/>
                </a:highlight>
              </a:rPr>
              <a:t>≈ Accuracy; </a:t>
            </a:r>
            <a:r>
              <a:rPr b="1" lang="es" sz="1500">
                <a:solidFill>
                  <a:schemeClr val="dk1"/>
                </a:solidFill>
                <a:highlight>
                  <a:srgbClr val="FFFFFF"/>
                </a:highlight>
              </a:rPr>
              <a:t>↓</a:t>
            </a:r>
            <a:r>
              <a:rPr lang="es" sz="1300">
                <a:solidFill>
                  <a:schemeClr val="dk1"/>
                </a:solidFill>
                <a:highlight>
                  <a:srgbClr val="FFFFFF"/>
                </a:highlight>
              </a:rPr>
              <a:t>(25%)</a:t>
            </a:r>
            <a:r>
              <a:rPr lang="es" sz="1300">
                <a:solidFill>
                  <a:schemeClr val="dk1"/>
                </a:solidFill>
              </a:rPr>
              <a:t> F1</a:t>
            </a:r>
            <a:endParaRPr sz="1300">
              <a:solidFill>
                <a:schemeClr val="dk1"/>
              </a:solidFill>
            </a:endParaRPr>
          </a:p>
          <a:p>
            <a:pPr indent="-311150" lvl="1" marL="914400" rtl="0" algn="l">
              <a:spcBef>
                <a:spcPts val="0"/>
              </a:spcBef>
              <a:spcAft>
                <a:spcPts val="0"/>
              </a:spcAft>
              <a:buClr>
                <a:schemeClr val="dk1"/>
              </a:buClr>
              <a:buSzPts val="1300"/>
              <a:buChar char="○"/>
            </a:pPr>
            <a:r>
              <a:rPr lang="es" sz="1300">
                <a:solidFill>
                  <a:schemeClr val="dk1"/>
                </a:solidFill>
              </a:rPr>
              <a:t>Mean Imputation and Binary Flag for MV </a:t>
            </a:r>
            <a:r>
              <a:rPr lang="es" sz="1500">
                <a:solidFill>
                  <a:schemeClr val="dk1"/>
                </a:solidFill>
                <a:highlight>
                  <a:srgbClr val="D9EAD3"/>
                </a:highlight>
              </a:rPr>
              <a:t>≈</a:t>
            </a:r>
            <a:r>
              <a:rPr lang="es" sz="1300">
                <a:solidFill>
                  <a:schemeClr val="dk1"/>
                </a:solidFill>
                <a:highlight>
                  <a:srgbClr val="D9EAD3"/>
                </a:highlight>
              </a:rPr>
              <a:t>Accuracy; ↑(19%) F1</a:t>
            </a:r>
            <a:endParaRPr sz="1300">
              <a:solidFill>
                <a:schemeClr val="dk1"/>
              </a:solidFill>
              <a:highlight>
                <a:srgbClr val="D9EAD3"/>
              </a:highlight>
            </a:endParaRPr>
          </a:p>
          <a:p>
            <a:pPr indent="0" lvl="0" marL="0" rtl="0" algn="l">
              <a:spcBef>
                <a:spcPts val="0"/>
              </a:spcBef>
              <a:spcAft>
                <a:spcPts val="0"/>
              </a:spcAft>
              <a:buNone/>
            </a:pPr>
            <a:r>
              <a:t/>
            </a:r>
            <a:endParaRPr sz="1300">
              <a:solidFill>
                <a:schemeClr val="dk1"/>
              </a:solidFill>
              <a:highlight>
                <a:srgbClr val="D9EAD3"/>
              </a:highlight>
            </a:endParaRPr>
          </a:p>
          <a:p>
            <a:pPr indent="-317500" lvl="0" marL="457200" rtl="0" algn="l">
              <a:lnSpc>
                <a:spcPct val="115000"/>
              </a:lnSpc>
              <a:spcBef>
                <a:spcPts val="1800"/>
              </a:spcBef>
              <a:spcAft>
                <a:spcPts val="0"/>
              </a:spcAft>
              <a:buClr>
                <a:schemeClr val="dk1"/>
              </a:buClr>
              <a:buSzPts val="1400"/>
              <a:buChar char="●"/>
            </a:pPr>
            <a:r>
              <a:rPr lang="es">
                <a:solidFill>
                  <a:schemeClr val="dk1"/>
                </a:solidFill>
                <a:highlight>
                  <a:srgbClr val="FFFFFF"/>
                </a:highlight>
              </a:rPr>
              <a:t>Including the Binary Flag provides more information, capturing total null values by case.</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s">
                <a:solidFill>
                  <a:schemeClr val="dk1"/>
                </a:solidFill>
                <a:highlight>
                  <a:srgbClr val="FFFFFF"/>
                </a:highlight>
              </a:rPr>
              <a:t>Mean imputation yields better results than median.</a:t>
            </a:r>
            <a:endParaRPr>
              <a:solidFill>
                <a:schemeClr val="dk1"/>
              </a:solidFill>
              <a:highlight>
                <a:srgbClr val="FFFFFF"/>
              </a:highlight>
            </a:endParaRPr>
          </a:p>
          <a:p>
            <a:pPr indent="-317500" lvl="0" marL="457200" rtl="0" algn="l">
              <a:lnSpc>
                <a:spcPct val="115000"/>
              </a:lnSpc>
              <a:spcBef>
                <a:spcPts val="0"/>
              </a:spcBef>
              <a:spcAft>
                <a:spcPts val="0"/>
              </a:spcAft>
              <a:buClr>
                <a:schemeClr val="dk1"/>
              </a:buClr>
              <a:buSzPts val="1400"/>
              <a:buChar char="●"/>
            </a:pPr>
            <a:r>
              <a:rPr lang="es">
                <a:solidFill>
                  <a:schemeClr val="dk1"/>
                </a:solidFill>
                <a:highlight>
                  <a:srgbClr val="FFFFFF"/>
                </a:highlight>
              </a:rPr>
              <a:t>Median is more robust to extreme values, which are useful for predictions.</a:t>
            </a:r>
            <a:endParaRPr>
              <a:solidFill>
                <a:schemeClr val="dk1"/>
              </a:solidFill>
              <a:highlight>
                <a:srgbClr val="FFFFFF"/>
              </a:highlight>
            </a:endParaRPr>
          </a:p>
          <a:p>
            <a:pPr indent="0" lvl="0" marL="0" rtl="0" algn="l">
              <a:lnSpc>
                <a:spcPct val="115000"/>
              </a:lnSpc>
              <a:spcBef>
                <a:spcPts val="1800"/>
              </a:spcBef>
              <a:spcAft>
                <a:spcPts val="400"/>
              </a:spcAft>
              <a:buNone/>
            </a:pPr>
            <a:r>
              <a:t/>
            </a:r>
            <a:endParaRPr sz="16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nvSpPr>
        <p:spPr>
          <a:xfrm>
            <a:off x="311700" y="39275"/>
            <a:ext cx="88323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800">
                <a:solidFill>
                  <a:schemeClr val="dk1"/>
                </a:solidFill>
              </a:rPr>
              <a:t>Improvements to Boost Model Performance</a:t>
            </a:r>
            <a:endParaRPr sz="2800">
              <a:solidFill>
                <a:schemeClr val="dk1"/>
              </a:solidFill>
            </a:endParaRPr>
          </a:p>
          <a:p>
            <a:pPr indent="0" lvl="0" marL="0" rtl="0" algn="l">
              <a:spcBef>
                <a:spcPts val="0"/>
              </a:spcBef>
              <a:spcAft>
                <a:spcPts val="0"/>
              </a:spcAft>
              <a:buClr>
                <a:schemeClr val="dk1"/>
              </a:buClr>
              <a:buSzPts val="1100"/>
              <a:buFont typeface="Arial"/>
              <a:buNone/>
            </a:pPr>
            <a:r>
              <a:rPr lang="es" sz="1800">
                <a:solidFill>
                  <a:schemeClr val="dk1"/>
                </a:solidFill>
              </a:rPr>
              <a:t>Dimensionality Reduction</a:t>
            </a:r>
            <a:endParaRPr sz="1800">
              <a:solidFill>
                <a:schemeClr val="dk1"/>
              </a:solidFill>
            </a:endParaRPr>
          </a:p>
        </p:txBody>
      </p:sp>
      <p:sp>
        <p:nvSpPr>
          <p:cNvPr id="241" name="Google Shape;241;p31"/>
          <p:cNvSpPr txBox="1"/>
          <p:nvPr/>
        </p:nvSpPr>
        <p:spPr>
          <a:xfrm>
            <a:off x="18750" y="4853700"/>
            <a:ext cx="9106500" cy="1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chemeClr val="dk2"/>
                </a:solidFill>
              </a:rPr>
              <a:t>CCNY DSE I2100 - Applied ML and Engineering - Credit Risk Project </a:t>
            </a:r>
            <a:endParaRPr sz="900">
              <a:solidFill>
                <a:schemeClr val="dk2"/>
              </a:solidFill>
            </a:endParaRPr>
          </a:p>
        </p:txBody>
      </p:sp>
      <p:sp>
        <p:nvSpPr>
          <p:cNvPr id="242" name="Google Shape;242;p31"/>
          <p:cNvSpPr txBox="1"/>
          <p:nvPr/>
        </p:nvSpPr>
        <p:spPr>
          <a:xfrm>
            <a:off x="372000" y="1121925"/>
            <a:ext cx="4200000" cy="3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chemeClr val="dk1"/>
                </a:solidFill>
              </a:rPr>
              <a:t>PCA</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228600" lvl="0" marL="457200" rtl="0" algn="l">
              <a:spcBef>
                <a:spcPts val="0"/>
              </a:spcBef>
              <a:spcAft>
                <a:spcPts val="0"/>
              </a:spcAft>
              <a:buNone/>
            </a:pPr>
            <a:r>
              <a:rPr b="1" lang="es" sz="1600">
                <a:solidFill>
                  <a:schemeClr val="dk1"/>
                </a:solidFill>
              </a:rPr>
              <a:t>Observation</a:t>
            </a:r>
            <a:r>
              <a:rPr lang="es" sz="1600">
                <a:solidFill>
                  <a:schemeClr val="dk1"/>
                </a:solidFill>
              </a:rPr>
              <a:t>:</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s" sz="1600">
                <a:solidFill>
                  <a:schemeClr val="dk1"/>
                </a:solidFill>
              </a:rPr>
              <a:t>Several distinct clusters are scattered throughout the space.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s" sz="1600">
                <a:solidFill>
                  <a:schemeClr val="dk1"/>
                </a:solidFill>
              </a:rPr>
              <a:t>No clear separation between the two classes, indicating limited improvement in predictive power.</a:t>
            </a:r>
            <a:endParaRPr sz="1600">
              <a:solidFill>
                <a:schemeClr val="dk1"/>
              </a:solidFill>
              <a:highlight>
                <a:srgbClr val="FFFFFF"/>
              </a:highlight>
            </a:endParaRPr>
          </a:p>
          <a:p>
            <a:pPr indent="0" lvl="0" marL="0" rtl="0" algn="l">
              <a:spcBef>
                <a:spcPts val="1200"/>
              </a:spcBef>
              <a:spcAft>
                <a:spcPts val="0"/>
              </a:spcAft>
              <a:buNone/>
            </a:pPr>
            <a:r>
              <a:t/>
            </a:r>
            <a:endParaRPr sz="2100">
              <a:solidFill>
                <a:schemeClr val="dk1"/>
              </a:solidFill>
            </a:endParaRPr>
          </a:p>
          <a:p>
            <a:pPr indent="0" lvl="0" marL="914400" rtl="0" algn="l">
              <a:spcBef>
                <a:spcPts val="0"/>
              </a:spcBef>
              <a:spcAft>
                <a:spcPts val="0"/>
              </a:spcAft>
              <a:buNone/>
            </a:pPr>
            <a:r>
              <a:t/>
            </a:r>
            <a:endParaRPr sz="2100">
              <a:solidFill>
                <a:schemeClr val="dk1"/>
              </a:solidFill>
            </a:endParaRPr>
          </a:p>
          <a:p>
            <a:pPr indent="0" lvl="0" marL="914400" rtl="0" algn="l">
              <a:spcBef>
                <a:spcPts val="0"/>
              </a:spcBef>
              <a:spcAft>
                <a:spcPts val="0"/>
              </a:spcAft>
              <a:buNone/>
            </a:pPr>
            <a:r>
              <a:t/>
            </a:r>
            <a:endParaRPr sz="2100">
              <a:solidFill>
                <a:schemeClr val="dk1"/>
              </a:solidFill>
            </a:endParaRPr>
          </a:p>
        </p:txBody>
      </p:sp>
      <p:pic>
        <p:nvPicPr>
          <p:cNvPr id="243" name="Google Shape;243;p31"/>
          <p:cNvPicPr preferRelativeResize="0"/>
          <p:nvPr/>
        </p:nvPicPr>
        <p:blipFill>
          <a:blip r:embed="rId3">
            <a:alphaModFix/>
          </a:blip>
          <a:stretch>
            <a:fillRect/>
          </a:stretch>
        </p:blipFill>
        <p:spPr>
          <a:xfrm>
            <a:off x="4572000" y="1082350"/>
            <a:ext cx="4267300" cy="3363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0025" y="293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Outline</a:t>
            </a:r>
            <a:endParaRPr/>
          </a:p>
        </p:txBody>
      </p:sp>
      <p:sp>
        <p:nvSpPr>
          <p:cNvPr id="63" name="Google Shape;63;p14"/>
          <p:cNvSpPr txBox="1"/>
          <p:nvPr>
            <p:ph idx="1" type="body"/>
          </p:nvPr>
        </p:nvSpPr>
        <p:spPr>
          <a:xfrm>
            <a:off x="310025" y="1017725"/>
            <a:ext cx="8520600" cy="3684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1"/>
              </a:buClr>
              <a:buSzPts val="1800"/>
              <a:buChar char="●"/>
            </a:pPr>
            <a:r>
              <a:rPr lang="es">
                <a:solidFill>
                  <a:schemeClr val="dk1"/>
                </a:solidFill>
              </a:rPr>
              <a:t>Project Statement</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The Dataset</a:t>
            </a:r>
            <a:endParaRPr>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Summary</a:t>
            </a:r>
            <a:endParaRPr>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Tables Granularity</a:t>
            </a:r>
            <a:endParaRPr>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Data Model Schema</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Data Preprocessing</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EDA</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Baseline Model</a:t>
            </a:r>
            <a:endParaRPr>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Models</a:t>
            </a:r>
            <a:endParaRPr>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Metrics</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Improvements to Model</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Final Model</a:t>
            </a:r>
            <a:endParaRPr>
              <a:solidFill>
                <a:schemeClr val="dk1"/>
              </a:solidFill>
            </a:endParaRPr>
          </a:p>
          <a:p>
            <a:pPr indent="-342900" lvl="0" marL="457200" rtl="0" algn="l">
              <a:spcBef>
                <a:spcPts val="0"/>
              </a:spcBef>
              <a:spcAft>
                <a:spcPts val="0"/>
              </a:spcAft>
              <a:buClr>
                <a:schemeClr val="dk1"/>
              </a:buClr>
              <a:buSzPts val="1800"/>
              <a:buChar char="●"/>
            </a:pPr>
            <a:r>
              <a:rPr lang="es">
                <a:solidFill>
                  <a:schemeClr val="dk1"/>
                </a:solidFill>
              </a:rPr>
              <a:t>Conclusion</a:t>
            </a:r>
            <a:endParaRPr>
              <a:solidFill>
                <a:schemeClr val="dk1"/>
              </a:solidFill>
            </a:endParaRPr>
          </a:p>
        </p:txBody>
      </p:sp>
      <p:sp>
        <p:nvSpPr>
          <p:cNvPr id="64" name="Google Shape;64;p14"/>
          <p:cNvSpPr txBox="1"/>
          <p:nvPr/>
        </p:nvSpPr>
        <p:spPr>
          <a:xfrm>
            <a:off x="18750" y="4853700"/>
            <a:ext cx="9106500" cy="1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chemeClr val="dk2"/>
                </a:solidFill>
              </a:rPr>
              <a:t>CCNY DSE I2100 - Applied ML and Engineering - Credit Risk Project </a:t>
            </a:r>
            <a:endParaRPr sz="9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nvSpPr>
        <p:spPr>
          <a:xfrm>
            <a:off x="311700" y="39275"/>
            <a:ext cx="88323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800">
                <a:solidFill>
                  <a:schemeClr val="dk1"/>
                </a:solidFill>
              </a:rPr>
              <a:t>Improvements to Boost Model Performance</a:t>
            </a:r>
            <a:endParaRPr sz="2800">
              <a:solidFill>
                <a:schemeClr val="dk1"/>
              </a:solidFill>
            </a:endParaRPr>
          </a:p>
          <a:p>
            <a:pPr indent="0" lvl="0" marL="0" rtl="0" algn="l">
              <a:spcBef>
                <a:spcPts val="0"/>
              </a:spcBef>
              <a:spcAft>
                <a:spcPts val="0"/>
              </a:spcAft>
              <a:buNone/>
            </a:pPr>
            <a:r>
              <a:rPr lang="es" sz="1800">
                <a:solidFill>
                  <a:schemeClr val="dk1"/>
                </a:solidFill>
              </a:rPr>
              <a:t>Dimensionality Reduction</a:t>
            </a:r>
            <a:endParaRPr sz="1800">
              <a:solidFill>
                <a:schemeClr val="dk1"/>
              </a:solidFill>
            </a:endParaRPr>
          </a:p>
        </p:txBody>
      </p:sp>
      <p:sp>
        <p:nvSpPr>
          <p:cNvPr id="249" name="Google Shape;249;p32"/>
          <p:cNvSpPr txBox="1"/>
          <p:nvPr/>
        </p:nvSpPr>
        <p:spPr>
          <a:xfrm>
            <a:off x="18750" y="4853700"/>
            <a:ext cx="9106500" cy="1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chemeClr val="dk2"/>
                </a:solidFill>
              </a:rPr>
              <a:t>CCNY DSE I2100 - Applied ML and Engineering - Credit Risk Project </a:t>
            </a:r>
            <a:endParaRPr sz="900">
              <a:solidFill>
                <a:schemeClr val="dk2"/>
              </a:solidFill>
            </a:endParaRPr>
          </a:p>
        </p:txBody>
      </p:sp>
      <p:sp>
        <p:nvSpPr>
          <p:cNvPr id="250" name="Google Shape;250;p32"/>
          <p:cNvSpPr txBox="1"/>
          <p:nvPr/>
        </p:nvSpPr>
        <p:spPr>
          <a:xfrm>
            <a:off x="372000" y="1080775"/>
            <a:ext cx="4200000" cy="3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chemeClr val="dk1"/>
                </a:solidFill>
              </a:rPr>
              <a:t>LDA</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228600" lvl="0" marL="457200" rtl="0" algn="l">
              <a:spcBef>
                <a:spcPts val="0"/>
              </a:spcBef>
              <a:spcAft>
                <a:spcPts val="0"/>
              </a:spcAft>
              <a:buNone/>
            </a:pPr>
            <a:r>
              <a:rPr b="1" lang="es" sz="1600">
                <a:solidFill>
                  <a:schemeClr val="dk1"/>
                </a:solidFill>
              </a:rPr>
              <a:t>Observation</a:t>
            </a:r>
            <a:r>
              <a:rPr lang="es" sz="1600">
                <a:solidFill>
                  <a:schemeClr val="dk1"/>
                </a:solidFill>
              </a:rPr>
              <a:t>:</a:t>
            </a:r>
            <a:endParaRPr sz="1600">
              <a:solidFill>
                <a:schemeClr val="dk1"/>
              </a:solidFill>
            </a:endParaRPr>
          </a:p>
          <a:p>
            <a:pPr indent="-228600" lvl="0" marL="457200" rtl="0" algn="l">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s" sz="1600">
                <a:solidFill>
                  <a:srgbClr val="0D0D0D"/>
                </a:solidFill>
                <a:highlight>
                  <a:srgbClr val="FFFFFF"/>
                </a:highlight>
              </a:rPr>
              <a:t>Classes are more distinctly grouped.</a:t>
            </a:r>
            <a:endParaRPr sz="1600">
              <a:solidFill>
                <a:srgbClr val="0D0D0D"/>
              </a:solidFill>
              <a:highlight>
                <a:srgbClr val="FFFFFF"/>
              </a:highlight>
            </a:endParaRPr>
          </a:p>
          <a:p>
            <a:pPr indent="-330200" lvl="0" marL="457200" rtl="0" algn="l">
              <a:spcBef>
                <a:spcPts val="0"/>
              </a:spcBef>
              <a:spcAft>
                <a:spcPts val="0"/>
              </a:spcAft>
              <a:buClr>
                <a:schemeClr val="dk1"/>
              </a:buClr>
              <a:buSzPts val="1600"/>
              <a:buChar char="●"/>
            </a:pPr>
            <a:r>
              <a:rPr lang="es" sz="1600">
                <a:solidFill>
                  <a:srgbClr val="0D0D0D"/>
                </a:solidFill>
                <a:highlight>
                  <a:srgbClr val="FFFFFF"/>
                </a:highlight>
              </a:rPr>
              <a:t>Clearer distinction improves recall and precision.</a:t>
            </a:r>
            <a:endParaRPr sz="1600">
              <a:solidFill>
                <a:srgbClr val="0D0D0D"/>
              </a:solidFill>
              <a:highlight>
                <a:srgbClr val="FFFFFF"/>
              </a:highlight>
            </a:endParaRPr>
          </a:p>
          <a:p>
            <a:pPr indent="0" lvl="0" marL="0" rtl="0" algn="l">
              <a:spcBef>
                <a:spcPts val="0"/>
              </a:spcBef>
              <a:spcAft>
                <a:spcPts val="0"/>
              </a:spcAft>
              <a:buNone/>
            </a:pPr>
            <a:r>
              <a:t/>
            </a:r>
            <a:endParaRPr b="1" sz="1600">
              <a:solidFill>
                <a:schemeClr val="dk1"/>
              </a:solidFill>
              <a:highlight>
                <a:srgbClr val="FFFFFF"/>
              </a:highlight>
            </a:endParaRPr>
          </a:p>
          <a:p>
            <a:pPr indent="0" lvl="0" marL="0" rtl="0" algn="l">
              <a:spcBef>
                <a:spcPts val="0"/>
              </a:spcBef>
              <a:spcAft>
                <a:spcPts val="0"/>
              </a:spcAft>
              <a:buNone/>
            </a:pPr>
            <a:r>
              <a:rPr b="1" lang="es" sz="1600">
                <a:solidFill>
                  <a:schemeClr val="dk1"/>
                </a:solidFill>
                <a:highlight>
                  <a:srgbClr val="FFFFFF"/>
                </a:highlight>
              </a:rPr>
              <a:t>Comparison to Model Baseline: </a:t>
            </a:r>
            <a:endParaRPr b="1" sz="1600">
              <a:solidFill>
                <a:schemeClr val="dk1"/>
              </a:solidFill>
              <a:highlight>
                <a:srgbClr val="FFFFFF"/>
              </a:highlight>
            </a:endParaRPr>
          </a:p>
          <a:p>
            <a:pPr indent="-330200" lvl="0" marL="457200" rtl="0" algn="l">
              <a:spcBef>
                <a:spcPts val="0"/>
              </a:spcBef>
              <a:spcAft>
                <a:spcPts val="0"/>
              </a:spcAft>
              <a:buSzPts val="1600"/>
              <a:buChar char="●"/>
            </a:pPr>
            <a:r>
              <a:rPr lang="es" sz="1600">
                <a:solidFill>
                  <a:srgbClr val="202124"/>
                </a:solidFill>
                <a:highlight>
                  <a:srgbClr val="D9EAD3"/>
                </a:highlight>
              </a:rPr>
              <a:t>≈</a:t>
            </a:r>
            <a:r>
              <a:rPr lang="es" sz="1600">
                <a:solidFill>
                  <a:schemeClr val="dk1"/>
                </a:solidFill>
                <a:highlight>
                  <a:srgbClr val="D9EAD3"/>
                </a:highlight>
              </a:rPr>
              <a:t>Accuracy ; ↑(52%) F1</a:t>
            </a:r>
            <a:endParaRPr sz="1600">
              <a:solidFill>
                <a:schemeClr val="dk1"/>
              </a:solidFill>
              <a:highlight>
                <a:srgbClr val="D9EAD3"/>
              </a:highlight>
            </a:endParaRPr>
          </a:p>
          <a:p>
            <a:pPr indent="0" lvl="0" marL="0" rtl="0" algn="l">
              <a:spcBef>
                <a:spcPts val="0"/>
              </a:spcBef>
              <a:spcAft>
                <a:spcPts val="0"/>
              </a:spcAft>
              <a:buNone/>
            </a:pPr>
            <a:r>
              <a:t/>
            </a:r>
            <a:endParaRPr sz="1300">
              <a:solidFill>
                <a:schemeClr val="dk1"/>
              </a:solidFill>
              <a:highlight>
                <a:srgbClr val="D9EAD3"/>
              </a:highlight>
            </a:endParaRPr>
          </a:p>
          <a:p>
            <a:pPr indent="0" lvl="0" marL="0" rtl="0" algn="l">
              <a:lnSpc>
                <a:spcPct val="115000"/>
              </a:lnSpc>
              <a:spcBef>
                <a:spcPts val="1800"/>
              </a:spcBef>
              <a:spcAft>
                <a:spcPts val="0"/>
              </a:spcAft>
              <a:buNone/>
            </a:pPr>
            <a:r>
              <a:t/>
            </a:r>
            <a:endParaRPr sz="1300">
              <a:solidFill>
                <a:schemeClr val="dk1"/>
              </a:solidFill>
              <a:highlight>
                <a:srgbClr val="D9EAD3"/>
              </a:highlight>
            </a:endParaRPr>
          </a:p>
          <a:p>
            <a:pPr indent="0" lvl="0" marL="0" rtl="0" algn="l">
              <a:spcBef>
                <a:spcPts val="400"/>
              </a:spcBef>
              <a:spcAft>
                <a:spcPts val="0"/>
              </a:spcAft>
              <a:buNone/>
            </a:pPr>
            <a:r>
              <a:t/>
            </a:r>
            <a:endParaRPr sz="1600">
              <a:solidFill>
                <a:schemeClr val="dk1"/>
              </a:solidFill>
              <a:highlight>
                <a:srgbClr val="FFFFFF"/>
              </a:highlight>
            </a:endParaRPr>
          </a:p>
          <a:p>
            <a:pPr indent="0" lvl="0" marL="0" rtl="0" algn="l">
              <a:spcBef>
                <a:spcPts val="0"/>
              </a:spcBef>
              <a:spcAft>
                <a:spcPts val="0"/>
              </a:spcAft>
              <a:buNone/>
            </a:pPr>
            <a:r>
              <a:t/>
            </a:r>
            <a:endParaRPr>
              <a:solidFill>
                <a:schemeClr val="dk1"/>
              </a:solidFill>
            </a:endParaRPr>
          </a:p>
          <a:p>
            <a:pPr indent="0" lvl="0" marL="914400" rtl="0" algn="l">
              <a:spcBef>
                <a:spcPts val="0"/>
              </a:spcBef>
              <a:spcAft>
                <a:spcPts val="0"/>
              </a:spcAft>
              <a:buNone/>
            </a:pPr>
            <a:r>
              <a:t/>
            </a:r>
            <a:endParaRPr>
              <a:solidFill>
                <a:schemeClr val="dk1"/>
              </a:solidFill>
            </a:endParaRPr>
          </a:p>
          <a:p>
            <a:pPr indent="0" lvl="0" marL="914400" rtl="0" algn="l">
              <a:spcBef>
                <a:spcPts val="0"/>
              </a:spcBef>
              <a:spcAft>
                <a:spcPts val="0"/>
              </a:spcAft>
              <a:buNone/>
            </a:pPr>
            <a:r>
              <a:t/>
            </a:r>
            <a:endParaRPr>
              <a:solidFill>
                <a:schemeClr val="dk1"/>
              </a:solidFill>
            </a:endParaRPr>
          </a:p>
        </p:txBody>
      </p:sp>
      <p:pic>
        <p:nvPicPr>
          <p:cNvPr id="251" name="Google Shape;251;p32"/>
          <p:cNvPicPr preferRelativeResize="0"/>
          <p:nvPr/>
        </p:nvPicPr>
        <p:blipFill>
          <a:blip r:embed="rId3">
            <a:alphaModFix/>
          </a:blip>
          <a:stretch>
            <a:fillRect/>
          </a:stretch>
        </p:blipFill>
        <p:spPr>
          <a:xfrm>
            <a:off x="4572000" y="1026363"/>
            <a:ext cx="4267299" cy="3393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nvSpPr>
        <p:spPr>
          <a:xfrm>
            <a:off x="311700" y="39275"/>
            <a:ext cx="8832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800">
                <a:solidFill>
                  <a:schemeClr val="dk1"/>
                </a:solidFill>
              </a:rPr>
              <a:t>Improvements to Boost Model Performance</a:t>
            </a:r>
            <a:endParaRPr sz="2800">
              <a:solidFill>
                <a:schemeClr val="dk1"/>
              </a:solidFill>
            </a:endParaRPr>
          </a:p>
          <a:p>
            <a:pPr indent="0" lvl="0" marL="0" rtl="0" algn="l">
              <a:spcBef>
                <a:spcPts val="0"/>
              </a:spcBef>
              <a:spcAft>
                <a:spcPts val="0"/>
              </a:spcAft>
              <a:buClr>
                <a:schemeClr val="dk1"/>
              </a:buClr>
              <a:buSzPts val="1100"/>
              <a:buFont typeface="Arial"/>
              <a:buNone/>
            </a:pPr>
            <a:r>
              <a:rPr lang="es" sz="1700">
                <a:solidFill>
                  <a:schemeClr val="dk1"/>
                </a:solidFill>
              </a:rPr>
              <a:t>Addressing Class Imbalance with SMOTE</a:t>
            </a:r>
            <a:endParaRPr sz="2700">
              <a:solidFill>
                <a:schemeClr val="dk1"/>
              </a:solidFill>
            </a:endParaRPr>
          </a:p>
        </p:txBody>
      </p:sp>
      <p:sp>
        <p:nvSpPr>
          <p:cNvPr id="257" name="Google Shape;257;p33"/>
          <p:cNvSpPr txBox="1"/>
          <p:nvPr/>
        </p:nvSpPr>
        <p:spPr>
          <a:xfrm>
            <a:off x="18750" y="4853700"/>
            <a:ext cx="9106500" cy="1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chemeClr val="dk2"/>
                </a:solidFill>
              </a:rPr>
              <a:t>CCNY DSE I2100 - Applied ML and Engineering - Credit Risk Project </a:t>
            </a:r>
            <a:endParaRPr sz="900">
              <a:solidFill>
                <a:schemeClr val="dk2"/>
              </a:solidFill>
            </a:endParaRPr>
          </a:p>
        </p:txBody>
      </p:sp>
      <p:sp>
        <p:nvSpPr>
          <p:cNvPr id="258" name="Google Shape;258;p33"/>
          <p:cNvSpPr txBox="1"/>
          <p:nvPr/>
        </p:nvSpPr>
        <p:spPr>
          <a:xfrm>
            <a:off x="371900" y="1026525"/>
            <a:ext cx="4638900" cy="263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b="1" lang="es" sz="1800">
                <a:solidFill>
                  <a:schemeClr val="dk1"/>
                </a:solidFill>
                <a:highlight>
                  <a:schemeClr val="lt1"/>
                </a:highlight>
              </a:rPr>
              <a:t>SMOTE</a:t>
            </a:r>
            <a:endParaRPr b="1" sz="1800">
              <a:solidFill>
                <a:schemeClr val="dk1"/>
              </a:solidFill>
              <a:highlight>
                <a:schemeClr val="lt1"/>
              </a:highlight>
            </a:endParaRPr>
          </a:p>
          <a:p>
            <a:pPr indent="-330200" lvl="0" marL="457200" rtl="0" algn="l">
              <a:lnSpc>
                <a:spcPct val="115000"/>
              </a:lnSpc>
              <a:spcBef>
                <a:spcPts val="1100"/>
              </a:spcBef>
              <a:spcAft>
                <a:spcPts val="0"/>
              </a:spcAft>
              <a:buClr>
                <a:schemeClr val="dk1"/>
              </a:buClr>
              <a:buSzPts val="1600"/>
              <a:buChar char="●"/>
            </a:pPr>
            <a:r>
              <a:rPr lang="es" sz="1600">
                <a:solidFill>
                  <a:schemeClr val="dk1"/>
                </a:solidFill>
                <a:highlight>
                  <a:srgbClr val="FFFFFF"/>
                </a:highlight>
              </a:rPr>
              <a:t>Generated </a:t>
            </a:r>
            <a:r>
              <a:rPr lang="es" sz="1600">
                <a:solidFill>
                  <a:schemeClr val="dk1"/>
                </a:solidFill>
                <a:highlight>
                  <a:srgbClr val="FFFFFF"/>
                </a:highlight>
              </a:rPr>
              <a:t>synthetic</a:t>
            </a:r>
            <a:r>
              <a:rPr lang="es" sz="1600">
                <a:solidFill>
                  <a:schemeClr val="dk1"/>
                </a:solidFill>
                <a:highlight>
                  <a:srgbClr val="FFFFFF"/>
                </a:highlight>
              </a:rPr>
              <a:t> samples for minority class</a:t>
            </a:r>
            <a:endParaRPr sz="1600">
              <a:solidFill>
                <a:schemeClr val="dk1"/>
              </a:solidFill>
              <a:highlight>
                <a:srgbClr val="FFFFFF"/>
              </a:highlight>
            </a:endParaRPr>
          </a:p>
          <a:p>
            <a:pPr indent="0" lvl="0" marL="0" rtl="0" algn="l">
              <a:spcBef>
                <a:spcPts val="1100"/>
              </a:spcBef>
              <a:spcAft>
                <a:spcPts val="0"/>
              </a:spcAft>
              <a:buNone/>
            </a:pPr>
            <a:r>
              <a:rPr b="1" lang="es" sz="1600">
                <a:solidFill>
                  <a:schemeClr val="dk1"/>
                </a:solidFill>
                <a:highlight>
                  <a:schemeClr val="lt1"/>
                </a:highlight>
              </a:rPr>
              <a:t>Comparison to Model Baseline: </a:t>
            </a:r>
            <a:endParaRPr b="1" sz="1600">
              <a:solidFill>
                <a:schemeClr val="dk1"/>
              </a:solidFill>
              <a:highlight>
                <a:schemeClr val="lt1"/>
              </a:highlight>
            </a:endParaRPr>
          </a:p>
          <a:p>
            <a:pPr indent="-330200" lvl="0" marL="457200" rtl="0" algn="l">
              <a:spcBef>
                <a:spcPts val="0"/>
              </a:spcBef>
              <a:spcAft>
                <a:spcPts val="0"/>
              </a:spcAft>
              <a:buSzPts val="1600"/>
              <a:buChar char="●"/>
            </a:pPr>
            <a:r>
              <a:rPr b="1" lang="es" sz="1600">
                <a:solidFill>
                  <a:srgbClr val="4D5156"/>
                </a:solidFill>
                <a:highlight>
                  <a:srgbClr val="FCE5CD"/>
                </a:highlight>
              </a:rPr>
              <a:t>↓↓</a:t>
            </a:r>
            <a:r>
              <a:rPr lang="es" sz="1600">
                <a:solidFill>
                  <a:schemeClr val="dk1"/>
                </a:solidFill>
                <a:highlight>
                  <a:srgbClr val="FCE5CD"/>
                </a:highlight>
              </a:rPr>
              <a:t>(25%) Accuracy</a:t>
            </a:r>
            <a:r>
              <a:rPr lang="es" sz="1600">
                <a:solidFill>
                  <a:schemeClr val="dk1"/>
                </a:solidFill>
                <a:highlight>
                  <a:srgbClr val="D9EAD3"/>
                </a:highlight>
              </a:rPr>
              <a:t>;   ↑↑↑(20%) F1</a:t>
            </a:r>
            <a:endParaRPr sz="1600">
              <a:solidFill>
                <a:schemeClr val="dk1"/>
              </a:solidFill>
              <a:highlight>
                <a:srgbClr val="FFFFFF"/>
              </a:highlight>
            </a:endParaRPr>
          </a:p>
          <a:p>
            <a:pPr indent="0" lvl="0" marL="0" rtl="0" algn="l">
              <a:lnSpc>
                <a:spcPct val="115000"/>
              </a:lnSpc>
              <a:spcBef>
                <a:spcPts val="1100"/>
              </a:spcBef>
              <a:spcAft>
                <a:spcPts val="0"/>
              </a:spcAft>
              <a:buNone/>
            </a:pPr>
            <a:r>
              <a:t/>
            </a:r>
            <a:endParaRPr sz="1600">
              <a:solidFill>
                <a:schemeClr val="dk1"/>
              </a:solidFill>
              <a:highlight>
                <a:srgbClr val="FFFFFF"/>
              </a:highlight>
            </a:endParaRPr>
          </a:p>
          <a:p>
            <a:pPr indent="0" lvl="0" marL="0" rtl="0" algn="l">
              <a:lnSpc>
                <a:spcPct val="115000"/>
              </a:lnSpc>
              <a:spcBef>
                <a:spcPts val="1100"/>
              </a:spcBef>
              <a:spcAft>
                <a:spcPts val="0"/>
              </a:spcAft>
              <a:buNone/>
            </a:pPr>
            <a:r>
              <a:t/>
            </a:r>
            <a:endParaRPr b="1" sz="1600">
              <a:solidFill>
                <a:schemeClr val="dk1"/>
              </a:solidFill>
              <a:highlight>
                <a:srgbClr val="FFFFFF"/>
              </a:highlight>
            </a:endParaRPr>
          </a:p>
          <a:p>
            <a:pPr indent="0" lvl="0" marL="914400" rtl="0" algn="l">
              <a:spcBef>
                <a:spcPts val="1100"/>
              </a:spcBef>
              <a:spcAft>
                <a:spcPts val="0"/>
              </a:spcAft>
              <a:buNone/>
            </a:pPr>
            <a:r>
              <a:t/>
            </a:r>
            <a:endParaRPr sz="1800">
              <a:solidFill>
                <a:schemeClr val="dk1"/>
              </a:solidFill>
            </a:endParaRPr>
          </a:p>
          <a:p>
            <a:pPr indent="0" lvl="0" marL="914400" rtl="0" algn="l">
              <a:spcBef>
                <a:spcPts val="0"/>
              </a:spcBef>
              <a:spcAft>
                <a:spcPts val="0"/>
              </a:spcAft>
              <a:buNone/>
            </a:pPr>
            <a:r>
              <a:t/>
            </a:r>
            <a:endParaRPr sz="1800">
              <a:solidFill>
                <a:schemeClr val="dk1"/>
              </a:solidFill>
            </a:endParaRPr>
          </a:p>
          <a:p>
            <a:pPr indent="0" lvl="0" marL="914400" rtl="0" algn="l">
              <a:spcBef>
                <a:spcPts val="0"/>
              </a:spcBef>
              <a:spcAft>
                <a:spcPts val="0"/>
              </a:spcAft>
              <a:buNone/>
            </a:pPr>
            <a:r>
              <a:t/>
            </a:r>
            <a:endParaRPr sz="1800">
              <a:solidFill>
                <a:schemeClr val="dk1"/>
              </a:solidFill>
            </a:endParaRPr>
          </a:p>
        </p:txBody>
      </p:sp>
      <p:pic>
        <p:nvPicPr>
          <p:cNvPr id="259" name="Google Shape;259;p33"/>
          <p:cNvPicPr preferRelativeResize="0"/>
          <p:nvPr/>
        </p:nvPicPr>
        <p:blipFill>
          <a:blip r:embed="rId3">
            <a:alphaModFix/>
          </a:blip>
          <a:stretch>
            <a:fillRect/>
          </a:stretch>
        </p:blipFill>
        <p:spPr>
          <a:xfrm>
            <a:off x="4887500" y="1114975"/>
            <a:ext cx="4051375" cy="2847175"/>
          </a:xfrm>
          <a:prstGeom prst="rect">
            <a:avLst/>
          </a:prstGeom>
          <a:noFill/>
          <a:ln>
            <a:noFill/>
          </a:ln>
        </p:spPr>
      </p:pic>
      <p:sp>
        <p:nvSpPr>
          <p:cNvPr id="260" name="Google Shape;260;p33"/>
          <p:cNvSpPr/>
          <p:nvPr/>
        </p:nvSpPr>
        <p:spPr>
          <a:xfrm rot="-1027">
            <a:off x="3050687" y="3160789"/>
            <a:ext cx="2007900" cy="1692600"/>
          </a:xfrm>
          <a:prstGeom prst="wedgeEllipseCallout">
            <a:avLst>
              <a:gd fmla="val 47017" name="adj1"/>
              <a:gd fmla="val -5206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chemeClr val="dk1"/>
                </a:solidFill>
              </a:rPr>
              <a:t>Enhances recall and precision by providing more minority class examples.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nvSpPr>
        <p:spPr>
          <a:xfrm>
            <a:off x="311700" y="39275"/>
            <a:ext cx="8832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800">
                <a:solidFill>
                  <a:schemeClr val="dk1"/>
                </a:solidFill>
              </a:rPr>
              <a:t>Final Model </a:t>
            </a:r>
            <a:endParaRPr sz="2800">
              <a:solidFill>
                <a:schemeClr val="dk1"/>
              </a:solidFill>
            </a:endParaRPr>
          </a:p>
          <a:p>
            <a:pPr indent="0" lvl="0" marL="0" rtl="0" algn="l">
              <a:spcBef>
                <a:spcPts val="0"/>
              </a:spcBef>
              <a:spcAft>
                <a:spcPts val="0"/>
              </a:spcAft>
              <a:buNone/>
            </a:pPr>
            <a:r>
              <a:rPr lang="es" sz="1700">
                <a:solidFill>
                  <a:schemeClr val="dk1"/>
                </a:solidFill>
              </a:rPr>
              <a:t>Combining the previous steps</a:t>
            </a:r>
            <a:endParaRPr sz="2300">
              <a:solidFill>
                <a:schemeClr val="dk1"/>
              </a:solidFill>
            </a:endParaRPr>
          </a:p>
        </p:txBody>
      </p:sp>
      <p:sp>
        <p:nvSpPr>
          <p:cNvPr id="266" name="Google Shape;266;p34"/>
          <p:cNvSpPr txBox="1"/>
          <p:nvPr/>
        </p:nvSpPr>
        <p:spPr>
          <a:xfrm>
            <a:off x="18750" y="4853700"/>
            <a:ext cx="9106500" cy="1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chemeClr val="dk2"/>
                </a:solidFill>
              </a:rPr>
              <a:t>CCNY DSE I2100 - Applied ML and Engineering - Credit Risk Project </a:t>
            </a:r>
            <a:endParaRPr sz="900">
              <a:solidFill>
                <a:schemeClr val="dk2"/>
              </a:solidFill>
            </a:endParaRPr>
          </a:p>
        </p:txBody>
      </p:sp>
      <p:sp>
        <p:nvSpPr>
          <p:cNvPr id="267" name="Google Shape;267;p34"/>
          <p:cNvSpPr/>
          <p:nvPr/>
        </p:nvSpPr>
        <p:spPr>
          <a:xfrm>
            <a:off x="311700" y="2017270"/>
            <a:ext cx="522900" cy="55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8" name="Google Shape;268;p34"/>
          <p:cNvSpPr/>
          <p:nvPr/>
        </p:nvSpPr>
        <p:spPr>
          <a:xfrm>
            <a:off x="445087" y="2156617"/>
            <a:ext cx="522900" cy="55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p34"/>
          <p:cNvSpPr/>
          <p:nvPr/>
        </p:nvSpPr>
        <p:spPr>
          <a:xfrm>
            <a:off x="578475" y="2295964"/>
            <a:ext cx="522900" cy="553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900"/>
              <a:t>Data</a:t>
            </a:r>
            <a:endParaRPr sz="900"/>
          </a:p>
        </p:txBody>
      </p:sp>
      <p:sp>
        <p:nvSpPr>
          <p:cNvPr id="270" name="Google Shape;270;p34"/>
          <p:cNvSpPr/>
          <p:nvPr/>
        </p:nvSpPr>
        <p:spPr>
          <a:xfrm>
            <a:off x="1341482" y="2105185"/>
            <a:ext cx="1178400" cy="934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t>Pre-process</a:t>
            </a:r>
            <a:endParaRPr b="1" sz="1200"/>
          </a:p>
          <a:p>
            <a:pPr indent="0" lvl="0" marL="0" rtl="0" algn="ctr">
              <a:spcBef>
                <a:spcPts val="0"/>
              </a:spcBef>
              <a:spcAft>
                <a:spcPts val="0"/>
              </a:spcAft>
              <a:buNone/>
            </a:pPr>
            <a:r>
              <a:rPr b="1" lang="es" sz="1200"/>
              <a:t>Data</a:t>
            </a:r>
            <a:endParaRPr sz="800"/>
          </a:p>
          <a:p>
            <a:pPr indent="0" lvl="0" marL="0" rtl="0" algn="ctr">
              <a:spcBef>
                <a:spcPts val="0"/>
              </a:spcBef>
              <a:spcAft>
                <a:spcPts val="0"/>
              </a:spcAft>
              <a:buNone/>
            </a:pPr>
            <a:r>
              <a:rPr lang="es" sz="1000"/>
              <a:t>Aggregations,</a:t>
            </a:r>
            <a:endParaRPr sz="1000"/>
          </a:p>
          <a:p>
            <a:pPr indent="0" lvl="0" marL="0" rtl="0" algn="ctr">
              <a:spcBef>
                <a:spcPts val="0"/>
              </a:spcBef>
              <a:spcAft>
                <a:spcPts val="0"/>
              </a:spcAft>
              <a:buNone/>
            </a:pPr>
            <a:r>
              <a:rPr lang="es" sz="1000"/>
              <a:t>join tables, data types</a:t>
            </a:r>
            <a:endParaRPr sz="1000"/>
          </a:p>
        </p:txBody>
      </p:sp>
      <p:sp>
        <p:nvSpPr>
          <p:cNvPr id="271" name="Google Shape;271;p34"/>
          <p:cNvSpPr/>
          <p:nvPr/>
        </p:nvSpPr>
        <p:spPr>
          <a:xfrm>
            <a:off x="2759872" y="1389935"/>
            <a:ext cx="1485900" cy="23652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1200"/>
              <a:t>Data Cleaning</a:t>
            </a:r>
            <a:endParaRPr sz="1000"/>
          </a:p>
        </p:txBody>
      </p:sp>
      <p:sp>
        <p:nvSpPr>
          <p:cNvPr id="272" name="Google Shape;272;p34"/>
          <p:cNvSpPr/>
          <p:nvPr/>
        </p:nvSpPr>
        <p:spPr>
          <a:xfrm>
            <a:off x="2971638" y="1941196"/>
            <a:ext cx="1062300" cy="5820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Drop cols with 95% missing values</a:t>
            </a:r>
            <a:endParaRPr sz="1000"/>
          </a:p>
        </p:txBody>
      </p:sp>
      <p:sp>
        <p:nvSpPr>
          <p:cNvPr id="273" name="Google Shape;273;p34"/>
          <p:cNvSpPr/>
          <p:nvPr/>
        </p:nvSpPr>
        <p:spPr>
          <a:xfrm>
            <a:off x="2971638" y="2849236"/>
            <a:ext cx="1062300" cy="5820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Impute mean with binary missing flags</a:t>
            </a:r>
            <a:endParaRPr sz="1000"/>
          </a:p>
        </p:txBody>
      </p:sp>
      <p:sp>
        <p:nvSpPr>
          <p:cNvPr id="274" name="Google Shape;274;p34"/>
          <p:cNvSpPr/>
          <p:nvPr/>
        </p:nvSpPr>
        <p:spPr>
          <a:xfrm>
            <a:off x="4485726" y="954750"/>
            <a:ext cx="1485900" cy="3235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sz="1200"/>
              <a:t>Feature Selection and Extraction</a:t>
            </a:r>
            <a:endParaRPr sz="1000"/>
          </a:p>
        </p:txBody>
      </p:sp>
      <p:sp>
        <p:nvSpPr>
          <p:cNvPr id="275" name="Google Shape;275;p34"/>
          <p:cNvSpPr/>
          <p:nvPr/>
        </p:nvSpPr>
        <p:spPr>
          <a:xfrm>
            <a:off x="4697517" y="1810417"/>
            <a:ext cx="1062300" cy="5820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Standard Scaler on numerical</a:t>
            </a:r>
            <a:endParaRPr sz="1000"/>
          </a:p>
        </p:txBody>
      </p:sp>
      <p:sp>
        <p:nvSpPr>
          <p:cNvPr id="276" name="Google Shape;276;p34"/>
          <p:cNvSpPr/>
          <p:nvPr/>
        </p:nvSpPr>
        <p:spPr>
          <a:xfrm>
            <a:off x="4697517" y="2594083"/>
            <a:ext cx="1062300" cy="5820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Select features with variance &gt;0.1</a:t>
            </a:r>
            <a:endParaRPr sz="1000"/>
          </a:p>
        </p:txBody>
      </p:sp>
      <p:sp>
        <p:nvSpPr>
          <p:cNvPr id="277" name="Google Shape;277;p34"/>
          <p:cNvSpPr/>
          <p:nvPr/>
        </p:nvSpPr>
        <p:spPr>
          <a:xfrm>
            <a:off x="4697517" y="3377749"/>
            <a:ext cx="1062300" cy="5820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000"/>
              <a:t>LDA</a:t>
            </a:r>
            <a:endParaRPr sz="1000"/>
          </a:p>
        </p:txBody>
      </p:sp>
      <p:sp>
        <p:nvSpPr>
          <p:cNvPr id="278" name="Google Shape;278;p34"/>
          <p:cNvSpPr/>
          <p:nvPr/>
        </p:nvSpPr>
        <p:spPr>
          <a:xfrm>
            <a:off x="6211569" y="2105185"/>
            <a:ext cx="1178400" cy="934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t>Balance Data</a:t>
            </a:r>
            <a:endParaRPr b="1" sz="1200"/>
          </a:p>
          <a:p>
            <a:pPr indent="0" lvl="0" marL="0" rtl="0" algn="ctr">
              <a:spcBef>
                <a:spcPts val="0"/>
              </a:spcBef>
              <a:spcAft>
                <a:spcPts val="0"/>
              </a:spcAft>
              <a:buNone/>
            </a:pPr>
            <a:r>
              <a:t/>
            </a:r>
            <a:endParaRPr b="1" sz="1200"/>
          </a:p>
          <a:p>
            <a:pPr indent="0" lvl="0" marL="0" rtl="0" algn="ctr">
              <a:spcBef>
                <a:spcPts val="0"/>
              </a:spcBef>
              <a:spcAft>
                <a:spcPts val="0"/>
              </a:spcAft>
              <a:buNone/>
            </a:pPr>
            <a:r>
              <a:rPr lang="es" sz="1000"/>
              <a:t>SMOTE</a:t>
            </a:r>
            <a:endParaRPr sz="1000"/>
          </a:p>
        </p:txBody>
      </p:sp>
      <p:sp>
        <p:nvSpPr>
          <p:cNvPr id="279" name="Google Shape;279;p34"/>
          <p:cNvSpPr/>
          <p:nvPr/>
        </p:nvSpPr>
        <p:spPr>
          <a:xfrm>
            <a:off x="7629925" y="1788151"/>
            <a:ext cx="1178400" cy="1567200"/>
          </a:xfrm>
          <a:prstGeom prst="roundRect">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t>LightGBM</a:t>
            </a:r>
            <a:endParaRPr sz="800"/>
          </a:p>
          <a:p>
            <a:pPr indent="0" lvl="0" marL="0" rtl="0" algn="ctr">
              <a:spcBef>
                <a:spcPts val="0"/>
              </a:spcBef>
              <a:spcAft>
                <a:spcPts val="0"/>
              </a:spcAft>
              <a:buNone/>
            </a:pPr>
            <a:r>
              <a:t/>
            </a:r>
            <a:endParaRPr sz="800"/>
          </a:p>
          <a:p>
            <a:pPr indent="0" lvl="0" marL="0" rtl="0" algn="ctr">
              <a:spcBef>
                <a:spcPts val="0"/>
              </a:spcBef>
              <a:spcAft>
                <a:spcPts val="0"/>
              </a:spcAft>
              <a:buNone/>
            </a:pPr>
            <a:r>
              <a:rPr lang="es" sz="1000"/>
              <a:t>Forced regularization</a:t>
            </a:r>
            <a:endParaRPr sz="1000"/>
          </a:p>
          <a:p>
            <a:pPr indent="0" lvl="0" marL="0" rtl="0" algn="l">
              <a:spcBef>
                <a:spcPts val="0"/>
              </a:spcBef>
              <a:spcAft>
                <a:spcPts val="0"/>
              </a:spcAft>
              <a:buNone/>
            </a:pPr>
            <a:r>
              <a:rPr lang="es" sz="1000"/>
              <a:t>    + </a:t>
            </a:r>
            <a:r>
              <a:rPr lang="es" sz="1000"/>
              <a:t>L1 and L2</a:t>
            </a:r>
            <a:endParaRPr sz="1000"/>
          </a:p>
        </p:txBody>
      </p:sp>
      <p:cxnSp>
        <p:nvCxnSpPr>
          <p:cNvPr id="280" name="Google Shape;280;p34"/>
          <p:cNvCxnSpPr>
            <a:stCxn id="269" idx="3"/>
            <a:endCxn id="270" idx="1"/>
          </p:cNvCxnSpPr>
          <p:nvPr/>
        </p:nvCxnSpPr>
        <p:spPr>
          <a:xfrm>
            <a:off x="1101375" y="2572564"/>
            <a:ext cx="240000" cy="0"/>
          </a:xfrm>
          <a:prstGeom prst="straightConnector1">
            <a:avLst/>
          </a:prstGeom>
          <a:noFill/>
          <a:ln cap="flat" cmpd="sng" w="9525">
            <a:solidFill>
              <a:schemeClr val="dk2"/>
            </a:solidFill>
            <a:prstDash val="solid"/>
            <a:round/>
            <a:headEnd len="med" w="med" type="none"/>
            <a:tailEnd len="med" w="med" type="triangle"/>
          </a:ln>
        </p:spPr>
      </p:cxnSp>
      <p:cxnSp>
        <p:nvCxnSpPr>
          <p:cNvPr id="281" name="Google Shape;281;p34"/>
          <p:cNvCxnSpPr>
            <a:stCxn id="270" idx="3"/>
            <a:endCxn id="271" idx="1"/>
          </p:cNvCxnSpPr>
          <p:nvPr/>
        </p:nvCxnSpPr>
        <p:spPr>
          <a:xfrm>
            <a:off x="2519882" y="2572585"/>
            <a:ext cx="240000" cy="0"/>
          </a:xfrm>
          <a:prstGeom prst="straightConnector1">
            <a:avLst/>
          </a:prstGeom>
          <a:noFill/>
          <a:ln cap="flat" cmpd="sng" w="9525">
            <a:solidFill>
              <a:schemeClr val="dk2"/>
            </a:solidFill>
            <a:prstDash val="solid"/>
            <a:round/>
            <a:headEnd len="med" w="med" type="none"/>
            <a:tailEnd len="med" w="med" type="triangle"/>
          </a:ln>
        </p:spPr>
      </p:cxnSp>
      <p:cxnSp>
        <p:nvCxnSpPr>
          <p:cNvPr id="282" name="Google Shape;282;p34"/>
          <p:cNvCxnSpPr>
            <a:stCxn id="272" idx="2"/>
            <a:endCxn id="273" idx="0"/>
          </p:cNvCxnSpPr>
          <p:nvPr/>
        </p:nvCxnSpPr>
        <p:spPr>
          <a:xfrm>
            <a:off x="3502788" y="2523196"/>
            <a:ext cx="0" cy="326100"/>
          </a:xfrm>
          <a:prstGeom prst="straightConnector1">
            <a:avLst/>
          </a:prstGeom>
          <a:noFill/>
          <a:ln cap="flat" cmpd="sng" w="9525">
            <a:solidFill>
              <a:schemeClr val="dk2"/>
            </a:solidFill>
            <a:prstDash val="solid"/>
            <a:round/>
            <a:headEnd len="med" w="med" type="none"/>
            <a:tailEnd len="med" w="med" type="triangle"/>
          </a:ln>
        </p:spPr>
      </p:cxnSp>
      <p:cxnSp>
        <p:nvCxnSpPr>
          <p:cNvPr id="283" name="Google Shape;283;p34"/>
          <p:cNvCxnSpPr>
            <a:stCxn id="271" idx="3"/>
            <a:endCxn id="274" idx="1"/>
          </p:cNvCxnSpPr>
          <p:nvPr/>
        </p:nvCxnSpPr>
        <p:spPr>
          <a:xfrm>
            <a:off x="4245772" y="2572535"/>
            <a:ext cx="240000" cy="0"/>
          </a:xfrm>
          <a:prstGeom prst="straightConnector1">
            <a:avLst/>
          </a:prstGeom>
          <a:noFill/>
          <a:ln cap="flat" cmpd="sng" w="9525">
            <a:solidFill>
              <a:schemeClr val="dk2"/>
            </a:solidFill>
            <a:prstDash val="solid"/>
            <a:round/>
            <a:headEnd len="med" w="med" type="none"/>
            <a:tailEnd len="med" w="med" type="triangle"/>
          </a:ln>
        </p:spPr>
      </p:cxnSp>
      <p:cxnSp>
        <p:nvCxnSpPr>
          <p:cNvPr id="284" name="Google Shape;284;p34"/>
          <p:cNvCxnSpPr>
            <a:stCxn id="275" idx="2"/>
            <a:endCxn id="276" idx="0"/>
          </p:cNvCxnSpPr>
          <p:nvPr/>
        </p:nvCxnSpPr>
        <p:spPr>
          <a:xfrm>
            <a:off x="5228667" y="2392417"/>
            <a:ext cx="0" cy="201600"/>
          </a:xfrm>
          <a:prstGeom prst="straightConnector1">
            <a:avLst/>
          </a:prstGeom>
          <a:noFill/>
          <a:ln cap="flat" cmpd="sng" w="9525">
            <a:solidFill>
              <a:schemeClr val="dk2"/>
            </a:solidFill>
            <a:prstDash val="solid"/>
            <a:round/>
            <a:headEnd len="med" w="med" type="none"/>
            <a:tailEnd len="med" w="med" type="triangle"/>
          </a:ln>
        </p:spPr>
      </p:cxnSp>
      <p:cxnSp>
        <p:nvCxnSpPr>
          <p:cNvPr id="285" name="Google Shape;285;p34"/>
          <p:cNvCxnSpPr>
            <a:stCxn id="276" idx="2"/>
            <a:endCxn id="277" idx="0"/>
          </p:cNvCxnSpPr>
          <p:nvPr/>
        </p:nvCxnSpPr>
        <p:spPr>
          <a:xfrm>
            <a:off x="5228667" y="3176083"/>
            <a:ext cx="0" cy="201600"/>
          </a:xfrm>
          <a:prstGeom prst="straightConnector1">
            <a:avLst/>
          </a:prstGeom>
          <a:noFill/>
          <a:ln cap="flat" cmpd="sng" w="9525">
            <a:solidFill>
              <a:schemeClr val="dk2"/>
            </a:solidFill>
            <a:prstDash val="solid"/>
            <a:round/>
            <a:headEnd len="med" w="med" type="none"/>
            <a:tailEnd len="med" w="med" type="triangle"/>
          </a:ln>
        </p:spPr>
      </p:cxnSp>
      <p:cxnSp>
        <p:nvCxnSpPr>
          <p:cNvPr id="286" name="Google Shape;286;p34"/>
          <p:cNvCxnSpPr>
            <a:stCxn id="274" idx="3"/>
            <a:endCxn id="278" idx="1"/>
          </p:cNvCxnSpPr>
          <p:nvPr/>
        </p:nvCxnSpPr>
        <p:spPr>
          <a:xfrm>
            <a:off x="5971626" y="2572650"/>
            <a:ext cx="240000" cy="0"/>
          </a:xfrm>
          <a:prstGeom prst="straightConnector1">
            <a:avLst/>
          </a:prstGeom>
          <a:noFill/>
          <a:ln cap="flat" cmpd="sng" w="9525">
            <a:solidFill>
              <a:schemeClr val="dk2"/>
            </a:solidFill>
            <a:prstDash val="solid"/>
            <a:round/>
            <a:headEnd len="med" w="med" type="none"/>
            <a:tailEnd len="med" w="med" type="triangle"/>
          </a:ln>
        </p:spPr>
      </p:cxnSp>
      <p:cxnSp>
        <p:nvCxnSpPr>
          <p:cNvPr id="287" name="Google Shape;287;p34"/>
          <p:cNvCxnSpPr>
            <a:stCxn id="278" idx="3"/>
            <a:endCxn id="279" idx="1"/>
          </p:cNvCxnSpPr>
          <p:nvPr/>
        </p:nvCxnSpPr>
        <p:spPr>
          <a:xfrm flipH="1" rot="10800000">
            <a:off x="7389969" y="2571685"/>
            <a:ext cx="240000" cy="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nvSpPr>
        <p:spPr>
          <a:xfrm>
            <a:off x="311700" y="39275"/>
            <a:ext cx="88323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800">
                <a:solidFill>
                  <a:schemeClr val="dk1"/>
                </a:solidFill>
              </a:rPr>
              <a:t>Final Model </a:t>
            </a:r>
            <a:endParaRPr sz="2800">
              <a:solidFill>
                <a:schemeClr val="dk1"/>
              </a:solidFill>
            </a:endParaRPr>
          </a:p>
          <a:p>
            <a:pPr indent="0" lvl="0" marL="0" rtl="0" algn="l">
              <a:spcBef>
                <a:spcPts val="0"/>
              </a:spcBef>
              <a:spcAft>
                <a:spcPts val="0"/>
              </a:spcAft>
              <a:buNone/>
            </a:pPr>
            <a:r>
              <a:rPr lang="es" sz="1700">
                <a:solidFill>
                  <a:schemeClr val="dk1"/>
                </a:solidFill>
              </a:rPr>
              <a:t>Metrics Comparison to Baseline Project Model Performance and Interpretation</a:t>
            </a:r>
            <a:endParaRPr sz="2800">
              <a:solidFill>
                <a:schemeClr val="dk2"/>
              </a:solidFill>
            </a:endParaRPr>
          </a:p>
          <a:p>
            <a:pPr indent="0" lvl="0" marL="0" rtl="0" algn="l">
              <a:spcBef>
                <a:spcPts val="0"/>
              </a:spcBef>
              <a:spcAft>
                <a:spcPts val="0"/>
              </a:spcAft>
              <a:buNone/>
            </a:pPr>
            <a:r>
              <a:t/>
            </a:r>
            <a:endParaRPr sz="2300">
              <a:solidFill>
                <a:schemeClr val="dk1"/>
              </a:solidFill>
            </a:endParaRPr>
          </a:p>
        </p:txBody>
      </p:sp>
      <p:sp>
        <p:nvSpPr>
          <p:cNvPr id="293" name="Google Shape;293;p35"/>
          <p:cNvSpPr txBox="1"/>
          <p:nvPr/>
        </p:nvSpPr>
        <p:spPr>
          <a:xfrm>
            <a:off x="18750" y="4853700"/>
            <a:ext cx="9106500" cy="1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chemeClr val="dk2"/>
                </a:solidFill>
              </a:rPr>
              <a:t>CCNY DSE I2100 - Applied ML and Engineering - Credit Risk Project </a:t>
            </a:r>
            <a:endParaRPr sz="900">
              <a:solidFill>
                <a:schemeClr val="dk2"/>
              </a:solidFill>
            </a:endParaRPr>
          </a:p>
        </p:txBody>
      </p:sp>
      <p:graphicFrame>
        <p:nvGraphicFramePr>
          <p:cNvPr id="294" name="Google Shape;294;p35"/>
          <p:cNvGraphicFramePr/>
          <p:nvPr/>
        </p:nvGraphicFramePr>
        <p:xfrm>
          <a:off x="204163" y="981563"/>
          <a:ext cx="3000000" cy="3000000"/>
        </p:xfrm>
        <a:graphic>
          <a:graphicData uri="http://schemas.openxmlformats.org/drawingml/2006/table">
            <a:tbl>
              <a:tblPr>
                <a:noFill/>
                <a:tableStyleId>{55EF031C-E51C-455E-A78E-60DCDBC3EA70}</a:tableStyleId>
              </a:tblPr>
              <a:tblGrid>
                <a:gridCol w="1661000"/>
                <a:gridCol w="956775"/>
                <a:gridCol w="873050"/>
                <a:gridCol w="5341475"/>
              </a:tblGrid>
              <a:tr h="572725">
                <a:tc>
                  <a:txBody>
                    <a:bodyPr/>
                    <a:lstStyle/>
                    <a:p>
                      <a:pPr indent="0" lvl="0" marL="0" rtl="0" algn="ctr">
                        <a:spcBef>
                          <a:spcPts val="0"/>
                        </a:spcBef>
                        <a:spcAft>
                          <a:spcPts val="0"/>
                        </a:spcAft>
                        <a:buNone/>
                      </a:pPr>
                      <a:r>
                        <a:rPr b="1" lang="es" sz="1300"/>
                        <a:t>Metrics</a:t>
                      </a:r>
                      <a:endParaRPr b="1" sz="13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s" sz="1300"/>
                        <a:t>Project Baseline</a:t>
                      </a:r>
                      <a:endParaRPr b="1" sz="1300"/>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0" lvl="0" marL="0" rtl="0" algn="ctr">
                        <a:spcBef>
                          <a:spcPts val="0"/>
                        </a:spcBef>
                        <a:spcAft>
                          <a:spcPts val="0"/>
                        </a:spcAft>
                        <a:buNone/>
                      </a:pPr>
                      <a:r>
                        <a:rPr b="1" lang="es" sz="1300"/>
                        <a:t>Final Model</a:t>
                      </a:r>
                      <a:endParaRPr b="1" sz="1300"/>
                    </a:p>
                  </a:txBody>
                  <a:tcPr marT="91425" marB="91425" marR="91425" marL="91425">
                    <a:lnL cap="flat" cmpd="sng" w="9525">
                      <a:solidFill>
                        <a:srgbClr val="9E9E9E"/>
                      </a:solidFill>
                      <a:prstDash val="solid"/>
                      <a:round/>
                      <a:headEnd len="sm" w="sm" type="none"/>
                      <a:tailEnd len="sm" w="sm" type="none"/>
                    </a:lnL>
                  </a:tcPr>
                </a:tc>
                <a:tc hMerge="1"/>
              </a:tr>
              <a:tr h="779125">
                <a:tc>
                  <a:txBody>
                    <a:bodyPr/>
                    <a:lstStyle/>
                    <a:p>
                      <a:pPr indent="0" lvl="0" marL="0" rtl="0" algn="ctr">
                        <a:spcBef>
                          <a:spcPts val="0"/>
                        </a:spcBef>
                        <a:spcAft>
                          <a:spcPts val="0"/>
                        </a:spcAft>
                        <a:buNone/>
                      </a:pPr>
                      <a:r>
                        <a:rPr b="1" lang="es" sz="1300"/>
                        <a:t>AUC</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a:t>0.78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a:t>0.64</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s" sz="1050">
                          <a:solidFill>
                            <a:schemeClr val="dk1"/>
                          </a:solidFill>
                          <a:highlight>
                            <a:srgbClr val="FFFFFF"/>
                          </a:highlight>
                        </a:rPr>
                        <a:t>This </a:t>
                      </a:r>
                      <a:r>
                        <a:rPr b="1" lang="es" sz="1050">
                          <a:solidFill>
                            <a:schemeClr val="dk1"/>
                          </a:solidFill>
                          <a:highlight>
                            <a:srgbClr val="FFFFFF"/>
                          </a:highlight>
                        </a:rPr>
                        <a:t>decrease</a:t>
                      </a:r>
                      <a:r>
                        <a:rPr lang="es" sz="1050">
                          <a:solidFill>
                            <a:schemeClr val="dk1"/>
                          </a:solidFill>
                          <a:highlight>
                            <a:srgbClr val="FFFFFF"/>
                          </a:highlight>
                        </a:rPr>
                        <a:t> is likely due to the transformations and</a:t>
                      </a:r>
                      <a:r>
                        <a:rPr b="1" lang="es" sz="1050">
                          <a:solidFill>
                            <a:schemeClr val="dk1"/>
                          </a:solidFill>
                          <a:highlight>
                            <a:srgbClr val="FFFFFF"/>
                          </a:highlight>
                        </a:rPr>
                        <a:t> balancing</a:t>
                      </a:r>
                      <a:r>
                        <a:rPr lang="es" sz="1050">
                          <a:solidFill>
                            <a:schemeClr val="dk1"/>
                          </a:solidFill>
                          <a:highlight>
                            <a:srgbClr val="FFFFFF"/>
                          </a:highlight>
                        </a:rPr>
                        <a:t>, which have altered the feature space and class distributions, focusing more on recall improvement.</a:t>
                      </a:r>
                      <a:endParaRPr sz="900"/>
                    </a:p>
                  </a:txBody>
                  <a:tcPr marT="91425" marB="91425" marR="91425" marL="91425"/>
                </a:tc>
              </a:tr>
              <a:tr h="627625">
                <a:tc>
                  <a:txBody>
                    <a:bodyPr/>
                    <a:lstStyle/>
                    <a:p>
                      <a:pPr indent="0" lvl="0" marL="0" rtl="0" algn="ctr">
                        <a:spcBef>
                          <a:spcPts val="0"/>
                        </a:spcBef>
                        <a:spcAft>
                          <a:spcPts val="0"/>
                        </a:spcAft>
                        <a:buNone/>
                      </a:pPr>
                      <a:r>
                        <a:rPr b="1" lang="es" sz="1300"/>
                        <a:t>Accuracy</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a:t>0.86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a:t>0.71</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s" sz="900">
                          <a:solidFill>
                            <a:schemeClr val="dk1"/>
                          </a:solidFill>
                          <a:highlight>
                            <a:srgbClr val="FFFFFF"/>
                          </a:highlight>
                        </a:rPr>
                        <a:t> </a:t>
                      </a:r>
                      <a:r>
                        <a:rPr lang="es" sz="1050">
                          <a:solidFill>
                            <a:schemeClr val="dk1"/>
                          </a:solidFill>
                          <a:highlight>
                            <a:srgbClr val="FFFFFF"/>
                          </a:highlight>
                        </a:rPr>
                        <a:t>Has </a:t>
                      </a:r>
                      <a:r>
                        <a:rPr b="1" lang="es" sz="1050">
                          <a:solidFill>
                            <a:schemeClr val="dk1"/>
                          </a:solidFill>
                          <a:highlight>
                            <a:srgbClr val="FFFFFF"/>
                          </a:highlight>
                        </a:rPr>
                        <a:t>decreased</a:t>
                      </a:r>
                      <a:r>
                        <a:rPr lang="es" sz="1050">
                          <a:solidFill>
                            <a:schemeClr val="dk1"/>
                          </a:solidFill>
                          <a:highlight>
                            <a:srgbClr val="FFFFFF"/>
                          </a:highlight>
                        </a:rPr>
                        <a:t>, which is expected in </a:t>
                      </a:r>
                      <a:r>
                        <a:rPr b="1" lang="es" sz="1050">
                          <a:solidFill>
                            <a:schemeClr val="dk1"/>
                          </a:solidFill>
                          <a:highlight>
                            <a:srgbClr val="FFFFFF"/>
                          </a:highlight>
                        </a:rPr>
                        <a:t>imbalanced datasets</a:t>
                      </a:r>
                      <a:r>
                        <a:rPr lang="es" sz="1050">
                          <a:solidFill>
                            <a:schemeClr val="dk1"/>
                          </a:solidFill>
                          <a:highlight>
                            <a:srgbClr val="FFFFFF"/>
                          </a:highlight>
                        </a:rPr>
                        <a:t> when improving recall and precision. </a:t>
                      </a:r>
                      <a:endParaRPr sz="900"/>
                    </a:p>
                  </a:txBody>
                  <a:tcPr marT="91425" marB="91425" marR="91425" marL="91425"/>
                </a:tc>
              </a:tr>
              <a:tr h="402675">
                <a:tc>
                  <a:txBody>
                    <a:bodyPr/>
                    <a:lstStyle/>
                    <a:p>
                      <a:pPr indent="0" lvl="0" marL="0" rtl="0" algn="ctr">
                        <a:spcBef>
                          <a:spcPts val="0"/>
                        </a:spcBef>
                        <a:spcAft>
                          <a:spcPts val="0"/>
                        </a:spcAft>
                        <a:buNone/>
                      </a:pPr>
                      <a:r>
                        <a:rPr b="1" lang="es" sz="1300"/>
                        <a:t>Precision</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a:t>0.53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a:solidFill>
                            <a:schemeClr val="dk1"/>
                          </a:solidFill>
                        </a:rPr>
                        <a:t>0.22</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Clr>
                          <a:schemeClr val="dk1"/>
                        </a:buClr>
                        <a:buSzPts val="1100"/>
                        <a:buFont typeface="Arial"/>
                        <a:buNone/>
                      </a:pPr>
                      <a:r>
                        <a:rPr lang="es" sz="1050">
                          <a:solidFill>
                            <a:schemeClr val="dk1"/>
                          </a:solidFill>
                        </a:rPr>
                        <a:t>The significant drop in precision indicates an increase in false positives, which can be attributed to the model's sensitivity to the synthetic minority samples generated by SMOTE, potentially leading to overfitting to the minority class characteristics.</a:t>
                      </a:r>
                      <a:endParaRPr sz="1050">
                        <a:solidFill>
                          <a:schemeClr val="dk1"/>
                        </a:solidFill>
                      </a:endParaRPr>
                    </a:p>
                  </a:txBody>
                  <a:tcPr marT="91425" marB="91425" marR="91425" marL="91425"/>
                </a:tc>
              </a:tr>
              <a:tr h="578675">
                <a:tc>
                  <a:txBody>
                    <a:bodyPr/>
                    <a:lstStyle/>
                    <a:p>
                      <a:pPr indent="0" lvl="0" marL="0" rtl="0" algn="ctr">
                        <a:spcBef>
                          <a:spcPts val="0"/>
                        </a:spcBef>
                        <a:spcAft>
                          <a:spcPts val="0"/>
                        </a:spcAft>
                        <a:buNone/>
                      </a:pPr>
                      <a:r>
                        <a:rPr b="1" lang="es" sz="1300"/>
                        <a:t>Recall</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a:t>0.13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a:t>0.45</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b="1" lang="es" sz="1050">
                          <a:solidFill>
                            <a:schemeClr val="dk1"/>
                          </a:solidFill>
                          <a:highlight>
                            <a:srgbClr val="FFFFFF"/>
                          </a:highlight>
                        </a:rPr>
                        <a:t>More effective at identifying actual positive cases. </a:t>
                      </a:r>
                      <a:r>
                        <a:rPr lang="es" sz="1050">
                          <a:solidFill>
                            <a:schemeClr val="dk1"/>
                          </a:solidFill>
                          <a:highlight>
                            <a:srgbClr val="FFFFFF"/>
                          </a:highlight>
                        </a:rPr>
                        <a:t>Still makes considerable mistakes.</a:t>
                      </a:r>
                      <a:endParaRPr sz="900"/>
                    </a:p>
                  </a:txBody>
                  <a:tcPr marT="91425" marB="91425" marR="91425" marL="91425"/>
                </a:tc>
              </a:tr>
              <a:tr h="627625">
                <a:tc>
                  <a:txBody>
                    <a:bodyPr/>
                    <a:lstStyle/>
                    <a:p>
                      <a:pPr indent="0" lvl="0" marL="0" rtl="0" algn="ctr">
                        <a:spcBef>
                          <a:spcPts val="0"/>
                        </a:spcBef>
                        <a:spcAft>
                          <a:spcPts val="0"/>
                        </a:spcAft>
                        <a:buNone/>
                      </a:pPr>
                      <a:r>
                        <a:rPr b="1" lang="es" sz="1300"/>
                        <a:t>F1</a:t>
                      </a:r>
                      <a:endParaRPr b="1" sz="13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s"/>
                        <a:t>0.21</a:t>
                      </a:r>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s"/>
                        <a:t>0.30</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s" sz="1050">
                          <a:solidFill>
                            <a:schemeClr val="dk1"/>
                          </a:solidFill>
                          <a:highlight>
                            <a:srgbClr val="FFFFFF"/>
                          </a:highlight>
                        </a:rPr>
                        <a:t> </a:t>
                      </a:r>
                      <a:r>
                        <a:rPr b="1" lang="es" sz="1050">
                          <a:solidFill>
                            <a:schemeClr val="dk1"/>
                          </a:solidFill>
                          <a:highlight>
                            <a:srgbClr val="FFFFFF"/>
                          </a:highlight>
                        </a:rPr>
                        <a:t>Better overall balance between precision and recal</a:t>
                      </a:r>
                      <a:r>
                        <a:rPr lang="es" sz="1050">
                          <a:solidFill>
                            <a:schemeClr val="dk1"/>
                          </a:solidFill>
                          <a:highlight>
                            <a:srgbClr val="FFFFFF"/>
                          </a:highlight>
                        </a:rPr>
                        <a:t>l, enhancing the model's effectiveness in handling the imbalanced dataset</a:t>
                      </a:r>
                      <a:endParaRPr sz="900"/>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6"/>
          <p:cNvSpPr txBox="1"/>
          <p:nvPr/>
        </p:nvSpPr>
        <p:spPr>
          <a:xfrm>
            <a:off x="155850" y="203700"/>
            <a:ext cx="8832300" cy="469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900">
                <a:solidFill>
                  <a:schemeClr val="dk1"/>
                </a:solidFill>
              </a:rPr>
              <a:t>Conclusion and Project Lessons</a:t>
            </a:r>
            <a:endParaRPr sz="2900">
              <a:solidFill>
                <a:schemeClr val="dk1"/>
              </a:solidFill>
            </a:endParaRPr>
          </a:p>
          <a:p>
            <a:pPr indent="0" lvl="0" marL="0" rtl="0" algn="l">
              <a:spcBef>
                <a:spcPts val="0"/>
              </a:spcBef>
              <a:spcAft>
                <a:spcPts val="0"/>
              </a:spcAft>
              <a:buNone/>
            </a:pPr>
            <a:r>
              <a:rPr lang="es" sz="1800">
                <a:solidFill>
                  <a:schemeClr val="dk1"/>
                </a:solidFill>
              </a:rPr>
              <a:t>Project Modeling Conclusions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27025" lvl="0" marL="457200" rtl="0" algn="l">
              <a:lnSpc>
                <a:spcPct val="115000"/>
              </a:lnSpc>
              <a:spcBef>
                <a:spcPts val="1100"/>
              </a:spcBef>
              <a:spcAft>
                <a:spcPts val="0"/>
              </a:spcAft>
              <a:buClr>
                <a:schemeClr val="dk1"/>
              </a:buClr>
              <a:buSzPts val="1550"/>
              <a:buChar char="●"/>
            </a:pPr>
            <a:r>
              <a:rPr b="1" lang="es" sz="1550">
                <a:solidFill>
                  <a:schemeClr val="dk1"/>
                </a:solidFill>
                <a:highlight>
                  <a:srgbClr val="FFFFFF"/>
                </a:highlight>
              </a:rPr>
              <a:t>Imputation:</a:t>
            </a:r>
            <a:r>
              <a:rPr lang="es" sz="1550">
                <a:solidFill>
                  <a:schemeClr val="dk1"/>
                </a:solidFill>
                <a:highlight>
                  <a:srgbClr val="FFFFFF"/>
                </a:highlight>
              </a:rPr>
              <a:t> Binary flags for missing data added valuable information.</a:t>
            </a:r>
            <a:endParaRPr sz="1550">
              <a:solidFill>
                <a:schemeClr val="dk1"/>
              </a:solidFill>
              <a:highlight>
                <a:srgbClr val="FFFFFF"/>
              </a:highlight>
            </a:endParaRPr>
          </a:p>
          <a:p>
            <a:pPr indent="-327025" lvl="0" marL="457200" rtl="0" algn="l">
              <a:lnSpc>
                <a:spcPct val="115000"/>
              </a:lnSpc>
              <a:spcBef>
                <a:spcPts val="0"/>
              </a:spcBef>
              <a:spcAft>
                <a:spcPts val="0"/>
              </a:spcAft>
              <a:buClr>
                <a:schemeClr val="dk1"/>
              </a:buClr>
              <a:buSzPts val="1550"/>
              <a:buChar char="●"/>
            </a:pPr>
            <a:r>
              <a:rPr b="1" lang="es" sz="1550">
                <a:solidFill>
                  <a:schemeClr val="dk1"/>
                </a:solidFill>
                <a:highlight>
                  <a:srgbClr val="FFFFFF"/>
                </a:highlight>
              </a:rPr>
              <a:t>Dimensionality Reduction: </a:t>
            </a:r>
            <a:r>
              <a:rPr lang="es" sz="1550">
                <a:solidFill>
                  <a:schemeClr val="dk1"/>
                </a:solidFill>
                <a:highlight>
                  <a:srgbClr val="FFFFFF"/>
                </a:highlight>
              </a:rPr>
              <a:t>LDA improved recall and precision by enhancing class separability.</a:t>
            </a:r>
            <a:endParaRPr sz="1550">
              <a:solidFill>
                <a:schemeClr val="dk1"/>
              </a:solidFill>
              <a:highlight>
                <a:srgbClr val="FFFFFF"/>
              </a:highlight>
            </a:endParaRPr>
          </a:p>
          <a:p>
            <a:pPr indent="-327025" lvl="0" marL="457200" rtl="0" algn="l">
              <a:lnSpc>
                <a:spcPct val="115000"/>
              </a:lnSpc>
              <a:spcBef>
                <a:spcPts val="0"/>
              </a:spcBef>
              <a:spcAft>
                <a:spcPts val="0"/>
              </a:spcAft>
              <a:buClr>
                <a:schemeClr val="dk1"/>
              </a:buClr>
              <a:buSzPts val="1550"/>
              <a:buChar char="●"/>
            </a:pPr>
            <a:r>
              <a:rPr b="1" lang="es" sz="1550">
                <a:solidFill>
                  <a:schemeClr val="dk1"/>
                </a:solidFill>
                <a:highlight>
                  <a:srgbClr val="FFFFFF"/>
                </a:highlight>
              </a:rPr>
              <a:t>Re-Sampling:</a:t>
            </a:r>
            <a:r>
              <a:rPr lang="es" sz="1550">
                <a:solidFill>
                  <a:schemeClr val="dk1"/>
                </a:solidFill>
                <a:highlight>
                  <a:srgbClr val="FFFFFF"/>
                </a:highlight>
              </a:rPr>
              <a:t> SMOTE balanced the dataset and reduced model bias.</a:t>
            </a:r>
            <a:endParaRPr sz="1550">
              <a:solidFill>
                <a:schemeClr val="dk1"/>
              </a:solidFill>
              <a:highlight>
                <a:srgbClr val="FFFFFF"/>
              </a:highlight>
            </a:endParaRPr>
          </a:p>
          <a:p>
            <a:pPr indent="-327025" lvl="0" marL="457200" rtl="0" algn="l">
              <a:lnSpc>
                <a:spcPct val="115000"/>
              </a:lnSpc>
              <a:spcBef>
                <a:spcPts val="0"/>
              </a:spcBef>
              <a:spcAft>
                <a:spcPts val="0"/>
              </a:spcAft>
              <a:buClr>
                <a:schemeClr val="dk1"/>
              </a:buClr>
              <a:buSzPts val="1550"/>
              <a:buChar char="●"/>
            </a:pPr>
            <a:r>
              <a:rPr b="1" lang="es" sz="1550">
                <a:solidFill>
                  <a:schemeClr val="dk1"/>
                </a:solidFill>
                <a:highlight>
                  <a:srgbClr val="FFFFFF"/>
                </a:highlight>
              </a:rPr>
              <a:t>Regularization:</a:t>
            </a:r>
            <a:r>
              <a:rPr lang="es" sz="1550">
                <a:solidFill>
                  <a:schemeClr val="dk1"/>
                </a:solidFill>
                <a:highlight>
                  <a:srgbClr val="FFFFFF"/>
                </a:highlight>
              </a:rPr>
              <a:t> Controlled overfitting with model parameters (reg_alpha, reg_lambda).</a:t>
            </a:r>
            <a:endParaRPr sz="1550">
              <a:solidFill>
                <a:schemeClr val="dk1"/>
              </a:solidFill>
              <a:highlight>
                <a:srgbClr val="FFFFFF"/>
              </a:highlight>
            </a:endParaRPr>
          </a:p>
          <a:p>
            <a:pPr indent="-327025" lvl="0" marL="457200" rtl="0" algn="l">
              <a:lnSpc>
                <a:spcPct val="115000"/>
              </a:lnSpc>
              <a:spcBef>
                <a:spcPts val="0"/>
              </a:spcBef>
              <a:spcAft>
                <a:spcPts val="0"/>
              </a:spcAft>
              <a:buClr>
                <a:schemeClr val="dk1"/>
              </a:buClr>
              <a:buSzPts val="1550"/>
              <a:buChar char="●"/>
            </a:pPr>
            <a:r>
              <a:rPr b="1" lang="es" sz="1550">
                <a:solidFill>
                  <a:schemeClr val="dk1"/>
                </a:solidFill>
                <a:highlight>
                  <a:srgbClr val="FFFFFF"/>
                </a:highlight>
              </a:rPr>
              <a:t>Accuracy: </a:t>
            </a:r>
            <a:r>
              <a:rPr lang="es" sz="1550">
                <a:solidFill>
                  <a:schemeClr val="dk1"/>
                </a:solidFill>
                <a:highlight>
                  <a:srgbClr val="FFFFFF"/>
                </a:highlight>
              </a:rPr>
              <a:t>Still low, not ready for production due to high false negatives.</a:t>
            </a:r>
            <a:endParaRPr sz="1550">
              <a:solidFill>
                <a:schemeClr val="dk1"/>
              </a:solidFill>
              <a:highlight>
                <a:srgbClr val="FFFFFF"/>
              </a:highlight>
            </a:endParaRPr>
          </a:p>
          <a:p>
            <a:pPr indent="0" lvl="0" marL="0" rtl="0" algn="l">
              <a:spcBef>
                <a:spcPts val="1100"/>
              </a:spcBef>
              <a:spcAft>
                <a:spcPts val="0"/>
              </a:spcAft>
              <a:buNone/>
            </a:pPr>
            <a:r>
              <a:rPr lang="es" sz="1900">
                <a:solidFill>
                  <a:schemeClr val="dk1"/>
                </a:solidFill>
              </a:rPr>
              <a:t>Project Lessons:</a:t>
            </a:r>
            <a:endParaRPr sz="1900">
              <a:solidFill>
                <a:schemeClr val="dk1"/>
              </a:solidFill>
            </a:endParaRPr>
          </a:p>
          <a:p>
            <a:pPr indent="-327025" lvl="0" marL="457200" rtl="0" algn="l">
              <a:lnSpc>
                <a:spcPct val="115000"/>
              </a:lnSpc>
              <a:spcBef>
                <a:spcPts val="1100"/>
              </a:spcBef>
              <a:spcAft>
                <a:spcPts val="0"/>
              </a:spcAft>
              <a:buClr>
                <a:schemeClr val="dk1"/>
              </a:buClr>
              <a:buSzPts val="1550"/>
              <a:buChar char="●"/>
            </a:pPr>
            <a:r>
              <a:rPr b="1" lang="es" sz="1550">
                <a:solidFill>
                  <a:schemeClr val="dk1"/>
                </a:solidFill>
                <a:highlight>
                  <a:srgbClr val="FFFFFF"/>
                </a:highlight>
              </a:rPr>
              <a:t>Data Quality: </a:t>
            </a:r>
            <a:r>
              <a:rPr lang="es" sz="1550">
                <a:solidFill>
                  <a:schemeClr val="dk1"/>
                </a:solidFill>
                <a:highlight>
                  <a:srgbClr val="FFFFFF"/>
                </a:highlight>
              </a:rPr>
              <a:t>Real-world data is often messy and poorly documented.</a:t>
            </a:r>
            <a:endParaRPr sz="1550">
              <a:solidFill>
                <a:schemeClr val="dk1"/>
              </a:solidFill>
              <a:highlight>
                <a:srgbClr val="FFFFFF"/>
              </a:highlight>
            </a:endParaRPr>
          </a:p>
          <a:p>
            <a:pPr indent="-327025" lvl="0" marL="457200" rtl="0" algn="l">
              <a:lnSpc>
                <a:spcPct val="115000"/>
              </a:lnSpc>
              <a:spcBef>
                <a:spcPts val="0"/>
              </a:spcBef>
              <a:spcAft>
                <a:spcPts val="0"/>
              </a:spcAft>
              <a:buClr>
                <a:schemeClr val="dk1"/>
              </a:buClr>
              <a:buSzPts val="1550"/>
              <a:buChar char="●"/>
            </a:pPr>
            <a:r>
              <a:rPr b="1" lang="es" sz="1550">
                <a:solidFill>
                  <a:schemeClr val="dk1"/>
                </a:solidFill>
                <a:highlight>
                  <a:srgbClr val="FFFFFF"/>
                </a:highlight>
              </a:rPr>
              <a:t>Modeling Goal:</a:t>
            </a:r>
            <a:r>
              <a:rPr lang="es" sz="1550">
                <a:solidFill>
                  <a:schemeClr val="dk1"/>
                </a:solidFill>
                <a:highlight>
                  <a:srgbClr val="FFFFFF"/>
                </a:highlight>
              </a:rPr>
              <a:t> Achieving marginal gains can be more realistic than aiming for perfection.</a:t>
            </a:r>
            <a:endParaRPr sz="1550">
              <a:solidFill>
                <a:schemeClr val="dk1"/>
              </a:solidFill>
              <a:highlight>
                <a:srgbClr val="FFFFFF"/>
              </a:highlight>
            </a:endParaRPr>
          </a:p>
          <a:p>
            <a:pPr indent="0" lvl="0" marL="0" rtl="0" algn="l">
              <a:spcBef>
                <a:spcPts val="1100"/>
              </a:spcBef>
              <a:spcAft>
                <a:spcPts val="0"/>
              </a:spcAft>
              <a:buNone/>
            </a:pPr>
            <a:r>
              <a:t/>
            </a:r>
            <a:endParaRPr sz="3000">
              <a:solidFill>
                <a:schemeClr val="dk1"/>
              </a:solidFill>
            </a:endParaRPr>
          </a:p>
        </p:txBody>
      </p:sp>
      <p:sp>
        <p:nvSpPr>
          <p:cNvPr id="300" name="Google Shape;300;p36"/>
          <p:cNvSpPr txBox="1"/>
          <p:nvPr/>
        </p:nvSpPr>
        <p:spPr>
          <a:xfrm>
            <a:off x="18750" y="4853700"/>
            <a:ext cx="9106500" cy="1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chemeClr val="dk2"/>
                </a:solidFill>
              </a:rPr>
              <a:t>CCNY DSE I2100 - Applied ML and Engineering - Credit Risk Project </a:t>
            </a:r>
            <a:endParaRPr sz="9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7"/>
          <p:cNvSpPr txBox="1"/>
          <p:nvPr/>
        </p:nvSpPr>
        <p:spPr>
          <a:xfrm>
            <a:off x="311700" y="203650"/>
            <a:ext cx="8832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800">
                <a:solidFill>
                  <a:schemeClr val="dk1"/>
                </a:solidFill>
              </a:rPr>
              <a:t>Contributions</a:t>
            </a:r>
            <a:endParaRPr sz="2800">
              <a:solidFill>
                <a:schemeClr val="dk1"/>
              </a:solidFill>
            </a:endParaRPr>
          </a:p>
          <a:p>
            <a:pPr indent="0" lvl="0" marL="0" rtl="0" algn="l">
              <a:spcBef>
                <a:spcPts val="0"/>
              </a:spcBef>
              <a:spcAft>
                <a:spcPts val="0"/>
              </a:spcAft>
              <a:buNone/>
            </a:pPr>
            <a:r>
              <a:t/>
            </a:r>
            <a:endParaRPr sz="2800">
              <a:solidFill>
                <a:schemeClr val="dk1"/>
              </a:solidFill>
            </a:endParaRPr>
          </a:p>
        </p:txBody>
      </p:sp>
      <p:sp>
        <p:nvSpPr>
          <p:cNvPr id="306" name="Google Shape;306;p37"/>
          <p:cNvSpPr txBox="1"/>
          <p:nvPr/>
        </p:nvSpPr>
        <p:spPr>
          <a:xfrm>
            <a:off x="18750" y="4853700"/>
            <a:ext cx="9106500" cy="1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chemeClr val="dk2"/>
                </a:solidFill>
              </a:rPr>
              <a:t>CCNY DSE I2100 - Applied ML and Engineering - Credit Risk Project </a:t>
            </a:r>
            <a:endParaRPr sz="900">
              <a:solidFill>
                <a:schemeClr val="dk2"/>
              </a:solidFill>
            </a:endParaRPr>
          </a:p>
        </p:txBody>
      </p:sp>
      <p:pic>
        <p:nvPicPr>
          <p:cNvPr id="307" name="Google Shape;307;p37"/>
          <p:cNvPicPr preferRelativeResize="0"/>
          <p:nvPr/>
        </p:nvPicPr>
        <p:blipFill>
          <a:blip r:embed="rId3">
            <a:alphaModFix/>
          </a:blip>
          <a:stretch>
            <a:fillRect/>
          </a:stretch>
        </p:blipFill>
        <p:spPr>
          <a:xfrm>
            <a:off x="5532700" y="1632500"/>
            <a:ext cx="2679825" cy="1878500"/>
          </a:xfrm>
          <a:prstGeom prst="rect">
            <a:avLst/>
          </a:prstGeom>
          <a:noFill/>
          <a:ln>
            <a:noFill/>
          </a:ln>
        </p:spPr>
      </p:pic>
      <p:sp>
        <p:nvSpPr>
          <p:cNvPr id="308" name="Google Shape;308;p37"/>
          <p:cNvSpPr txBox="1"/>
          <p:nvPr/>
        </p:nvSpPr>
        <p:spPr>
          <a:xfrm>
            <a:off x="577825" y="1250350"/>
            <a:ext cx="3940500" cy="3462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s" sz="1800">
                <a:solidFill>
                  <a:schemeClr val="dk1"/>
                </a:solidFill>
              </a:rPr>
              <a:t>Project Diary (</a:t>
            </a:r>
            <a:r>
              <a:rPr lang="es" sz="1800" u="sng">
                <a:solidFill>
                  <a:schemeClr val="dk1"/>
                </a:solidFill>
                <a:hlinkClick r:id="rId4">
                  <a:extLst>
                    <a:ext uri="{A12FA001-AC4F-418D-AE19-62706E023703}">
                      <ahyp:hlinkClr val="tx"/>
                    </a:ext>
                  </a:extLst>
                </a:hlinkClick>
              </a:rPr>
              <a:t>link</a:t>
            </a:r>
            <a:r>
              <a:rPr lang="es" sz="1800">
                <a:solidFill>
                  <a:schemeClr val="dk1"/>
                </a:solidFill>
              </a:rPr>
              <a:t>)</a:t>
            </a:r>
            <a:endParaRPr sz="1800">
              <a:solidFill>
                <a:schemeClr val="dk1"/>
              </a:solidFill>
            </a:endParaRPr>
          </a:p>
        </p:txBody>
      </p:sp>
      <p:cxnSp>
        <p:nvCxnSpPr>
          <p:cNvPr id="309" name="Google Shape;309;p37"/>
          <p:cNvCxnSpPr/>
          <p:nvPr/>
        </p:nvCxnSpPr>
        <p:spPr>
          <a:xfrm rot="10800000">
            <a:off x="6128500" y="3510925"/>
            <a:ext cx="9600" cy="495900"/>
          </a:xfrm>
          <a:prstGeom prst="straightConnector1">
            <a:avLst/>
          </a:prstGeom>
          <a:noFill/>
          <a:ln cap="flat" cmpd="sng" w="9525">
            <a:solidFill>
              <a:schemeClr val="dk2"/>
            </a:solidFill>
            <a:prstDash val="solid"/>
            <a:round/>
            <a:headEnd len="med" w="med" type="none"/>
            <a:tailEnd len="med" w="med" type="triangle"/>
          </a:ln>
        </p:spPr>
      </p:cxnSp>
      <p:cxnSp>
        <p:nvCxnSpPr>
          <p:cNvPr id="310" name="Google Shape;310;p37"/>
          <p:cNvCxnSpPr/>
          <p:nvPr/>
        </p:nvCxnSpPr>
        <p:spPr>
          <a:xfrm rot="10800000">
            <a:off x="6489300" y="3510925"/>
            <a:ext cx="9600" cy="495900"/>
          </a:xfrm>
          <a:prstGeom prst="straightConnector1">
            <a:avLst/>
          </a:prstGeom>
          <a:noFill/>
          <a:ln cap="flat" cmpd="sng" w="9525">
            <a:solidFill>
              <a:schemeClr val="dk2"/>
            </a:solidFill>
            <a:prstDash val="solid"/>
            <a:round/>
            <a:headEnd len="med" w="med" type="none"/>
            <a:tailEnd len="med" w="med" type="triangle"/>
          </a:ln>
        </p:spPr>
      </p:cxnSp>
      <p:cxnSp>
        <p:nvCxnSpPr>
          <p:cNvPr id="311" name="Google Shape;311;p37"/>
          <p:cNvCxnSpPr/>
          <p:nvPr/>
        </p:nvCxnSpPr>
        <p:spPr>
          <a:xfrm rot="10800000">
            <a:off x="6850100" y="3510925"/>
            <a:ext cx="9600" cy="495900"/>
          </a:xfrm>
          <a:prstGeom prst="straightConnector1">
            <a:avLst/>
          </a:prstGeom>
          <a:noFill/>
          <a:ln cap="flat" cmpd="sng" w="9525">
            <a:solidFill>
              <a:schemeClr val="dk2"/>
            </a:solidFill>
            <a:prstDash val="solid"/>
            <a:round/>
            <a:headEnd len="med" w="med" type="none"/>
            <a:tailEnd len="med" w="med" type="triangle"/>
          </a:ln>
        </p:spPr>
      </p:cxnSp>
      <p:cxnSp>
        <p:nvCxnSpPr>
          <p:cNvPr id="312" name="Google Shape;312;p37"/>
          <p:cNvCxnSpPr/>
          <p:nvPr/>
        </p:nvCxnSpPr>
        <p:spPr>
          <a:xfrm rot="10800000">
            <a:off x="7210900" y="3510925"/>
            <a:ext cx="9600" cy="495900"/>
          </a:xfrm>
          <a:prstGeom prst="straightConnector1">
            <a:avLst/>
          </a:prstGeom>
          <a:noFill/>
          <a:ln cap="flat" cmpd="sng" w="9525">
            <a:solidFill>
              <a:schemeClr val="dk2"/>
            </a:solidFill>
            <a:prstDash val="solid"/>
            <a:round/>
            <a:headEnd len="med" w="med" type="none"/>
            <a:tailEnd len="med" w="med" type="triangle"/>
          </a:ln>
        </p:spPr>
      </p:cxnSp>
      <p:cxnSp>
        <p:nvCxnSpPr>
          <p:cNvPr id="313" name="Google Shape;313;p37"/>
          <p:cNvCxnSpPr/>
          <p:nvPr/>
        </p:nvCxnSpPr>
        <p:spPr>
          <a:xfrm rot="10800000">
            <a:off x="7571700" y="3510925"/>
            <a:ext cx="9600" cy="495900"/>
          </a:xfrm>
          <a:prstGeom prst="straightConnector1">
            <a:avLst/>
          </a:prstGeom>
          <a:noFill/>
          <a:ln cap="flat" cmpd="sng" w="9525">
            <a:solidFill>
              <a:schemeClr val="dk2"/>
            </a:solidFill>
            <a:prstDash val="solid"/>
            <a:round/>
            <a:headEnd len="med" w="med" type="none"/>
            <a:tailEnd len="med" w="med" type="triangle"/>
          </a:ln>
        </p:spPr>
      </p:cxnSp>
      <p:cxnSp>
        <p:nvCxnSpPr>
          <p:cNvPr id="314" name="Google Shape;314;p37"/>
          <p:cNvCxnSpPr/>
          <p:nvPr/>
        </p:nvCxnSpPr>
        <p:spPr>
          <a:xfrm rot="10800000">
            <a:off x="7885100" y="3510925"/>
            <a:ext cx="9600" cy="495900"/>
          </a:xfrm>
          <a:prstGeom prst="straightConnector1">
            <a:avLst/>
          </a:prstGeom>
          <a:noFill/>
          <a:ln cap="flat" cmpd="sng" w="9525">
            <a:solidFill>
              <a:schemeClr val="dk2"/>
            </a:solidFill>
            <a:prstDash val="solid"/>
            <a:round/>
            <a:headEnd len="med" w="med" type="none"/>
            <a:tailEnd len="med" w="med" type="triangle"/>
          </a:ln>
        </p:spPr>
      </p:cxnSp>
      <p:sp>
        <p:nvSpPr>
          <p:cNvPr id="315" name="Google Shape;315;p37"/>
          <p:cNvSpPr txBox="1"/>
          <p:nvPr/>
        </p:nvSpPr>
        <p:spPr>
          <a:xfrm>
            <a:off x="5891588" y="4006825"/>
            <a:ext cx="416700" cy="24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chemeClr val="dk2"/>
                </a:solidFill>
              </a:rPr>
              <a:t>SG</a:t>
            </a:r>
            <a:endParaRPr sz="1200">
              <a:solidFill>
                <a:schemeClr val="dk2"/>
              </a:solidFill>
            </a:endParaRPr>
          </a:p>
        </p:txBody>
      </p:sp>
      <p:sp>
        <p:nvSpPr>
          <p:cNvPr id="316" name="Google Shape;316;p37"/>
          <p:cNvSpPr txBox="1"/>
          <p:nvPr/>
        </p:nvSpPr>
        <p:spPr>
          <a:xfrm>
            <a:off x="7681550" y="4006825"/>
            <a:ext cx="416700" cy="24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chemeClr val="dk2"/>
                </a:solidFill>
              </a:rPr>
              <a:t>SG</a:t>
            </a:r>
            <a:endParaRPr sz="1200">
              <a:solidFill>
                <a:schemeClr val="dk2"/>
              </a:solidFill>
            </a:endParaRPr>
          </a:p>
        </p:txBody>
      </p:sp>
      <p:sp>
        <p:nvSpPr>
          <p:cNvPr id="317" name="Google Shape;317;p37"/>
          <p:cNvSpPr txBox="1"/>
          <p:nvPr/>
        </p:nvSpPr>
        <p:spPr>
          <a:xfrm>
            <a:off x="6333150" y="4006825"/>
            <a:ext cx="416700" cy="24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chemeClr val="dk2"/>
                </a:solidFill>
              </a:rPr>
              <a:t>WL</a:t>
            </a:r>
            <a:endParaRPr sz="1200">
              <a:solidFill>
                <a:schemeClr val="dk2"/>
              </a:solidFill>
            </a:endParaRPr>
          </a:p>
        </p:txBody>
      </p:sp>
      <p:sp>
        <p:nvSpPr>
          <p:cNvPr id="318" name="Google Shape;318;p37"/>
          <p:cNvSpPr txBox="1"/>
          <p:nvPr/>
        </p:nvSpPr>
        <p:spPr>
          <a:xfrm>
            <a:off x="6646550" y="4006825"/>
            <a:ext cx="416700" cy="24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chemeClr val="dk2"/>
                </a:solidFill>
              </a:rPr>
              <a:t>LE</a:t>
            </a:r>
            <a:endParaRPr sz="1200">
              <a:solidFill>
                <a:schemeClr val="dk2"/>
              </a:solidFill>
            </a:endParaRPr>
          </a:p>
        </p:txBody>
      </p:sp>
      <p:sp>
        <p:nvSpPr>
          <p:cNvPr id="319" name="Google Shape;319;p37"/>
          <p:cNvSpPr txBox="1"/>
          <p:nvPr/>
        </p:nvSpPr>
        <p:spPr>
          <a:xfrm>
            <a:off x="7344450" y="4006825"/>
            <a:ext cx="416700" cy="24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chemeClr val="dk2"/>
                </a:solidFill>
              </a:rPr>
              <a:t>LE</a:t>
            </a:r>
            <a:endParaRPr sz="1200">
              <a:solidFill>
                <a:schemeClr val="dk2"/>
              </a:solidFill>
            </a:endParaRPr>
          </a:p>
        </p:txBody>
      </p:sp>
      <p:sp>
        <p:nvSpPr>
          <p:cNvPr id="320" name="Google Shape;320;p37"/>
          <p:cNvSpPr txBox="1"/>
          <p:nvPr/>
        </p:nvSpPr>
        <p:spPr>
          <a:xfrm>
            <a:off x="7007350" y="4006825"/>
            <a:ext cx="416700" cy="24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solidFill>
                  <a:schemeClr val="dk2"/>
                </a:solidFill>
              </a:rPr>
              <a:t>AM</a:t>
            </a:r>
            <a:endParaRPr sz="12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311700" y="39275"/>
            <a:ext cx="8832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800">
                <a:solidFill>
                  <a:schemeClr val="dk1"/>
                </a:solidFill>
              </a:rPr>
              <a:t>Problem Statement</a:t>
            </a:r>
            <a:endParaRPr sz="2800">
              <a:solidFill>
                <a:schemeClr val="dk1"/>
              </a:solidFill>
            </a:endParaRPr>
          </a:p>
          <a:p>
            <a:pPr indent="0" lvl="0" marL="0" rtl="0" algn="l">
              <a:spcBef>
                <a:spcPts val="0"/>
              </a:spcBef>
              <a:spcAft>
                <a:spcPts val="0"/>
              </a:spcAft>
              <a:buNone/>
            </a:pPr>
            <a:r>
              <a:rPr lang="es" sz="1700">
                <a:solidFill>
                  <a:schemeClr val="dk1"/>
                </a:solidFill>
              </a:rPr>
              <a:t>Credit Risk Model Stability</a:t>
            </a:r>
            <a:endParaRPr sz="2300">
              <a:solidFill>
                <a:schemeClr val="dk1"/>
              </a:solidFill>
            </a:endParaRPr>
          </a:p>
        </p:txBody>
      </p:sp>
      <p:sp>
        <p:nvSpPr>
          <p:cNvPr id="70" name="Google Shape;70;p15"/>
          <p:cNvSpPr txBox="1"/>
          <p:nvPr/>
        </p:nvSpPr>
        <p:spPr>
          <a:xfrm>
            <a:off x="18750" y="4853700"/>
            <a:ext cx="9106500" cy="1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chemeClr val="dk2"/>
                </a:solidFill>
              </a:rPr>
              <a:t>CCNY DSE I2100 - Applied ML and Engineering - Credit Risk Project </a:t>
            </a:r>
            <a:endParaRPr sz="900">
              <a:solidFill>
                <a:schemeClr val="dk2"/>
              </a:solidFill>
            </a:endParaRPr>
          </a:p>
        </p:txBody>
      </p:sp>
      <p:sp>
        <p:nvSpPr>
          <p:cNvPr id="71" name="Google Shape;71;p15"/>
          <p:cNvSpPr txBox="1"/>
          <p:nvPr/>
        </p:nvSpPr>
        <p:spPr>
          <a:xfrm>
            <a:off x="311700" y="1085975"/>
            <a:ext cx="4693200" cy="36981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s" sz="1600">
                <a:solidFill>
                  <a:schemeClr val="dk1"/>
                </a:solidFill>
              </a:rPr>
              <a:t>Competition:</a:t>
            </a:r>
            <a:endParaRPr sz="1600">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Kaggle and Home Credit</a:t>
            </a:r>
            <a:endParaRPr>
              <a:solidFill>
                <a:schemeClr val="dk1"/>
              </a:solidFill>
            </a:endParaRPr>
          </a:p>
          <a:p>
            <a:pPr indent="-330200" lvl="0" marL="457200" rtl="0" algn="l">
              <a:spcBef>
                <a:spcPts val="0"/>
              </a:spcBef>
              <a:spcAft>
                <a:spcPts val="0"/>
              </a:spcAft>
              <a:buClr>
                <a:schemeClr val="dk1"/>
              </a:buClr>
              <a:buSzPts val="1600"/>
              <a:buChar char="●"/>
            </a:pPr>
            <a:r>
              <a:rPr lang="es" sz="1600">
                <a:solidFill>
                  <a:schemeClr val="dk1"/>
                </a:solidFill>
              </a:rPr>
              <a:t>Credit risk:</a:t>
            </a:r>
            <a:endParaRPr sz="1600">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The possibility of a loss resulting from a borrower's failure to repay a loan or meet contractual obligations</a:t>
            </a:r>
            <a:endParaRPr>
              <a:solidFill>
                <a:schemeClr val="dk1"/>
              </a:solidFill>
            </a:endParaRPr>
          </a:p>
          <a:p>
            <a:pPr indent="-330200" lvl="0" marL="457200" rtl="0" algn="l">
              <a:spcBef>
                <a:spcPts val="0"/>
              </a:spcBef>
              <a:spcAft>
                <a:spcPts val="0"/>
              </a:spcAft>
              <a:buClr>
                <a:schemeClr val="dk1"/>
              </a:buClr>
              <a:buSzPts val="1600"/>
              <a:buChar char="●"/>
            </a:pPr>
            <a:r>
              <a:rPr lang="es" sz="1600">
                <a:solidFill>
                  <a:schemeClr val="dk1"/>
                </a:solidFill>
              </a:rPr>
              <a:t>Goal:</a:t>
            </a:r>
            <a:endParaRPr sz="1600">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Accurately determine which clients can repay a loan using </a:t>
            </a:r>
            <a:r>
              <a:rPr lang="es">
                <a:solidFill>
                  <a:schemeClr val="dk1"/>
                </a:solidFill>
              </a:rPr>
              <a:t>financial history, current financial status, and socio-economic factors</a:t>
            </a:r>
            <a:endParaRPr>
              <a:solidFill>
                <a:schemeClr val="dk1"/>
              </a:solidFill>
            </a:endParaRPr>
          </a:p>
          <a:p>
            <a:pPr indent="-330200" lvl="0" marL="457200" rtl="0" algn="l">
              <a:spcBef>
                <a:spcPts val="0"/>
              </a:spcBef>
              <a:spcAft>
                <a:spcPts val="0"/>
              </a:spcAft>
              <a:buClr>
                <a:schemeClr val="dk1"/>
              </a:buClr>
              <a:buSzPts val="1600"/>
              <a:buChar char="●"/>
            </a:pPr>
            <a:r>
              <a:rPr lang="es" sz="1600">
                <a:solidFill>
                  <a:schemeClr val="dk1"/>
                </a:solidFill>
              </a:rPr>
              <a:t>Stakeholders:</a:t>
            </a:r>
            <a:endParaRPr sz="1600">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Lenders, Borrowers, Regulators, Investors</a:t>
            </a:r>
            <a:endParaRPr>
              <a:solidFill>
                <a:schemeClr val="dk1"/>
              </a:solidFill>
            </a:endParaRPr>
          </a:p>
        </p:txBody>
      </p:sp>
      <p:pic>
        <p:nvPicPr>
          <p:cNvPr id="72" name="Google Shape;72;p15"/>
          <p:cNvPicPr preferRelativeResize="0"/>
          <p:nvPr/>
        </p:nvPicPr>
        <p:blipFill>
          <a:blip r:embed="rId3">
            <a:alphaModFix/>
          </a:blip>
          <a:stretch>
            <a:fillRect/>
          </a:stretch>
        </p:blipFill>
        <p:spPr>
          <a:xfrm>
            <a:off x="5311200" y="2842850"/>
            <a:ext cx="3072650" cy="1298900"/>
          </a:xfrm>
          <a:prstGeom prst="rect">
            <a:avLst/>
          </a:prstGeom>
          <a:noFill/>
          <a:ln>
            <a:noFill/>
          </a:ln>
        </p:spPr>
      </p:pic>
      <p:pic>
        <p:nvPicPr>
          <p:cNvPr id="73" name="Google Shape;73;p15"/>
          <p:cNvPicPr preferRelativeResize="0"/>
          <p:nvPr/>
        </p:nvPicPr>
        <p:blipFill>
          <a:blip r:embed="rId4">
            <a:alphaModFix/>
          </a:blip>
          <a:stretch>
            <a:fillRect/>
          </a:stretch>
        </p:blipFill>
        <p:spPr>
          <a:xfrm>
            <a:off x="5311212" y="1179375"/>
            <a:ext cx="3072650" cy="1186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311700" y="0"/>
            <a:ext cx="8832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800">
                <a:solidFill>
                  <a:schemeClr val="dk1"/>
                </a:solidFill>
              </a:rPr>
              <a:t>The Dataset</a:t>
            </a:r>
            <a:endParaRPr sz="2800">
              <a:solidFill>
                <a:schemeClr val="dk1"/>
              </a:solidFill>
            </a:endParaRPr>
          </a:p>
          <a:p>
            <a:pPr indent="0" lvl="0" marL="0" rtl="0" algn="l">
              <a:spcBef>
                <a:spcPts val="0"/>
              </a:spcBef>
              <a:spcAft>
                <a:spcPts val="0"/>
              </a:spcAft>
              <a:buNone/>
            </a:pPr>
            <a:r>
              <a:rPr lang="es" sz="1700">
                <a:solidFill>
                  <a:schemeClr val="dk1"/>
                </a:solidFill>
              </a:rPr>
              <a:t>Summary </a:t>
            </a:r>
            <a:endParaRPr sz="1700">
              <a:solidFill>
                <a:schemeClr val="dk1"/>
              </a:solidFill>
            </a:endParaRPr>
          </a:p>
        </p:txBody>
      </p:sp>
      <p:sp>
        <p:nvSpPr>
          <p:cNvPr id="79" name="Google Shape;79;p16"/>
          <p:cNvSpPr txBox="1"/>
          <p:nvPr/>
        </p:nvSpPr>
        <p:spPr>
          <a:xfrm>
            <a:off x="18750" y="4853700"/>
            <a:ext cx="9106500" cy="1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chemeClr val="dk2"/>
                </a:solidFill>
              </a:rPr>
              <a:t>CCNY DSE I2100 - Applied ML and Engineering - Credit Risk Project </a:t>
            </a:r>
            <a:endParaRPr sz="900">
              <a:solidFill>
                <a:schemeClr val="dk2"/>
              </a:solidFill>
            </a:endParaRPr>
          </a:p>
        </p:txBody>
      </p:sp>
      <p:sp>
        <p:nvSpPr>
          <p:cNvPr id="80" name="Google Shape;80;p16"/>
          <p:cNvSpPr txBox="1"/>
          <p:nvPr/>
        </p:nvSpPr>
        <p:spPr>
          <a:xfrm>
            <a:off x="311700" y="830400"/>
            <a:ext cx="4260300" cy="4189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es">
                <a:solidFill>
                  <a:schemeClr val="dk1"/>
                </a:solidFill>
              </a:rPr>
              <a:t>Binary Target</a:t>
            </a:r>
            <a:r>
              <a:rPr b="1" lang="es">
                <a:solidFill>
                  <a:schemeClr val="dk1"/>
                </a:solidFill>
              </a:rPr>
              <a:t>:</a:t>
            </a:r>
            <a:endParaRPr b="1">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Default: positive class, 1</a:t>
            </a:r>
            <a:endParaRPr>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No default: negative class, 0</a:t>
            </a:r>
            <a:endParaRPr>
              <a:solidFill>
                <a:schemeClr val="dk1"/>
              </a:solidFill>
            </a:endParaRPr>
          </a:p>
          <a:p>
            <a:pPr indent="-317500" lvl="0" marL="457200" rtl="0" algn="l">
              <a:spcBef>
                <a:spcPts val="0"/>
              </a:spcBef>
              <a:spcAft>
                <a:spcPts val="0"/>
              </a:spcAft>
              <a:buClr>
                <a:schemeClr val="dk1"/>
              </a:buClr>
              <a:buSzPts val="1400"/>
              <a:buChar char="●"/>
            </a:pPr>
            <a:r>
              <a:rPr b="1" lang="es">
                <a:solidFill>
                  <a:schemeClr val="dk1"/>
                </a:solidFill>
              </a:rPr>
              <a:t>Cases:</a:t>
            </a:r>
            <a:r>
              <a:rPr lang="es">
                <a:solidFill>
                  <a:schemeClr val="dk1"/>
                </a:solidFill>
              </a:rPr>
              <a:t> &gt;</a:t>
            </a:r>
            <a:r>
              <a:rPr b="1" lang="es">
                <a:solidFill>
                  <a:schemeClr val="dk1"/>
                </a:solidFill>
              </a:rPr>
              <a:t>1.5M</a:t>
            </a:r>
            <a:endParaRPr b="1">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Negative class: ~1.45M</a:t>
            </a:r>
            <a:endParaRPr>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Positive class: ~50K</a:t>
            </a:r>
            <a:endParaRPr>
              <a:solidFill>
                <a:schemeClr val="dk1"/>
              </a:solidFill>
            </a:endParaRPr>
          </a:p>
          <a:p>
            <a:pPr indent="-317500" lvl="0" marL="457200" rtl="0" algn="l">
              <a:spcBef>
                <a:spcPts val="0"/>
              </a:spcBef>
              <a:spcAft>
                <a:spcPts val="0"/>
              </a:spcAft>
              <a:buClr>
                <a:schemeClr val="dk1"/>
              </a:buClr>
              <a:buSzPts val="1400"/>
              <a:buChar char="●"/>
            </a:pPr>
            <a:r>
              <a:rPr b="1" lang="es">
                <a:solidFill>
                  <a:schemeClr val="dk1"/>
                </a:solidFill>
              </a:rPr>
              <a:t>Imbalance:</a:t>
            </a:r>
            <a:endParaRPr b="1">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Ratio: </a:t>
            </a:r>
            <a:endParaRPr>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Missing values: 92%</a:t>
            </a:r>
            <a:endParaRPr>
              <a:solidFill>
                <a:schemeClr val="dk1"/>
              </a:solidFill>
            </a:endParaRPr>
          </a:p>
          <a:p>
            <a:pPr indent="-317500" lvl="0" marL="457200" rtl="0" algn="l">
              <a:spcBef>
                <a:spcPts val="0"/>
              </a:spcBef>
              <a:spcAft>
                <a:spcPts val="0"/>
              </a:spcAft>
              <a:buClr>
                <a:schemeClr val="dk1"/>
              </a:buClr>
              <a:buSzPts val="1400"/>
              <a:buChar char="●"/>
            </a:pPr>
            <a:r>
              <a:rPr b="1" lang="es">
                <a:solidFill>
                  <a:schemeClr val="dk1"/>
                </a:solidFill>
              </a:rPr>
              <a:t>Features:</a:t>
            </a:r>
            <a:r>
              <a:rPr lang="es">
                <a:solidFill>
                  <a:schemeClr val="dk1"/>
                </a:solidFill>
              </a:rPr>
              <a:t> &gt;</a:t>
            </a:r>
            <a:r>
              <a:rPr b="1" lang="es">
                <a:solidFill>
                  <a:schemeClr val="dk1"/>
                </a:solidFill>
              </a:rPr>
              <a:t>400</a:t>
            </a:r>
            <a:endParaRPr b="1">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Mix of data types</a:t>
            </a:r>
            <a:endParaRPr>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Examples: industry of employment, number of clients who have used the same mobile number</a:t>
            </a:r>
            <a:endParaRPr>
              <a:solidFill>
                <a:schemeClr val="dk1"/>
              </a:solidFill>
            </a:endParaRPr>
          </a:p>
          <a:p>
            <a:pPr indent="-317500" lvl="0" marL="457200" rtl="0" algn="l">
              <a:spcBef>
                <a:spcPts val="0"/>
              </a:spcBef>
              <a:spcAft>
                <a:spcPts val="0"/>
              </a:spcAft>
              <a:buClr>
                <a:schemeClr val="dk1"/>
              </a:buClr>
              <a:buSzPts val="1400"/>
              <a:buChar char="●"/>
            </a:pPr>
            <a:r>
              <a:rPr b="1" lang="es">
                <a:solidFill>
                  <a:schemeClr val="dk1"/>
                </a:solidFill>
              </a:rPr>
              <a:t>Sources: 8</a:t>
            </a:r>
            <a:endParaRPr>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Number of tables: 17</a:t>
            </a:r>
            <a:endParaRPr>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Data depth: Static and transactional</a:t>
            </a:r>
            <a:endParaRPr>
              <a:solidFill>
                <a:schemeClr val="dk1"/>
              </a:solidFill>
            </a:endParaRPr>
          </a:p>
        </p:txBody>
      </p:sp>
      <p:pic>
        <p:nvPicPr>
          <p:cNvPr id="81" name="Google Shape;81;p16"/>
          <p:cNvPicPr preferRelativeResize="0"/>
          <p:nvPr/>
        </p:nvPicPr>
        <p:blipFill>
          <a:blip r:embed="rId3">
            <a:alphaModFix/>
          </a:blip>
          <a:stretch>
            <a:fillRect/>
          </a:stretch>
        </p:blipFill>
        <p:spPr>
          <a:xfrm>
            <a:off x="4372375" y="830400"/>
            <a:ext cx="4454825" cy="3976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nvSpPr>
        <p:spPr>
          <a:xfrm>
            <a:off x="311700" y="39275"/>
            <a:ext cx="8832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800">
                <a:solidFill>
                  <a:schemeClr val="dk1"/>
                </a:solidFill>
              </a:rPr>
              <a:t>The Dataset </a:t>
            </a:r>
            <a:endParaRPr sz="2800">
              <a:solidFill>
                <a:schemeClr val="dk1"/>
              </a:solidFill>
            </a:endParaRPr>
          </a:p>
          <a:p>
            <a:pPr indent="0" lvl="0" marL="0" rtl="0" algn="l">
              <a:spcBef>
                <a:spcPts val="0"/>
              </a:spcBef>
              <a:spcAft>
                <a:spcPts val="0"/>
              </a:spcAft>
              <a:buNone/>
            </a:pPr>
            <a:r>
              <a:rPr lang="es" sz="1700">
                <a:solidFill>
                  <a:schemeClr val="dk1"/>
                </a:solidFill>
              </a:rPr>
              <a:t>Granularity: Depth 0, Depth 1, and Depth 2</a:t>
            </a:r>
            <a:endParaRPr sz="2300">
              <a:solidFill>
                <a:schemeClr val="dk1"/>
              </a:solidFill>
            </a:endParaRPr>
          </a:p>
        </p:txBody>
      </p:sp>
      <p:sp>
        <p:nvSpPr>
          <p:cNvPr id="87" name="Google Shape;87;p17"/>
          <p:cNvSpPr txBox="1"/>
          <p:nvPr/>
        </p:nvSpPr>
        <p:spPr>
          <a:xfrm>
            <a:off x="18750" y="4853700"/>
            <a:ext cx="9106500" cy="1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chemeClr val="dk2"/>
                </a:solidFill>
              </a:rPr>
              <a:t>CCNY DSE I2100 - Applied ML and Engineering - Credit Risk Project </a:t>
            </a:r>
            <a:endParaRPr sz="900">
              <a:solidFill>
                <a:schemeClr val="dk2"/>
              </a:solidFill>
            </a:endParaRPr>
          </a:p>
        </p:txBody>
      </p:sp>
      <p:sp>
        <p:nvSpPr>
          <p:cNvPr id="88" name="Google Shape;88;p17"/>
          <p:cNvSpPr txBox="1"/>
          <p:nvPr/>
        </p:nvSpPr>
        <p:spPr>
          <a:xfrm>
            <a:off x="311700" y="916475"/>
            <a:ext cx="4260300" cy="3985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s" sz="1600">
                <a:solidFill>
                  <a:schemeClr val="dk1"/>
                </a:solidFill>
              </a:rPr>
              <a:t>Indices</a:t>
            </a:r>
            <a:r>
              <a:rPr lang="es" sz="1600">
                <a:solidFill>
                  <a:schemeClr val="dk1"/>
                </a:solidFill>
              </a:rPr>
              <a:t>:</a:t>
            </a:r>
            <a:endParaRPr sz="1600">
              <a:solidFill>
                <a:schemeClr val="dk1"/>
              </a:solidFill>
            </a:endParaRPr>
          </a:p>
          <a:p>
            <a:pPr indent="-317500" lvl="1" marL="914400" rtl="0" algn="l">
              <a:spcBef>
                <a:spcPts val="0"/>
              </a:spcBef>
              <a:spcAft>
                <a:spcPts val="0"/>
              </a:spcAft>
              <a:buClr>
                <a:schemeClr val="dk1"/>
              </a:buClr>
              <a:buSzPts val="1400"/>
              <a:buChar char="○"/>
            </a:pPr>
            <a:r>
              <a:rPr i="1" lang="es">
                <a:solidFill>
                  <a:schemeClr val="dk1"/>
                </a:solidFill>
              </a:rPr>
              <a:t>case_id </a:t>
            </a:r>
            <a:r>
              <a:rPr lang="es">
                <a:solidFill>
                  <a:schemeClr val="dk1"/>
                </a:solidFill>
              </a:rPr>
              <a:t>- specific loan case</a:t>
            </a:r>
            <a:endParaRPr>
              <a:solidFill>
                <a:schemeClr val="dk1"/>
              </a:solidFill>
            </a:endParaRPr>
          </a:p>
          <a:p>
            <a:pPr indent="-317500" lvl="1" marL="914400" rtl="0" algn="l">
              <a:spcBef>
                <a:spcPts val="0"/>
              </a:spcBef>
              <a:spcAft>
                <a:spcPts val="0"/>
              </a:spcAft>
              <a:buClr>
                <a:schemeClr val="dk1"/>
              </a:buClr>
              <a:buSzPts val="1400"/>
              <a:buChar char="○"/>
            </a:pPr>
            <a:r>
              <a:rPr i="1" lang="es">
                <a:solidFill>
                  <a:schemeClr val="dk1"/>
                </a:solidFill>
              </a:rPr>
              <a:t>num_group1</a:t>
            </a:r>
            <a:r>
              <a:rPr lang="es">
                <a:solidFill>
                  <a:schemeClr val="dk1"/>
                </a:solidFill>
              </a:rPr>
              <a:t> - applicant or associate</a:t>
            </a:r>
            <a:endParaRPr>
              <a:solidFill>
                <a:schemeClr val="dk1"/>
              </a:solidFill>
            </a:endParaRPr>
          </a:p>
          <a:p>
            <a:pPr indent="-317500" lvl="2" marL="1371600" rtl="0" algn="l">
              <a:spcBef>
                <a:spcPts val="0"/>
              </a:spcBef>
              <a:spcAft>
                <a:spcPts val="0"/>
              </a:spcAft>
              <a:buClr>
                <a:schemeClr val="dk1"/>
              </a:buClr>
              <a:buSzPts val="1400"/>
              <a:buChar char="■"/>
            </a:pPr>
            <a:r>
              <a:rPr lang="es">
                <a:solidFill>
                  <a:schemeClr val="dk1"/>
                </a:solidFill>
              </a:rPr>
              <a:t>0 means applicant</a:t>
            </a:r>
            <a:endParaRPr>
              <a:solidFill>
                <a:schemeClr val="dk1"/>
              </a:solidFill>
            </a:endParaRPr>
          </a:p>
          <a:p>
            <a:pPr indent="-317500" lvl="2" marL="1371600" rtl="0" algn="l">
              <a:spcBef>
                <a:spcPts val="0"/>
              </a:spcBef>
              <a:spcAft>
                <a:spcPts val="0"/>
              </a:spcAft>
              <a:buClr>
                <a:schemeClr val="dk1"/>
              </a:buClr>
              <a:buSzPts val="1400"/>
              <a:buChar char="■"/>
            </a:pPr>
            <a:r>
              <a:rPr lang="es">
                <a:solidFill>
                  <a:schemeClr val="dk1"/>
                </a:solidFill>
              </a:rPr>
              <a:t>All else means non-applicant</a:t>
            </a:r>
            <a:endParaRPr>
              <a:solidFill>
                <a:schemeClr val="dk1"/>
              </a:solidFill>
            </a:endParaRPr>
          </a:p>
          <a:p>
            <a:pPr indent="-317500" lvl="1" marL="914400" rtl="0" algn="l">
              <a:spcBef>
                <a:spcPts val="0"/>
              </a:spcBef>
              <a:spcAft>
                <a:spcPts val="0"/>
              </a:spcAft>
              <a:buClr>
                <a:schemeClr val="dk1"/>
              </a:buClr>
              <a:buSzPts val="1400"/>
              <a:buChar char="○"/>
            </a:pPr>
            <a:r>
              <a:rPr i="1" lang="es">
                <a:solidFill>
                  <a:schemeClr val="dk1"/>
                </a:solidFill>
              </a:rPr>
              <a:t>num_group2</a:t>
            </a:r>
            <a:r>
              <a:rPr lang="es">
                <a:solidFill>
                  <a:schemeClr val="dk1"/>
                </a:solidFill>
              </a:rPr>
              <a:t> - additional entries</a:t>
            </a:r>
            <a:endParaRPr>
              <a:solidFill>
                <a:schemeClr val="dk1"/>
              </a:solidFill>
            </a:endParaRPr>
          </a:p>
          <a:p>
            <a:pPr indent="-330200" lvl="0" marL="457200" rtl="0" algn="l">
              <a:spcBef>
                <a:spcPts val="0"/>
              </a:spcBef>
              <a:spcAft>
                <a:spcPts val="0"/>
              </a:spcAft>
              <a:buClr>
                <a:schemeClr val="dk1"/>
              </a:buClr>
              <a:buSzPts val="1600"/>
              <a:buChar char="●"/>
            </a:pPr>
            <a:r>
              <a:rPr lang="es" sz="1600">
                <a:solidFill>
                  <a:schemeClr val="dk1"/>
                </a:solidFill>
              </a:rPr>
              <a:t>Depth 0:</a:t>
            </a:r>
            <a:endParaRPr sz="1600">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Data directly tied to a single case</a:t>
            </a:r>
            <a:endParaRPr>
              <a:solidFill>
                <a:schemeClr val="dk1"/>
              </a:solidFill>
            </a:endParaRPr>
          </a:p>
          <a:p>
            <a:pPr indent="-330200" lvl="0" marL="457200" rtl="0" algn="l">
              <a:spcBef>
                <a:spcPts val="0"/>
              </a:spcBef>
              <a:spcAft>
                <a:spcPts val="0"/>
              </a:spcAft>
              <a:buClr>
                <a:schemeClr val="dk1"/>
              </a:buClr>
              <a:buSzPts val="1600"/>
              <a:buChar char="●"/>
            </a:pPr>
            <a:r>
              <a:rPr lang="es" sz="1600">
                <a:solidFill>
                  <a:schemeClr val="dk1"/>
                </a:solidFill>
              </a:rPr>
              <a:t>Depth 1:</a:t>
            </a:r>
            <a:endParaRPr sz="1600">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Each case tied to historical record</a:t>
            </a:r>
            <a:endParaRPr>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Includes associated parties</a:t>
            </a:r>
            <a:endParaRPr>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Additional </a:t>
            </a:r>
            <a:r>
              <a:rPr i="1" lang="es">
                <a:solidFill>
                  <a:schemeClr val="dk1"/>
                </a:solidFill>
              </a:rPr>
              <a:t>num_group1</a:t>
            </a:r>
            <a:r>
              <a:rPr lang="es">
                <a:solidFill>
                  <a:schemeClr val="dk1"/>
                </a:solidFill>
              </a:rPr>
              <a:t> index</a:t>
            </a:r>
            <a:endParaRPr>
              <a:solidFill>
                <a:schemeClr val="dk1"/>
              </a:solidFill>
            </a:endParaRPr>
          </a:p>
          <a:p>
            <a:pPr indent="-330200" lvl="0" marL="457200" rtl="0" algn="l">
              <a:spcBef>
                <a:spcPts val="0"/>
              </a:spcBef>
              <a:spcAft>
                <a:spcPts val="0"/>
              </a:spcAft>
              <a:buClr>
                <a:schemeClr val="dk1"/>
              </a:buClr>
              <a:buSzPts val="1600"/>
              <a:buChar char="●"/>
            </a:pPr>
            <a:r>
              <a:rPr lang="es" sz="1600">
                <a:solidFill>
                  <a:schemeClr val="dk1"/>
                </a:solidFill>
              </a:rPr>
              <a:t>Depth 2:</a:t>
            </a:r>
            <a:endParaRPr sz="1600">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Each case tied to historical record</a:t>
            </a:r>
            <a:endParaRPr>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Includes associated parties</a:t>
            </a:r>
            <a:endParaRPr>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Additional </a:t>
            </a:r>
            <a:r>
              <a:rPr i="1" lang="es">
                <a:solidFill>
                  <a:schemeClr val="dk1"/>
                </a:solidFill>
              </a:rPr>
              <a:t>num_group1</a:t>
            </a:r>
            <a:r>
              <a:rPr lang="es">
                <a:solidFill>
                  <a:schemeClr val="dk1"/>
                </a:solidFill>
              </a:rPr>
              <a:t> and </a:t>
            </a:r>
            <a:r>
              <a:rPr i="1" lang="es">
                <a:solidFill>
                  <a:schemeClr val="dk1"/>
                </a:solidFill>
              </a:rPr>
              <a:t>num_group2</a:t>
            </a:r>
            <a:r>
              <a:rPr lang="es">
                <a:solidFill>
                  <a:schemeClr val="dk1"/>
                </a:solidFill>
              </a:rPr>
              <a:t> indices</a:t>
            </a:r>
            <a:endParaRPr>
              <a:solidFill>
                <a:schemeClr val="dk1"/>
              </a:solidFill>
            </a:endParaRPr>
          </a:p>
        </p:txBody>
      </p:sp>
      <p:graphicFrame>
        <p:nvGraphicFramePr>
          <p:cNvPr id="89" name="Google Shape;89;p17"/>
          <p:cNvGraphicFramePr/>
          <p:nvPr/>
        </p:nvGraphicFramePr>
        <p:xfrm>
          <a:off x="4912375" y="876000"/>
          <a:ext cx="3000000" cy="3000000"/>
        </p:xfrm>
        <a:graphic>
          <a:graphicData uri="http://schemas.openxmlformats.org/drawingml/2006/table">
            <a:tbl>
              <a:tblPr>
                <a:noFill/>
                <a:tableStyleId>{55EF031C-E51C-455E-A78E-60DCDBC3EA70}</a:tableStyleId>
              </a:tblPr>
              <a:tblGrid>
                <a:gridCol w="1069125"/>
                <a:gridCol w="1409500"/>
                <a:gridCol w="1409500"/>
              </a:tblGrid>
              <a:tr h="332450">
                <a:tc>
                  <a:txBody>
                    <a:bodyPr/>
                    <a:lstStyle/>
                    <a:p>
                      <a:pPr indent="0" lvl="0" marL="0" rtl="0" algn="l">
                        <a:spcBef>
                          <a:spcPts val="0"/>
                        </a:spcBef>
                        <a:spcAft>
                          <a:spcPts val="0"/>
                        </a:spcAft>
                        <a:buNone/>
                      </a:pPr>
                      <a:r>
                        <a:rPr b="1" lang="es" sz="1200">
                          <a:solidFill>
                            <a:schemeClr val="dk1"/>
                          </a:solidFill>
                        </a:rPr>
                        <a:t>Case ID</a:t>
                      </a:r>
                      <a:endParaRPr b="1"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s" sz="1200">
                          <a:solidFill>
                            <a:schemeClr val="dk1"/>
                          </a:solidFill>
                        </a:rPr>
                        <a:t>App. Count</a:t>
                      </a:r>
                      <a:endParaRPr b="1" sz="1200">
                        <a:solidFill>
                          <a:schemeClr val="dk1"/>
                        </a:solidFill>
                      </a:endParaRPr>
                    </a:p>
                  </a:txBody>
                  <a:tcPr marT="91425" marB="91425" marR="91425" marL="91425">
                    <a:lnL cap="flat" cmpd="sng" w="9525">
                      <a:solidFill>
                        <a:schemeClr val="dk1"/>
                      </a:solidFill>
                      <a:prstDash val="solid"/>
                      <a:round/>
                      <a:headEnd len="sm" w="sm" type="none"/>
                      <a:tailEnd len="sm" w="sm" type="none"/>
                    </a:lnL>
                  </a:tcPr>
                </a:tc>
                <a:tc>
                  <a:txBody>
                    <a:bodyPr/>
                    <a:lstStyle/>
                    <a:p>
                      <a:pPr indent="0" lvl="0" marL="0" rtl="0" algn="l">
                        <a:spcBef>
                          <a:spcPts val="0"/>
                        </a:spcBef>
                        <a:spcAft>
                          <a:spcPts val="0"/>
                        </a:spcAft>
                        <a:buNone/>
                      </a:pPr>
                      <a:r>
                        <a:rPr b="1" lang="es" sz="1200">
                          <a:solidFill>
                            <a:schemeClr val="dk1"/>
                          </a:solidFill>
                        </a:rPr>
                        <a:t>Credit Type</a:t>
                      </a:r>
                      <a:endParaRPr b="1" sz="1200">
                        <a:solidFill>
                          <a:schemeClr val="dk1"/>
                        </a:solidFill>
                      </a:endParaRPr>
                    </a:p>
                  </a:txBody>
                  <a:tcPr marT="91425" marB="91425" marR="91425" marL="91425"/>
                </a:tc>
              </a:tr>
              <a:tr h="332450">
                <a:tc>
                  <a:txBody>
                    <a:bodyPr/>
                    <a:lstStyle/>
                    <a:p>
                      <a:pPr indent="0" lvl="0" marL="0" rtl="0" algn="l">
                        <a:spcBef>
                          <a:spcPts val="0"/>
                        </a:spcBef>
                        <a:spcAft>
                          <a:spcPts val="0"/>
                        </a:spcAft>
                        <a:buNone/>
                      </a:pPr>
                      <a:r>
                        <a:rPr lang="es" sz="1200">
                          <a:solidFill>
                            <a:schemeClr val="dk1"/>
                          </a:solidFill>
                        </a:rPr>
                        <a:t>1</a:t>
                      </a:r>
                      <a:endParaRPr sz="1200">
                        <a:solidFill>
                          <a:schemeClr val="dk1"/>
                        </a:solidFill>
                      </a:endParaRPr>
                    </a:p>
                  </a:txBody>
                  <a:tcPr marT="91425" marB="91425" marR="91425" marL="91425">
                    <a:lnT cap="flat" cmpd="sng" w="9525">
                      <a:solidFill>
                        <a:schemeClr val="dk1"/>
                      </a:solidFill>
                      <a:prstDash val="solid"/>
                      <a:round/>
                      <a:headEnd len="sm" w="sm" type="none"/>
                      <a:tailEnd len="sm" w="sm" type="none"/>
                    </a:lnT>
                  </a:tcPr>
                </a:tc>
                <a:tc>
                  <a:txBody>
                    <a:bodyPr/>
                    <a:lstStyle/>
                    <a:p>
                      <a:pPr indent="0" lvl="0" marL="0" rtl="0" algn="l">
                        <a:spcBef>
                          <a:spcPts val="0"/>
                        </a:spcBef>
                        <a:spcAft>
                          <a:spcPts val="0"/>
                        </a:spcAft>
                        <a:buNone/>
                      </a:pPr>
                      <a:r>
                        <a:rPr lang="es" sz="1200">
                          <a:solidFill>
                            <a:schemeClr val="dk1"/>
                          </a:solidFill>
                        </a:rPr>
                        <a:t>5</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“CAL”</a:t>
                      </a:r>
                      <a:endParaRPr sz="1200">
                        <a:solidFill>
                          <a:schemeClr val="dk1"/>
                        </a:solidFill>
                      </a:endParaRPr>
                    </a:p>
                  </a:txBody>
                  <a:tcPr marT="91425" marB="91425" marR="91425" marL="91425"/>
                </a:tc>
              </a:tr>
              <a:tr h="332450">
                <a:tc>
                  <a:txBody>
                    <a:bodyPr/>
                    <a:lstStyle/>
                    <a:p>
                      <a:pPr indent="0" lvl="0" marL="0" rtl="0" algn="l">
                        <a:spcBef>
                          <a:spcPts val="0"/>
                        </a:spcBef>
                        <a:spcAft>
                          <a:spcPts val="0"/>
                        </a:spcAft>
                        <a:buNone/>
                      </a:pPr>
                      <a:r>
                        <a:rPr lang="es" sz="1200">
                          <a:solidFill>
                            <a:schemeClr val="dk1"/>
                          </a:solidFill>
                        </a:rPr>
                        <a:t>2</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3</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“REL”</a:t>
                      </a:r>
                      <a:endParaRPr sz="1200">
                        <a:solidFill>
                          <a:schemeClr val="dk1"/>
                        </a:solidFill>
                      </a:endParaRPr>
                    </a:p>
                  </a:txBody>
                  <a:tcPr marT="91425" marB="91425" marR="91425" marL="91425"/>
                </a:tc>
              </a:tr>
            </a:tbl>
          </a:graphicData>
        </a:graphic>
      </p:graphicFrame>
      <p:graphicFrame>
        <p:nvGraphicFramePr>
          <p:cNvPr id="90" name="Google Shape;90;p17"/>
          <p:cNvGraphicFramePr/>
          <p:nvPr/>
        </p:nvGraphicFramePr>
        <p:xfrm>
          <a:off x="4912375" y="2195250"/>
          <a:ext cx="3000000" cy="3000000"/>
        </p:xfrm>
        <a:graphic>
          <a:graphicData uri="http://schemas.openxmlformats.org/drawingml/2006/table">
            <a:tbl>
              <a:tblPr>
                <a:noFill/>
                <a:tableStyleId>{55EF031C-E51C-455E-A78E-60DCDBC3EA70}</a:tableStyleId>
              </a:tblPr>
              <a:tblGrid>
                <a:gridCol w="1069125"/>
                <a:gridCol w="704750"/>
                <a:gridCol w="1057125"/>
                <a:gridCol w="1057125"/>
              </a:tblGrid>
              <a:tr h="381000">
                <a:tc>
                  <a:txBody>
                    <a:bodyPr/>
                    <a:lstStyle/>
                    <a:p>
                      <a:pPr indent="0" lvl="0" marL="0" rtl="0" algn="l">
                        <a:spcBef>
                          <a:spcPts val="0"/>
                        </a:spcBef>
                        <a:spcAft>
                          <a:spcPts val="0"/>
                        </a:spcAft>
                        <a:buNone/>
                      </a:pPr>
                      <a:r>
                        <a:rPr b="1" lang="es" sz="1200">
                          <a:solidFill>
                            <a:schemeClr val="dk1"/>
                          </a:solidFill>
                        </a:rPr>
                        <a:t>Case ID</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b="1" lang="es" sz="1200">
                          <a:solidFill>
                            <a:schemeClr val="dk1"/>
                          </a:solidFill>
                        </a:rPr>
                        <a:t>N.G. 1</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b="1" lang="es" sz="1200">
                          <a:solidFill>
                            <a:schemeClr val="dk1"/>
                          </a:solidFill>
                        </a:rPr>
                        <a:t>Cred. St.</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b="1" lang="es" sz="1200">
                          <a:solidFill>
                            <a:schemeClr val="dk1"/>
                          </a:solidFill>
                        </a:rPr>
                        <a:t>Cred. End</a:t>
                      </a:r>
                      <a:endParaRPr b="1" sz="12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s" sz="1200">
                          <a:solidFill>
                            <a:schemeClr val="dk1"/>
                          </a:solidFill>
                        </a:rPr>
                        <a:t>1</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0</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2020-8-1</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2021-9-6</a:t>
                      </a:r>
                      <a:endParaRPr sz="12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s" sz="1200">
                          <a:solidFill>
                            <a:schemeClr val="dk1"/>
                          </a:solidFill>
                        </a:rPr>
                        <a:t>1</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1</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2016-1-5</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2018-8-7</a:t>
                      </a:r>
                      <a:endParaRPr sz="1200">
                        <a:solidFill>
                          <a:schemeClr val="dk1"/>
                        </a:solidFill>
                      </a:endParaRPr>
                    </a:p>
                  </a:txBody>
                  <a:tcPr marT="91425" marB="91425" marR="91425" marL="91425"/>
                </a:tc>
              </a:tr>
            </a:tbl>
          </a:graphicData>
        </a:graphic>
      </p:graphicFrame>
      <p:graphicFrame>
        <p:nvGraphicFramePr>
          <p:cNvPr id="91" name="Google Shape;91;p17"/>
          <p:cNvGraphicFramePr/>
          <p:nvPr/>
        </p:nvGraphicFramePr>
        <p:xfrm>
          <a:off x="4912375" y="3560313"/>
          <a:ext cx="3000000" cy="3000000"/>
        </p:xfrm>
        <a:graphic>
          <a:graphicData uri="http://schemas.openxmlformats.org/drawingml/2006/table">
            <a:tbl>
              <a:tblPr>
                <a:noFill/>
                <a:tableStyleId>{55EF031C-E51C-455E-A78E-60DCDBC3EA70}</a:tableStyleId>
              </a:tblPr>
              <a:tblGrid>
                <a:gridCol w="777625"/>
                <a:gridCol w="777625"/>
                <a:gridCol w="777625"/>
                <a:gridCol w="777625"/>
                <a:gridCol w="777625"/>
              </a:tblGrid>
              <a:tr h="381000">
                <a:tc>
                  <a:txBody>
                    <a:bodyPr/>
                    <a:lstStyle/>
                    <a:p>
                      <a:pPr indent="0" lvl="0" marL="0" rtl="0" algn="l">
                        <a:spcBef>
                          <a:spcPts val="0"/>
                        </a:spcBef>
                        <a:spcAft>
                          <a:spcPts val="0"/>
                        </a:spcAft>
                        <a:buNone/>
                      </a:pPr>
                      <a:r>
                        <a:rPr b="1" lang="es" sz="1200">
                          <a:solidFill>
                            <a:schemeClr val="dk1"/>
                          </a:solidFill>
                        </a:rPr>
                        <a:t>Case ID</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b="1" lang="es" sz="1200">
                          <a:solidFill>
                            <a:schemeClr val="dk1"/>
                          </a:solidFill>
                        </a:rPr>
                        <a:t>N.G.</a:t>
                      </a:r>
                      <a:r>
                        <a:rPr b="1" lang="es" sz="1200">
                          <a:solidFill>
                            <a:schemeClr val="dk1"/>
                          </a:solidFill>
                        </a:rPr>
                        <a:t> 1</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b="1" lang="es" sz="1200">
                          <a:solidFill>
                            <a:schemeClr val="dk1"/>
                          </a:solidFill>
                        </a:rPr>
                        <a:t>N.G.</a:t>
                      </a:r>
                      <a:r>
                        <a:rPr b="1" lang="es" sz="1200">
                          <a:solidFill>
                            <a:schemeClr val="dk1"/>
                          </a:solidFill>
                        </a:rPr>
                        <a:t> 2</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b="1" lang="es" sz="1200">
                          <a:solidFill>
                            <a:schemeClr val="dk1"/>
                          </a:solidFill>
                        </a:rPr>
                        <a:t>Ph. Ty.</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b="1" lang="es" sz="1200">
                          <a:solidFill>
                            <a:schemeClr val="dk1"/>
                          </a:solidFill>
                        </a:rPr>
                        <a:t>Status</a:t>
                      </a:r>
                      <a:endParaRPr b="1" sz="12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s" sz="1200">
                          <a:solidFill>
                            <a:schemeClr val="dk1"/>
                          </a:solidFill>
                        </a:rPr>
                        <a:t>1</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0</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0</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“mobile”</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“open”</a:t>
                      </a:r>
                      <a:endParaRPr sz="12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s" sz="1200">
                          <a:solidFill>
                            <a:schemeClr val="dk1"/>
                          </a:solidFill>
                        </a:rPr>
                        <a:t>1</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0</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1</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“home”</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“open”</a:t>
                      </a:r>
                      <a:endParaRPr sz="1200">
                        <a:solidFill>
                          <a:schemeClr val="dk1"/>
                        </a:solidFill>
                      </a:endParaRPr>
                    </a:p>
                  </a:txBody>
                  <a:tcPr marT="91425" marB="91425" marR="91425" marL="91425"/>
                </a:tc>
              </a:tr>
            </a:tbl>
          </a:graphicData>
        </a:graphic>
      </p:graphicFrame>
      <p:sp>
        <p:nvSpPr>
          <p:cNvPr id="92" name="Google Shape;92;p17"/>
          <p:cNvSpPr/>
          <p:nvPr/>
        </p:nvSpPr>
        <p:spPr>
          <a:xfrm>
            <a:off x="4572000" y="715225"/>
            <a:ext cx="423600" cy="40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t>D0</a:t>
            </a:r>
            <a:endParaRPr b="1" sz="1000"/>
          </a:p>
        </p:txBody>
      </p:sp>
      <p:sp>
        <p:nvSpPr>
          <p:cNvPr id="93" name="Google Shape;93;p17"/>
          <p:cNvSpPr/>
          <p:nvPr/>
        </p:nvSpPr>
        <p:spPr>
          <a:xfrm>
            <a:off x="4572000" y="2020850"/>
            <a:ext cx="423600" cy="40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t>D1</a:t>
            </a:r>
            <a:endParaRPr b="1" sz="1000"/>
          </a:p>
        </p:txBody>
      </p:sp>
      <p:sp>
        <p:nvSpPr>
          <p:cNvPr id="94" name="Google Shape;94;p17"/>
          <p:cNvSpPr/>
          <p:nvPr/>
        </p:nvSpPr>
        <p:spPr>
          <a:xfrm>
            <a:off x="4572000" y="3402125"/>
            <a:ext cx="423600" cy="40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000"/>
              <a:t>D2</a:t>
            </a:r>
            <a:endParaRPr b="1"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nvSpPr>
        <p:spPr>
          <a:xfrm>
            <a:off x="223350" y="39275"/>
            <a:ext cx="8832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800">
                <a:solidFill>
                  <a:schemeClr val="dk1"/>
                </a:solidFill>
              </a:rPr>
              <a:t>The Dataset</a:t>
            </a:r>
            <a:endParaRPr sz="2800">
              <a:solidFill>
                <a:schemeClr val="dk1"/>
              </a:solidFill>
            </a:endParaRPr>
          </a:p>
          <a:p>
            <a:pPr indent="0" lvl="0" marL="0" rtl="0" algn="l">
              <a:spcBef>
                <a:spcPts val="0"/>
              </a:spcBef>
              <a:spcAft>
                <a:spcPts val="0"/>
              </a:spcAft>
              <a:buNone/>
            </a:pPr>
            <a:r>
              <a:rPr lang="es" sz="1700">
                <a:solidFill>
                  <a:schemeClr val="dk1"/>
                </a:solidFill>
              </a:rPr>
              <a:t>Data Model Schema: Case ID ties everything</a:t>
            </a:r>
            <a:endParaRPr sz="1700">
              <a:solidFill>
                <a:schemeClr val="dk1"/>
              </a:solidFill>
            </a:endParaRPr>
          </a:p>
        </p:txBody>
      </p:sp>
      <p:sp>
        <p:nvSpPr>
          <p:cNvPr id="100" name="Google Shape;100;p18"/>
          <p:cNvSpPr txBox="1"/>
          <p:nvPr/>
        </p:nvSpPr>
        <p:spPr>
          <a:xfrm>
            <a:off x="18750" y="4853700"/>
            <a:ext cx="9106500" cy="1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chemeClr val="dk2"/>
                </a:solidFill>
              </a:rPr>
              <a:t>CCNY DSE I2100 - Applied ML and Engineering - Credit Risk Project </a:t>
            </a:r>
            <a:endParaRPr sz="900">
              <a:solidFill>
                <a:schemeClr val="dk2"/>
              </a:solidFill>
            </a:endParaRPr>
          </a:p>
        </p:txBody>
      </p:sp>
      <p:sp>
        <p:nvSpPr>
          <p:cNvPr id="101" name="Google Shape;101;p18"/>
          <p:cNvSpPr/>
          <p:nvPr/>
        </p:nvSpPr>
        <p:spPr>
          <a:xfrm>
            <a:off x="4490013" y="822588"/>
            <a:ext cx="877500" cy="80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t>Base</a:t>
            </a:r>
            <a:endParaRPr b="1" sz="1200"/>
          </a:p>
          <a:p>
            <a:pPr indent="0" lvl="0" marL="0" rtl="0" algn="ctr">
              <a:spcBef>
                <a:spcPts val="0"/>
              </a:spcBef>
              <a:spcAft>
                <a:spcPts val="0"/>
              </a:spcAft>
              <a:buNone/>
            </a:pPr>
            <a:r>
              <a:rPr lang="es" sz="1000"/>
              <a:t>Case ID, Target</a:t>
            </a:r>
            <a:endParaRPr sz="1000"/>
          </a:p>
        </p:txBody>
      </p:sp>
      <p:sp>
        <p:nvSpPr>
          <p:cNvPr id="102" name="Google Shape;102;p18"/>
          <p:cNvSpPr/>
          <p:nvPr/>
        </p:nvSpPr>
        <p:spPr>
          <a:xfrm>
            <a:off x="4486263" y="2999188"/>
            <a:ext cx="877500" cy="80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t>Prev. Apps</a:t>
            </a:r>
            <a:endParaRPr sz="1000"/>
          </a:p>
        </p:txBody>
      </p:sp>
      <p:sp>
        <p:nvSpPr>
          <p:cNvPr id="103" name="Google Shape;103;p18"/>
          <p:cNvSpPr/>
          <p:nvPr/>
        </p:nvSpPr>
        <p:spPr>
          <a:xfrm>
            <a:off x="5824188" y="822600"/>
            <a:ext cx="877500" cy="80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t>Credit Bureau</a:t>
            </a:r>
            <a:endParaRPr sz="1000"/>
          </a:p>
        </p:txBody>
      </p:sp>
      <p:sp>
        <p:nvSpPr>
          <p:cNvPr id="104" name="Google Shape;104;p18"/>
          <p:cNvSpPr/>
          <p:nvPr/>
        </p:nvSpPr>
        <p:spPr>
          <a:xfrm>
            <a:off x="5806050" y="1876950"/>
            <a:ext cx="877500" cy="80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t>Tax Reg.</a:t>
            </a:r>
            <a:endParaRPr b="1" sz="1200"/>
          </a:p>
          <a:p>
            <a:pPr indent="0" lvl="0" marL="0" rtl="0" algn="ctr">
              <a:spcBef>
                <a:spcPts val="0"/>
              </a:spcBef>
              <a:spcAft>
                <a:spcPts val="0"/>
              </a:spcAft>
              <a:buNone/>
            </a:pPr>
            <a:r>
              <a:rPr lang="es" sz="1000"/>
              <a:t>Depth 1</a:t>
            </a:r>
            <a:endParaRPr sz="1000"/>
          </a:p>
          <a:p>
            <a:pPr indent="0" lvl="0" marL="0" rtl="0" algn="ctr">
              <a:spcBef>
                <a:spcPts val="0"/>
              </a:spcBef>
              <a:spcAft>
                <a:spcPts val="0"/>
              </a:spcAft>
              <a:buNone/>
            </a:pPr>
            <a:r>
              <a:rPr lang="es" sz="1000"/>
              <a:t>3 Sources</a:t>
            </a:r>
            <a:endParaRPr sz="1000"/>
          </a:p>
        </p:txBody>
      </p:sp>
      <p:sp>
        <p:nvSpPr>
          <p:cNvPr id="105" name="Google Shape;105;p18"/>
          <p:cNvSpPr/>
          <p:nvPr/>
        </p:nvSpPr>
        <p:spPr>
          <a:xfrm>
            <a:off x="3299775" y="4044288"/>
            <a:ext cx="877500" cy="80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t>Deposit</a:t>
            </a:r>
            <a:endParaRPr b="1" sz="1200"/>
          </a:p>
          <a:p>
            <a:pPr indent="0" lvl="0" marL="0" rtl="0" algn="ctr">
              <a:spcBef>
                <a:spcPts val="0"/>
              </a:spcBef>
              <a:spcAft>
                <a:spcPts val="0"/>
              </a:spcAft>
              <a:buNone/>
            </a:pPr>
            <a:r>
              <a:rPr lang="es" sz="1000"/>
              <a:t>Depth 1</a:t>
            </a:r>
            <a:endParaRPr sz="1000"/>
          </a:p>
        </p:txBody>
      </p:sp>
      <p:sp>
        <p:nvSpPr>
          <p:cNvPr id="106" name="Google Shape;106;p18"/>
          <p:cNvSpPr/>
          <p:nvPr/>
        </p:nvSpPr>
        <p:spPr>
          <a:xfrm>
            <a:off x="2047413" y="4044288"/>
            <a:ext cx="877500" cy="80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t>Debit Card</a:t>
            </a:r>
            <a:endParaRPr b="1" sz="1200"/>
          </a:p>
          <a:p>
            <a:pPr indent="0" lvl="0" marL="0" rtl="0" algn="ctr">
              <a:spcBef>
                <a:spcPts val="0"/>
              </a:spcBef>
              <a:spcAft>
                <a:spcPts val="0"/>
              </a:spcAft>
              <a:buNone/>
            </a:pPr>
            <a:r>
              <a:rPr lang="es" sz="1000"/>
              <a:t>Depth 1</a:t>
            </a:r>
            <a:endParaRPr sz="1000"/>
          </a:p>
        </p:txBody>
      </p:sp>
      <p:sp>
        <p:nvSpPr>
          <p:cNvPr id="107" name="Google Shape;107;p18"/>
          <p:cNvSpPr/>
          <p:nvPr/>
        </p:nvSpPr>
        <p:spPr>
          <a:xfrm>
            <a:off x="2047413" y="2999200"/>
            <a:ext cx="877500" cy="80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t>Person</a:t>
            </a:r>
            <a:endParaRPr sz="1000"/>
          </a:p>
        </p:txBody>
      </p:sp>
      <p:sp>
        <p:nvSpPr>
          <p:cNvPr id="108" name="Google Shape;108;p18"/>
          <p:cNvSpPr/>
          <p:nvPr/>
        </p:nvSpPr>
        <p:spPr>
          <a:xfrm>
            <a:off x="5805138" y="2999200"/>
            <a:ext cx="877500" cy="80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t>Static</a:t>
            </a:r>
            <a:endParaRPr b="1" sz="1200"/>
          </a:p>
          <a:p>
            <a:pPr indent="0" lvl="0" marL="0" rtl="0" algn="ctr">
              <a:spcBef>
                <a:spcPts val="0"/>
              </a:spcBef>
              <a:spcAft>
                <a:spcPts val="0"/>
              </a:spcAft>
              <a:buNone/>
            </a:pPr>
            <a:r>
              <a:rPr lang="es" sz="1000"/>
              <a:t>Depth 0</a:t>
            </a:r>
            <a:endParaRPr sz="1000"/>
          </a:p>
        </p:txBody>
      </p:sp>
      <p:sp>
        <p:nvSpPr>
          <p:cNvPr id="109" name="Google Shape;109;p18"/>
          <p:cNvSpPr/>
          <p:nvPr/>
        </p:nvSpPr>
        <p:spPr>
          <a:xfrm>
            <a:off x="2047413" y="1876950"/>
            <a:ext cx="877500" cy="80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200"/>
              <a:t>Other</a:t>
            </a:r>
            <a:endParaRPr b="1" sz="1200"/>
          </a:p>
          <a:p>
            <a:pPr indent="0" lvl="0" marL="0" rtl="0" algn="ctr">
              <a:spcBef>
                <a:spcPts val="0"/>
              </a:spcBef>
              <a:spcAft>
                <a:spcPts val="0"/>
              </a:spcAft>
              <a:buNone/>
            </a:pPr>
            <a:r>
              <a:rPr lang="es" sz="1000"/>
              <a:t>Depth 1</a:t>
            </a:r>
            <a:endParaRPr sz="1000"/>
          </a:p>
        </p:txBody>
      </p:sp>
      <p:sp>
        <p:nvSpPr>
          <p:cNvPr id="110" name="Google Shape;110;p18"/>
          <p:cNvSpPr/>
          <p:nvPr/>
        </p:nvSpPr>
        <p:spPr>
          <a:xfrm>
            <a:off x="7158363" y="822600"/>
            <a:ext cx="877500" cy="80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t>Depth 1</a:t>
            </a:r>
            <a:endParaRPr sz="1200"/>
          </a:p>
          <a:p>
            <a:pPr indent="0" lvl="0" marL="0" rtl="0" algn="ctr">
              <a:spcBef>
                <a:spcPts val="0"/>
              </a:spcBef>
              <a:spcAft>
                <a:spcPts val="0"/>
              </a:spcAft>
              <a:buNone/>
            </a:pPr>
            <a:r>
              <a:rPr lang="es" sz="1000"/>
              <a:t>2 sources</a:t>
            </a:r>
            <a:endParaRPr sz="1000"/>
          </a:p>
        </p:txBody>
      </p:sp>
      <p:sp>
        <p:nvSpPr>
          <p:cNvPr id="111" name="Google Shape;111;p18"/>
          <p:cNvSpPr/>
          <p:nvPr/>
        </p:nvSpPr>
        <p:spPr>
          <a:xfrm>
            <a:off x="7158363" y="1876950"/>
            <a:ext cx="877500" cy="80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t>Depth 2</a:t>
            </a:r>
            <a:endParaRPr sz="1200"/>
          </a:p>
          <a:p>
            <a:pPr indent="0" lvl="0" marL="0" rtl="0" algn="ctr">
              <a:spcBef>
                <a:spcPts val="0"/>
              </a:spcBef>
              <a:spcAft>
                <a:spcPts val="0"/>
              </a:spcAft>
              <a:buNone/>
            </a:pPr>
            <a:r>
              <a:rPr lang="es" sz="1000"/>
              <a:t>2 sources</a:t>
            </a:r>
            <a:endParaRPr sz="1000"/>
          </a:p>
        </p:txBody>
      </p:sp>
      <p:sp>
        <p:nvSpPr>
          <p:cNvPr id="112" name="Google Shape;112;p18"/>
          <p:cNvSpPr/>
          <p:nvPr/>
        </p:nvSpPr>
        <p:spPr>
          <a:xfrm>
            <a:off x="5805138" y="4044300"/>
            <a:ext cx="877500" cy="80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t>Depth 2</a:t>
            </a:r>
            <a:endParaRPr sz="1000"/>
          </a:p>
        </p:txBody>
      </p:sp>
      <p:sp>
        <p:nvSpPr>
          <p:cNvPr id="113" name="Google Shape;113;p18"/>
          <p:cNvSpPr/>
          <p:nvPr/>
        </p:nvSpPr>
        <p:spPr>
          <a:xfrm>
            <a:off x="4490025" y="4044300"/>
            <a:ext cx="877500" cy="80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t>Depth 1</a:t>
            </a:r>
            <a:endParaRPr sz="1000"/>
          </a:p>
        </p:txBody>
      </p:sp>
      <p:sp>
        <p:nvSpPr>
          <p:cNvPr id="114" name="Google Shape;114;p18"/>
          <p:cNvSpPr/>
          <p:nvPr/>
        </p:nvSpPr>
        <p:spPr>
          <a:xfrm>
            <a:off x="731388" y="1910950"/>
            <a:ext cx="877500" cy="80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t>Depth 1</a:t>
            </a:r>
            <a:endParaRPr sz="1000"/>
          </a:p>
        </p:txBody>
      </p:sp>
      <p:sp>
        <p:nvSpPr>
          <p:cNvPr id="115" name="Google Shape;115;p18"/>
          <p:cNvSpPr/>
          <p:nvPr/>
        </p:nvSpPr>
        <p:spPr>
          <a:xfrm>
            <a:off x="732288" y="2999188"/>
            <a:ext cx="877500" cy="809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t>Depth 2</a:t>
            </a:r>
            <a:endParaRPr sz="1000"/>
          </a:p>
        </p:txBody>
      </p:sp>
      <p:cxnSp>
        <p:nvCxnSpPr>
          <p:cNvPr id="116" name="Google Shape;116;p18"/>
          <p:cNvCxnSpPr>
            <a:stCxn id="101" idx="1"/>
            <a:endCxn id="109" idx="3"/>
          </p:cNvCxnSpPr>
          <p:nvPr/>
        </p:nvCxnSpPr>
        <p:spPr>
          <a:xfrm flipH="1">
            <a:off x="2924913" y="1227288"/>
            <a:ext cx="1565100" cy="10545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18"/>
          <p:cNvCxnSpPr>
            <a:stCxn id="101" idx="1"/>
            <a:endCxn id="106" idx="3"/>
          </p:cNvCxnSpPr>
          <p:nvPr/>
        </p:nvCxnSpPr>
        <p:spPr>
          <a:xfrm flipH="1">
            <a:off x="2924913" y="1227288"/>
            <a:ext cx="1565100" cy="322170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18"/>
          <p:cNvCxnSpPr>
            <a:stCxn id="101" idx="1"/>
            <a:endCxn id="107" idx="3"/>
          </p:cNvCxnSpPr>
          <p:nvPr/>
        </p:nvCxnSpPr>
        <p:spPr>
          <a:xfrm flipH="1">
            <a:off x="2924913" y="1227288"/>
            <a:ext cx="1565100" cy="21765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18"/>
          <p:cNvCxnSpPr>
            <a:stCxn id="101" idx="2"/>
            <a:endCxn id="105" idx="0"/>
          </p:cNvCxnSpPr>
          <p:nvPr/>
        </p:nvCxnSpPr>
        <p:spPr>
          <a:xfrm flipH="1">
            <a:off x="3738663" y="1631988"/>
            <a:ext cx="1190100" cy="241230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18"/>
          <p:cNvCxnSpPr>
            <a:stCxn id="102" idx="0"/>
            <a:endCxn id="101" idx="2"/>
          </p:cNvCxnSpPr>
          <p:nvPr/>
        </p:nvCxnSpPr>
        <p:spPr>
          <a:xfrm flipH="1" rot="10800000">
            <a:off x="4925013" y="1632088"/>
            <a:ext cx="3900" cy="1367100"/>
          </a:xfrm>
          <a:prstGeom prst="straightConnector1">
            <a:avLst/>
          </a:prstGeom>
          <a:noFill/>
          <a:ln cap="flat" cmpd="sng" w="9525">
            <a:solidFill>
              <a:schemeClr val="dk2"/>
            </a:solidFill>
            <a:prstDash val="solid"/>
            <a:round/>
            <a:headEnd len="med" w="med" type="none"/>
            <a:tailEnd len="med" w="med" type="none"/>
          </a:ln>
        </p:spPr>
      </p:cxnSp>
      <p:cxnSp>
        <p:nvCxnSpPr>
          <p:cNvPr id="121" name="Google Shape;121;p18"/>
          <p:cNvCxnSpPr>
            <a:stCxn id="108" idx="1"/>
            <a:endCxn id="101" idx="2"/>
          </p:cNvCxnSpPr>
          <p:nvPr/>
        </p:nvCxnSpPr>
        <p:spPr>
          <a:xfrm rot="10800000">
            <a:off x="4928838" y="1632100"/>
            <a:ext cx="876300" cy="1771800"/>
          </a:xfrm>
          <a:prstGeom prst="straightConnector1">
            <a:avLst/>
          </a:prstGeom>
          <a:noFill/>
          <a:ln cap="flat" cmpd="sng" w="9525">
            <a:solidFill>
              <a:schemeClr val="dk2"/>
            </a:solidFill>
            <a:prstDash val="solid"/>
            <a:round/>
            <a:headEnd len="med" w="med" type="none"/>
            <a:tailEnd len="med" w="med" type="none"/>
          </a:ln>
        </p:spPr>
      </p:cxnSp>
      <p:cxnSp>
        <p:nvCxnSpPr>
          <p:cNvPr id="122" name="Google Shape;122;p18"/>
          <p:cNvCxnSpPr>
            <a:stCxn id="104" idx="1"/>
            <a:endCxn id="101" idx="3"/>
          </p:cNvCxnSpPr>
          <p:nvPr/>
        </p:nvCxnSpPr>
        <p:spPr>
          <a:xfrm rot="10800000">
            <a:off x="5367450" y="1227150"/>
            <a:ext cx="438600" cy="1054500"/>
          </a:xfrm>
          <a:prstGeom prst="straightConnector1">
            <a:avLst/>
          </a:prstGeom>
          <a:noFill/>
          <a:ln cap="flat" cmpd="sng" w="9525">
            <a:solidFill>
              <a:schemeClr val="dk2"/>
            </a:solidFill>
            <a:prstDash val="solid"/>
            <a:round/>
            <a:headEnd len="med" w="med" type="none"/>
            <a:tailEnd len="med" w="med" type="none"/>
          </a:ln>
        </p:spPr>
      </p:cxnSp>
      <p:cxnSp>
        <p:nvCxnSpPr>
          <p:cNvPr id="123" name="Google Shape;123;p18"/>
          <p:cNvCxnSpPr>
            <a:stCxn id="103" idx="1"/>
            <a:endCxn id="101" idx="3"/>
          </p:cNvCxnSpPr>
          <p:nvPr/>
        </p:nvCxnSpPr>
        <p:spPr>
          <a:xfrm rot="10800000">
            <a:off x="5367588" y="1227300"/>
            <a:ext cx="456600" cy="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18"/>
          <p:cNvCxnSpPr>
            <a:stCxn id="114" idx="3"/>
            <a:endCxn id="107" idx="1"/>
          </p:cNvCxnSpPr>
          <p:nvPr/>
        </p:nvCxnSpPr>
        <p:spPr>
          <a:xfrm>
            <a:off x="1608888" y="2315650"/>
            <a:ext cx="438600" cy="10884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18"/>
          <p:cNvCxnSpPr>
            <a:stCxn id="115" idx="3"/>
            <a:endCxn id="107" idx="1"/>
          </p:cNvCxnSpPr>
          <p:nvPr/>
        </p:nvCxnSpPr>
        <p:spPr>
          <a:xfrm>
            <a:off x="1609788" y="3403888"/>
            <a:ext cx="437700" cy="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18"/>
          <p:cNvCxnSpPr>
            <a:stCxn id="113" idx="0"/>
            <a:endCxn id="102" idx="2"/>
          </p:cNvCxnSpPr>
          <p:nvPr/>
        </p:nvCxnSpPr>
        <p:spPr>
          <a:xfrm rot="10800000">
            <a:off x="4924875" y="3808500"/>
            <a:ext cx="3900" cy="2358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8"/>
          <p:cNvCxnSpPr>
            <a:stCxn id="112" idx="0"/>
            <a:endCxn id="102" idx="2"/>
          </p:cNvCxnSpPr>
          <p:nvPr/>
        </p:nvCxnSpPr>
        <p:spPr>
          <a:xfrm rot="10800000">
            <a:off x="4925088" y="3808500"/>
            <a:ext cx="1318800" cy="2358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18"/>
          <p:cNvCxnSpPr>
            <a:stCxn id="110" idx="1"/>
            <a:endCxn id="103" idx="3"/>
          </p:cNvCxnSpPr>
          <p:nvPr/>
        </p:nvCxnSpPr>
        <p:spPr>
          <a:xfrm rot="10800000">
            <a:off x="6701763" y="1227300"/>
            <a:ext cx="456600" cy="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18"/>
          <p:cNvCxnSpPr>
            <a:stCxn id="111" idx="1"/>
            <a:endCxn id="103" idx="3"/>
          </p:cNvCxnSpPr>
          <p:nvPr/>
        </p:nvCxnSpPr>
        <p:spPr>
          <a:xfrm rot="10800000">
            <a:off x="6701763" y="1227150"/>
            <a:ext cx="456600" cy="1054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nvSpPr>
        <p:spPr>
          <a:xfrm>
            <a:off x="311700" y="39275"/>
            <a:ext cx="8832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800">
                <a:solidFill>
                  <a:schemeClr val="dk1"/>
                </a:solidFill>
              </a:rPr>
              <a:t>Data Pre-Processing</a:t>
            </a:r>
            <a:endParaRPr sz="2800">
              <a:solidFill>
                <a:schemeClr val="dk1"/>
              </a:solidFill>
            </a:endParaRPr>
          </a:p>
          <a:p>
            <a:pPr indent="0" lvl="0" marL="0" rtl="0" algn="l">
              <a:spcBef>
                <a:spcPts val="0"/>
              </a:spcBef>
              <a:spcAft>
                <a:spcPts val="0"/>
              </a:spcAft>
              <a:buNone/>
            </a:pPr>
            <a:r>
              <a:rPr lang="es" sz="1700">
                <a:solidFill>
                  <a:schemeClr val="dk1"/>
                </a:solidFill>
              </a:rPr>
              <a:t>Aggregate the dataset to the case ID level</a:t>
            </a:r>
            <a:endParaRPr sz="1700">
              <a:solidFill>
                <a:schemeClr val="dk1"/>
              </a:solidFill>
            </a:endParaRPr>
          </a:p>
        </p:txBody>
      </p:sp>
      <p:sp>
        <p:nvSpPr>
          <p:cNvPr id="135" name="Google Shape;135;p19"/>
          <p:cNvSpPr txBox="1"/>
          <p:nvPr/>
        </p:nvSpPr>
        <p:spPr>
          <a:xfrm>
            <a:off x="18750" y="4853700"/>
            <a:ext cx="9106500" cy="1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chemeClr val="dk2"/>
                </a:solidFill>
              </a:rPr>
              <a:t>CCNY DSE I2100 - Applied ML and Engineering - Credit Risk Project </a:t>
            </a:r>
            <a:endParaRPr sz="900">
              <a:solidFill>
                <a:schemeClr val="dk2"/>
              </a:solidFill>
            </a:endParaRPr>
          </a:p>
        </p:txBody>
      </p:sp>
      <p:sp>
        <p:nvSpPr>
          <p:cNvPr id="136" name="Google Shape;136;p19"/>
          <p:cNvSpPr txBox="1"/>
          <p:nvPr/>
        </p:nvSpPr>
        <p:spPr>
          <a:xfrm>
            <a:off x="311700" y="916475"/>
            <a:ext cx="3894600" cy="36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chemeClr val="dk1"/>
                </a:solidFill>
              </a:rPr>
              <a:t>Aggregations</a:t>
            </a:r>
            <a:endParaRPr b="1" sz="1800">
              <a:solidFill>
                <a:schemeClr val="dk1"/>
              </a:solidFill>
            </a:endParaRPr>
          </a:p>
          <a:p>
            <a:pPr indent="-330200" lvl="0" marL="457200" rtl="0" algn="l">
              <a:spcBef>
                <a:spcPts val="0"/>
              </a:spcBef>
              <a:spcAft>
                <a:spcPts val="0"/>
              </a:spcAft>
              <a:buClr>
                <a:schemeClr val="dk1"/>
              </a:buClr>
              <a:buSzPts val="1600"/>
              <a:buChar char="●"/>
            </a:pPr>
            <a:r>
              <a:rPr lang="es" sz="1600">
                <a:solidFill>
                  <a:schemeClr val="dk1"/>
                </a:solidFill>
              </a:rPr>
              <a:t>By </a:t>
            </a:r>
            <a:r>
              <a:rPr i="1" lang="es" sz="1600">
                <a:solidFill>
                  <a:schemeClr val="dk1"/>
                </a:solidFill>
              </a:rPr>
              <a:t>case_id</a:t>
            </a:r>
            <a:r>
              <a:rPr lang="es" sz="1600">
                <a:solidFill>
                  <a:schemeClr val="dk1"/>
                </a:solidFill>
              </a:rPr>
              <a:t> and </a:t>
            </a:r>
            <a:r>
              <a:rPr i="1" lang="es" sz="1600">
                <a:solidFill>
                  <a:schemeClr val="dk1"/>
                </a:solidFill>
              </a:rPr>
              <a:t>num_group_1</a:t>
            </a:r>
            <a:endParaRPr i="1" sz="1600">
              <a:solidFill>
                <a:schemeClr val="dk1"/>
              </a:solidFill>
            </a:endParaRPr>
          </a:p>
          <a:p>
            <a:pPr indent="-317500" lvl="1" marL="914400" rtl="0" algn="l">
              <a:spcBef>
                <a:spcPts val="0"/>
              </a:spcBef>
              <a:spcAft>
                <a:spcPts val="0"/>
              </a:spcAft>
              <a:buClr>
                <a:schemeClr val="dk1"/>
              </a:buClr>
              <a:buSzPts val="1400"/>
              <a:buChar char="○"/>
            </a:pPr>
            <a:r>
              <a:rPr i="1" lang="es">
                <a:solidFill>
                  <a:schemeClr val="dk1"/>
                </a:solidFill>
              </a:rPr>
              <a:t>num_group1</a:t>
            </a:r>
            <a:r>
              <a:rPr lang="es">
                <a:solidFill>
                  <a:schemeClr val="dk1"/>
                </a:solidFill>
              </a:rPr>
              <a:t> = 0 by itself</a:t>
            </a:r>
            <a:endParaRPr>
              <a:solidFill>
                <a:schemeClr val="dk1"/>
              </a:solidFill>
            </a:endParaRPr>
          </a:p>
          <a:p>
            <a:pPr indent="-317500" lvl="1" marL="914400" rtl="0" algn="l">
              <a:spcBef>
                <a:spcPts val="0"/>
              </a:spcBef>
              <a:spcAft>
                <a:spcPts val="0"/>
              </a:spcAft>
              <a:buClr>
                <a:schemeClr val="dk1"/>
              </a:buClr>
              <a:buSzPts val="1400"/>
              <a:buChar char="○"/>
            </a:pPr>
            <a:r>
              <a:rPr i="1" lang="es">
                <a:solidFill>
                  <a:schemeClr val="dk1"/>
                </a:solidFill>
              </a:rPr>
              <a:t>num_group1</a:t>
            </a:r>
            <a:r>
              <a:rPr lang="es">
                <a:solidFill>
                  <a:schemeClr val="dk1"/>
                </a:solidFill>
              </a:rPr>
              <a:t> != 0 together</a:t>
            </a:r>
            <a:endParaRPr>
              <a:solidFill>
                <a:schemeClr val="dk1"/>
              </a:solidFill>
            </a:endParaRPr>
          </a:p>
          <a:p>
            <a:pPr indent="-330200" lvl="0" marL="457200" rtl="0" algn="l">
              <a:spcBef>
                <a:spcPts val="0"/>
              </a:spcBef>
              <a:spcAft>
                <a:spcPts val="0"/>
              </a:spcAft>
              <a:buClr>
                <a:schemeClr val="dk1"/>
              </a:buClr>
              <a:buSzPts val="1600"/>
              <a:buChar char="●"/>
            </a:pPr>
            <a:r>
              <a:rPr lang="es" sz="1600">
                <a:solidFill>
                  <a:schemeClr val="dk1"/>
                </a:solidFill>
              </a:rPr>
              <a:t>Numerical</a:t>
            </a:r>
            <a:endParaRPr sz="1600">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Mean, min, max, sum, median</a:t>
            </a:r>
            <a:endParaRPr>
              <a:solidFill>
                <a:schemeClr val="dk1"/>
              </a:solidFill>
            </a:endParaRPr>
          </a:p>
          <a:p>
            <a:pPr indent="-330200" lvl="0" marL="457200" rtl="0" algn="l">
              <a:spcBef>
                <a:spcPts val="0"/>
              </a:spcBef>
              <a:spcAft>
                <a:spcPts val="0"/>
              </a:spcAft>
              <a:buClr>
                <a:schemeClr val="dk1"/>
              </a:buClr>
              <a:buSzPts val="1600"/>
              <a:buChar char="●"/>
            </a:pPr>
            <a:r>
              <a:rPr lang="es" sz="1600">
                <a:solidFill>
                  <a:schemeClr val="dk1"/>
                </a:solidFill>
              </a:rPr>
              <a:t>Dates</a:t>
            </a:r>
            <a:endParaRPr sz="1600">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Min, max, distinct</a:t>
            </a:r>
            <a:endParaRPr>
              <a:solidFill>
                <a:schemeClr val="dk1"/>
              </a:solidFill>
            </a:endParaRPr>
          </a:p>
          <a:p>
            <a:pPr indent="-330200" lvl="0" marL="457200" rtl="0" algn="l">
              <a:spcBef>
                <a:spcPts val="0"/>
              </a:spcBef>
              <a:spcAft>
                <a:spcPts val="0"/>
              </a:spcAft>
              <a:buClr>
                <a:schemeClr val="dk1"/>
              </a:buClr>
              <a:buSzPts val="1600"/>
              <a:buChar char="●"/>
            </a:pPr>
            <a:r>
              <a:rPr lang="es" sz="1600">
                <a:solidFill>
                  <a:schemeClr val="dk1"/>
                </a:solidFill>
              </a:rPr>
              <a:t>Categorical</a:t>
            </a:r>
            <a:endParaRPr sz="1600">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Mode</a:t>
            </a:r>
            <a:endParaRPr>
              <a:solidFill>
                <a:schemeClr val="dk1"/>
              </a:solidFill>
            </a:endParaRPr>
          </a:p>
          <a:p>
            <a:pPr indent="-317500" lvl="1" marL="914400" rtl="0" algn="l">
              <a:spcBef>
                <a:spcPts val="0"/>
              </a:spcBef>
              <a:spcAft>
                <a:spcPts val="0"/>
              </a:spcAft>
              <a:buClr>
                <a:schemeClr val="dk1"/>
              </a:buClr>
              <a:buSzPts val="1400"/>
              <a:buChar char="○"/>
            </a:pPr>
            <a:r>
              <a:rPr lang="es">
                <a:solidFill>
                  <a:schemeClr val="dk1"/>
                </a:solidFill>
              </a:rPr>
              <a:t>Encoded with frequency and binary encoding</a:t>
            </a:r>
            <a:endParaRPr>
              <a:solidFill>
                <a:schemeClr val="dk1"/>
              </a:solidFill>
            </a:endParaRPr>
          </a:p>
        </p:txBody>
      </p:sp>
      <p:graphicFrame>
        <p:nvGraphicFramePr>
          <p:cNvPr id="137" name="Google Shape;137;p19"/>
          <p:cNvGraphicFramePr/>
          <p:nvPr/>
        </p:nvGraphicFramePr>
        <p:xfrm>
          <a:off x="4298075" y="916475"/>
          <a:ext cx="3000000" cy="3000000"/>
        </p:xfrm>
        <a:graphic>
          <a:graphicData uri="http://schemas.openxmlformats.org/drawingml/2006/table">
            <a:tbl>
              <a:tblPr>
                <a:noFill/>
                <a:tableStyleId>{55EF031C-E51C-455E-A78E-60DCDBC3EA70}</a:tableStyleId>
              </a:tblPr>
              <a:tblGrid>
                <a:gridCol w="1265475"/>
                <a:gridCol w="1065075"/>
                <a:gridCol w="1065075"/>
                <a:gridCol w="1065075"/>
              </a:tblGrid>
              <a:tr h="381000">
                <a:tc>
                  <a:txBody>
                    <a:bodyPr/>
                    <a:lstStyle/>
                    <a:p>
                      <a:pPr indent="0" lvl="0" marL="0" rtl="0" algn="l">
                        <a:spcBef>
                          <a:spcPts val="0"/>
                        </a:spcBef>
                        <a:spcAft>
                          <a:spcPts val="0"/>
                        </a:spcAft>
                        <a:buNone/>
                      </a:pPr>
                      <a:r>
                        <a:rPr b="1" lang="es" sz="1200">
                          <a:solidFill>
                            <a:schemeClr val="dk1"/>
                          </a:solidFill>
                        </a:rPr>
                        <a:t>Case ID</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b="1" lang="es" sz="1200">
                          <a:solidFill>
                            <a:schemeClr val="dk1"/>
                          </a:solidFill>
                        </a:rPr>
                        <a:t>N.G. 1</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b="1" lang="es" sz="1200">
                          <a:solidFill>
                            <a:schemeClr val="dk1"/>
                          </a:solidFill>
                        </a:rPr>
                        <a:t>N.G. 2</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b="1" lang="es" sz="1200">
                          <a:solidFill>
                            <a:schemeClr val="dk1"/>
                          </a:solidFill>
                        </a:rPr>
                        <a:t>Num_1</a:t>
                      </a:r>
                      <a:endParaRPr b="1" sz="12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s" sz="1200">
                          <a:solidFill>
                            <a:schemeClr val="dk1"/>
                          </a:solidFill>
                        </a:rPr>
                        <a:t>1</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0</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0</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5</a:t>
                      </a:r>
                      <a:endParaRPr sz="12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s" sz="1200">
                          <a:solidFill>
                            <a:schemeClr val="dk1"/>
                          </a:solidFill>
                        </a:rPr>
                        <a:t>1</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0</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1</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10</a:t>
                      </a:r>
                      <a:endParaRPr sz="12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s" sz="1200">
                          <a:solidFill>
                            <a:schemeClr val="dk1"/>
                          </a:solidFill>
                        </a:rPr>
                        <a:t>1</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1</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0</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4</a:t>
                      </a:r>
                      <a:endParaRPr sz="1200">
                        <a:solidFill>
                          <a:schemeClr val="dk1"/>
                        </a:solidFill>
                      </a:endParaRPr>
                    </a:p>
                  </a:txBody>
                  <a:tcPr marT="91425" marB="91425" marR="91425" marL="91425"/>
                </a:tc>
              </a:tr>
            </a:tbl>
          </a:graphicData>
        </a:graphic>
      </p:graphicFrame>
      <p:graphicFrame>
        <p:nvGraphicFramePr>
          <p:cNvPr id="138" name="Google Shape;138;p19"/>
          <p:cNvGraphicFramePr/>
          <p:nvPr/>
        </p:nvGraphicFramePr>
        <p:xfrm>
          <a:off x="4298075" y="3028950"/>
          <a:ext cx="3000000" cy="3000000"/>
        </p:xfrm>
        <a:graphic>
          <a:graphicData uri="http://schemas.openxmlformats.org/drawingml/2006/table">
            <a:tbl>
              <a:tblPr>
                <a:noFill/>
                <a:tableStyleId>{55EF031C-E51C-455E-A78E-60DCDBC3EA70}</a:tableStyleId>
              </a:tblPr>
              <a:tblGrid>
                <a:gridCol w="1115175"/>
                <a:gridCol w="1115175"/>
                <a:gridCol w="1115175"/>
                <a:gridCol w="1115175"/>
              </a:tblGrid>
              <a:tr h="381000">
                <a:tc>
                  <a:txBody>
                    <a:bodyPr/>
                    <a:lstStyle/>
                    <a:p>
                      <a:pPr indent="0" lvl="0" marL="0" rtl="0" algn="l">
                        <a:spcBef>
                          <a:spcPts val="0"/>
                        </a:spcBef>
                        <a:spcAft>
                          <a:spcPts val="0"/>
                        </a:spcAft>
                        <a:buNone/>
                      </a:pPr>
                      <a:r>
                        <a:rPr b="1" lang="es" sz="1200">
                          <a:solidFill>
                            <a:schemeClr val="dk1"/>
                          </a:solidFill>
                        </a:rPr>
                        <a:t>Case ID</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b="1" lang="es" sz="1200">
                          <a:solidFill>
                            <a:schemeClr val="dk1"/>
                          </a:solidFill>
                        </a:rPr>
                        <a:t>N.G. 1</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b="1" lang="es" sz="1200">
                          <a:solidFill>
                            <a:schemeClr val="dk1"/>
                          </a:solidFill>
                        </a:rPr>
                        <a:t>Num_1_min</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b="1" lang="es" sz="1200">
                          <a:solidFill>
                            <a:schemeClr val="dk1"/>
                          </a:solidFill>
                        </a:rPr>
                        <a:t>Num_1_max</a:t>
                      </a:r>
                      <a:endParaRPr b="1" sz="12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s" sz="1200">
                          <a:solidFill>
                            <a:schemeClr val="dk1"/>
                          </a:solidFill>
                        </a:rPr>
                        <a:t>1</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0</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5</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10</a:t>
                      </a:r>
                      <a:endParaRPr sz="12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s" sz="1200">
                          <a:solidFill>
                            <a:schemeClr val="dk1"/>
                          </a:solidFill>
                        </a:rPr>
                        <a:t>1</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1</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4</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s" sz="1200">
                          <a:solidFill>
                            <a:schemeClr val="dk1"/>
                          </a:solidFill>
                        </a:rPr>
                        <a:t>4</a:t>
                      </a:r>
                      <a:endParaRPr sz="1200">
                        <a:solidFill>
                          <a:schemeClr val="dk1"/>
                        </a:solidFill>
                      </a:endParaRPr>
                    </a:p>
                  </a:txBody>
                  <a:tcPr marT="91425" marB="91425" marR="91425" marL="91425"/>
                </a:tc>
              </a:tr>
            </a:tbl>
          </a:graphicData>
        </a:graphic>
      </p:graphicFrame>
      <p:cxnSp>
        <p:nvCxnSpPr>
          <p:cNvPr id="139" name="Google Shape;139;p19"/>
          <p:cNvCxnSpPr/>
          <p:nvPr/>
        </p:nvCxnSpPr>
        <p:spPr>
          <a:xfrm>
            <a:off x="6528425" y="2496100"/>
            <a:ext cx="0" cy="4008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nvSpPr>
        <p:spPr>
          <a:xfrm>
            <a:off x="311700" y="39275"/>
            <a:ext cx="25329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800">
                <a:solidFill>
                  <a:schemeClr val="dk1"/>
                </a:solidFill>
              </a:rPr>
              <a:t>EDA</a:t>
            </a:r>
            <a:endParaRPr sz="2800">
              <a:solidFill>
                <a:schemeClr val="dk1"/>
              </a:solidFill>
            </a:endParaRPr>
          </a:p>
          <a:p>
            <a:pPr indent="0" lvl="0" marL="0" rtl="0" algn="l">
              <a:spcBef>
                <a:spcPts val="0"/>
              </a:spcBef>
              <a:spcAft>
                <a:spcPts val="0"/>
              </a:spcAft>
              <a:buNone/>
            </a:pPr>
            <a:r>
              <a:t/>
            </a:r>
            <a:endParaRPr sz="2300">
              <a:solidFill>
                <a:schemeClr val="dk1"/>
              </a:solidFill>
            </a:endParaRPr>
          </a:p>
        </p:txBody>
      </p:sp>
      <p:sp>
        <p:nvSpPr>
          <p:cNvPr id="145" name="Google Shape;145;p20"/>
          <p:cNvSpPr txBox="1"/>
          <p:nvPr/>
        </p:nvSpPr>
        <p:spPr>
          <a:xfrm>
            <a:off x="18750" y="4853700"/>
            <a:ext cx="9106500" cy="1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chemeClr val="dk2"/>
                </a:solidFill>
              </a:rPr>
              <a:t>CCNY DSE I2100 - Applied ML and Engineering - Credit Risk Project </a:t>
            </a:r>
            <a:endParaRPr sz="900">
              <a:solidFill>
                <a:schemeClr val="dk2"/>
              </a:solidFill>
            </a:endParaRPr>
          </a:p>
        </p:txBody>
      </p:sp>
      <p:pic>
        <p:nvPicPr>
          <p:cNvPr id="146" name="Google Shape;146;p20"/>
          <p:cNvPicPr preferRelativeResize="0"/>
          <p:nvPr/>
        </p:nvPicPr>
        <p:blipFill>
          <a:blip r:embed="rId3">
            <a:alphaModFix/>
          </a:blip>
          <a:stretch>
            <a:fillRect/>
          </a:stretch>
        </p:blipFill>
        <p:spPr>
          <a:xfrm>
            <a:off x="89200" y="810375"/>
            <a:ext cx="4807825" cy="2993225"/>
          </a:xfrm>
          <a:prstGeom prst="rect">
            <a:avLst/>
          </a:prstGeom>
          <a:noFill/>
          <a:ln>
            <a:noFill/>
          </a:ln>
        </p:spPr>
      </p:pic>
      <p:sp>
        <p:nvSpPr>
          <p:cNvPr id="147" name="Google Shape;147;p20"/>
          <p:cNvSpPr txBox="1"/>
          <p:nvPr/>
        </p:nvSpPr>
        <p:spPr>
          <a:xfrm>
            <a:off x="311700" y="3809475"/>
            <a:ext cx="4585200" cy="10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600">
                <a:solidFill>
                  <a:schemeClr val="dk1"/>
                </a:solidFill>
              </a:rPr>
              <a:t>Date of cases</a:t>
            </a:r>
            <a:endParaRPr b="1" sz="1600">
              <a:solidFill>
                <a:schemeClr val="dk1"/>
              </a:solidFill>
            </a:endParaRPr>
          </a:p>
          <a:p>
            <a:pPr indent="-317500" lvl="0" marL="457200" rtl="0" algn="l">
              <a:spcBef>
                <a:spcPts val="0"/>
              </a:spcBef>
              <a:spcAft>
                <a:spcPts val="0"/>
              </a:spcAft>
              <a:buClr>
                <a:schemeClr val="dk1"/>
              </a:buClr>
              <a:buSzPts val="1400"/>
              <a:buChar char="●"/>
            </a:pPr>
            <a:r>
              <a:rPr lang="es">
                <a:solidFill>
                  <a:schemeClr val="dk1"/>
                </a:solidFill>
              </a:rPr>
              <a:t>There is a significant decline in April 2020, COVID-19</a:t>
            </a:r>
            <a:endParaRPr>
              <a:solidFill>
                <a:schemeClr val="dk1"/>
              </a:solidFill>
            </a:endParaRPr>
          </a:p>
        </p:txBody>
      </p:sp>
      <p:pic>
        <p:nvPicPr>
          <p:cNvPr id="148" name="Google Shape;148;p20"/>
          <p:cNvPicPr preferRelativeResize="0"/>
          <p:nvPr/>
        </p:nvPicPr>
        <p:blipFill>
          <a:blip r:embed="rId4">
            <a:alphaModFix/>
          </a:blip>
          <a:stretch>
            <a:fillRect/>
          </a:stretch>
        </p:blipFill>
        <p:spPr>
          <a:xfrm>
            <a:off x="4896838" y="804500"/>
            <a:ext cx="4071724" cy="3004975"/>
          </a:xfrm>
          <a:prstGeom prst="rect">
            <a:avLst/>
          </a:prstGeom>
          <a:noFill/>
          <a:ln>
            <a:noFill/>
          </a:ln>
        </p:spPr>
      </p:pic>
      <p:sp>
        <p:nvSpPr>
          <p:cNvPr id="149" name="Google Shape;149;p20"/>
          <p:cNvSpPr txBox="1"/>
          <p:nvPr/>
        </p:nvSpPr>
        <p:spPr>
          <a:xfrm>
            <a:off x="4896900" y="3797725"/>
            <a:ext cx="4071600" cy="10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600">
                <a:solidFill>
                  <a:schemeClr val="dk1"/>
                </a:solidFill>
              </a:rPr>
              <a:t>Defaults by date</a:t>
            </a:r>
            <a:endParaRPr b="1" sz="1600">
              <a:solidFill>
                <a:schemeClr val="dk1"/>
              </a:solidFill>
            </a:endParaRPr>
          </a:p>
          <a:p>
            <a:pPr indent="-317500" lvl="0" marL="457200" rtl="0" algn="l">
              <a:spcBef>
                <a:spcPts val="0"/>
              </a:spcBef>
              <a:spcAft>
                <a:spcPts val="0"/>
              </a:spcAft>
              <a:buClr>
                <a:schemeClr val="dk1"/>
              </a:buClr>
              <a:buSzPts val="1400"/>
              <a:buChar char="●"/>
            </a:pPr>
            <a:r>
              <a:rPr lang="es">
                <a:solidFill>
                  <a:schemeClr val="dk1"/>
                </a:solidFill>
              </a:rPr>
              <a:t>Slight increase in percentage of case defaults in the late-2019 to early-2020</a:t>
            </a:r>
            <a:endParaRPr>
              <a:solidFill>
                <a:schemeClr val="dk1"/>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nvSpPr>
        <p:spPr>
          <a:xfrm>
            <a:off x="311700" y="39275"/>
            <a:ext cx="14520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800">
                <a:solidFill>
                  <a:schemeClr val="dk1"/>
                </a:solidFill>
              </a:rPr>
              <a:t>EDA</a:t>
            </a:r>
            <a:endParaRPr sz="2800">
              <a:solidFill>
                <a:schemeClr val="dk1"/>
              </a:solidFill>
            </a:endParaRPr>
          </a:p>
          <a:p>
            <a:pPr indent="0" lvl="0" marL="0" rtl="0" algn="l">
              <a:spcBef>
                <a:spcPts val="0"/>
              </a:spcBef>
              <a:spcAft>
                <a:spcPts val="0"/>
              </a:spcAft>
              <a:buNone/>
            </a:pPr>
            <a:r>
              <a:t/>
            </a:r>
            <a:endParaRPr sz="2300">
              <a:solidFill>
                <a:schemeClr val="dk1"/>
              </a:solidFill>
            </a:endParaRPr>
          </a:p>
        </p:txBody>
      </p:sp>
      <p:sp>
        <p:nvSpPr>
          <p:cNvPr id="155" name="Google Shape;155;p21"/>
          <p:cNvSpPr txBox="1"/>
          <p:nvPr/>
        </p:nvSpPr>
        <p:spPr>
          <a:xfrm>
            <a:off x="18750" y="4853700"/>
            <a:ext cx="9106500" cy="16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900">
                <a:solidFill>
                  <a:schemeClr val="dk2"/>
                </a:solidFill>
              </a:rPr>
              <a:t>CCNY DSE I2100 - Applied ML and Engineering - Credit Risk Project </a:t>
            </a:r>
            <a:endParaRPr sz="900">
              <a:solidFill>
                <a:schemeClr val="dk2"/>
              </a:solidFill>
            </a:endParaRPr>
          </a:p>
        </p:txBody>
      </p:sp>
      <p:sp>
        <p:nvSpPr>
          <p:cNvPr id="156" name="Google Shape;156;p21"/>
          <p:cNvSpPr txBox="1"/>
          <p:nvPr/>
        </p:nvSpPr>
        <p:spPr>
          <a:xfrm>
            <a:off x="311700" y="3658325"/>
            <a:ext cx="4565700" cy="9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600">
                <a:solidFill>
                  <a:schemeClr val="dk1"/>
                </a:solidFill>
              </a:rPr>
              <a:t>Total nulls by </a:t>
            </a:r>
            <a:r>
              <a:rPr b="1" i="1" lang="es" sz="1600">
                <a:solidFill>
                  <a:schemeClr val="dk1"/>
                </a:solidFill>
              </a:rPr>
              <a:t>case_id</a:t>
            </a:r>
            <a:endParaRPr b="1" i="1" sz="1600">
              <a:solidFill>
                <a:schemeClr val="dk1"/>
              </a:solidFill>
            </a:endParaRPr>
          </a:p>
          <a:p>
            <a:pPr indent="-317500" lvl="0" marL="457200" rtl="0" algn="l">
              <a:spcBef>
                <a:spcPts val="0"/>
              </a:spcBef>
              <a:spcAft>
                <a:spcPts val="0"/>
              </a:spcAft>
              <a:buClr>
                <a:schemeClr val="dk1"/>
              </a:buClr>
              <a:buSzPts val="1400"/>
              <a:buChar char="●"/>
            </a:pPr>
            <a:r>
              <a:rPr lang="es">
                <a:solidFill>
                  <a:schemeClr val="dk1"/>
                </a:solidFill>
              </a:rPr>
              <a:t>Appears to be several clusters</a:t>
            </a:r>
            <a:endParaRPr>
              <a:solidFill>
                <a:schemeClr val="dk1"/>
              </a:solidFill>
            </a:endParaRPr>
          </a:p>
        </p:txBody>
      </p:sp>
      <p:pic>
        <p:nvPicPr>
          <p:cNvPr id="157" name="Google Shape;157;p21"/>
          <p:cNvPicPr preferRelativeResize="0"/>
          <p:nvPr/>
        </p:nvPicPr>
        <p:blipFill>
          <a:blip r:embed="rId3">
            <a:alphaModFix/>
          </a:blip>
          <a:stretch>
            <a:fillRect/>
          </a:stretch>
        </p:blipFill>
        <p:spPr>
          <a:xfrm>
            <a:off x="72800" y="908925"/>
            <a:ext cx="4804575" cy="2712675"/>
          </a:xfrm>
          <a:prstGeom prst="rect">
            <a:avLst/>
          </a:prstGeom>
          <a:noFill/>
          <a:ln>
            <a:noFill/>
          </a:ln>
        </p:spPr>
      </p:pic>
      <p:pic>
        <p:nvPicPr>
          <p:cNvPr id="158" name="Google Shape;158;p21"/>
          <p:cNvPicPr preferRelativeResize="0"/>
          <p:nvPr/>
        </p:nvPicPr>
        <p:blipFill>
          <a:blip r:embed="rId4">
            <a:alphaModFix/>
          </a:blip>
          <a:stretch>
            <a:fillRect/>
          </a:stretch>
        </p:blipFill>
        <p:spPr>
          <a:xfrm>
            <a:off x="4877375" y="908925"/>
            <a:ext cx="4155450" cy="2712676"/>
          </a:xfrm>
          <a:prstGeom prst="rect">
            <a:avLst/>
          </a:prstGeom>
          <a:noFill/>
          <a:ln>
            <a:noFill/>
          </a:ln>
        </p:spPr>
      </p:pic>
      <p:sp>
        <p:nvSpPr>
          <p:cNvPr id="159" name="Google Shape;159;p21"/>
          <p:cNvSpPr txBox="1"/>
          <p:nvPr/>
        </p:nvSpPr>
        <p:spPr>
          <a:xfrm>
            <a:off x="4877375" y="3621600"/>
            <a:ext cx="4155300" cy="9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sz="1600">
                <a:solidFill>
                  <a:schemeClr val="dk1"/>
                </a:solidFill>
              </a:rPr>
              <a:t>Defaults by total null values</a:t>
            </a:r>
            <a:endParaRPr b="1" sz="1600">
              <a:solidFill>
                <a:schemeClr val="dk1"/>
              </a:solidFill>
            </a:endParaRPr>
          </a:p>
          <a:p>
            <a:pPr indent="-317500" lvl="0" marL="457200" rtl="0" algn="l">
              <a:spcBef>
                <a:spcPts val="0"/>
              </a:spcBef>
              <a:spcAft>
                <a:spcPts val="0"/>
              </a:spcAft>
              <a:buClr>
                <a:schemeClr val="dk1"/>
              </a:buClr>
              <a:buSzPts val="1400"/>
              <a:buChar char="●"/>
            </a:pPr>
            <a:r>
              <a:rPr lang="es">
                <a:solidFill>
                  <a:schemeClr val="dk1"/>
                </a:solidFill>
              </a:rPr>
              <a:t>Slight pattern on likelihood of defaults based on total null values</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