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2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3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4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2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4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4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0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5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0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E8AF1-91A6-E4AA-9667-CAF32B30B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B9F29-CEB8-D2DC-C0B5-DE740A1A7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/>
          <a:lstStyle/>
          <a:p>
            <a:pPr algn="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14C3ECF2-A11F-C8B4-A370-143BB82A9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21" r="31549" b="-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72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3789" y="6628"/>
            <a:ext cx="4518211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882" h="6857998">
                <a:moveTo>
                  <a:pt x="2702091" y="0"/>
                </a:moveTo>
                <a:lnTo>
                  <a:pt x="6125882" y="0"/>
                </a:lnTo>
                <a:lnTo>
                  <a:pt x="6125882" y="6857998"/>
                </a:lnTo>
                <a:lnTo>
                  <a:pt x="0" y="6846045"/>
                </a:lnTo>
                <a:lnTo>
                  <a:pt x="270209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5C83B-B929-23CE-FD50-D421B961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143" y="580501"/>
            <a:ext cx="7009948" cy="93197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600" dirty="0"/>
              <a:t>Algorithm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5898776" cy="13506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1613647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173896"/>
            <a:ext cx="3094383" cy="3684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038522" y="0"/>
            <a:ext cx="2153476" cy="4446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277412" y="-1"/>
            <a:ext cx="3914588" cy="20977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46383" y="5811078"/>
            <a:ext cx="4678017" cy="1046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98777" y="5307496"/>
            <a:ext cx="6293223" cy="155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6F9225F-748A-0051-E896-958090013071}"/>
              </a:ext>
            </a:extLst>
          </p:cNvPr>
          <p:cNvSpPr/>
          <p:nvPr/>
        </p:nvSpPr>
        <p:spPr>
          <a:xfrm>
            <a:off x="174471" y="1440284"/>
            <a:ext cx="154432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647729-2980-B2A8-AD81-0F44081E6770}"/>
              </a:ext>
            </a:extLst>
          </p:cNvPr>
          <p:cNvSpPr/>
          <p:nvPr/>
        </p:nvSpPr>
        <p:spPr>
          <a:xfrm>
            <a:off x="308460" y="3422538"/>
            <a:ext cx="3187737" cy="2425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preprocessing</a:t>
            </a:r>
          </a:p>
          <a:p>
            <a:endParaRPr lang="en-US" dirty="0"/>
          </a:p>
          <a:p>
            <a:r>
              <a:rPr lang="en-US" dirty="0"/>
              <a:t>Resize (128x128)</a:t>
            </a:r>
          </a:p>
          <a:p>
            <a:r>
              <a:rPr lang="en-US" dirty="0"/>
              <a:t>HSV (Hue Saturation Value)</a:t>
            </a:r>
          </a:p>
          <a:p>
            <a:r>
              <a:rPr lang="en-US" dirty="0"/>
              <a:t>HOG (Histogram of Oriented Gradients)</a:t>
            </a:r>
          </a:p>
          <a:p>
            <a:r>
              <a:rPr lang="en-US" dirty="0"/>
              <a:t>RGB (Red Green Blue)</a:t>
            </a:r>
          </a:p>
          <a:p>
            <a:r>
              <a:rPr lang="en-US" dirty="0"/>
              <a:t>LAB (Light components A and B)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BA4C6B-3360-6311-7A65-A6DFE0F7AF5B}"/>
              </a:ext>
            </a:extLst>
          </p:cNvPr>
          <p:cNvSpPr/>
          <p:nvPr/>
        </p:nvSpPr>
        <p:spPr>
          <a:xfrm>
            <a:off x="3856062" y="3910992"/>
            <a:ext cx="1240122" cy="14489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Info </a:t>
            </a:r>
          </a:p>
          <a:p>
            <a:pPr algn="ctr"/>
            <a:r>
              <a:rPr lang="en-US" dirty="0" err="1"/>
              <a:t>Dropna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DF38DC-6479-CDF9-18DD-E6D5411C3A08}"/>
              </a:ext>
            </a:extLst>
          </p:cNvPr>
          <p:cNvSpPr/>
          <p:nvPr/>
        </p:nvSpPr>
        <p:spPr>
          <a:xfrm>
            <a:off x="2017141" y="1643995"/>
            <a:ext cx="4218328" cy="578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Splitting dataset</a:t>
            </a:r>
          </a:p>
          <a:p>
            <a:pPr algn="ctr"/>
            <a:r>
              <a:rPr lang="en-US" dirty="0"/>
              <a:t>Training 85%, Validation 10%, Testing 5%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3DEDB2-C5D6-5B2A-6F13-A8F831561F71}"/>
              </a:ext>
            </a:extLst>
          </p:cNvPr>
          <p:cNvSpPr/>
          <p:nvPr/>
        </p:nvSpPr>
        <p:spPr>
          <a:xfrm>
            <a:off x="6832985" y="1645307"/>
            <a:ext cx="1613647" cy="5785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Dimensional reduction PCA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7CC43-C7F0-BEC9-C037-6AE55353ED0F}"/>
              </a:ext>
            </a:extLst>
          </p:cNvPr>
          <p:cNvSpPr/>
          <p:nvPr/>
        </p:nvSpPr>
        <p:spPr>
          <a:xfrm>
            <a:off x="5215456" y="2820247"/>
            <a:ext cx="2558723" cy="1938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Classifiers - Best Parameters: </a:t>
            </a:r>
          </a:p>
          <a:p>
            <a:pPr algn="ctr"/>
            <a:br>
              <a:rPr lang="en-US" dirty="0"/>
            </a:br>
            <a:r>
              <a:rPr lang="en-US" dirty="0"/>
              <a:t>SVC (supported vector machine)</a:t>
            </a:r>
          </a:p>
          <a:p>
            <a:pPr algn="ctr"/>
            <a:r>
              <a:rPr lang="en-US" dirty="0"/>
              <a:t>KNN (K Near Neighbors)</a:t>
            </a:r>
          </a:p>
          <a:p>
            <a:pPr algn="ctr"/>
            <a:r>
              <a:rPr lang="en-US" dirty="0"/>
              <a:t>RF (Random Forest)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49F009-2369-33E5-306F-5AD5BAE4F9B8}"/>
              </a:ext>
            </a:extLst>
          </p:cNvPr>
          <p:cNvSpPr/>
          <p:nvPr/>
        </p:nvSpPr>
        <p:spPr>
          <a:xfrm>
            <a:off x="5588000" y="6167120"/>
            <a:ext cx="6293223" cy="551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 ROC AUC</a:t>
            </a:r>
          </a:p>
        </p:txBody>
      </p:sp>
      <p:sp>
        <p:nvSpPr>
          <p:cNvPr id="15" name="Rectangle: Top Corners Snipped 14">
            <a:extLst>
              <a:ext uri="{FF2B5EF4-FFF2-40B4-BE49-F238E27FC236}">
                <a16:creationId xmlns:a16="http://schemas.microsoft.com/office/drawing/2014/main" id="{50754473-3D0E-868F-E00B-63AF1253281F}"/>
              </a:ext>
            </a:extLst>
          </p:cNvPr>
          <p:cNvSpPr/>
          <p:nvPr/>
        </p:nvSpPr>
        <p:spPr>
          <a:xfrm>
            <a:off x="8556380" y="2303931"/>
            <a:ext cx="3097139" cy="1590070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Ensemble methods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Majority Voting</a:t>
            </a:r>
          </a:p>
          <a:p>
            <a:pPr algn="ctr"/>
            <a:r>
              <a:rPr lang="en-US" dirty="0"/>
              <a:t>Gradient Boosting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2F9774-F2A5-6E3E-8467-0BBF5C480576}"/>
              </a:ext>
            </a:extLst>
          </p:cNvPr>
          <p:cNvSpPr/>
          <p:nvPr/>
        </p:nvSpPr>
        <p:spPr>
          <a:xfrm>
            <a:off x="5312755" y="5154748"/>
            <a:ext cx="2527271" cy="7244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Validation (each model)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05EECD7-FD7F-EA02-3A47-CAB485ACE72D}"/>
              </a:ext>
            </a:extLst>
          </p:cNvPr>
          <p:cNvSpPr/>
          <p:nvPr/>
        </p:nvSpPr>
        <p:spPr>
          <a:xfrm>
            <a:off x="8013694" y="5149024"/>
            <a:ext cx="2077302" cy="7244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and validation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BC85B8-8FCB-8AD4-46E2-EA63EA2782DA}"/>
              </a:ext>
            </a:extLst>
          </p:cNvPr>
          <p:cNvSpPr/>
          <p:nvPr/>
        </p:nvSpPr>
        <p:spPr>
          <a:xfrm>
            <a:off x="10385293" y="5148897"/>
            <a:ext cx="1554127" cy="7244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set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6C21D4-36EF-2B11-0B67-B0AF548F52C8}"/>
              </a:ext>
            </a:extLst>
          </p:cNvPr>
          <p:cNvCxnSpPr>
            <a:stCxn id="4" idx="4"/>
          </p:cNvCxnSpPr>
          <p:nvPr/>
        </p:nvCxnSpPr>
        <p:spPr>
          <a:xfrm>
            <a:off x="946631" y="2354684"/>
            <a:ext cx="0" cy="1067854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6B54C7-274B-FDBF-8F0E-2850B8DCE58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496197" y="4635444"/>
            <a:ext cx="359865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5C69767-3B62-E976-85B9-2534421F7A9C}"/>
              </a:ext>
            </a:extLst>
          </p:cNvPr>
          <p:cNvCxnSpPr>
            <a:stCxn id="6" idx="0"/>
          </p:cNvCxnSpPr>
          <p:nvPr/>
        </p:nvCxnSpPr>
        <p:spPr>
          <a:xfrm flipV="1">
            <a:off x="4476123" y="2222497"/>
            <a:ext cx="0" cy="168849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73F4C6F-D08B-CCC0-91FC-B9BC8B0E71A6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235469" y="1933246"/>
            <a:ext cx="597516" cy="131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2B7E4B4-386E-2A6E-6DCA-B50427890FD0}"/>
              </a:ext>
            </a:extLst>
          </p:cNvPr>
          <p:cNvCxnSpPr/>
          <p:nvPr/>
        </p:nvCxnSpPr>
        <p:spPr>
          <a:xfrm>
            <a:off x="5588000" y="2241714"/>
            <a:ext cx="0" cy="61723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603302-7F98-A88B-6815-91C84B6309B1}"/>
              </a:ext>
            </a:extLst>
          </p:cNvPr>
          <p:cNvCxnSpPr/>
          <p:nvPr/>
        </p:nvCxnSpPr>
        <p:spPr>
          <a:xfrm>
            <a:off x="7325360" y="2222497"/>
            <a:ext cx="0" cy="59775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81E4B2-10E7-16DA-730A-79475C051AB7}"/>
              </a:ext>
            </a:extLst>
          </p:cNvPr>
          <p:cNvCxnSpPr>
            <a:cxnSpLocks/>
          </p:cNvCxnSpPr>
          <p:nvPr/>
        </p:nvCxnSpPr>
        <p:spPr>
          <a:xfrm flipH="1">
            <a:off x="6565937" y="4758597"/>
            <a:ext cx="1" cy="39042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F0A19C2-4037-49A8-72AA-FB1F6990316F}"/>
              </a:ext>
            </a:extLst>
          </p:cNvPr>
          <p:cNvCxnSpPr/>
          <p:nvPr/>
        </p:nvCxnSpPr>
        <p:spPr>
          <a:xfrm>
            <a:off x="7817042" y="3417691"/>
            <a:ext cx="760515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2171BD9-401E-E880-467E-B261A67CFE6D}"/>
              </a:ext>
            </a:extLst>
          </p:cNvPr>
          <p:cNvCxnSpPr>
            <a:endCxn id="19" idx="0"/>
          </p:cNvCxnSpPr>
          <p:nvPr/>
        </p:nvCxnSpPr>
        <p:spPr>
          <a:xfrm>
            <a:off x="9045388" y="3910992"/>
            <a:ext cx="6957" cy="123803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F2B30DF-AAA4-4F3D-D6D8-996B0C079F64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1138133" y="3894001"/>
            <a:ext cx="24224" cy="125489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250027-3018-549C-FA1E-1550B34F93F2}"/>
              </a:ext>
            </a:extLst>
          </p:cNvPr>
          <p:cNvCxnSpPr>
            <a:stCxn id="17" idx="4"/>
          </p:cNvCxnSpPr>
          <p:nvPr/>
        </p:nvCxnSpPr>
        <p:spPr>
          <a:xfrm>
            <a:off x="6576391" y="5879200"/>
            <a:ext cx="0" cy="281294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FA966A5-183E-CBCD-7408-EEBDF0478462}"/>
              </a:ext>
            </a:extLst>
          </p:cNvPr>
          <p:cNvCxnSpPr/>
          <p:nvPr/>
        </p:nvCxnSpPr>
        <p:spPr>
          <a:xfrm>
            <a:off x="9045271" y="5889360"/>
            <a:ext cx="0" cy="281294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9B379F3-5151-956B-A68E-1295BB113662}"/>
              </a:ext>
            </a:extLst>
          </p:cNvPr>
          <p:cNvCxnSpPr/>
          <p:nvPr/>
        </p:nvCxnSpPr>
        <p:spPr>
          <a:xfrm>
            <a:off x="11189031" y="5879200"/>
            <a:ext cx="0" cy="281294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97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3789" y="6628"/>
            <a:ext cx="4518211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882" h="6857998">
                <a:moveTo>
                  <a:pt x="2702091" y="0"/>
                </a:moveTo>
                <a:lnTo>
                  <a:pt x="6125882" y="0"/>
                </a:lnTo>
                <a:lnTo>
                  <a:pt x="6125882" y="6857998"/>
                </a:lnTo>
                <a:lnTo>
                  <a:pt x="0" y="6846045"/>
                </a:lnTo>
                <a:lnTo>
                  <a:pt x="270209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2C510-DCA9-2191-A096-3E5F596E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850" y="552253"/>
            <a:ext cx="8526472" cy="93197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600" dirty="0"/>
              <a:t>Image Preprocessing </a:t>
            </a:r>
            <a:br>
              <a:rPr lang="en-US" sz="6600" dirty="0"/>
            </a:br>
            <a:br>
              <a:rPr lang="en-US" sz="6600" dirty="0"/>
            </a:br>
            <a:br>
              <a:rPr lang="en-US" sz="6600" dirty="0"/>
            </a:b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   RGB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5898776" cy="13506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1613647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173896"/>
            <a:ext cx="3094383" cy="3684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038522" y="0"/>
            <a:ext cx="2153476" cy="4446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277412" y="-1"/>
            <a:ext cx="3914588" cy="20977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46383" y="5811078"/>
            <a:ext cx="4678017" cy="1046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98777" y="5307496"/>
            <a:ext cx="6293223" cy="155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C869EC-539D-26AE-BD80-5959A8C3B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002" y="1707144"/>
            <a:ext cx="9144955" cy="240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C16D0D-8E34-F97A-A3A5-DDE3AF536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862" y="4131480"/>
            <a:ext cx="6897108" cy="226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67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3789" y="6628"/>
            <a:ext cx="4518211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882" h="6857998">
                <a:moveTo>
                  <a:pt x="2702091" y="0"/>
                </a:moveTo>
                <a:lnTo>
                  <a:pt x="6125882" y="0"/>
                </a:lnTo>
                <a:lnTo>
                  <a:pt x="6125882" y="6857998"/>
                </a:lnTo>
                <a:lnTo>
                  <a:pt x="0" y="6846045"/>
                </a:lnTo>
                <a:lnTo>
                  <a:pt x="270209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2C510-DCA9-2191-A096-3E5F596E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552253"/>
            <a:ext cx="8936122" cy="93197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600" dirty="0"/>
              <a:t>Image Preprocessing </a:t>
            </a:r>
            <a:br>
              <a:rPr lang="en-US" sz="6600" dirty="0"/>
            </a:br>
            <a:br>
              <a:rPr lang="en-US" sz="6600" dirty="0"/>
            </a:br>
            <a:br>
              <a:rPr lang="en-US" sz="6600" dirty="0"/>
            </a:b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HSV + HOG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5898776" cy="13506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1613647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173896"/>
            <a:ext cx="3094383" cy="3684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038522" y="0"/>
            <a:ext cx="2153476" cy="4446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277412" y="-1"/>
            <a:ext cx="3914588" cy="20977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46383" y="5811078"/>
            <a:ext cx="4678017" cy="1046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98777" y="5307496"/>
            <a:ext cx="6293223" cy="155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C869EC-539D-26AE-BD80-5959A8C3B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74"/>
          <a:stretch/>
        </p:blipFill>
        <p:spPr bwMode="auto">
          <a:xfrm>
            <a:off x="1826002" y="1707144"/>
            <a:ext cx="2370939" cy="240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0039030-44BD-CA57-998F-98CA1F4C6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10" y="1732336"/>
            <a:ext cx="6763907" cy="223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B655EAC-D6E2-67EB-BB15-69E60586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606" y="4163988"/>
            <a:ext cx="6593514" cy="217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78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3789" y="6628"/>
            <a:ext cx="4518211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882" h="6857998">
                <a:moveTo>
                  <a:pt x="2702091" y="0"/>
                </a:moveTo>
                <a:lnTo>
                  <a:pt x="6125882" y="0"/>
                </a:lnTo>
                <a:lnTo>
                  <a:pt x="6125882" y="6857998"/>
                </a:lnTo>
                <a:lnTo>
                  <a:pt x="0" y="6846045"/>
                </a:lnTo>
                <a:lnTo>
                  <a:pt x="270209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2C510-DCA9-2191-A096-3E5F596E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850" y="552253"/>
            <a:ext cx="8526472" cy="93197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600" dirty="0"/>
              <a:t>Image Preprocessing 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   LAB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5898776" cy="13506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1613647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173896"/>
            <a:ext cx="3094383" cy="3684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038522" y="0"/>
            <a:ext cx="2153476" cy="4446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277412" y="-1"/>
            <a:ext cx="3914588" cy="20977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46383" y="5811078"/>
            <a:ext cx="4678017" cy="1046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98777" y="5307496"/>
            <a:ext cx="6293223" cy="155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C869EC-539D-26AE-BD80-5959A8C3B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74"/>
          <a:stretch/>
        </p:blipFill>
        <p:spPr bwMode="auto">
          <a:xfrm>
            <a:off x="4763612" y="1398783"/>
            <a:ext cx="2370939" cy="240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51246E5-715A-FCBA-81F5-6C42CA58F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48" y="3859605"/>
            <a:ext cx="9742808" cy="256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95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DC9B-4B18-7AD8-6A65-B8BD5824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reduction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AB7D14-ED8E-27E3-65D4-1F21F3FC8C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39" y="2045349"/>
            <a:ext cx="5110131" cy="356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A238F6-92FC-328E-E20D-C4853A6E6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" y="2045349"/>
            <a:ext cx="4599939" cy="296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14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C7A6-1695-9B62-7CD0-E11F4AB3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080" y="429577"/>
            <a:ext cx="3778642" cy="1382156"/>
          </a:xfrm>
        </p:spPr>
        <p:txBody>
          <a:bodyPr/>
          <a:lstStyle/>
          <a:p>
            <a:r>
              <a:rPr lang="en-US" dirty="0"/>
              <a:t>ROC - AUC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595BF7B-24C7-312F-EFE7-495C5295C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399" y="2857739"/>
            <a:ext cx="5912648" cy="377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9E7D4ED-134C-A9CC-28B9-7260C7821D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7" y="1485743"/>
            <a:ext cx="5759642" cy="343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9E85E0-C4D3-706C-124F-0EBB8FB783C2}"/>
              </a:ext>
            </a:extLst>
          </p:cNvPr>
          <p:cNvSpPr txBox="1"/>
          <p:nvPr/>
        </p:nvSpPr>
        <p:spPr>
          <a:xfrm>
            <a:off x="924560" y="5212080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Classifiers: Support Vector Classifier (SVC)</a:t>
            </a:r>
          </a:p>
          <a:p>
            <a:r>
              <a:rPr lang="en-US" dirty="0"/>
              <a:t>	  K-Nearest Neighbors (KNN)</a:t>
            </a:r>
          </a:p>
          <a:p>
            <a:r>
              <a:rPr lang="en-US" dirty="0"/>
              <a:t>	  Random Forest  (RF)</a:t>
            </a:r>
          </a:p>
        </p:txBody>
      </p:sp>
    </p:spTree>
    <p:extLst>
      <p:ext uri="{BB962C8B-B14F-4D97-AF65-F5344CB8AC3E}">
        <p14:creationId xmlns:p14="http://schemas.microsoft.com/office/powerpoint/2010/main" val="286117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71DA-E4F4-231D-8D6C-2E32145E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0326"/>
            <a:ext cx="9906000" cy="1382156"/>
          </a:xfrm>
        </p:spPr>
        <p:txBody>
          <a:bodyPr/>
          <a:lstStyle/>
          <a:p>
            <a:r>
              <a:rPr lang="en-US" dirty="0"/>
              <a:t>Ensemble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AB50CF-99D1-7938-20E4-3BE830C85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538" y="1296008"/>
            <a:ext cx="2662339" cy="255206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430436-65BC-498E-4413-69ADE5CA0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27" y="3736920"/>
            <a:ext cx="3943900" cy="2391109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166391E-D891-DDD5-B3ED-CCAD21FF8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440" y="1347355"/>
            <a:ext cx="6570271" cy="436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11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E07D-172F-B81C-6A62-C82F5BF0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Test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D6D6E6-D5BC-E150-8935-E9F1A7624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3352" y="2621280"/>
            <a:ext cx="5802092" cy="3703319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35F12B41-A1E1-0772-003D-49522EB39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" y="1686560"/>
            <a:ext cx="5783898" cy="383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18463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157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Univers Condensed Light</vt:lpstr>
      <vt:lpstr>Walbaum Display Light</vt:lpstr>
      <vt:lpstr>AngleLinesVTI</vt:lpstr>
      <vt:lpstr>PowerPoint Presentation</vt:lpstr>
      <vt:lpstr>Algorithm </vt:lpstr>
      <vt:lpstr>Image Preprocessing         RGB</vt:lpstr>
      <vt:lpstr>Image Preprocessing      HSV + HOG</vt:lpstr>
      <vt:lpstr>Image Preprocessing      LAB</vt:lpstr>
      <vt:lpstr>Dimensional reduction</vt:lpstr>
      <vt:lpstr>ROC - AUC</vt:lpstr>
      <vt:lpstr>Ensemble methods</vt:lpstr>
      <vt:lpstr>Evaluating Test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Sandoval Mesa</dc:creator>
  <cp:lastModifiedBy>Alexander Sandoval Mesa</cp:lastModifiedBy>
  <cp:revision>3</cp:revision>
  <dcterms:created xsi:type="dcterms:W3CDTF">2024-05-13T21:41:44Z</dcterms:created>
  <dcterms:modified xsi:type="dcterms:W3CDTF">2024-05-14T19:06:37Z</dcterms:modified>
</cp:coreProperties>
</file>