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4" r:id="rId6"/>
    <p:sldId id="267" r:id="rId7"/>
    <p:sldId id="268" r:id="rId8"/>
    <p:sldId id="270" r:id="rId9"/>
    <p:sldId id="271" r:id="rId10"/>
    <p:sldId id="272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raf" initials="aa" lastIdx="6" clrIdx="0">
    <p:extLst>
      <p:ext uri="{19B8F6BF-5375-455C-9EA6-DF929625EA0E}">
        <p15:presenceInfo xmlns:p15="http://schemas.microsoft.com/office/powerpoint/2012/main" userId="bdd82fe7c9490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4341-AB8B-407B-8CC0-42A8760058A1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F4A9-C75B-4C15-AD68-EFCB02A0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07EF-ACB7-463A-9161-7173A553E65C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695C-252A-43AC-BD66-D620B4942634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9EE0-A94E-4DCD-ADB5-53CAFCB64CB6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E92B-CA85-452C-92DC-17606F506FFF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653-96EE-4803-9E2F-1EBC08C81A61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8AF-AEFC-44CC-A1EF-723E1FCB0134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700-60F0-4EB5-85D0-EA87D5BA87E8}" type="datetime1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CCF-6C4D-4F32-9167-9DA0DA9A9407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30F-3579-429E-BD3B-92193B7713B3}" type="datetime1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6DD-2DB7-4E23-B6DC-4E87455965F1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DA0AFC-9685-4FD2-8C46-19793EA6AB86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8DCD-7D8A-4E89-B1E8-5DD90A975F39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9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Data_ScienceClu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E3E8B-3E34-438C-961C-3AC456CA7244}"/>
              </a:ext>
            </a:extLst>
          </p:cNvPr>
          <p:cNvSpPr txBox="1"/>
          <p:nvPr/>
        </p:nvSpPr>
        <p:spPr>
          <a:xfrm>
            <a:off x="0" y="6199325"/>
            <a:ext cx="335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ENG: </a:t>
            </a:r>
            <a:r>
              <a:rPr lang="ar-EG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عمرو أشرف محمد</a:t>
            </a:r>
            <a:endParaRPr 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A40838-C055-46C2-8DB6-D5A986C3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0298"/>
            <a:ext cx="12192000" cy="63396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94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66C51-F0AE-47D5-9061-658718865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05" y="174263"/>
            <a:ext cx="5343896" cy="2215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1AEE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"Value inside function: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"Value outside function :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,x)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A0006-5F3D-43AF-97A9-03C9EC8F14D8}"/>
              </a:ext>
            </a:extLst>
          </p:cNvPr>
          <p:cNvSpPr txBox="1"/>
          <p:nvPr/>
        </p:nvSpPr>
        <p:spPr>
          <a:xfrm>
            <a:off x="7790213" y="474392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ED3EE-F9A9-486B-B4AD-9C2A9E7E330E}"/>
              </a:ext>
            </a:extLst>
          </p:cNvPr>
          <p:cNvSpPr txBox="1"/>
          <p:nvPr/>
        </p:nvSpPr>
        <p:spPr>
          <a:xfrm>
            <a:off x="7790213" y="1166888"/>
            <a:ext cx="3621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 inside function :10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 outside function:20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7BAAF-0DC9-497D-ABCF-E48348BB8C11}"/>
              </a:ext>
            </a:extLst>
          </p:cNvPr>
          <p:cNvSpPr txBox="1"/>
          <p:nvPr/>
        </p:nvSpPr>
        <p:spPr>
          <a:xfrm>
            <a:off x="705276" y="2621085"/>
            <a:ext cx="107060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نجد هنا ان قيمة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هي 20مبدأيا . بالرغم من دالة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my _fun()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غيرت قيمة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إلي 10 فهذا لا يؤثر علي القيمة خارج الدالة .</a:t>
            </a: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لأن المتغير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داخل الدالة يكون مختلف ومختص بالدالة .بالرغم هم لديهم نفس الأسماء فيوجد متغيرين مختلفين مع إختلاف المحتويات .</a:t>
            </a: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المتغيرات التي توجد خارج الدالة تكون مرئية من الداخل . فهذا يسمي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global scope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.نستطيع أن نقرأ نفس القيم من داخل الدالة لكن لا نستطيع كتابتهم .</a:t>
            </a: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من أجل تعديل قيم المتغيرات خارج الدالة فيجب علينا أن نوصفهم ك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global variables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بإستخدام كلمة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9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291CA8-D614-49B4-9BD0-CB24ABAAF2AC}"/>
              </a:ext>
            </a:extLst>
          </p:cNvPr>
          <p:cNvSpPr txBox="1"/>
          <p:nvPr/>
        </p:nvSpPr>
        <p:spPr>
          <a:xfrm>
            <a:off x="3930733" y="1294410"/>
            <a:ext cx="7500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400" dirty="0"/>
              <a:t>تنقسم الدوال إلي نوعين: </a:t>
            </a:r>
          </a:p>
          <a:p>
            <a:pPr algn="r"/>
            <a:endParaRPr lang="ar-EG" sz="2400" dirty="0"/>
          </a:p>
          <a:p>
            <a:pPr algn="r" rtl="1"/>
            <a:r>
              <a:rPr lang="ar-EG" sz="2400" dirty="0"/>
              <a:t>1-</a:t>
            </a:r>
            <a:r>
              <a:rPr lang="en-US" sz="2400" dirty="0">
                <a:solidFill>
                  <a:schemeClr val="accent1"/>
                </a:solidFill>
              </a:rPr>
              <a:t>built in functions</a:t>
            </a:r>
            <a:r>
              <a:rPr lang="ar-EG" sz="2400" dirty="0">
                <a:solidFill>
                  <a:schemeClr val="accent1"/>
                </a:solidFill>
              </a:rPr>
              <a:t> </a:t>
            </a:r>
            <a:r>
              <a:rPr lang="ar-EG" sz="2400" dirty="0"/>
              <a:t>:هذه دوال جاهزة فالبايثون</a:t>
            </a:r>
          </a:p>
          <a:p>
            <a:pPr algn="r" rtl="1"/>
            <a:r>
              <a:rPr lang="ar-EG" sz="2400" dirty="0"/>
              <a:t> </a:t>
            </a:r>
          </a:p>
          <a:p>
            <a:pPr algn="r" rtl="1"/>
            <a:r>
              <a:rPr lang="ar-EG" sz="2400" dirty="0"/>
              <a:t>2- </a:t>
            </a:r>
            <a:r>
              <a:rPr lang="en-US" sz="2400" dirty="0">
                <a:solidFill>
                  <a:schemeClr val="accent1"/>
                </a:solidFill>
              </a:rPr>
              <a:t>user defined functions</a:t>
            </a:r>
            <a:r>
              <a:rPr lang="ar-EG" sz="2400" dirty="0">
                <a:solidFill>
                  <a:schemeClr val="accent1"/>
                </a:solidFill>
              </a:rPr>
              <a:t> </a:t>
            </a:r>
            <a:r>
              <a:rPr lang="ar-EG" sz="2400" dirty="0"/>
              <a:t>: تعرف هذه الدوال بواسطة المبرمجين 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FE5C7A-C3EC-4C56-9D4F-E07EFC9A4060}"/>
              </a:ext>
            </a:extLst>
          </p:cNvPr>
          <p:cNvSpPr/>
          <p:nvPr/>
        </p:nvSpPr>
        <p:spPr>
          <a:xfrm>
            <a:off x="5304311" y="176672"/>
            <a:ext cx="1749197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b="1" dirty="0">
                <a:solidFill>
                  <a:schemeClr val="bg1"/>
                </a:solidFill>
              </a:rPr>
              <a:t>أنواع الدوال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04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68091-505A-4673-9FD1-CA5A72FBDBA4}"/>
              </a:ext>
            </a:extLst>
          </p:cNvPr>
          <p:cNvSpPr txBox="1"/>
          <p:nvPr/>
        </p:nvSpPr>
        <p:spPr>
          <a:xfrm>
            <a:off x="4800601" y="185738"/>
            <a:ext cx="331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C93E-CF11-4B71-9716-2F4563D71519}"/>
              </a:ext>
            </a:extLst>
          </p:cNvPr>
          <p:cNvSpPr txBox="1"/>
          <p:nvPr/>
        </p:nvSpPr>
        <p:spPr>
          <a:xfrm>
            <a:off x="714375" y="1214438"/>
            <a:ext cx="575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Telegram: Contact @Data_ScienceClub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75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CB58-2E01-4D39-B9BC-C0563597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356" y="2760086"/>
            <a:ext cx="9291215" cy="1554368"/>
          </a:xfrm>
        </p:spPr>
        <p:txBody>
          <a:bodyPr>
            <a:normAutofit/>
          </a:bodyPr>
          <a:lstStyle/>
          <a:p>
            <a:pPr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7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ar-EG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BDEA9-7E09-4BEE-9FD9-6ADC85886D48}"/>
              </a:ext>
            </a:extLst>
          </p:cNvPr>
          <p:cNvSpPr/>
          <p:nvPr/>
        </p:nvSpPr>
        <p:spPr>
          <a:xfrm>
            <a:off x="4073236" y="95689"/>
            <a:ext cx="3629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94607-3D90-4397-AEC2-00876C813CDB}"/>
              </a:ext>
            </a:extLst>
          </p:cNvPr>
          <p:cNvSpPr txBox="1"/>
          <p:nvPr/>
        </p:nvSpPr>
        <p:spPr>
          <a:xfrm>
            <a:off x="8946982" y="859310"/>
            <a:ext cx="3132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800" b="1" dirty="0">
                <a:latin typeface="Arial" panose="020B0604020202020204" pitchFamily="34" charset="0"/>
                <a:cs typeface="Arial" panose="020B0604020202020204" pitchFamily="34" charset="0"/>
              </a:rPr>
              <a:t>ما هي الدالة في البايثون؟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FF965-0D4A-4EA5-81DF-1B01660FFCF1}"/>
              </a:ext>
            </a:extLst>
          </p:cNvPr>
          <p:cNvSpPr txBox="1"/>
          <p:nvPr/>
        </p:nvSpPr>
        <p:spPr>
          <a:xfrm>
            <a:off x="152706" y="1459778"/>
            <a:ext cx="11886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/>
              <a:t>الدالة هي مجموعة من الجمل المرتبطة ببعض لتقوم بإداء وظيفة معينة.تساعد الدوال في تكوين الكود أكثر تنظيما وتحكما.</a:t>
            </a:r>
          </a:p>
          <a:p>
            <a:pPr algn="r"/>
            <a:r>
              <a:rPr lang="ar-EG" sz="2400" dirty="0"/>
              <a:t>تمنع الدوال التكرار وتجعل الكود قابل لإعادة الاستخدام.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91D996-59C4-46D6-AB90-7378E13196FA}"/>
              </a:ext>
            </a:extLst>
          </p:cNvPr>
          <p:cNvSpPr txBox="1"/>
          <p:nvPr/>
        </p:nvSpPr>
        <p:spPr>
          <a:xfrm>
            <a:off x="296882" y="2538151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Syntax of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C45FA8-3729-44D5-9718-8B1AC13AA598}"/>
              </a:ext>
            </a:extLst>
          </p:cNvPr>
          <p:cNvSpPr txBox="1"/>
          <p:nvPr/>
        </p:nvSpPr>
        <p:spPr>
          <a:xfrm>
            <a:off x="558289" y="3218782"/>
            <a:ext cx="480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def</a:t>
            </a:r>
            <a:r>
              <a:rPr lang="en-US" sz="2400" dirty="0"/>
              <a:t> function _name(parameters):</a:t>
            </a:r>
          </a:p>
          <a:p>
            <a:r>
              <a:rPr lang="ar-EG" sz="2400" dirty="0">
                <a:solidFill>
                  <a:schemeClr val="accent1"/>
                </a:solidFill>
              </a:rPr>
              <a:t>"""             </a:t>
            </a:r>
            <a:r>
              <a:rPr lang="en-US" sz="2400" dirty="0">
                <a:solidFill>
                  <a:schemeClr val="accent1"/>
                </a:solidFill>
              </a:rPr>
              <a:t> docstring</a:t>
            </a:r>
            <a:r>
              <a:rPr lang="ar-EG" sz="2400" dirty="0">
                <a:solidFill>
                  <a:schemeClr val="accent1"/>
                </a:solidFill>
              </a:rPr>
              <a:t>"""</a:t>
            </a:r>
          </a:p>
          <a:p>
            <a:r>
              <a:rPr lang="ar-EG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			statement(s)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5D8A9-587A-48E5-9EC5-6B67DB1AEF34}"/>
              </a:ext>
            </a:extLst>
          </p:cNvPr>
          <p:cNvSpPr txBox="1"/>
          <p:nvPr/>
        </p:nvSpPr>
        <p:spPr>
          <a:xfrm>
            <a:off x="7137543" y="2828229"/>
            <a:ext cx="45322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ar-EG" sz="2400" dirty="0"/>
              <a:t>تتكون الدالة من عدة أشياء:</a:t>
            </a:r>
          </a:p>
          <a:p>
            <a:pPr algn="r"/>
            <a:endParaRPr lang="ar-EG" sz="2400" dirty="0"/>
          </a:p>
          <a:p>
            <a:pPr algn="r" rtl="1"/>
            <a:r>
              <a:rPr lang="ar-EG" sz="2400" dirty="0"/>
              <a:t>1-كلمة </a:t>
            </a:r>
            <a:r>
              <a:rPr lang="en-US" sz="2400" dirty="0"/>
              <a:t>def</a:t>
            </a:r>
            <a:r>
              <a:rPr lang="ar-EG" sz="2400" dirty="0"/>
              <a:t> تشير إلي بداية عنوان الدالة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2- لكل دالة لها أسم خاص بها يميزها.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3- العوامل التي نعطيها قيم للدالة .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4- (:) تشير إلي نهاية كتابة بداية أسم الدالة .</a:t>
            </a:r>
          </a:p>
        </p:txBody>
      </p:sp>
    </p:spTree>
    <p:extLst>
      <p:ext uri="{BB962C8B-B14F-4D97-AF65-F5344CB8AC3E}">
        <p14:creationId xmlns:p14="http://schemas.microsoft.com/office/powerpoint/2010/main" val="8751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2F57B3-EB9C-46D3-B083-F7AF531E465A}"/>
              </a:ext>
            </a:extLst>
          </p:cNvPr>
          <p:cNvSpPr txBox="1"/>
          <p:nvPr/>
        </p:nvSpPr>
        <p:spPr>
          <a:xfrm>
            <a:off x="5459681" y="310231"/>
            <a:ext cx="60979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EG" sz="2400" dirty="0"/>
              <a:t>5- كتابة النص (</a:t>
            </a:r>
            <a:r>
              <a:rPr lang="en-US" sz="2400" dirty="0"/>
              <a:t>docstring</a:t>
            </a:r>
            <a:r>
              <a:rPr lang="ar-EG" sz="2400" dirty="0"/>
              <a:t>) لوصف وظيفة الدالة 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6- جملة بايثون أو أكثر تعمل الجزء الخاص بالدالة 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7- كلمة </a:t>
            </a:r>
            <a:r>
              <a:rPr lang="en-US" sz="2400" dirty="0"/>
              <a:t>return </a:t>
            </a:r>
            <a:r>
              <a:rPr lang="ar-EG" sz="2400" dirty="0"/>
              <a:t> تعود بإسترجاع القيمة من الدالة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C5D8E-B430-4ADB-A409-B93121EFCB1E}"/>
              </a:ext>
            </a:extLst>
          </p:cNvPr>
          <p:cNvSpPr txBox="1"/>
          <p:nvPr/>
        </p:nvSpPr>
        <p:spPr>
          <a:xfrm>
            <a:off x="230579" y="261849"/>
            <a:ext cx="39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a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B8C3D-E4D1-4F87-B5B2-1178D3E83EF1}"/>
              </a:ext>
            </a:extLst>
          </p:cNvPr>
          <p:cNvSpPr txBox="1"/>
          <p:nvPr/>
        </p:nvSpPr>
        <p:spPr>
          <a:xfrm>
            <a:off x="361208" y="1213009"/>
            <a:ext cx="635302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greet(name):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</a:p>
          <a:p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This function greets to </a:t>
            </a:r>
          </a:p>
          <a:p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the person passed in as </a:t>
            </a:r>
          </a:p>
          <a:p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parameter</a:t>
            </a:r>
          </a:p>
          <a:p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ar-EG" sz="24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Hello,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name+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Good morning!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6F451-C42B-48B4-A1D5-53390F28B217}"/>
              </a:ext>
            </a:extLst>
          </p:cNvPr>
          <p:cNvSpPr txBox="1"/>
          <p:nvPr/>
        </p:nvSpPr>
        <p:spPr>
          <a:xfrm>
            <a:off x="666223" y="4223326"/>
            <a:ext cx="4072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&gt;&gt;&gt;</a:t>
            </a:r>
            <a:r>
              <a:rPr lang="en-US" sz="2400" dirty="0"/>
              <a:t>greet(</a:t>
            </a:r>
            <a:r>
              <a:rPr lang="ar-EG" sz="2400" dirty="0"/>
              <a:t>’</a:t>
            </a:r>
            <a:r>
              <a:rPr lang="en-US" sz="2400" dirty="0" err="1"/>
              <a:t>paul</a:t>
            </a:r>
            <a:r>
              <a:rPr lang="ar-EG" sz="2400" dirty="0"/>
              <a:t>’</a:t>
            </a:r>
            <a:r>
              <a:rPr lang="en-US" sz="2400" dirty="0"/>
              <a:t>)</a:t>
            </a:r>
            <a:endParaRPr lang="ar-EG" sz="2400" dirty="0"/>
          </a:p>
          <a:p>
            <a:r>
              <a:rPr lang="en-US" sz="2400" dirty="0"/>
              <a:t>Hello,  </a:t>
            </a:r>
            <a:r>
              <a:rPr lang="en-US" sz="2400" dirty="0" err="1"/>
              <a:t>paul</a:t>
            </a:r>
            <a:r>
              <a:rPr lang="en-US" sz="2400" dirty="0"/>
              <a:t>. Good morning!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AFBD1-458F-446C-A738-2D9C89AF7EBF}"/>
              </a:ext>
            </a:extLst>
          </p:cNvPr>
          <p:cNvSpPr txBox="1"/>
          <p:nvPr/>
        </p:nvSpPr>
        <p:spPr>
          <a:xfrm>
            <a:off x="8891545" y="3429000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كيف تنادي دالة فالبايثون؟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AE4DE-282A-47FC-A215-1CF8617C08C3}"/>
              </a:ext>
            </a:extLst>
          </p:cNvPr>
          <p:cNvSpPr txBox="1"/>
          <p:nvPr/>
        </p:nvSpPr>
        <p:spPr>
          <a:xfrm>
            <a:off x="5860907" y="4608778"/>
            <a:ext cx="6208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عندما نعرف دالة فنستطيع أن نناديها من دالة أو برنامج أخر.</a:t>
            </a:r>
          </a:p>
          <a:p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لكي ننادي دالة فنحن نطابق أسم الدالة بالعوامل الخاصة بها 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9B5D52-0D9A-456D-B7C3-7A42F4F46A4D}"/>
              </a:ext>
            </a:extLst>
          </p:cNvPr>
          <p:cNvSpPr txBox="1"/>
          <p:nvPr/>
        </p:nvSpPr>
        <p:spPr>
          <a:xfrm>
            <a:off x="121920" y="109728"/>
            <a:ext cx="6862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greet(name):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</a:p>
          <a:p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function greets to the person</a:t>
            </a:r>
          </a:p>
          <a:p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passed in as a parameter</a:t>
            </a:r>
          </a:p>
          <a:p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</a:p>
          <a:p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Hello, 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+name +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Good morning!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greet(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96596-2BC2-43F8-A811-B1FBBE473D99}"/>
              </a:ext>
            </a:extLst>
          </p:cNvPr>
          <p:cNvSpPr txBox="1"/>
          <p:nvPr/>
        </p:nvSpPr>
        <p:spPr>
          <a:xfrm>
            <a:off x="2602356" y="2839200"/>
            <a:ext cx="905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ملاحظة: يجب تعريف الدالة دايما قبل أن أنادي علي الدالة .لو حصل غير ذلك يظهر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BFA83-288E-43AC-8E5C-5B26264BA9F8}"/>
              </a:ext>
            </a:extLst>
          </p:cNvPr>
          <p:cNvSpPr txBox="1"/>
          <p:nvPr/>
        </p:nvSpPr>
        <p:spPr>
          <a:xfrm>
            <a:off x="257656" y="3252888"/>
            <a:ext cx="711444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call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paul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definition 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(name):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</a:p>
          <a:p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This function greets to the person passed in as </a:t>
            </a:r>
          </a:p>
          <a:p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Hello, 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+name+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.Good morning!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EG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Error: name</a:t>
            </a:r>
            <a:r>
              <a:rPr lang="ar-EG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’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greet</a:t>
            </a:r>
            <a:r>
              <a:rPr lang="ar-EG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not defined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8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DD077B-0143-496B-8A3E-9C2905BAA678}"/>
              </a:ext>
            </a:extLst>
          </p:cNvPr>
          <p:cNvSpPr txBox="1"/>
          <p:nvPr/>
        </p:nvSpPr>
        <p:spPr>
          <a:xfrm>
            <a:off x="798516" y="2282601"/>
            <a:ext cx="8676861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2000" dirty="0">
              <a:solidFill>
                <a:schemeClr val="accent6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ECA43-11AC-48AD-BA87-A3EF9E76F2D5}"/>
              </a:ext>
            </a:extLst>
          </p:cNvPr>
          <p:cNvSpPr/>
          <p:nvPr/>
        </p:nvSpPr>
        <p:spPr>
          <a:xfrm>
            <a:off x="4596384" y="123457"/>
            <a:ext cx="2631802" cy="44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Doc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ADF2D-E6C4-4C96-83BC-C5DD3DC6393C}"/>
              </a:ext>
            </a:extLst>
          </p:cNvPr>
          <p:cNvSpPr txBox="1"/>
          <p:nvPr/>
        </p:nvSpPr>
        <p:spPr>
          <a:xfrm>
            <a:off x="2084832" y="1162244"/>
            <a:ext cx="9559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أول نص بعد بداية الدالة يسمي </a:t>
            </a:r>
            <a:r>
              <a:rPr lang="en-US" sz="2400" dirty="0"/>
              <a:t>docstring</a:t>
            </a:r>
            <a:r>
              <a:rPr lang="ar-EG" sz="2400" dirty="0"/>
              <a:t> وهو إختصار ل </a:t>
            </a:r>
            <a:r>
              <a:rPr lang="en-US" sz="2400" dirty="0"/>
              <a:t>documentation string</a:t>
            </a:r>
            <a:r>
              <a:rPr lang="ar-EG" sz="2400" dirty="0"/>
              <a:t> </a:t>
            </a:r>
          </a:p>
          <a:p>
            <a:pPr algn="r" rtl="1"/>
            <a:r>
              <a:rPr lang="ar-EG" sz="2400" dirty="0"/>
              <a:t>وهو يستخدم لتفسير وظيفة الدالة 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EB9C1-B8A4-4507-86F4-305D6FA1642D}"/>
              </a:ext>
            </a:extLst>
          </p:cNvPr>
          <p:cNvSpPr txBox="1"/>
          <p:nvPr/>
        </p:nvSpPr>
        <p:spPr>
          <a:xfrm>
            <a:off x="304800" y="2474512"/>
            <a:ext cx="831349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(greet. _doc_)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function greets to the person passed 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as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parameter</a:t>
            </a:r>
          </a:p>
        </p:txBody>
      </p:sp>
    </p:spTree>
    <p:extLst>
      <p:ext uri="{BB962C8B-B14F-4D97-AF65-F5344CB8AC3E}">
        <p14:creationId xmlns:p14="http://schemas.microsoft.com/office/powerpoint/2010/main" val="406363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8BAB9D-3AA3-415E-A0FD-BFCB3658D642}"/>
              </a:ext>
            </a:extLst>
          </p:cNvPr>
          <p:cNvSpPr txBox="1"/>
          <p:nvPr/>
        </p:nvSpPr>
        <p:spPr>
          <a:xfrm>
            <a:off x="4060337" y="83127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return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250F7-4553-4E72-821C-F07544180545}"/>
              </a:ext>
            </a:extLst>
          </p:cNvPr>
          <p:cNvSpPr txBox="1"/>
          <p:nvPr/>
        </p:nvSpPr>
        <p:spPr>
          <a:xfrm>
            <a:off x="4275117" y="1056904"/>
            <a:ext cx="7355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تستخدم </a:t>
            </a:r>
            <a:r>
              <a:rPr lang="en-US" sz="2400" dirty="0"/>
              <a:t>return</a:t>
            </a:r>
            <a:r>
              <a:rPr lang="ar-EG" sz="2400" dirty="0"/>
              <a:t> للخروج من الدالة والرجوع للمكان الذي ينادي فيه الدالة. 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B4FE2-5D44-4526-8C75-078C38A3BB25}"/>
              </a:ext>
            </a:extLst>
          </p:cNvPr>
          <p:cNvSpPr txBox="1"/>
          <p:nvPr/>
        </p:nvSpPr>
        <p:spPr>
          <a:xfrm>
            <a:off x="415637" y="1805050"/>
            <a:ext cx="3453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Syntax of return</a:t>
            </a:r>
          </a:p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[expression _ list]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A47A23-3896-4ECB-975C-859683ECFB40}"/>
              </a:ext>
            </a:extLst>
          </p:cNvPr>
          <p:cNvSpPr txBox="1"/>
          <p:nvPr/>
        </p:nvSpPr>
        <p:spPr>
          <a:xfrm>
            <a:off x="415637" y="3013501"/>
            <a:ext cx="11562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هذه الجملة تحتوي علي تعبير يعطي استرجاع القيمة.لو لا تعبير في الجملة أو كلمة </a:t>
            </a:r>
            <a:r>
              <a:rPr lang="en-US" sz="2400" dirty="0"/>
              <a:t>return</a:t>
            </a:r>
            <a:r>
              <a:rPr lang="ar-EG" sz="2400" dirty="0"/>
              <a:t> نفسها مش موجودة داخل الدالة فتعود الدالة ب </a:t>
            </a:r>
            <a:r>
              <a:rPr lang="en-US" sz="2400" dirty="0"/>
              <a:t>none object</a:t>
            </a:r>
            <a:r>
              <a:rPr lang="ar-EG" sz="2400" dirty="0"/>
              <a:t> 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33D4CD-104C-4CC3-AB29-D74F3EE75DE6}"/>
              </a:ext>
            </a:extLst>
          </p:cNvPr>
          <p:cNvSpPr txBox="1"/>
          <p:nvPr/>
        </p:nvSpPr>
        <p:spPr>
          <a:xfrm>
            <a:off x="415637" y="3624507"/>
            <a:ext cx="4025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(greet(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May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(("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Hello ,May . Good morning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3FB19-374D-49B8-BDED-9E4BA0CCDAA4}"/>
              </a:ext>
            </a:extLst>
          </p:cNvPr>
          <p:cNvSpPr txBox="1"/>
          <p:nvPr/>
        </p:nvSpPr>
        <p:spPr>
          <a:xfrm>
            <a:off x="2142231" y="5617788"/>
            <a:ext cx="9778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كلمة </a:t>
            </a:r>
            <a:r>
              <a:rPr lang="en-US" sz="2400" dirty="0"/>
              <a:t>none</a:t>
            </a:r>
            <a:r>
              <a:rPr lang="ar-EG" sz="2400" dirty="0"/>
              <a:t> هي القيمة المسترجعة عندما </a:t>
            </a:r>
            <a:r>
              <a:rPr lang="en-US" sz="2400" dirty="0"/>
              <a:t>great()</a:t>
            </a:r>
            <a:r>
              <a:rPr lang="ar-EG" sz="2400" dirty="0"/>
              <a:t> تطبع تلقائي الاسم ولا تستخدم كلمة </a:t>
            </a:r>
            <a:r>
              <a:rPr lang="en-US" sz="2400" dirty="0"/>
              <a:t>return</a:t>
            </a:r>
          </a:p>
          <a:p>
            <a:pPr algn="r" rtl="1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88440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4E7D1C-B268-46D6-B85E-1FCD736E194C}"/>
              </a:ext>
            </a:extLst>
          </p:cNvPr>
          <p:cNvSpPr txBox="1"/>
          <p:nvPr/>
        </p:nvSpPr>
        <p:spPr>
          <a:xfrm>
            <a:off x="618658" y="463138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return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5BF79D-DAF8-4DB2-BEF0-E576169C2119}"/>
              </a:ext>
            </a:extLst>
          </p:cNvPr>
          <p:cNvSpPr txBox="1"/>
          <p:nvPr/>
        </p:nvSpPr>
        <p:spPr>
          <a:xfrm>
            <a:off x="618658" y="1163782"/>
            <a:ext cx="57751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_value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(num):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This function returns the absolute</a:t>
            </a:r>
          </a:p>
          <a:p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value of the entered number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num&gt;=0: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num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–num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(absolute _value(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(absolute _ value(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725A2A-5AA1-4423-B27E-7CA016F8A664}"/>
              </a:ext>
            </a:extLst>
          </p:cNvPr>
          <p:cNvSpPr txBox="1"/>
          <p:nvPr/>
        </p:nvSpPr>
        <p:spPr>
          <a:xfrm>
            <a:off x="8549759" y="702117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623EE5-B3E2-46DE-83EB-0AF2B90559B4}"/>
              </a:ext>
            </a:extLst>
          </p:cNvPr>
          <p:cNvSpPr txBox="1"/>
          <p:nvPr/>
        </p:nvSpPr>
        <p:spPr>
          <a:xfrm>
            <a:off x="9137420" y="1246909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1999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569BDD-67A3-40C5-97E6-98DE1FDDF101}"/>
              </a:ext>
            </a:extLst>
          </p:cNvPr>
          <p:cNvSpPr txBox="1"/>
          <p:nvPr/>
        </p:nvSpPr>
        <p:spPr>
          <a:xfrm>
            <a:off x="5961413" y="391885"/>
            <a:ext cx="5415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Function works in python</a:t>
            </a:r>
          </a:p>
        </p:txBody>
      </p:sp>
      <p:pic>
        <p:nvPicPr>
          <p:cNvPr id="1026" name="Picture 2" descr="How function works in Python?">
            <a:extLst>
              <a:ext uri="{FF2B5EF4-FFF2-40B4-BE49-F238E27FC236}">
                <a16:creationId xmlns:a16="http://schemas.microsoft.com/office/drawing/2014/main" id="{DCBD2C0A-49E0-47E1-81B4-B8B7B8794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4265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197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1346AC-B6BC-488D-BC03-2B9062E9B2F2}"/>
              </a:ext>
            </a:extLst>
          </p:cNvPr>
          <p:cNvSpPr txBox="1"/>
          <p:nvPr/>
        </p:nvSpPr>
        <p:spPr>
          <a:xfrm>
            <a:off x="4263525" y="142504"/>
            <a:ext cx="4079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محتوي وتوقيت الوجود للمتغيرات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16091-9261-48C8-85DC-EFEF15678701}"/>
              </a:ext>
            </a:extLst>
          </p:cNvPr>
          <p:cNvSpPr txBox="1"/>
          <p:nvPr/>
        </p:nvSpPr>
        <p:spPr>
          <a:xfrm>
            <a:off x="3645725" y="1235034"/>
            <a:ext cx="8310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400" dirty="0"/>
              <a:t>يعتبر محتوي المتغير هو جزء من البرنامج الذي يعرف فيه المتغير. </a:t>
            </a:r>
          </a:p>
          <a:p>
            <a:pPr algn="r"/>
            <a:endParaRPr lang="ar-EG" sz="2400" dirty="0"/>
          </a:p>
          <a:p>
            <a:pPr algn="r" rtl="1"/>
            <a:r>
              <a:rPr lang="ar-EG" sz="2400" dirty="0"/>
              <a:t> العوامل والمتغيرات المعرفة داخل الدالة لا تكون مرئية من خارج الدالة. لذلك هم</a:t>
            </a:r>
            <a:r>
              <a:rPr lang="en-US" sz="2400" dirty="0"/>
              <a:t>  local scope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30A941-85CC-4BA5-9313-97A07639469D}"/>
              </a:ext>
            </a:extLst>
          </p:cNvPr>
          <p:cNvSpPr txBox="1"/>
          <p:nvPr/>
        </p:nvSpPr>
        <p:spPr>
          <a:xfrm>
            <a:off x="2148396" y="3208486"/>
            <a:ext cx="98075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يعتبر وقت وجود المتغيرهو الفترة المتواجد فيها في الذاكرة .</a:t>
            </a:r>
          </a:p>
          <a:p>
            <a:pPr algn="r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يكون وقت وجود المتغيرات داخل الدالة نفس توقيت تنفيذ الدالة.</a:t>
            </a:r>
          </a:p>
          <a:p>
            <a:pPr algn="r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يتم تدمير المتغيرات بمجرد العودة من الدالة .لذلك لا تتذكر الدالة قيمة المتغيرمن المناداة السابقة بها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441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1858</TotalTime>
  <Words>786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Rockwell</vt:lpstr>
      <vt:lpstr>Gallery</vt:lpstr>
      <vt:lpstr>PowerPoint Presentation</vt:lpstr>
      <vt:lpstr>   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club</dc:title>
  <dc:creator>amr ashraf</dc:creator>
  <cp:lastModifiedBy>amr ashraf</cp:lastModifiedBy>
  <cp:revision>32</cp:revision>
  <dcterms:created xsi:type="dcterms:W3CDTF">2021-08-22T22:04:12Z</dcterms:created>
  <dcterms:modified xsi:type="dcterms:W3CDTF">2021-10-05T21:48:58Z</dcterms:modified>
</cp:coreProperties>
</file>