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4" r:id="rId6"/>
    <p:sldId id="267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292091"/>
            <a:ext cx="335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298"/>
            <a:ext cx="12192000" cy="64323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4CE0AF-F4E5-4DB7-A5D6-83DADC3B58A1}"/>
              </a:ext>
            </a:extLst>
          </p:cNvPr>
          <p:cNvSpPr/>
          <p:nvPr/>
        </p:nvSpPr>
        <p:spPr>
          <a:xfrm>
            <a:off x="3220193" y="168924"/>
            <a:ext cx="5033157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function arguments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2D988B-96CD-4274-BE8C-0CBFCED01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983902"/>
            <a:ext cx="4771900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greet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(name, msg):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"""This function greets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the person with the provided message"""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"Hello"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name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',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+ msg)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greet(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"Monica"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"Good morning!"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977F4-CDDD-470F-9EE2-8B1DA85FBA7B}"/>
              </a:ext>
            </a:extLst>
          </p:cNvPr>
          <p:cNvSpPr txBox="1"/>
          <p:nvPr/>
        </p:nvSpPr>
        <p:spPr>
          <a:xfrm>
            <a:off x="6980716" y="983902"/>
            <a:ext cx="4089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 Monica, Good morning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42962-E6E4-4BBB-8EA8-BA2F247E2A1E}"/>
              </a:ext>
            </a:extLst>
          </p:cNvPr>
          <p:cNvSpPr txBox="1"/>
          <p:nvPr/>
        </p:nvSpPr>
        <p:spPr>
          <a:xfrm>
            <a:off x="5015123" y="2426362"/>
            <a:ext cx="6476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dirty="0"/>
              <a:t>ا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لعوامل :</a:t>
            </a:r>
          </a:p>
          <a:p>
            <a:pPr algn="r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في الدالة المعرفة ..اتعملنا إزاي نعرف الدالة و كيفية استدعائها  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C1A67-BCDB-4D47-BCE5-15F72734C1FF}"/>
              </a:ext>
            </a:extLst>
          </p:cNvPr>
          <p:cNvSpPr txBox="1"/>
          <p:nvPr/>
        </p:nvSpPr>
        <p:spPr>
          <a:xfrm>
            <a:off x="931918" y="3743900"/>
            <a:ext cx="105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نجد هنا في هذا الكود الدالة </a:t>
            </a:r>
            <a:r>
              <a:rPr lang="en-US" sz="2400" dirty="0"/>
              <a:t>greet()</a:t>
            </a:r>
            <a:r>
              <a:rPr lang="ar-EG" sz="2400" dirty="0"/>
              <a:t>  لديها عنصرين . عندما ننادي هذه الدالة مع عاملين فتنفذ بسلاسة ولا يظهرأي رسالة خطأ . لو ننادي هذه الدالة مع عوامل مختلفة من الأرقام فمترجم البايثون يظهر رسالة خطأ.الأدني هو أن ننادي هذه الدالة مع واحدة او بدون عوامل مع رسائل الخطأ الخاصة بها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6C6BA-CD32-4769-A80C-DF24A0DC7B50}"/>
              </a:ext>
            </a:extLst>
          </p:cNvPr>
          <p:cNvSpPr txBox="1"/>
          <p:nvPr/>
        </p:nvSpPr>
        <p:spPr>
          <a:xfrm>
            <a:off x="632319" y="5040237"/>
            <a:ext cx="9342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&gt;&gt;&gt;greet(</a:t>
            </a:r>
            <a:r>
              <a:rPr lang="ar-EG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Monica</a:t>
            </a:r>
            <a:r>
              <a:rPr lang="ar-EG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#only one argument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ar-EG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Error: great() missing 1 required positional argument: </a:t>
            </a:r>
            <a:r>
              <a:rPr lang="ar-EG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A16EF-18AE-48C7-B080-EE71208D3550}"/>
              </a:ext>
            </a:extLst>
          </p:cNvPr>
          <p:cNvSpPr txBox="1"/>
          <p:nvPr/>
        </p:nvSpPr>
        <p:spPr>
          <a:xfrm>
            <a:off x="525308" y="5915035"/>
            <a:ext cx="11141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&gt;&gt;&gt;greet()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 no arguments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Error: great() missing 2 required positional arguments : </a:t>
            </a:r>
            <a:r>
              <a:rPr lang="ar-EG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ar-EG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ar-EG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ar-EG" dirty="0">
                <a:solidFill>
                  <a:schemeClr val="accent1">
                    <a:lumMod val="75000"/>
                  </a:schemeClr>
                </a:solidFill>
              </a:rPr>
              <a:t>’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1E47B-835C-4448-A8FF-11B607589699}"/>
              </a:ext>
            </a:extLst>
          </p:cNvPr>
          <p:cNvSpPr txBox="1"/>
          <p:nvPr/>
        </p:nvSpPr>
        <p:spPr>
          <a:xfrm>
            <a:off x="6322824" y="759840"/>
            <a:ext cx="590893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24690-A351-49F1-93B4-EC136C8B3A66}"/>
              </a:ext>
            </a:extLst>
          </p:cNvPr>
          <p:cNvSpPr txBox="1"/>
          <p:nvPr/>
        </p:nvSpPr>
        <p:spPr>
          <a:xfrm>
            <a:off x="4590261" y="96088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عوامل متغيرات الدالة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152D0-C2A3-42B0-A947-C47178ECBBA4}"/>
              </a:ext>
            </a:extLst>
          </p:cNvPr>
          <p:cNvSpPr txBox="1"/>
          <p:nvPr/>
        </p:nvSpPr>
        <p:spPr>
          <a:xfrm>
            <a:off x="367068" y="721771"/>
            <a:ext cx="11800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تمتلك الدوال عدد ثابت من أرقام العوامل .يوجد طرق أخري لتعريف دالة التي تستطيع أن تأخذ عوامل أرقام المتغيرات .</a:t>
            </a: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ثلاث أشكال مختلفة من هذا النوع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91A73A-6C58-4C83-836F-AF1495427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4" y="1259479"/>
            <a:ext cx="5903937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greet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(name, msg=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"Good morning!"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):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"""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This function greets to the person with the provided message.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If the message is not provided, it defaults to "Good morning!" """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"Hello"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name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',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+ msg)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greet(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"Kate"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greet(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"Bruce"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"How do you do?"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EE3AC-B55C-474A-ADA2-8FFFCAF18B07}"/>
              </a:ext>
            </a:extLst>
          </p:cNvPr>
          <p:cNvSpPr txBox="1"/>
          <p:nvPr/>
        </p:nvSpPr>
        <p:spPr>
          <a:xfrm>
            <a:off x="6096000" y="1711422"/>
            <a:ext cx="4174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 Kate, Good morning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 Bruce, How do you do?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417AB-14C6-40CB-8794-731F629DE332}"/>
              </a:ext>
            </a:extLst>
          </p:cNvPr>
          <p:cNvSpPr txBox="1"/>
          <p:nvPr/>
        </p:nvSpPr>
        <p:spPr>
          <a:xfrm>
            <a:off x="7259518" y="3161420"/>
            <a:ext cx="4467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العوامل الأفتراضية فالبايثون:</a:t>
            </a:r>
          </a:p>
          <a:p>
            <a:pPr algn="r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تملك عوامل الدالة قيم افتراضية فالبايثون.</a:t>
            </a: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نستطيع أن نستخدم قيمة إفتراضية لأي عامل</a:t>
            </a: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بإستخدام العلامة (=)      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E9657-E180-452B-B6BB-5FFDD4979326}"/>
              </a:ext>
            </a:extLst>
          </p:cNvPr>
          <p:cNvSpPr txBox="1"/>
          <p:nvPr/>
        </p:nvSpPr>
        <p:spPr>
          <a:xfrm>
            <a:off x="155929" y="5311350"/>
            <a:ext cx="1169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في هذه الدالة :العنصر </a:t>
            </a:r>
            <a:r>
              <a:rPr lang="en-US" sz="2400" dirty="0"/>
              <a:t>name</a:t>
            </a:r>
            <a:r>
              <a:rPr lang="ar-EG" sz="2400" dirty="0"/>
              <a:t> لا يملك قيمة إفتراضية وهو مطلوب أثناء ال</a:t>
            </a:r>
            <a:r>
              <a:rPr lang="en-US" sz="2400" dirty="0"/>
              <a:t>call</a:t>
            </a:r>
            <a:r>
              <a:rPr lang="ar-EG" sz="2400" dirty="0"/>
              <a:t> . العامل </a:t>
            </a:r>
            <a:r>
              <a:rPr lang="en-US" sz="2400" dirty="0"/>
              <a:t>msg</a:t>
            </a:r>
            <a:r>
              <a:rPr lang="ar-EG" sz="2400" dirty="0"/>
              <a:t> يملك قيمة إفتراضية </a:t>
            </a:r>
            <a:r>
              <a:rPr lang="en-US" sz="2400" dirty="0"/>
              <a:t>good morning</a:t>
            </a:r>
            <a:r>
              <a:rPr lang="ar-EG" sz="2400" dirty="0"/>
              <a:t> لذلك هذا يعتبر إختياري أثناء ال </a:t>
            </a:r>
            <a:r>
              <a:rPr lang="en-US" sz="2400" dirty="0"/>
              <a:t>call</a:t>
            </a:r>
            <a:r>
              <a:rPr lang="ar-EG" sz="2400" dirty="0"/>
              <a:t> . لو إن وجدت القيمة فسوف تتكرر القيمة الإفتراضية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656563-FB54-4547-BAE8-B622229007E8}"/>
              </a:ext>
            </a:extLst>
          </p:cNvPr>
          <p:cNvSpPr txBox="1"/>
          <p:nvPr/>
        </p:nvSpPr>
        <p:spPr>
          <a:xfrm>
            <a:off x="3064103" y="510776"/>
            <a:ext cx="878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أي رقم من العوامل في الدالة يملك قيمة إفتراضية لكن بمجرد أننا نملك عامل إفتراضي</a:t>
            </a: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فكل العناصر يجب أن تملك قيم إفتراضية . هذا يعني العوامل غير إفتراضية لا تستطيع </a:t>
            </a: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أن تتبع العوامل العوامل الإفتراضية.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BE940-462E-4C25-8E36-0ABFE989C816}"/>
              </a:ext>
            </a:extLst>
          </p:cNvPr>
          <p:cNvSpPr txBox="1"/>
          <p:nvPr/>
        </p:nvSpPr>
        <p:spPr>
          <a:xfrm>
            <a:off x="938149" y="2280063"/>
            <a:ext cx="646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greet(msg=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good morning !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,name):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CBEE4-C4B9-432E-BA9D-92BA19C407A3}"/>
              </a:ext>
            </a:extLst>
          </p:cNvPr>
          <p:cNvSpPr txBox="1"/>
          <p:nvPr/>
        </p:nvSpPr>
        <p:spPr>
          <a:xfrm>
            <a:off x="938149" y="2967335"/>
            <a:ext cx="838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error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non-default argument follows default argument</a:t>
            </a: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831E2E-0E0D-42B1-8CDC-F8A5A5733ABA}"/>
              </a:ext>
            </a:extLst>
          </p:cNvPr>
          <p:cNvSpPr/>
          <p:nvPr/>
        </p:nvSpPr>
        <p:spPr>
          <a:xfrm>
            <a:off x="3098083" y="0"/>
            <a:ext cx="5386234" cy="53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keyword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E6CD1-8DB4-4DAC-A57F-7B1534521835}"/>
              </a:ext>
            </a:extLst>
          </p:cNvPr>
          <p:cNvSpPr txBox="1"/>
          <p:nvPr/>
        </p:nvSpPr>
        <p:spPr>
          <a:xfrm>
            <a:off x="877824" y="722494"/>
            <a:ext cx="108801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/>
              <a:t>عندما ننادي دالة مع بعض القيم فهذه القيم تطابق العوامل المناسبة لوضعها.</a:t>
            </a:r>
            <a:endParaRPr lang="en-US" sz="2400" dirty="0"/>
          </a:p>
          <a:p>
            <a:pPr algn="r"/>
            <a:endParaRPr lang="ar-EG" sz="2400" dirty="0"/>
          </a:p>
          <a:p>
            <a:pPr algn="r" rtl="1"/>
            <a:r>
              <a:rPr lang="ar-EG" sz="2400" dirty="0"/>
              <a:t>في المثال السابق : الدالة </a:t>
            </a:r>
            <a:r>
              <a:rPr lang="en-US" sz="2400" dirty="0"/>
              <a:t>greet()</a:t>
            </a:r>
            <a:r>
              <a:rPr lang="ar-EG" sz="2400" dirty="0"/>
              <a:t>  عندما نناديها مثل </a:t>
            </a:r>
            <a:r>
              <a:rPr lang="en-US" sz="2400" dirty="0"/>
              <a:t>greet( “</a:t>
            </a:r>
            <a:r>
              <a:rPr lang="en-US" sz="2400" dirty="0" err="1"/>
              <a:t>bruce</a:t>
            </a:r>
            <a:r>
              <a:rPr lang="en-US" sz="2400" dirty="0"/>
              <a:t>” , “how do you do?”)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قيمة "</a:t>
            </a:r>
            <a:r>
              <a:rPr lang="en-US" sz="2400" dirty="0"/>
              <a:t>Bruce</a:t>
            </a:r>
            <a:r>
              <a:rPr lang="ar-EG" sz="2400" dirty="0"/>
              <a:t>" تطابق مع العامل </a:t>
            </a:r>
            <a:r>
              <a:rPr lang="en-US" sz="2400" dirty="0"/>
              <a:t>name</a:t>
            </a:r>
            <a:r>
              <a:rPr lang="ar-EG" sz="2400" dirty="0"/>
              <a:t> ومتشابها ب "</a:t>
            </a:r>
            <a:r>
              <a:rPr lang="en-US" sz="2400" dirty="0"/>
              <a:t>how do you do</a:t>
            </a:r>
            <a:r>
              <a:rPr lang="ar-EG" sz="2400" dirty="0"/>
              <a:t>" إلي </a:t>
            </a:r>
            <a:r>
              <a:rPr lang="en-US" sz="2400" dirty="0"/>
              <a:t>msg</a:t>
            </a:r>
            <a:r>
              <a:rPr lang="ar-EG" sz="2400" dirty="0"/>
              <a:t> . 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توجه البايثون إلي أن تنادي بإستخدام عوامل الكلمات .عندما ننادي دوال في هذه الطريقة فترتيب العناصر يتغير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B584C-4F71-4493-8412-B2290BC3D4F3}"/>
              </a:ext>
            </a:extLst>
          </p:cNvPr>
          <p:cNvSpPr txBox="1"/>
          <p:nvPr/>
        </p:nvSpPr>
        <p:spPr>
          <a:xfrm>
            <a:off x="38141" y="3541370"/>
            <a:ext cx="647484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 keyword arguments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greet(name=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Bruce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,msg=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you do?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 Keyword arguments(out  of order)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greet(msg=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you do?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name =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Bruce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positional ,1 keyword argument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greet(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Bruce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msg= 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you do?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001BEC-7078-4204-A987-651FFDF1047B}"/>
              </a:ext>
            </a:extLst>
          </p:cNvPr>
          <p:cNvSpPr txBox="1"/>
          <p:nvPr/>
        </p:nvSpPr>
        <p:spPr>
          <a:xfrm>
            <a:off x="4453246" y="2546797"/>
            <a:ext cx="75893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نستطيع أن نخلط أماكن العوامل بكلمات العوامل أثناء مناداة الدالة .</a:t>
            </a:r>
          </a:p>
          <a:p>
            <a:pPr algn="r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لكن يجب أن نتذكر أن كلمات العوامل تتبع أماكن العوامل.</a:t>
            </a: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امتلاك وضع العوامل بعد كلمات العوامل سوف سوف يظهر نتيجة خطأ 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40C24-6E30-4E3A-89FC-9FAEF6174A9E}"/>
              </a:ext>
            </a:extLst>
          </p:cNvPr>
          <p:cNvSpPr txBox="1"/>
          <p:nvPr/>
        </p:nvSpPr>
        <p:spPr>
          <a:xfrm>
            <a:off x="1496291" y="3146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08C353-E4E6-4516-8C14-FEF06864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2" y="4688360"/>
            <a:ext cx="590203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greet(name=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"Bruce"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"How do you do?"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FCD4-1735-4B7D-9ABE-E564ED1DC2D0}"/>
              </a:ext>
            </a:extLst>
          </p:cNvPr>
          <p:cNvSpPr txBox="1"/>
          <p:nvPr/>
        </p:nvSpPr>
        <p:spPr>
          <a:xfrm>
            <a:off x="122712" y="5494133"/>
            <a:ext cx="6875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result in an error:</a:t>
            </a:r>
          </a:p>
          <a:p>
            <a:endParaRPr lang="en-US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Error 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non-Keyword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after keyword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2FB0A-E6C4-4BDB-B790-D2FDFD5DD403}"/>
              </a:ext>
            </a:extLst>
          </p:cNvPr>
          <p:cNvSpPr txBox="1"/>
          <p:nvPr/>
        </p:nvSpPr>
        <p:spPr>
          <a:xfrm>
            <a:off x="4453246" y="478787"/>
            <a:ext cx="7441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نستطيع أن نخلط أماكن العوامل بكلمات العوامل أثناء مناداة الدالة .</a:t>
            </a:r>
          </a:p>
          <a:p>
            <a:pPr algn="r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لكن يجب أن نتذكر أن كلمات العوامل تتبع أماكن العوامل.</a:t>
            </a: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امتلاك وضع العوامل بعد كلمات العوامل سوف سوف يظهر نتيجة خطأ .  </a:t>
            </a:r>
          </a:p>
        </p:txBody>
      </p:sp>
    </p:spTree>
    <p:extLst>
      <p:ext uri="{BB962C8B-B14F-4D97-AF65-F5344CB8AC3E}">
        <p14:creationId xmlns:p14="http://schemas.microsoft.com/office/powerpoint/2010/main" val="225685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D376F8-6EEE-4443-84B6-BCFC02E09E71}"/>
              </a:ext>
            </a:extLst>
          </p:cNvPr>
          <p:cNvSpPr txBox="1"/>
          <p:nvPr/>
        </p:nvSpPr>
        <p:spPr>
          <a:xfrm>
            <a:off x="4785756" y="130628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العوامل الإفتراضية فالبايثون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B3757-2213-4C68-A448-A8F60F8369F7}"/>
              </a:ext>
            </a:extLst>
          </p:cNvPr>
          <p:cNvSpPr txBox="1"/>
          <p:nvPr/>
        </p:nvSpPr>
        <p:spPr>
          <a:xfrm>
            <a:off x="2011680" y="976310"/>
            <a:ext cx="98079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أحيانا ..لا نعرف أرقام العوامل التي سوف توصلنا للدالة 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توجه بايثون بأن نتعامل مع هذا الموقف خلال ال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calls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مع رقم افتراضي للعوامل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في تعريف الدالة نستخدم (*) قبل أسم العنصر ليدل علي نوع العنصر.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2615DF-FAFF-48BD-98BF-2245AEA8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3" y="3012349"/>
            <a:ext cx="9021380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greet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(*names):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"""This function greets all the person in the names tuple."""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names is a tuple with arguments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name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names: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EG" altLang="en-US" sz="2400" dirty="0">
                <a:solidFill>
                  <a:srgbClr val="D3D3D3"/>
                </a:solidFill>
                <a:latin typeface="droid sans mono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"Hello"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name)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greet(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"Monica"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"Luke"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"Steve"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"John"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21E7F-5D12-4275-8A35-7924AC942C44}"/>
              </a:ext>
            </a:extLst>
          </p:cNvPr>
          <p:cNvSpPr txBox="1"/>
          <p:nvPr/>
        </p:nvSpPr>
        <p:spPr>
          <a:xfrm>
            <a:off x="9073713" y="3150848"/>
            <a:ext cx="19672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monica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 Luke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steve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 john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5B620-6CB6-48D3-A927-72B63F12E1F9}"/>
              </a:ext>
            </a:extLst>
          </p:cNvPr>
          <p:cNvSpPr txBox="1"/>
          <p:nvPr/>
        </p:nvSpPr>
        <p:spPr>
          <a:xfrm>
            <a:off x="52333" y="5636064"/>
            <a:ext cx="11917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استدعينا الدالة مع عوامل متعددة .تكون العوامل داخل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قبل ماتوصل للدالة .داخل الدالة نستخدم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لإسترداد جميع العوامل.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3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1817</TotalTime>
  <Words>786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droid sans mono</vt:lpstr>
      <vt:lpstr>Rockwell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34</cp:revision>
  <dcterms:created xsi:type="dcterms:W3CDTF">2021-08-22T22:04:12Z</dcterms:created>
  <dcterms:modified xsi:type="dcterms:W3CDTF">2021-10-05T22:19:06Z</dcterms:modified>
</cp:coreProperties>
</file>