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278838"/>
            <a:ext cx="335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278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785" y="1486871"/>
            <a:ext cx="9291215" cy="1554368"/>
          </a:xfrm>
        </p:spPr>
        <p:txBody>
          <a:bodyPr>
            <a:normAutofit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              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4028026" y="122944"/>
            <a:ext cx="3518366" cy="532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 Recursion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7BA93-2267-4D0B-BDC7-31C1A18177E7}"/>
              </a:ext>
            </a:extLst>
          </p:cNvPr>
          <p:cNvSpPr txBox="1"/>
          <p:nvPr/>
        </p:nvSpPr>
        <p:spPr>
          <a:xfrm>
            <a:off x="5399232" y="1258707"/>
            <a:ext cx="609500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sz="2800" dirty="0">
                <a:latin typeface="Arial" panose="020B0604020202020204" pitchFamily="34" charset="0"/>
                <a:cs typeface="Arial" panose="020B0604020202020204" pitchFamily="34" charset="0"/>
              </a:rPr>
              <a:t>ما هو التكرار؟</a:t>
            </a:r>
          </a:p>
          <a:p>
            <a:pPr algn="r"/>
            <a:endParaRPr lang="ar-E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EG" sz="2400" dirty="0"/>
              <a:t>التكرار هو عملية استدعاء الدالة لنفسها .</a:t>
            </a:r>
          </a:p>
          <a:p>
            <a:pPr algn="r"/>
            <a:endParaRPr lang="ar-EG" sz="2400" dirty="0"/>
          </a:p>
          <a:p>
            <a:pPr algn="r"/>
            <a:r>
              <a:rPr lang="ar-EG" sz="2400" dirty="0"/>
              <a:t>نحن نعرف أن  الدالة تستطيع أن تنادي الدوال الأخري .</a:t>
            </a:r>
          </a:p>
          <a:p>
            <a:pPr algn="r"/>
            <a:r>
              <a:rPr lang="ar-EG" sz="2400" dirty="0"/>
              <a:t>وتستطيع أن تنادي الدالة علي نفسها .فهذه الأنواع مبنية علي </a:t>
            </a:r>
          </a:p>
          <a:p>
            <a:pPr algn="r" rtl="1"/>
            <a:r>
              <a:rPr lang="ar-EG" sz="2400" dirty="0"/>
              <a:t>ال </a:t>
            </a:r>
            <a:r>
              <a:rPr lang="en-US" sz="2400" dirty="0"/>
              <a:t>recursive functions</a:t>
            </a:r>
            <a:r>
              <a:rPr lang="ar-EG" sz="2400" dirty="0"/>
              <a:t> .</a:t>
            </a:r>
          </a:p>
          <a:p>
            <a:pPr algn="r"/>
            <a:endParaRPr lang="ar-EG" dirty="0"/>
          </a:p>
          <a:p>
            <a:endParaRPr lang="en-US" dirty="0"/>
          </a:p>
        </p:txBody>
      </p:sp>
      <p:pic>
        <p:nvPicPr>
          <p:cNvPr id="1026" name="Picture 2" descr="Python Recursive Function">
            <a:extLst>
              <a:ext uri="{FF2B5EF4-FFF2-40B4-BE49-F238E27FC236}">
                <a16:creationId xmlns:a16="http://schemas.microsoft.com/office/drawing/2014/main" id="{99BAC933-B038-4459-AB30-501DE428C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8" y="1872343"/>
            <a:ext cx="4648200" cy="259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A0091-2D98-458F-B4D1-745EA5072E21}"/>
              </a:ext>
            </a:extLst>
          </p:cNvPr>
          <p:cNvSpPr txBox="1"/>
          <p:nvPr/>
        </p:nvSpPr>
        <p:spPr>
          <a:xfrm>
            <a:off x="0" y="169071"/>
            <a:ext cx="57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a recursive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B2D92B-DEB9-41E5-B5CB-4AB805582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" y="1087026"/>
            <a:ext cx="6581097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factorial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(x):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"""This is a recursive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to find the factorial of an integer""“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x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(x * factorial(x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-1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num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"The factorial of"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num,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"is"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factorial(num)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DAEC3-2751-42A6-8E7E-F9E79A551721}"/>
              </a:ext>
            </a:extLst>
          </p:cNvPr>
          <p:cNvSpPr txBox="1"/>
          <p:nvPr/>
        </p:nvSpPr>
        <p:spPr>
          <a:xfrm>
            <a:off x="332509" y="4805748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factorial of 3 is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1655A-9102-4F50-A93A-C9FD61B0971F}"/>
              </a:ext>
            </a:extLst>
          </p:cNvPr>
          <p:cNvSpPr txBox="1"/>
          <p:nvPr/>
        </p:nvSpPr>
        <p:spPr>
          <a:xfrm>
            <a:off x="4813666" y="3853976"/>
            <a:ext cx="66638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هذا المثال لإيجاد مضروب رقم صحيح .</a:t>
            </a:r>
          </a:p>
          <a:p>
            <a:pPr algn="r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مضروب الرقم هو ناتج ضرب كل الأعداد الصيحة من رقم 1 </a:t>
            </a: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إلي الرقم نفسه .</a:t>
            </a:r>
          </a:p>
          <a:p>
            <a:pPr algn="r"/>
            <a:endParaRPr lang="ar-EG" dirty="0"/>
          </a:p>
          <a:p>
            <a:pPr algn="r"/>
            <a:r>
              <a:rPr lang="ar-EG" sz="2400" dirty="0"/>
              <a:t>مثال:</a:t>
            </a:r>
          </a:p>
          <a:p>
            <a:pPr algn="r"/>
            <a:r>
              <a:rPr lang="ar-EG" dirty="0"/>
              <a:t> : </a:t>
            </a:r>
            <a:r>
              <a:rPr lang="ar-EG" sz="2400" dirty="0"/>
              <a:t>1*2*3*4*5*6</a:t>
            </a:r>
            <a:r>
              <a:rPr lang="en-US" sz="2400" dirty="0"/>
              <a:t>  </a:t>
            </a:r>
            <a:r>
              <a:rPr lang="ar-EG" sz="2400" dirty="0"/>
              <a:t>مضروب رقم 6</a:t>
            </a:r>
            <a:r>
              <a:rPr lang="en-US" sz="2400" dirty="0"/>
              <a:t> The factorial of 6</a:t>
            </a:r>
            <a:r>
              <a:rPr lang="ar-EG" sz="2400" dirty="0"/>
              <a:t>     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B1731-7BC6-4F20-A1ED-7A79E82F286C}"/>
              </a:ext>
            </a:extLst>
          </p:cNvPr>
          <p:cNvSpPr txBox="1"/>
          <p:nvPr/>
        </p:nvSpPr>
        <p:spPr>
          <a:xfrm>
            <a:off x="4108632" y="5977634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720=</a:t>
            </a:r>
          </a:p>
        </p:txBody>
      </p:sp>
    </p:spTree>
    <p:extLst>
      <p:ext uri="{BB962C8B-B14F-4D97-AF65-F5344CB8AC3E}">
        <p14:creationId xmlns:p14="http://schemas.microsoft.com/office/powerpoint/2010/main" val="36050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DAA2D7-BCC4-46E6-826F-8745419E0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73933" cy="2360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factorial(3)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1st call with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 * factorial(2)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2nd call with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 * 2 * factorial(1)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3rd call with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 * 2 * 1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return from 3rd call as number=1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 * 2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return from 2nd 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6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return from 1st call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717B6-8785-4B4A-8EDC-E18BB62EC7FD}"/>
              </a:ext>
            </a:extLst>
          </p:cNvPr>
          <p:cNvSpPr txBox="1"/>
          <p:nvPr/>
        </p:nvSpPr>
        <p:spPr>
          <a:xfrm>
            <a:off x="3765884" y="2766444"/>
            <a:ext cx="7895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عندما ننادي هذه الدالة مع رقم صحيح موجب فسوف ينادي نفسه بنقصان الرقم .</a:t>
            </a: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كل دالة تقوم بضرب الرقم بمضروب اللي قبليه حتي يصل إلي رقم 1.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2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actorial by a recursive method">
            <a:extLst>
              <a:ext uri="{FF2B5EF4-FFF2-40B4-BE49-F238E27FC236}">
                <a16:creationId xmlns:a16="http://schemas.microsoft.com/office/drawing/2014/main" id="{D0A5C20D-6E54-41B1-92CA-734AB09D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30778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27B0F4-92E3-418E-ADFA-236F0F47BA36}"/>
              </a:ext>
            </a:extLst>
          </p:cNvPr>
          <p:cNvSpPr txBox="1"/>
          <p:nvPr/>
        </p:nvSpPr>
        <p:spPr>
          <a:xfrm>
            <a:off x="5329989" y="0"/>
            <a:ext cx="6360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ينتهي ال </a:t>
            </a:r>
            <a:r>
              <a:rPr lang="en-US" sz="2400" dirty="0"/>
              <a:t>recursion</a:t>
            </a:r>
            <a:r>
              <a:rPr lang="ar-EG" sz="2400" dirty="0"/>
              <a:t> عندما يقل الرقم ل 1.هذا هو الشرط الأساسي.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7161E-A4A1-40EB-9F2E-D5DCEE0F6143}"/>
              </a:ext>
            </a:extLst>
          </p:cNvPr>
          <p:cNvSpPr txBox="1"/>
          <p:nvPr/>
        </p:nvSpPr>
        <p:spPr>
          <a:xfrm>
            <a:off x="5739062" y="819232"/>
            <a:ext cx="59518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كل دالة </a:t>
            </a:r>
            <a:r>
              <a:rPr lang="en-US" sz="2400" dirty="0"/>
              <a:t>recursive</a:t>
            </a:r>
            <a:r>
              <a:rPr lang="ar-EG" sz="2400" dirty="0"/>
              <a:t> يجب أن لديه شرط أساسي أن يوقف ال </a:t>
            </a:r>
            <a:r>
              <a:rPr lang="en-US" sz="2400" dirty="0" err="1"/>
              <a:t>recurion</a:t>
            </a:r>
            <a:r>
              <a:rPr lang="en-US" sz="2400" dirty="0"/>
              <a:t> </a:t>
            </a:r>
            <a:r>
              <a:rPr lang="ar-EG" sz="2400" dirty="0"/>
              <a:t> أو أن تنادي الدالة نفسها مالانهاية . </a:t>
            </a:r>
          </a:p>
          <a:p>
            <a:pPr algn="r" rtl="1"/>
            <a:r>
              <a:rPr lang="ar-EG" sz="2400" dirty="0"/>
              <a:t> بشكل إفتراضي أقصي عمق لل </a:t>
            </a:r>
            <a:r>
              <a:rPr lang="en-US" sz="2400" dirty="0"/>
              <a:t>recursion</a:t>
            </a:r>
            <a:r>
              <a:rPr lang="ar-EG" sz="2400" dirty="0"/>
              <a:t> هو 1000. لو تخطي الحد الأقصي سوف يظهر </a:t>
            </a:r>
            <a:r>
              <a:rPr lang="en-US" sz="2400" dirty="0"/>
              <a:t>recursion Error</a:t>
            </a:r>
            <a:endParaRPr lang="ar-EG" sz="2400" dirty="0"/>
          </a:p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0BBBD-B172-4F60-8FC4-946A72BE718A}"/>
              </a:ext>
            </a:extLst>
          </p:cNvPr>
          <p:cNvSpPr txBox="1"/>
          <p:nvPr/>
        </p:nvSpPr>
        <p:spPr>
          <a:xfrm>
            <a:off x="5803358" y="2305586"/>
            <a:ext cx="2117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recursor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()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recursor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E7FB7E-4022-4149-B44B-9BD50498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062" y="3534013"/>
            <a:ext cx="5173579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Traceback (most recent call last):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File "&lt;string&gt;", line 3,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File "&lt;string&gt;", line 2, in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File "&lt;string&gt;", line 2, in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File "&lt;string&gt;", line 2, in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[Previous line repeated 996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5D5D5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more times]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Recursion Error: maximum recursion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depth exceeded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5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B47AA-5E26-43C4-89BE-74CB531B7D72}"/>
              </a:ext>
            </a:extLst>
          </p:cNvPr>
          <p:cNvSpPr txBox="1"/>
          <p:nvPr/>
        </p:nvSpPr>
        <p:spPr>
          <a:xfrm>
            <a:off x="8381876" y="144379"/>
            <a:ext cx="3124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مميزات ال 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3DF30-B7E3-4A09-B294-0176EEF4E58E}"/>
              </a:ext>
            </a:extLst>
          </p:cNvPr>
          <p:cNvSpPr txBox="1"/>
          <p:nvPr/>
        </p:nvSpPr>
        <p:spPr>
          <a:xfrm>
            <a:off x="2177715" y="876398"/>
            <a:ext cx="9208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1-دالة ال </a:t>
            </a:r>
            <a:r>
              <a:rPr lang="en-US" sz="2400" dirty="0"/>
              <a:t>recursive</a:t>
            </a:r>
            <a:r>
              <a:rPr lang="ar-EG" sz="2400" dirty="0"/>
              <a:t> تجعل الكود جذاب 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2-من الممكن أن تتجزأ المهمة المعقدة إلي عدة مشاكل بسيطة بإستخدام ال </a:t>
            </a:r>
            <a:r>
              <a:rPr lang="en-US" sz="2400" dirty="0"/>
              <a:t>recursion</a:t>
            </a:r>
            <a:r>
              <a:rPr lang="ar-EG" sz="2400" dirty="0"/>
              <a:t>.</a:t>
            </a:r>
          </a:p>
          <a:p>
            <a:pPr algn="r" rtl="1"/>
            <a:r>
              <a:rPr lang="ar-EG" sz="2400" dirty="0"/>
              <a:t> </a:t>
            </a:r>
          </a:p>
          <a:p>
            <a:pPr algn="r" rtl="1"/>
            <a:r>
              <a:rPr lang="ar-EG" sz="2400" dirty="0"/>
              <a:t>3-يعتبر إنتاج التسلسل أسهل بال </a:t>
            </a:r>
            <a:r>
              <a:rPr lang="en-US" sz="2400" dirty="0"/>
              <a:t>recursion</a:t>
            </a:r>
            <a:r>
              <a:rPr lang="ar-EG" sz="2400" dirty="0"/>
              <a:t> من أستخدام بعض التكرار المتداخل 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186F4-8BF3-4D99-988A-1B306BB16755}"/>
              </a:ext>
            </a:extLst>
          </p:cNvPr>
          <p:cNvSpPr txBox="1"/>
          <p:nvPr/>
        </p:nvSpPr>
        <p:spPr>
          <a:xfrm>
            <a:off x="8470040" y="3024189"/>
            <a:ext cx="2948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عيوب ال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recursion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843F8-FFE2-4585-B055-05E12E50609B}"/>
              </a:ext>
            </a:extLst>
          </p:cNvPr>
          <p:cNvSpPr txBox="1"/>
          <p:nvPr/>
        </p:nvSpPr>
        <p:spPr>
          <a:xfrm>
            <a:off x="3513221" y="3756208"/>
            <a:ext cx="8078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1-أحيانا اللوجيك وراء ال </a:t>
            </a:r>
            <a:r>
              <a:rPr lang="en-US" sz="2400" dirty="0"/>
              <a:t>recursion</a:t>
            </a:r>
            <a:r>
              <a:rPr lang="ar-EG" sz="2400" dirty="0"/>
              <a:t>  صعب أن تتبعه من خلاله.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2- ال </a:t>
            </a:r>
            <a:r>
              <a:rPr lang="en-US" sz="2400" dirty="0"/>
              <a:t>recursive calls</a:t>
            </a:r>
            <a:r>
              <a:rPr lang="ar-EG" sz="2400" dirty="0"/>
              <a:t> ليست بكفاءة لأنها تأخد الكثير من الوقت والذاكرة.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3- دوال ال</a:t>
            </a:r>
            <a:r>
              <a:rPr lang="en-US" sz="2400" dirty="0"/>
              <a:t>recursive</a:t>
            </a:r>
            <a:r>
              <a:rPr lang="ar-EG" sz="2400" dirty="0"/>
              <a:t> من الصعب أن تصحح الخطأ فيها.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997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1820</TotalTime>
  <Words>467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droid sans mono</vt:lpstr>
      <vt:lpstr>Rockwell</vt:lpstr>
      <vt:lpstr>Gallery</vt:lpstr>
      <vt:lpstr>PowerPoint Presentation</vt:lpstr>
      <vt:lpstr>                                                         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25</cp:revision>
  <dcterms:created xsi:type="dcterms:W3CDTF">2021-08-22T22:04:12Z</dcterms:created>
  <dcterms:modified xsi:type="dcterms:W3CDTF">2021-10-06T20:01:53Z</dcterms:modified>
</cp:coreProperties>
</file>