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 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45"/>
            <a:ext cx="12192000" cy="6326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790F1-808A-4419-90B7-57602CF715EF}"/>
              </a:ext>
            </a:extLst>
          </p:cNvPr>
          <p:cNvSpPr txBox="1"/>
          <p:nvPr/>
        </p:nvSpPr>
        <p:spPr>
          <a:xfrm>
            <a:off x="3543446" y="8893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built –in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8B55-7ABC-4481-A7EF-C498C6C3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95" y="576012"/>
            <a:ext cx="2404504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(example)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builtins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'__cached__’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'__doc__’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'__file__’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'__initializing__’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'__loader__’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'__name__’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'__package__’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'add'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E37C1-4FD2-4C2F-872E-C3BA376D2B0B}"/>
              </a:ext>
            </a:extLst>
          </p:cNvPr>
          <p:cNvSpPr txBox="1"/>
          <p:nvPr/>
        </p:nvSpPr>
        <p:spPr>
          <a:xfrm>
            <a:off x="4045526" y="637772"/>
            <a:ext cx="8146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نستخدم دالة </a:t>
            </a:r>
            <a:r>
              <a:rPr lang="en-US" sz="2400" dirty="0" err="1"/>
              <a:t>dir</a:t>
            </a:r>
            <a:r>
              <a:rPr lang="en-US" sz="2400" dirty="0"/>
              <a:t>()</a:t>
            </a:r>
            <a:r>
              <a:rPr lang="ar-EG" sz="2400" dirty="0"/>
              <a:t> لتجد الأسماء المعرفة داخل ال</a:t>
            </a:r>
            <a:r>
              <a:rPr lang="en-US" sz="2400" dirty="0"/>
              <a:t>module</a:t>
            </a:r>
            <a:r>
              <a:rPr lang="ar-EG" sz="2400" dirty="0"/>
              <a:t>..</a:t>
            </a:r>
          </a:p>
          <a:p>
            <a:pPr algn="r" rtl="1"/>
            <a:r>
              <a:rPr lang="ar-EG" sz="2400" dirty="0"/>
              <a:t>مثال : لدينا دالة </a:t>
            </a:r>
            <a:r>
              <a:rPr lang="en-US" sz="2400" dirty="0"/>
              <a:t>add()</a:t>
            </a:r>
            <a:r>
              <a:rPr lang="ar-EG" sz="2400" dirty="0"/>
              <a:t> في ال </a:t>
            </a:r>
            <a:r>
              <a:rPr lang="en-US" sz="2400" dirty="0"/>
              <a:t>module example</a:t>
            </a:r>
            <a:r>
              <a:rPr lang="ar-EG" sz="2400" dirty="0"/>
              <a:t> في البداية . فنستخدم </a:t>
            </a:r>
            <a:r>
              <a:rPr lang="en-US" sz="2400" dirty="0" err="1"/>
              <a:t>dir</a:t>
            </a:r>
            <a:r>
              <a:rPr lang="en-US" sz="2400" dirty="0"/>
              <a:t> </a:t>
            </a:r>
            <a:r>
              <a:rPr lang="ar-EG" sz="2400" dirty="0"/>
              <a:t> في </a:t>
            </a:r>
            <a:r>
              <a:rPr lang="en-US" sz="2400" dirty="0"/>
              <a:t>example module</a:t>
            </a:r>
            <a:r>
              <a:rPr lang="ar-EG" sz="2400" dirty="0"/>
              <a:t> . فنجد هنا فالكود سلسلة مرتبة من الأسماء وكلهم بيبدأوا ب </a:t>
            </a:r>
            <a:r>
              <a:rPr lang="en-US" sz="2400" dirty="0"/>
              <a:t>underscore(-)</a:t>
            </a:r>
            <a:r>
              <a:rPr lang="ar-EG" sz="2400" dirty="0"/>
              <a:t> وهي من الخصائص المفروضة فال </a:t>
            </a:r>
            <a:r>
              <a:rPr lang="en-US" sz="2400" dirty="0"/>
              <a:t>module for not user – defined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C1A08-5B47-41A5-BE7C-3AB2EC878326}"/>
              </a:ext>
            </a:extLst>
          </p:cNvPr>
          <p:cNvSpPr txBox="1"/>
          <p:nvPr/>
        </p:nvSpPr>
        <p:spPr>
          <a:xfrm>
            <a:off x="4655127" y="2736055"/>
            <a:ext cx="701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</a:t>
            </a:r>
            <a:r>
              <a:rPr lang="ar-EG" sz="2400" dirty="0"/>
              <a:t>خاصية ال </a:t>
            </a:r>
            <a:r>
              <a:rPr lang="en-US" sz="2400" dirty="0"/>
              <a:t>–name-</a:t>
            </a:r>
            <a:r>
              <a:rPr lang="ar-EG" sz="2400" dirty="0"/>
              <a:t> تحتوي علي أسم ال </a:t>
            </a:r>
            <a:r>
              <a:rPr lang="en-US" sz="2400" dirty="0"/>
              <a:t>module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4C8E6-7F25-4961-85DF-DF4F772B8E44}"/>
              </a:ext>
            </a:extLst>
          </p:cNvPr>
          <p:cNvSpPr txBox="1"/>
          <p:nvPr/>
        </p:nvSpPr>
        <p:spPr>
          <a:xfrm>
            <a:off x="6531603" y="3197720"/>
            <a:ext cx="325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._name _</a:t>
            </a:r>
          </a:p>
          <a:p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86F4E-E335-4DE0-8CA7-656B96B97C98}"/>
              </a:ext>
            </a:extLst>
          </p:cNvPr>
          <p:cNvSpPr txBox="1"/>
          <p:nvPr/>
        </p:nvSpPr>
        <p:spPr>
          <a:xfrm>
            <a:off x="368795" y="4374990"/>
            <a:ext cx="1157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solidFill>
                  <a:srgbClr val="FFFF00"/>
                </a:solidFill>
              </a:rPr>
              <a:t>كل الأسماء المعرفة في ال </a:t>
            </a:r>
            <a:r>
              <a:rPr lang="en-US" sz="2400" dirty="0">
                <a:solidFill>
                  <a:srgbClr val="FFFF00"/>
                </a:solidFill>
              </a:rPr>
              <a:t>current namespace</a:t>
            </a:r>
            <a:r>
              <a:rPr lang="ar-EG" sz="2400" dirty="0">
                <a:solidFill>
                  <a:srgbClr val="FFFF00"/>
                </a:solidFill>
              </a:rPr>
              <a:t> من الممكن أكتشافها بإستخدام دالة </a:t>
            </a:r>
            <a:r>
              <a:rPr lang="en-US" sz="2400" dirty="0" err="1">
                <a:solidFill>
                  <a:srgbClr val="FFFF00"/>
                </a:solidFill>
              </a:rPr>
              <a:t>dir</a:t>
            </a:r>
            <a:r>
              <a:rPr lang="en-US" sz="2400" dirty="0">
                <a:solidFill>
                  <a:srgbClr val="FFFF00"/>
                </a:solidFill>
              </a:rPr>
              <a:t>()</a:t>
            </a:r>
            <a:r>
              <a:rPr lang="ar-EG" sz="2400" dirty="0">
                <a:solidFill>
                  <a:srgbClr val="FFFF00"/>
                </a:solidFill>
              </a:rPr>
              <a:t> بدون أي عوامل 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0D4C-7C64-46C0-A6CD-B510C25D73DC}"/>
              </a:ext>
            </a:extLst>
          </p:cNvPr>
          <p:cNvSpPr txBox="1"/>
          <p:nvPr/>
        </p:nvSpPr>
        <p:spPr>
          <a:xfrm>
            <a:off x="366339" y="4727765"/>
            <a:ext cx="94228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en-US" sz="2400" dirty="0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'__doc__'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'__name__'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'math'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pyscripter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156363" y="143776"/>
            <a:ext cx="34021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A7EFE-0460-4642-8233-2696C4F4AF0E}"/>
              </a:ext>
            </a:extLst>
          </p:cNvPr>
          <p:cNvSpPr txBox="1"/>
          <p:nvPr/>
        </p:nvSpPr>
        <p:spPr>
          <a:xfrm>
            <a:off x="1565564" y="882649"/>
            <a:ext cx="104165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</a:rPr>
              <a:t>ما هي ال </a:t>
            </a:r>
            <a:r>
              <a:rPr lang="en-US" sz="2800" b="1" dirty="0">
                <a:solidFill>
                  <a:schemeClr val="accent1"/>
                </a:solidFill>
              </a:rPr>
              <a:t>modules</a:t>
            </a:r>
            <a:r>
              <a:rPr lang="ar-EG" sz="2800" b="1" dirty="0">
                <a:solidFill>
                  <a:schemeClr val="accent1"/>
                </a:solidFill>
              </a:rPr>
              <a:t> في البايثون ؟</a:t>
            </a:r>
          </a:p>
          <a:p>
            <a:pPr algn="r" rtl="1"/>
            <a:endParaRPr lang="ar-EG" dirty="0"/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تشير إلي ملف يحتوي علي جمل وتعريفات البايثون . يحتوي الملف علي كود بايثون مثل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فهذا يسمي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وأسم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سوف يكون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نحن نستخدم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لتجزئة البرامج إلي ملفات منظمة ويمكن السيطرة عليها .بالإضافة إلي أن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تمكن الكود بالتنسيق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نحن نستطيع أن نعرف أستخدامات الدوال الكثيرة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ونستردها بدل من طباعة التعريفات الخاصة بهم إلي برامج مختلفة.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3976666" y="-6597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582F-CABA-447A-B259-170369CF5236}"/>
              </a:ext>
            </a:extLst>
          </p:cNvPr>
          <p:cNvSpPr txBox="1"/>
          <p:nvPr/>
        </p:nvSpPr>
        <p:spPr>
          <a:xfrm>
            <a:off x="0" y="185314"/>
            <a:ext cx="74991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module and save it as example.py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57DC0-7B35-4C99-B76D-BA3B60A4EAEF}"/>
              </a:ext>
            </a:extLst>
          </p:cNvPr>
          <p:cNvSpPr txBox="1"/>
          <p:nvPr/>
        </p:nvSpPr>
        <p:spPr>
          <a:xfrm>
            <a:off x="235526" y="985533"/>
            <a:ext cx="8797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python Module example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program adds two numbers and return the result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result 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F2E9C-26AE-441C-B217-39E129E45024}"/>
              </a:ext>
            </a:extLst>
          </p:cNvPr>
          <p:cNvSpPr txBox="1"/>
          <p:nvPr/>
        </p:nvSpPr>
        <p:spPr>
          <a:xfrm>
            <a:off x="1149926" y="3532832"/>
            <a:ext cx="1064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لدينا 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داخل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اسمه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.الدالة تعمل في رقمين وهترجع نتيجة الجمع.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9E085-D623-49D8-B8F1-584B60848E70}"/>
              </a:ext>
            </a:extLst>
          </p:cNvPr>
          <p:cNvSpPr txBox="1"/>
          <p:nvPr/>
        </p:nvSpPr>
        <p:spPr>
          <a:xfrm>
            <a:off x="2673927" y="0"/>
            <a:ext cx="54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كيفية إستدعاء ال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في البايثون 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CF07-BCDD-4DAD-B8E1-2CE7201EDE91}"/>
              </a:ext>
            </a:extLst>
          </p:cNvPr>
          <p:cNvSpPr txBox="1"/>
          <p:nvPr/>
        </p:nvSpPr>
        <p:spPr>
          <a:xfrm>
            <a:off x="198112" y="900545"/>
            <a:ext cx="11993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نحن نسترد التعريفات داخل </a:t>
            </a:r>
            <a:r>
              <a:rPr lang="en-US" sz="2400" dirty="0"/>
              <a:t>module</a:t>
            </a:r>
            <a:r>
              <a:rPr lang="ar-EG" sz="2400" dirty="0"/>
              <a:t>  ل </a:t>
            </a:r>
            <a:r>
              <a:rPr lang="en-US" sz="2400" dirty="0"/>
              <a:t>module</a:t>
            </a:r>
            <a:r>
              <a:rPr lang="ar-EG" sz="2400" dirty="0"/>
              <a:t> أخر .نستخدم كلمة </a:t>
            </a:r>
            <a:r>
              <a:rPr lang="en-US" sz="2400" dirty="0"/>
              <a:t>import</a:t>
            </a:r>
            <a:r>
              <a:rPr lang="ar-EG" sz="2400" dirty="0"/>
              <a:t> لعمل ذلك .لإستيراد ال </a:t>
            </a:r>
            <a:r>
              <a:rPr lang="en-US" sz="2400" dirty="0"/>
              <a:t>module</a:t>
            </a:r>
            <a:r>
              <a:rPr lang="ar-EG" sz="2400" dirty="0"/>
              <a:t> السابق </a:t>
            </a:r>
            <a:r>
              <a:rPr lang="en-US" sz="2400" dirty="0"/>
              <a:t>example</a:t>
            </a:r>
            <a:r>
              <a:rPr lang="ar-EG" sz="2400" dirty="0"/>
              <a:t> فعلينا أن نكتب ذلك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example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هذا لا يسترد أسماء الدوال المعرفة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مباشرة هذا يستورد أسم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فقط وهو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بإستخدام أسم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فنستطيع أن نستخدم الدالة بإستخدام دوت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(.)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=9.5</a:t>
            </a:r>
            <a:r>
              <a:rPr lang="ar-EG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.add(4,5.5)</a:t>
            </a:r>
          </a:p>
          <a:p>
            <a:pPr algn="r" rt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تستطيع أن تفحص كل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الخاصة فالبايثون والحالات الخاصة بهم وهذه الملفات توجد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 directory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داخل مكان الذي يوجد فيه تسطيب البايثون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يمكن أن تسترد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الأساسية بنفس الطريقة التي يستدعي بها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المعرفة الخاصة بنا.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2996738" y="20869"/>
            <a:ext cx="5209308" cy="74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import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09D53-2EE8-42C8-8693-24E6F16C54ED}"/>
              </a:ext>
            </a:extLst>
          </p:cNvPr>
          <p:cNvSpPr txBox="1"/>
          <p:nvPr/>
        </p:nvSpPr>
        <p:spPr>
          <a:xfrm>
            <a:off x="2373285" y="1296124"/>
            <a:ext cx="959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نسترد ال </a:t>
            </a:r>
            <a:r>
              <a:rPr lang="en-US" sz="2400" dirty="0"/>
              <a:t>module</a:t>
            </a:r>
            <a:r>
              <a:rPr lang="ar-EG" sz="2400" dirty="0"/>
              <a:t> بإستخدام </a:t>
            </a:r>
            <a:r>
              <a:rPr lang="en-US" sz="2400" dirty="0"/>
              <a:t>import</a:t>
            </a:r>
            <a:r>
              <a:rPr lang="ar-EG" sz="2400" dirty="0"/>
              <a:t> ونصل للتعريفات داخلها بإستخدام دوت (.) 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AC85F-E875-4268-9E22-FDC960F1050F}"/>
              </a:ext>
            </a:extLst>
          </p:cNvPr>
          <p:cNvSpPr txBox="1"/>
          <p:nvPr/>
        </p:nvSpPr>
        <p:spPr>
          <a:xfrm>
            <a:off x="290946" y="1956070"/>
            <a:ext cx="506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import statement example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to import standard module math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pi is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math .pi)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96334-76A8-4F54-A3BA-EB49B41EEF31}"/>
              </a:ext>
            </a:extLst>
          </p:cNvPr>
          <p:cNvSpPr txBox="1"/>
          <p:nvPr/>
        </p:nvSpPr>
        <p:spPr>
          <a:xfrm>
            <a:off x="5658732" y="2283615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The value of pi is 3.1415926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05129-A62D-400D-86FB-4A4652457AC2}"/>
              </a:ext>
            </a:extLst>
          </p:cNvPr>
          <p:cNvSpPr txBox="1"/>
          <p:nvPr/>
        </p:nvSpPr>
        <p:spPr>
          <a:xfrm>
            <a:off x="290946" y="3942401"/>
            <a:ext cx="449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import module by renaming it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value of pi is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m.pi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9E976-C966-4A8E-BBB6-D6F302016781}"/>
              </a:ext>
            </a:extLst>
          </p:cNvPr>
          <p:cNvSpPr txBox="1"/>
          <p:nvPr/>
        </p:nvSpPr>
        <p:spPr>
          <a:xfrm>
            <a:off x="2014891" y="5380886"/>
            <a:ext cx="987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نسمي ال </a:t>
            </a:r>
            <a:r>
              <a:rPr lang="en-US" sz="2400" dirty="0"/>
              <a:t>module </a:t>
            </a:r>
            <a:r>
              <a:rPr lang="ar-EG" sz="2400" dirty="0"/>
              <a:t> اللي هو </a:t>
            </a:r>
            <a:r>
              <a:rPr lang="en-US" sz="2400" dirty="0"/>
              <a:t>math</a:t>
            </a:r>
            <a:r>
              <a:rPr lang="ar-EG" sz="2400" dirty="0"/>
              <a:t> ب </a:t>
            </a:r>
            <a:r>
              <a:rPr lang="en-US" sz="2400" dirty="0"/>
              <a:t>m</a:t>
            </a:r>
            <a:r>
              <a:rPr lang="ar-EG" sz="2400" dirty="0"/>
              <a:t> .هذا سوف يحفظ لنا وقت الكتابة في بعض الحالات .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E3236-697E-46EC-99D8-15DF976E5250}"/>
              </a:ext>
            </a:extLst>
          </p:cNvPr>
          <p:cNvSpPr txBox="1"/>
          <p:nvPr/>
        </p:nvSpPr>
        <p:spPr>
          <a:xfrm>
            <a:off x="290946" y="5906712"/>
            <a:ext cx="1169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solidFill>
                  <a:srgbClr val="FFFF00"/>
                </a:solidFill>
              </a:rPr>
              <a:t>ملاحظة : اسم </a:t>
            </a:r>
            <a:r>
              <a:rPr lang="en-US" sz="2400" dirty="0">
                <a:solidFill>
                  <a:srgbClr val="FFFF00"/>
                </a:solidFill>
              </a:rPr>
              <a:t>math</a:t>
            </a:r>
            <a:r>
              <a:rPr lang="ar-EG" sz="2400" dirty="0">
                <a:solidFill>
                  <a:srgbClr val="FFFF00"/>
                </a:solidFill>
              </a:rPr>
              <a:t> ليس معرف فالمحتوي الخاص بنا  لذلك </a:t>
            </a:r>
            <a:r>
              <a:rPr lang="en-US" sz="2400" dirty="0">
                <a:solidFill>
                  <a:srgbClr val="FFFF00"/>
                </a:solidFill>
              </a:rPr>
              <a:t>math .pi is invalid</a:t>
            </a:r>
            <a:r>
              <a:rPr lang="ar-EG" sz="2400" dirty="0">
                <a:solidFill>
                  <a:srgbClr val="FFFF00"/>
                </a:solidFill>
              </a:rPr>
              <a:t> و </a:t>
            </a:r>
            <a:r>
              <a:rPr lang="en-US" sz="2400" dirty="0" err="1">
                <a:solidFill>
                  <a:srgbClr val="FFFF00"/>
                </a:solidFill>
              </a:rPr>
              <a:t>m.pi</a:t>
            </a:r>
            <a:r>
              <a:rPr lang="ar-EG" sz="2400" dirty="0">
                <a:solidFill>
                  <a:srgbClr val="FFFF00"/>
                </a:solidFill>
              </a:rPr>
              <a:t> هو التنفيذ الصحيح.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B9ACE7-1BA4-49A3-A80E-32B35CA65903}"/>
              </a:ext>
            </a:extLst>
          </p:cNvPr>
          <p:cNvSpPr txBox="1"/>
          <p:nvPr/>
        </p:nvSpPr>
        <p:spPr>
          <a:xfrm>
            <a:off x="5344204" y="2772098"/>
            <a:ext cx="642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8A15A-2722-45ED-882F-AC4E4B0778A3}"/>
              </a:ext>
            </a:extLst>
          </p:cNvPr>
          <p:cNvSpPr txBox="1"/>
          <p:nvPr/>
        </p:nvSpPr>
        <p:spPr>
          <a:xfrm>
            <a:off x="3449782" y="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from …import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F9B0-E02F-44C4-B7A3-B6841C856C28}"/>
              </a:ext>
            </a:extLst>
          </p:cNvPr>
          <p:cNvSpPr txBox="1"/>
          <p:nvPr/>
        </p:nvSpPr>
        <p:spPr>
          <a:xfrm>
            <a:off x="2507674" y="922324"/>
            <a:ext cx="87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نحن نسترد الأسماء الخاصة من ال </a:t>
            </a:r>
            <a:r>
              <a:rPr lang="en-US" sz="2400" dirty="0"/>
              <a:t>module</a:t>
            </a:r>
            <a:r>
              <a:rPr lang="ar-EG" sz="2400" dirty="0"/>
              <a:t> بدون بدون استراد ال</a:t>
            </a:r>
            <a:r>
              <a:rPr lang="en-US" sz="2400" dirty="0"/>
              <a:t>module</a:t>
            </a:r>
            <a:r>
              <a:rPr lang="ar-EG" sz="2400" dirty="0"/>
              <a:t> كله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D1F4-974D-4903-ADAF-9E87557344B9}"/>
              </a:ext>
            </a:extLst>
          </p:cNvPr>
          <p:cNvSpPr txBox="1"/>
          <p:nvPr/>
        </p:nvSpPr>
        <p:spPr>
          <a:xfrm>
            <a:off x="589376" y="1783094"/>
            <a:ext cx="4754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#import only pi from math module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pi is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,pi)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B9E97-3CAC-4188-89D9-5935793ED3C7}"/>
              </a:ext>
            </a:extLst>
          </p:cNvPr>
          <p:cNvSpPr txBox="1"/>
          <p:nvPr/>
        </p:nvSpPr>
        <p:spPr>
          <a:xfrm>
            <a:off x="0" y="328267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هنا .. نحن نسترد فقط خاصية ال </a:t>
            </a:r>
            <a:r>
              <a:rPr lang="en-US" sz="2400" dirty="0"/>
              <a:t>pi</a:t>
            </a:r>
            <a:r>
              <a:rPr lang="ar-EG" sz="2400" dirty="0"/>
              <a:t> من ال</a:t>
            </a:r>
            <a:r>
              <a:rPr lang="en-US" sz="2400" dirty="0"/>
              <a:t>math module</a:t>
            </a:r>
            <a:r>
              <a:rPr lang="ar-EG" sz="2400" dirty="0"/>
              <a:t> .في بعض الحالات لا نستخدم علامة الدوت (.) .نستطيع أيضا أن نسترد خصائص متعددة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0CF3E-59FB-4CD0-91AF-1DD8C61597BE}"/>
              </a:ext>
            </a:extLst>
          </p:cNvPr>
          <p:cNvSpPr txBox="1"/>
          <p:nvPr/>
        </p:nvSpPr>
        <p:spPr>
          <a:xfrm>
            <a:off x="435174" y="4267200"/>
            <a:ext cx="38860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 , e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3.1415936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2.718281</a:t>
            </a:r>
          </a:p>
        </p:txBody>
      </p:sp>
    </p:spTree>
    <p:extLst>
      <p:ext uri="{BB962C8B-B14F-4D97-AF65-F5344CB8AC3E}">
        <p14:creationId xmlns:p14="http://schemas.microsoft.com/office/powerpoint/2010/main" val="43295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2761F-563E-492D-8410-7152D052294A}"/>
              </a:ext>
            </a:extLst>
          </p:cNvPr>
          <p:cNvSpPr txBox="1"/>
          <p:nvPr/>
        </p:nvSpPr>
        <p:spPr>
          <a:xfrm>
            <a:off x="4724401" y="96982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all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3247A-D101-4C2F-959C-954E5BEE64CF}"/>
              </a:ext>
            </a:extLst>
          </p:cNvPr>
          <p:cNvSpPr txBox="1"/>
          <p:nvPr/>
        </p:nvSpPr>
        <p:spPr>
          <a:xfrm>
            <a:off x="5237018" y="914400"/>
            <a:ext cx="627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نحن نستطيع استرداد كل الأسماء (التعريفات)من ال </a:t>
            </a:r>
            <a:r>
              <a:rPr lang="en-US" sz="2400" dirty="0"/>
              <a:t>module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F0D0F-5B96-4A96-A215-B733164074DF}"/>
              </a:ext>
            </a:extLst>
          </p:cNvPr>
          <p:cNvSpPr txBox="1"/>
          <p:nvPr/>
        </p:nvSpPr>
        <p:spPr>
          <a:xfrm>
            <a:off x="193963" y="1670263"/>
            <a:ext cx="7064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import all names from the standard module math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pi is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,pi)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BF0B-56B4-4F38-A949-9C3F43B6AFD6}"/>
              </a:ext>
            </a:extLst>
          </p:cNvPr>
          <p:cNvSpPr txBox="1"/>
          <p:nvPr/>
        </p:nvSpPr>
        <p:spPr>
          <a:xfrm>
            <a:off x="438173" y="3429000"/>
            <a:ext cx="1161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هنا ..أستردنا كل التعريفات من </a:t>
            </a:r>
            <a:r>
              <a:rPr lang="en-US" sz="2400" dirty="0"/>
              <a:t>math module</a:t>
            </a:r>
            <a:r>
              <a:rPr lang="ar-EG" sz="2400" dirty="0"/>
              <a:t> . هذا يشمل كل أسماء المتاحة فالمحتوي بتاعنا ماعدا البدء بالتعريفات الخاصة . إسترداد كل شئ مع رمز * يعتبر ليس جيدا فالتطبيق البرمجي .هذا يستطيع أن يوجهنا لمضاعفة التعريفات بالتحديد . فهذا يعجز قراءة الكود.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2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02BA6-3873-4B31-8172-C04EFE68432F}"/>
              </a:ext>
            </a:extLst>
          </p:cNvPr>
          <p:cNvSpPr txBox="1"/>
          <p:nvPr/>
        </p:nvSpPr>
        <p:spPr>
          <a:xfrm>
            <a:off x="5503623" y="-15482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Module search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BC7AA-FF3A-4C66-9D6A-DBC9F9AC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4674"/>
            <a:ext cx="5503623" cy="3468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&gt;&gt;&gt; import 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&gt;&gt;&gt; sys .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[‘’,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'C:\\Python33\\Lib\\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idlelib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'C:\\Windows\\system32\\python33.zip’,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'C:\\Python33\\DLLs’,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'C:\\Python33\\lib’,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'C:\\Python33’,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'C:\\Python33\\lib\\site-packages']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77F92-33EA-4B05-8844-8D4BDE3F6A46}"/>
              </a:ext>
            </a:extLst>
          </p:cNvPr>
          <p:cNvSpPr txBox="1"/>
          <p:nvPr/>
        </p:nvSpPr>
        <p:spPr>
          <a:xfrm>
            <a:off x="1524000" y="3852886"/>
            <a:ext cx="9654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أثناء أسترداد ال </a:t>
            </a:r>
            <a:r>
              <a:rPr lang="en-US" sz="2400" dirty="0"/>
              <a:t>module</a:t>
            </a:r>
            <a:r>
              <a:rPr lang="ar-EG" sz="2400" dirty="0"/>
              <a:t> مترجم البايثون يبحث عن </a:t>
            </a:r>
            <a:r>
              <a:rPr lang="en-US" sz="2400" dirty="0"/>
              <a:t>module</a:t>
            </a:r>
            <a:r>
              <a:rPr lang="ar-EG" sz="2400" dirty="0"/>
              <a:t> جاهز</a:t>
            </a:r>
            <a:endParaRPr lang="en-US" sz="2400" dirty="0"/>
          </a:p>
          <a:p>
            <a:pPr algn="r" rtl="1"/>
            <a:r>
              <a:rPr lang="ar-EG" sz="2400" dirty="0"/>
              <a:t> ثم إن لم يوجد فسوف يبحث إلي </a:t>
            </a:r>
            <a:r>
              <a:rPr lang="en-US" sz="2400" dirty="0"/>
              <a:t>list of directories </a:t>
            </a:r>
            <a:r>
              <a:rPr lang="ar-EG" sz="2400" dirty="0"/>
              <a:t>  معرفة في </a:t>
            </a:r>
            <a:r>
              <a:rPr lang="en-US" sz="2400" dirty="0" err="1"/>
              <a:t>sys.path</a:t>
            </a:r>
            <a:r>
              <a:rPr lang="ar-EG" sz="2400" dirty="0"/>
              <a:t> . هذا البحث يوجد في ذلك الترتيب وهو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1- </a:t>
            </a:r>
            <a:r>
              <a:rPr lang="en-US" sz="2400" dirty="0"/>
              <a:t>the current directory</a:t>
            </a:r>
            <a:r>
              <a:rPr lang="ar-EG" sz="2400" dirty="0"/>
              <a:t> </a:t>
            </a:r>
            <a:endParaRPr lang="en-US" sz="2400" dirty="0"/>
          </a:p>
          <a:p>
            <a:pPr algn="r" rtl="1"/>
            <a:r>
              <a:rPr lang="ar-EG" sz="2400" dirty="0"/>
              <a:t>2- </a:t>
            </a:r>
            <a:r>
              <a:rPr lang="en-US" sz="2400" dirty="0"/>
              <a:t>python path (an environment variable with a list of directories)</a:t>
            </a:r>
          </a:p>
          <a:p>
            <a:pPr algn="r" rtl="1"/>
            <a:r>
              <a:rPr lang="ar-EG" sz="2400" dirty="0"/>
              <a:t>3- </a:t>
            </a:r>
            <a:r>
              <a:rPr lang="en-US" sz="2400" dirty="0"/>
              <a:t>the installation – dependent default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FA3D6-20E9-449C-8E1B-8805B86B40CA}"/>
              </a:ext>
            </a:extLst>
          </p:cNvPr>
          <p:cNvSpPr txBox="1"/>
          <p:nvPr/>
        </p:nvSpPr>
        <p:spPr>
          <a:xfrm>
            <a:off x="5503623" y="1287783"/>
            <a:ext cx="64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نضيف ونعدل هذه ال </a:t>
            </a:r>
            <a:r>
              <a:rPr lang="en-US" sz="2400" dirty="0"/>
              <a:t>list</a:t>
            </a:r>
            <a:r>
              <a:rPr lang="ar-EG" sz="2400" dirty="0"/>
              <a:t> لإضافة المسار الخاص بنا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3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5E926-B668-426C-95AB-1983879FCCAB}"/>
              </a:ext>
            </a:extLst>
          </p:cNvPr>
          <p:cNvSpPr txBox="1"/>
          <p:nvPr/>
        </p:nvSpPr>
        <p:spPr>
          <a:xfrm>
            <a:off x="4045527" y="0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Reloading a module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5BC9A-CACD-41AC-A35D-3FA053061E27}"/>
              </a:ext>
            </a:extLst>
          </p:cNvPr>
          <p:cNvSpPr txBox="1"/>
          <p:nvPr/>
        </p:nvSpPr>
        <p:spPr>
          <a:xfrm>
            <a:off x="363709" y="644287"/>
            <a:ext cx="1167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مترجم البايثون يسترد ال </a:t>
            </a:r>
            <a:r>
              <a:rPr lang="en-US" sz="2400" dirty="0"/>
              <a:t>module</a:t>
            </a:r>
            <a:r>
              <a:rPr lang="ar-EG" sz="2400" dirty="0"/>
              <a:t> فقط لحظة أثناء الإستدعاء. هذا يصنع أشياء أكثر كفاءة . وده مثال لتوضيح ذلك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CB708-F116-488B-AC9D-2B61900221DE}"/>
              </a:ext>
            </a:extLst>
          </p:cNvPr>
          <p:cNvSpPr txBox="1"/>
          <p:nvPr/>
        </p:nvSpPr>
        <p:spPr>
          <a:xfrm>
            <a:off x="207818" y="1227019"/>
            <a:ext cx="494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This module shows the effect of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multiple imports and reload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Print</a:t>
            </a:r>
            <a:r>
              <a:rPr lang="en-US" sz="2400" dirty="0"/>
              <a:t>(</a:t>
            </a:r>
            <a:r>
              <a:rPr lang="ar-EG" sz="2400" dirty="0">
                <a:solidFill>
                  <a:srgbClr val="92D050"/>
                </a:solidFill>
              </a:rPr>
              <a:t>"</a:t>
            </a:r>
            <a:r>
              <a:rPr lang="en-US" sz="2400" dirty="0">
                <a:solidFill>
                  <a:srgbClr val="92D050"/>
                </a:solidFill>
              </a:rPr>
              <a:t> This code got </a:t>
            </a:r>
            <a:r>
              <a:rPr lang="en-US" sz="2400" dirty="0" err="1">
                <a:solidFill>
                  <a:srgbClr val="92D050"/>
                </a:solidFill>
              </a:rPr>
              <a:t>excuted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ar-EG" sz="2400" dirty="0">
                <a:solidFill>
                  <a:srgbClr val="92D050"/>
                </a:solidFill>
              </a:rPr>
              <a:t>"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28D84-D4D5-4302-88EC-A0FDCAA3C44E}"/>
              </a:ext>
            </a:extLst>
          </p:cNvPr>
          <p:cNvSpPr txBox="1"/>
          <p:nvPr/>
        </p:nvSpPr>
        <p:spPr>
          <a:xfrm>
            <a:off x="4662761" y="1740995"/>
            <a:ext cx="616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نفرض ان لدينا </a:t>
            </a:r>
            <a:r>
              <a:rPr lang="en-US" sz="2400" dirty="0"/>
              <a:t>module</a:t>
            </a:r>
            <a:r>
              <a:rPr lang="ar-EG" sz="2400" dirty="0"/>
              <a:t> أسمه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my_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FB506-76FD-424B-86D7-19BAA803254C}"/>
              </a:ext>
            </a:extLst>
          </p:cNvPr>
          <p:cNvSpPr txBox="1"/>
          <p:nvPr/>
        </p:nvSpPr>
        <p:spPr>
          <a:xfrm>
            <a:off x="533027" y="2820211"/>
            <a:ext cx="3512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my_ module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code got executed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my _module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my_module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84289-63E8-4521-9443-9AD59E8690AB}"/>
              </a:ext>
            </a:extLst>
          </p:cNvPr>
          <p:cNvSpPr txBox="1"/>
          <p:nvPr/>
        </p:nvSpPr>
        <p:spPr>
          <a:xfrm>
            <a:off x="2570706" y="5173866"/>
            <a:ext cx="9140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نلاحظ أن الكود اتنفذ مرة واحدة فقط .لذلك نقدر نقول ال </a:t>
            </a:r>
            <a:r>
              <a:rPr lang="en-US" sz="2400" dirty="0"/>
              <a:t>module</a:t>
            </a:r>
            <a:r>
              <a:rPr lang="ar-EG" sz="2400" dirty="0"/>
              <a:t> استرد مرة واحدة فقط. .</a:t>
            </a:r>
            <a:endParaRPr lang="en-US" sz="2400" dirty="0"/>
          </a:p>
          <a:p>
            <a:pPr algn="r" rtl="1"/>
            <a:r>
              <a:rPr lang="ar-EG" sz="2400" dirty="0"/>
              <a:t>فلو ال</a:t>
            </a:r>
            <a:r>
              <a:rPr lang="en-US" sz="2400" dirty="0"/>
              <a:t>module</a:t>
            </a:r>
            <a:r>
              <a:rPr lang="ar-EG" sz="2400" dirty="0"/>
              <a:t> اتغير أثناء البرنامج فيجب علينا أن نعيد تحميله .</a:t>
            </a:r>
            <a:endParaRPr lang="en-US" sz="2400" dirty="0"/>
          </a:p>
          <a:p>
            <a:pPr algn="r" rtl="1"/>
            <a:r>
              <a:rPr lang="ar-EG" sz="2400" dirty="0"/>
              <a:t>لكي نفعل ذلك فنقوم بإعادة بدء المترجم  لكن هذا ليس كافي للمساعدة. </a:t>
            </a:r>
            <a:endParaRPr lang="en-US" sz="2400" dirty="0"/>
          </a:p>
          <a:p>
            <a:pPr algn="r" rtl="1"/>
            <a:r>
              <a:rPr lang="ar-EG" sz="2400" dirty="0"/>
              <a:t>فتستطيع بايثون ان تفعل ذلك بإستخدام دالة </a:t>
            </a:r>
            <a:r>
              <a:rPr lang="en-US" sz="2400" dirty="0"/>
              <a:t>reload()</a:t>
            </a:r>
            <a:r>
              <a:rPr lang="ar-EG" sz="2400" dirty="0"/>
              <a:t> داخل </a:t>
            </a:r>
            <a:r>
              <a:rPr lang="en-US" sz="2400" dirty="0"/>
              <a:t>imp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08721-095A-466F-BF2E-1D40F4748DCE}"/>
              </a:ext>
            </a:extLst>
          </p:cNvPr>
          <p:cNvSpPr txBox="1"/>
          <p:nvPr/>
        </p:nvSpPr>
        <p:spPr>
          <a:xfrm>
            <a:off x="5011833" y="2349435"/>
            <a:ext cx="65419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my _module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code got executed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my_module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 . reload (my_ module)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code got executed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&lt;module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4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my_module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‘.\\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my_module.py’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913383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1925</TotalTime>
  <Words>1038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droid sans mono</vt:lpstr>
      <vt:lpstr>Rockwell</vt:lpstr>
      <vt:lpstr>Gallery</vt:lpstr>
      <vt:lpstr>PowerPoint Presentation</vt:lpstr>
      <vt:lpstr>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26</cp:revision>
  <dcterms:created xsi:type="dcterms:W3CDTF">2021-08-22T22:04:12Z</dcterms:created>
  <dcterms:modified xsi:type="dcterms:W3CDTF">2021-10-08T23:53:06Z</dcterms:modified>
</cp:coreProperties>
</file>