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67" r:id="rId5"/>
    <p:sldId id="266" r:id="rId6"/>
    <p:sldId id="265" r:id="rId7"/>
  </p:sldIdLst>
  <p:sldSz cx="12344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7900" y="1143000"/>
            <a:ext cx="490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1pPr>
    <a:lvl2pPr marL="482803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2pPr>
    <a:lvl3pPr marL="965606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3pPr>
    <a:lvl4pPr marL="1448410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4pPr>
    <a:lvl5pPr marL="1931213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5pPr>
    <a:lvl6pPr marL="2414016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6pPr>
    <a:lvl7pPr marL="2896819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7pPr>
    <a:lvl8pPr marL="3379622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8pPr>
    <a:lvl9pPr marL="3862426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6604" y="909272"/>
            <a:ext cx="8745036" cy="3310141"/>
          </a:xfrm>
        </p:spPr>
        <p:txBody>
          <a:bodyPr bIns="0" anchor="b">
            <a:normAutofit/>
          </a:bodyPr>
          <a:lstStyle>
            <a:lvl1pPr algn="ctr">
              <a:defRPr sz="6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605" y="4220618"/>
            <a:ext cx="8745035" cy="1107970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23" b="0" cap="all" baseline="0">
                <a:solidFill>
                  <a:schemeClr val="tx1"/>
                </a:solidFill>
              </a:defRPr>
            </a:lvl1pPr>
            <a:lvl2pPr marL="462915" indent="0" algn="ctr">
              <a:buNone/>
              <a:defRPr sz="1823"/>
            </a:lvl2pPr>
            <a:lvl3pPr marL="925830" indent="0" algn="ctr">
              <a:buNone/>
              <a:defRPr sz="1823"/>
            </a:lvl3pPr>
            <a:lvl4pPr marL="1388745" indent="0" algn="ctr">
              <a:buNone/>
              <a:defRPr sz="1620"/>
            </a:lvl4pPr>
            <a:lvl5pPr marL="1851660" indent="0" algn="ctr">
              <a:buNone/>
              <a:defRPr sz="1620"/>
            </a:lvl5pPr>
            <a:lvl6pPr marL="2314575" indent="0" algn="ctr">
              <a:buNone/>
              <a:defRPr sz="1620"/>
            </a:lvl6pPr>
            <a:lvl7pPr marL="2777490" indent="0" algn="ctr">
              <a:buNone/>
              <a:defRPr sz="1620"/>
            </a:lvl7pPr>
            <a:lvl8pPr marL="3240405" indent="0" algn="ctr">
              <a:buNone/>
              <a:defRPr sz="1620"/>
            </a:lvl8pPr>
            <a:lvl9pPr marL="3703320" indent="0" algn="ctr">
              <a:buNone/>
              <a:defRPr sz="16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9724" y="373215"/>
            <a:ext cx="5697109" cy="35042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795" y="905503"/>
            <a:ext cx="821157" cy="570722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140" y="905503"/>
            <a:ext cx="1635939" cy="528120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730" y="905503"/>
            <a:ext cx="7612637" cy="52812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0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604" y="1990281"/>
            <a:ext cx="8751193" cy="2231541"/>
          </a:xfrm>
        </p:spPr>
        <p:txBody>
          <a:bodyPr anchor="b">
            <a:normAutofit/>
          </a:bodyPr>
          <a:lstStyle>
            <a:lvl1pPr algn="ctr">
              <a:defRPr sz="3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6604" y="4221822"/>
            <a:ext cx="8751193" cy="1239852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23">
                <a:solidFill>
                  <a:schemeClr val="tx1"/>
                </a:solidFill>
              </a:defRPr>
            </a:lvl1pPr>
            <a:lvl2pPr marL="462915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2pPr>
            <a:lvl3pPr marL="925830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3pPr>
            <a:lvl4pPr marL="138874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18516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31457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277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24040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370332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333" y="912208"/>
            <a:ext cx="9409747" cy="12005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5423" y="2278995"/>
            <a:ext cx="4544762" cy="3908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2317" y="2286322"/>
            <a:ext cx="4544762" cy="39003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281" y="911385"/>
            <a:ext cx="9411798" cy="1197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281" y="2288823"/>
            <a:ext cx="4544904" cy="90886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28" b="0" cap="all" baseline="0">
                <a:solidFill>
                  <a:schemeClr val="accent1"/>
                </a:solidFill>
              </a:defRPr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5281" y="3200839"/>
            <a:ext cx="4544904" cy="299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225" y="2292737"/>
            <a:ext cx="4544904" cy="90920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28" b="0" cap="all" baseline="0">
                <a:solidFill>
                  <a:schemeClr val="accent1"/>
                </a:solidFill>
              </a:defRPr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225" y="3197691"/>
            <a:ext cx="4544904" cy="2989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2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730" y="905503"/>
            <a:ext cx="2998992" cy="2727387"/>
          </a:xfrm>
        </p:spPr>
        <p:txBody>
          <a:bodyPr anchor="b">
            <a:normAutofit/>
          </a:bodyPr>
          <a:lstStyle>
            <a:lvl1pPr algn="l">
              <a:defRPr sz="24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453" y="905504"/>
            <a:ext cx="6087626" cy="528000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730" y="3632891"/>
            <a:ext cx="2998992" cy="2547938"/>
          </a:xfrm>
        </p:spPr>
        <p:txBody>
          <a:bodyPr/>
          <a:lstStyle>
            <a:lvl1pPr marL="0" indent="0" algn="l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570855" y="546460"/>
            <a:ext cx="4125465" cy="5835648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346" y="1280114"/>
            <a:ext cx="5601482" cy="2178606"/>
          </a:xfrm>
        </p:spPr>
        <p:txBody>
          <a:bodyPr anchor="b">
            <a:normAutofit/>
          </a:bodyPr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25944" y="1272215"/>
            <a:ext cx="2826061" cy="438183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4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8458" y="3467546"/>
            <a:ext cx="5593459" cy="2368819"/>
          </a:xfrm>
        </p:spPr>
        <p:txBody>
          <a:bodyPr>
            <a:normAutofit/>
          </a:bodyPr>
          <a:lstStyle>
            <a:lvl1pPr marL="0" indent="0" algn="ctr">
              <a:buNone/>
              <a:defRPr sz="1823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65475" y="6199171"/>
            <a:ext cx="5596443" cy="362806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5474" y="361126"/>
            <a:ext cx="5610267" cy="36372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7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9724" y="911789"/>
            <a:ext cx="9407355" cy="118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724" y="2284497"/>
            <a:ext cx="9407355" cy="391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32605" y="374420"/>
            <a:ext cx="3544474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9724" y="373215"/>
            <a:ext cx="5697109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6061" y="905503"/>
            <a:ext cx="821157" cy="57072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35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105263"/>
            <a:ext cx="12344400" cy="284011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946583"/>
            <a:ext cx="12344400" cy="84201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956561"/>
            <a:ext cx="12344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11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25830" rtl="0" eaLnBrk="1" latinLnBrk="0" hangingPunct="1">
        <a:lnSpc>
          <a:spcPct val="90000"/>
        </a:lnSpc>
        <a:spcBef>
          <a:spcPct val="0"/>
        </a:spcBef>
        <a:buNone/>
        <a:defRPr sz="324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31458" indent="-231458" algn="l" defTabSz="925830" rtl="0" eaLnBrk="1" latinLnBrk="0" hangingPunct="1">
        <a:lnSpc>
          <a:spcPct val="120000"/>
        </a:lnSpc>
        <a:spcBef>
          <a:spcPts val="10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25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94373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23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57288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2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20203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18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83118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15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46033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15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008948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15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71863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15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934778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15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38874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31457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277749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70332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7020937"/>
            <a:ext cx="3398769" cy="47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3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en-US" sz="2430" b="1" i="1" dirty="0">
                <a:latin typeface="Arial" panose="020B0604020202020204" pitchFamily="34" charset="0"/>
                <a:cs typeface="Arial" panose="020B0604020202020204" pitchFamily="34" charset="0"/>
              </a:rPr>
              <a:t>Amr Ashraf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344400" cy="7020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297" y="2155240"/>
            <a:ext cx="9407355" cy="1573798"/>
          </a:xfrm>
        </p:spPr>
        <p:txBody>
          <a:bodyPr>
            <a:normAutofit fontScale="90000"/>
          </a:bodyPr>
          <a:lstStyle/>
          <a:p>
            <a:pPr algn="r" rtl="1"/>
            <a:r>
              <a:rPr lang="ar-EG" sz="2734" dirty="0">
                <a:solidFill>
                  <a:schemeClr val="tx1"/>
                </a:solidFill>
              </a:rPr>
              <a:t>هي الكلمات الاساسية المحجوزة فالبايثون</a:t>
            </a:r>
            <a:br>
              <a:rPr lang="ar-EG" sz="2734" dirty="0">
                <a:solidFill>
                  <a:schemeClr val="tx1"/>
                </a:solidFill>
              </a:rPr>
            </a:br>
            <a:br>
              <a:rPr lang="en-US" sz="2734" dirty="0">
                <a:solidFill>
                  <a:schemeClr val="tx1"/>
                </a:solidFill>
              </a:rPr>
            </a:br>
            <a:r>
              <a:rPr lang="ar-EG" sz="2734" dirty="0">
                <a:solidFill>
                  <a:schemeClr val="tx1"/>
                </a:solidFill>
              </a:rPr>
              <a:t>لا نستطيع ان نستخدم اسم متغير او اسم دالة او اي تعريف ككلمة رئيسية لذلك يستخدموا هذه </a:t>
            </a:r>
            <a:br>
              <a:rPr lang="ar-EG" sz="2734" dirty="0">
                <a:solidFill>
                  <a:schemeClr val="tx1"/>
                </a:solidFill>
              </a:rPr>
            </a:br>
            <a:r>
              <a:rPr lang="ar-EG" sz="2734" dirty="0">
                <a:solidFill>
                  <a:schemeClr val="tx1"/>
                </a:solidFill>
              </a:rPr>
              <a:t>الكلمات لتعريف بناء جملة والهيكل الخاص بلغة بايثون . يوجد كلمات رئيسية فالبايثون فالبايثون فالبايثون </a:t>
            </a:r>
            <a:br>
              <a:rPr lang="ar-EG" sz="2734" dirty="0">
                <a:solidFill>
                  <a:schemeClr val="tx1"/>
                </a:solidFill>
              </a:rPr>
            </a:br>
            <a:br>
              <a:rPr lang="ar-EG" sz="2734" dirty="0">
                <a:solidFill>
                  <a:schemeClr val="tx1"/>
                </a:solidFill>
              </a:rPr>
            </a:br>
            <a:r>
              <a:rPr lang="ar-EG" sz="2734" dirty="0">
                <a:solidFill>
                  <a:schemeClr val="tx1"/>
                </a:solidFill>
              </a:rPr>
              <a:t>يوجد 33 كلمة رئيسية في لغة بايثون ماعدا </a:t>
            </a:r>
            <a:r>
              <a:rPr lang="en-US" sz="2734" dirty="0">
                <a:solidFill>
                  <a:schemeClr val="tx1"/>
                </a:solidFill>
              </a:rPr>
              <a:t>true , false and none</a:t>
            </a:r>
            <a:br>
              <a:rPr lang="en-US" sz="2734" dirty="0">
                <a:solidFill>
                  <a:schemeClr val="tx1"/>
                </a:solidFill>
              </a:rPr>
            </a:br>
            <a:br>
              <a:rPr lang="en-US" sz="2734" dirty="0">
                <a:solidFill>
                  <a:schemeClr val="tx1"/>
                </a:solidFill>
              </a:rPr>
            </a:br>
            <a:br>
              <a:rPr lang="en-US" sz="2734" dirty="0">
                <a:solidFill>
                  <a:schemeClr val="tx1"/>
                </a:solidFill>
              </a:rPr>
            </a:br>
            <a:br>
              <a:rPr lang="en-US" sz="2734" dirty="0">
                <a:solidFill>
                  <a:schemeClr val="tx1"/>
                </a:solidFill>
              </a:rPr>
            </a:br>
            <a:r>
              <a:rPr lang="ar-EG" sz="2734" b="1" dirty="0"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               </a:t>
            </a:r>
            <a:br>
              <a:rPr lang="en-US" sz="1823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23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23" dirty="0"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1823" dirty="0"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4330279" y="134843"/>
            <a:ext cx="3233696" cy="37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35" b="1" dirty="0">
                <a:solidFill>
                  <a:schemeClr val="bg1"/>
                </a:solidFill>
              </a:rPr>
              <a:t>الكلمات الرئيسية فالبايثون</a:t>
            </a:r>
            <a:endParaRPr lang="en-US" sz="2835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F8F33-C15F-4888-A4DF-CEB4349FEAEF}"/>
              </a:ext>
            </a:extLst>
          </p:cNvPr>
          <p:cNvSpPr txBox="1"/>
          <p:nvPr/>
        </p:nvSpPr>
        <p:spPr>
          <a:xfrm>
            <a:off x="7852605" y="8530416"/>
            <a:ext cx="250274" cy="393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5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415232-9C5E-4CAD-831E-2C9ECFC8C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8249601"/>
              </p:ext>
            </p:extLst>
          </p:nvPr>
        </p:nvGraphicFramePr>
        <p:xfrm>
          <a:off x="76748" y="3129646"/>
          <a:ext cx="7545200" cy="4507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9040">
                  <a:extLst>
                    <a:ext uri="{9D8B030D-6E8A-4147-A177-3AD203B41FA5}">
                      <a16:colId xmlns:a16="http://schemas.microsoft.com/office/drawing/2014/main" val="99956242"/>
                    </a:ext>
                  </a:extLst>
                </a:gridCol>
                <a:gridCol w="1509040">
                  <a:extLst>
                    <a:ext uri="{9D8B030D-6E8A-4147-A177-3AD203B41FA5}">
                      <a16:colId xmlns:a16="http://schemas.microsoft.com/office/drawing/2014/main" val="539800730"/>
                    </a:ext>
                  </a:extLst>
                </a:gridCol>
                <a:gridCol w="1509040">
                  <a:extLst>
                    <a:ext uri="{9D8B030D-6E8A-4147-A177-3AD203B41FA5}">
                      <a16:colId xmlns:a16="http://schemas.microsoft.com/office/drawing/2014/main" val="1620536584"/>
                    </a:ext>
                  </a:extLst>
                </a:gridCol>
                <a:gridCol w="1525765">
                  <a:extLst>
                    <a:ext uri="{9D8B030D-6E8A-4147-A177-3AD203B41FA5}">
                      <a16:colId xmlns:a16="http://schemas.microsoft.com/office/drawing/2014/main" val="451126348"/>
                    </a:ext>
                  </a:extLst>
                </a:gridCol>
                <a:gridCol w="1492315">
                  <a:extLst>
                    <a:ext uri="{9D8B030D-6E8A-4147-A177-3AD203B41FA5}">
                      <a16:colId xmlns:a16="http://schemas.microsoft.com/office/drawing/2014/main" val="3701589631"/>
                    </a:ext>
                  </a:extLst>
                </a:gridCol>
              </a:tblGrid>
              <a:tr h="5621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False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await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else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import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pass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extLst>
                  <a:ext uri="{0D108BD9-81ED-4DB2-BD59-A6C34878D82A}">
                    <a16:rowId xmlns:a16="http://schemas.microsoft.com/office/drawing/2014/main" val="943165084"/>
                  </a:ext>
                </a:extLst>
              </a:tr>
              <a:tr h="5621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None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break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except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in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raise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extLst>
                  <a:ext uri="{0D108BD9-81ED-4DB2-BD59-A6C34878D82A}">
                    <a16:rowId xmlns:a16="http://schemas.microsoft.com/office/drawing/2014/main" val="163483067"/>
                  </a:ext>
                </a:extLst>
              </a:tr>
              <a:tr h="5621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True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class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finally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is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return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extLst>
                  <a:ext uri="{0D108BD9-81ED-4DB2-BD59-A6C34878D82A}">
                    <a16:rowId xmlns:a16="http://schemas.microsoft.com/office/drawing/2014/main" val="2957871265"/>
                  </a:ext>
                </a:extLst>
              </a:tr>
              <a:tr h="84867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and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continue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for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lambda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try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extLst>
                  <a:ext uri="{0D108BD9-81ED-4DB2-BD59-A6C34878D82A}">
                    <a16:rowId xmlns:a16="http://schemas.microsoft.com/office/drawing/2014/main" val="535641981"/>
                  </a:ext>
                </a:extLst>
              </a:tr>
              <a:tr h="84867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as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def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from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nonlocal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while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extLst>
                  <a:ext uri="{0D108BD9-81ED-4DB2-BD59-A6C34878D82A}">
                    <a16:rowId xmlns:a16="http://schemas.microsoft.com/office/drawing/2014/main" val="865703996"/>
                  </a:ext>
                </a:extLst>
              </a:tr>
              <a:tr h="5621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assert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del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global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not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with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extLst>
                  <a:ext uri="{0D108BD9-81ED-4DB2-BD59-A6C34878D82A}">
                    <a16:rowId xmlns:a16="http://schemas.microsoft.com/office/drawing/2014/main" val="3505547592"/>
                  </a:ext>
                </a:extLst>
              </a:tr>
              <a:tr h="5621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async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 err="1">
                          <a:effectLst/>
                        </a:rPr>
                        <a:t>elif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if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or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yield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1458" marR="231458" marT="115729" marB="115729" anchor="ctr"/>
                </a:tc>
                <a:extLst>
                  <a:ext uri="{0D108BD9-81ED-4DB2-BD59-A6C34878D82A}">
                    <a16:rowId xmlns:a16="http://schemas.microsoft.com/office/drawing/2014/main" val="289077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1E47B-835C-4448-A8FF-11B607589699}"/>
              </a:ext>
            </a:extLst>
          </p:cNvPr>
          <p:cNvSpPr txBox="1"/>
          <p:nvPr/>
        </p:nvSpPr>
        <p:spPr>
          <a:xfrm>
            <a:off x="4961447" y="991552"/>
            <a:ext cx="5982795" cy="388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</a:pPr>
            <a:r>
              <a:rPr lang="en-US" sz="1823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88B5E-AF64-4DF7-AD17-DBEAAE70D460}"/>
              </a:ext>
            </a:extLst>
          </p:cNvPr>
          <p:cNvSpPr/>
          <p:nvPr/>
        </p:nvSpPr>
        <p:spPr>
          <a:xfrm>
            <a:off x="4474969" y="285279"/>
            <a:ext cx="2737236" cy="375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35" b="1" dirty="0">
                <a:solidFill>
                  <a:schemeClr val="bg1"/>
                </a:solidFill>
              </a:rPr>
              <a:t>التعريفات في البايثون</a:t>
            </a:r>
            <a:endParaRPr lang="en-US" sz="2835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AB47AC-CBA0-4725-B2F4-88F07FB4696F}"/>
              </a:ext>
            </a:extLst>
          </p:cNvPr>
          <p:cNvSpPr txBox="1"/>
          <p:nvPr/>
        </p:nvSpPr>
        <p:spPr>
          <a:xfrm>
            <a:off x="1966845" y="1247462"/>
            <a:ext cx="10085482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400" dirty="0"/>
              <a:t>هو اسم معطي للمدخلات مثل الكلاسات والدوال والمتغيرات .بتساعدنا اننا نفرق بين كل مدخل و الاخر</a:t>
            </a:r>
          </a:p>
          <a:p>
            <a:endParaRPr lang="ar-EG" sz="2400" dirty="0"/>
          </a:p>
          <a:p>
            <a:pPr algn="r" rtl="1"/>
            <a:r>
              <a:rPr lang="ar-EG" sz="2400" u="sng" dirty="0"/>
              <a:t>القواعد الخاصة لكتابة التعريفات</a:t>
            </a:r>
            <a:r>
              <a:rPr lang="ar-EG" sz="2400" dirty="0"/>
              <a:t>:</a:t>
            </a:r>
            <a:r>
              <a:rPr lang="en-US" sz="2400" dirty="0"/>
              <a:t>   </a:t>
            </a:r>
          </a:p>
          <a:p>
            <a:pPr algn="r" rtl="1"/>
            <a:r>
              <a:rPr lang="en-US" sz="2400" dirty="0"/>
              <a:t>  </a:t>
            </a:r>
            <a:endParaRPr lang="ar-EG" sz="2400" dirty="0"/>
          </a:p>
          <a:p>
            <a:pPr algn="r" rtl="1"/>
            <a:r>
              <a:rPr lang="ar-EG" sz="2400" dirty="0"/>
              <a:t>1-التعريفات ربما ان تكون مزيج من الحروف الصغري او الحروف الكبري مثل اسماء</a:t>
            </a:r>
            <a:endParaRPr lang="en-US" sz="2400" dirty="0"/>
          </a:p>
          <a:p>
            <a:pPr algn="r" rtl="1"/>
            <a:r>
              <a:rPr lang="ar-EG" sz="2400" dirty="0"/>
              <a:t> </a:t>
            </a:r>
            <a:r>
              <a:rPr lang="en-US" sz="2400" dirty="0"/>
              <a:t>my Class , var_1, print this to screen</a:t>
            </a:r>
          </a:p>
          <a:p>
            <a:pPr algn="r" rtl="1"/>
            <a:r>
              <a:rPr lang="ar-EG" sz="2400" dirty="0"/>
              <a:t> </a:t>
            </a:r>
            <a:r>
              <a:rPr lang="en-US" sz="2400" dirty="0"/>
              <a:t> </a:t>
            </a:r>
          </a:p>
          <a:p>
            <a:pPr algn="r"/>
            <a:endParaRPr lang="en-US" sz="2400" dirty="0"/>
          </a:p>
          <a:p>
            <a:pPr algn="r" rtl="1"/>
            <a:r>
              <a:rPr lang="en-US" sz="2400" dirty="0"/>
              <a:t>2</a:t>
            </a:r>
            <a:r>
              <a:rPr lang="ar-EG" sz="2400" dirty="0"/>
              <a:t>-المتعرف لا يمكن ان يبدا ب1 </a:t>
            </a:r>
            <a:r>
              <a:rPr lang="en-US" sz="2400" dirty="0"/>
              <a:t>digit</a:t>
            </a:r>
            <a:r>
              <a:rPr lang="ar-EG" sz="2400" dirty="0"/>
              <a:t>. </a:t>
            </a:r>
            <a:endParaRPr lang="en-US" sz="2400" dirty="0"/>
          </a:p>
          <a:p>
            <a:pPr algn="r" rtl="1"/>
            <a:endParaRPr lang="ar-EG" sz="2400" dirty="0"/>
          </a:p>
          <a:p>
            <a:pPr algn="r" rtl="1"/>
            <a:endParaRPr lang="en-US" sz="2400" dirty="0"/>
          </a:p>
          <a:p>
            <a:pPr algn="r" rtl="1"/>
            <a:r>
              <a:rPr lang="en-US" sz="2400" dirty="0"/>
              <a:t> -3</a:t>
            </a:r>
            <a:r>
              <a:rPr lang="ar-EG" sz="2400" dirty="0"/>
              <a:t>لا تنستطيع الكلمات الرئيسية كتعريفات</a:t>
            </a:r>
            <a:r>
              <a:rPr lang="en-US" sz="2400" dirty="0"/>
              <a:t>global=1</a:t>
            </a:r>
            <a:endParaRPr lang="ar-EG" sz="2400" dirty="0"/>
          </a:p>
          <a:p>
            <a:pPr algn="r" rtl="1"/>
            <a:r>
              <a:rPr lang="en-US" sz="2400" dirty="0"/>
              <a:t>                                                 </a:t>
            </a:r>
          </a:p>
          <a:p>
            <a:pPr algn="r" rtl="1"/>
            <a:r>
              <a:rPr lang="en-US" sz="2400" dirty="0"/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sz="2400" dirty="0"/>
          </a:p>
          <a:p>
            <a:pPr algn="r" rtl="1"/>
            <a:endParaRPr lang="en-US" sz="2400" dirty="0"/>
          </a:p>
          <a:p>
            <a:pPr algn="r" rtl="1"/>
            <a:endParaRPr lang="en-US" sz="2400" dirty="0"/>
          </a:p>
          <a:p>
            <a:pPr algn="r" rtl="1"/>
            <a:r>
              <a:rPr lang="ar-EG" sz="2400" dirty="0"/>
              <a:t> </a:t>
            </a:r>
          </a:p>
          <a:p>
            <a:pPr algn="r" rtl="1"/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FEB6E-D292-49EB-BFD1-56DA3F451D8F}"/>
              </a:ext>
            </a:extLst>
          </p:cNvPr>
          <p:cNvSpPr txBox="1"/>
          <p:nvPr/>
        </p:nvSpPr>
        <p:spPr>
          <a:xfrm>
            <a:off x="477671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013ABC-B13D-4238-B816-EE1DF05FBAA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418683" y="6386523"/>
            <a:ext cx="5359479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File "&lt;interactive input&gt;", line 1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5D5D5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global = 1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5D5D5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^ Syntax Error: invalid syntax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3900D-596C-4489-AEBA-324E7D4F6AD0}"/>
              </a:ext>
            </a:extLst>
          </p:cNvPr>
          <p:cNvSpPr txBox="1"/>
          <p:nvPr/>
        </p:nvSpPr>
        <p:spPr>
          <a:xfrm>
            <a:off x="4961447" y="4688908"/>
            <a:ext cx="6850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1variable is invalid, but variable1 is a valid name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Output: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6C02BC8-F486-443D-9250-362332273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334" y="5289072"/>
            <a:ext cx="287892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global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C4A98A-D6B1-4B6A-B4CE-F22FB7841240}"/>
              </a:ext>
            </a:extLst>
          </p:cNvPr>
          <p:cNvSpPr txBox="1"/>
          <p:nvPr/>
        </p:nvSpPr>
        <p:spPr>
          <a:xfrm>
            <a:off x="3480179" y="959725"/>
            <a:ext cx="8458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/>
              <a:t>-4</a:t>
            </a:r>
            <a:r>
              <a:rPr lang="ar-EG" sz="2400" dirty="0"/>
              <a:t>لا نستطيع ان نستخدم رموز خاصة مثل !,@,#,$,% في التعريفات الخاصة بنا </a:t>
            </a:r>
            <a:r>
              <a:rPr lang="ar-EG" sz="18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0E4DC-5517-49DF-81FE-0126D8FEE9D4}"/>
              </a:ext>
            </a:extLst>
          </p:cNvPr>
          <p:cNvSpPr txBox="1"/>
          <p:nvPr/>
        </p:nvSpPr>
        <p:spPr>
          <a:xfrm>
            <a:off x="5667232" y="3886200"/>
            <a:ext cx="6175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EG" sz="2400" dirty="0"/>
              <a:t>5- التعريف ربما ان يكون بأي طول.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83563-0FB6-4A18-8E18-C5B1851A27E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10687" y="1431425"/>
            <a:ext cx="132383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a@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48803-2AD4-4A91-BD3B-631B5ADD0E9F}"/>
              </a:ext>
            </a:extLst>
          </p:cNvPr>
          <p:cNvSpPr txBox="1"/>
          <p:nvPr/>
        </p:nvSpPr>
        <p:spPr>
          <a:xfrm>
            <a:off x="1678674" y="1855349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C8440E-5A85-47EE-81E5-2A34381CBAC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28549" y="2317014"/>
            <a:ext cx="4643651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File "&lt;interactive input&gt;", line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a@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^ Syntax Error: invalid syntax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3CC03B-EE85-4A03-BAEF-F973B0C5609C}"/>
              </a:ext>
            </a:extLst>
          </p:cNvPr>
          <p:cNvSpPr/>
          <p:nvPr/>
        </p:nvSpPr>
        <p:spPr>
          <a:xfrm>
            <a:off x="9232706" y="428154"/>
            <a:ext cx="2737236" cy="375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35" b="1" dirty="0">
                <a:solidFill>
                  <a:schemeClr val="bg1"/>
                </a:solidFill>
              </a:rPr>
              <a:t>اشياء لابد ان تعرفها:</a:t>
            </a:r>
            <a:endParaRPr lang="en-US" sz="2835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CFA93F-2D36-47B7-95B5-64FF0C1B9843}"/>
              </a:ext>
            </a:extLst>
          </p:cNvPr>
          <p:cNvSpPr txBox="1"/>
          <p:nvPr/>
        </p:nvSpPr>
        <p:spPr>
          <a:xfrm>
            <a:off x="4311842" y="1338066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800" dirty="0"/>
              <a:t> 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91436-5150-4FCF-9681-0F1194A8D96C}"/>
              </a:ext>
            </a:extLst>
          </p:cNvPr>
          <p:cNvSpPr txBox="1"/>
          <p:nvPr/>
        </p:nvSpPr>
        <p:spPr>
          <a:xfrm>
            <a:off x="3425871" y="1580016"/>
            <a:ext cx="86711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/>
              <a:t>- تعتبر  بايثون لغة حساسة الجمل بمعني ان لا يتشابه المتغيرات  </a:t>
            </a:r>
          </a:p>
          <a:p>
            <a:pPr algn="r"/>
            <a:endParaRPr lang="ar-EG" sz="2400" dirty="0"/>
          </a:p>
          <a:p>
            <a:pPr algn="r" rtl="1"/>
            <a:r>
              <a:rPr lang="en-US" sz="2400" dirty="0"/>
              <a:t>2</a:t>
            </a:r>
            <a:r>
              <a:rPr lang="ar-EG" sz="2400" dirty="0"/>
              <a:t>- دائما تعطي التعريفات اسم مميز لها </a:t>
            </a:r>
            <a:r>
              <a:rPr lang="en-US" sz="2400" dirty="0"/>
              <a:t>c=10</a:t>
            </a:r>
            <a:endParaRPr lang="ar-EG" sz="2400" dirty="0"/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3- تفصل الكلمات المتعددة بإستخدام رمز _ 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0B60E-8359-4F3B-8AF4-37908C8605A4}"/>
              </a:ext>
            </a:extLst>
          </p:cNvPr>
          <p:cNvSpPr txBox="1"/>
          <p:nvPr/>
        </p:nvSpPr>
        <p:spPr>
          <a:xfrm>
            <a:off x="11876837" y="1591982"/>
            <a:ext cx="33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60609" y="602397"/>
            <a:ext cx="3401503" cy="53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35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23305" y="1643956"/>
            <a:ext cx="5893455" cy="472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30" dirty="0">
                <a:hlinkClick r:id="rId2"/>
              </a:rPr>
              <a:t>Telegram: Contact @Data_ScienceClub</a:t>
            </a:r>
            <a:endParaRPr lang="en-US" sz="243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820</TotalTime>
  <Words>308</Words>
  <Application>Microsoft Office PowerPoint</Application>
  <PresentationFormat>Custom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droid sans mono</vt:lpstr>
      <vt:lpstr>Rockwell</vt:lpstr>
      <vt:lpstr>Gallery</vt:lpstr>
      <vt:lpstr>PowerPoint Presentation</vt:lpstr>
      <vt:lpstr>هي الكلمات الاساسية المحجوزة فالبايثون  لا نستطيع ان نستخدم اسم متغير او اسم دالة او اي تعريف ككلمة رئيسية لذلك يستخدموا هذه  الكلمات لتعريف بناء جملة والهيكل الخاص بلغة بايثون . يوجد كلمات رئيسية فالبايثون فالبايثون فالبايثون   يوجد 33 كلمة رئيسية في لغة بايثون ماعدا true , false and none                                                             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18</cp:revision>
  <dcterms:created xsi:type="dcterms:W3CDTF">2021-08-22T22:04:12Z</dcterms:created>
  <dcterms:modified xsi:type="dcterms:W3CDTF">2021-09-06T21:01:34Z</dcterms:modified>
</cp:coreProperties>
</file>