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66" r:id="rId5"/>
    <p:sldId id="259" r:id="rId6"/>
    <p:sldId id="260" r:id="rId7"/>
    <p:sldId id="261" r:id="rId8"/>
    <p:sldId id="262" r:id="rId9"/>
    <p:sldId id="263"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 ashraf" initials="aa" lastIdx="6" clrIdx="0">
    <p:extLst>
      <p:ext uri="{19B8F6BF-5375-455C-9EA6-DF929625EA0E}">
        <p15:presenceInfo xmlns:p15="http://schemas.microsoft.com/office/powerpoint/2012/main" userId="bdd82fe7c9490a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69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A4341-AB8B-407B-8CC0-42A8760058A1}"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9F4A9-C75B-4C15-AD68-EFCB02A0857C}" type="slidenum">
              <a:rPr lang="en-US" smtClean="0"/>
              <a:t>‹#›</a:t>
            </a:fld>
            <a:endParaRPr lang="en-US"/>
          </a:p>
        </p:txBody>
      </p:sp>
    </p:spTree>
    <p:extLst>
      <p:ext uri="{BB962C8B-B14F-4D97-AF65-F5344CB8AC3E}">
        <p14:creationId xmlns:p14="http://schemas.microsoft.com/office/powerpoint/2010/main" val="213777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8607EF-ACB7-463A-9161-7173A553E65C}" type="datetime1">
              <a:rPr lang="en-US" smtClean="0"/>
              <a:t>9/7/2021</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283928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F695C-252A-43AC-BD66-D620B4942634}"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267944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C9EE0-A94E-4DCD-ADB5-53CAFCB64CB6}"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209600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8EE92B-CA85-452C-92DC-17606F506FFF}"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49206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65653-96EE-4803-9E2F-1EBC08C81A61}" type="datetime1">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282413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A88AF-AEFC-44CC-A1EF-723E1FCB0134}" type="datetime1">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330273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FC8700-60F0-4EB5-85D0-EA87D5BA87E8}" type="datetime1">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341567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81CCF-6C4D-4F32-9167-9DA0DA9A9407}" type="datetime1">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218161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D330F-3579-429E-BD3B-92193B7713B3}" type="datetime1">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388974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636DD-2DB7-4E23-B6DC-4E87455965F1}" type="datetime1">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173430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DA0AFC-9685-4FD2-8C46-19793EA6AB86}" type="datetime1">
              <a:rPr lang="en-US" smtClean="0"/>
              <a:t>9/7/2021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C89E78-4B8E-4DB0-9D6B-B202D2331A57}" type="slidenum">
              <a:rPr lang="en-US" smtClean="0"/>
              <a:t>‹#›</a:t>
            </a:fld>
            <a:endParaRPr lang="en-US"/>
          </a:p>
        </p:txBody>
      </p:sp>
    </p:spTree>
    <p:extLst>
      <p:ext uri="{BB962C8B-B14F-4D97-AF65-F5344CB8AC3E}">
        <p14:creationId xmlns:p14="http://schemas.microsoft.com/office/powerpoint/2010/main" val="392178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808DCD-7D8A-4E89-B1E8-5DD90A975F39}" type="datetime1">
              <a:rPr lang="en-US" smtClean="0"/>
              <a:t>9/7/2021</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C89E78-4B8E-4DB0-9D6B-B202D2331A57}"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3970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me/Data_ScienceClu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lumOff val="4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DE3E8B-3E34-438C-961C-3AC456CA7244}"/>
              </a:ext>
            </a:extLst>
          </p:cNvPr>
          <p:cNvSpPr txBox="1"/>
          <p:nvPr/>
        </p:nvSpPr>
        <p:spPr>
          <a:xfrm>
            <a:off x="0" y="6278838"/>
            <a:ext cx="335680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ENG: </a:t>
            </a:r>
            <a:r>
              <a:rPr lang="en-US" sz="2400" b="1" i="1" dirty="0">
                <a:latin typeface="Arial" panose="020B0604020202020204" pitchFamily="34" charset="0"/>
                <a:cs typeface="Arial" panose="020B0604020202020204" pitchFamily="34" charset="0"/>
              </a:rPr>
              <a:t>Amr Ashraf  </a:t>
            </a:r>
          </a:p>
        </p:txBody>
      </p:sp>
      <p:pic>
        <p:nvPicPr>
          <p:cNvPr id="3074" name="Picture 2">
            <a:extLst>
              <a:ext uri="{FF2B5EF4-FFF2-40B4-BE49-F238E27FC236}">
                <a16:creationId xmlns:a16="http://schemas.microsoft.com/office/drawing/2014/main" id="{E8A40838-C055-46C2-8DB6-D5A986C31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78838"/>
          </a:xfrm>
          <a:prstGeom prst="rect">
            <a:avLst/>
          </a:prstGeom>
          <a:noFill/>
        </p:spPr>
      </p:pic>
    </p:spTree>
    <p:extLst>
      <p:ext uri="{BB962C8B-B14F-4D97-AF65-F5344CB8AC3E}">
        <p14:creationId xmlns:p14="http://schemas.microsoft.com/office/powerpoint/2010/main" val="101494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DD077B-0143-496B-8A3E-9C2905BAA678}"/>
              </a:ext>
            </a:extLst>
          </p:cNvPr>
          <p:cNvSpPr txBox="1"/>
          <p:nvPr/>
        </p:nvSpPr>
        <p:spPr>
          <a:xfrm>
            <a:off x="3662513" y="591099"/>
            <a:ext cx="8676861" cy="3347840"/>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endParaRPr lang="en-US" sz="2000" dirty="0">
              <a:solidFill>
                <a:schemeClr val="accent6"/>
              </a:solidFill>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نستطيع ان نحول بين انواع الداتا باستخدام أنواع مختلفة من الدوال مثل () </a:t>
            </a:r>
            <a:r>
              <a:rPr lang="en-US" sz="2400" dirty="0">
                <a:effectLst/>
                <a:latin typeface="Arial" panose="020B0604020202020204" pitchFamily="34" charset="0"/>
                <a:ea typeface="Arial" panose="020B0604020202020204" pitchFamily="34" charset="0"/>
              </a:rPr>
              <a:t>int () , float (),  str</a:t>
            </a:r>
            <a:r>
              <a:rPr lang="ar-SA" sz="2400" dirty="0">
                <a:effectLst/>
                <a:latin typeface="Arial" panose="020B0604020202020204" pitchFamily="34" charset="0"/>
                <a:ea typeface="Arial" panose="020B0604020202020204" pitchFamily="34" charset="0"/>
              </a:rPr>
              <a:t> .</a:t>
            </a:r>
            <a:r>
              <a:rPr lang="ar-EG" sz="2400" dirty="0">
                <a:latin typeface="Arial" panose="020B0604020202020204" pitchFamily="34" charset="0"/>
                <a:ea typeface="Arial" panose="020B0604020202020204" pitchFamily="34" charset="0"/>
              </a:rPr>
              <a:t>ونستطيع ان نحول من ترتيب لاخر دائما .</a:t>
            </a: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endParaRPr lang="en-US" sz="2400" dirty="0">
              <a:effectLst/>
              <a:latin typeface="Arial" panose="020B0604020202020204" pitchFamily="34" charset="0"/>
              <a:ea typeface="Arial" panose="020B0604020202020204" pitchFamily="34" charset="0"/>
            </a:endParaRPr>
          </a:p>
          <a:p>
            <a:pPr marL="342900" indent="-342900" algn="r" rtl="1">
              <a:lnSpc>
                <a:spcPct val="115000"/>
              </a:lnSpc>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التحويل من </a:t>
            </a:r>
            <a:r>
              <a:rPr lang="en-US" sz="2400" dirty="0">
                <a:effectLst/>
                <a:latin typeface="Arial" panose="020B0604020202020204" pitchFamily="34" charset="0"/>
                <a:ea typeface="Arial" panose="020B0604020202020204" pitchFamily="34" charset="0"/>
              </a:rPr>
              <a:t>float</a:t>
            </a:r>
            <a:r>
              <a:rPr lang="ar-SA" sz="2400" dirty="0">
                <a:effectLst/>
                <a:latin typeface="Arial" panose="020B0604020202020204" pitchFamily="34" charset="0"/>
                <a:ea typeface="Arial" panose="020B0604020202020204" pitchFamily="34" charset="0"/>
              </a:rPr>
              <a:t> إلي </a:t>
            </a:r>
            <a:r>
              <a:rPr lang="en-US" sz="2400" dirty="0">
                <a:effectLst/>
                <a:latin typeface="Arial" panose="020B0604020202020204" pitchFamily="34" charset="0"/>
                <a:ea typeface="Arial" panose="020B0604020202020204" pitchFamily="34" charset="0"/>
              </a:rPr>
              <a:t>int</a:t>
            </a:r>
            <a:r>
              <a:rPr lang="ar-SA" sz="2400" dirty="0">
                <a:effectLst/>
                <a:latin typeface="Arial" panose="020B0604020202020204" pitchFamily="34" charset="0"/>
                <a:ea typeface="Arial" panose="020B0604020202020204" pitchFamily="34" charset="0"/>
              </a:rPr>
              <a:t> سوف نغير من هذه القيمة</a:t>
            </a:r>
            <a:r>
              <a:rPr lang="ar-EG" sz="2400" dirty="0">
                <a:effectLst/>
                <a:latin typeface="Arial" panose="020B0604020202020204" pitchFamily="34" charset="0"/>
                <a:ea typeface="Arial" panose="020B0604020202020204" pitchFamily="34" charset="0"/>
              </a:rPr>
              <a:t> , </a:t>
            </a:r>
            <a:r>
              <a:rPr lang="ar-EG" sz="2400" dirty="0">
                <a:latin typeface="Arial" panose="020B0604020202020204" pitchFamily="34" charset="0"/>
                <a:ea typeface="Arial" panose="020B0604020202020204" pitchFamily="34" charset="0"/>
              </a:rPr>
              <a:t>للتحويل من و الي نص لابد ان يحتوي </a:t>
            </a:r>
            <a:r>
              <a:rPr lang="ar-EG" sz="2400" dirty="0">
                <a:effectLst/>
                <a:latin typeface="Arial" panose="020B0604020202020204" pitchFamily="34" charset="0"/>
                <a:ea typeface="Arial" panose="020B0604020202020204" pitchFamily="34" charset="0"/>
              </a:rPr>
              <a:t>علي قيم متطابقة</a:t>
            </a:r>
            <a:r>
              <a:rPr lang="ar-SA" sz="2400" dirty="0">
                <a:effectLst/>
                <a:latin typeface="Arial" panose="020B0604020202020204" pitchFamily="34" charset="0"/>
                <a:ea typeface="Arial" panose="020B0604020202020204" pitchFamily="34" charset="0"/>
              </a:rPr>
              <a:t> </a:t>
            </a:r>
            <a:r>
              <a:rPr lang="ar-EG" sz="2400" dirty="0">
                <a:latin typeface="Arial" panose="020B0604020202020204" pitchFamily="34" charset="0"/>
                <a:ea typeface="Arial" panose="020B0604020202020204" pitchFamily="34" charset="0"/>
              </a:rPr>
              <a:t>.</a:t>
            </a:r>
            <a:endParaRPr lang="en-US"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للتحويل إلي قاموس لابد من كل عنصر ان يكون مزدوج.</a:t>
            </a:r>
            <a:endParaRPr lang="en-US" sz="2400" dirty="0">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D87ECA43-11AC-48AD-BA87-A3EF9E76F2D5}"/>
              </a:ext>
            </a:extLst>
          </p:cNvPr>
          <p:cNvSpPr/>
          <p:nvPr/>
        </p:nvSpPr>
        <p:spPr>
          <a:xfrm>
            <a:off x="4393096" y="118672"/>
            <a:ext cx="3405808" cy="50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800" b="1" dirty="0">
                <a:solidFill>
                  <a:schemeClr val="bg1"/>
                </a:solidFill>
              </a:rPr>
              <a:t>التحويل بين أنواع الداتا</a:t>
            </a:r>
            <a:endParaRPr lang="en-US" sz="2800" b="1" dirty="0">
              <a:solidFill>
                <a:schemeClr val="bg1"/>
              </a:solidFill>
            </a:endParaRPr>
          </a:p>
        </p:txBody>
      </p:sp>
      <p:sp>
        <p:nvSpPr>
          <p:cNvPr id="2" name="TextBox 1">
            <a:extLst>
              <a:ext uri="{FF2B5EF4-FFF2-40B4-BE49-F238E27FC236}">
                <a16:creationId xmlns:a16="http://schemas.microsoft.com/office/drawing/2014/main" id="{88058CB0-7879-46A3-BAEF-B62AD8A10491}"/>
              </a:ext>
            </a:extLst>
          </p:cNvPr>
          <p:cNvSpPr txBox="1"/>
          <p:nvPr/>
        </p:nvSpPr>
        <p:spPr>
          <a:xfrm>
            <a:off x="1034716" y="599950"/>
            <a:ext cx="1462260" cy="646331"/>
          </a:xfrm>
          <a:prstGeom prst="rect">
            <a:avLst/>
          </a:prstGeom>
          <a:noFill/>
        </p:spPr>
        <p:txBody>
          <a:bodyPr wrap="none" rtlCol="0">
            <a:spAutoFit/>
          </a:bodyPr>
          <a:lstStyle/>
          <a:p>
            <a:r>
              <a:rPr lang="en-US" dirty="0"/>
              <a:t>&gt;&gt;&gt;Float(5)</a:t>
            </a:r>
          </a:p>
          <a:p>
            <a:r>
              <a:rPr lang="en-US" dirty="0"/>
              <a:t>5.0</a:t>
            </a:r>
          </a:p>
        </p:txBody>
      </p:sp>
      <p:sp>
        <p:nvSpPr>
          <p:cNvPr id="4" name="TextBox 3">
            <a:extLst>
              <a:ext uri="{FF2B5EF4-FFF2-40B4-BE49-F238E27FC236}">
                <a16:creationId xmlns:a16="http://schemas.microsoft.com/office/drawing/2014/main" id="{1C006888-3769-48EE-B1F0-16B9DA3D7EBB}"/>
              </a:ext>
            </a:extLst>
          </p:cNvPr>
          <p:cNvSpPr txBox="1"/>
          <p:nvPr/>
        </p:nvSpPr>
        <p:spPr>
          <a:xfrm>
            <a:off x="1034716" y="1383632"/>
            <a:ext cx="1612942" cy="1477328"/>
          </a:xfrm>
          <a:prstGeom prst="rect">
            <a:avLst/>
          </a:prstGeom>
          <a:noFill/>
        </p:spPr>
        <p:txBody>
          <a:bodyPr wrap="none" rtlCol="0">
            <a:spAutoFit/>
          </a:bodyPr>
          <a:lstStyle/>
          <a:p>
            <a:r>
              <a:rPr lang="en-US" dirty="0"/>
              <a:t>&gt;&gt;&gt;int(10,6)</a:t>
            </a:r>
          </a:p>
          <a:p>
            <a:r>
              <a:rPr lang="en-US" dirty="0"/>
              <a:t>10</a:t>
            </a:r>
            <a:endParaRPr lang="ar-EG" dirty="0"/>
          </a:p>
          <a:p>
            <a:endParaRPr lang="en-US" dirty="0"/>
          </a:p>
          <a:p>
            <a:r>
              <a:rPr lang="en-US" dirty="0"/>
              <a:t>&gt;&gt;&gt;int(-10.6)</a:t>
            </a:r>
          </a:p>
          <a:p>
            <a:r>
              <a:rPr lang="en-US" dirty="0"/>
              <a:t>-10</a:t>
            </a:r>
          </a:p>
        </p:txBody>
      </p:sp>
      <p:sp>
        <p:nvSpPr>
          <p:cNvPr id="6" name="Rectangle 1">
            <a:extLst>
              <a:ext uri="{FF2B5EF4-FFF2-40B4-BE49-F238E27FC236}">
                <a16:creationId xmlns:a16="http://schemas.microsoft.com/office/drawing/2014/main" id="{E21BCE5B-5A1E-4790-BC01-53A157801902}"/>
              </a:ext>
            </a:extLst>
          </p:cNvPr>
          <p:cNvSpPr>
            <a:spLocks noChangeArrowheads="1"/>
          </p:cNvSpPr>
          <p:nvPr/>
        </p:nvSpPr>
        <p:spPr bwMode="auto">
          <a:xfrm>
            <a:off x="433133" y="3488061"/>
            <a:ext cx="5662867" cy="276998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AEEE"/>
                </a:solidFill>
                <a:effectLst/>
                <a:latin typeface="droid sans mono"/>
              </a:rPr>
              <a:t>&gt;&gt;&gt; </a:t>
            </a:r>
            <a:r>
              <a:rPr kumimoji="0" lang="en-US" altLang="en-US" sz="2000" b="0" i="0" u="none" strike="noStrike" cap="none" normalizeH="0" baseline="0" dirty="0">
                <a:ln>
                  <a:noFill/>
                </a:ln>
                <a:solidFill>
                  <a:srgbClr val="D3D3D3"/>
                </a:solidFill>
                <a:effectLst/>
                <a:latin typeface="droid sans mono"/>
              </a:rPr>
              <a:t>float(</a:t>
            </a:r>
            <a:r>
              <a:rPr kumimoji="0" lang="en-US" altLang="en-US" sz="2000" b="0" i="0" u="none" strike="noStrike" cap="none" normalizeH="0" baseline="0" dirty="0">
                <a:ln>
                  <a:noFill/>
                </a:ln>
                <a:solidFill>
                  <a:srgbClr val="98C379"/>
                </a:solidFill>
                <a:effectLst/>
                <a:latin typeface="droid sans mono"/>
              </a:rPr>
              <a:t>'2.5’</a:t>
            </a:r>
            <a:r>
              <a:rPr kumimoji="0" lang="en-US" altLang="en-US" sz="20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2.5</a:t>
            </a:r>
            <a:r>
              <a:rPr kumimoji="0" lang="en-US" altLang="en-US" sz="20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AEEE"/>
                </a:solidFill>
                <a:effectLst/>
                <a:latin typeface="droid sans mono"/>
              </a:rPr>
              <a:t>&gt;&gt;&gt; </a:t>
            </a:r>
            <a:r>
              <a:rPr kumimoji="0" lang="en-US" altLang="en-US" sz="2000" b="0" i="0" u="none" strike="noStrike" cap="none" normalizeH="0" baseline="0" dirty="0">
                <a:ln>
                  <a:noFill/>
                </a:ln>
                <a:solidFill>
                  <a:srgbClr val="D3D3D3"/>
                </a:solidFill>
                <a:effectLst/>
                <a:latin typeface="droid sans mono"/>
              </a:rPr>
              <a:t>str(</a:t>
            </a:r>
            <a:r>
              <a:rPr kumimoji="0" lang="en-US" altLang="en-US" sz="2000" b="0" i="0" u="none" strike="noStrike" cap="none" normalizeH="0" baseline="0" dirty="0">
                <a:ln>
                  <a:noFill/>
                </a:ln>
                <a:solidFill>
                  <a:srgbClr val="D19A66"/>
                </a:solidFill>
                <a:effectLst/>
                <a:latin typeface="droid sans mono"/>
              </a:rPr>
              <a:t>25</a:t>
            </a:r>
            <a:r>
              <a:rPr kumimoji="0" lang="en-US" altLang="en-US" sz="20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98C379"/>
                </a:solidFill>
                <a:effectLst/>
                <a:latin typeface="droid sans mono"/>
              </a:rPr>
              <a:t>'25’</a:t>
            </a:r>
            <a:r>
              <a:rPr kumimoji="0" lang="en-US" altLang="en-US" sz="20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AEEE"/>
                </a:solidFill>
                <a:effectLst/>
                <a:latin typeface="droid sans mono"/>
              </a:rPr>
              <a:t>&gt;&gt;&gt; </a:t>
            </a:r>
            <a:r>
              <a:rPr kumimoji="0" lang="en-US" altLang="en-US" sz="2000" b="0" i="0" u="none" strike="noStrike" cap="none" normalizeH="0" baseline="0" dirty="0">
                <a:ln>
                  <a:noFill/>
                </a:ln>
                <a:solidFill>
                  <a:srgbClr val="D3D3D3"/>
                </a:solidFill>
                <a:effectLst/>
                <a:latin typeface="droid sans mono"/>
              </a:rPr>
              <a:t>int(</a:t>
            </a:r>
            <a:r>
              <a:rPr kumimoji="0" lang="en-US" altLang="en-US" sz="2000" b="0" i="0" u="none" strike="noStrike" cap="none" normalizeH="0" baseline="0" dirty="0">
                <a:ln>
                  <a:noFill/>
                </a:ln>
                <a:solidFill>
                  <a:srgbClr val="98C379"/>
                </a:solidFill>
                <a:effectLst/>
                <a:latin typeface="droid sans mono"/>
              </a:rPr>
              <a:t>'1p’</a:t>
            </a:r>
            <a:r>
              <a:rPr kumimoji="0" lang="en-US" altLang="en-US" sz="20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Traceback (most recent call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File </a:t>
            </a:r>
            <a:r>
              <a:rPr kumimoji="0" lang="en-US" altLang="en-US" sz="2000" b="0" i="0" u="none" strike="noStrike" cap="none" normalizeH="0" baseline="0" dirty="0">
                <a:ln>
                  <a:noFill/>
                </a:ln>
                <a:solidFill>
                  <a:srgbClr val="98C379"/>
                </a:solidFill>
                <a:effectLst/>
                <a:latin typeface="droid sans mono"/>
              </a:rPr>
              <a:t>"&lt;string&gt;"</a:t>
            </a:r>
            <a:r>
              <a:rPr kumimoji="0" lang="en-US" altLang="en-US" sz="2000" b="0" i="0" u="none" strike="noStrike" cap="none" normalizeH="0" baseline="0" dirty="0">
                <a:ln>
                  <a:noFill/>
                </a:ln>
                <a:solidFill>
                  <a:srgbClr val="D3D3D3"/>
                </a:solidFill>
                <a:effectLst/>
                <a:latin typeface="droid sans mono"/>
              </a:rPr>
              <a:t>, line </a:t>
            </a:r>
            <a:r>
              <a:rPr kumimoji="0" lang="en-US" altLang="en-US" sz="2000" b="0" i="0" u="none" strike="noStrike" cap="none" normalizeH="0" baseline="0" dirty="0">
                <a:ln>
                  <a:noFill/>
                </a:ln>
                <a:solidFill>
                  <a:srgbClr val="D19A66"/>
                </a:solidFill>
                <a:effectLst/>
                <a:latin typeface="droid sans mono"/>
              </a:rPr>
              <a:t>301</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C678DD"/>
                </a:solidFill>
                <a:effectLst/>
                <a:latin typeface="droid sans mono"/>
              </a:rPr>
              <a:t>in</a:t>
            </a:r>
            <a:r>
              <a:rPr kumimoji="0" lang="en-US" altLang="en-US" sz="2000" b="0" i="0" u="none" strike="noStrike" cap="none" normalizeH="0" baseline="0" dirty="0">
                <a:ln>
                  <a:noFill/>
                </a:ln>
                <a:solidFill>
                  <a:srgbClr val="D3D3D3"/>
                </a:solidFill>
                <a:effectLst/>
                <a:latin typeface="droid sans mono"/>
              </a:rPr>
              <a:t> run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8C379"/>
                </a:solidFill>
                <a:effectLst/>
                <a:latin typeface="droid sans mono"/>
              </a:rPr>
              <a:t>file"&lt;interactive input&gt;"</a:t>
            </a:r>
            <a:r>
              <a:rPr kumimoji="0" lang="en-US" altLang="en-US" sz="2000" b="0" i="0" u="none" strike="noStrike" cap="none" normalizeH="0" baseline="0" dirty="0">
                <a:ln>
                  <a:noFill/>
                </a:ln>
                <a:solidFill>
                  <a:srgbClr val="D3D3D3"/>
                </a:solidFill>
                <a:effectLst/>
                <a:latin typeface="droid sans mono"/>
              </a:rPr>
              <a:t>, line </a:t>
            </a:r>
            <a:r>
              <a:rPr kumimoji="0" lang="en-US" altLang="en-US" sz="2000" b="0" i="0" u="none" strike="noStrike" cap="none" normalizeH="0" baseline="0" dirty="0">
                <a:ln>
                  <a:noFill/>
                </a:ln>
                <a:solidFill>
                  <a:srgbClr val="D19A66"/>
                </a:solidFill>
                <a:effectLst/>
                <a:latin typeface="droid sans mono"/>
              </a:rPr>
              <a:t>1</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C678DD"/>
                </a:solidFill>
                <a:effectLst/>
                <a:latin typeface="droid sans mono"/>
              </a:rPr>
              <a:t>in</a:t>
            </a:r>
            <a:r>
              <a:rPr kumimoji="0" lang="en-US" altLang="en-US" sz="2000" b="0" i="0" u="none" strike="noStrike" cap="none" normalizeH="0" baseline="0" dirty="0">
                <a:ln>
                  <a:noFill/>
                </a:ln>
                <a:solidFill>
                  <a:srgbClr val="D3D3D3"/>
                </a:solidFill>
                <a:effectLst/>
                <a:latin typeface="droid sans mono"/>
              </a:rPr>
              <a:t> &lt;module&gt;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D3D3D3"/>
                </a:solidFill>
                <a:effectLst/>
                <a:latin typeface="droid sans mono"/>
              </a:rPr>
              <a:t>ValueError</a:t>
            </a:r>
            <a:r>
              <a:rPr kumimoji="0" lang="en-US" altLang="en-US" sz="2000" b="0" i="0" u="none" strike="noStrike" cap="none" normalizeH="0" baseline="0" dirty="0">
                <a:ln>
                  <a:noFill/>
                </a:ln>
                <a:solidFill>
                  <a:srgbClr val="D3D3D3"/>
                </a:solidFill>
                <a:effectLst/>
                <a:latin typeface="droid sans mono"/>
              </a:rPr>
              <a:t>: invalid literal </a:t>
            </a:r>
            <a:r>
              <a:rPr kumimoji="0" lang="en-US" altLang="en-US" sz="2000" b="0" i="0" u="none" strike="noStrike" cap="none" normalizeH="0" baseline="0" dirty="0">
                <a:ln>
                  <a:noFill/>
                </a:ln>
                <a:solidFill>
                  <a:srgbClr val="C678DD"/>
                </a:solidFill>
                <a:effectLst/>
                <a:latin typeface="droid sans mono"/>
              </a:rPr>
              <a:t>for</a:t>
            </a:r>
            <a:r>
              <a:rPr kumimoji="0" lang="en-US" altLang="en-US" sz="2000" b="0" i="0" u="none" strike="noStrike" cap="none" normalizeH="0" baseline="0" dirty="0">
                <a:ln>
                  <a:noFill/>
                </a:ln>
                <a:solidFill>
                  <a:srgbClr val="D3D3D3"/>
                </a:solidFill>
                <a:effectLst/>
                <a:latin typeface="droid sans mono"/>
              </a:rPr>
              <a:t> int() </a:t>
            </a:r>
            <a:r>
              <a:rPr kumimoji="0" lang="en-US" altLang="en-US" sz="2000" b="0" i="0" u="none" strike="noStrike" cap="none" normalizeH="0" baseline="0" dirty="0">
                <a:ln>
                  <a:noFill/>
                </a:ln>
                <a:solidFill>
                  <a:srgbClr val="C678DD"/>
                </a:solidFill>
                <a:effectLst/>
                <a:latin typeface="droid sans mono"/>
              </a:rPr>
              <a:t>with</a:t>
            </a:r>
            <a:r>
              <a:rPr kumimoji="0" lang="en-US" altLang="en-US" sz="2000" b="0" i="0" u="none" strike="noStrike" cap="none" normalizeH="0" baseline="0" dirty="0">
                <a:ln>
                  <a:noFill/>
                </a:ln>
                <a:solidFill>
                  <a:srgbClr val="D3D3D3"/>
                </a:solidFill>
                <a:effectLst/>
                <a:latin typeface="droid sans mono"/>
              </a:rPr>
              <a:t> base </a:t>
            </a:r>
            <a:r>
              <a:rPr kumimoji="0" lang="en-US" altLang="en-US" sz="2000" b="0" i="0" u="none" strike="noStrike" cap="none" normalizeH="0" baseline="0" dirty="0">
                <a:ln>
                  <a:noFill/>
                </a:ln>
                <a:solidFill>
                  <a:srgbClr val="D19A66"/>
                </a:solidFill>
                <a:effectLst/>
                <a:latin typeface="droid sans mono"/>
              </a:rPr>
              <a:t>10</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98C379"/>
                </a:solidFill>
                <a:effectLst/>
                <a:latin typeface="droid sans mono"/>
              </a:rPr>
              <a:t>'1p'</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27F94EA-FFDE-4029-B37B-EF6AF1F5E267}"/>
              </a:ext>
            </a:extLst>
          </p:cNvPr>
          <p:cNvSpPr txBox="1"/>
          <p:nvPr/>
        </p:nvSpPr>
        <p:spPr>
          <a:xfrm>
            <a:off x="6907594" y="4137267"/>
            <a:ext cx="6286500"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AEEE"/>
                </a:solidFill>
                <a:effectLst/>
                <a:latin typeface="droid sans mono"/>
              </a:rPr>
              <a:t>&gt;&gt;&gt; </a:t>
            </a:r>
            <a:r>
              <a:rPr kumimoji="0" lang="en-US" altLang="en-US" sz="2000" b="0" i="0" u="none" strike="noStrike" cap="none" normalizeH="0" baseline="0" dirty="0" err="1">
                <a:ln>
                  <a:noFill/>
                </a:ln>
                <a:solidFill>
                  <a:srgbClr val="D3D3D3"/>
                </a:solidFill>
                <a:effectLst/>
                <a:latin typeface="droid sans mono"/>
              </a:rPr>
              <a:t>dict</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1</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2</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3</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4</a:t>
            </a:r>
            <a:r>
              <a:rPr kumimoji="0" lang="en-US" altLang="en-US" sz="20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1</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2</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3</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4</a:t>
            </a:r>
            <a:r>
              <a:rPr kumimoji="0" lang="en-US" altLang="en-US" sz="2000" b="0" i="0" u="none" strike="noStrike" cap="none" normalizeH="0" baseline="0" dirty="0">
                <a:ln>
                  <a:noFill/>
                </a:ln>
                <a:solidFill>
                  <a:srgbClr val="D3D3D3"/>
                </a:solidFill>
                <a:effectLst/>
                <a:latin typeface="droid sans mono"/>
              </a:rPr>
              <a:t>}</a:t>
            </a:r>
            <a:endParaRPr kumimoji="0" lang="ar-EG" altLang="en-US" sz="20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61AEEE"/>
                </a:solidFill>
                <a:effectLst/>
                <a:latin typeface="droid sans mono"/>
              </a:rPr>
              <a:t>&gt;&gt;&gt; </a:t>
            </a:r>
            <a:r>
              <a:rPr kumimoji="0" lang="en-US" altLang="en-US" sz="2000" b="0" i="0" u="none" strike="noStrike" cap="none" normalizeH="0" baseline="0" dirty="0" err="1">
                <a:ln>
                  <a:noFill/>
                </a:ln>
                <a:solidFill>
                  <a:srgbClr val="D3D3D3"/>
                </a:solidFill>
                <a:effectLst/>
                <a:latin typeface="droid sans mono"/>
              </a:rPr>
              <a:t>dict</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3</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26</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4</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44</a:t>
            </a:r>
            <a:r>
              <a:rPr kumimoji="0" lang="en-US" altLang="en-US" sz="20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D19A66"/>
                </a:solidFill>
                <a:effectLst/>
                <a:latin typeface="droid sans mono"/>
              </a:rPr>
              <a:t>3</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26</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4</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D19A66"/>
                </a:solidFill>
                <a:effectLst/>
                <a:latin typeface="droid sans mono"/>
              </a:rPr>
              <a:t>44</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363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D10DEF-D677-405B-AC7A-BED99796419E}"/>
              </a:ext>
            </a:extLst>
          </p:cNvPr>
          <p:cNvSpPr txBox="1"/>
          <p:nvPr/>
        </p:nvSpPr>
        <p:spPr>
          <a:xfrm>
            <a:off x="1190457" y="874455"/>
            <a:ext cx="2446421" cy="3170099"/>
          </a:xfrm>
          <a:prstGeom prst="rect">
            <a:avLst/>
          </a:prstGeom>
          <a:noFill/>
        </p:spPr>
        <p:txBody>
          <a:bodyPr wrap="square" rtlCol="0">
            <a:spAutoFit/>
          </a:bodyPr>
          <a:lstStyle/>
          <a:p>
            <a:r>
              <a:rPr lang="en-US" sz="2000" dirty="0"/>
              <a:t>&gt;&gt;&gt;set([1,2,3])</a:t>
            </a:r>
          </a:p>
          <a:p>
            <a:r>
              <a:rPr lang="en-US" sz="2000" dirty="0"/>
              <a:t>{1,2,3}</a:t>
            </a:r>
          </a:p>
          <a:p>
            <a:endParaRPr lang="ar-EG" sz="2000" dirty="0"/>
          </a:p>
          <a:p>
            <a:endParaRPr lang="en-US" sz="2000" dirty="0"/>
          </a:p>
          <a:p>
            <a:r>
              <a:rPr lang="en-US" sz="2000" dirty="0"/>
              <a:t>&gt;&gt;&gt;tuple({5,6,7)})</a:t>
            </a:r>
          </a:p>
          <a:p>
            <a:r>
              <a:rPr lang="en-US" sz="2000" dirty="0"/>
              <a:t>(5,6,7)</a:t>
            </a:r>
          </a:p>
          <a:p>
            <a:endParaRPr lang="ar-EG" sz="2000" dirty="0"/>
          </a:p>
          <a:p>
            <a:endParaRPr lang="en-US" sz="2000" dirty="0"/>
          </a:p>
          <a:p>
            <a:r>
              <a:rPr lang="en-US" sz="2000" dirty="0"/>
              <a:t>&gt;&gt;&gt;list(</a:t>
            </a:r>
            <a:r>
              <a:rPr lang="ar-EG" sz="2000" dirty="0"/>
              <a:t>’</a:t>
            </a:r>
            <a:r>
              <a:rPr lang="en-US" sz="2000" dirty="0"/>
              <a:t>hello</a:t>
            </a:r>
            <a:r>
              <a:rPr lang="ar-EG" sz="2000" dirty="0"/>
              <a:t>(’</a:t>
            </a:r>
            <a:endParaRPr lang="en-US" sz="2000" dirty="0"/>
          </a:p>
          <a:p>
            <a:r>
              <a:rPr lang="en-US" sz="2000" dirty="0"/>
              <a:t>[</a:t>
            </a:r>
            <a:r>
              <a:rPr kumimoji="0" lang="en-US" altLang="en-US" sz="2000" b="0" i="0" u="none" strike="noStrike" cap="none" normalizeH="0" baseline="0" dirty="0">
                <a:ln>
                  <a:noFill/>
                </a:ln>
                <a:effectLst/>
                <a:latin typeface="droid sans mono"/>
              </a:rPr>
              <a:t>'h', 'e', 'l', 'l', ‘o]</a:t>
            </a:r>
            <a:endParaRPr lang="en-US" sz="2000" dirty="0"/>
          </a:p>
        </p:txBody>
      </p:sp>
      <p:sp>
        <p:nvSpPr>
          <p:cNvPr id="5" name="TextBox 4">
            <a:extLst>
              <a:ext uri="{FF2B5EF4-FFF2-40B4-BE49-F238E27FC236}">
                <a16:creationId xmlns:a16="http://schemas.microsoft.com/office/drawing/2014/main" id="{68F3ABDD-BDB9-469A-91F9-BD6900F39862}"/>
              </a:ext>
            </a:extLst>
          </p:cNvPr>
          <p:cNvSpPr txBox="1"/>
          <p:nvPr/>
        </p:nvSpPr>
        <p:spPr>
          <a:xfrm>
            <a:off x="7519916" y="1146412"/>
            <a:ext cx="3328155" cy="461665"/>
          </a:xfrm>
          <a:prstGeom prst="rect">
            <a:avLst/>
          </a:prstGeom>
          <a:noFill/>
        </p:spPr>
        <p:txBody>
          <a:bodyPr wrap="none" rtlCol="0">
            <a:spAutoFit/>
          </a:bodyPr>
          <a:lstStyle/>
          <a:p>
            <a:r>
              <a:rPr lang="ar-EG" sz="2400" dirty="0"/>
              <a:t>التحويل من اي نوع بيانات لأخر</a:t>
            </a:r>
            <a:endParaRPr lang="en-US" sz="2400" dirty="0"/>
          </a:p>
        </p:txBody>
      </p:sp>
    </p:spTree>
    <p:extLst>
      <p:ext uri="{BB962C8B-B14F-4D97-AF65-F5344CB8AC3E}">
        <p14:creationId xmlns:p14="http://schemas.microsoft.com/office/powerpoint/2010/main" val="414942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68091-505A-4673-9FD1-CA5A72FBDBA4}"/>
              </a:ext>
            </a:extLst>
          </p:cNvPr>
          <p:cNvSpPr txBox="1"/>
          <p:nvPr/>
        </p:nvSpPr>
        <p:spPr>
          <a:xfrm>
            <a:off x="4800601" y="185738"/>
            <a:ext cx="3316292" cy="523220"/>
          </a:xfrm>
          <a:prstGeom prst="rect">
            <a:avLst/>
          </a:prstGeom>
          <a:noFill/>
        </p:spPr>
        <p:txBody>
          <a:bodyPr wrap="none" rtlCol="0">
            <a:spAutoFit/>
          </a:bodyPr>
          <a:lstStyle/>
          <a:p>
            <a:r>
              <a:rPr lang="en-US" sz="2800" b="1" dirty="0"/>
              <a:t>Data science club</a:t>
            </a:r>
          </a:p>
        </p:txBody>
      </p:sp>
      <p:sp>
        <p:nvSpPr>
          <p:cNvPr id="4" name="TextBox 3">
            <a:extLst>
              <a:ext uri="{FF2B5EF4-FFF2-40B4-BE49-F238E27FC236}">
                <a16:creationId xmlns:a16="http://schemas.microsoft.com/office/drawing/2014/main" id="{8F5BC93E-CF11-4B71-9716-2F4563D71519}"/>
              </a:ext>
            </a:extLst>
          </p:cNvPr>
          <p:cNvSpPr txBox="1"/>
          <p:nvPr/>
        </p:nvSpPr>
        <p:spPr>
          <a:xfrm>
            <a:off x="714375" y="1214438"/>
            <a:ext cx="5753947" cy="461665"/>
          </a:xfrm>
          <a:prstGeom prst="rect">
            <a:avLst/>
          </a:prstGeom>
          <a:noFill/>
        </p:spPr>
        <p:txBody>
          <a:bodyPr wrap="none" rtlCol="0">
            <a:spAutoFit/>
          </a:bodyPr>
          <a:lstStyle/>
          <a:p>
            <a:r>
              <a:rPr lang="en-US" sz="2400" dirty="0">
                <a:hlinkClick r:id="rId2"/>
              </a:rPr>
              <a:t>Telegram: Contact @Data_ScienceClub</a:t>
            </a:r>
            <a:endParaRPr lang="en-US" sz="2400" dirty="0"/>
          </a:p>
        </p:txBody>
      </p:sp>
    </p:spTree>
    <p:extLst>
      <p:ext uri="{BB962C8B-B14F-4D97-AF65-F5344CB8AC3E}">
        <p14:creationId xmlns:p14="http://schemas.microsoft.com/office/powerpoint/2010/main" val="54475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CB58-2E01-4D39-B9BC-C05635974CF0}"/>
              </a:ext>
            </a:extLst>
          </p:cNvPr>
          <p:cNvSpPr>
            <a:spLocks noGrp="1"/>
          </p:cNvSpPr>
          <p:nvPr>
            <p:ph type="title"/>
          </p:nvPr>
        </p:nvSpPr>
        <p:spPr>
          <a:xfrm>
            <a:off x="2900785" y="1486871"/>
            <a:ext cx="9291215" cy="1554368"/>
          </a:xfrm>
        </p:spPr>
        <p:txBody>
          <a:bodyPr>
            <a:normAutofit fontScale="90000"/>
          </a:bodyPr>
          <a:lstStyle/>
          <a:p>
            <a:pPr marR="0" algn="r" rtl="1">
              <a:lnSpc>
                <a:spcPct val="115000"/>
              </a:lnSpc>
              <a:spcBef>
                <a:spcPts val="0"/>
              </a:spcBef>
              <a:spcAft>
                <a:spcPts val="0"/>
              </a:spcAft>
            </a:pPr>
            <a:r>
              <a:rPr lang="ar-EG" sz="2700" b="1" dirty="0">
                <a:effectLst/>
                <a:latin typeface="Arial" panose="020B0604020202020204" pitchFamily="34" charset="0"/>
                <a:ea typeface="Arial" panose="020B0604020202020204" pitchFamily="34" charset="0"/>
              </a:rPr>
              <a:t>                                                       </a:t>
            </a:r>
            <a:br>
              <a:rPr lang="en-US" sz="1800" dirty="0">
                <a:effectLst/>
                <a:latin typeface="Arial" panose="020B0604020202020204" pitchFamily="34" charset="0"/>
                <a:ea typeface="Arial" panose="020B0604020202020204" pitchFamily="34" charset="0"/>
              </a:rPr>
            </a:br>
            <a:r>
              <a:rPr lang="en-US" sz="1800" dirty="0">
                <a:effectLst/>
                <a:latin typeface="Arial" panose="020B0604020202020204" pitchFamily="34" charset="0"/>
                <a:ea typeface="Arial" panose="020B0604020202020204" pitchFamily="34" charset="0"/>
              </a:rPr>
              <a:t> </a:t>
            </a:r>
            <a:br>
              <a:rPr lang="ar-EG" sz="1800" dirty="0">
                <a:latin typeface="Arial" panose="020B0604020202020204" pitchFamily="34" charset="0"/>
                <a:ea typeface="Arial" panose="020B0604020202020204" pitchFamily="34" charset="0"/>
              </a:rPr>
            </a:br>
            <a:r>
              <a:rPr lang="ar-EG" sz="1800" dirty="0">
                <a:effectLst/>
                <a:latin typeface="Arial" panose="020B0604020202020204" pitchFamily="34" charset="0"/>
                <a:ea typeface="Arial" panose="020B0604020202020204" pitchFamily="34" charset="0"/>
              </a:rPr>
              <a:t> </a:t>
            </a:r>
            <a:r>
              <a:rPr lang="ar-SA" sz="2700" dirty="0">
                <a:solidFill>
                  <a:schemeClr val="tx1"/>
                </a:solidFill>
                <a:effectLst/>
                <a:latin typeface="Arial" panose="020B0604020202020204" pitchFamily="34" charset="0"/>
                <a:ea typeface="Arial" panose="020B0604020202020204" pitchFamily="34" charset="0"/>
              </a:rPr>
              <a:t>كل قيمة فالبايثون ليها نوع خاص بيها</a:t>
            </a:r>
            <a:br>
              <a:rPr lang="en-US" sz="2700" dirty="0">
                <a:solidFill>
                  <a:schemeClr val="tx1"/>
                </a:solidFill>
                <a:effectLst/>
                <a:latin typeface="Arial" panose="020B0604020202020204" pitchFamily="34" charset="0"/>
                <a:ea typeface="Arial" panose="020B0604020202020204" pitchFamily="34" charset="0"/>
              </a:rPr>
            </a:br>
            <a:br>
              <a:rPr lang="en-US" sz="2700" dirty="0">
                <a:solidFill>
                  <a:schemeClr val="tx1"/>
                </a:solidFill>
                <a:effectLst/>
                <a:latin typeface="Arial" panose="020B0604020202020204" pitchFamily="34" charset="0"/>
                <a:ea typeface="Arial" panose="020B0604020202020204" pitchFamily="34" charset="0"/>
              </a:rPr>
            </a:br>
            <a:r>
              <a:rPr lang="ar-SA" sz="2700" dirty="0">
                <a:solidFill>
                  <a:schemeClr val="tx1"/>
                </a:solidFill>
                <a:effectLst/>
                <a:latin typeface="Arial" panose="020B0604020202020204" pitchFamily="34" charset="0"/>
                <a:ea typeface="Arial" panose="020B0604020202020204" pitchFamily="34" charset="0"/>
              </a:rPr>
              <a:t>منذ ان كل شئ يعتبر كائن في لغة بايثون ،فيوجد انواع للداتا تشمل كلاسات والمتغيرات </a:t>
            </a:r>
            <a:r>
              <a:rPr lang="en-US" sz="2700" dirty="0">
                <a:solidFill>
                  <a:schemeClr val="tx1"/>
                </a:solidFill>
                <a:effectLst/>
                <a:latin typeface="Arial" panose="020B0604020202020204" pitchFamily="34" charset="0"/>
                <a:ea typeface="Arial" panose="020B0604020202020204" pitchFamily="34" charset="0"/>
              </a:rPr>
              <a:t> </a:t>
            </a:r>
            <a:br>
              <a:rPr lang="en-US" sz="2700" dirty="0">
                <a:solidFill>
                  <a:schemeClr val="tx1"/>
                </a:solidFill>
                <a:effectLst/>
                <a:latin typeface="Arial" panose="020B0604020202020204" pitchFamily="34" charset="0"/>
                <a:ea typeface="Arial" panose="020B0604020202020204" pitchFamily="34" charset="0"/>
              </a:rPr>
            </a:br>
            <a:r>
              <a:rPr lang="ar-EG" sz="2700" dirty="0">
                <a:solidFill>
                  <a:schemeClr val="tx1"/>
                </a:solidFill>
                <a:effectLst/>
                <a:latin typeface="Arial" panose="020B0604020202020204" pitchFamily="34" charset="0"/>
                <a:ea typeface="Arial" panose="020B0604020202020204" pitchFamily="34" charset="0"/>
              </a:rPr>
              <a:t>تع</a:t>
            </a:r>
            <a:r>
              <a:rPr lang="ar-SA" sz="2700" dirty="0">
                <a:solidFill>
                  <a:schemeClr val="tx1"/>
                </a:solidFill>
                <a:effectLst/>
                <a:latin typeface="Arial" panose="020B0604020202020204" pitchFamily="34" charset="0"/>
                <a:ea typeface="Arial" panose="020B0604020202020204" pitchFamily="34" charset="0"/>
              </a:rPr>
              <a:t>تبر مشتقة من هذه الكلاسات. </a:t>
            </a:r>
            <a:br>
              <a:rPr lang="en-US" sz="2700" dirty="0">
                <a:solidFill>
                  <a:schemeClr val="tx1"/>
                </a:solidFill>
                <a:effectLst/>
                <a:latin typeface="Arial" panose="020B0604020202020204" pitchFamily="34" charset="0"/>
                <a:ea typeface="Arial" panose="020B0604020202020204" pitchFamily="34" charset="0"/>
              </a:rPr>
            </a:br>
            <a:br>
              <a:rPr lang="en-US" sz="2700" dirty="0">
                <a:solidFill>
                  <a:schemeClr val="tx1"/>
                </a:solidFill>
                <a:effectLst/>
                <a:latin typeface="Arial" panose="020B0604020202020204" pitchFamily="34" charset="0"/>
                <a:ea typeface="Arial" panose="020B0604020202020204" pitchFamily="34" charset="0"/>
              </a:rPr>
            </a:br>
            <a:r>
              <a:rPr lang="ar-SA" sz="2700" dirty="0">
                <a:solidFill>
                  <a:schemeClr val="tx1"/>
                </a:solidFill>
                <a:effectLst/>
                <a:latin typeface="Arial" panose="020B0604020202020204" pitchFamily="34" charset="0"/>
                <a:ea typeface="Arial" panose="020B0604020202020204" pitchFamily="34" charset="0"/>
              </a:rPr>
              <a:t>يوجد أنواع مختلفة من الداتا فالبايثون.  </a:t>
            </a:r>
            <a:br>
              <a:rPr lang="en-US" sz="1800" dirty="0">
                <a:effectLst/>
                <a:latin typeface="Arial" panose="020B0604020202020204" pitchFamily="34" charset="0"/>
                <a:ea typeface="Arial" panose="020B0604020202020204" pitchFamily="34" charset="0"/>
              </a:rPr>
            </a:br>
            <a:endParaRPr lang="en-US" sz="1800" dirty="0"/>
          </a:p>
        </p:txBody>
      </p:sp>
      <p:sp>
        <p:nvSpPr>
          <p:cNvPr id="7" name="Rectangle 6">
            <a:extLst>
              <a:ext uri="{FF2B5EF4-FFF2-40B4-BE49-F238E27FC236}">
                <a16:creationId xmlns:a16="http://schemas.microsoft.com/office/drawing/2014/main" id="{23CBDEA9-7E09-4BEE-9FD9-6ADC85886D48}"/>
              </a:ext>
            </a:extLst>
          </p:cNvPr>
          <p:cNvSpPr/>
          <p:nvPr/>
        </p:nvSpPr>
        <p:spPr>
          <a:xfrm>
            <a:off x="4267200" y="119067"/>
            <a:ext cx="319377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800" b="1" dirty="0">
                <a:solidFill>
                  <a:schemeClr val="bg1"/>
                </a:solidFill>
              </a:rPr>
              <a:t>انواع الداتا فالبايثون</a:t>
            </a:r>
            <a:endParaRPr lang="en-US" sz="2800" b="1" dirty="0">
              <a:solidFill>
                <a:schemeClr val="bg1"/>
              </a:solidFill>
            </a:endParaRPr>
          </a:p>
        </p:txBody>
      </p:sp>
    </p:spTree>
    <p:extLst>
      <p:ext uri="{BB962C8B-B14F-4D97-AF65-F5344CB8AC3E}">
        <p14:creationId xmlns:p14="http://schemas.microsoft.com/office/powerpoint/2010/main" val="87515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1E47B-835C-4448-A8FF-11B607589699}"/>
              </a:ext>
            </a:extLst>
          </p:cNvPr>
          <p:cNvSpPr txBox="1"/>
          <p:nvPr/>
        </p:nvSpPr>
        <p:spPr>
          <a:xfrm>
            <a:off x="6322824" y="759840"/>
            <a:ext cx="5908933" cy="3772571"/>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تشمل الارقام الصحيحة </a:t>
            </a:r>
            <a:r>
              <a:rPr lang="en-US" sz="2400" dirty="0">
                <a:effectLst/>
                <a:latin typeface="Arial" panose="020B0604020202020204" pitchFamily="34" charset="0"/>
                <a:ea typeface="Arial" panose="020B0604020202020204" pitchFamily="34" charset="0"/>
              </a:rPr>
              <a:t>integer</a:t>
            </a:r>
            <a:r>
              <a:rPr lang="ar-SA" sz="2400" dirty="0">
                <a:effectLst/>
                <a:latin typeface="Arial" panose="020B0604020202020204" pitchFamily="34" charset="0"/>
                <a:ea typeface="Arial" panose="020B0604020202020204" pitchFamily="34" charset="0"/>
              </a:rPr>
              <a:t> , والارقام العشرية </a:t>
            </a:r>
            <a:r>
              <a:rPr lang="ar-EG" sz="2400" dirty="0">
                <a:effectLst/>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float </a:t>
            </a:r>
            <a:r>
              <a:rPr lang="ar-SA" sz="2400" dirty="0">
                <a:effectLst/>
                <a:latin typeface="Arial" panose="020B0604020202020204" pitchFamily="34" charset="0"/>
                <a:ea typeface="Arial" panose="020B0604020202020204" pitchFamily="34" charset="0"/>
              </a:rPr>
              <a:t>والاعداد المركبة </a:t>
            </a:r>
            <a:r>
              <a:rPr lang="en-US" sz="2400" dirty="0">
                <a:effectLst/>
                <a:latin typeface="Arial" panose="020B0604020202020204" pitchFamily="34" charset="0"/>
                <a:ea typeface="Arial" panose="020B0604020202020204" pitchFamily="34" charset="0"/>
              </a:rPr>
              <a:t>complex numbers</a:t>
            </a: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نستطيع ان نستخدم الدالة () </a:t>
            </a:r>
            <a:r>
              <a:rPr lang="en-US" sz="2400" dirty="0">
                <a:effectLst/>
                <a:latin typeface="Arial" panose="020B0604020202020204" pitchFamily="34" charset="0"/>
                <a:ea typeface="Arial" panose="020B0604020202020204" pitchFamily="34" charset="0"/>
              </a:rPr>
              <a:t>type</a:t>
            </a:r>
            <a:r>
              <a:rPr lang="ar-SA" sz="2400" dirty="0">
                <a:effectLst/>
                <a:latin typeface="Arial" panose="020B0604020202020204" pitchFamily="34" charset="0"/>
                <a:ea typeface="Arial" panose="020B0604020202020204" pitchFamily="34" charset="0"/>
              </a:rPr>
              <a:t>  لنعرف أي من المتغيرات والقيم تنتمي إلي. </a:t>
            </a:r>
            <a:endParaRPr lang="ar-EG"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نستخدم الدالة () </a:t>
            </a:r>
            <a:r>
              <a:rPr lang="en-US" sz="2400" dirty="0">
                <a:effectLst/>
                <a:latin typeface="Arial" panose="020B0604020202020204" pitchFamily="34" charset="0"/>
                <a:ea typeface="Arial" panose="020B0604020202020204" pitchFamily="34" charset="0"/>
              </a:rPr>
              <a:t>instance</a:t>
            </a:r>
            <a:r>
              <a:rPr lang="ar-EG" sz="2400" dirty="0">
                <a:effectLst/>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is</a:t>
            </a:r>
            <a:r>
              <a:rPr lang="ar-SA" sz="2400" dirty="0">
                <a:effectLst/>
                <a:latin typeface="Arial" panose="020B0604020202020204" pitchFamily="34" charset="0"/>
                <a:ea typeface="Arial" panose="020B0604020202020204" pitchFamily="34" charset="0"/>
              </a:rPr>
              <a:t> لمعرفة اذا كان هذا الكائن ينتمي لكلاس معين. </a:t>
            </a:r>
            <a:endParaRPr lang="en-US" sz="2400" dirty="0">
              <a:effectLst/>
              <a:latin typeface="Arial" panose="020B0604020202020204" pitchFamily="34" charset="0"/>
              <a:ea typeface="Arial" panose="020B0604020202020204" pitchFamily="34" charset="0"/>
            </a:endParaRPr>
          </a:p>
        </p:txBody>
      </p:sp>
      <p:sp>
        <p:nvSpPr>
          <p:cNvPr id="4" name="Rectangle 3">
            <a:extLst>
              <a:ext uri="{FF2B5EF4-FFF2-40B4-BE49-F238E27FC236}">
                <a16:creationId xmlns:a16="http://schemas.microsoft.com/office/drawing/2014/main" id="{17F88B5E-AF64-4DF7-AD17-DBEAAE70D460}"/>
              </a:ext>
            </a:extLst>
          </p:cNvPr>
          <p:cNvSpPr/>
          <p:nvPr/>
        </p:nvSpPr>
        <p:spPr>
          <a:xfrm>
            <a:off x="4505739" y="136842"/>
            <a:ext cx="2703443" cy="37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800" b="1" dirty="0">
                <a:solidFill>
                  <a:schemeClr val="bg1"/>
                </a:solidFill>
              </a:rPr>
              <a:t>الارقام في لغة بايثون</a:t>
            </a:r>
            <a:endParaRPr lang="en-US" sz="2800" b="1" dirty="0">
              <a:solidFill>
                <a:schemeClr val="bg1"/>
              </a:solidFill>
            </a:endParaRPr>
          </a:p>
        </p:txBody>
      </p:sp>
      <p:sp>
        <p:nvSpPr>
          <p:cNvPr id="2" name="Rectangle 1">
            <a:extLst>
              <a:ext uri="{FF2B5EF4-FFF2-40B4-BE49-F238E27FC236}">
                <a16:creationId xmlns:a16="http://schemas.microsoft.com/office/drawing/2014/main" id="{7D6E5277-E77D-4735-8D8E-399E206BF780}"/>
              </a:ext>
            </a:extLst>
          </p:cNvPr>
          <p:cNvSpPr>
            <a:spLocks noChangeArrowheads="1"/>
          </p:cNvSpPr>
          <p:nvPr/>
        </p:nvSpPr>
        <p:spPr bwMode="auto">
          <a:xfrm rot="10800000" flipV="1">
            <a:off x="198782" y="671541"/>
            <a:ext cx="4598506" cy="258532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a = </a:t>
            </a:r>
            <a:r>
              <a:rPr kumimoji="0" lang="en-US" altLang="en-US" sz="2400" b="0" i="0" u="none" strike="noStrike" cap="none" normalizeH="0" baseline="0" dirty="0">
                <a:ln>
                  <a:noFill/>
                </a:ln>
                <a:solidFill>
                  <a:srgbClr val="D19A66"/>
                </a:solidFill>
                <a:effectLst/>
                <a:latin typeface="droid sans mono"/>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 </a:t>
            </a:r>
            <a:r>
              <a:rPr kumimoji="0" lang="en-US" altLang="en-US" sz="2400" b="0" i="0" u="none" strike="noStrike" cap="none" normalizeH="0" baseline="0" dirty="0">
                <a:ln>
                  <a:noFill/>
                </a:ln>
                <a:solidFill>
                  <a:srgbClr val="98C379"/>
                </a:solidFill>
                <a:effectLst/>
                <a:latin typeface="droid sans mono"/>
              </a:rPr>
              <a:t>"is of type"</a:t>
            </a:r>
            <a:r>
              <a:rPr kumimoji="0" lang="en-US" altLang="en-US" sz="2400" b="0" i="0" u="none" strike="noStrike" cap="none" normalizeH="0" baseline="0" dirty="0">
                <a:ln>
                  <a:noFill/>
                </a:ln>
                <a:solidFill>
                  <a:srgbClr val="D3D3D3"/>
                </a:solidFill>
                <a:effectLst/>
                <a:latin typeface="droid sans mono"/>
              </a:rPr>
              <a:t>, type(a))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a = </a:t>
            </a:r>
            <a:r>
              <a:rPr kumimoji="0" lang="en-US" altLang="en-US" sz="2400" b="0" i="0" u="none" strike="noStrike" cap="none" normalizeH="0" baseline="0" dirty="0">
                <a:ln>
                  <a:noFill/>
                </a:ln>
                <a:solidFill>
                  <a:srgbClr val="D19A66"/>
                </a:solidFill>
                <a:effectLst/>
                <a:latin typeface="droid sans mono"/>
              </a:rPr>
              <a:t>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 </a:t>
            </a:r>
            <a:r>
              <a:rPr kumimoji="0" lang="en-US" altLang="en-US" sz="2400" b="0" i="0" u="none" strike="noStrike" cap="none" normalizeH="0" baseline="0" dirty="0">
                <a:ln>
                  <a:noFill/>
                </a:ln>
                <a:solidFill>
                  <a:srgbClr val="98C379"/>
                </a:solidFill>
                <a:effectLst/>
                <a:latin typeface="droid sans mono"/>
              </a:rPr>
              <a:t>"is of type"</a:t>
            </a:r>
            <a:r>
              <a:rPr kumimoji="0" lang="en-US" altLang="en-US" sz="2400" b="0" i="0" u="none" strike="noStrike" cap="none" normalizeH="0" baseline="0" dirty="0">
                <a:ln>
                  <a:noFill/>
                </a:ln>
                <a:solidFill>
                  <a:srgbClr val="D3D3D3"/>
                </a:solidFill>
                <a:effectLst/>
                <a:latin typeface="droid sans mono"/>
              </a:rPr>
              <a:t>, type(a))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a = </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2j</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 </a:t>
            </a:r>
            <a:r>
              <a:rPr kumimoji="0" lang="en-US" altLang="en-US" sz="2400" b="0" i="0" u="none" strike="noStrike" cap="none" normalizeH="0" baseline="0" dirty="0">
                <a:ln>
                  <a:noFill/>
                </a:ln>
                <a:solidFill>
                  <a:srgbClr val="98C379"/>
                </a:solidFill>
                <a:effectLst/>
                <a:latin typeface="droid sans mono"/>
              </a:rPr>
              <a:t>"is complex number?"</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err="1">
                <a:ln>
                  <a:noFill/>
                </a:ln>
                <a:solidFill>
                  <a:srgbClr val="D3D3D3"/>
                </a:solidFill>
                <a:effectLst/>
                <a:latin typeface="droid sans mono"/>
              </a:rPr>
              <a:t>isinstance</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2j</a:t>
            </a:r>
            <a:r>
              <a:rPr kumimoji="0" lang="en-US" altLang="en-US" sz="2400" b="0" i="0" u="none" strike="noStrike" cap="none" normalizeH="0" baseline="0" dirty="0">
                <a:ln>
                  <a:noFill/>
                </a:ln>
                <a:solidFill>
                  <a:srgbClr val="D3D3D3"/>
                </a:solidFill>
                <a:effectLst/>
                <a:latin typeface="droid sans mono"/>
              </a:rPr>
              <a:t>,complex))</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0EA1E47-FA23-4407-8747-DC9B450D1EA3}"/>
              </a:ext>
            </a:extLst>
          </p:cNvPr>
          <p:cNvSpPr txBox="1"/>
          <p:nvPr/>
        </p:nvSpPr>
        <p:spPr>
          <a:xfrm>
            <a:off x="848138" y="3372678"/>
            <a:ext cx="119295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Output:</a:t>
            </a:r>
          </a:p>
        </p:txBody>
      </p:sp>
      <p:sp>
        <p:nvSpPr>
          <p:cNvPr id="6" name="Rectangle 1">
            <a:extLst>
              <a:ext uri="{FF2B5EF4-FFF2-40B4-BE49-F238E27FC236}">
                <a16:creationId xmlns:a16="http://schemas.microsoft.com/office/drawing/2014/main" id="{A18CAF45-2227-4F3D-A227-4B23A958D7A7}"/>
              </a:ext>
            </a:extLst>
          </p:cNvPr>
          <p:cNvSpPr>
            <a:spLocks noChangeArrowheads="1"/>
          </p:cNvSpPr>
          <p:nvPr/>
        </p:nvSpPr>
        <p:spPr bwMode="auto">
          <a:xfrm>
            <a:off x="198782" y="3950156"/>
            <a:ext cx="3696653" cy="923330"/>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5 is of type &lt;class 'int’&gt;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2.0 is of type &lt;class 'float’&gt;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(1+2j) is complex number?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97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05FCC0-96EB-458E-B094-1268B74DEAA1}"/>
              </a:ext>
            </a:extLst>
          </p:cNvPr>
          <p:cNvSpPr txBox="1"/>
          <p:nvPr/>
        </p:nvSpPr>
        <p:spPr>
          <a:xfrm>
            <a:off x="6096000" y="724105"/>
            <a:ext cx="6093618" cy="2923108"/>
          </a:xfrm>
          <a:prstGeom prst="rect">
            <a:avLst/>
          </a:prstGeom>
          <a:noFill/>
        </p:spPr>
        <p:txBody>
          <a:bodyPr wrap="square">
            <a:spAutoFit/>
          </a:bodyPr>
          <a:lstStyle/>
          <a:p>
            <a:pPr marL="342900" marR="0" indent="-342900" algn="r" rtl="1">
              <a:lnSpc>
                <a:spcPct val="115000"/>
              </a:lnSpc>
              <a:spcBef>
                <a:spcPts val="0"/>
              </a:spcBef>
              <a:spcAft>
                <a:spcPts val="0"/>
              </a:spcAft>
              <a:buFont typeface="Wingdings" panose="05000000000000000000" pitchFamily="2" charset="2"/>
              <a:buChar char="Ø"/>
            </a:pPr>
            <a:endParaRPr lang="en-US" sz="1800" dirty="0">
              <a:solidFill>
                <a:schemeClr val="accent2"/>
              </a:solidFill>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تصل الارقام العشرية ل 15 مكان عشري ،فالاجزاء الصحيحة والعشرية ينفصلوا عن بعضهم من خلال العلامة العشرية .</a:t>
            </a:r>
            <a:endParaRPr lang="en-US"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تكتب الارقام المركبة بالشكل </a:t>
            </a:r>
            <a:r>
              <a:rPr lang="en-US" sz="2400" dirty="0" err="1">
                <a:effectLst/>
                <a:latin typeface="Arial" panose="020B0604020202020204" pitchFamily="34" charset="0"/>
                <a:ea typeface="Arial" panose="020B0604020202020204" pitchFamily="34" charset="0"/>
              </a:rPr>
              <a:t>x+yj</a:t>
            </a:r>
            <a:r>
              <a:rPr lang="ar-SA" sz="2400" dirty="0">
                <a:effectLst/>
                <a:latin typeface="Arial" panose="020B0604020202020204" pitchFamily="34" charset="0"/>
                <a:ea typeface="Arial" panose="020B0604020202020204" pitchFamily="34" charset="0"/>
              </a:rPr>
              <a:t> ،،حيث ان العدد </a:t>
            </a:r>
            <a:r>
              <a:rPr lang="en-US" sz="2400" dirty="0">
                <a:effectLst/>
                <a:latin typeface="Arial" panose="020B0604020202020204" pitchFamily="34" charset="0"/>
                <a:ea typeface="Arial" panose="020B0604020202020204" pitchFamily="34" charset="0"/>
              </a:rPr>
              <a:t>x</a:t>
            </a:r>
            <a:r>
              <a:rPr lang="ar-SA" sz="2400" dirty="0">
                <a:effectLst/>
                <a:latin typeface="Arial" panose="020B0604020202020204" pitchFamily="34" charset="0"/>
                <a:ea typeface="Arial" panose="020B0604020202020204" pitchFamily="34" charset="0"/>
              </a:rPr>
              <a:t> يمثل رقم حقيقي ،بينما العدد </a:t>
            </a:r>
            <a:r>
              <a:rPr lang="en-US" sz="2400" dirty="0">
                <a:effectLst/>
                <a:latin typeface="Arial" panose="020B0604020202020204" pitchFamily="34" charset="0"/>
                <a:ea typeface="Arial" panose="020B0604020202020204" pitchFamily="34" charset="0"/>
              </a:rPr>
              <a:t>y</a:t>
            </a:r>
            <a:r>
              <a:rPr lang="ar-SA" sz="2400" dirty="0">
                <a:effectLst/>
                <a:latin typeface="Arial" panose="020B0604020202020204" pitchFamily="34" charset="0"/>
                <a:ea typeface="Arial" panose="020B0604020202020204" pitchFamily="34" charset="0"/>
              </a:rPr>
              <a:t> يمثل رقم تخيلي .</a:t>
            </a:r>
            <a:endParaRPr lang="en-US" sz="2400" dirty="0">
              <a:effectLst/>
              <a:latin typeface="Arial" panose="020B0604020202020204" pitchFamily="34" charset="0"/>
              <a:ea typeface="Arial" panose="020B0604020202020204" pitchFamily="34" charset="0"/>
            </a:endParaRPr>
          </a:p>
        </p:txBody>
      </p:sp>
      <p:sp>
        <p:nvSpPr>
          <p:cNvPr id="2" name="Rectangle 1">
            <a:extLst>
              <a:ext uri="{FF2B5EF4-FFF2-40B4-BE49-F238E27FC236}">
                <a16:creationId xmlns:a16="http://schemas.microsoft.com/office/drawing/2014/main" id="{A5DF20A2-26A8-4509-98ED-8DDCF6904853}"/>
              </a:ext>
            </a:extLst>
          </p:cNvPr>
          <p:cNvSpPr>
            <a:spLocks noChangeArrowheads="1"/>
          </p:cNvSpPr>
          <p:nvPr/>
        </p:nvSpPr>
        <p:spPr bwMode="auto">
          <a:xfrm>
            <a:off x="475887" y="523665"/>
            <a:ext cx="5037017" cy="3323987"/>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AEEE"/>
                </a:solidFill>
                <a:effectLst/>
                <a:latin typeface="droid sans mono"/>
              </a:rPr>
              <a:t>&gt;&gt;&gt; </a:t>
            </a:r>
            <a:r>
              <a:rPr kumimoji="0" lang="en-US" altLang="en-US" sz="2400" b="0" i="0" u="none" strike="noStrike" cap="none" normalizeH="0" baseline="0" dirty="0">
                <a:ln>
                  <a:noFill/>
                </a:ln>
                <a:solidFill>
                  <a:srgbClr val="D3D3D3"/>
                </a:solidFill>
                <a:effectLst/>
                <a:latin typeface="droid sans mono"/>
              </a:rPr>
              <a:t>a = </a:t>
            </a:r>
            <a:r>
              <a:rPr kumimoji="0" lang="en-US" altLang="en-US" sz="2400" b="0" i="0" u="none" strike="noStrike" cap="none" normalizeH="0" baseline="0" dirty="0">
                <a:ln>
                  <a:noFill/>
                </a:ln>
                <a:solidFill>
                  <a:srgbClr val="D19A66"/>
                </a:solidFill>
                <a:effectLst/>
                <a:latin typeface="droid sans mono"/>
              </a:rPr>
              <a:t>1234567890123456789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61AEEE"/>
                </a:solidFill>
                <a:effectLst/>
                <a:latin typeface="droid sans mono"/>
              </a:rPr>
              <a:t>&gt;&gt;&gt; </a:t>
            </a:r>
            <a:r>
              <a:rPr kumimoji="0" lang="en-US" altLang="en-US" sz="2400" b="0" i="0" u="none" strike="noStrike" cap="none" normalizeH="0" baseline="0" dirty="0">
                <a:ln>
                  <a:noFill/>
                </a:ln>
                <a:solidFill>
                  <a:srgbClr val="D3D3D3"/>
                </a:solidFill>
                <a:effectLst/>
                <a:latin typeface="droid sans mono"/>
              </a:rPr>
              <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19A66"/>
                </a:solidFill>
                <a:effectLst/>
                <a:latin typeface="droid sans mono"/>
              </a:rPr>
              <a:t>1234567890123456789</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AEEE"/>
                </a:solidFill>
                <a:effectLst/>
                <a:latin typeface="droid sans mono"/>
              </a:rPr>
              <a:t>&gt;&gt;&gt; </a:t>
            </a:r>
            <a:r>
              <a:rPr kumimoji="0" lang="en-US" altLang="en-US" sz="2400" b="0" i="0" u="none" strike="noStrike" cap="none" normalizeH="0" baseline="0" dirty="0">
                <a:ln>
                  <a:noFill/>
                </a:ln>
                <a:solidFill>
                  <a:srgbClr val="D3D3D3"/>
                </a:solidFill>
                <a:effectLst/>
                <a:latin typeface="droid sans mono"/>
              </a:rPr>
              <a:t>b = </a:t>
            </a:r>
            <a:r>
              <a:rPr kumimoji="0" lang="en-US" altLang="en-US" sz="2400" b="0" i="0" u="none" strike="noStrike" cap="none" normalizeH="0" baseline="0" dirty="0">
                <a:ln>
                  <a:noFill/>
                </a:ln>
                <a:solidFill>
                  <a:srgbClr val="D19A66"/>
                </a:solidFill>
                <a:effectLst/>
                <a:latin typeface="droid sans mono"/>
              </a:rPr>
              <a:t>0.1234567890123456789</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AEEE"/>
                </a:solidFill>
                <a:effectLst/>
                <a:latin typeface="droid sans mono"/>
              </a:rPr>
              <a:t>&gt;&gt;&gt; </a:t>
            </a:r>
            <a:r>
              <a:rPr kumimoji="0" lang="en-US" altLang="en-US" sz="2400" b="0" i="0" u="none" strike="noStrike" cap="none" normalizeH="0" baseline="0" dirty="0">
                <a:ln>
                  <a:noFill/>
                </a:ln>
                <a:solidFill>
                  <a:srgbClr val="D3D3D3"/>
                </a:solidFill>
                <a:effectLst/>
                <a:latin typeface="droid sans mono"/>
              </a:rPr>
              <a:t>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D19A66"/>
                </a:solidFill>
                <a:effectLst/>
                <a:latin typeface="droid sans mono"/>
              </a:rPr>
              <a:t>0.12345678901234568</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AEEE"/>
                </a:solidFill>
                <a:effectLst/>
                <a:latin typeface="droid sans mono"/>
              </a:rPr>
              <a:t>&gt;&gt;&gt; </a:t>
            </a:r>
            <a:r>
              <a:rPr kumimoji="0" lang="en-US" altLang="en-US" sz="2400" b="0" i="0" u="none" strike="noStrike" cap="none" normalizeH="0" baseline="0" dirty="0">
                <a:ln>
                  <a:noFill/>
                </a:ln>
                <a:solidFill>
                  <a:srgbClr val="D3D3D3"/>
                </a:solidFill>
                <a:effectLst/>
                <a:latin typeface="droid sans mono"/>
              </a:rPr>
              <a:t>c = </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61AEEE"/>
                </a:solidFill>
                <a:effectLst/>
                <a:latin typeface="droid sans mono"/>
              </a:rPr>
              <a:t>&gt;&gt;&gt; </a:t>
            </a:r>
            <a:r>
              <a:rPr kumimoji="0" lang="en-US" altLang="en-US" sz="2400" b="0" i="0" u="none" strike="noStrike" cap="none" normalizeH="0" baseline="0" dirty="0">
                <a:ln>
                  <a:noFill/>
                </a:ln>
                <a:solidFill>
                  <a:srgbClr val="D3D3D3"/>
                </a:solidFill>
                <a:effectLst/>
                <a:latin typeface="droid sans mono"/>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2j</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38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F4C68-A672-4D0F-82AA-02BA45B7970B}"/>
              </a:ext>
            </a:extLst>
          </p:cNvPr>
          <p:cNvSpPr txBox="1"/>
          <p:nvPr/>
        </p:nvSpPr>
        <p:spPr>
          <a:xfrm>
            <a:off x="6085974" y="615659"/>
            <a:ext cx="6106026" cy="5896229"/>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هي سلسلة مترتبة من العناصر ،وهي تعتبر واحدة من اكثر انواع الداتا المستخدمة فالبايثون .</a:t>
            </a:r>
            <a:endParaRPr lang="ar-EG"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تفصل العناصر بين بعضها فال </a:t>
            </a:r>
            <a:r>
              <a:rPr lang="en-US" sz="2400" dirty="0">
                <a:effectLst/>
                <a:latin typeface="Arial" panose="020B0604020202020204" pitchFamily="34" charset="0"/>
                <a:ea typeface="Arial" panose="020B0604020202020204" pitchFamily="34" charset="0"/>
              </a:rPr>
              <a:t>list</a:t>
            </a:r>
            <a:r>
              <a:rPr lang="ar-SA" sz="2400" dirty="0">
                <a:effectLst/>
                <a:latin typeface="Arial" panose="020B0604020202020204" pitchFamily="34" charset="0"/>
                <a:ea typeface="Arial" panose="020B0604020202020204" pitchFamily="34" charset="0"/>
              </a:rPr>
              <a:t> بواسطة الرمز (,)</a:t>
            </a:r>
            <a:endParaRPr lang="en-US"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r>
              <a:rPr lang="ar-SA" sz="2400" dirty="0">
                <a:effectLst/>
                <a:latin typeface="Arial" panose="020B0604020202020204" pitchFamily="34" charset="0"/>
                <a:ea typeface="Arial" panose="020B0604020202020204" pitchFamily="34" charset="0"/>
              </a:rPr>
              <a:t>وتغلق العناصر بين </a:t>
            </a:r>
            <a:r>
              <a:rPr lang="en-US" sz="2400" dirty="0">
                <a:effectLst/>
                <a:latin typeface="Arial" panose="020B0604020202020204" pitchFamily="34" charset="0"/>
                <a:ea typeface="Arial" panose="020B0604020202020204" pitchFamily="34" charset="0"/>
              </a:rPr>
              <a:t>brackets</a:t>
            </a:r>
            <a:r>
              <a:rPr lang="ar-SA" sz="2400" dirty="0">
                <a:effectLst/>
                <a:latin typeface="Arial" panose="020B0604020202020204" pitchFamily="34" charset="0"/>
                <a:ea typeface="Arial" panose="020B0604020202020204" pitchFamily="34" charset="0"/>
              </a:rPr>
              <a:t> [ ].</a:t>
            </a:r>
            <a:r>
              <a:rPr lang="ar-EG" sz="2400" dirty="0">
                <a:effectLst/>
                <a:latin typeface="Arial" panose="020B0604020202020204" pitchFamily="34" charset="0"/>
                <a:ea typeface="Arial" panose="020B0604020202020204" pitchFamily="34" charset="0"/>
              </a:rPr>
              <a:t> ويبدأ ترقيم ال </a:t>
            </a:r>
            <a:r>
              <a:rPr lang="en-US" sz="2400" dirty="0">
                <a:effectLst/>
                <a:latin typeface="Arial" panose="020B0604020202020204" pitchFamily="34" charset="0"/>
                <a:ea typeface="Arial" panose="020B0604020202020204" pitchFamily="34" charset="0"/>
              </a:rPr>
              <a:t>index</a:t>
            </a:r>
            <a:r>
              <a:rPr lang="ar-EG" sz="2400" dirty="0">
                <a:latin typeface="Arial" panose="020B0604020202020204" pitchFamily="34" charset="0"/>
                <a:ea typeface="Arial" panose="020B0604020202020204" pitchFamily="34" charset="0"/>
              </a:rPr>
              <a:t> برقم 0</a:t>
            </a:r>
            <a:endParaRPr lang="ar-EG"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نستطيع ان نستخدم </a:t>
            </a:r>
            <a:r>
              <a:rPr lang="en-US" sz="2400" dirty="0">
                <a:effectLst/>
                <a:latin typeface="Arial" panose="020B0604020202020204" pitchFamily="34" charset="0"/>
                <a:ea typeface="Arial" panose="020B0604020202020204" pitchFamily="34" charset="0"/>
              </a:rPr>
              <a:t>slicing operator</a:t>
            </a:r>
            <a:r>
              <a:rPr lang="ar-SA" sz="2400" dirty="0">
                <a:effectLst/>
                <a:latin typeface="Arial" panose="020B0604020202020204" pitchFamily="34" charset="0"/>
                <a:ea typeface="Arial" panose="020B0604020202020204" pitchFamily="34" charset="0"/>
              </a:rPr>
              <a:t> لاستخراج عنصر معين  فال </a:t>
            </a:r>
            <a:r>
              <a:rPr lang="en-US" sz="2400" dirty="0">
                <a:effectLst/>
                <a:latin typeface="Arial" panose="020B0604020202020204" pitchFamily="34" charset="0"/>
                <a:ea typeface="Arial" panose="020B0604020202020204" pitchFamily="34" charset="0"/>
              </a:rPr>
              <a:t>list</a:t>
            </a:r>
            <a:r>
              <a:rPr lang="ar-SA" sz="2400" dirty="0">
                <a:effectLst/>
                <a:latin typeface="Arial" panose="020B0604020202020204" pitchFamily="34" charset="0"/>
                <a:ea typeface="Arial" panose="020B0604020202020204" pitchFamily="34" charset="0"/>
              </a:rPr>
              <a:t>.</a:t>
            </a:r>
            <a:endParaRPr lang="ar-EG"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ال </a:t>
            </a:r>
            <a:r>
              <a:rPr lang="en-US" sz="2400" dirty="0">
                <a:effectLst/>
                <a:latin typeface="Arial" panose="020B0604020202020204" pitchFamily="34" charset="0"/>
                <a:ea typeface="Arial" panose="020B0604020202020204" pitchFamily="34" charset="0"/>
              </a:rPr>
              <a:t>lists</a:t>
            </a:r>
            <a:r>
              <a:rPr lang="ar-SA" sz="2400" dirty="0">
                <a:effectLst/>
                <a:latin typeface="Arial" panose="020B0604020202020204" pitchFamily="34" charset="0"/>
                <a:ea typeface="Arial" panose="020B0604020202020204" pitchFamily="34" charset="0"/>
              </a:rPr>
              <a:t> تعتبر متغيرة بمعني ان تكون قيم العناصر من المحتمل متغيرة .</a:t>
            </a:r>
            <a:r>
              <a:rPr lang="ar-EG" sz="2400" dirty="0">
                <a:effectLst/>
                <a:latin typeface="Arial" panose="020B0604020202020204" pitchFamily="34" charset="0"/>
                <a:ea typeface="Arial" panose="020B0604020202020204" pitchFamily="34" charset="0"/>
              </a:rPr>
              <a:t>ولا تحتاج كل العناصر ان تكون من نفس النوع </a:t>
            </a:r>
            <a:endParaRPr lang="en-US" sz="2400" dirty="0">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2E57DACF-ACA8-49E5-99A3-606DA6AA9A3D}"/>
              </a:ext>
            </a:extLst>
          </p:cNvPr>
          <p:cNvSpPr/>
          <p:nvPr/>
        </p:nvSpPr>
        <p:spPr>
          <a:xfrm>
            <a:off x="4664764" y="113853"/>
            <a:ext cx="2862470" cy="317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  </a:t>
            </a:r>
            <a:r>
              <a:rPr lang="ar-EG" sz="2800" b="1" dirty="0">
                <a:solidFill>
                  <a:schemeClr val="bg1"/>
                </a:solidFill>
              </a:rPr>
              <a:t>في</a:t>
            </a:r>
            <a:r>
              <a:rPr lang="ar-EG" dirty="0">
                <a:solidFill>
                  <a:schemeClr val="bg1"/>
                </a:solidFill>
              </a:rPr>
              <a:t> </a:t>
            </a:r>
            <a:r>
              <a:rPr lang="ar-EG" dirty="0"/>
              <a:t> </a:t>
            </a:r>
            <a:r>
              <a:rPr lang="ar-EG" sz="2800" b="1" dirty="0">
                <a:solidFill>
                  <a:schemeClr val="bg1"/>
                </a:solidFill>
              </a:rPr>
              <a:t>البايثون </a:t>
            </a:r>
            <a:r>
              <a:rPr lang="en-US" sz="2800" b="1" dirty="0">
                <a:solidFill>
                  <a:schemeClr val="bg1"/>
                </a:solidFill>
              </a:rPr>
              <a:t>list</a:t>
            </a:r>
          </a:p>
        </p:txBody>
      </p:sp>
      <p:sp>
        <p:nvSpPr>
          <p:cNvPr id="2" name="Rectangle 1">
            <a:extLst>
              <a:ext uri="{FF2B5EF4-FFF2-40B4-BE49-F238E27FC236}">
                <a16:creationId xmlns:a16="http://schemas.microsoft.com/office/drawing/2014/main" id="{E82A1419-A1EF-41DE-92E9-ABD6AD34C46A}"/>
              </a:ext>
            </a:extLst>
          </p:cNvPr>
          <p:cNvSpPr>
            <a:spLocks noChangeArrowheads="1"/>
          </p:cNvSpPr>
          <p:nvPr/>
        </p:nvSpPr>
        <p:spPr bwMode="auto">
          <a:xfrm>
            <a:off x="228512" y="216222"/>
            <a:ext cx="3879661" cy="2585323"/>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a = [</a:t>
            </a:r>
            <a:r>
              <a:rPr kumimoji="0" lang="en-US" altLang="en-US" sz="2400" b="0" i="0" u="none" strike="noStrike" cap="none" normalizeH="0" baseline="0" dirty="0">
                <a:ln>
                  <a:noFill/>
                </a:ln>
                <a:solidFill>
                  <a:srgbClr val="D19A66"/>
                </a:solidFill>
                <a:effectLst/>
                <a:latin typeface="droid sans mono"/>
              </a:rPr>
              <a:t>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10</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15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20</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30</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35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40</a:t>
            </a:r>
            <a:r>
              <a:rPr kumimoji="0" lang="en-US" altLang="en-US" sz="24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a[2]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"a[2] = "</a:t>
            </a:r>
            <a:r>
              <a:rPr kumimoji="0" lang="en-US" altLang="en-US" sz="2400" b="0" i="0" u="none" strike="noStrike" cap="none" normalizeH="0" baseline="0" dirty="0">
                <a:ln>
                  <a:noFill/>
                </a:ln>
                <a:solidFill>
                  <a:srgbClr val="D3D3D3"/>
                </a:solidFill>
                <a:effectLst/>
                <a:latin typeface="droid sans mono"/>
              </a:rPr>
              <a:t>, a[</a:t>
            </a:r>
            <a:r>
              <a:rPr kumimoji="0" lang="en-US" altLang="en-US" sz="2400" b="0" i="0" u="none" strike="noStrike" cap="none" normalizeH="0" baseline="0" dirty="0">
                <a:ln>
                  <a:noFill/>
                </a:ln>
                <a:solidFill>
                  <a:srgbClr val="D19A66"/>
                </a:solidFill>
                <a:effectLst/>
                <a:latin typeface="droid sans mono"/>
              </a:rPr>
              <a:t>2</a:t>
            </a:r>
            <a:r>
              <a:rPr kumimoji="0" lang="en-US" altLang="en-US" sz="24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a[0:3] = [5, 10,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"a[0:3] = "</a:t>
            </a:r>
            <a:r>
              <a:rPr kumimoji="0" lang="en-US" altLang="en-US" sz="2400" b="0" i="0" u="none" strike="noStrike" cap="none" normalizeH="0" baseline="0" dirty="0">
                <a:ln>
                  <a:noFill/>
                </a:ln>
                <a:solidFill>
                  <a:srgbClr val="D3D3D3"/>
                </a:solidFill>
                <a:effectLst/>
                <a:latin typeface="droid sans mono"/>
              </a:rPr>
              <a:t>, a[</a:t>
            </a:r>
            <a:r>
              <a:rPr kumimoji="0" lang="en-US" altLang="en-US" sz="2400" b="0" i="0" u="none" strike="noStrike" cap="none" normalizeH="0" baseline="0" dirty="0">
                <a:ln>
                  <a:noFill/>
                </a:ln>
                <a:solidFill>
                  <a:srgbClr val="D19A66"/>
                </a:solidFill>
                <a:effectLst/>
                <a:latin typeface="droid sans mono"/>
              </a:rPr>
              <a:t>0</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3</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a[5:] = [30, 35, 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"a[5:] = "</a:t>
            </a:r>
            <a:r>
              <a:rPr kumimoji="0" lang="en-US" altLang="en-US" sz="2400" b="0" i="0" u="none" strike="noStrike" cap="none" normalizeH="0" baseline="0" dirty="0">
                <a:ln>
                  <a:noFill/>
                </a:ln>
                <a:solidFill>
                  <a:srgbClr val="D3D3D3"/>
                </a:solidFill>
                <a:effectLst/>
                <a:latin typeface="droid sans mono"/>
              </a:rPr>
              <a:t>, a[</a:t>
            </a:r>
            <a:r>
              <a:rPr kumimoji="0" lang="en-US" altLang="en-US" sz="2400" b="0" i="0" u="none" strike="noStrike" cap="none" normalizeH="0" baseline="0" dirty="0">
                <a:ln>
                  <a:noFill/>
                </a:ln>
                <a:solidFill>
                  <a:srgbClr val="D19A66"/>
                </a:solidFill>
                <a:effectLst/>
                <a:latin typeface="droid sans mono"/>
              </a:rPr>
              <a:t>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8DDF567-CE49-48A7-B6EA-129EAFFD1F26}"/>
              </a:ext>
            </a:extLst>
          </p:cNvPr>
          <p:cNvSpPr txBox="1"/>
          <p:nvPr/>
        </p:nvSpPr>
        <p:spPr>
          <a:xfrm>
            <a:off x="675862" y="2967335"/>
            <a:ext cx="120594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Output:</a:t>
            </a:r>
          </a:p>
        </p:txBody>
      </p:sp>
      <p:sp>
        <p:nvSpPr>
          <p:cNvPr id="4" name="Rectangle 1">
            <a:extLst>
              <a:ext uri="{FF2B5EF4-FFF2-40B4-BE49-F238E27FC236}">
                <a16:creationId xmlns:a16="http://schemas.microsoft.com/office/drawing/2014/main" id="{FCD072A9-087A-4CAD-9550-631E6C43AC9A}"/>
              </a:ext>
            </a:extLst>
          </p:cNvPr>
          <p:cNvSpPr>
            <a:spLocks noChangeArrowheads="1"/>
          </p:cNvSpPr>
          <p:nvPr/>
        </p:nvSpPr>
        <p:spPr bwMode="auto">
          <a:xfrm>
            <a:off x="657596" y="3425687"/>
            <a:ext cx="3326296" cy="1107996"/>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5D5D5"/>
                </a:solidFill>
                <a:effectLst/>
                <a:latin typeface="droid sans mono"/>
              </a:rPr>
              <a:t>a[2]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5D5D5"/>
                </a:solidFill>
                <a:effectLst/>
                <a:latin typeface="droid sans mono"/>
              </a:rPr>
              <a:t>a[0:3] = [5, 10,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5D5D5"/>
                </a:solidFill>
                <a:effectLst/>
                <a:latin typeface="droid sans mono"/>
              </a:rPr>
              <a:t>a[5:] = [30, 35, 40]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E87512A-9EB1-4D30-B65D-2272786FA5CA}"/>
              </a:ext>
            </a:extLst>
          </p:cNvPr>
          <p:cNvSpPr txBox="1"/>
          <p:nvPr/>
        </p:nvSpPr>
        <p:spPr>
          <a:xfrm>
            <a:off x="856882" y="4889459"/>
            <a:ext cx="1463862" cy="1200329"/>
          </a:xfrm>
          <a:prstGeom prst="rect">
            <a:avLst/>
          </a:prstGeom>
          <a:noFill/>
        </p:spPr>
        <p:txBody>
          <a:bodyPr wrap="none" rtlCol="0">
            <a:spAutoFit/>
          </a:bodyPr>
          <a:lstStyle/>
          <a:p>
            <a:r>
              <a:rPr lang="en-US" sz="2400" dirty="0"/>
              <a:t>a=[1,2,3]</a:t>
            </a:r>
          </a:p>
          <a:p>
            <a:r>
              <a:rPr lang="en-US" sz="2400" dirty="0"/>
              <a:t>a[2]=4</a:t>
            </a:r>
          </a:p>
          <a:p>
            <a:r>
              <a:rPr lang="en-US" sz="2400" dirty="0"/>
              <a:t>Print(a)</a:t>
            </a:r>
          </a:p>
        </p:txBody>
      </p:sp>
      <p:sp>
        <p:nvSpPr>
          <p:cNvPr id="8" name="TextBox 7">
            <a:extLst>
              <a:ext uri="{FF2B5EF4-FFF2-40B4-BE49-F238E27FC236}">
                <a16:creationId xmlns:a16="http://schemas.microsoft.com/office/drawing/2014/main" id="{A2EEAD3A-6031-4D6E-ADF9-5508F802EE22}"/>
              </a:ext>
            </a:extLst>
          </p:cNvPr>
          <p:cNvSpPr txBox="1"/>
          <p:nvPr/>
        </p:nvSpPr>
        <p:spPr>
          <a:xfrm>
            <a:off x="2650434" y="5258790"/>
            <a:ext cx="117532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Output</a:t>
            </a:r>
            <a:r>
              <a:rPr lang="en-US" dirty="0"/>
              <a:t>:</a:t>
            </a:r>
          </a:p>
        </p:txBody>
      </p:sp>
      <p:sp>
        <p:nvSpPr>
          <p:cNvPr id="9" name="TextBox 8">
            <a:extLst>
              <a:ext uri="{FF2B5EF4-FFF2-40B4-BE49-F238E27FC236}">
                <a16:creationId xmlns:a16="http://schemas.microsoft.com/office/drawing/2014/main" id="{604A9C43-028F-4B1D-998D-BFFF1EC1DA83}"/>
              </a:ext>
            </a:extLst>
          </p:cNvPr>
          <p:cNvSpPr txBox="1"/>
          <p:nvPr/>
        </p:nvSpPr>
        <p:spPr>
          <a:xfrm>
            <a:off x="3391983" y="5720455"/>
            <a:ext cx="103906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[1,2,3]</a:t>
            </a:r>
          </a:p>
        </p:txBody>
      </p:sp>
    </p:spTree>
    <p:extLst>
      <p:ext uri="{BB962C8B-B14F-4D97-AF65-F5344CB8AC3E}">
        <p14:creationId xmlns:p14="http://schemas.microsoft.com/office/powerpoint/2010/main" val="237965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C13938-F847-49DD-A03E-55C0F64D0DA0}"/>
              </a:ext>
            </a:extLst>
          </p:cNvPr>
          <p:cNvSpPr txBox="1"/>
          <p:nvPr/>
        </p:nvSpPr>
        <p:spPr>
          <a:xfrm>
            <a:off x="5976729" y="695390"/>
            <a:ext cx="6003236" cy="4940583"/>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gn="r" rtl="1">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000" dirty="0">
                <a:effectLst/>
                <a:latin typeface="Arial" panose="020B0604020202020204" pitchFamily="34" charset="0"/>
                <a:ea typeface="Arial" panose="020B0604020202020204" pitchFamily="34" charset="0"/>
              </a:rPr>
              <a:t> </a:t>
            </a:r>
            <a:r>
              <a:rPr lang="ar-SA" sz="2400" dirty="0">
                <a:effectLst/>
                <a:latin typeface="Arial" panose="020B0604020202020204" pitchFamily="34" charset="0"/>
                <a:ea typeface="Arial" panose="020B0604020202020204" pitchFamily="34" charset="0"/>
              </a:rPr>
              <a:t>هي سلسلة مترتبة من البيانات زي ال </a:t>
            </a:r>
            <a:r>
              <a:rPr lang="en-US" sz="2400" dirty="0">
                <a:effectLst/>
                <a:latin typeface="Arial" panose="020B0604020202020204" pitchFamily="34" charset="0"/>
                <a:ea typeface="Arial" panose="020B0604020202020204" pitchFamily="34" charset="0"/>
              </a:rPr>
              <a:t>list</a:t>
            </a:r>
            <a:r>
              <a:rPr lang="ar-SA" sz="2400" dirty="0">
                <a:effectLst/>
                <a:latin typeface="Arial" panose="020B0604020202020204" pitchFamily="34" charset="0"/>
                <a:ea typeface="Arial" panose="020B0604020202020204" pitchFamily="34" charset="0"/>
              </a:rPr>
              <a:t> ،لكن الفرق بينها وبين ال  </a:t>
            </a:r>
            <a:r>
              <a:rPr lang="en-US" sz="2400" dirty="0">
                <a:effectLst/>
                <a:latin typeface="Arial" panose="020B0604020202020204" pitchFamily="34" charset="0"/>
                <a:ea typeface="Arial" panose="020B0604020202020204" pitchFamily="34" charset="0"/>
              </a:rPr>
              <a:t>list</a:t>
            </a:r>
            <a:r>
              <a:rPr lang="ar-SA" sz="2400" dirty="0">
                <a:effectLst/>
                <a:latin typeface="Arial" panose="020B0604020202020204" pitchFamily="34" charset="0"/>
                <a:ea typeface="Arial" panose="020B0604020202020204" pitchFamily="34" charset="0"/>
              </a:rPr>
              <a:t> انها ليست متغيرة بأن لا يستطيع تغيير القيم الخاصة بها. </a:t>
            </a: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استخدمت ال </a:t>
            </a:r>
            <a:r>
              <a:rPr lang="en-US" sz="2400" dirty="0">
                <a:effectLst/>
                <a:latin typeface="Arial" panose="020B0604020202020204" pitchFamily="34" charset="0"/>
                <a:ea typeface="Arial" panose="020B0604020202020204" pitchFamily="34" charset="0"/>
              </a:rPr>
              <a:t>tuple</a:t>
            </a:r>
            <a:r>
              <a:rPr lang="ar-SA" sz="2400" dirty="0">
                <a:effectLst/>
                <a:latin typeface="Arial" panose="020B0604020202020204" pitchFamily="34" charset="0"/>
                <a:ea typeface="Arial" panose="020B0604020202020204" pitchFamily="34" charset="0"/>
              </a:rPr>
              <a:t> لكتابة وحماية الداتا وهي دائما اسرع من ال </a:t>
            </a:r>
            <a:r>
              <a:rPr lang="en-US" sz="2400" dirty="0">
                <a:effectLst/>
                <a:latin typeface="Arial" panose="020B0604020202020204" pitchFamily="34" charset="0"/>
                <a:ea typeface="Arial" panose="020B0604020202020204" pitchFamily="34" charset="0"/>
              </a:rPr>
              <a:t>lists</a:t>
            </a:r>
            <a:r>
              <a:rPr lang="ar-SA" sz="2400" dirty="0">
                <a:effectLst/>
                <a:latin typeface="Arial" panose="020B0604020202020204" pitchFamily="34" charset="0"/>
                <a:ea typeface="Arial" panose="020B0604020202020204" pitchFamily="34" charset="0"/>
              </a:rPr>
              <a:t> لان لا يستطيع تغييرها من خلالنا. </a:t>
            </a:r>
            <a:r>
              <a:rPr lang="ar-EG" sz="2400" dirty="0">
                <a:effectLst/>
                <a:latin typeface="Arial" panose="020B0604020202020204" pitchFamily="34" charset="0"/>
                <a:ea typeface="Arial" panose="020B0604020202020204" pitchFamily="34" charset="0"/>
              </a:rPr>
              <a:t>وترمز بالرمز () </a:t>
            </a:r>
            <a:endParaRPr lang="en-US"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نستطيع ان نستخدم ال </a:t>
            </a:r>
            <a:r>
              <a:rPr lang="en-US" sz="2400" dirty="0">
                <a:effectLst/>
                <a:latin typeface="Arial" panose="020B0604020202020204" pitchFamily="34" charset="0"/>
                <a:ea typeface="Arial" panose="020B0604020202020204" pitchFamily="34" charset="0"/>
              </a:rPr>
              <a:t>slicing operator</a:t>
            </a:r>
            <a:r>
              <a:rPr lang="ar-SA" sz="2400" dirty="0">
                <a:effectLst/>
                <a:latin typeface="Arial" panose="020B0604020202020204" pitchFamily="34" charset="0"/>
                <a:ea typeface="Arial" panose="020B0604020202020204" pitchFamily="34" charset="0"/>
              </a:rPr>
              <a:t> لاستخراج العناصر لكن لا نستطيع تغيير قيمتها. </a:t>
            </a:r>
            <a:endParaRPr lang="en-US" sz="2400" dirty="0">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5283537B-CE17-48D8-B954-BBACA1C855F9}"/>
              </a:ext>
            </a:extLst>
          </p:cNvPr>
          <p:cNvSpPr/>
          <p:nvPr/>
        </p:nvSpPr>
        <p:spPr>
          <a:xfrm>
            <a:off x="4772526" y="115782"/>
            <a:ext cx="2120348" cy="46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Tuple</a:t>
            </a:r>
          </a:p>
        </p:txBody>
      </p:sp>
      <p:sp>
        <p:nvSpPr>
          <p:cNvPr id="2" name="Rectangle 1">
            <a:extLst>
              <a:ext uri="{FF2B5EF4-FFF2-40B4-BE49-F238E27FC236}">
                <a16:creationId xmlns:a16="http://schemas.microsoft.com/office/drawing/2014/main" id="{982681CC-75A0-4DE3-A0E4-BBEACD1726AE}"/>
              </a:ext>
            </a:extLst>
          </p:cNvPr>
          <p:cNvSpPr>
            <a:spLocks noChangeArrowheads="1"/>
          </p:cNvSpPr>
          <p:nvPr/>
        </p:nvSpPr>
        <p:spPr bwMode="auto">
          <a:xfrm>
            <a:off x="251791" y="333579"/>
            <a:ext cx="4320208" cy="2954655"/>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t = (</a:t>
            </a:r>
            <a:r>
              <a:rPr kumimoji="0" lang="en-US" altLang="en-US" sz="2400" b="0" i="0" u="none" strike="noStrike" cap="none" normalizeH="0" baseline="0" dirty="0">
                <a:ln>
                  <a:noFill/>
                </a:ln>
                <a:solidFill>
                  <a:srgbClr val="D19A66"/>
                </a:solidFill>
                <a:effectLst/>
                <a:latin typeface="droid sans mono"/>
              </a:rPr>
              <a:t>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'program'</a:t>
            </a:r>
            <a:r>
              <a:rPr kumimoji="0" lang="en-US" altLang="en-US" sz="2400" b="0" i="0" u="none" strike="noStrike" cap="none" normalizeH="0" baseline="0" dirty="0">
                <a:ln>
                  <a:noFill/>
                </a:ln>
                <a:solidFill>
                  <a:srgbClr val="D3D3D3"/>
                </a:solidFill>
                <a:effectLst/>
                <a:latin typeface="droid sans mono"/>
              </a:rPr>
              <a:t>, </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3j</a:t>
            </a:r>
            <a:r>
              <a:rPr kumimoji="0" lang="en-US" altLang="en-US" sz="24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t[1] =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"t[1] = "</a:t>
            </a:r>
            <a:r>
              <a:rPr kumimoji="0" lang="en-US" altLang="en-US" sz="2400" b="0" i="0" u="none" strike="noStrike" cap="none" normalizeH="0" baseline="0" dirty="0">
                <a:ln>
                  <a:noFill/>
                </a:ln>
                <a:solidFill>
                  <a:srgbClr val="D3D3D3"/>
                </a:solidFill>
                <a:effectLst/>
                <a:latin typeface="droid sans mono"/>
              </a:rPr>
              <a:t>, t[</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t[0:3] = (5, 'program', (1+3j))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"t[0:3] = "</a:t>
            </a:r>
            <a:r>
              <a:rPr kumimoji="0" lang="en-US" altLang="en-US" sz="2400" b="0" i="0" u="none" strike="noStrike" cap="none" normalizeH="0" baseline="0" dirty="0">
                <a:ln>
                  <a:noFill/>
                </a:ln>
                <a:solidFill>
                  <a:srgbClr val="D3D3D3"/>
                </a:solidFill>
                <a:effectLst/>
                <a:latin typeface="droid sans mono"/>
              </a:rPr>
              <a:t>, t[</a:t>
            </a:r>
            <a:r>
              <a:rPr kumimoji="0" lang="en-US" altLang="en-US" sz="2400" b="0" i="0" u="none" strike="noStrike" cap="none" normalizeH="0" baseline="0" dirty="0">
                <a:ln>
                  <a:noFill/>
                </a:ln>
                <a:solidFill>
                  <a:srgbClr val="D19A66"/>
                </a:solidFill>
                <a:effectLst/>
                <a:latin typeface="droid sans mono"/>
              </a:rPr>
              <a:t>0</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3</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Generates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Tuples are immutable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t[</a:t>
            </a:r>
            <a:r>
              <a:rPr kumimoji="0" lang="en-US" altLang="en-US" sz="2400" b="0" i="0" u="none" strike="noStrike" cap="none" normalizeH="0" baseline="0" dirty="0">
                <a:ln>
                  <a:noFill/>
                </a:ln>
                <a:solidFill>
                  <a:srgbClr val="D19A66"/>
                </a:solidFill>
                <a:effectLst/>
                <a:latin typeface="droid sans mono"/>
              </a:rPr>
              <a:t>0</a:t>
            </a:r>
            <a:r>
              <a:rPr kumimoji="0" lang="en-US" altLang="en-US" sz="2400" b="0" i="0" u="none" strike="noStrike" cap="none" normalizeH="0" baseline="0" dirty="0">
                <a:ln>
                  <a:noFill/>
                </a:ln>
                <a:solidFill>
                  <a:srgbClr val="D3D3D3"/>
                </a:solidFill>
                <a:effectLst/>
                <a:latin typeface="droid sans mono"/>
              </a:rPr>
              <a:t>] = </a:t>
            </a:r>
            <a:r>
              <a:rPr kumimoji="0" lang="en-US" altLang="en-US" sz="2400" b="0" i="0" u="none" strike="noStrike" cap="none" normalizeH="0" baseline="0" dirty="0">
                <a:ln>
                  <a:noFill/>
                </a:ln>
                <a:solidFill>
                  <a:srgbClr val="D19A66"/>
                </a:solidFill>
                <a:effectLst/>
                <a:latin typeface="droid sans mono"/>
              </a:rPr>
              <a:t>10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5ABB10-E3F0-45F4-9E97-5C544E1557B8}"/>
              </a:ext>
            </a:extLst>
          </p:cNvPr>
          <p:cNvSpPr txBox="1"/>
          <p:nvPr/>
        </p:nvSpPr>
        <p:spPr>
          <a:xfrm>
            <a:off x="715618" y="3429000"/>
            <a:ext cx="117211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Output</a:t>
            </a:r>
            <a:r>
              <a:rPr lang="en-US" dirty="0">
                <a:latin typeface="Arial" panose="020B0604020202020204" pitchFamily="34" charset="0"/>
                <a:cs typeface="Arial" panose="020B0604020202020204" pitchFamily="34" charset="0"/>
              </a:rPr>
              <a:t>:</a:t>
            </a:r>
          </a:p>
        </p:txBody>
      </p:sp>
      <p:sp>
        <p:nvSpPr>
          <p:cNvPr id="6" name="Rectangle 1">
            <a:extLst>
              <a:ext uri="{FF2B5EF4-FFF2-40B4-BE49-F238E27FC236}">
                <a16:creationId xmlns:a16="http://schemas.microsoft.com/office/drawing/2014/main" id="{B53CE1BA-34FB-4E4C-9A17-D105B2F26B06}"/>
              </a:ext>
            </a:extLst>
          </p:cNvPr>
          <p:cNvSpPr>
            <a:spLocks noChangeArrowheads="1"/>
          </p:cNvSpPr>
          <p:nvPr/>
        </p:nvSpPr>
        <p:spPr bwMode="auto">
          <a:xfrm>
            <a:off x="212035" y="4031431"/>
            <a:ext cx="5883966" cy="2154436"/>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t[1] =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t[0:3] = (5, 'program', (1+3j))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Traceback (most recent call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      File "test.py", line 11, in &lt;module&gt;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         t[0]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Type Error: 'tuple' object does not support item assignment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312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09F478-E207-4AEB-84E1-6ABF1B0C9AAC}"/>
              </a:ext>
            </a:extLst>
          </p:cNvPr>
          <p:cNvSpPr txBox="1"/>
          <p:nvPr/>
        </p:nvSpPr>
        <p:spPr>
          <a:xfrm>
            <a:off x="5842375" y="1117548"/>
            <a:ext cx="6349625" cy="2498376"/>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هي مجموعة مرتبة من الحروف الأبجدية ،نستطيع ان نستخدم " " او ' ' للتعبير عن قيمة النص المكتوب .</a:t>
            </a:r>
            <a:endParaRPr lang="ar-EG"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نسطيع ان نعبر عن اسطر النصوص المتكررة ب </a:t>
            </a:r>
            <a:endParaRPr lang="en-US"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r>
              <a:rPr lang="ar-SA" sz="2400" dirty="0">
                <a:effectLst/>
                <a:latin typeface="Arial" panose="020B0604020202020204" pitchFamily="34" charset="0"/>
                <a:ea typeface="Arial" panose="020B0604020202020204" pitchFamily="34" charset="0"/>
              </a:rPr>
              <a:t>" " " او ' ' ' .</a:t>
            </a:r>
            <a:endParaRPr lang="en-US" sz="2400" dirty="0">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F44CF146-A7B8-4CAF-9E65-7FE2CB3C44CE}"/>
              </a:ext>
            </a:extLst>
          </p:cNvPr>
          <p:cNvSpPr/>
          <p:nvPr/>
        </p:nvSpPr>
        <p:spPr>
          <a:xfrm>
            <a:off x="4541442" y="136663"/>
            <a:ext cx="3405809" cy="49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800" b="1" dirty="0">
                <a:solidFill>
                  <a:schemeClr val="bg1"/>
                </a:solidFill>
              </a:rPr>
              <a:t>النصوص في البايثون</a:t>
            </a:r>
            <a:endParaRPr lang="en-US" sz="2800" b="1" dirty="0">
              <a:solidFill>
                <a:schemeClr val="bg1"/>
              </a:solidFill>
            </a:endParaRPr>
          </a:p>
        </p:txBody>
      </p:sp>
      <p:sp>
        <p:nvSpPr>
          <p:cNvPr id="2" name="Rectangle 1">
            <a:extLst>
              <a:ext uri="{FF2B5EF4-FFF2-40B4-BE49-F238E27FC236}">
                <a16:creationId xmlns:a16="http://schemas.microsoft.com/office/drawing/2014/main" id="{8C4CFB70-0EF7-4F9F-97F3-D9F24D7D3D57}"/>
              </a:ext>
            </a:extLst>
          </p:cNvPr>
          <p:cNvSpPr>
            <a:spLocks noChangeArrowheads="1"/>
          </p:cNvSpPr>
          <p:nvPr/>
        </p:nvSpPr>
        <p:spPr bwMode="auto">
          <a:xfrm>
            <a:off x="148346" y="309123"/>
            <a:ext cx="3297219" cy="184665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s = </a:t>
            </a:r>
            <a:r>
              <a:rPr kumimoji="0" lang="en-US" altLang="en-US" sz="2400" b="0" i="0" u="none" strike="noStrike" cap="none" normalizeH="0" baseline="0" dirty="0">
                <a:ln>
                  <a:noFill/>
                </a:ln>
                <a:solidFill>
                  <a:srgbClr val="98C379"/>
                </a:solidFill>
                <a:effectLst/>
                <a:latin typeface="droid sans mono"/>
              </a:rPr>
              <a:t>"This is a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s = </a:t>
            </a:r>
            <a:r>
              <a:rPr kumimoji="0" lang="en-US" altLang="en-US" sz="2400" b="0" i="0" u="none" strike="noStrike" cap="none" normalizeH="0" baseline="0" dirty="0">
                <a:ln>
                  <a:noFill/>
                </a:ln>
                <a:solidFill>
                  <a:srgbClr val="98C379"/>
                </a:solidFill>
                <a:effectLst/>
                <a:latin typeface="droid sans mono"/>
              </a:rPr>
              <a:t>'''A multiline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8C379"/>
                </a:solidFill>
                <a:effectLst/>
                <a:latin typeface="droid sans mono"/>
              </a:rPr>
              <a:t>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E23C1AC-E8B4-40FE-8F1F-5118079D9FB5}"/>
              </a:ext>
            </a:extLst>
          </p:cNvPr>
          <p:cNvSpPr txBox="1"/>
          <p:nvPr/>
        </p:nvSpPr>
        <p:spPr>
          <a:xfrm>
            <a:off x="3692756" y="797076"/>
            <a:ext cx="2392759"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Output:</a:t>
            </a:r>
          </a:p>
          <a:p>
            <a:r>
              <a:rPr lang="en-US" sz="2400" dirty="0">
                <a:latin typeface="Arial" panose="020B0604020202020204" pitchFamily="34" charset="0"/>
                <a:cs typeface="Arial" panose="020B0604020202020204" pitchFamily="34" charset="0"/>
              </a:rPr>
              <a:t>This is  a string</a:t>
            </a:r>
          </a:p>
          <a:p>
            <a:r>
              <a:rPr lang="en-US" sz="2400" dirty="0">
                <a:latin typeface="Arial" panose="020B0604020202020204" pitchFamily="34" charset="0"/>
                <a:cs typeface="Arial" panose="020B0604020202020204" pitchFamily="34" charset="0"/>
              </a:rPr>
              <a:t>A multiline</a:t>
            </a:r>
          </a:p>
          <a:p>
            <a:r>
              <a:rPr lang="en-US" sz="2400" dirty="0">
                <a:latin typeface="Arial" panose="020B0604020202020204" pitchFamily="34" charset="0"/>
                <a:cs typeface="Arial" panose="020B0604020202020204" pitchFamily="34" charset="0"/>
              </a:rPr>
              <a:t>string</a:t>
            </a:r>
          </a:p>
        </p:txBody>
      </p:sp>
      <p:sp>
        <p:nvSpPr>
          <p:cNvPr id="6" name="Rectangle 1">
            <a:extLst>
              <a:ext uri="{FF2B5EF4-FFF2-40B4-BE49-F238E27FC236}">
                <a16:creationId xmlns:a16="http://schemas.microsoft.com/office/drawing/2014/main" id="{392A8FB2-1442-46A6-9E76-C73B965E7E6F}"/>
              </a:ext>
            </a:extLst>
          </p:cNvPr>
          <p:cNvSpPr>
            <a:spLocks noChangeArrowheads="1"/>
          </p:cNvSpPr>
          <p:nvPr/>
        </p:nvSpPr>
        <p:spPr bwMode="auto">
          <a:xfrm>
            <a:off x="148346" y="2577689"/>
            <a:ext cx="3787550" cy="3323987"/>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s </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98C379"/>
                </a:solidFill>
                <a:effectLst/>
                <a:latin typeface="Arial" panose="020B0604020202020204" pitchFamily="34" charset="0"/>
                <a:cs typeface="Arial" panose="020B0604020202020204" pitchFamily="34" charset="0"/>
              </a:rPr>
              <a:t>'Hello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FFDDBE"/>
                </a:solidFill>
                <a:effectLst/>
                <a:latin typeface="Arial" panose="020B0604020202020204" pitchFamily="34" charset="0"/>
                <a:cs typeface="Arial" panose="020B0604020202020204" pitchFamily="34" charset="0"/>
              </a:rPr>
              <a:t># s[4] = 'o’</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Arial" panose="020B0604020202020204" pitchFamily="34" charset="0"/>
                <a:cs typeface="Arial" panose="020B0604020202020204" pitchFamily="34" charset="0"/>
              </a:rPr>
              <a:t>print</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solidFill>
                  <a:srgbClr val="98C379"/>
                </a:solidFill>
                <a:effectLst/>
                <a:latin typeface="Arial" panose="020B0604020202020204" pitchFamily="34" charset="0"/>
                <a:cs typeface="Arial" panose="020B0604020202020204" pitchFamily="34" charset="0"/>
              </a:rPr>
              <a:t>"s[4] = "</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s[</a:t>
            </a:r>
            <a:r>
              <a:rPr kumimoji="0" lang="en-US" altLang="en-US" sz="2400" b="0" i="0" u="none" strike="noStrike" cap="none" normalizeH="0" baseline="0" dirty="0">
                <a:ln>
                  <a:noFill/>
                </a:ln>
                <a:solidFill>
                  <a:srgbClr val="D19A66"/>
                </a:solidFill>
                <a:effectLst/>
                <a:latin typeface="Arial" panose="020B0604020202020204" pitchFamily="34" charset="0"/>
                <a:cs typeface="Arial" panose="020B0604020202020204" pitchFamily="34" charset="0"/>
              </a:rPr>
              <a:t>4</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Arial" panose="020B0604020202020204" pitchFamily="34" charset="0"/>
                <a:cs typeface="Arial" panose="020B0604020202020204" pitchFamily="34" charset="0"/>
              </a:rPr>
              <a:t># s[6:11] = 'world’</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Arial" panose="020B0604020202020204" pitchFamily="34" charset="0"/>
                <a:cs typeface="Arial" panose="020B0604020202020204" pitchFamily="34" charset="0"/>
              </a:rPr>
              <a:t>print</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solidFill>
                  <a:srgbClr val="98C379"/>
                </a:solidFill>
                <a:effectLst/>
                <a:latin typeface="Arial" panose="020B0604020202020204" pitchFamily="34" charset="0"/>
                <a:cs typeface="Arial" panose="020B0604020202020204" pitchFamily="34" charset="0"/>
              </a:rPr>
              <a:t>"s[6:11] = "</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s[</a:t>
            </a:r>
            <a:r>
              <a:rPr kumimoji="0" lang="en-US" altLang="en-US" sz="2400" b="0" i="0" u="none" strike="noStrike" cap="none" normalizeH="0" baseline="0" dirty="0">
                <a:ln>
                  <a:noFill/>
                </a:ln>
                <a:solidFill>
                  <a:srgbClr val="D19A66"/>
                </a:solidFill>
                <a:effectLst/>
                <a:latin typeface="Arial" panose="020B0604020202020204" pitchFamily="34" charset="0"/>
                <a:cs typeface="Arial" panose="020B0604020202020204" pitchFamily="34" charset="0"/>
              </a:rPr>
              <a:t>6</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a:ln>
                  <a:noFill/>
                </a:ln>
                <a:solidFill>
                  <a:srgbClr val="D19A66"/>
                </a:solidFill>
                <a:effectLst/>
                <a:latin typeface="Arial" panose="020B0604020202020204" pitchFamily="34" charset="0"/>
                <a:cs typeface="Arial" panose="020B0604020202020204" pitchFamily="34" charset="0"/>
              </a:rPr>
              <a:t>11</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Arial" panose="020B0604020202020204" pitchFamily="34" charset="0"/>
                <a:cs typeface="Arial" panose="020B0604020202020204" pitchFamily="34" charset="0"/>
              </a:rPr>
              <a:t># Generates error</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Arial" panose="020B0604020202020204" pitchFamily="34" charset="0"/>
                <a:cs typeface="Arial" panose="020B0604020202020204" pitchFamily="34" charset="0"/>
              </a:rPr>
              <a:t># Strings are immutable in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s[</a:t>
            </a:r>
            <a:r>
              <a:rPr kumimoji="0" lang="en-US" altLang="en-US" sz="2400" b="0" i="0" u="none" strike="noStrike" cap="none" normalizeH="0" baseline="0" dirty="0">
                <a:ln>
                  <a:noFill/>
                </a:ln>
                <a:solidFill>
                  <a:srgbClr val="D19A66"/>
                </a:solidFill>
                <a:effectLst/>
                <a:latin typeface="Arial" panose="020B0604020202020204" pitchFamily="34" charset="0"/>
                <a:cs typeface="Arial" panose="020B0604020202020204" pitchFamily="34" charset="0"/>
              </a:rPr>
              <a:t>5</a:t>
            </a:r>
            <a:r>
              <a:rPr kumimoji="0" lang="en-US" altLang="en-US" sz="2400" b="0" i="0" u="none" strike="noStrike" cap="none" normalizeH="0" baseline="0" dirty="0">
                <a:ln>
                  <a:noFill/>
                </a:ln>
                <a:solidFill>
                  <a:srgbClr val="D3D3D3"/>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rgbClr val="98C379"/>
                </a:solidFill>
                <a:effectLst/>
                <a:latin typeface="Arial" panose="020B0604020202020204" pitchFamily="34" charset="0"/>
                <a:cs typeface="Arial" panose="020B0604020202020204" pitchFamily="34" charset="0"/>
              </a:rPr>
              <a:t>'d</a:t>
            </a:r>
            <a:r>
              <a:rPr kumimoji="0" lang="en-US" altLang="en-US" sz="2400" b="0" i="0" u="none" strike="noStrike" cap="none" normalizeH="0" baseline="0" dirty="0">
                <a:ln>
                  <a:noFill/>
                </a:ln>
                <a:solidFill>
                  <a:srgbClr val="98C379"/>
                </a:solidFill>
                <a:effectLst/>
                <a:latin typeface="droid sans mon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7988173-F892-47A0-BD01-E414C8784B33}"/>
              </a:ext>
            </a:extLst>
          </p:cNvPr>
          <p:cNvSpPr txBox="1"/>
          <p:nvPr/>
        </p:nvSpPr>
        <p:spPr>
          <a:xfrm>
            <a:off x="4301474" y="3765849"/>
            <a:ext cx="117532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Output</a:t>
            </a:r>
            <a:r>
              <a:rPr lang="en-US" dirty="0"/>
              <a:t>:</a:t>
            </a:r>
          </a:p>
        </p:txBody>
      </p:sp>
      <p:sp>
        <p:nvSpPr>
          <p:cNvPr id="8" name="Rectangle 1">
            <a:extLst>
              <a:ext uri="{FF2B5EF4-FFF2-40B4-BE49-F238E27FC236}">
                <a16:creationId xmlns:a16="http://schemas.microsoft.com/office/drawing/2014/main" id="{457F0897-4FFD-4B4D-8FD9-82BC2EA2BFBF}"/>
              </a:ext>
            </a:extLst>
          </p:cNvPr>
          <p:cNvSpPr>
            <a:spLocks noChangeArrowheads="1"/>
          </p:cNvSpPr>
          <p:nvPr/>
        </p:nvSpPr>
        <p:spPr bwMode="auto">
          <a:xfrm>
            <a:off x="4080274" y="4304012"/>
            <a:ext cx="4606525" cy="184665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s[4] = 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s[6:11] =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Traceback (most recent call last):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File "&lt;string&gt;", line 11, in &lt;module&gt;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Type Error: 'str' object does not support item assignment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CBD4B5D-D546-4855-8764-9116162804D9}"/>
              </a:ext>
            </a:extLst>
          </p:cNvPr>
          <p:cNvSpPr txBox="1"/>
          <p:nvPr/>
        </p:nvSpPr>
        <p:spPr>
          <a:xfrm>
            <a:off x="7833106" y="3804098"/>
            <a:ext cx="4358894" cy="461665"/>
          </a:xfrm>
          <a:prstGeom prst="rect">
            <a:avLst/>
          </a:prstGeom>
          <a:noFill/>
        </p:spPr>
        <p:txBody>
          <a:bodyPr wrap="square" rtlCol="0">
            <a:spAutoFit/>
          </a:bodyPr>
          <a:lstStyle/>
          <a:p>
            <a:pPr marL="342900" indent="-342900" algn="r" rtl="1">
              <a:buFont typeface="Wingdings" panose="05000000000000000000" pitchFamily="2" charset="2"/>
              <a:buChar char="Ø"/>
            </a:pPr>
            <a:r>
              <a:rPr lang="ar-EG" sz="2400" dirty="0"/>
              <a:t>نستطيع ان</a:t>
            </a:r>
            <a:r>
              <a:rPr lang="en-US" sz="2400" dirty="0"/>
              <a:t> </a:t>
            </a:r>
            <a:r>
              <a:rPr lang="ar-EG" sz="2400" dirty="0"/>
              <a:t>نستخد</a:t>
            </a:r>
            <a:r>
              <a:rPr lang="en-US" sz="2400" dirty="0"/>
              <a:t>  [ ] </a:t>
            </a:r>
            <a:r>
              <a:rPr lang="ar-EG" sz="2400" dirty="0"/>
              <a:t> مع النصوص  </a:t>
            </a:r>
            <a:endParaRPr lang="en-US" sz="2400" dirty="0"/>
          </a:p>
        </p:txBody>
      </p:sp>
    </p:spTree>
    <p:extLst>
      <p:ext uri="{BB962C8B-B14F-4D97-AF65-F5344CB8AC3E}">
        <p14:creationId xmlns:p14="http://schemas.microsoft.com/office/powerpoint/2010/main" val="332896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8E189C-A700-4BDC-A05A-92E286E46D72}"/>
              </a:ext>
            </a:extLst>
          </p:cNvPr>
          <p:cNvSpPr txBox="1"/>
          <p:nvPr/>
        </p:nvSpPr>
        <p:spPr>
          <a:xfrm>
            <a:off x="5897217" y="641591"/>
            <a:ext cx="6294783" cy="4197303"/>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هي مجموعة مش مرتبة من العناصر المنفردة</a:t>
            </a:r>
            <a:r>
              <a:rPr lang="ar-EG" sz="2400" dirty="0">
                <a:effectLst/>
                <a:latin typeface="Arial" panose="020B0604020202020204" pitchFamily="34" charset="0"/>
                <a:ea typeface="Arial" panose="020B0604020202020204" pitchFamily="34" charset="0"/>
              </a:rPr>
              <a:t>, تفصل القيم فيها عن بعض بواسطة (, ) داخل </a:t>
            </a:r>
            <a:r>
              <a:rPr lang="en-US" sz="2400" dirty="0">
                <a:effectLst/>
                <a:latin typeface="Arial" panose="020B0604020202020204" pitchFamily="34" charset="0"/>
                <a:ea typeface="Arial" panose="020B0604020202020204" pitchFamily="34" charset="0"/>
              </a:rPr>
              <a:t>braces { }</a:t>
            </a:r>
            <a:r>
              <a:rPr lang="ar-EG" sz="2400" dirty="0">
                <a:latin typeface="Arial" panose="020B0604020202020204" pitchFamily="34" charset="0"/>
                <a:ea typeface="Arial" panose="020B0604020202020204" pitchFamily="34" charset="0"/>
              </a:rPr>
              <a:t> .</a:t>
            </a:r>
            <a:endParaRPr lang="ar-EG"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المجموعات تمتلك قيم منفردة خاصة بها حيث ان لا تكرر هذه القيم. </a:t>
            </a:r>
            <a:endParaRPr lang="ar-EG"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بما ان تعتبر المجموعات مش مرتبة ،فال </a:t>
            </a:r>
            <a:r>
              <a:rPr lang="en-US" sz="2400" dirty="0">
                <a:effectLst/>
                <a:latin typeface="Arial" panose="020B0604020202020204" pitchFamily="34" charset="0"/>
                <a:ea typeface="Arial" panose="020B0604020202020204" pitchFamily="34" charset="0"/>
              </a:rPr>
              <a:t>index</a:t>
            </a:r>
            <a:r>
              <a:rPr lang="ar-SA" sz="2400" dirty="0">
                <a:effectLst/>
                <a:latin typeface="Arial" panose="020B0604020202020204" pitchFamily="34" charset="0"/>
                <a:ea typeface="Arial" panose="020B0604020202020204" pitchFamily="34" charset="0"/>
              </a:rPr>
              <a:t> الخاص بها ليس له معني لذلك ال </a:t>
            </a:r>
            <a:r>
              <a:rPr lang="en-US" sz="2400" dirty="0">
                <a:effectLst/>
                <a:latin typeface="Arial" panose="020B0604020202020204" pitchFamily="34" charset="0"/>
                <a:ea typeface="Arial" panose="020B0604020202020204" pitchFamily="34" charset="0"/>
              </a:rPr>
              <a:t>slicing operator</a:t>
            </a:r>
            <a:r>
              <a:rPr lang="ar-SA" sz="2400" dirty="0">
                <a:effectLst/>
                <a:latin typeface="Arial" panose="020B0604020202020204" pitchFamily="34" charset="0"/>
                <a:ea typeface="Arial" panose="020B0604020202020204" pitchFamily="34" charset="0"/>
              </a:rPr>
              <a:t> [ ] لا يقوم بأي أداء. </a:t>
            </a:r>
            <a:endParaRPr lang="en-US" sz="2400" dirty="0">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02229B2F-8096-4081-ABEE-24AAEE3F9260}"/>
              </a:ext>
            </a:extLst>
          </p:cNvPr>
          <p:cNvSpPr/>
          <p:nvPr/>
        </p:nvSpPr>
        <p:spPr>
          <a:xfrm>
            <a:off x="4518991" y="152877"/>
            <a:ext cx="2491409" cy="384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dirty="0"/>
              <a:t> </a:t>
            </a:r>
            <a:r>
              <a:rPr lang="en-US" dirty="0"/>
              <a:t> </a:t>
            </a:r>
            <a:r>
              <a:rPr lang="ar-EG" dirty="0"/>
              <a:t> </a:t>
            </a:r>
            <a:r>
              <a:rPr lang="ar-EG" sz="2800" b="1" dirty="0">
                <a:solidFill>
                  <a:schemeClr val="bg1"/>
                </a:solidFill>
              </a:rPr>
              <a:t>في البايثون</a:t>
            </a:r>
            <a:r>
              <a:rPr lang="en-US" sz="2800" b="1" dirty="0">
                <a:solidFill>
                  <a:schemeClr val="bg1"/>
                </a:solidFill>
              </a:rPr>
              <a:t>Set</a:t>
            </a:r>
            <a:r>
              <a:rPr lang="en-US" dirty="0"/>
              <a:t> </a:t>
            </a:r>
          </a:p>
        </p:txBody>
      </p:sp>
      <p:sp>
        <p:nvSpPr>
          <p:cNvPr id="2" name="Rectangle 1">
            <a:extLst>
              <a:ext uri="{FF2B5EF4-FFF2-40B4-BE49-F238E27FC236}">
                <a16:creationId xmlns:a16="http://schemas.microsoft.com/office/drawing/2014/main" id="{F6CFB44C-4E4B-4E11-AAE2-25A8FECF55D8}"/>
              </a:ext>
            </a:extLst>
          </p:cNvPr>
          <p:cNvSpPr>
            <a:spLocks noChangeArrowheads="1"/>
          </p:cNvSpPr>
          <p:nvPr/>
        </p:nvSpPr>
        <p:spPr bwMode="auto">
          <a:xfrm rot="10800000" flipV="1">
            <a:off x="213254" y="641591"/>
            <a:ext cx="4305737" cy="184665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a = {</a:t>
            </a:r>
            <a:r>
              <a:rPr kumimoji="0" lang="en-US" altLang="en-US" sz="2400" b="0" i="0" u="none" strike="noStrike" cap="none" normalizeH="0" baseline="0" dirty="0">
                <a:ln>
                  <a:noFill/>
                </a:ln>
                <a:solidFill>
                  <a:srgbClr val="D19A66"/>
                </a:solidFill>
                <a:effectLst/>
                <a:latin typeface="droid sans mono"/>
              </a:rPr>
              <a:t>5</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3</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4</a:t>
            </a:r>
            <a:r>
              <a:rPr kumimoji="0" lang="en-US" altLang="en-US" sz="24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printing set variable</a:t>
            </a:r>
            <a:r>
              <a:rPr kumimoji="0" lang="en-US" altLang="en-US" sz="24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"a = "</a:t>
            </a:r>
            <a:r>
              <a:rPr kumimoji="0" lang="en-US" altLang="en-US" sz="2400" b="0" i="0" u="none" strike="noStrike" cap="none" normalizeH="0" baseline="0" dirty="0">
                <a:ln>
                  <a:noFill/>
                </a:ln>
                <a:solidFill>
                  <a:srgbClr val="D3D3D3"/>
                </a:solidFill>
                <a:effectLst/>
                <a:latin typeface="droid sans mono"/>
              </a:rPr>
              <a: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data type of variable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(type(a))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9ED7C3A-BA16-4825-864B-951488E39C76}"/>
              </a:ext>
            </a:extLst>
          </p:cNvPr>
          <p:cNvSpPr txBox="1"/>
          <p:nvPr/>
        </p:nvSpPr>
        <p:spPr>
          <a:xfrm>
            <a:off x="866274" y="2665638"/>
            <a:ext cx="119295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Output:</a:t>
            </a:r>
          </a:p>
        </p:txBody>
      </p:sp>
      <p:sp>
        <p:nvSpPr>
          <p:cNvPr id="6" name="Rectangle 1">
            <a:extLst>
              <a:ext uri="{FF2B5EF4-FFF2-40B4-BE49-F238E27FC236}">
                <a16:creationId xmlns:a16="http://schemas.microsoft.com/office/drawing/2014/main" id="{D8DAF950-0EB4-4F4A-BA7B-5DCEE194C6B9}"/>
              </a:ext>
            </a:extLst>
          </p:cNvPr>
          <p:cNvSpPr>
            <a:spLocks noChangeArrowheads="1"/>
          </p:cNvSpPr>
          <p:nvPr/>
        </p:nvSpPr>
        <p:spPr bwMode="auto">
          <a:xfrm>
            <a:off x="661737" y="3127303"/>
            <a:ext cx="2418347" cy="738664"/>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5D5D5"/>
                </a:solidFill>
                <a:effectLst/>
                <a:latin typeface="droid sans mono"/>
              </a:rPr>
              <a:t>a = {1,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5D5D5"/>
                </a:solidFill>
                <a:effectLst/>
                <a:latin typeface="droid sans mono"/>
              </a:rPr>
              <a:t> &lt;class 'set'&gt;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5273C69-AED8-4627-BF68-7EEDADEF81C3}"/>
              </a:ext>
            </a:extLst>
          </p:cNvPr>
          <p:cNvSpPr txBox="1"/>
          <p:nvPr/>
        </p:nvSpPr>
        <p:spPr>
          <a:xfrm>
            <a:off x="7200202" y="5207440"/>
            <a:ext cx="4991798" cy="830997"/>
          </a:xfrm>
          <a:prstGeom prst="rect">
            <a:avLst/>
          </a:prstGeom>
          <a:noFill/>
        </p:spPr>
        <p:txBody>
          <a:bodyPr wrap="square" rtlCol="0">
            <a:spAutoFit/>
          </a:bodyPr>
          <a:lstStyle/>
          <a:p>
            <a:pPr marL="342900" indent="-342900" algn="r" rtl="1">
              <a:buFont typeface="Wingdings" panose="05000000000000000000" pitchFamily="2" charset="2"/>
              <a:buChar char="Ø"/>
            </a:pPr>
            <a:r>
              <a:rPr lang="ar-EG" sz="2400" dirty="0"/>
              <a:t>نستطيع ان نعمل بعض العمليات علي ال</a:t>
            </a:r>
            <a:r>
              <a:rPr lang="en-US" sz="2400" dirty="0"/>
              <a:t>set</a:t>
            </a:r>
            <a:r>
              <a:rPr lang="ar-EG" sz="2400" dirty="0"/>
              <a:t> مثل التقاطع والاتحاد.</a:t>
            </a:r>
            <a:endParaRPr lang="en-US" sz="2400" dirty="0"/>
          </a:p>
        </p:txBody>
      </p:sp>
      <p:sp>
        <p:nvSpPr>
          <p:cNvPr id="9" name="TextBox 8">
            <a:extLst>
              <a:ext uri="{FF2B5EF4-FFF2-40B4-BE49-F238E27FC236}">
                <a16:creationId xmlns:a16="http://schemas.microsoft.com/office/drawing/2014/main" id="{599053D9-E0C4-49A6-9D58-48C70B651E9C}"/>
              </a:ext>
            </a:extLst>
          </p:cNvPr>
          <p:cNvSpPr txBox="1"/>
          <p:nvPr/>
        </p:nvSpPr>
        <p:spPr>
          <a:xfrm>
            <a:off x="1251284" y="4584032"/>
            <a:ext cx="2364750" cy="830997"/>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a = {1,2,2,3,3,3}</a:t>
            </a:r>
          </a:p>
          <a:p>
            <a:r>
              <a:rPr lang="en-US" sz="2400" dirty="0">
                <a:latin typeface="Arial" panose="020B0604020202020204" pitchFamily="34" charset="0"/>
                <a:cs typeface="Arial" panose="020B0604020202020204" pitchFamily="34" charset="0"/>
              </a:rPr>
              <a:t>Print(a)</a:t>
            </a:r>
          </a:p>
        </p:txBody>
      </p:sp>
      <p:sp>
        <p:nvSpPr>
          <p:cNvPr id="11" name="TextBox 10">
            <a:extLst>
              <a:ext uri="{FF2B5EF4-FFF2-40B4-BE49-F238E27FC236}">
                <a16:creationId xmlns:a16="http://schemas.microsoft.com/office/drawing/2014/main" id="{940336C3-5002-4FE4-9931-6AB1D256355F}"/>
              </a:ext>
            </a:extLst>
          </p:cNvPr>
          <p:cNvSpPr txBox="1"/>
          <p:nvPr/>
        </p:nvSpPr>
        <p:spPr>
          <a:xfrm>
            <a:off x="3741821" y="4791942"/>
            <a:ext cx="1535998" cy="830997"/>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Output: </a:t>
            </a:r>
          </a:p>
          <a:p>
            <a:r>
              <a:rPr lang="en-US" sz="2400" dirty="0">
                <a:latin typeface="Arial" panose="020B0604020202020204" pitchFamily="34" charset="0"/>
                <a:cs typeface="Arial" panose="020B0604020202020204" pitchFamily="34" charset="0"/>
              </a:rPr>
              <a:t>	{1,2,3}</a:t>
            </a:r>
          </a:p>
        </p:txBody>
      </p:sp>
    </p:spTree>
    <p:extLst>
      <p:ext uri="{BB962C8B-B14F-4D97-AF65-F5344CB8AC3E}">
        <p14:creationId xmlns:p14="http://schemas.microsoft.com/office/powerpoint/2010/main" val="330019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accent6">
                <a:lumMod val="60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A44566-E91C-43FE-B363-91145002D18F}"/>
              </a:ext>
            </a:extLst>
          </p:cNvPr>
          <p:cNvSpPr txBox="1"/>
          <p:nvPr/>
        </p:nvSpPr>
        <p:spPr>
          <a:xfrm>
            <a:off x="6096000" y="759333"/>
            <a:ext cx="6096000" cy="4557338"/>
          </a:xfrm>
          <a:prstGeom prst="rect">
            <a:avLst/>
          </a:prstGeom>
          <a:noFill/>
        </p:spPr>
        <p:txBody>
          <a:bodyPr wrap="square">
            <a:spAutoFit/>
          </a:bodyPr>
          <a:lstStyle/>
          <a:p>
            <a:pPr marL="0" marR="0" algn="r" rtl="1">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يستخدم عامة عندما نملك كمية ضخمة من الداتا. القواميس مخصصة لاسترجاع الداتا. لابد ان نعرف المفتاح اللي يرجع القيمة المراد بها. </a:t>
            </a:r>
            <a:endParaRPr lang="ar-EG"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القواميس فالبايثون ترمز بالرمز { } ،لكل عنصر فالقاموس يحتوي علي </a:t>
            </a:r>
            <a:r>
              <a:rPr lang="en-US" sz="2400" dirty="0">
                <a:latin typeface="Arial" panose="020B0604020202020204" pitchFamily="34" charset="0"/>
                <a:ea typeface="Arial" panose="020B0604020202020204" pitchFamily="34" charset="0"/>
              </a:rPr>
              <a:t>value</a:t>
            </a:r>
            <a:r>
              <a:rPr lang="ar-EG" sz="2400" dirty="0">
                <a:latin typeface="Arial" panose="020B0604020202020204" pitchFamily="34" charset="0"/>
                <a:ea typeface="Arial" panose="020B0604020202020204" pitchFamily="34" charset="0"/>
              </a:rPr>
              <a:t>:</a:t>
            </a:r>
            <a:r>
              <a:rPr lang="ar-SA" sz="2400" dirty="0">
                <a:effectLst/>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key</a:t>
            </a:r>
            <a:r>
              <a:rPr lang="ar-SA" sz="2400" dirty="0">
                <a:effectLst/>
                <a:latin typeface="Arial" panose="020B0604020202020204" pitchFamily="34" charset="0"/>
                <a:ea typeface="Arial" panose="020B0604020202020204" pitchFamily="34" charset="0"/>
              </a:rPr>
              <a:t>.</a:t>
            </a:r>
            <a:endParaRPr lang="ar-EG"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400" dirty="0">
              <a:effectLst/>
              <a:latin typeface="Arial" panose="020B0604020202020204" pitchFamily="34" charset="0"/>
              <a:ea typeface="Arial" panose="020B0604020202020204" pitchFamily="34" charset="0"/>
            </a:endParaRPr>
          </a:p>
          <a:p>
            <a:pPr marL="342900" marR="0" indent="-342900" algn="r" rtl="1">
              <a:lnSpc>
                <a:spcPct val="115000"/>
              </a:lnSpc>
              <a:spcBef>
                <a:spcPts val="0"/>
              </a:spcBef>
              <a:spcAft>
                <a:spcPts val="0"/>
              </a:spcAft>
              <a:buFont typeface="Wingdings" panose="05000000000000000000" pitchFamily="2" charset="2"/>
              <a:buChar char="Ø"/>
            </a:pPr>
            <a:r>
              <a:rPr lang="ar-SA" sz="2400" dirty="0">
                <a:effectLst/>
                <a:latin typeface="Arial" panose="020B0604020202020204" pitchFamily="34" charset="0"/>
                <a:ea typeface="Arial" panose="020B0604020202020204" pitchFamily="34" charset="0"/>
              </a:rPr>
              <a:t>ممكن ان يمثلوا ال  </a:t>
            </a:r>
            <a:r>
              <a:rPr lang="en-US" sz="2400" dirty="0">
                <a:effectLst/>
                <a:latin typeface="Arial" panose="020B0604020202020204" pitchFamily="34" charset="0"/>
                <a:ea typeface="Arial" panose="020B0604020202020204" pitchFamily="34" charset="0"/>
              </a:rPr>
              <a:t>key and value</a:t>
            </a:r>
            <a:r>
              <a:rPr lang="ar-SA" sz="2400" dirty="0">
                <a:effectLst/>
                <a:latin typeface="Arial" panose="020B0604020202020204" pitchFamily="34" charset="0"/>
                <a:ea typeface="Arial" panose="020B0604020202020204" pitchFamily="34" charset="0"/>
              </a:rPr>
              <a:t> اي نوع من الداتا</a:t>
            </a:r>
            <a:r>
              <a:rPr lang="ar-EG" sz="2400" dirty="0">
                <a:latin typeface="Arial" panose="020B0604020202020204" pitchFamily="34" charset="0"/>
                <a:ea typeface="Arial" panose="020B0604020202020204" pitchFamily="34" charset="0"/>
              </a:rPr>
              <a:t>, ويستخدم ال </a:t>
            </a:r>
            <a:r>
              <a:rPr lang="en-US" sz="2400" dirty="0">
                <a:latin typeface="Arial" panose="020B0604020202020204" pitchFamily="34" charset="0"/>
                <a:ea typeface="Arial" panose="020B0604020202020204" pitchFamily="34" charset="0"/>
              </a:rPr>
              <a:t>key</a:t>
            </a:r>
            <a:r>
              <a:rPr lang="ar-EG" sz="2400" dirty="0">
                <a:latin typeface="Arial" panose="020B0604020202020204" pitchFamily="34" charset="0"/>
                <a:ea typeface="Arial" panose="020B0604020202020204" pitchFamily="34" charset="0"/>
              </a:rPr>
              <a:t> لاسترجاع القيمة .</a:t>
            </a:r>
            <a:endParaRPr lang="en-US" sz="2400" dirty="0">
              <a:effectLst/>
              <a:latin typeface="Arial" panose="020B0604020202020204" pitchFamily="34" charset="0"/>
              <a:ea typeface="Arial" panose="020B0604020202020204" pitchFamily="34" charset="0"/>
            </a:endParaRPr>
          </a:p>
          <a:p>
            <a:pPr marR="0" algn="r" rtl="1">
              <a:lnSpc>
                <a:spcPct val="115000"/>
              </a:lnSpc>
              <a:spcBef>
                <a:spcPts val="0"/>
              </a:spcBef>
              <a:spcAft>
                <a:spcPts val="0"/>
              </a:spcAft>
            </a:pPr>
            <a:endParaRPr lang="en-US" sz="2000" dirty="0">
              <a:solidFill>
                <a:schemeClr val="accent2"/>
              </a:solidFill>
              <a:effectLst/>
              <a:latin typeface="Arial" panose="020B0604020202020204" pitchFamily="34" charset="0"/>
              <a:ea typeface="Arial" panose="020B0604020202020204" pitchFamily="34" charset="0"/>
            </a:endParaRPr>
          </a:p>
        </p:txBody>
      </p:sp>
      <p:sp>
        <p:nvSpPr>
          <p:cNvPr id="3" name="Rectangle 2">
            <a:extLst>
              <a:ext uri="{FF2B5EF4-FFF2-40B4-BE49-F238E27FC236}">
                <a16:creationId xmlns:a16="http://schemas.microsoft.com/office/drawing/2014/main" id="{2FBC118E-06C5-4513-A660-4BFC51436532}"/>
              </a:ext>
            </a:extLst>
          </p:cNvPr>
          <p:cNvSpPr/>
          <p:nvPr/>
        </p:nvSpPr>
        <p:spPr>
          <a:xfrm>
            <a:off x="4091609" y="110094"/>
            <a:ext cx="3273287" cy="438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EG" sz="2800" b="1" dirty="0">
                <a:solidFill>
                  <a:schemeClr val="bg1"/>
                </a:solidFill>
              </a:rPr>
              <a:t>القواميس في البايثون</a:t>
            </a:r>
            <a:endParaRPr lang="en-US" sz="2800" b="1" dirty="0">
              <a:solidFill>
                <a:schemeClr val="bg1"/>
              </a:solidFill>
            </a:endParaRPr>
          </a:p>
        </p:txBody>
      </p:sp>
      <p:sp>
        <p:nvSpPr>
          <p:cNvPr id="2" name="Rectangle 1">
            <a:extLst>
              <a:ext uri="{FF2B5EF4-FFF2-40B4-BE49-F238E27FC236}">
                <a16:creationId xmlns:a16="http://schemas.microsoft.com/office/drawing/2014/main" id="{D27E0B3F-834A-4F94-BF2F-DAA67DC40F76}"/>
              </a:ext>
            </a:extLst>
          </p:cNvPr>
          <p:cNvSpPr>
            <a:spLocks noChangeArrowheads="1"/>
          </p:cNvSpPr>
          <p:nvPr/>
        </p:nvSpPr>
        <p:spPr bwMode="auto">
          <a:xfrm>
            <a:off x="72887" y="520172"/>
            <a:ext cx="3801979" cy="2215991"/>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3D3D3"/>
                </a:solidFill>
                <a:effectLst/>
                <a:latin typeface="droid sans mono"/>
              </a:rPr>
              <a:t>d = {</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'value'</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'key’</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D19A66"/>
                </a:solidFill>
                <a:effectLst/>
                <a:latin typeface="droid sans mono"/>
              </a:rPr>
              <a:t>2</a:t>
            </a:r>
            <a:r>
              <a:rPr kumimoji="0" lang="en-US" altLang="en-US" sz="2400" b="0" i="0" u="none" strike="noStrike" cap="none" normalizeH="0" baseline="0" dirty="0">
                <a:ln>
                  <a:noFill/>
                </a:ln>
                <a:solidFill>
                  <a:srgbClr val="D3D3D3"/>
                </a:solidFill>
                <a:effectLst/>
                <a:latin typeface="droid sans mono"/>
              </a:rPr>
              <a:t>}</a:t>
            </a:r>
            <a:endParaRPr kumimoji="0" lang="ar-EG" altLang="en-US" sz="24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(type(d)) </a:t>
            </a:r>
            <a:endParaRPr kumimoji="0" lang="ar-EG" altLang="en-US" sz="24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"d[1] = "</a:t>
            </a:r>
            <a:r>
              <a:rPr kumimoji="0" lang="en-US" altLang="en-US" sz="2400" b="0" i="0" u="none" strike="noStrike" cap="none" normalizeH="0" baseline="0" dirty="0">
                <a:ln>
                  <a:noFill/>
                </a:ln>
                <a:solidFill>
                  <a:srgbClr val="D3D3D3"/>
                </a:solidFill>
                <a:effectLst/>
                <a:latin typeface="droid sans mono"/>
              </a:rPr>
              <a:t>, d[</a:t>
            </a:r>
            <a:r>
              <a:rPr kumimoji="0" lang="en-US" altLang="en-US" sz="2400" b="0" i="0" u="none" strike="noStrike" cap="none" normalizeH="0" baseline="0" dirty="0">
                <a:ln>
                  <a:noFill/>
                </a:ln>
                <a:solidFill>
                  <a:srgbClr val="D19A66"/>
                </a:solidFill>
                <a:effectLst/>
                <a:latin typeface="droid sans mono"/>
              </a:rPr>
              <a:t>1</a:t>
            </a:r>
            <a:r>
              <a:rPr kumimoji="0" lang="en-US" altLang="en-US" sz="2400" b="0" i="0" u="none" strike="noStrike" cap="none" normalizeH="0" baseline="0" dirty="0">
                <a:ln>
                  <a:noFill/>
                </a:ln>
                <a:solidFill>
                  <a:srgbClr val="D3D3D3"/>
                </a:solidFill>
                <a:effectLst/>
                <a:latin typeface="droid sans mono"/>
              </a:rPr>
              <a:t>])</a:t>
            </a:r>
            <a:endParaRPr kumimoji="0" lang="ar-EG" altLang="en-US" sz="24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"d['key'] = "</a:t>
            </a:r>
            <a:r>
              <a:rPr kumimoji="0" lang="en-US" altLang="en-US" sz="2400" b="0" i="0" u="none" strike="noStrike" cap="none" normalizeH="0" baseline="0" dirty="0">
                <a:ln>
                  <a:noFill/>
                </a:ln>
                <a:solidFill>
                  <a:srgbClr val="D3D3D3"/>
                </a:solidFill>
                <a:effectLst/>
                <a:latin typeface="droid sans mono"/>
              </a:rPr>
              <a:t>, d[</a:t>
            </a:r>
            <a:r>
              <a:rPr kumimoji="0" lang="en-US" altLang="en-US" sz="2400" b="0" i="0" u="none" strike="noStrike" cap="none" normalizeH="0" baseline="0" dirty="0">
                <a:ln>
                  <a:noFill/>
                </a:ln>
                <a:solidFill>
                  <a:srgbClr val="98C379"/>
                </a:solidFill>
                <a:effectLst/>
                <a:latin typeface="droid sans mono"/>
              </a:rPr>
              <a:t>'key’</a:t>
            </a:r>
            <a:r>
              <a:rPr kumimoji="0" lang="en-US" altLang="en-US" sz="2400" b="0" i="0" u="none" strike="noStrike" cap="none" normalizeH="0" baseline="0" dirty="0">
                <a:ln>
                  <a:noFill/>
                </a:ln>
                <a:solidFill>
                  <a:srgbClr val="D3D3D3"/>
                </a:solidFill>
                <a:effectLst/>
                <a:latin typeface="droid sans mono"/>
              </a:rPr>
              <a:t>])</a:t>
            </a:r>
            <a:endParaRPr kumimoji="0" lang="ar-EG" altLang="en-US" sz="24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DDBE"/>
                </a:solidFill>
                <a:effectLst/>
                <a:latin typeface="droid sans mono"/>
              </a:rPr>
              <a:t># Generates error</a:t>
            </a:r>
            <a:endParaRPr kumimoji="0" lang="ar-EG" altLang="en-US" sz="2400" b="0" i="0" u="none" strike="noStrike" cap="none" normalizeH="0" baseline="0" dirty="0">
              <a:ln>
                <a:noFill/>
              </a:ln>
              <a:solidFill>
                <a:srgbClr val="FFDDBE"/>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678DD"/>
                </a:solidFill>
                <a:effectLst/>
                <a:latin typeface="droid sans mono"/>
              </a:rPr>
              <a:t>print</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rgbClr val="98C379"/>
                </a:solidFill>
                <a:effectLst/>
                <a:latin typeface="droid sans mono"/>
              </a:rPr>
              <a:t>"d[2] = "</a:t>
            </a:r>
            <a:r>
              <a:rPr kumimoji="0" lang="en-US" altLang="en-US" sz="2400" b="0" i="0" u="none" strike="noStrike" cap="none" normalizeH="0" baseline="0" dirty="0">
                <a:ln>
                  <a:noFill/>
                </a:ln>
                <a:solidFill>
                  <a:srgbClr val="D3D3D3"/>
                </a:solidFill>
                <a:effectLst/>
                <a:latin typeface="droid sans mono"/>
              </a:rPr>
              <a:t>, d[</a:t>
            </a:r>
            <a:r>
              <a:rPr kumimoji="0" lang="en-US" altLang="en-US" sz="2400" b="0" i="0" u="none" strike="noStrike" cap="none" normalizeH="0" baseline="0" dirty="0">
                <a:ln>
                  <a:noFill/>
                </a:ln>
                <a:solidFill>
                  <a:srgbClr val="D19A66"/>
                </a:solidFill>
                <a:effectLst/>
                <a:latin typeface="droid sans mono"/>
              </a:rPr>
              <a:t>2</a:t>
            </a:r>
            <a:r>
              <a:rPr kumimoji="0" lang="en-US" altLang="en-US" sz="2400" b="0" i="0" u="none" strike="noStrike" cap="none" normalizeH="0" baseline="0" dirty="0">
                <a:ln>
                  <a:noFill/>
                </a:ln>
                <a:solidFill>
                  <a:srgbClr val="D3D3D3"/>
                </a:solidFill>
                <a:effectLst/>
                <a:latin typeface="droid sans mon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6C94621-9291-46E3-AF1F-0FCE49254335}"/>
              </a:ext>
            </a:extLst>
          </p:cNvPr>
          <p:cNvSpPr txBox="1"/>
          <p:nvPr/>
        </p:nvSpPr>
        <p:spPr>
          <a:xfrm>
            <a:off x="517358" y="2807170"/>
            <a:ext cx="1245268"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Output</a:t>
            </a:r>
            <a:r>
              <a:rPr lang="en-US" dirty="0"/>
              <a:t>:</a:t>
            </a:r>
          </a:p>
        </p:txBody>
      </p:sp>
      <p:sp>
        <p:nvSpPr>
          <p:cNvPr id="6" name="Rectangle 1">
            <a:extLst>
              <a:ext uri="{FF2B5EF4-FFF2-40B4-BE49-F238E27FC236}">
                <a16:creationId xmlns:a16="http://schemas.microsoft.com/office/drawing/2014/main" id="{A45B80C6-86E7-44ED-9E6B-1A8B29DE7973}"/>
              </a:ext>
            </a:extLst>
          </p:cNvPr>
          <p:cNvSpPr>
            <a:spLocks noChangeArrowheads="1"/>
          </p:cNvSpPr>
          <p:nvPr/>
        </p:nvSpPr>
        <p:spPr bwMode="auto">
          <a:xfrm>
            <a:off x="336883" y="3429000"/>
            <a:ext cx="4475748" cy="184665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&lt;class '</a:t>
            </a:r>
            <a:r>
              <a:rPr kumimoji="0" lang="en-US" altLang="en-US" sz="2000" b="0" i="0" u="none" strike="noStrike" cap="none" normalizeH="0" baseline="0" dirty="0" err="1">
                <a:ln>
                  <a:noFill/>
                </a:ln>
                <a:solidFill>
                  <a:srgbClr val="D5D5D5"/>
                </a:solidFill>
                <a:effectLst/>
                <a:latin typeface="droid sans mono"/>
              </a:rPr>
              <a:t>dict</a:t>
            </a:r>
            <a:r>
              <a:rPr kumimoji="0" lang="en-US" altLang="en-US" sz="2000" b="0" i="0" u="none" strike="noStrike" cap="none" normalizeH="0" baseline="0" dirty="0">
                <a:ln>
                  <a:noFill/>
                </a:ln>
                <a:solidFill>
                  <a:srgbClr val="D5D5D5"/>
                </a:solidFill>
                <a:effectLst/>
                <a:latin typeface="droid sans mon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d[1] =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d['key']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 Traceback (most recent call last):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    File "&lt;string&gt;", line 9, in &lt;module&gt;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5D5D5"/>
                </a:solidFill>
                <a:effectLst/>
                <a:latin typeface="droid sans mono"/>
              </a:rPr>
              <a:t>Key Error: 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925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803</TotalTime>
  <Words>1356</Words>
  <Application>Microsoft Office PowerPoint</Application>
  <PresentationFormat>Widescreen</PresentationFormat>
  <Paragraphs>193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droid sans mono</vt:lpstr>
      <vt:lpstr>Rockwell</vt:lpstr>
      <vt:lpstr>Wingdings</vt:lpstr>
      <vt:lpstr>Gallery</vt:lpstr>
      <vt:lpstr>PowerPoint Presentation</vt:lpstr>
      <vt:lpstr>                                                           كل قيمة فالبايثون ليها نوع خاص بيها  منذ ان كل شئ يعتبر كائن في لغة بايثون ،فيوجد انواع للداتا تشمل كلاسات والمتغيرات   تعتبر مشتقة من هذه الكلاسات.   يوجد أنواع مختلفة من الداتا فالبايثون.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club</dc:title>
  <dc:creator>amr ashraf</dc:creator>
  <cp:lastModifiedBy>amr ashraf</cp:lastModifiedBy>
  <cp:revision>17</cp:revision>
  <dcterms:created xsi:type="dcterms:W3CDTF">2021-08-22T22:04:12Z</dcterms:created>
  <dcterms:modified xsi:type="dcterms:W3CDTF">2021-09-07T15:53:45Z</dcterms:modified>
</cp:coreProperties>
</file>