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4" r:id="rId6"/>
    <p:sldId id="271" r:id="rId7"/>
    <p:sldId id="267" r:id="rId8"/>
    <p:sldId id="272" r:id="rId9"/>
    <p:sldId id="270" r:id="rId10"/>
    <p:sldId id="273" r:id="rId11"/>
    <p:sldId id="268" r:id="rId12"/>
    <p:sldId id="274" r:id="rId13"/>
    <p:sldId id="269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1713" autoAdjust="0"/>
  </p:normalViewPr>
  <p:slideViewPr>
    <p:cSldViewPr snapToGrid="0">
      <p:cViewPr varScale="1">
        <p:scale>
          <a:sx n="66" d="100"/>
          <a:sy n="66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57383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Amr Ashraf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573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2F9EB-A974-498C-AA2A-3E0BE5F70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581525"/>
              </p:ext>
            </p:extLst>
          </p:nvPr>
        </p:nvGraphicFramePr>
        <p:xfrm>
          <a:off x="0" y="0"/>
          <a:ext cx="12191999" cy="6857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3309">
                  <a:extLst>
                    <a:ext uri="{9D8B030D-6E8A-4147-A177-3AD203B41FA5}">
                      <a16:colId xmlns:a16="http://schemas.microsoft.com/office/drawing/2014/main" val="1329115085"/>
                    </a:ext>
                  </a:extLst>
                </a:gridCol>
                <a:gridCol w="4071375">
                  <a:extLst>
                    <a:ext uri="{9D8B030D-6E8A-4147-A177-3AD203B41FA5}">
                      <a16:colId xmlns:a16="http://schemas.microsoft.com/office/drawing/2014/main" val="1897865062"/>
                    </a:ext>
                  </a:extLst>
                </a:gridCol>
                <a:gridCol w="4757315">
                  <a:extLst>
                    <a:ext uri="{9D8B030D-6E8A-4147-A177-3AD203B41FA5}">
                      <a16:colId xmlns:a16="http://schemas.microsoft.com/office/drawing/2014/main" val="457087576"/>
                    </a:ext>
                  </a:extLst>
                </a:gridCol>
              </a:tblGrid>
              <a:tr h="8023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Equivalent to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1899356066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3593884626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+=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+ 5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3137666354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-=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- 5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4226796726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3886310203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538434034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% 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2673156251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//=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//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3941457997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**=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**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3138042610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&amp;=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&amp;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563583888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|=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|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1452779932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^=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^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3312692008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&gt;&gt;=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&gt;&gt;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4053387337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&lt;&lt;= 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&lt;&lt; 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95" marR="53595" marT="26797" marB="26797" anchor="ctr"/>
                </a:tc>
                <a:extLst>
                  <a:ext uri="{0D108BD9-81ED-4DB2-BD59-A6C34878D82A}">
                    <a16:rowId xmlns:a16="http://schemas.microsoft.com/office/drawing/2014/main" val="52934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7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82FBC-6537-4C6E-8D35-C97249063BCA}"/>
              </a:ext>
            </a:extLst>
          </p:cNvPr>
          <p:cNvSpPr txBox="1"/>
          <p:nvPr/>
        </p:nvSpPr>
        <p:spPr>
          <a:xfrm>
            <a:off x="4380685" y="0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Identity operators in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D60909-D868-43CF-9A45-08174BBE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27" y="346410"/>
            <a:ext cx="3031958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x1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y1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x2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y2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x3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y3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(x1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(x2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(x3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y3)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67D3-97CF-487D-9DC7-8205AA324996}"/>
              </a:ext>
            </a:extLst>
          </p:cNvPr>
          <p:cNvSpPr txBox="1"/>
          <p:nvPr/>
        </p:nvSpPr>
        <p:spPr>
          <a:xfrm>
            <a:off x="6505625" y="99274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9D9DC2-39E9-44C5-BA1D-47E679661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751" y="1733364"/>
            <a:ext cx="1387815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EFB13-7503-466C-A98F-1FC762002D0C}"/>
              </a:ext>
            </a:extLst>
          </p:cNvPr>
          <p:cNvSpPr txBox="1"/>
          <p:nvPr/>
        </p:nvSpPr>
        <p:spPr>
          <a:xfrm>
            <a:off x="-239256" y="505735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العوامل التعريفية فالبايثون هم </a:t>
            </a:r>
            <a:r>
              <a:rPr lang="en-US" sz="2400" dirty="0"/>
              <a:t> is and is not  </a:t>
            </a:r>
            <a:r>
              <a:rPr lang="ar-EG" sz="2400" dirty="0"/>
              <a:t>تستخدم هذه العوامل لمعرفة لو فيه قيمتين او متغيرين في مكان واحد فالذاكرة .في هذا الكود الواضح نلاحظ ان </a:t>
            </a:r>
            <a:r>
              <a:rPr lang="en-US" sz="2400" dirty="0"/>
              <a:t>x1=y1</a:t>
            </a:r>
            <a:r>
              <a:rPr lang="ar-EG" sz="2400" dirty="0"/>
              <a:t> ارقام صحيحة ومتطابقين كما مع النصوص </a:t>
            </a:r>
            <a:r>
              <a:rPr lang="en-US" sz="2400" dirty="0"/>
              <a:t>x2= y2</a:t>
            </a:r>
            <a:r>
              <a:rPr lang="ar-EG" sz="2400" dirty="0"/>
              <a:t> .</a:t>
            </a:r>
            <a:endParaRPr lang="en-US" sz="2400" dirty="0"/>
          </a:p>
          <a:p>
            <a:pPr algn="r" rtl="1"/>
            <a:r>
              <a:rPr lang="en-US" sz="2400" dirty="0"/>
              <a:t>x3=y3 lists</a:t>
            </a:r>
            <a:r>
              <a:rPr lang="ar-EG" sz="2400" dirty="0"/>
              <a:t>. لكن ليس متطابقين لانهم في اماكن مختلفة فالذاكرة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93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48BAAD-C2FB-4EE7-9025-BD4E1BA3C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18482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5423">
                  <a:extLst>
                    <a:ext uri="{9D8B030D-6E8A-4147-A177-3AD203B41FA5}">
                      <a16:colId xmlns:a16="http://schemas.microsoft.com/office/drawing/2014/main" val="1801554630"/>
                    </a:ext>
                  </a:extLst>
                </a:gridCol>
                <a:gridCol w="5581541">
                  <a:extLst>
                    <a:ext uri="{9D8B030D-6E8A-4147-A177-3AD203B41FA5}">
                      <a16:colId xmlns:a16="http://schemas.microsoft.com/office/drawing/2014/main" val="4039941933"/>
                    </a:ext>
                  </a:extLst>
                </a:gridCol>
                <a:gridCol w="3425035">
                  <a:extLst>
                    <a:ext uri="{9D8B030D-6E8A-4147-A177-3AD203B41FA5}">
                      <a16:colId xmlns:a16="http://schemas.microsoft.com/office/drawing/2014/main" val="3307829992"/>
                    </a:ext>
                  </a:extLst>
                </a:gridCol>
              </a:tblGrid>
              <a:tr h="10327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extLst>
                  <a:ext uri="{0D108BD9-81ED-4DB2-BD59-A6C34878D82A}">
                    <a16:rowId xmlns:a16="http://schemas.microsoft.com/office/drawing/2014/main" val="2938813233"/>
                  </a:ext>
                </a:extLst>
              </a:tr>
              <a:tr h="242398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if the operands are identical (refer to the same object)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is True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extLst>
                  <a:ext uri="{0D108BD9-81ED-4DB2-BD59-A6C34878D82A}">
                    <a16:rowId xmlns:a16="http://schemas.microsoft.com/office/drawing/2014/main" val="136926281"/>
                  </a:ext>
                </a:extLst>
              </a:tr>
              <a:tr h="34013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not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if the operands are not identical (do not refer to the same object)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is not True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5552" marR="165552" marT="82776" marB="82776" anchor="ctr"/>
                </a:tc>
                <a:extLst>
                  <a:ext uri="{0D108BD9-81ED-4DB2-BD59-A6C34878D82A}">
                    <a16:rowId xmlns:a16="http://schemas.microsoft.com/office/drawing/2014/main" val="401510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7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2BD92-91AB-46EB-AD23-651DF05BB3D8}"/>
              </a:ext>
            </a:extLst>
          </p:cNvPr>
          <p:cNvSpPr txBox="1"/>
          <p:nvPr/>
        </p:nvSpPr>
        <p:spPr>
          <a:xfrm>
            <a:off x="4344559" y="144379"/>
            <a:ext cx="496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Membership operators in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75794A-30E3-4880-BABD-33D9AF78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9" y="606044"/>
            <a:ext cx="3226154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 world’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4CFA6-E3A1-4031-9A76-33925FFE6C88}"/>
              </a:ext>
            </a:extLst>
          </p:cNvPr>
          <p:cNvSpPr txBox="1"/>
          <p:nvPr/>
        </p:nvSpPr>
        <p:spPr>
          <a:xfrm>
            <a:off x="4716646" y="881404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950C6C-CAD5-48C5-8397-F82D57B5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382" y="1709221"/>
            <a:ext cx="1406300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163A9-0666-41CD-8587-4F0F06192CD1}"/>
              </a:ext>
            </a:extLst>
          </p:cNvPr>
          <p:cNvSpPr txBox="1"/>
          <p:nvPr/>
        </p:nvSpPr>
        <p:spPr>
          <a:xfrm>
            <a:off x="428416" y="4622379"/>
            <a:ext cx="1133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 </a:t>
            </a:r>
            <a:r>
              <a:rPr lang="en-US" dirty="0"/>
              <a:t> </a:t>
            </a:r>
            <a:r>
              <a:rPr lang="en-US" sz="2400" dirty="0"/>
              <a:t>In and not in </a:t>
            </a:r>
            <a:r>
              <a:rPr lang="ar-EG" sz="2400" dirty="0"/>
              <a:t>هم العوامل العضوية فالبايثون .بيستخدموا لاختبار قيمة او متغير موجود في(</a:t>
            </a:r>
            <a:r>
              <a:rPr lang="en-US" sz="2400" dirty="0"/>
              <a:t>,tuple , set dictionary </a:t>
            </a:r>
            <a:r>
              <a:rPr lang="ar-EG" sz="2400" dirty="0"/>
              <a:t>,</a:t>
            </a:r>
            <a:r>
              <a:rPr lang="en-US" sz="2400" dirty="0"/>
              <a:t> string , list</a:t>
            </a:r>
            <a:r>
              <a:rPr lang="ar-EG" dirty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7CE71-DE8F-48C2-B821-46D19ABB5910}"/>
              </a:ext>
            </a:extLst>
          </p:cNvPr>
          <p:cNvSpPr txBox="1"/>
          <p:nvPr/>
        </p:nvSpPr>
        <p:spPr>
          <a:xfrm>
            <a:off x="696686" y="5619305"/>
            <a:ext cx="10887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الكود الواضح :نلاحظ ان </a:t>
            </a:r>
            <a:r>
              <a:rPr lang="en-US" sz="2400" dirty="0"/>
              <a:t>h</a:t>
            </a:r>
            <a:r>
              <a:rPr lang="ar-EG" sz="2400" dirty="0"/>
              <a:t>  موجودة في </a:t>
            </a:r>
            <a:r>
              <a:rPr lang="en-US" sz="2400" dirty="0"/>
              <a:t>x</a:t>
            </a:r>
            <a:r>
              <a:rPr lang="ar-EG" sz="2400" dirty="0"/>
              <a:t> لكن كلمة </a:t>
            </a:r>
            <a:r>
              <a:rPr lang="en-US" sz="2400" dirty="0"/>
              <a:t>hello</a:t>
            </a:r>
            <a:r>
              <a:rPr lang="ar-EG" sz="2400" dirty="0"/>
              <a:t> لا تعرض في </a:t>
            </a:r>
            <a:r>
              <a:rPr lang="en-US" sz="2400" dirty="0"/>
              <a:t>x</a:t>
            </a:r>
            <a:r>
              <a:rPr lang="ar-EG" sz="2400" dirty="0"/>
              <a:t>.نلاحظ ان 1هو ال </a:t>
            </a:r>
            <a:r>
              <a:rPr lang="en-US" sz="2400" dirty="0"/>
              <a:t>key</a:t>
            </a:r>
            <a:r>
              <a:rPr lang="ar-EG" sz="2400" dirty="0"/>
              <a:t> وال’</a:t>
            </a:r>
            <a:r>
              <a:rPr lang="en-US" sz="2400" dirty="0"/>
              <a:t>a</a:t>
            </a:r>
            <a:r>
              <a:rPr lang="ar-EG" sz="2400" dirty="0"/>
              <a:t> ’  هو القيمة فال </a:t>
            </a:r>
            <a:r>
              <a:rPr lang="en-US" sz="2400" dirty="0" err="1"/>
              <a:t>dict</a:t>
            </a:r>
            <a:r>
              <a:rPr lang="ar-EG" sz="2400" dirty="0"/>
              <a:t> لذلك نجد أن </a:t>
            </a:r>
            <a:r>
              <a:rPr lang="en-US" sz="2400" dirty="0"/>
              <a:t> in y</a:t>
            </a:r>
            <a:r>
              <a:rPr lang="ar-EG" sz="2400" dirty="0"/>
              <a:t>’ </a:t>
            </a:r>
            <a:r>
              <a:rPr lang="en-US" sz="2400" dirty="0"/>
              <a:t>a</a:t>
            </a:r>
            <a:r>
              <a:rPr lang="ar-EG" sz="2400" dirty="0"/>
              <a:t>’ وتعود بنتيجة </a:t>
            </a:r>
            <a:r>
              <a:rPr lang="en-US" sz="2400" dirty="0"/>
              <a:t>False</a:t>
            </a:r>
            <a:r>
              <a:rPr lang="ar-EG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08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D4539-08C0-416D-B506-C8FD2D68E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508760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6273">
                  <a:extLst>
                    <a:ext uri="{9D8B030D-6E8A-4147-A177-3AD203B41FA5}">
                      <a16:colId xmlns:a16="http://schemas.microsoft.com/office/drawing/2014/main" val="1161216084"/>
                    </a:ext>
                  </a:extLst>
                </a:gridCol>
                <a:gridCol w="6932982">
                  <a:extLst>
                    <a:ext uri="{9D8B030D-6E8A-4147-A177-3AD203B41FA5}">
                      <a16:colId xmlns:a16="http://schemas.microsoft.com/office/drawing/2014/main" val="1091917405"/>
                    </a:ext>
                  </a:extLst>
                </a:gridCol>
                <a:gridCol w="2592744">
                  <a:extLst>
                    <a:ext uri="{9D8B030D-6E8A-4147-A177-3AD203B41FA5}">
                      <a16:colId xmlns:a16="http://schemas.microsoft.com/office/drawing/2014/main" val="2718543513"/>
                    </a:ext>
                  </a:extLst>
                </a:gridCol>
              </a:tblGrid>
              <a:tr h="13539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656323752"/>
                  </a:ext>
                </a:extLst>
              </a:tr>
              <a:tr h="196156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if value/variable is found in the sequence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in x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731697514"/>
                  </a:ext>
                </a:extLst>
              </a:tr>
              <a:tr h="354252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if value/variable is not found in the sequence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not in x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76661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1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 fontScale="90000"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3949147" y="200052"/>
            <a:ext cx="3498573" cy="39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09A20-57E5-4CA3-BE88-6F3387BC9186}"/>
              </a:ext>
            </a:extLst>
          </p:cNvPr>
          <p:cNvSpPr txBox="1"/>
          <p:nvPr/>
        </p:nvSpPr>
        <p:spPr>
          <a:xfrm>
            <a:off x="4745512" y="1097281"/>
            <a:ext cx="717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هي رموز خاصة في البايثون حيث تقوم بإنشاء عمليات حسابية و منطقية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457B51-9501-43BA-B90D-3669BB410DC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89113" y="1274104"/>
            <a:ext cx="1802296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32A6B-BE4C-46AC-A172-5EB28D86F4C5}"/>
              </a:ext>
            </a:extLst>
          </p:cNvPr>
          <p:cNvSpPr txBox="1"/>
          <p:nvPr/>
        </p:nvSpPr>
        <p:spPr>
          <a:xfrm>
            <a:off x="2926838" y="2059879"/>
            <a:ext cx="2557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/>
              <a:t>+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ar-EG" sz="2400" dirty="0"/>
              <a:t>: </a:t>
            </a:r>
            <a:r>
              <a:rPr lang="en-US" sz="2400" dirty="0"/>
              <a:t>operator</a:t>
            </a:r>
            <a:r>
              <a:rPr lang="ar-EG" sz="2400" dirty="0"/>
              <a:t> </a:t>
            </a:r>
          </a:p>
          <a:p>
            <a:pPr algn="r" rtl="1"/>
            <a:r>
              <a:rPr lang="ar-EG" sz="2400" b="1" dirty="0"/>
              <a:t>2,3</a:t>
            </a:r>
            <a:r>
              <a:rPr lang="en-US" sz="2400" b="1" dirty="0"/>
              <a:t>: </a:t>
            </a:r>
            <a:r>
              <a:rPr lang="ar-EG" sz="2400" dirty="0"/>
              <a:t> </a:t>
            </a:r>
            <a:r>
              <a:rPr lang="en-US" sz="2400" dirty="0"/>
              <a:t>operands</a:t>
            </a:r>
          </a:p>
          <a:p>
            <a:pPr algn="r" rtl="1"/>
            <a:r>
              <a:rPr lang="ar-EG" sz="2400" b="1" dirty="0"/>
              <a:t> </a:t>
            </a:r>
            <a:r>
              <a:rPr lang="en-US" sz="2400" b="1" dirty="0"/>
              <a:t>5 </a:t>
            </a:r>
            <a:r>
              <a:rPr lang="ar-EG" sz="2400" dirty="0"/>
              <a:t>: </a:t>
            </a:r>
            <a:r>
              <a:rPr lang="en-US" sz="2400" dirty="0"/>
              <a:t>  output</a:t>
            </a:r>
            <a:r>
              <a:rPr lang="ar-EG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D5845-A002-4C1A-9429-96585D9B0A0E}"/>
              </a:ext>
            </a:extLst>
          </p:cNvPr>
          <p:cNvSpPr txBox="1"/>
          <p:nvPr/>
        </p:nvSpPr>
        <p:spPr>
          <a:xfrm>
            <a:off x="3232604" y="3852789"/>
            <a:ext cx="868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العوامل الحسابية تستخدم لإداء العمليات الحسابية مثل الجمع والطرح والضرب والقسمة.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2B35EA-0C47-4402-BF7F-7759C577B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051624"/>
              </p:ext>
            </p:extLst>
          </p:nvPr>
        </p:nvGraphicFramePr>
        <p:xfrm>
          <a:off x="0" y="14514"/>
          <a:ext cx="12191999" cy="69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162">
                  <a:extLst>
                    <a:ext uri="{9D8B030D-6E8A-4147-A177-3AD203B41FA5}">
                      <a16:colId xmlns:a16="http://schemas.microsoft.com/office/drawing/2014/main" val="3775429052"/>
                    </a:ext>
                  </a:extLst>
                </a:gridCol>
                <a:gridCol w="6738295">
                  <a:extLst>
                    <a:ext uri="{9D8B030D-6E8A-4147-A177-3AD203B41FA5}">
                      <a16:colId xmlns:a16="http://schemas.microsoft.com/office/drawing/2014/main" val="2341598468"/>
                    </a:ext>
                  </a:extLst>
                </a:gridCol>
                <a:gridCol w="4196542">
                  <a:extLst>
                    <a:ext uri="{9D8B030D-6E8A-4147-A177-3AD203B41FA5}">
                      <a16:colId xmlns:a16="http://schemas.microsoft.com/office/drawing/2014/main" val="3993140563"/>
                    </a:ext>
                  </a:extLst>
                </a:gridCol>
              </a:tblGrid>
              <a:tr h="334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extLst>
                  <a:ext uri="{0D108BD9-81ED-4DB2-BD59-A6C34878D82A}">
                    <a16:rowId xmlns:a16="http://schemas.microsoft.com/office/drawing/2014/main" val="546580140"/>
                  </a:ext>
                </a:extLst>
              </a:tr>
              <a:tr h="64934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two operands or unary plus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+ y+ 2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extLst>
                  <a:ext uri="{0D108BD9-81ED-4DB2-BD59-A6C34878D82A}">
                    <a16:rowId xmlns:a16="http://schemas.microsoft.com/office/drawing/2014/main" val="4086269890"/>
                  </a:ext>
                </a:extLst>
              </a:tr>
              <a:tr h="71311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 right operand from the left or unary minus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- y- 2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extLst>
                  <a:ext uri="{0D108BD9-81ED-4DB2-BD59-A6C34878D82A}">
                    <a16:rowId xmlns:a16="http://schemas.microsoft.com/office/drawing/2014/main" val="46817441"/>
                  </a:ext>
                </a:extLst>
              </a:tr>
              <a:tr h="5864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Multiply two operands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 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extLst>
                  <a:ext uri="{0D108BD9-81ED-4DB2-BD59-A6C34878D82A}">
                    <a16:rowId xmlns:a16="http://schemas.microsoft.com/office/drawing/2014/main" val="1803533922"/>
                  </a:ext>
                </a:extLst>
              </a:tr>
              <a:tr h="71225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 left operand by the right one (always results into float)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 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extLst>
                  <a:ext uri="{0D108BD9-81ED-4DB2-BD59-A6C34878D82A}">
                    <a16:rowId xmlns:a16="http://schemas.microsoft.com/office/drawing/2014/main" val="2291372896"/>
                  </a:ext>
                </a:extLst>
              </a:tr>
              <a:tr h="76389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Modulus - remainder of the division of left operand by the right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y (remainder of x/y)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extLst>
                  <a:ext uri="{0D108BD9-81ED-4DB2-BD59-A6C34878D82A}">
                    <a16:rowId xmlns:a16="http://schemas.microsoft.com/office/drawing/2014/main" val="4167636329"/>
                  </a:ext>
                </a:extLst>
              </a:tr>
              <a:tr h="1419963">
                <a:tc>
                  <a:txBody>
                    <a:bodyPr/>
                    <a:lstStyle/>
                    <a:p>
                      <a:pPr algn="l" font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40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 division - division that results into whole number adjusted to the left in the number line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// 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extLst>
                  <a:ext uri="{0D108BD9-81ED-4DB2-BD59-A6C34878D82A}">
                    <a16:rowId xmlns:a16="http://schemas.microsoft.com/office/drawing/2014/main" val="4233543988"/>
                  </a:ext>
                </a:extLst>
              </a:tr>
              <a:tr h="16781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 - left operand raised to the power of right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x**y (x to the power y)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599" marR="80599" marT="40300" marB="40300" anchor="ctr"/>
                </a:tc>
                <a:extLst>
                  <a:ext uri="{0D108BD9-81ED-4DB2-BD59-A6C34878D82A}">
                    <a16:rowId xmlns:a16="http://schemas.microsoft.com/office/drawing/2014/main" val="100799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48D959-53C1-4110-9125-7AF72FE2B025}"/>
              </a:ext>
            </a:extLst>
          </p:cNvPr>
          <p:cNvSpPr txBox="1"/>
          <p:nvPr/>
        </p:nvSpPr>
        <p:spPr>
          <a:xfrm>
            <a:off x="4676742" y="12032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dirty="0"/>
              <a:t>العمليات الحسابية في البايثون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28C188-E0A3-4631-93CA-1CA4FE0D8B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5920" y="604444"/>
            <a:ext cx="3790822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15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19A66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19A66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+ y = 19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+ y =‘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 + y 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- y = 11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- y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,x-y)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* y = 60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* y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,x*y)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/ y = 3.75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/ y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,x/y)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// y = 3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// y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,x//y)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** y = 50625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** y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,x**y)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BE8BA-C1CB-44FE-9FC8-70BAE78E381A}"/>
              </a:ext>
            </a:extLst>
          </p:cNvPr>
          <p:cNvSpPr txBox="1"/>
          <p:nvPr/>
        </p:nvSpPr>
        <p:spPr>
          <a:xfrm>
            <a:off x="5829301" y="2612953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4E22B0-A2BE-4B9A-B4C7-D0AD13EB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214" y="3128212"/>
            <a:ext cx="2658980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+ y = 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- y =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* y = 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/ y = 3.75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// y =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** y = 50625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3578292" y="124628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ECA43-11AC-48AD-BA87-A3EF9E76F2D5}"/>
              </a:ext>
            </a:extLst>
          </p:cNvPr>
          <p:cNvSpPr/>
          <p:nvPr/>
        </p:nvSpPr>
        <p:spPr>
          <a:xfrm>
            <a:off x="3368842" y="0"/>
            <a:ext cx="5958023" cy="46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Comparison operators in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6B70F-E4D4-46BB-96EF-A41DABA152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1081" y="594171"/>
            <a:ext cx="3963548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&gt; y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&gt; y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x&gt;y)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&lt; y is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&lt; y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x&lt;y)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== y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== y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x==y)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!= y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!= y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x!=y)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&gt;= y is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&gt;= y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x&gt;=y)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x &lt;= y is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&lt;= y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x&lt;=y)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80FC9-6DB4-4E76-8455-57A9F8E3CA96}"/>
              </a:ext>
            </a:extLst>
          </p:cNvPr>
          <p:cNvSpPr txBox="1"/>
          <p:nvPr/>
        </p:nvSpPr>
        <p:spPr>
          <a:xfrm>
            <a:off x="6192252" y="784616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dirty="0"/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F1DB044-42A3-4473-923E-E26A2526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404" y="1420837"/>
            <a:ext cx="2310755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&gt; y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&lt; y is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== y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!= y is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&gt;= y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&lt;= y is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BEC90-BAEB-49FC-9197-36F276074F85}"/>
              </a:ext>
            </a:extLst>
          </p:cNvPr>
          <p:cNvSpPr txBox="1"/>
          <p:nvPr/>
        </p:nvSpPr>
        <p:spPr>
          <a:xfrm>
            <a:off x="4033576" y="4165599"/>
            <a:ext cx="776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تستخدم عوامل المقارنة للمقارنة بين القيم .فهي تعود بنتيجة </a:t>
            </a:r>
            <a:r>
              <a:rPr lang="en-US" sz="2400" dirty="0"/>
              <a:t> False</a:t>
            </a:r>
            <a:r>
              <a:rPr lang="ar-EG" sz="2400" dirty="0"/>
              <a:t>او</a:t>
            </a:r>
            <a:r>
              <a:rPr lang="en-US" sz="2400" dirty="0"/>
              <a:t> True </a:t>
            </a:r>
            <a:r>
              <a:rPr lang="ar-EG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D8E17A-7F9C-4AB5-8D4B-83AE705A2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137675"/>
              </p:ext>
            </p:extLst>
          </p:nvPr>
        </p:nvGraphicFramePr>
        <p:xfrm>
          <a:off x="-6413" y="0"/>
          <a:ext cx="12198413" cy="701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5132">
                  <a:extLst>
                    <a:ext uri="{9D8B030D-6E8A-4147-A177-3AD203B41FA5}">
                      <a16:colId xmlns:a16="http://schemas.microsoft.com/office/drawing/2014/main" val="3331757355"/>
                    </a:ext>
                  </a:extLst>
                </a:gridCol>
                <a:gridCol w="6136266">
                  <a:extLst>
                    <a:ext uri="{9D8B030D-6E8A-4147-A177-3AD203B41FA5}">
                      <a16:colId xmlns:a16="http://schemas.microsoft.com/office/drawing/2014/main" val="88976831"/>
                    </a:ext>
                  </a:extLst>
                </a:gridCol>
                <a:gridCol w="3587015">
                  <a:extLst>
                    <a:ext uri="{9D8B030D-6E8A-4147-A177-3AD203B41FA5}">
                      <a16:colId xmlns:a16="http://schemas.microsoft.com/office/drawing/2014/main" val="3830338225"/>
                    </a:ext>
                  </a:extLst>
                </a:gridCol>
              </a:tblGrid>
              <a:tr h="5070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extLst>
                  <a:ext uri="{0D108BD9-81ED-4DB2-BD59-A6C34878D82A}">
                    <a16:rowId xmlns:a16="http://schemas.microsoft.com/office/drawing/2014/main" val="880490933"/>
                  </a:ext>
                </a:extLst>
              </a:tr>
              <a:tr h="12645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- True if left operand is greater than the right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&gt; 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extLst>
                  <a:ext uri="{0D108BD9-81ED-4DB2-BD59-A6C34878D82A}">
                    <a16:rowId xmlns:a16="http://schemas.microsoft.com/office/drawing/2014/main" val="1856501603"/>
                  </a:ext>
                </a:extLst>
              </a:tr>
              <a:tr h="104775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- True if left operand is less than the right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 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extLst>
                  <a:ext uri="{0D108BD9-81ED-4DB2-BD59-A6C34878D82A}">
                    <a16:rowId xmlns:a16="http://schemas.microsoft.com/office/drawing/2014/main" val="1079625514"/>
                  </a:ext>
                </a:extLst>
              </a:tr>
              <a:tr h="8309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 - True if both operands are equal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== 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extLst>
                  <a:ext uri="{0D108BD9-81ED-4DB2-BD59-A6C34878D82A}">
                    <a16:rowId xmlns:a16="http://schemas.microsoft.com/office/drawing/2014/main" val="3338007690"/>
                  </a:ext>
                </a:extLst>
              </a:tr>
              <a:tr h="8309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 to - True if operands are not equal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!= 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extLst>
                  <a:ext uri="{0D108BD9-81ED-4DB2-BD59-A6C34878D82A}">
                    <a16:rowId xmlns:a16="http://schemas.microsoft.com/office/drawing/2014/main" val="3822223302"/>
                  </a:ext>
                </a:extLst>
              </a:tr>
              <a:tr h="12645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 - True if left operand is greater than or equal to the right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&gt;= 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extLst>
                  <a:ext uri="{0D108BD9-81ED-4DB2-BD59-A6C34878D82A}">
                    <a16:rowId xmlns:a16="http://schemas.microsoft.com/office/drawing/2014/main" val="377213305"/>
                  </a:ext>
                </a:extLst>
              </a:tr>
              <a:tr h="12645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 - True if left operand is less than or equal to the right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&lt;= 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05" marR="90305" marT="45152" marB="45152" anchor="ctr"/>
                </a:tc>
                <a:extLst>
                  <a:ext uri="{0D108BD9-81ED-4DB2-BD59-A6C34878D82A}">
                    <a16:rowId xmlns:a16="http://schemas.microsoft.com/office/drawing/2014/main" val="98651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151E4-ECDD-4393-B00F-AB5F02C1A9E0}"/>
              </a:ext>
            </a:extLst>
          </p:cNvPr>
          <p:cNvSpPr txBox="1"/>
          <p:nvPr/>
        </p:nvSpPr>
        <p:spPr>
          <a:xfrm>
            <a:off x="4207042" y="108284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Logical operators in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2F799-ABDD-4DBF-8EC4-0029B40F42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345" y="1157263"/>
            <a:ext cx="4334840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and y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'x or y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'not x is’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CC069-236F-4063-B4F1-DB1696233730}"/>
              </a:ext>
            </a:extLst>
          </p:cNvPr>
          <p:cNvSpPr txBox="1"/>
          <p:nvPr/>
        </p:nvSpPr>
        <p:spPr>
          <a:xfrm>
            <a:off x="6585567" y="1434262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931C9F-BC46-47B1-A016-2548F15E7E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25634" y="1895927"/>
            <a:ext cx="2719675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x and y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x or y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not x is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80C7-F13D-45BC-A7C3-F0C12C990CBF}"/>
              </a:ext>
            </a:extLst>
          </p:cNvPr>
          <p:cNvSpPr txBox="1"/>
          <p:nvPr/>
        </p:nvSpPr>
        <p:spPr>
          <a:xfrm>
            <a:off x="6400800" y="3465588"/>
            <a:ext cx="415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هذا هو ال </a:t>
            </a:r>
            <a:r>
              <a:rPr lang="en-US" sz="2400" dirty="0"/>
              <a:t>truth table</a:t>
            </a:r>
            <a:r>
              <a:rPr lang="ar-EG" sz="2400" dirty="0"/>
              <a:t> لهذه العوامل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29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377210-BA5E-4ED7-8882-66B1D246B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780218"/>
              </p:ext>
            </p:extLst>
          </p:nvPr>
        </p:nvGraphicFramePr>
        <p:xfrm>
          <a:off x="0" y="-1"/>
          <a:ext cx="12192000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4553">
                  <a:extLst>
                    <a:ext uri="{9D8B030D-6E8A-4147-A177-3AD203B41FA5}">
                      <a16:colId xmlns:a16="http://schemas.microsoft.com/office/drawing/2014/main" val="961194861"/>
                    </a:ext>
                  </a:extLst>
                </a:gridCol>
                <a:gridCol w="4534553">
                  <a:extLst>
                    <a:ext uri="{9D8B030D-6E8A-4147-A177-3AD203B41FA5}">
                      <a16:colId xmlns:a16="http://schemas.microsoft.com/office/drawing/2014/main" val="1067750463"/>
                    </a:ext>
                  </a:extLst>
                </a:gridCol>
                <a:gridCol w="3122894">
                  <a:extLst>
                    <a:ext uri="{9D8B030D-6E8A-4147-A177-3AD203B41FA5}">
                      <a16:colId xmlns:a16="http://schemas.microsoft.com/office/drawing/2014/main" val="746724462"/>
                    </a:ext>
                  </a:extLst>
                </a:gridCol>
              </a:tblGrid>
              <a:tr h="87465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extLst>
                  <a:ext uri="{0D108BD9-81ED-4DB2-BD59-A6C34878D82A}">
                    <a16:rowId xmlns:a16="http://schemas.microsoft.com/office/drawing/2014/main" val="2456858089"/>
                  </a:ext>
                </a:extLst>
              </a:tr>
              <a:tr h="18344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if both the operands are 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and 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extLst>
                  <a:ext uri="{0D108BD9-81ED-4DB2-BD59-A6C34878D82A}">
                    <a16:rowId xmlns:a16="http://schemas.microsoft.com/office/drawing/2014/main" val="3969060202"/>
                  </a:ext>
                </a:extLst>
              </a:tr>
              <a:tr h="18344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if either of the operands is 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or 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extLst>
                  <a:ext uri="{0D108BD9-81ED-4DB2-BD59-A6C34878D82A}">
                    <a16:rowId xmlns:a16="http://schemas.microsoft.com/office/drawing/2014/main" val="1062280074"/>
                  </a:ext>
                </a:extLst>
              </a:tr>
              <a:tr h="231439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if operand is false (complements the operand)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x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00560" marR="200560" marT="100280" marB="100280" anchor="ctr"/>
                </a:tc>
                <a:extLst>
                  <a:ext uri="{0D108BD9-81ED-4DB2-BD59-A6C34878D82A}">
                    <a16:rowId xmlns:a16="http://schemas.microsoft.com/office/drawing/2014/main" val="398680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27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BBAC2-F347-40E3-9380-DE1D0A99542D}"/>
              </a:ext>
            </a:extLst>
          </p:cNvPr>
          <p:cNvSpPr txBox="1"/>
          <p:nvPr/>
        </p:nvSpPr>
        <p:spPr>
          <a:xfrm>
            <a:off x="4675010" y="106291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B282E-EBA9-43DD-BD70-06E916DF8C7B}"/>
              </a:ext>
            </a:extLst>
          </p:cNvPr>
          <p:cNvSpPr txBox="1"/>
          <p:nvPr/>
        </p:nvSpPr>
        <p:spPr>
          <a:xfrm>
            <a:off x="7990731" y="853275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هي العوامل التي تنسب القيم للمتغرات 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4F4E2-4669-4F35-936D-CDD40F7090AF}"/>
              </a:ext>
            </a:extLst>
          </p:cNvPr>
          <p:cNvSpPr txBox="1"/>
          <p:nvPr/>
        </p:nvSpPr>
        <p:spPr>
          <a:xfrm>
            <a:off x="10368845" y="173225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a=5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D26BF-7106-46CB-88F6-DD1A38B7C96F}"/>
              </a:ext>
            </a:extLst>
          </p:cNvPr>
          <p:cNvSpPr txBox="1"/>
          <p:nvPr/>
        </p:nvSpPr>
        <p:spPr>
          <a:xfrm>
            <a:off x="2315645" y="2611237"/>
            <a:ext cx="987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هذا مثال توضيحي عندما تكون قيمة اسم المتغير </a:t>
            </a:r>
            <a:r>
              <a:rPr lang="en-US" sz="2400" dirty="0"/>
              <a:t>a</a:t>
            </a:r>
            <a:r>
              <a:rPr lang="ar-EG" sz="2400" dirty="0"/>
              <a:t> بتساوي  5 ويوجد انواع مختلفة من العوامل المركبة في البايثون مثل </a:t>
            </a:r>
            <a:r>
              <a:rPr lang="en-US" sz="2400" dirty="0"/>
              <a:t>a+=5</a:t>
            </a:r>
            <a:r>
              <a:rPr lang="ar-EG" sz="2400" dirty="0"/>
              <a:t> بأن تضيف المتغير وتنسبه لنفسه بمعني </a:t>
            </a:r>
            <a:r>
              <a:rPr lang="en-US" sz="2400" dirty="0"/>
              <a:t>a=a+5</a:t>
            </a:r>
            <a:r>
              <a:rPr lang="ar-EG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789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1427</TotalTime>
  <Words>1211</Words>
  <Application>Microsoft Office PowerPoint</Application>
  <PresentationFormat>Widescreen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droid sans mono</vt:lpstr>
      <vt:lpstr>Rockwell</vt:lpstr>
      <vt:lpstr>Gallery</vt:lpstr>
      <vt:lpstr>PowerPoint Presentation</vt:lpstr>
      <vt:lpstr>  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21</cp:revision>
  <dcterms:created xsi:type="dcterms:W3CDTF">2021-08-22T22:04:12Z</dcterms:created>
  <dcterms:modified xsi:type="dcterms:W3CDTF">2021-09-06T21:02:32Z</dcterms:modified>
</cp:coreProperties>
</file>