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65" r:id="rId10"/>
  </p:sldIdLst>
  <p:sldSz cx="12344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143000"/>
            <a:ext cx="490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0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60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410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213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01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6819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79622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2426" algn="l" defTabSz="965606" rtl="0" eaLnBrk="1" latinLnBrk="0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604" y="909272"/>
            <a:ext cx="8745036" cy="3310141"/>
          </a:xfrm>
        </p:spPr>
        <p:txBody>
          <a:bodyPr bIns="0" anchor="b">
            <a:normAutofit/>
          </a:bodyPr>
          <a:lstStyle>
            <a:lvl1pPr algn="ctr">
              <a:defRPr sz="6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605" y="4220618"/>
            <a:ext cx="8745035" cy="1107970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23" b="0" cap="all" baseline="0">
                <a:solidFill>
                  <a:schemeClr val="tx1"/>
                </a:solidFill>
              </a:defRPr>
            </a:lvl1pPr>
            <a:lvl2pPr marL="462915" indent="0" algn="ctr">
              <a:buNone/>
              <a:defRPr sz="1823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9724" y="373215"/>
            <a:ext cx="5697109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795" y="905503"/>
            <a:ext cx="821157" cy="570722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8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5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140" y="905503"/>
            <a:ext cx="1635939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30" y="905503"/>
            <a:ext cx="7612637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604" y="1990281"/>
            <a:ext cx="8751193" cy="2231541"/>
          </a:xfrm>
        </p:spPr>
        <p:txBody>
          <a:bodyPr anchor="b">
            <a:normAutofit/>
          </a:bodyPr>
          <a:lstStyle>
            <a:lvl1pPr algn="ctr"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6604" y="4221822"/>
            <a:ext cx="8751193" cy="1239852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23">
                <a:solidFill>
                  <a:schemeClr val="tx1"/>
                </a:solidFill>
              </a:defRPr>
            </a:lvl1pPr>
            <a:lvl2pPr marL="462915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333" y="912208"/>
            <a:ext cx="940974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5423" y="2278995"/>
            <a:ext cx="4544762" cy="3908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317" y="2286322"/>
            <a:ext cx="4544762" cy="390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81" y="911385"/>
            <a:ext cx="941179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281" y="2288823"/>
            <a:ext cx="4544904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281" y="3200839"/>
            <a:ext cx="4544904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225" y="2292737"/>
            <a:ext cx="4544904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225" y="3197691"/>
            <a:ext cx="4544904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2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730" y="905503"/>
            <a:ext cx="2998992" cy="2727387"/>
          </a:xfrm>
        </p:spPr>
        <p:txBody>
          <a:bodyPr anchor="b">
            <a:normAutofit/>
          </a:bodyPr>
          <a:lstStyle>
            <a:lvl1pPr algn="l">
              <a:defRPr sz="24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453" y="905504"/>
            <a:ext cx="608762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730" y="3632891"/>
            <a:ext cx="2998992" cy="2547938"/>
          </a:xfrm>
        </p:spPr>
        <p:txBody>
          <a:bodyPr/>
          <a:lstStyle>
            <a:lvl1pPr marL="0" indent="0" algn="l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570855" y="546460"/>
            <a:ext cx="4125465" cy="5835648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46" y="1280114"/>
            <a:ext cx="5601482" cy="2178606"/>
          </a:xfrm>
        </p:spPr>
        <p:txBody>
          <a:bodyPr anchor="b"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25944" y="1272215"/>
            <a:ext cx="2826061" cy="438183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4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8458" y="3467546"/>
            <a:ext cx="5593459" cy="2368819"/>
          </a:xfrm>
        </p:spPr>
        <p:txBody>
          <a:bodyPr>
            <a:normAutofit/>
          </a:bodyPr>
          <a:lstStyle>
            <a:lvl1pPr marL="0" indent="0" algn="ctr">
              <a:buNone/>
              <a:defRPr sz="1823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5475" y="6199171"/>
            <a:ext cx="5596443" cy="362806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5474" y="361126"/>
            <a:ext cx="5610267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7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9724" y="911789"/>
            <a:ext cx="9407355" cy="118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724" y="2284497"/>
            <a:ext cx="9407355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2605" y="374420"/>
            <a:ext cx="354447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724" y="373215"/>
            <a:ext cx="5697109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061" y="905503"/>
            <a:ext cx="821157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35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105263"/>
            <a:ext cx="12344400" cy="284011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946583"/>
            <a:ext cx="12344400" cy="84201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956561"/>
            <a:ext cx="12344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1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13" name="bomb.wav"/>
          </p:stSnd>
        </p:sndAc>
      </p:transition>
    </mc:Choice>
    <mc:Fallback xmlns="">
      <p:transition spd="slow" advTm="1000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lvl1pPr algn="ctr" defTabSz="925830" rtl="0" eaLnBrk="1" latinLnBrk="0" hangingPunct="1">
        <a:lnSpc>
          <a:spcPct val="90000"/>
        </a:lnSpc>
        <a:spcBef>
          <a:spcPct val="0"/>
        </a:spcBef>
        <a:buNone/>
        <a:defRPr sz="324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120000"/>
        </a:lnSpc>
        <a:spcBef>
          <a:spcPts val="10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2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2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ata_ScienceClub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7020937"/>
            <a:ext cx="339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30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7020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997" y="1553020"/>
            <a:ext cx="9407355" cy="1573798"/>
          </a:xfrm>
        </p:spPr>
        <p:txBody>
          <a:bodyPr>
            <a:normAutofit fontScale="90000"/>
          </a:bodyPr>
          <a:lstStyle/>
          <a:p>
            <a:pPr algn="r" rtl="1"/>
            <a:br>
              <a:rPr lang="en-US" sz="2734" dirty="0">
                <a:solidFill>
                  <a:schemeClr val="tx1"/>
                </a:solidFill>
              </a:rPr>
            </a:br>
            <a:br>
              <a:rPr lang="en-US" sz="2734" dirty="0">
                <a:solidFill>
                  <a:schemeClr val="tx1"/>
                </a:solidFill>
              </a:rPr>
            </a:br>
            <a:r>
              <a:rPr lang="ar-EG" sz="2734" dirty="0">
                <a:solidFill>
                  <a:schemeClr val="tx1"/>
                </a:solidFill>
              </a:rPr>
              <a:t>اتخاذ القرار مطلوب عندما نريد أن نقوم بتنفيذ كود معين لو اتحقق الشرط الموجود فالكود. </a:t>
            </a:r>
            <a:br>
              <a:rPr lang="ar-EG" sz="2734" dirty="0">
                <a:solidFill>
                  <a:schemeClr val="tx1"/>
                </a:solidFill>
              </a:rPr>
            </a:br>
            <a:r>
              <a:rPr lang="ar-EG" sz="2734" dirty="0">
                <a:solidFill>
                  <a:schemeClr val="tx1"/>
                </a:solidFill>
              </a:rPr>
              <a:t>تستخدم جملة 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–ELIF –ELSE </a:t>
            </a:r>
            <a:r>
              <a:rPr lang="ar-EG" sz="2734" dirty="0">
                <a:solidFill>
                  <a:schemeClr val="tx1"/>
                </a:solidFill>
              </a:rPr>
              <a:t> لإتخاذ القرار فالبايثون</a:t>
            </a:r>
            <a:r>
              <a:rPr lang="ar-EG" sz="2734" b="1" dirty="0"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</a:t>
            </a:r>
            <a:b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297835" y="149833"/>
            <a:ext cx="5060618" cy="37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35" b="1" dirty="0">
                <a:solidFill>
                  <a:schemeClr val="bg1"/>
                </a:solidFill>
              </a:rPr>
              <a:t>Python if – else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F8F33-C15F-4888-A4DF-CEB4349FEAEF}"/>
              </a:ext>
            </a:extLst>
          </p:cNvPr>
          <p:cNvSpPr txBox="1"/>
          <p:nvPr/>
        </p:nvSpPr>
        <p:spPr>
          <a:xfrm>
            <a:off x="7852605" y="8530416"/>
            <a:ext cx="250274" cy="393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5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4061B-074B-469A-B417-51A6473D670F}"/>
              </a:ext>
            </a:extLst>
          </p:cNvPr>
          <p:cNvSpPr txBox="1"/>
          <p:nvPr/>
        </p:nvSpPr>
        <p:spPr>
          <a:xfrm>
            <a:off x="6893043" y="1170113"/>
            <a:ext cx="506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ما هي جملة </a:t>
            </a:r>
            <a:r>
              <a:rPr lang="en-US" sz="2800" dirty="0"/>
              <a:t>if-else statement</a:t>
            </a:r>
            <a:r>
              <a:rPr lang="ar-EG" sz="2800" dirty="0"/>
              <a:t> ؟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9C45C-5F0B-43CA-BE71-7DB7313B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28" y="2607606"/>
            <a:ext cx="3417758" cy="902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6187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expression: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statement(s</a:t>
            </a:r>
            <a:r>
              <a:rPr lang="ar-EG" altLang="en-US" sz="2400" dirty="0">
                <a:solidFill>
                  <a:schemeClr val="accent6"/>
                </a:solidFill>
                <a:latin typeface="droid sans mono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droid sans mono"/>
                <a:cs typeface="Arial" panose="020B0604020202020204" pitchFamily="34" charset="0"/>
              </a:rPr>
              <a:t>  </a:t>
            </a:r>
            <a:r>
              <a:rPr lang="ar-EG" altLang="en-US" sz="2400" dirty="0">
                <a:solidFill>
                  <a:schemeClr val="accent1">
                    <a:lumMod val="75000"/>
                  </a:schemeClr>
                </a:solidFill>
                <a:latin typeface="droid sans mono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F575-5A84-4372-9782-43C642F9F2E2}"/>
              </a:ext>
            </a:extLst>
          </p:cNvPr>
          <p:cNvSpPr txBox="1"/>
          <p:nvPr/>
        </p:nvSpPr>
        <p:spPr>
          <a:xfrm>
            <a:off x="1751609" y="3509725"/>
            <a:ext cx="1030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البرنامج ..يقيم ال </a:t>
            </a:r>
            <a:r>
              <a:rPr lang="en-US" sz="2400" dirty="0"/>
              <a:t>test expression</a:t>
            </a:r>
            <a:r>
              <a:rPr lang="ar-EG" sz="2400" dirty="0"/>
              <a:t> وتنفذ الجمل لو كان ال </a:t>
            </a:r>
            <a:r>
              <a:rPr lang="en-US" sz="2400" dirty="0"/>
              <a:t>text expression is true</a:t>
            </a:r>
            <a:r>
              <a:rPr lang="ar-EG" sz="2400" dirty="0"/>
              <a:t> ولا يتم تنفيذ الجمل لو </a:t>
            </a:r>
            <a:r>
              <a:rPr lang="en-US" sz="2400" dirty="0"/>
              <a:t>test expression is false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63AE8-6F7F-42A4-BFC0-0A336EF5AA55}"/>
              </a:ext>
            </a:extLst>
          </p:cNvPr>
          <p:cNvSpPr txBox="1"/>
          <p:nvPr/>
        </p:nvSpPr>
        <p:spPr>
          <a:xfrm>
            <a:off x="583324" y="4399790"/>
            <a:ext cx="477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if statement flowchart</a:t>
            </a:r>
          </a:p>
        </p:txBody>
      </p:sp>
      <p:pic>
        <p:nvPicPr>
          <p:cNvPr id="10" name="Picture 2" descr="Flowchart of if statement in Python programming">
            <a:extLst>
              <a:ext uri="{FF2B5EF4-FFF2-40B4-BE49-F238E27FC236}">
                <a16:creationId xmlns:a16="http://schemas.microsoft.com/office/drawing/2014/main" id="{5A96C1E5-BC63-452D-8E63-D2E7FBC3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9" y="4399790"/>
            <a:ext cx="6948161" cy="3222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4961447" y="991552"/>
            <a:ext cx="5982795" cy="388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</a:pPr>
            <a:r>
              <a:rPr lang="en-US" sz="1823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88B5E-AF64-4DF7-AD17-DBEAAE70D460}"/>
              </a:ext>
            </a:extLst>
          </p:cNvPr>
          <p:cNvSpPr/>
          <p:nvPr/>
        </p:nvSpPr>
        <p:spPr>
          <a:xfrm>
            <a:off x="3817775" y="105177"/>
            <a:ext cx="4439025" cy="375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35" b="1" dirty="0">
                <a:solidFill>
                  <a:schemeClr val="bg1"/>
                </a:solidFill>
              </a:rPr>
              <a:t>Python if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B47AC-CBA0-4725-B2F4-88F07FB4696F}"/>
              </a:ext>
            </a:extLst>
          </p:cNvPr>
          <p:cNvSpPr txBox="1"/>
          <p:nvPr/>
        </p:nvSpPr>
        <p:spPr>
          <a:xfrm>
            <a:off x="1966845" y="1247462"/>
            <a:ext cx="10085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 </a:t>
            </a:r>
          </a:p>
          <a:p>
            <a:pPr algn="r" rt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FEB6E-D292-49EB-BFD1-56DA3F451D8F}"/>
              </a:ext>
            </a:extLst>
          </p:cNvPr>
          <p:cNvSpPr txBox="1"/>
          <p:nvPr/>
        </p:nvSpPr>
        <p:spPr>
          <a:xfrm>
            <a:off x="477671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4F646-F0E4-47D1-BECE-1FC210E890A8}"/>
              </a:ext>
            </a:extLst>
          </p:cNvPr>
          <p:cNvSpPr txBox="1"/>
          <p:nvPr/>
        </p:nvSpPr>
        <p:spPr>
          <a:xfrm>
            <a:off x="8963518" y="1145722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DE4363-C24B-40E5-91D5-ADFA8168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666" y="1995532"/>
            <a:ext cx="3673777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3 is a positive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This is always printed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This is also always printed.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41EAD-7D6D-4BE6-A56A-15CE42586E9E}"/>
              </a:ext>
            </a:extLst>
          </p:cNvPr>
          <p:cNvSpPr txBox="1"/>
          <p:nvPr/>
        </p:nvSpPr>
        <p:spPr>
          <a:xfrm>
            <a:off x="1771165" y="4269967"/>
            <a:ext cx="9856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المثال : نجد أن </a:t>
            </a:r>
            <a:r>
              <a:rPr lang="en-US" sz="2400" dirty="0"/>
              <a:t>num&gt;0</a:t>
            </a:r>
            <a:r>
              <a:rPr lang="ar-EG" sz="2400" dirty="0"/>
              <a:t> هو ال </a:t>
            </a:r>
            <a:r>
              <a:rPr lang="en-US" sz="2400" dirty="0"/>
              <a:t>.test expression</a:t>
            </a:r>
            <a:r>
              <a:rPr lang="ar-EG" sz="2400" dirty="0"/>
              <a:t> لو محتوي الشرط </a:t>
            </a:r>
            <a:r>
              <a:rPr lang="en-US" sz="2400" dirty="0"/>
              <a:t>if </a:t>
            </a:r>
            <a:r>
              <a:rPr lang="ar-EG" sz="2400" dirty="0"/>
              <a:t> اتنفذ سوف يتم تقييمه ل </a:t>
            </a:r>
            <a:r>
              <a:rPr lang="en-US" sz="2400" dirty="0"/>
              <a:t>true</a:t>
            </a:r>
            <a:r>
              <a:rPr lang="ar-EG" sz="2400" dirty="0"/>
              <a:t>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 عندما يكون المتغير </a:t>
            </a:r>
            <a:r>
              <a:rPr lang="en-US" sz="2400" dirty="0"/>
              <a:t>num=3</a:t>
            </a:r>
            <a:r>
              <a:rPr lang="ar-EG" sz="2400" dirty="0"/>
              <a:t> سوف يصبح </a:t>
            </a:r>
            <a:r>
              <a:rPr lang="en-US" sz="2400" dirty="0"/>
              <a:t>test expression is true</a:t>
            </a:r>
            <a:r>
              <a:rPr lang="ar-EG" sz="2400" dirty="0"/>
              <a:t> وتكون الجمل داخل محتوي ال</a:t>
            </a:r>
            <a:r>
              <a:rPr lang="en-US" sz="2400" dirty="0"/>
              <a:t>if </a:t>
            </a:r>
            <a:r>
              <a:rPr lang="ar-EG" sz="2400" dirty="0"/>
              <a:t> اتنفذ.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لو المتغير </a:t>
            </a:r>
            <a:r>
              <a:rPr lang="en-US" sz="2400" dirty="0"/>
              <a:t>num= -1</a:t>
            </a:r>
            <a:r>
              <a:rPr lang="ar-EG" sz="2400" dirty="0"/>
              <a:t> سوف يصبح </a:t>
            </a:r>
            <a:r>
              <a:rPr lang="en-US" sz="2400" dirty="0"/>
              <a:t>test expression is false </a:t>
            </a:r>
            <a:r>
              <a:rPr lang="ar-EG" sz="2400" dirty="0"/>
              <a:t> وتتجاهل الجمل داخل المحتوي </a:t>
            </a:r>
            <a:r>
              <a:rPr lang="en-US" sz="2400" dirty="0"/>
              <a:t>.if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2E2082C-7FA5-4C08-9DD3-AF2CBB3D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8" y="749356"/>
            <a:ext cx="8247322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If the number is positive, we print an appropriate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num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num &gt; 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num, "is a positive 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("This is always printed.")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num = 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num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num, "is a positive number."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"This is also always printed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5C52D-C019-42FD-A6B8-B1BFDF6CDACD}"/>
              </a:ext>
            </a:extLst>
          </p:cNvPr>
          <p:cNvSpPr txBox="1"/>
          <p:nvPr/>
        </p:nvSpPr>
        <p:spPr>
          <a:xfrm>
            <a:off x="5441430" y="4916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5C4A5-95EC-488E-87C4-75E74ABD5786}"/>
              </a:ext>
            </a:extLst>
          </p:cNvPr>
          <p:cNvSpPr/>
          <p:nvPr/>
        </p:nvSpPr>
        <p:spPr>
          <a:xfrm>
            <a:off x="3404915" y="144319"/>
            <a:ext cx="4925869" cy="50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if – else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9D4BA-B082-4D79-9E74-918DBFA8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8" y="1029378"/>
            <a:ext cx="2655407" cy="1640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16187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droid sans mono"/>
              </a:rPr>
              <a:t>test expression: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droid sans mono"/>
              </a:rPr>
              <a:t> Body of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droid sans mono"/>
              </a:rPr>
              <a:t>Body of 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23CAB-CB59-479F-A12A-FE1871F95EA8}"/>
              </a:ext>
            </a:extLst>
          </p:cNvPr>
          <p:cNvSpPr txBox="1"/>
          <p:nvPr/>
        </p:nvSpPr>
        <p:spPr>
          <a:xfrm>
            <a:off x="3869610" y="1132236"/>
            <a:ext cx="7991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جملة </a:t>
            </a:r>
            <a:r>
              <a:rPr lang="en-US" sz="2400" dirty="0"/>
              <a:t>if-else</a:t>
            </a:r>
            <a:r>
              <a:rPr lang="ar-EG" sz="2400" dirty="0"/>
              <a:t> تقيم ال</a:t>
            </a:r>
            <a:r>
              <a:rPr lang="en-US" sz="2400" dirty="0"/>
              <a:t>test expression</a:t>
            </a:r>
            <a:r>
              <a:rPr lang="ar-EG" sz="2400" dirty="0"/>
              <a:t> وتنفذ محتوي </a:t>
            </a:r>
            <a:r>
              <a:rPr lang="en-US" sz="2400" dirty="0"/>
              <a:t>if</a:t>
            </a:r>
            <a:r>
              <a:rPr lang="ar-EG" sz="2400" dirty="0"/>
              <a:t> فقط لو ال </a:t>
            </a:r>
            <a:r>
              <a:rPr lang="en-US" sz="2400" dirty="0"/>
              <a:t>test condition is true</a:t>
            </a:r>
            <a:r>
              <a:rPr lang="ar-EG" sz="2400" dirty="0"/>
              <a:t>  ولو الشرط ب </a:t>
            </a:r>
            <a:r>
              <a:rPr lang="en-US" sz="2400" dirty="0"/>
              <a:t>false</a:t>
            </a:r>
            <a:r>
              <a:rPr lang="ar-EG" sz="2400" dirty="0"/>
              <a:t> ينفذ محتوي </a:t>
            </a:r>
            <a:r>
              <a:rPr lang="en-US" sz="2400" dirty="0"/>
              <a:t>.else</a:t>
            </a:r>
          </a:p>
        </p:txBody>
      </p:sp>
      <p:pic>
        <p:nvPicPr>
          <p:cNvPr id="6146" name="Picture 2" descr="Flowchart of if...else statement in Python Programming">
            <a:extLst>
              <a:ext uri="{FF2B5EF4-FFF2-40B4-BE49-F238E27FC236}">
                <a16:creationId xmlns:a16="http://schemas.microsoft.com/office/drawing/2014/main" id="{7B5AA79A-C439-407D-808C-D6C60B3A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06262"/>
            <a:ext cx="8330784" cy="4821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0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FA93F-2D36-47B7-95B5-64FF0C1B9843}"/>
              </a:ext>
            </a:extLst>
          </p:cNvPr>
          <p:cNvSpPr txBox="1"/>
          <p:nvPr/>
        </p:nvSpPr>
        <p:spPr>
          <a:xfrm>
            <a:off x="3892118" y="1153400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800" dirty="0"/>
              <a:t> </a:t>
            </a: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88D064-204F-44C8-B25D-FD7A5EB9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99" y="867439"/>
            <a:ext cx="73950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Program checks if the number is positive or negative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And displays an appropriate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num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Try these two variations as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num = 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num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num &gt;=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"Positive or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"Negative number"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8E4F9-71C4-49CF-AE41-6E55C561256C}"/>
              </a:ext>
            </a:extLst>
          </p:cNvPr>
          <p:cNvSpPr txBox="1"/>
          <p:nvPr/>
        </p:nvSpPr>
        <p:spPr>
          <a:xfrm>
            <a:off x="194599" y="115331"/>
            <a:ext cx="360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if -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6D61D-D30B-4A6C-BCBB-96B6DBD0F1CD}"/>
              </a:ext>
            </a:extLst>
          </p:cNvPr>
          <p:cNvSpPr txBox="1"/>
          <p:nvPr/>
        </p:nvSpPr>
        <p:spPr>
          <a:xfrm>
            <a:off x="8829728" y="1127836"/>
            <a:ext cx="156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F04E8-14CD-4243-85A8-C0BDBA009AA9}"/>
              </a:ext>
            </a:extLst>
          </p:cNvPr>
          <p:cNvSpPr txBox="1"/>
          <p:nvPr/>
        </p:nvSpPr>
        <p:spPr>
          <a:xfrm>
            <a:off x="9063600" y="179403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Positive or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EC096-192E-4368-B83D-E2918793CCED}"/>
              </a:ext>
            </a:extLst>
          </p:cNvPr>
          <p:cNvSpPr txBox="1"/>
          <p:nvPr/>
        </p:nvSpPr>
        <p:spPr>
          <a:xfrm>
            <a:off x="0" y="4846719"/>
            <a:ext cx="12030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المثال :عندما يكون </a:t>
            </a:r>
            <a:r>
              <a:rPr lang="en-US" sz="2400" dirty="0"/>
              <a:t>num=3</a:t>
            </a:r>
            <a:r>
              <a:rPr lang="ar-EG" sz="2400" dirty="0"/>
              <a:t> سوف يصبح </a:t>
            </a:r>
            <a:r>
              <a:rPr lang="en-US" sz="2400" dirty="0"/>
              <a:t>test expression is true </a:t>
            </a:r>
            <a:r>
              <a:rPr lang="ar-EG" sz="2400" dirty="0"/>
              <a:t> وينفذ محتوي </a:t>
            </a:r>
            <a:r>
              <a:rPr lang="en-US" sz="2400" dirty="0"/>
              <a:t>if </a:t>
            </a:r>
            <a:r>
              <a:rPr lang="ar-EG" sz="2400" dirty="0"/>
              <a:t> ويتجاهل محتوي </a:t>
            </a:r>
            <a:r>
              <a:rPr lang="en-US" sz="2400" dirty="0"/>
              <a:t>else</a:t>
            </a:r>
            <a:r>
              <a:rPr lang="ar-EG" sz="2400" dirty="0"/>
              <a:t>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 لو </a:t>
            </a:r>
            <a:r>
              <a:rPr lang="en-US" sz="2400" dirty="0"/>
              <a:t>num= -5</a:t>
            </a:r>
            <a:r>
              <a:rPr lang="ar-EG" sz="2400" dirty="0"/>
              <a:t> يبقي </a:t>
            </a:r>
            <a:r>
              <a:rPr lang="en-US" sz="2400" dirty="0"/>
              <a:t>test expression is false </a:t>
            </a:r>
            <a:r>
              <a:rPr lang="ar-EG" sz="2400" dirty="0"/>
              <a:t> وينفذ محتوي </a:t>
            </a:r>
            <a:r>
              <a:rPr lang="en-US" sz="2400" dirty="0"/>
              <a:t>else</a:t>
            </a:r>
            <a:r>
              <a:rPr lang="ar-EG" sz="2400" dirty="0"/>
              <a:t> ويتجاهل محتوي </a:t>
            </a:r>
            <a:r>
              <a:rPr lang="en-US" sz="2400" dirty="0"/>
              <a:t>if </a:t>
            </a:r>
            <a:r>
              <a:rPr lang="ar-EG" sz="2400" dirty="0"/>
              <a:t>. لو </a:t>
            </a:r>
            <a:r>
              <a:rPr lang="en-US" sz="2400" dirty="0"/>
              <a:t>num=0</a:t>
            </a:r>
            <a:r>
              <a:rPr lang="ar-EG" sz="2400" dirty="0"/>
              <a:t> يبقي </a:t>
            </a:r>
            <a:r>
              <a:rPr lang="en-US" sz="2400" dirty="0"/>
              <a:t>test expression is true </a:t>
            </a:r>
            <a:r>
              <a:rPr lang="ar-EG" sz="2400" dirty="0"/>
              <a:t> وينفذ محتوي </a:t>
            </a:r>
            <a:r>
              <a:rPr lang="en-US" sz="2400" dirty="0"/>
              <a:t>if </a:t>
            </a:r>
            <a:r>
              <a:rPr lang="ar-EG" sz="2400" dirty="0"/>
              <a:t> ويتجاهل محتوي </a:t>
            </a:r>
            <a:r>
              <a:rPr lang="en-US" sz="2400" dirty="0"/>
              <a:t>else</a:t>
            </a:r>
            <a:r>
              <a:rPr lang="ar-E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655394-54B7-40E1-BB85-D19BB300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7" y="853882"/>
            <a:ext cx="3817703" cy="23794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6187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 expression: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of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 expression: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Body of else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9178F-AF3D-4DE0-82E3-B02F6F5036F1}"/>
              </a:ext>
            </a:extLst>
          </p:cNvPr>
          <p:cNvSpPr txBox="1"/>
          <p:nvPr/>
        </p:nvSpPr>
        <p:spPr>
          <a:xfrm>
            <a:off x="4542019" y="959310"/>
            <a:ext cx="7287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كلمة </a:t>
            </a:r>
            <a:r>
              <a:rPr lang="en-US" sz="2400" dirty="0" err="1"/>
              <a:t>elif</a:t>
            </a:r>
            <a:r>
              <a:rPr lang="ar-EG" sz="2400" dirty="0"/>
              <a:t> اختصار ل </a:t>
            </a:r>
            <a:r>
              <a:rPr lang="en-US" sz="2400" dirty="0"/>
              <a:t>else if </a:t>
            </a:r>
            <a:r>
              <a:rPr lang="ar-EG" sz="2400" dirty="0"/>
              <a:t> .وتستخدم للفحص لكثير من التعبيرات .لو الشرط بتاع </a:t>
            </a:r>
            <a:r>
              <a:rPr lang="en-US" sz="2400" dirty="0"/>
              <a:t>if </a:t>
            </a:r>
            <a:r>
              <a:rPr lang="ar-EG" sz="2400" dirty="0"/>
              <a:t> كان </a:t>
            </a:r>
            <a:r>
              <a:rPr lang="en-US" sz="2400" dirty="0"/>
              <a:t>false</a:t>
            </a:r>
            <a:r>
              <a:rPr lang="ar-EG" sz="2400" dirty="0"/>
              <a:t> فيتم فحص الشرط الخاص ب </a:t>
            </a:r>
            <a:r>
              <a:rPr lang="en-US" sz="2400" dirty="0" err="1"/>
              <a:t>elif</a:t>
            </a:r>
            <a:r>
              <a:rPr lang="ar-EG" sz="2400" dirty="0"/>
              <a:t> ولو كل الشروط </a:t>
            </a:r>
            <a:r>
              <a:rPr lang="en-US" sz="2400" dirty="0"/>
              <a:t>false</a:t>
            </a:r>
            <a:r>
              <a:rPr lang="ar-EG" sz="2400" dirty="0"/>
              <a:t> يتم تنفيذ محتوي </a:t>
            </a:r>
            <a:r>
              <a:rPr lang="en-US" sz="2400" dirty="0"/>
              <a:t>else</a:t>
            </a:r>
            <a:r>
              <a:rPr lang="ar-EG" sz="2400" dirty="0"/>
              <a:t>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 محتوي </a:t>
            </a:r>
            <a:r>
              <a:rPr lang="en-US" sz="2400" dirty="0"/>
              <a:t>if</a:t>
            </a:r>
            <a:r>
              <a:rPr lang="ar-EG" sz="2400" dirty="0"/>
              <a:t> يحمل </a:t>
            </a:r>
            <a:r>
              <a:rPr lang="en-US" sz="2400" dirty="0"/>
              <a:t>only else block </a:t>
            </a:r>
            <a:r>
              <a:rPr lang="ar-EG" sz="2400" dirty="0"/>
              <a:t> لكن ممكن ان يأخذ العديد من  </a:t>
            </a:r>
            <a:r>
              <a:rPr lang="en-US" sz="2400" dirty="0" err="1"/>
              <a:t>elif</a:t>
            </a:r>
            <a:r>
              <a:rPr lang="en-US" sz="2400" dirty="0"/>
              <a:t> blocks</a:t>
            </a:r>
          </a:p>
        </p:txBody>
      </p:sp>
      <p:pic>
        <p:nvPicPr>
          <p:cNvPr id="9218" name="Picture 2" descr="Flowchart of if...elif....else in Python programming">
            <a:extLst>
              <a:ext uri="{FF2B5EF4-FFF2-40B4-BE49-F238E27FC236}">
                <a16:creationId xmlns:a16="http://schemas.microsoft.com/office/drawing/2014/main" id="{8F1E42B5-C631-4ABD-ACE2-1AB09663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7634"/>
            <a:ext cx="11829039" cy="450476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0A2BC8-56E8-4EA9-87EC-3A3421C9F66C}"/>
              </a:ext>
            </a:extLst>
          </p:cNvPr>
          <p:cNvSpPr/>
          <p:nvPr/>
        </p:nvSpPr>
        <p:spPr>
          <a:xfrm flipH="1">
            <a:off x="3153103" y="144232"/>
            <a:ext cx="52531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if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ar-E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ar-E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638976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A12E7-7DDC-4F8F-B8B4-3AF33D092357}"/>
              </a:ext>
            </a:extLst>
          </p:cNvPr>
          <p:cNvSpPr txBox="1"/>
          <p:nvPr/>
        </p:nvSpPr>
        <p:spPr>
          <a:xfrm>
            <a:off x="337280" y="209863"/>
            <a:ext cx="402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if –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87CF4-70EA-435F-A87A-05C0E850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27" y="1116211"/>
            <a:ext cx="5477435" cy="5539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'''In this program,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we check if the number is positive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or negative or zero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display an appropriate message’‘’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num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3.4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Try these two variations as well: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num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# num = -4.5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num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"Positive number"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num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("Zero")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"Negative number"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84339-856D-4DEA-93FE-7A95579F0C8F}"/>
              </a:ext>
            </a:extLst>
          </p:cNvPr>
          <p:cNvSpPr txBox="1"/>
          <p:nvPr/>
        </p:nvSpPr>
        <p:spPr>
          <a:xfrm>
            <a:off x="6011056" y="2042408"/>
            <a:ext cx="6114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عندما يكون المتغير </a:t>
            </a:r>
            <a:r>
              <a:rPr lang="en-US" sz="2800" dirty="0"/>
              <a:t>num</a:t>
            </a:r>
            <a:r>
              <a:rPr lang="ar-EG" sz="2800" dirty="0"/>
              <a:t> قيمته </a:t>
            </a:r>
            <a:r>
              <a:rPr lang="en-US" sz="2800" dirty="0"/>
              <a:t>positive</a:t>
            </a:r>
            <a:r>
              <a:rPr lang="ar-EG" sz="2800" dirty="0"/>
              <a:t> يتم طباعة </a:t>
            </a:r>
            <a:r>
              <a:rPr lang="en-US" sz="2800" dirty="0"/>
              <a:t>positive number</a:t>
            </a:r>
            <a:r>
              <a:rPr lang="ar-EG" sz="2800" dirty="0"/>
              <a:t> .لو </a:t>
            </a:r>
            <a:r>
              <a:rPr lang="en-US" sz="2800" dirty="0"/>
              <a:t>num=0</a:t>
            </a:r>
            <a:r>
              <a:rPr lang="ar-EG" sz="2800" dirty="0"/>
              <a:t> يطبع </a:t>
            </a:r>
            <a:r>
              <a:rPr lang="en-US" sz="2800" dirty="0"/>
              <a:t>zero</a:t>
            </a:r>
            <a:r>
              <a:rPr lang="ar-EG" sz="2800" dirty="0"/>
              <a:t>. </a:t>
            </a:r>
          </a:p>
          <a:p>
            <a:pPr algn="r" rtl="1"/>
            <a:endParaRPr lang="ar-EG" sz="2800" dirty="0"/>
          </a:p>
          <a:p>
            <a:pPr algn="r" rtl="1"/>
            <a:r>
              <a:rPr lang="ar-EG" sz="2800" dirty="0"/>
              <a:t>لو </a:t>
            </a:r>
            <a:r>
              <a:rPr lang="en-US" sz="2800" dirty="0"/>
              <a:t>num is negative</a:t>
            </a:r>
            <a:r>
              <a:rPr lang="ar-EG" sz="2800" dirty="0"/>
              <a:t> يطبع </a:t>
            </a:r>
            <a:r>
              <a:rPr lang="en-US" sz="2800" dirty="0"/>
              <a:t>negative number</a:t>
            </a:r>
            <a:r>
              <a:rPr lang="ar-EG" sz="2800" dirty="0"/>
              <a:t>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190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DDEEE-29B2-448B-9C6F-7FDE34EE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8" y="826305"/>
            <a:ext cx="5881180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'''In this program, we input a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if the number is positive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negative or zero and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appropriate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time we use nested if statement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= float(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("Enter a number: 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&gt;=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"Positive number"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droid sans mono"/>
              </a:rPr>
              <a:t>"Negative number"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3A1E5-5D00-4631-9EA6-25FAAC87255B}"/>
              </a:ext>
            </a:extLst>
          </p:cNvPr>
          <p:cNvSpPr txBox="1"/>
          <p:nvPr/>
        </p:nvSpPr>
        <p:spPr>
          <a:xfrm>
            <a:off x="7629993" y="862802"/>
            <a:ext cx="3025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1: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a number:5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Positive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77847-679C-4938-A14B-F5AE7CA36802}"/>
              </a:ext>
            </a:extLst>
          </p:cNvPr>
          <p:cNvSpPr txBox="1"/>
          <p:nvPr/>
        </p:nvSpPr>
        <p:spPr>
          <a:xfrm>
            <a:off x="7629993" y="2460641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2: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Enter a number:-1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Negative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ACA-D9B5-4CAA-92E5-98F9EEE00078}"/>
              </a:ext>
            </a:extLst>
          </p:cNvPr>
          <p:cNvSpPr txBox="1"/>
          <p:nvPr/>
        </p:nvSpPr>
        <p:spPr>
          <a:xfrm>
            <a:off x="7647625" y="4217511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3: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a number :0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F86D-8C6A-448D-B396-15134B95BAAB}"/>
              </a:ext>
            </a:extLst>
          </p:cNvPr>
          <p:cNvSpPr txBox="1"/>
          <p:nvPr/>
        </p:nvSpPr>
        <p:spPr>
          <a:xfrm>
            <a:off x="649485" y="5931353"/>
            <a:ext cx="11148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يكون لدينا جمل </a:t>
            </a:r>
            <a:r>
              <a:rPr lang="en-US" sz="2400" dirty="0"/>
              <a:t>if –</a:t>
            </a:r>
            <a:r>
              <a:rPr lang="en-US" sz="2400" dirty="0" err="1"/>
              <a:t>elif</a:t>
            </a:r>
            <a:r>
              <a:rPr lang="en-US" sz="2400" dirty="0"/>
              <a:t>-else</a:t>
            </a:r>
            <a:r>
              <a:rPr lang="ar-EG" sz="2400" dirty="0"/>
              <a:t> داخل جمل </a:t>
            </a:r>
            <a:r>
              <a:rPr lang="en-US" sz="2400" dirty="0"/>
              <a:t>if- </a:t>
            </a:r>
            <a:r>
              <a:rPr lang="en-US" sz="2400" dirty="0" err="1"/>
              <a:t>elif</a:t>
            </a:r>
            <a:r>
              <a:rPr lang="en-US" sz="2400" dirty="0"/>
              <a:t>- else</a:t>
            </a:r>
            <a:r>
              <a:rPr lang="ar-EG" sz="2400" dirty="0"/>
              <a:t>  وهذا يسمي </a:t>
            </a:r>
            <a:r>
              <a:rPr lang="en-US" sz="2400" dirty="0"/>
              <a:t>nesting</a:t>
            </a:r>
            <a:r>
              <a:rPr lang="ar-EG" sz="2400" dirty="0"/>
              <a:t> في لغة البرمجة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A885E-0DCE-4DC4-98E9-669AB3282DB2}"/>
              </a:ext>
            </a:extLst>
          </p:cNvPr>
          <p:cNvSpPr/>
          <p:nvPr/>
        </p:nvSpPr>
        <p:spPr>
          <a:xfrm>
            <a:off x="3231931" y="29397"/>
            <a:ext cx="5289331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Nested  if 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31ABA-E7B7-4B92-975D-5982F8AF981A}"/>
              </a:ext>
            </a:extLst>
          </p:cNvPr>
          <p:cNvSpPr txBox="1"/>
          <p:nvPr/>
        </p:nvSpPr>
        <p:spPr>
          <a:xfrm>
            <a:off x="5541498" y="6484430"/>
            <a:ext cx="62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أي رقم من هذه الجمل تستطيع أن تداخل بداخل واحدة أخري.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5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3" name="bomb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60609" y="602397"/>
            <a:ext cx="3401503" cy="53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23305" y="1643956"/>
            <a:ext cx="5893455" cy="472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0" dirty="0">
                <a:hlinkClick r:id="rId3"/>
              </a:rPr>
              <a:t>Telegram: Contact @Data_ScienceClub</a:t>
            </a:r>
            <a:endParaRPr lang="en-US" sz="243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 advTm="1000">
        <p15:prstTrans prst="curtains"/>
        <p:sndAc>
          <p:stSnd>
            <p:snd r:embed="rId2" name="bomb.wav"/>
          </p:stSnd>
        </p:sndAc>
      </p:transition>
    </mc:Choice>
    <mc:Fallback xmlns="">
      <p:transition spd="slow" advTm="1000">
        <p:fade/>
        <p:sndAc>
          <p:stSnd>
            <p:snd r:embed="rId4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1531</TotalTime>
  <Words>759</Words>
  <Application>Microsoft Office PowerPoint</Application>
  <PresentationFormat>Custom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sans mono</vt:lpstr>
      <vt:lpstr>Rockwell</vt:lpstr>
      <vt:lpstr>Gallery</vt:lpstr>
      <vt:lpstr>PowerPoint Presentation</vt:lpstr>
      <vt:lpstr>  اتخاذ القرار مطلوب عندما نريد أن نقوم بتنفيذ كود معين لو اتحقق الشرط الموجود فالكود.  تستخدم جملة IF –ELIF –ELSE  لإتخاذ القرار فالبايثون                                                       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29</cp:revision>
  <dcterms:created xsi:type="dcterms:W3CDTF">2021-08-22T22:04:12Z</dcterms:created>
  <dcterms:modified xsi:type="dcterms:W3CDTF">2021-09-27T19:57:51Z</dcterms:modified>
</cp:coreProperties>
</file>