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9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92091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Amr Ashraf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432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99" y="4035805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3331696" y="112873"/>
            <a:ext cx="47580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>
                <a:solidFill>
                  <a:schemeClr val="bg1"/>
                </a:solidFill>
              </a:rPr>
              <a:t>المتغيرات والثوابت والحروف فالبايثون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363E9-D924-4046-BF30-0637DA6F526F}"/>
              </a:ext>
            </a:extLst>
          </p:cNvPr>
          <p:cNvSpPr txBox="1"/>
          <p:nvPr/>
        </p:nvSpPr>
        <p:spPr>
          <a:xfrm>
            <a:off x="9521709" y="1192745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u="sng" dirty="0"/>
              <a:t>المتغيرات في البايثون:</a:t>
            </a:r>
            <a:endParaRPr 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1E1A5-1B83-49CE-AFCF-5B03F37E31E4}"/>
              </a:ext>
            </a:extLst>
          </p:cNvPr>
          <p:cNvSpPr txBox="1"/>
          <p:nvPr/>
        </p:nvSpPr>
        <p:spPr>
          <a:xfrm>
            <a:off x="6621453" y="1746209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/>
              <a:t>هو اسم مكان يستخدم لتخزين الداتا في الذاكرة   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45A759-AABB-4BD4-B79A-ABB13A5A37A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80121" y="2042130"/>
            <a:ext cx="1608235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number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FAA4A-BE43-4B4A-B09C-9F49DCA5E458}"/>
              </a:ext>
            </a:extLst>
          </p:cNvPr>
          <p:cNvSpPr txBox="1"/>
          <p:nvPr/>
        </p:nvSpPr>
        <p:spPr>
          <a:xfrm>
            <a:off x="8673088" y="2816375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u="sng" dirty="0"/>
              <a:t>اعطاء قيم للمتغيرات في البايثون:</a:t>
            </a:r>
            <a:endParaRPr lang="en-US" sz="24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B3E19-D41A-4571-B66E-5870359041B0}"/>
              </a:ext>
            </a:extLst>
          </p:cNvPr>
          <p:cNvSpPr txBox="1"/>
          <p:nvPr/>
        </p:nvSpPr>
        <p:spPr>
          <a:xfrm>
            <a:off x="7378240" y="3430613"/>
            <a:ext cx="372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400" dirty="0"/>
              <a:t>وصف واعطاء قيم للمتغيرات  </a:t>
            </a:r>
            <a:endParaRPr lang="en-US" sz="24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DBC6A70-C9BE-419C-9856-085FA55129A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6409" y="3114732"/>
            <a:ext cx="2751902" cy="615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website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"apple.com"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(website)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7ECD5-9B84-44B4-9A45-E557F319CB82}"/>
              </a:ext>
            </a:extLst>
          </p:cNvPr>
          <p:cNvSpPr txBox="1"/>
          <p:nvPr/>
        </p:nvSpPr>
        <p:spPr>
          <a:xfrm>
            <a:off x="3966655" y="3343403"/>
            <a:ext cx="1917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	apple.com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938E2-381E-4C4A-BFEE-E4D28F5002C5}"/>
              </a:ext>
            </a:extLst>
          </p:cNvPr>
          <p:cNvSpPr txBox="1"/>
          <p:nvPr/>
        </p:nvSpPr>
        <p:spPr>
          <a:xfrm>
            <a:off x="1180121" y="4313992"/>
            <a:ext cx="1067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b="1" i="1" dirty="0">
                <a:solidFill>
                  <a:srgbClr val="FFFF00"/>
                </a:solidFill>
              </a:rPr>
              <a:t>ملوحظة: لغة بايثون تعتبر لغة استنتاجية لذلك لا تحتاج ان تعرف نوع بايثون سواء كان </a:t>
            </a:r>
            <a:r>
              <a:rPr lang="en-US" sz="2400" b="1" i="1" dirty="0">
                <a:solidFill>
                  <a:srgbClr val="FFFF00"/>
                </a:solidFill>
              </a:rPr>
              <a:t>string or 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0AD4A-FCF6-4469-99E8-770866C7B01D}"/>
              </a:ext>
            </a:extLst>
          </p:cNvPr>
          <p:cNvSpPr txBox="1"/>
          <p:nvPr/>
        </p:nvSpPr>
        <p:spPr>
          <a:xfrm>
            <a:off x="9046957" y="5375521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u="sng" dirty="0"/>
              <a:t>تغيير القيم للمتغير:</a:t>
            </a:r>
            <a:endParaRPr lang="en-US" sz="2400" b="1" u="sng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8F3E523-893E-4E61-B600-0509F4291BB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1564" y="4836911"/>
            <a:ext cx="4073740" cy="1538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website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"apple.com"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(website) 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assigning a new value to website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website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"programiz.com"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(website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D9330-60F3-4119-B4EF-1B077132860D}"/>
              </a:ext>
            </a:extLst>
          </p:cNvPr>
          <p:cNvSpPr txBox="1"/>
          <p:nvPr/>
        </p:nvSpPr>
        <p:spPr>
          <a:xfrm>
            <a:off x="5575889" y="5245799"/>
            <a:ext cx="24004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ar-EG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000" b="1" dirty="0"/>
              <a:t>Apple.com</a:t>
            </a:r>
          </a:p>
          <a:p>
            <a:r>
              <a:rPr lang="en-US" sz="2000" b="1" dirty="0" err="1"/>
              <a:t>programiz</a:t>
            </a:r>
            <a:endParaRPr lang="ar-EG" sz="2000" b="1" dirty="0"/>
          </a:p>
          <a:p>
            <a:endParaRPr lang="ar-EG" dirty="0"/>
          </a:p>
          <a:p>
            <a:endParaRPr lang="ar-EG" dirty="0"/>
          </a:p>
          <a:p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6322824" y="759840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1E43F-AED6-4B64-99EA-2E37620FB7E9}"/>
              </a:ext>
            </a:extLst>
          </p:cNvPr>
          <p:cNvSpPr txBox="1"/>
          <p:nvPr/>
        </p:nvSpPr>
        <p:spPr>
          <a:xfrm>
            <a:off x="7877468" y="853385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u="sng" dirty="0"/>
              <a:t>اعطاء قيم متعددة لمتغيرات متعددة:</a:t>
            </a:r>
            <a:endParaRPr lang="en-US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08EE4-1728-4E79-8791-A8E570885937}"/>
              </a:ext>
            </a:extLst>
          </p:cNvPr>
          <p:cNvSpPr txBox="1"/>
          <p:nvPr/>
        </p:nvSpPr>
        <p:spPr>
          <a:xfrm>
            <a:off x="6238754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7CFC4-0DE2-4927-97F0-4755468E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12" y="597694"/>
            <a:ext cx="2468112" cy="1231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a, b, c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3.2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(a) 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(b)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(c)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5A9F6-41EE-45B0-9424-8ACB6F794F58}"/>
              </a:ext>
            </a:extLst>
          </p:cNvPr>
          <p:cNvSpPr txBox="1"/>
          <p:nvPr/>
        </p:nvSpPr>
        <p:spPr>
          <a:xfrm>
            <a:off x="7292170" y="3565862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u="sng" dirty="0"/>
              <a:t>عند إعطاء قيمة ثابتة لعدد من المتغيرات :</a:t>
            </a:r>
            <a:endParaRPr lang="en-US" sz="2400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EABCFC-67A7-49AD-BDE9-68AD04174D8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8555" y="3565862"/>
            <a:ext cx="2428969" cy="1231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y = z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"same"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(x) 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(y)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(z)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E0BD51-6E94-4497-9217-91C9A73AA5F7}"/>
              </a:ext>
            </a:extLst>
          </p:cNvPr>
          <p:cNvSpPr/>
          <p:nvPr/>
        </p:nvSpPr>
        <p:spPr>
          <a:xfrm>
            <a:off x="4224754" y="109558"/>
            <a:ext cx="2703443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>
                <a:solidFill>
                  <a:schemeClr val="bg1"/>
                </a:solidFill>
              </a:rPr>
              <a:t>الثوابت في البايثون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CA917-FF89-4687-9E7B-EFABB8245AF2}"/>
              </a:ext>
            </a:extLst>
          </p:cNvPr>
          <p:cNvSpPr txBox="1"/>
          <p:nvPr/>
        </p:nvSpPr>
        <p:spPr>
          <a:xfrm>
            <a:off x="6263158" y="1023480"/>
            <a:ext cx="519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/>
              <a:t>هو نوع من المتغيرات الذي لا يستطيع تغيير قيمته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A590C-3AB7-45E9-B3B0-B61DF7470AFB}"/>
              </a:ext>
            </a:extLst>
          </p:cNvPr>
          <p:cNvSpPr txBox="1"/>
          <p:nvPr/>
        </p:nvSpPr>
        <p:spPr>
          <a:xfrm>
            <a:off x="8599990" y="1851950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u="sng" dirty="0"/>
              <a:t>اعطاء قيم للثوابت فالبايثون</a:t>
            </a:r>
            <a:r>
              <a:rPr lang="ar-EG" sz="2400" u="sng" dirty="0"/>
              <a:t>:</a:t>
            </a:r>
            <a:endParaRPr lang="en-US" sz="24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AE79D-5118-4798-9221-E949D0641E73}"/>
              </a:ext>
            </a:extLst>
          </p:cNvPr>
          <p:cNvSpPr txBox="1"/>
          <p:nvPr/>
        </p:nvSpPr>
        <p:spPr>
          <a:xfrm>
            <a:off x="1312925" y="2330276"/>
            <a:ext cx="9900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الثوابت كلها معرفة في ملف </a:t>
            </a:r>
            <a:r>
              <a:rPr lang="en-US" sz="2400" dirty="0"/>
              <a:t>module</a:t>
            </a:r>
            <a:r>
              <a:rPr lang="ar-EG" sz="2400" dirty="0"/>
              <a:t> خاص بها وهو عبارة عن ملف يحتوي علي متغيرات ودوال</a:t>
            </a:r>
          </a:p>
          <a:p>
            <a:pPr algn="r" rtl="1"/>
            <a:r>
              <a:rPr lang="ar-EG" sz="2400" dirty="0"/>
              <a:t>الذي يستدعي بإسمه عند استخدام الثوابت.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760A9-63F8-42A5-8390-2F5AA043D57B}"/>
              </a:ext>
            </a:extLst>
          </p:cNvPr>
          <p:cNvSpPr txBox="1"/>
          <p:nvPr/>
        </p:nvSpPr>
        <p:spPr>
          <a:xfrm>
            <a:off x="8633617" y="3696727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u="sng" dirty="0"/>
              <a:t>وصف و إعطاء قيمة لمتغير</a:t>
            </a:r>
            <a:r>
              <a:rPr lang="ar-EG" sz="2400" u="sng" dirty="0"/>
              <a:t>:</a:t>
            </a:r>
            <a:endParaRPr lang="en-US" sz="24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E1775-42C8-4CC7-9230-67143F2535E7}"/>
              </a:ext>
            </a:extLst>
          </p:cNvPr>
          <p:cNvSpPr txBox="1"/>
          <p:nvPr/>
        </p:nvSpPr>
        <p:spPr>
          <a:xfrm>
            <a:off x="1023557" y="3650560"/>
            <a:ext cx="2977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#Create a constant .</a:t>
            </a:r>
            <a:r>
              <a:rPr lang="en-US" sz="2000" dirty="0" err="1"/>
              <a:t>py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PI =3.14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GRAVITY = 9.8</a:t>
            </a:r>
            <a:r>
              <a:rPr lang="en-US" dirty="0"/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FD8B7-BC03-46F1-8621-F6EADD44C289}"/>
              </a:ext>
            </a:extLst>
          </p:cNvPr>
          <p:cNvSpPr txBox="1"/>
          <p:nvPr/>
        </p:nvSpPr>
        <p:spPr>
          <a:xfrm>
            <a:off x="1023557" y="4666223"/>
            <a:ext cx="3201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create a main.py: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Import constant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Print(constant .PI 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Print(constant . GRAVITY)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97F6B-6E0E-4AC1-9116-98EA3AC3EC8C}"/>
              </a:ext>
            </a:extLst>
          </p:cNvPr>
          <p:cNvSpPr txBox="1"/>
          <p:nvPr/>
        </p:nvSpPr>
        <p:spPr>
          <a:xfrm>
            <a:off x="6041304" y="4780345"/>
            <a:ext cx="1300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b="1" dirty="0"/>
              <a:t>:</a:t>
            </a:r>
          </a:p>
          <a:p>
            <a:pPr lvl="1"/>
            <a:r>
              <a:rPr lang="en-US" sz="2400" b="1" dirty="0"/>
              <a:t>3.14</a:t>
            </a:r>
          </a:p>
          <a:p>
            <a:pPr lvl="1"/>
            <a:r>
              <a:rPr lang="en-US" sz="2400" b="1" dirty="0"/>
              <a:t>9.8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9D73E-6ADD-461C-9BEC-AC0C21D5ACE6}"/>
              </a:ext>
            </a:extLst>
          </p:cNvPr>
          <p:cNvSpPr txBox="1"/>
          <p:nvPr/>
        </p:nvSpPr>
        <p:spPr>
          <a:xfrm>
            <a:off x="4588358" y="6264379"/>
            <a:ext cx="681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FF00"/>
                </a:solidFill>
              </a:rPr>
              <a:t>ملحوظة: يجب ان نستخدم </a:t>
            </a:r>
            <a:r>
              <a:rPr lang="en-US" sz="2400" b="1" dirty="0">
                <a:solidFill>
                  <a:srgbClr val="FFFF00"/>
                </a:solidFill>
              </a:rPr>
              <a:t>capital letters </a:t>
            </a:r>
            <a:r>
              <a:rPr lang="ar-EG" sz="2400" b="1" dirty="0">
                <a:solidFill>
                  <a:srgbClr val="FFFF00"/>
                </a:solidFill>
              </a:rPr>
              <a:t> لوصف الثوابت 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3413020" y="1246280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ECA43-11AC-48AD-BA87-A3EF9E76F2D5}"/>
              </a:ext>
            </a:extLst>
          </p:cNvPr>
          <p:cNvSpPr/>
          <p:nvPr/>
        </p:nvSpPr>
        <p:spPr>
          <a:xfrm>
            <a:off x="4399722" y="141821"/>
            <a:ext cx="2718709" cy="38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>
                <a:solidFill>
                  <a:schemeClr val="bg1"/>
                </a:solidFill>
              </a:rPr>
              <a:t>الحروف فالبايثون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48910-9269-4650-9F07-FD8441E3F1FA}"/>
              </a:ext>
            </a:extLst>
          </p:cNvPr>
          <p:cNvSpPr txBox="1"/>
          <p:nvPr/>
        </p:nvSpPr>
        <p:spPr>
          <a:xfrm>
            <a:off x="4959944" y="1271676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/>
              <a:t>الحرف هو عبارة عن صف من الداتا المعطاة في المتغير او الثابت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632C6-C107-410B-82CC-13CA69A71395}"/>
              </a:ext>
            </a:extLst>
          </p:cNvPr>
          <p:cNvSpPr txBox="1"/>
          <p:nvPr/>
        </p:nvSpPr>
        <p:spPr>
          <a:xfrm>
            <a:off x="8376356" y="2133601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/>
              <a:t>يوجد أنواع متنوعة من الاحرف :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4714-7DD9-47E4-83DD-7EC2D67A524F}"/>
              </a:ext>
            </a:extLst>
          </p:cNvPr>
          <p:cNvSpPr txBox="1"/>
          <p:nvPr/>
        </p:nvSpPr>
        <p:spPr>
          <a:xfrm>
            <a:off x="4052425" y="2637098"/>
            <a:ext cx="739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الارقام وهي تنتمي إلي ثلاث أنواع وهم </a:t>
            </a:r>
            <a:r>
              <a:rPr lang="en-US" sz="2400" dirty="0"/>
              <a:t>integer ,Float , complex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3D4EE-E703-448F-81D9-6D4BA5BE58B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1598" y="937607"/>
            <a:ext cx="3950826" cy="4801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0b1010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#Binary Literals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b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100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#Decimal Literal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c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0o310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#Octal Literal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d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0x12c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#Hexadecimal Literal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#Float Literal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float_1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float_2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1.5e2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#Complex Literal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3.14j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(a, b, c, 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(float_1, float_2)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(x, x .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imag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, x . real 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31DA2-7837-4BAD-9B1F-ACEA5727C040}"/>
              </a:ext>
            </a:extLst>
          </p:cNvPr>
          <p:cNvSpPr txBox="1"/>
          <p:nvPr/>
        </p:nvSpPr>
        <p:spPr>
          <a:xfrm>
            <a:off x="5881511" y="4481689"/>
            <a:ext cx="240161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b="1" dirty="0"/>
              <a:t>10 100 200 300</a:t>
            </a:r>
          </a:p>
          <a:p>
            <a:pPr lvl="1"/>
            <a:r>
              <a:rPr lang="en-US" b="1" dirty="0"/>
              <a:t>10.5    150.0</a:t>
            </a:r>
          </a:p>
          <a:p>
            <a:pPr lvl="1"/>
            <a:r>
              <a:rPr lang="en-US" b="1" dirty="0"/>
              <a:t>3.14J    3.14   0.0</a:t>
            </a: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29F8F9-7D06-4003-9D8A-702377B66E71}"/>
              </a:ext>
            </a:extLst>
          </p:cNvPr>
          <p:cNvSpPr txBox="1"/>
          <p:nvPr/>
        </p:nvSpPr>
        <p:spPr>
          <a:xfrm>
            <a:off x="8794044" y="508000"/>
            <a:ext cx="2174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/>
              <a:t>:</a:t>
            </a:r>
            <a:r>
              <a:rPr lang="en-US" sz="2800" b="1" u="sng" dirty="0"/>
              <a:t>String </a:t>
            </a:r>
            <a:r>
              <a:rPr lang="ar-EG" sz="2800" b="1" u="sng" dirty="0"/>
              <a:t>حروف</a:t>
            </a:r>
            <a:endParaRPr lang="en-US" sz="28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BF19E-6C7C-475D-83F7-F744CEAB75B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4488" y="630942"/>
            <a:ext cx="8579556" cy="3077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strings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"This is Python"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char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"C"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Multiline str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"""This is a multiline string with more than one line code."""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Unicode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u"\u00dcnic\u00f6de"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Raw str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r “ raw  \n string"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(strings)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(char)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(multiline str) 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 Unicode)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(raw str)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27168-9B6B-4E37-9E01-34C50912CC58}"/>
              </a:ext>
            </a:extLst>
          </p:cNvPr>
          <p:cNvSpPr txBox="1"/>
          <p:nvPr/>
        </p:nvSpPr>
        <p:spPr>
          <a:xfrm>
            <a:off x="1517126" y="3786249"/>
            <a:ext cx="24585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dirty="0"/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python</a:t>
            </a:r>
          </a:p>
          <a:p>
            <a:pPr lvl="1"/>
            <a:r>
              <a:rPr lang="en-US" sz="2000" dirty="0"/>
              <a:t>C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DFFCCE-45D5-4792-881D-ABA8C68C6EC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52221" y="5078911"/>
            <a:ext cx="5904089" cy="12311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This is a multiline string with more than one line code.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Unicode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droid sans mono"/>
              </a:rPr>
              <a:t>Raw \ n string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5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73B97-F417-43B8-B296-25432877364C}"/>
              </a:ext>
            </a:extLst>
          </p:cNvPr>
          <p:cNvSpPr txBox="1"/>
          <p:nvPr/>
        </p:nvSpPr>
        <p:spPr>
          <a:xfrm>
            <a:off x="8282941" y="417689"/>
            <a:ext cx="2707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800" b="1" u="sng" dirty="0"/>
              <a:t>حروف </a:t>
            </a:r>
            <a:r>
              <a:rPr lang="en-US" sz="2800" b="1" u="sng" dirty="0"/>
              <a:t>Boolean</a:t>
            </a:r>
            <a:r>
              <a:rPr lang="ar-EG" sz="2800" b="1" u="sng" dirty="0"/>
              <a:t> :</a:t>
            </a:r>
            <a:endParaRPr lang="en-US" sz="28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9D908-1F4B-4EF6-A3D3-B3544BE8105A}"/>
              </a:ext>
            </a:extLst>
          </p:cNvPr>
          <p:cNvSpPr txBox="1"/>
          <p:nvPr/>
        </p:nvSpPr>
        <p:spPr>
          <a:xfrm>
            <a:off x="5007167" y="1049867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هي قيمة تعطي قيمتين </a:t>
            </a:r>
            <a:r>
              <a:rPr lang="en-US" sz="2400" b="1" dirty="0">
                <a:solidFill>
                  <a:schemeClr val="accent1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D9BE4-60EE-4D37-BFCD-B80869F9632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84913" y="586040"/>
            <a:ext cx="2335264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droid sans mono"/>
              </a:rPr>
              <a:t>True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 = 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droid sans mono"/>
              </a:rPr>
              <a:t>False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droid sans mono"/>
              </a:rPr>
              <a:t>True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+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b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droid sans mono"/>
              </a:rPr>
              <a:t>False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+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"x is"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"y is"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"a:"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"b:"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b)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8F37E-27CD-4743-8093-92BF1EC6EFE9}"/>
              </a:ext>
            </a:extLst>
          </p:cNvPr>
          <p:cNvSpPr txBox="1"/>
          <p:nvPr/>
        </p:nvSpPr>
        <p:spPr>
          <a:xfrm>
            <a:off x="1405466" y="3758414"/>
            <a:ext cx="1958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/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 is True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 is False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a:5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b:10</a:t>
            </a:r>
          </a:p>
        </p:txBody>
      </p:sp>
    </p:spTree>
    <p:extLst>
      <p:ext uri="{BB962C8B-B14F-4D97-AF65-F5344CB8AC3E}">
        <p14:creationId xmlns:p14="http://schemas.microsoft.com/office/powerpoint/2010/main" val="171320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0561D9-5462-43C9-B1C2-005F25BF7B89}"/>
              </a:ext>
            </a:extLst>
          </p:cNvPr>
          <p:cNvSpPr txBox="1"/>
          <p:nvPr/>
        </p:nvSpPr>
        <p:spPr>
          <a:xfrm>
            <a:off x="4823791" y="23854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Special literals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C24FE5-4568-429A-A3F6-36BE2013473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8781" y="700205"/>
            <a:ext cx="4028662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drink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"Available“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food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droid sans mono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(x):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 == drink: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(drink)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(food)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menu(drink)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menu(food)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A2D12-C3B0-4ED0-8DF5-FE7C4E671193}"/>
              </a:ext>
            </a:extLst>
          </p:cNvPr>
          <p:cNvSpPr txBox="1"/>
          <p:nvPr/>
        </p:nvSpPr>
        <p:spPr>
          <a:xfrm>
            <a:off x="6785113" y="1345096"/>
            <a:ext cx="1146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7A5DA0-3A69-44C0-92C2-A51DD9B5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113" y="1873598"/>
            <a:ext cx="1550504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Available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88D47-21DE-49E4-A98C-65EEA5FE88DE}"/>
              </a:ext>
            </a:extLst>
          </p:cNvPr>
          <p:cNvSpPr txBox="1"/>
          <p:nvPr/>
        </p:nvSpPr>
        <p:spPr>
          <a:xfrm>
            <a:off x="1086678" y="4650719"/>
            <a:ext cx="104029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EG" sz="2400" dirty="0"/>
              <a:t>تحتوي بايثون علي كلام مختص مثل </a:t>
            </a:r>
            <a:r>
              <a:rPr lang="en-US" sz="2400" dirty="0"/>
              <a:t>None</a:t>
            </a:r>
            <a:r>
              <a:rPr lang="ar-EG" sz="2400" dirty="0"/>
              <a:t> .نختص بإستخدام ذلك في هذا الجزء لأنه لا يمكن ان نقوم به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7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4D456-9CFF-4493-9ECB-1A5F64F36C34}"/>
              </a:ext>
            </a:extLst>
          </p:cNvPr>
          <p:cNvSpPr txBox="1"/>
          <p:nvPr/>
        </p:nvSpPr>
        <p:spPr>
          <a:xfrm>
            <a:off x="4696418" y="145774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Literal collections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4730F4-1AA5-4904-8065-EE7D6706D06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2029" y="1149917"/>
            <a:ext cx="5883970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fruits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"apple"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"mango"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"orange"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numbers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#tuple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alphabets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'apple'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'ball'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'c’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'cat'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#dictionary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vowels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‘I'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'u'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(fruits)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(numbers)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(alphabets)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(vowels)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EFB3A-F348-4C9D-AB4B-619837BF3C24}"/>
              </a:ext>
            </a:extLst>
          </p:cNvPr>
          <p:cNvSpPr txBox="1"/>
          <p:nvPr/>
        </p:nvSpPr>
        <p:spPr>
          <a:xfrm>
            <a:off x="7924799" y="114991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A44D55-4803-4E8D-8EF5-43ED6FC47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5" y="1888581"/>
            <a:ext cx="4649010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['apple', 'mango', 'orange’]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(1, 2, 3)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{'a': 'apple', 'b': 'ball', 'c': 'cat’}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{'e', 'a', 'o', ‘I ’ , 'u'}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86F77-42CC-45B8-BAED-4E81AA548EC5}"/>
              </a:ext>
            </a:extLst>
          </p:cNvPr>
          <p:cNvSpPr txBox="1"/>
          <p:nvPr/>
        </p:nvSpPr>
        <p:spPr>
          <a:xfrm>
            <a:off x="993913" y="4554718"/>
            <a:ext cx="1069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هنا نستخدم اربعة مجموعات من الكلمات وهم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literals, Tuple literals,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literals, and Set literals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671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955</TotalTime>
  <Words>782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droid sans mono</vt:lpstr>
      <vt:lpstr>Rockwell</vt:lpstr>
      <vt:lpstr>Gallery</vt:lpstr>
      <vt:lpstr>PowerPoint Presentation</vt:lpstr>
      <vt:lpstr>                                               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22</cp:revision>
  <dcterms:created xsi:type="dcterms:W3CDTF">2021-08-22T22:04:12Z</dcterms:created>
  <dcterms:modified xsi:type="dcterms:W3CDTF">2021-09-05T22:44:05Z</dcterms:modified>
</cp:coreProperties>
</file>