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45"/>
            <a:ext cx="12192000" cy="619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2788356" y="186800"/>
            <a:ext cx="55737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Namespace and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6B9B-C55E-4016-A8A4-638D10307547}"/>
              </a:ext>
            </a:extLst>
          </p:cNvPr>
          <p:cNvSpPr txBox="1"/>
          <p:nvPr/>
        </p:nvSpPr>
        <p:spPr>
          <a:xfrm>
            <a:off x="5342021" y="1888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DFC95-464E-44E7-AEC0-90AE9D3E91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634" y="873296"/>
            <a:ext cx="5526752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Note: You may get different values for the 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'id(2)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'id(a)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id(a))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EB3C3-2C1C-40EC-BDFD-70D27E7CA4C2}"/>
              </a:ext>
            </a:extLst>
          </p:cNvPr>
          <p:cNvSpPr txBox="1"/>
          <p:nvPr/>
        </p:nvSpPr>
        <p:spPr>
          <a:xfrm>
            <a:off x="6196264" y="1065528"/>
            <a:ext cx="537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الاسم هو اسم معطي لل </a:t>
            </a:r>
            <a:r>
              <a:rPr lang="en-US" sz="2400" dirty="0"/>
              <a:t> object</a:t>
            </a:r>
            <a:r>
              <a:rPr lang="ar-EG" sz="2400" dirty="0"/>
              <a:t>,كل شئ في البايثون هو </a:t>
            </a:r>
            <a:r>
              <a:rPr lang="en-US" sz="2400" dirty="0"/>
              <a:t>object</a:t>
            </a:r>
            <a:r>
              <a:rPr lang="ar-EG" sz="2400" dirty="0"/>
              <a:t> ,والاسم هو الطريق للوصول إلي ال </a:t>
            </a:r>
            <a:r>
              <a:rPr lang="en-US" sz="2400" dirty="0"/>
              <a:t>object</a:t>
            </a:r>
            <a:r>
              <a:rPr lang="ar-EG" sz="2400" dirty="0"/>
              <a:t> الاساسي.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97749-A795-49BC-8133-9C9FF69A149A}"/>
              </a:ext>
            </a:extLst>
          </p:cNvPr>
          <p:cNvSpPr txBox="1"/>
          <p:nvPr/>
        </p:nvSpPr>
        <p:spPr>
          <a:xfrm>
            <a:off x="4463359" y="3111128"/>
            <a:ext cx="723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عندما نقوم </a:t>
            </a:r>
            <a:r>
              <a:rPr lang="en-US" sz="2400" dirty="0"/>
              <a:t>a=2</a:t>
            </a:r>
            <a:r>
              <a:rPr lang="ar-EG" sz="2400" dirty="0"/>
              <a:t> ,2 هو ال </a:t>
            </a:r>
            <a:r>
              <a:rPr lang="en-US" sz="2400" dirty="0"/>
              <a:t>object</a:t>
            </a:r>
            <a:r>
              <a:rPr lang="ar-EG" sz="2400" dirty="0"/>
              <a:t> ويخزن في الذاكرة ,ويعتبر </a:t>
            </a:r>
            <a:r>
              <a:rPr lang="en-US" sz="2400" dirty="0"/>
              <a:t>a</a:t>
            </a:r>
            <a:r>
              <a:rPr lang="ar-EG" sz="2400" dirty="0"/>
              <a:t> هو الاسم الخاص المرتبط به ,نستطيع ان نعرف مكان ال</a:t>
            </a:r>
            <a:r>
              <a:rPr lang="en-US" sz="2400" dirty="0"/>
              <a:t>object</a:t>
            </a:r>
            <a:r>
              <a:rPr lang="ar-EG" sz="2400" dirty="0"/>
              <a:t> فالذاكرة عن طريق دالة </a:t>
            </a:r>
            <a:r>
              <a:rPr lang="en-US" sz="2400" dirty="0"/>
              <a:t>id( )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4651-C64B-42B6-AD42-A1289916828F}"/>
              </a:ext>
            </a:extLst>
          </p:cNvPr>
          <p:cNvSpPr txBox="1"/>
          <p:nvPr/>
        </p:nvSpPr>
        <p:spPr>
          <a:xfrm>
            <a:off x="676144" y="319816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0EBC8CA-940A-4E99-BBC3-8D4871A86A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8617" y="4428820"/>
            <a:ext cx="2449393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id(2) = 9302208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id(a) = 9302208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C6602-CA8F-4FEC-B883-EBAB7F0DB21D}"/>
              </a:ext>
            </a:extLst>
          </p:cNvPr>
          <p:cNvSpPr txBox="1"/>
          <p:nvPr/>
        </p:nvSpPr>
        <p:spPr>
          <a:xfrm>
            <a:off x="4741007" y="4693076"/>
            <a:ext cx="695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نلاحظ كلا منهما ينتموا إلي نفس </a:t>
            </a:r>
            <a:r>
              <a:rPr lang="en-US" sz="2400" dirty="0"/>
              <a:t>object</a:t>
            </a:r>
            <a:r>
              <a:rPr lang="ar-EG" sz="2400" dirty="0"/>
              <a:t> لذلك يمتلكوا نفس ال </a:t>
            </a:r>
            <a:r>
              <a:rPr lang="en-US" sz="2400" dirty="0"/>
              <a:t>id( )</a:t>
            </a:r>
            <a:r>
              <a:rPr lang="ar-EG" sz="2400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3976666" y="-6597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E1D9A-89B3-40AD-B575-D9EE5511FBEA}"/>
              </a:ext>
            </a:extLst>
          </p:cNvPr>
          <p:cNvSpPr txBox="1"/>
          <p:nvPr/>
        </p:nvSpPr>
        <p:spPr>
          <a:xfrm>
            <a:off x="1257404" y="3429000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4F97B-F765-4F92-A911-93E39CB72B2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85314"/>
            <a:ext cx="6335695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Note: You may get different values for the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'id(a)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a+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'id(a)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'id(3)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'id(b)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id(b))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'id(2)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id(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7CB4-CDC7-48D8-816F-14215F77A0B9}"/>
              </a:ext>
            </a:extLst>
          </p:cNvPr>
          <p:cNvSpPr txBox="1"/>
          <p:nvPr/>
        </p:nvSpPr>
        <p:spPr>
          <a:xfrm>
            <a:off x="7210057" y="23123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B968B8-29AC-4AB2-AF7D-AD92804650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00921" y="873655"/>
            <a:ext cx="2604182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id(a) = 9302208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id(a) = 9302240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id(3) = 9302240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id(b) = 9302208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id(2) = 9302208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emory diagram of a variable">
            <a:extLst>
              <a:ext uri="{FF2B5EF4-FFF2-40B4-BE49-F238E27FC236}">
                <a16:creationId xmlns:a16="http://schemas.microsoft.com/office/drawing/2014/main" id="{4A6BE2F5-CECD-48EF-907D-E21439AE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613666"/>
            <a:ext cx="6010275" cy="20955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E0EB2-0D61-4D67-9137-E49D074356C9}"/>
              </a:ext>
            </a:extLst>
          </p:cNvPr>
          <p:cNvSpPr txBox="1"/>
          <p:nvPr/>
        </p:nvSpPr>
        <p:spPr>
          <a:xfrm>
            <a:off x="6559826" y="3313043"/>
            <a:ext cx="5458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 </a:t>
            </a:r>
            <a:r>
              <a:rPr lang="en-US" sz="2400" dirty="0"/>
              <a:t>object</a:t>
            </a:r>
            <a:r>
              <a:rPr lang="ar-EG" sz="2400" dirty="0"/>
              <a:t> رقم 2 واسم المتغير </a:t>
            </a:r>
            <a:r>
              <a:rPr lang="en-US" sz="2400" dirty="0"/>
              <a:t>a</a:t>
            </a:r>
            <a:r>
              <a:rPr lang="ar-EG" sz="2400" dirty="0"/>
              <a:t> مرتبطين ببعض .عندما نقوم ب </a:t>
            </a:r>
            <a:r>
              <a:rPr lang="en-US" sz="2400" dirty="0"/>
              <a:t>a=a+1</a:t>
            </a:r>
            <a:r>
              <a:rPr lang="ar-EG" sz="2400" dirty="0"/>
              <a:t> يظهر قيمة </a:t>
            </a:r>
            <a:r>
              <a:rPr lang="en-US" sz="2400" dirty="0"/>
              <a:t> object</a:t>
            </a:r>
            <a:r>
              <a:rPr lang="ar-EG" sz="2400" dirty="0"/>
              <a:t> وهي 3 فتصبح </a:t>
            </a:r>
            <a:r>
              <a:rPr lang="en-US" sz="2400" dirty="0"/>
              <a:t>a=3</a:t>
            </a:r>
            <a:r>
              <a:rPr lang="ar-EG" sz="2400" dirty="0"/>
              <a:t> لذلك نلاحظ ان </a:t>
            </a:r>
            <a:r>
              <a:rPr lang="en-US" sz="2400" dirty="0"/>
              <a:t>id(a)=id(3)</a:t>
            </a:r>
            <a:r>
              <a:rPr lang="ar-EG" sz="2400" dirty="0"/>
              <a:t> ,عندما تكون </a:t>
            </a:r>
            <a:r>
              <a:rPr lang="en-US" sz="2400" dirty="0"/>
              <a:t>b=2</a:t>
            </a:r>
            <a:r>
              <a:rPr lang="ar-EG" sz="2400" dirty="0"/>
              <a:t> فاسم المتغير </a:t>
            </a:r>
            <a:r>
              <a:rPr lang="en-US" sz="2400" dirty="0"/>
              <a:t>b</a:t>
            </a:r>
            <a:r>
              <a:rPr lang="ar-EG" sz="2400" dirty="0"/>
              <a:t> يكون مرتبط بال </a:t>
            </a:r>
            <a:r>
              <a:rPr lang="en-US" sz="2400" dirty="0"/>
              <a:t>object 2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E0BD51-6E94-4497-9217-91C9A73AA5F7}"/>
              </a:ext>
            </a:extLst>
          </p:cNvPr>
          <p:cNvSpPr/>
          <p:nvPr/>
        </p:nvSpPr>
        <p:spPr>
          <a:xfrm>
            <a:off x="3368842" y="155601"/>
            <a:ext cx="4379495" cy="39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Namespace in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C8F8C-A093-4B0C-928A-1E070F5AD7BE}"/>
              </a:ext>
            </a:extLst>
          </p:cNvPr>
          <p:cNvSpPr txBox="1"/>
          <p:nvPr/>
        </p:nvSpPr>
        <p:spPr>
          <a:xfrm>
            <a:off x="3778218" y="979485"/>
            <a:ext cx="806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/>
              <a:t> </a:t>
            </a:r>
            <a:r>
              <a:rPr lang="ar-EG" sz="2400" dirty="0"/>
              <a:t>الخاص به </a:t>
            </a:r>
            <a:r>
              <a:rPr lang="ar-EG" dirty="0"/>
              <a:t>.</a:t>
            </a:r>
            <a:r>
              <a:rPr lang="en-US" sz="2400" dirty="0"/>
              <a:t>object</a:t>
            </a:r>
            <a:r>
              <a:rPr lang="ar-EG" sz="2400" dirty="0"/>
              <a:t>هو مجموعة من الاسماء وكل اسم له </a:t>
            </a:r>
            <a:r>
              <a:rPr lang="en-US" sz="2400" dirty="0"/>
              <a:t>Namespace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E1827-77F5-4725-A240-7C1312AA9484}"/>
              </a:ext>
            </a:extLst>
          </p:cNvPr>
          <p:cNvSpPr txBox="1"/>
          <p:nvPr/>
        </p:nvSpPr>
        <p:spPr>
          <a:xfrm>
            <a:off x="5784977" y="1664138"/>
            <a:ext cx="60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الدوال مثل </a:t>
            </a:r>
            <a:r>
              <a:rPr lang="en-US" sz="2400" dirty="0"/>
              <a:t>id(),print()</a:t>
            </a:r>
            <a:r>
              <a:rPr lang="ar-EG" sz="2400" dirty="0"/>
              <a:t> تكون مرئية للكود كله (متاحة) وهذا النوع يسمي </a:t>
            </a:r>
            <a:r>
              <a:rPr lang="en-US" sz="2400" dirty="0"/>
              <a:t>global namespace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C72B2-EE24-4504-BE51-505A035AECE7}"/>
              </a:ext>
            </a:extLst>
          </p:cNvPr>
          <p:cNvSpPr txBox="1"/>
          <p:nvPr/>
        </p:nvSpPr>
        <p:spPr>
          <a:xfrm>
            <a:off x="3043686" y="2579565"/>
            <a:ext cx="904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/>
              <a:t> </a:t>
            </a:r>
            <a:r>
              <a:rPr lang="ar-EG" sz="2400" dirty="0"/>
              <a:t>هذ النوع عندما نستدعي دوال التي تحتوي علي اسماء معرفة فيه </a:t>
            </a:r>
            <a:r>
              <a:rPr lang="ar-EG" dirty="0"/>
              <a:t>.</a:t>
            </a:r>
            <a:r>
              <a:rPr lang="en-US" sz="2400" dirty="0"/>
              <a:t>Local namespace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050481-B5A2-4805-8B32-F920611E18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2624" y="208402"/>
            <a:ext cx="798707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5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2" name="Picture 2" descr="Nested Namespaces in Python Programming">
            <a:extLst>
              <a:ext uri="{FF2B5EF4-FFF2-40B4-BE49-F238E27FC236}">
                <a16:creationId xmlns:a16="http://schemas.microsoft.com/office/drawing/2014/main" id="{B4CF3A2A-1E1C-42F0-B170-0291E68D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" y="966233"/>
            <a:ext cx="3342968" cy="5214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3416968" y="199695"/>
            <a:ext cx="4407518" cy="74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variable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6ABB5-91CB-4004-90C4-C17EDB1B291C}"/>
              </a:ext>
            </a:extLst>
          </p:cNvPr>
          <p:cNvSpPr txBox="1"/>
          <p:nvPr/>
        </p:nvSpPr>
        <p:spPr>
          <a:xfrm>
            <a:off x="7617050" y="3129745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u="sng" dirty="0"/>
              <a:t>يوجد ثلاث انواع من المحتوي الداخلي:</a:t>
            </a:r>
            <a:endParaRPr lang="en-US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FF80C-5AC7-4F07-9990-1C31AD7E49A4}"/>
              </a:ext>
            </a:extLst>
          </p:cNvPr>
          <p:cNvSpPr txBox="1"/>
          <p:nvPr/>
        </p:nvSpPr>
        <p:spPr>
          <a:xfrm>
            <a:off x="261358" y="1214605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scope and 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 in python: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A109C-74E2-4FAD-9D84-D92C26369A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13610" y="2659559"/>
            <a:ext cx="3316934" cy="1538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outer</a:t>
            </a:r>
            <a:r>
              <a:rPr lang="en-US" altLang="en-US" sz="2000" dirty="0">
                <a:solidFill>
                  <a:srgbClr val="61AEEE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inner</a:t>
            </a:r>
            <a:r>
              <a:rPr lang="en-US" altLang="en-US" sz="2000" dirty="0">
                <a:solidFill>
                  <a:srgbClr val="61AEEE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c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1AF3-C959-40C8-B131-194AF282672F}"/>
              </a:ext>
            </a:extLst>
          </p:cNvPr>
          <p:cNvSpPr txBox="1"/>
          <p:nvPr/>
        </p:nvSpPr>
        <p:spPr>
          <a:xfrm>
            <a:off x="6096000" y="3899029"/>
            <a:ext cx="497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محتوي دالة يحتوي علي </a:t>
            </a:r>
            <a:r>
              <a:rPr lang="en-US" sz="2400" dirty="0"/>
              <a:t>local names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626B-279E-4E7E-89DB-76265FFCFDC8}"/>
              </a:ext>
            </a:extLst>
          </p:cNvPr>
          <p:cNvSpPr txBox="1"/>
          <p:nvPr/>
        </p:nvSpPr>
        <p:spPr>
          <a:xfrm>
            <a:off x="5579165" y="4498808"/>
            <a:ext cx="558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محتوي </a:t>
            </a:r>
            <a:r>
              <a:rPr lang="en-US" sz="2400" dirty="0"/>
              <a:t>module</a:t>
            </a:r>
            <a:r>
              <a:rPr lang="ar-EG" sz="2400" dirty="0"/>
              <a:t> الذي يكون فيه </a:t>
            </a:r>
            <a:r>
              <a:rPr lang="en-US" sz="2400" dirty="0"/>
              <a:t>global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E9294-4402-4139-A4F4-09A0285FA10D}"/>
              </a:ext>
            </a:extLst>
          </p:cNvPr>
          <p:cNvSpPr txBox="1"/>
          <p:nvPr/>
        </p:nvSpPr>
        <p:spPr>
          <a:xfrm>
            <a:off x="7617050" y="5268092"/>
            <a:ext cx="354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محتوي يملك اسماء مجودة فيه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7C430-5DE9-464D-BAFE-01730BAAEA37}"/>
              </a:ext>
            </a:extLst>
          </p:cNvPr>
          <p:cNvSpPr txBox="1"/>
          <p:nvPr/>
        </p:nvSpPr>
        <p:spPr>
          <a:xfrm>
            <a:off x="5253565" y="1134977"/>
            <a:ext cx="6343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بالرغم من يوجد انواع مختلفة من ال </a:t>
            </a:r>
            <a:r>
              <a:rPr lang="en-US" sz="2400" dirty="0"/>
              <a:t>namespace</a:t>
            </a:r>
            <a:r>
              <a:rPr lang="ar-EG" sz="2400" dirty="0"/>
              <a:t> ,ربما لا نستطيع ان نستخدمهم من كل جزء فالبرنامج .فال </a:t>
            </a:r>
            <a:r>
              <a:rPr lang="en-US" sz="2400" dirty="0"/>
              <a:t>scope </a:t>
            </a:r>
            <a:r>
              <a:rPr lang="ar-EG" sz="2400" dirty="0"/>
              <a:t> هو جزء من البرنامج من المكان الذي يصل به ال </a:t>
            </a:r>
            <a:r>
              <a:rPr lang="en-US" sz="2400" dirty="0"/>
              <a:t>namespace</a:t>
            </a:r>
            <a:r>
              <a:rPr lang="ar-EG" sz="2400" dirty="0"/>
              <a:t> مباشرة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F717C-5A1E-471F-A994-A98E629632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6413" y="227049"/>
            <a:ext cx="4066675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outer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inner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19A66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inner function()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outer function()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B8F0C-18BB-4DF4-AA5B-96D363A6AB9F}"/>
              </a:ext>
            </a:extLst>
          </p:cNvPr>
          <p:cNvSpPr txBox="1"/>
          <p:nvPr/>
        </p:nvSpPr>
        <p:spPr>
          <a:xfrm>
            <a:off x="5344204" y="593907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12CE6-3844-4EF8-9AD8-540C716B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3" y="1191000"/>
            <a:ext cx="144379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9ACE7-1BA4-49A3-A80E-32B35CA65903}"/>
              </a:ext>
            </a:extLst>
          </p:cNvPr>
          <p:cNvSpPr txBox="1"/>
          <p:nvPr/>
        </p:nvSpPr>
        <p:spPr>
          <a:xfrm>
            <a:off x="5344204" y="2772098"/>
            <a:ext cx="642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اسم المتغير </a:t>
            </a:r>
            <a:r>
              <a:rPr lang="en-US" sz="2400" dirty="0"/>
              <a:t>a</a:t>
            </a:r>
            <a:r>
              <a:rPr lang="ar-EG" sz="2400" dirty="0"/>
              <a:t>  يعتبر </a:t>
            </a:r>
            <a:r>
              <a:rPr lang="en-US" sz="2400" dirty="0"/>
              <a:t>global</a:t>
            </a:r>
            <a:r>
              <a:rPr lang="ar-EG" sz="2400" dirty="0"/>
              <a:t> .</a:t>
            </a:r>
            <a:r>
              <a:rPr lang="en-US" sz="2400" dirty="0"/>
              <a:t>outer </a:t>
            </a:r>
            <a:r>
              <a:rPr lang="ar-EG" sz="2400" dirty="0"/>
              <a:t> </a:t>
            </a:r>
            <a:r>
              <a:rPr lang="en-US" sz="2400" dirty="0"/>
              <a:t>function</a:t>
            </a:r>
            <a:r>
              <a:rPr lang="ar-EG" sz="2400" dirty="0"/>
              <a:t> يعتبر </a:t>
            </a:r>
          </a:p>
          <a:p>
            <a:pPr algn="r" rtl="1"/>
            <a:r>
              <a:rPr lang="en-US" sz="2400" dirty="0"/>
              <a:t>Local namespace of inner function()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5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E8F494-0B62-4366-8563-DCB7E4E998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4219" y="214389"/>
            <a:ext cx="4186991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outer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global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19A66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inner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global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inner function()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Outer function()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82A76-C32D-4A02-8843-4832B15A9B99}"/>
              </a:ext>
            </a:extLst>
          </p:cNvPr>
          <p:cNvSpPr txBox="1"/>
          <p:nvPr/>
        </p:nvSpPr>
        <p:spPr>
          <a:xfrm>
            <a:off x="5508339" y="50463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A1792-3360-43B5-89F8-6A330C7F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521" y="1322385"/>
            <a:ext cx="1084845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a = 30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2CF1A-5038-42F2-9553-5E868859AA4A}"/>
              </a:ext>
            </a:extLst>
          </p:cNvPr>
          <p:cNvSpPr txBox="1"/>
          <p:nvPr/>
        </p:nvSpPr>
        <p:spPr>
          <a:xfrm>
            <a:off x="1955614" y="3651229"/>
            <a:ext cx="614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فكل القيم تنتمي إلي</a:t>
            </a:r>
            <a:r>
              <a:rPr lang="en-US" sz="2400" dirty="0"/>
              <a:t> </a:t>
            </a:r>
            <a:r>
              <a:rPr lang="ar-EG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281C6-B53A-4139-9827-1368851E3241}"/>
              </a:ext>
            </a:extLst>
          </p:cNvPr>
          <p:cNvSpPr txBox="1"/>
          <p:nvPr/>
        </p:nvSpPr>
        <p:spPr>
          <a:xfrm>
            <a:off x="4678018" y="3235730"/>
            <a:ext cx="6149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في هذا البرنامج ,يوجد ثلاث اسماء متغيرات </a:t>
            </a:r>
            <a:r>
              <a:rPr lang="en-US" sz="2400" dirty="0"/>
              <a:t>a</a:t>
            </a:r>
            <a:r>
              <a:rPr lang="ar-EG" sz="2400" dirty="0"/>
              <a:t> موجودين في </a:t>
            </a:r>
            <a:r>
              <a:rPr lang="en-US" sz="2400" dirty="0"/>
              <a:t>namespaces</a:t>
            </a:r>
            <a:r>
              <a:rPr lang="ar-EG" sz="2400" dirty="0"/>
              <a:t> منفصلة.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2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1286</TotalTime>
  <Words>628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mono</vt:lpstr>
      <vt:lpstr>Rockwell</vt:lpstr>
      <vt:lpstr>Gallery</vt:lpstr>
      <vt:lpstr>PowerPoint Presentation</vt:lpstr>
      <vt:lpstr>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19</cp:revision>
  <dcterms:created xsi:type="dcterms:W3CDTF">2021-08-22T22:04:12Z</dcterms:created>
  <dcterms:modified xsi:type="dcterms:W3CDTF">2021-09-05T22:47:14Z</dcterms:modified>
</cp:coreProperties>
</file>