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292091"/>
            <a:ext cx="335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ar-EG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عمرو أشرف محمد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298"/>
            <a:ext cx="12192000" cy="64323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5AEC7D-E199-446C-ACBC-EA914F33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89" y="1025787"/>
            <a:ext cx="4691990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fractions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Fraction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+ F(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F(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9BEBF-94CA-4FA4-A22E-C52CAED7361A}"/>
              </a:ext>
            </a:extLst>
          </p:cNvPr>
          <p:cNvSpPr txBox="1"/>
          <p:nvPr/>
        </p:nvSpPr>
        <p:spPr>
          <a:xfrm>
            <a:off x="7558342" y="809219"/>
            <a:ext cx="11929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2/3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6/5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6805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C1AB60-838C-4AB9-AAFE-3FA3EED316B1}"/>
              </a:ext>
            </a:extLst>
          </p:cNvPr>
          <p:cNvSpPr txBox="1"/>
          <p:nvPr/>
        </p:nvSpPr>
        <p:spPr>
          <a:xfrm>
            <a:off x="3910262" y="84221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Mathematics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5C1CB-8767-4693-9C2C-FA764ECD9000}"/>
              </a:ext>
            </a:extLst>
          </p:cNvPr>
          <p:cNvSpPr txBox="1"/>
          <p:nvPr/>
        </p:nvSpPr>
        <p:spPr>
          <a:xfrm>
            <a:off x="472287" y="1070843"/>
            <a:ext cx="1163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تشمل بايثون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مثل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math and random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لتنفذ عمليات حسابية مثل ألجوريزمات و إحصاء  واستاتيكا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DE38EA-A963-4C63-85A3-C3AD6C5E7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08" y="2042076"/>
            <a:ext cx="3847049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math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(math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(math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.cos(math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pi))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(math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(math.log10(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(math</a:t>
            </a:r>
            <a:r>
              <a:rPr lang="ar-EG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(math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factorial(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96BDA-0097-49A7-A9DB-F8CE7CFC5F2B}"/>
              </a:ext>
            </a:extLst>
          </p:cNvPr>
          <p:cNvSpPr txBox="1"/>
          <p:nvPr/>
        </p:nvSpPr>
        <p:spPr>
          <a:xfrm>
            <a:off x="5522495" y="1995910"/>
            <a:ext cx="18133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3.141592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22026.4657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720</a:t>
            </a:r>
          </a:p>
        </p:txBody>
      </p:sp>
    </p:spTree>
    <p:extLst>
      <p:ext uri="{BB962C8B-B14F-4D97-AF65-F5344CB8AC3E}">
        <p14:creationId xmlns:p14="http://schemas.microsoft.com/office/powerpoint/2010/main" val="403891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3AC1CC-6D63-4F89-97D9-8E9F0BB8B5E6}"/>
              </a:ext>
            </a:extLst>
          </p:cNvPr>
          <p:cNvSpPr txBox="1"/>
          <p:nvPr/>
        </p:nvSpPr>
        <p:spPr>
          <a:xfrm>
            <a:off x="3739685" y="180474"/>
            <a:ext cx="829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هنا ..يوجد العديد من دوال وخصأئص المتغيرات في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math module</a:t>
            </a:r>
            <a:r>
              <a:rPr lang="ar-EG" dirty="0"/>
              <a:t> 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E4DFCB-5378-4F89-ADF7-3DA79D40F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38" y="824354"/>
            <a:ext cx="6697346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random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(random 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'b'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'd'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'e’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Get random choice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(random . choice(x))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Shuffle 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. shuffle(x)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Print the shuffled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Print random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(random .random())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3AA615-051D-4B45-A3A6-5CE9DBB2E42F}"/>
              </a:ext>
            </a:extLst>
          </p:cNvPr>
          <p:cNvSpPr txBox="1"/>
          <p:nvPr/>
        </p:nvSpPr>
        <p:spPr>
          <a:xfrm>
            <a:off x="8061158" y="1058779"/>
            <a:ext cx="26484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]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0.568282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5FEF1-7A54-4E9A-86A5-B21EE976F611}"/>
              </a:ext>
            </a:extLst>
          </p:cNvPr>
          <p:cNvSpPr txBox="1"/>
          <p:nvPr/>
        </p:nvSpPr>
        <p:spPr>
          <a:xfrm>
            <a:off x="2929122" y="4934313"/>
            <a:ext cx="859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/>
              <a:t>يوجد العديد من الدوال والخصائص للمتغيرات في </a:t>
            </a:r>
            <a:r>
              <a:rPr lang="en-US" sz="2400" dirty="0"/>
              <a:t>python random module </a:t>
            </a:r>
            <a:r>
              <a:rPr lang="ar-EG" sz="2400" dirty="0"/>
              <a:t>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24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4CE0AF-F4E5-4DB7-A5D6-83DADC3B58A1}"/>
              </a:ext>
            </a:extLst>
          </p:cNvPr>
          <p:cNvSpPr/>
          <p:nvPr/>
        </p:nvSpPr>
        <p:spPr>
          <a:xfrm>
            <a:off x="1953490" y="110836"/>
            <a:ext cx="7938655" cy="76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Numbers ,Type conversion and mathematics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AAE8F-A09B-44CA-BF3F-AD5C975AA411}"/>
              </a:ext>
            </a:extLst>
          </p:cNvPr>
          <p:cNvSpPr txBox="1"/>
          <p:nvPr/>
        </p:nvSpPr>
        <p:spPr>
          <a:xfrm>
            <a:off x="140587" y="1052946"/>
            <a:ext cx="11910825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EG" sz="2800" b="1" dirty="0">
                <a:latin typeface="Arial" panose="020B0604020202020204" pitchFamily="34" charset="0"/>
                <a:cs typeface="Arial" panose="020B0604020202020204" pitchFamily="34" charset="0"/>
              </a:rPr>
              <a:t>نوع الرقم في البايثون :</a:t>
            </a:r>
          </a:p>
          <a:p>
            <a:pPr algn="r"/>
            <a:endParaRPr lang="ar-E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تدعم لغة بايثون الأرقام الصحيحة و الأرقام العشرية والأعداد التخيلية .ويعرفوا ك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 , float , complex</a:t>
            </a:r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فالبايثون . تفصل الأعداد الصحيحة والعشرية  بنقطة (.)  مثل 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2.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الأعداد التخيلية تكتب بالشكل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x+yj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حيث أن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هو العدد الحقيقي . و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هو الجزء التخيلي .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نستطيع أن نستخدم دالة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type()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لمعرفة إلي نوع تنتمي إليه . و دالة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للفحص إذا كان المتغير أو القيمة </a:t>
            </a: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تنتمي لنوع معين .</a:t>
            </a:r>
          </a:p>
          <a:p>
            <a:pPr algn="r" rt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389E4-0A7F-442C-AFF7-1EF365B0C5CF}"/>
              </a:ext>
            </a:extLst>
          </p:cNvPr>
          <p:cNvSpPr txBox="1"/>
          <p:nvPr/>
        </p:nvSpPr>
        <p:spPr>
          <a:xfrm>
            <a:off x="484909" y="4419600"/>
            <a:ext cx="40703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a=5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(type(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(type(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C=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+3J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Print(c+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(is instance(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c,complex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8D5B1-1ABD-4B84-BBF7-50CDC4BFC413}"/>
              </a:ext>
            </a:extLst>
          </p:cNvPr>
          <p:cNvSpPr txBox="1"/>
          <p:nvPr/>
        </p:nvSpPr>
        <p:spPr>
          <a:xfrm>
            <a:off x="5777344" y="4788932"/>
            <a:ext cx="20505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&lt;class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&lt;class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(8+3j)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1E47B-835C-4448-A8FF-11B607589699}"/>
              </a:ext>
            </a:extLst>
          </p:cNvPr>
          <p:cNvSpPr txBox="1"/>
          <p:nvPr/>
        </p:nvSpPr>
        <p:spPr>
          <a:xfrm>
            <a:off x="6322824" y="759840"/>
            <a:ext cx="590893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417AB-14C6-40CB-8794-731F629DE332}"/>
              </a:ext>
            </a:extLst>
          </p:cNvPr>
          <p:cNvSpPr txBox="1"/>
          <p:nvPr/>
        </p:nvSpPr>
        <p:spPr>
          <a:xfrm>
            <a:off x="11475479" y="3161420"/>
            <a:ext cx="251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EG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E9657-E180-452B-B6BB-5FFDD4979326}"/>
              </a:ext>
            </a:extLst>
          </p:cNvPr>
          <p:cNvSpPr txBox="1"/>
          <p:nvPr/>
        </p:nvSpPr>
        <p:spPr>
          <a:xfrm>
            <a:off x="155929" y="5311350"/>
            <a:ext cx="1169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62A00-C588-4AAA-96CF-6F2621B39EB8}"/>
              </a:ext>
            </a:extLst>
          </p:cNvPr>
          <p:cNvSpPr txBox="1"/>
          <p:nvPr/>
        </p:nvSpPr>
        <p:spPr>
          <a:xfrm>
            <a:off x="1032565" y="193630"/>
            <a:ext cx="110109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dirty="0"/>
              <a:t>عندما تكون الأرقام الصحيحة من الممكن أن تكون بأي طول الأرقام العشرية تصل إلي 15 مكان عشري .</a:t>
            </a:r>
          </a:p>
          <a:p>
            <a:pPr algn="r"/>
            <a:endParaRPr lang="ar-EG" sz="2400" dirty="0"/>
          </a:p>
          <a:p>
            <a:pPr algn="r" rtl="1"/>
            <a:r>
              <a:rPr lang="ar-EG" sz="2400" dirty="0"/>
              <a:t>الارقام اللي بنتعامل يوميا الأساس بتاعها </a:t>
            </a:r>
            <a:r>
              <a:rPr lang="en-US" sz="2400" dirty="0"/>
              <a:t>base (10)</a:t>
            </a:r>
            <a:r>
              <a:rPr lang="ar-EG" sz="2400" dirty="0"/>
              <a:t> لكن المبرمجين يحتاجوا للعمل بال</a:t>
            </a:r>
            <a:r>
              <a:rPr lang="en-US" sz="2400" dirty="0"/>
              <a:t>binary</a:t>
            </a:r>
            <a:r>
              <a:rPr lang="ar-EG" sz="2400" dirty="0"/>
              <a:t> (</a:t>
            </a:r>
            <a:r>
              <a:rPr lang="en-US" sz="2400" dirty="0"/>
              <a:t>base 2</a:t>
            </a:r>
            <a:r>
              <a:rPr lang="ar-EG" sz="2400" dirty="0"/>
              <a:t>)  </a:t>
            </a:r>
          </a:p>
          <a:p>
            <a:pPr algn="r" rtl="1"/>
            <a:r>
              <a:rPr lang="ar-EG" sz="2400" dirty="0"/>
              <a:t>و </a:t>
            </a:r>
            <a:r>
              <a:rPr lang="en-US" sz="2400" dirty="0"/>
              <a:t>hexadecimal (base 16)</a:t>
            </a:r>
            <a:r>
              <a:rPr lang="ar-EG" sz="2400" dirty="0"/>
              <a:t> و </a:t>
            </a:r>
            <a:r>
              <a:rPr lang="en-US" sz="2400" dirty="0"/>
              <a:t>octal (base 8)</a:t>
            </a:r>
            <a:r>
              <a:rPr lang="ar-EG" sz="2400" dirty="0"/>
              <a:t> .</a:t>
            </a:r>
          </a:p>
          <a:p>
            <a:pPr algn="r" rtl="1"/>
            <a:endParaRPr lang="ar-EG" dirty="0"/>
          </a:p>
          <a:p>
            <a:pPr algn="r" rt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D0023-0988-4873-875B-DAC715F7AC5B}"/>
              </a:ext>
            </a:extLst>
          </p:cNvPr>
          <p:cNvSpPr txBox="1"/>
          <p:nvPr/>
        </p:nvSpPr>
        <p:spPr>
          <a:xfrm>
            <a:off x="3656236" y="2211603"/>
            <a:ext cx="8387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فالبايثون ..نستطيع أن نعرض هذه الأرقام بواسطة إضافة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prefix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قبل الرقم 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6274F4-1E9E-4741-AD55-FDF0A6EF4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429480"/>
              </p:ext>
            </p:extLst>
          </p:nvPr>
        </p:nvGraphicFramePr>
        <p:xfrm>
          <a:off x="5109315" y="2679561"/>
          <a:ext cx="6934200" cy="2515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145103783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984245879"/>
                    </a:ext>
                  </a:extLst>
                </a:gridCol>
              </a:tblGrid>
              <a:tr h="62897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Number System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Prefix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190611456"/>
                  </a:ext>
                </a:extLst>
              </a:tr>
              <a:tr h="62897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Binary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'0b' or '0B'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192020831"/>
                  </a:ext>
                </a:extLst>
              </a:tr>
              <a:tr h="62897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Octal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'0o' or '0O'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678710113"/>
                  </a:ext>
                </a:extLst>
              </a:tr>
              <a:tr h="62897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Hexadecimal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'0x' or '0X'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1973253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DD1B967-73B2-4E0D-83FC-AB8C2EC5F66A}"/>
              </a:ext>
            </a:extLst>
          </p:cNvPr>
          <p:cNvSpPr txBox="1"/>
          <p:nvPr/>
        </p:nvSpPr>
        <p:spPr>
          <a:xfrm>
            <a:off x="159365" y="2798276"/>
            <a:ext cx="296747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#output:107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0b1101011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output:253(251+2)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0xFB+0b10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#output: 13 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0o15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F9C6F-CB1F-49AD-B23F-745C11EFAF4A}"/>
              </a:ext>
            </a:extLst>
          </p:cNvPr>
          <p:cNvSpPr txBox="1"/>
          <p:nvPr/>
        </p:nvSpPr>
        <p:spPr>
          <a:xfrm>
            <a:off x="3257146" y="4540713"/>
            <a:ext cx="112562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253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4C740-445B-4978-A68E-E97437982549}"/>
              </a:ext>
            </a:extLst>
          </p:cNvPr>
          <p:cNvSpPr txBox="1"/>
          <p:nvPr/>
        </p:nvSpPr>
        <p:spPr>
          <a:xfrm>
            <a:off x="-2272506" y="0"/>
            <a:ext cx="141997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EG" sz="2800" b="1" dirty="0">
                <a:solidFill>
                  <a:schemeClr val="accent1"/>
                </a:solidFill>
              </a:rPr>
              <a:t>نوع التحويل :</a:t>
            </a:r>
          </a:p>
          <a:p>
            <a:pPr algn="r"/>
            <a:endParaRPr lang="ar-EG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نستطيع أن نحول نوع رقم لأخر. وهذا يسمي إجبار تشمل العمليات الجمع و طرح رقم صحيح من رقم عشري تلقائي</a:t>
            </a: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لو واحدة من المعاملات رقم عشري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  <a:p>
            <a:pPr algn="r"/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E679F-C624-46C1-93A8-E2C3C2A76C8C}"/>
              </a:ext>
            </a:extLst>
          </p:cNvPr>
          <p:cNvSpPr txBox="1"/>
          <p:nvPr/>
        </p:nvSpPr>
        <p:spPr>
          <a:xfrm>
            <a:off x="2913661" y="2828835"/>
            <a:ext cx="9013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نلاحظ : أن فيه رقم صحيح 1 إلي  </a:t>
            </a:r>
            <a:r>
              <a:rPr lang="en-US" sz="2400" dirty="0"/>
              <a:t>1.0</a:t>
            </a:r>
            <a:r>
              <a:rPr lang="ar-EG" sz="2400" dirty="0"/>
              <a:t>  رقم عشري للجمع والنتيجة تكون رقم عشري . نستطيع أن نستخدم </a:t>
            </a:r>
            <a:r>
              <a:rPr lang="en-US" sz="2400" dirty="0"/>
              <a:t>int() , float() and complex()</a:t>
            </a:r>
            <a:r>
              <a:rPr lang="ar-EG" sz="2400" dirty="0"/>
              <a:t> للتحويل بين الأنواع بسهولة . هذه الدوال تستطيع أن تحول من النصوص 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EF83B-58BE-4866-97D5-CA9515EC4280}"/>
              </a:ext>
            </a:extLst>
          </p:cNvPr>
          <p:cNvSpPr txBox="1"/>
          <p:nvPr/>
        </p:nvSpPr>
        <p:spPr>
          <a:xfrm>
            <a:off x="356254" y="3549315"/>
            <a:ext cx="30604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(-2.8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float(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complex(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+5j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(3+5j)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C557F-2062-4EBB-8051-343EC784A00F}"/>
              </a:ext>
            </a:extLst>
          </p:cNvPr>
          <p:cNvSpPr txBox="1"/>
          <p:nvPr/>
        </p:nvSpPr>
        <p:spPr>
          <a:xfrm>
            <a:off x="5427263" y="4620236"/>
            <a:ext cx="669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عندما نحول من رقم عشري لرقم صحيح تحذف الأجزاء العشرية 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831E2E-0E0D-42B1-8CDC-F8A5A5733ABA}"/>
              </a:ext>
            </a:extLst>
          </p:cNvPr>
          <p:cNvSpPr/>
          <p:nvPr/>
        </p:nvSpPr>
        <p:spPr>
          <a:xfrm>
            <a:off x="3098083" y="0"/>
            <a:ext cx="5386234" cy="53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keyword 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E6CD1-8DB4-4DAC-A57F-7B1534521835}"/>
              </a:ext>
            </a:extLst>
          </p:cNvPr>
          <p:cNvSpPr txBox="1"/>
          <p:nvPr/>
        </p:nvSpPr>
        <p:spPr>
          <a:xfrm>
            <a:off x="0" y="2433374"/>
            <a:ext cx="10880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ar-EG" sz="2400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41B4C-EDD3-49DE-81A3-10584B2410E7}"/>
              </a:ext>
            </a:extLst>
          </p:cNvPr>
          <p:cNvSpPr txBox="1"/>
          <p:nvPr/>
        </p:nvSpPr>
        <p:spPr>
          <a:xfrm>
            <a:off x="4350741" y="750599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Decimal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73526-C196-4757-8312-97CF442E76C1}"/>
              </a:ext>
            </a:extLst>
          </p:cNvPr>
          <p:cNvSpPr txBox="1"/>
          <p:nvPr/>
        </p:nvSpPr>
        <p:spPr>
          <a:xfrm>
            <a:off x="2783999" y="1412318"/>
            <a:ext cx="9274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نحن نعرف عندما نقوم بجمع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.1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1 و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هو 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3.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لكن لغة البايثون لا توافق علي هذا . </a:t>
            </a:r>
          </a:p>
          <a:p>
            <a:pPr algn="r" rtl="1"/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)==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  <a:p>
            <a:pPr algn="r" rtl="1"/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ar-EG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DADD4-5583-40C2-975D-7358C6F33FD4}"/>
              </a:ext>
            </a:extLst>
          </p:cNvPr>
          <p:cNvSpPr txBox="1"/>
          <p:nvPr/>
        </p:nvSpPr>
        <p:spPr>
          <a:xfrm>
            <a:off x="266644" y="2802706"/>
            <a:ext cx="119253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هذا يحول الأرقام العشرية في الكمبيوتر لأرقام </a:t>
            </a:r>
            <a:r>
              <a:rPr lang="en-US" sz="2400" dirty="0"/>
              <a:t>binary</a:t>
            </a:r>
            <a:r>
              <a:rPr lang="ar-EG" sz="2400" dirty="0"/>
              <a:t> (0 ,1) . لهذا السبب نحن نعرف لا يمكن تخزين الارقام العشرية في الكمبيوتر . فنحن لا نستطيع أن نقدم  1/3 كرقم عشري .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هذا سوف يعطي 0.333333333 وده رقم مالانهاية له فنستطيع أن نقربه لأقرب رقم . هذا يحول الجزء العشري 0.1 لنتيجة مالانهاية من الرقم ال </a:t>
            </a:r>
            <a:r>
              <a:rPr lang="en-US" sz="2400" dirty="0"/>
              <a:t>binary</a:t>
            </a:r>
            <a:r>
              <a:rPr lang="ar-EG" sz="2400" dirty="0"/>
              <a:t> وهو 0.00011001100 .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واجهزة الكمبيوتر الخاصة بنا تخزن فقط رقم منتهي. فهذا سوف يقربه ل 0.1 لكن لا يساويه . لذلك يوجد حد معين ل </a:t>
            </a:r>
            <a:r>
              <a:rPr lang="en-US" sz="2400" dirty="0"/>
              <a:t>computer hardware</a:t>
            </a:r>
            <a:r>
              <a:rPr lang="ar-EG" sz="2400" dirty="0"/>
              <a:t> و لا يوجد خطأ فالبايثون. 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3233E-0D60-4DEE-A0EF-9948348366E8}"/>
              </a:ext>
            </a:extLst>
          </p:cNvPr>
          <p:cNvSpPr txBox="1"/>
          <p:nvPr/>
        </p:nvSpPr>
        <p:spPr>
          <a:xfrm>
            <a:off x="397042" y="5713213"/>
            <a:ext cx="2842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3.30000000000003</a:t>
            </a:r>
          </a:p>
        </p:txBody>
      </p:sp>
    </p:spTree>
    <p:extLst>
      <p:ext uri="{BB962C8B-B14F-4D97-AF65-F5344CB8AC3E}">
        <p14:creationId xmlns:p14="http://schemas.microsoft.com/office/powerpoint/2010/main" val="40636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240C24-6E30-4E3A-89FC-9FAEF6174A9E}"/>
              </a:ext>
            </a:extLst>
          </p:cNvPr>
          <p:cNvSpPr txBox="1"/>
          <p:nvPr/>
        </p:nvSpPr>
        <p:spPr>
          <a:xfrm>
            <a:off x="0" y="2029637"/>
            <a:ext cx="4087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decimal 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(decimal , Decimal(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61C39-2DFE-42D0-AB8A-26CC462239FF}"/>
              </a:ext>
            </a:extLst>
          </p:cNvPr>
          <p:cNvSpPr txBox="1"/>
          <p:nvPr/>
        </p:nvSpPr>
        <p:spPr>
          <a:xfrm>
            <a:off x="745958" y="878305"/>
            <a:ext cx="1134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للتغلب علي هذه المشكلة ..نستطيع أن نستخدم </a:t>
            </a:r>
            <a:r>
              <a:rPr lang="en-US" sz="2400" dirty="0"/>
              <a:t>decimal module</a:t>
            </a:r>
            <a:r>
              <a:rPr lang="ar-EG" sz="2400" dirty="0"/>
              <a:t> الذي يأتي مع البايثون . أثناء وضع الأرقام العشرية فتمتلك 15 مكان </a:t>
            </a:r>
            <a:r>
              <a:rPr lang="en-US" sz="2400" dirty="0"/>
              <a:t>decimal</a:t>
            </a:r>
            <a:r>
              <a:rPr lang="ar-EG" sz="2400" dirty="0"/>
              <a:t>  .. فال </a:t>
            </a:r>
            <a:r>
              <a:rPr lang="en-US" sz="2400" dirty="0"/>
              <a:t>decimal module</a:t>
            </a:r>
            <a:r>
              <a:rPr lang="ar-EG" sz="2400" dirty="0"/>
              <a:t> لديه دقة التحكم 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7CB9C-B1DE-43D2-BBC6-A1B89F29D175}"/>
              </a:ext>
            </a:extLst>
          </p:cNvPr>
          <p:cNvSpPr txBox="1"/>
          <p:nvPr/>
        </p:nvSpPr>
        <p:spPr>
          <a:xfrm>
            <a:off x="4674777" y="1975917"/>
            <a:ext cx="2842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0.10000000000000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B01FA-4F8C-425B-9E6A-492930023653}"/>
              </a:ext>
            </a:extLst>
          </p:cNvPr>
          <p:cNvSpPr txBox="1"/>
          <p:nvPr/>
        </p:nvSpPr>
        <p:spPr>
          <a:xfrm>
            <a:off x="3413552" y="3559621"/>
            <a:ext cx="853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هذا ال </a:t>
            </a:r>
            <a:r>
              <a:rPr lang="en-US" sz="2400" dirty="0"/>
              <a:t>module</a:t>
            </a:r>
            <a:r>
              <a:rPr lang="ar-EG" sz="2400" dirty="0"/>
              <a:t> يستخدم عندما نريد أن نقوم بحسابات الأرقام العشرية 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69E9E-298C-406A-B31A-A42716CEC5B2}"/>
              </a:ext>
            </a:extLst>
          </p:cNvPr>
          <p:cNvSpPr txBox="1"/>
          <p:nvPr/>
        </p:nvSpPr>
        <p:spPr>
          <a:xfrm>
            <a:off x="192505" y="4206092"/>
            <a:ext cx="4806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decimal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Decimal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(D(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1,1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)+D(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2,2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(D(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)*D(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2.50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9D2049-FC67-4D27-A925-8003968FDA4D}"/>
              </a:ext>
            </a:extLst>
          </p:cNvPr>
          <p:cNvSpPr txBox="1"/>
          <p:nvPr/>
        </p:nvSpPr>
        <p:spPr>
          <a:xfrm>
            <a:off x="6012449" y="4179201"/>
            <a:ext cx="1192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01F91-0A4E-43F4-9A4B-93AC890C0FC8}"/>
              </a:ext>
            </a:extLst>
          </p:cNvPr>
          <p:cNvSpPr txBox="1"/>
          <p:nvPr/>
        </p:nvSpPr>
        <p:spPr>
          <a:xfrm>
            <a:off x="5678905" y="5748862"/>
            <a:ext cx="609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ملاحظة : يتم تنفيذ الأرقام الكسرية أسرع من الأرقم العشرية.</a:t>
            </a:r>
            <a:endParaRPr lang="en-US" sz="24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5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D376F8-6EEE-4443-84B6-BCFC02E09E71}"/>
              </a:ext>
            </a:extLst>
          </p:cNvPr>
          <p:cNvSpPr txBox="1"/>
          <p:nvPr/>
        </p:nvSpPr>
        <p:spPr>
          <a:xfrm>
            <a:off x="4785756" y="130628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العوامل الإفتراضية فالبايثون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37392-27B7-4498-9E3F-BA0F6D8CF4A8}"/>
              </a:ext>
            </a:extLst>
          </p:cNvPr>
          <p:cNvSpPr txBox="1"/>
          <p:nvPr/>
        </p:nvSpPr>
        <p:spPr>
          <a:xfrm>
            <a:off x="5707537" y="974559"/>
            <a:ext cx="6335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متي نستخدم الارقام العشرية بدل من الارقام الكسرية</a:t>
            </a:r>
            <a:r>
              <a:rPr lang="ar-EG" sz="2800" b="1" dirty="0">
                <a:solidFill>
                  <a:schemeClr val="accent1"/>
                </a:solidFill>
              </a:rPr>
              <a:t>؟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0FE6A-FB71-4136-8E89-5A93416C6945}"/>
              </a:ext>
            </a:extLst>
          </p:cNvPr>
          <p:cNvSpPr txBox="1"/>
          <p:nvPr/>
        </p:nvSpPr>
        <p:spPr>
          <a:xfrm>
            <a:off x="4918163" y="1903546"/>
            <a:ext cx="66543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1- عندما نقوم بتطبيقات مالية تحتاج لإستخراج عشرية .</a:t>
            </a:r>
          </a:p>
          <a:p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2- عندما نريد أن نتحكم فمستوي الدقة المطلوبة.</a:t>
            </a:r>
          </a:p>
          <a:p>
            <a:pPr algn="r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3- عندما نريد أن ننفذ أماكن للعلامة العشرية الكبيرة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3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6B70D-33EE-436A-AAAB-0D0F25FEB2BE}"/>
              </a:ext>
            </a:extLst>
          </p:cNvPr>
          <p:cNvSpPr txBox="1"/>
          <p:nvPr/>
        </p:nvSpPr>
        <p:spPr>
          <a:xfrm>
            <a:off x="4535316" y="866274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Fractions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A49F1-7700-4906-8DA6-3A7EF64D5460}"/>
              </a:ext>
            </a:extLst>
          </p:cNvPr>
          <p:cNvSpPr txBox="1"/>
          <p:nvPr/>
        </p:nvSpPr>
        <p:spPr>
          <a:xfrm>
            <a:off x="794085" y="1576138"/>
            <a:ext cx="11132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تمد بايثون بعمليات تشمل كسرية خلال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fractions module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 الكسر لديه بسط ومقام كلا منهما أعداد صحيحة . فهذا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يدعم من أجل الأرقام الحسابية المنطقية .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فنستطيع أن نعمل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fraction objects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بطرق مختلفة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C40C3-7727-4ED2-B595-6DE0BD00C680}"/>
              </a:ext>
            </a:extLst>
          </p:cNvPr>
          <p:cNvSpPr txBox="1"/>
          <p:nvPr/>
        </p:nvSpPr>
        <p:spPr>
          <a:xfrm>
            <a:off x="432911" y="3429000"/>
            <a:ext cx="41024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fractions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(fractions. Fraction(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(fraction . Fraction(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(fraction . Fraction(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54996-6B52-4782-99D2-70A212B9FCB5}"/>
              </a:ext>
            </a:extLst>
          </p:cNvPr>
          <p:cNvSpPr txBox="1"/>
          <p:nvPr/>
        </p:nvSpPr>
        <p:spPr>
          <a:xfrm>
            <a:off x="6095999" y="3605281"/>
            <a:ext cx="1192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3/2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18AD4-972C-4113-9793-94AAF4AAAC23}"/>
              </a:ext>
            </a:extLst>
          </p:cNvPr>
          <p:cNvSpPr txBox="1"/>
          <p:nvPr/>
        </p:nvSpPr>
        <p:spPr>
          <a:xfrm>
            <a:off x="120316" y="5739064"/>
            <a:ext cx="1207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عندما نعمل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من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.ربما نحصل علي نتيجة غير عادية . هذا يرجع لعدم كفاءة عرض الرقم الكسري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8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9FE1B-D6EC-48D7-98D2-B1A649AE8AF7}"/>
              </a:ext>
            </a:extLst>
          </p:cNvPr>
          <p:cNvSpPr txBox="1"/>
          <p:nvPr/>
        </p:nvSpPr>
        <p:spPr>
          <a:xfrm>
            <a:off x="2437407" y="493296"/>
            <a:ext cx="975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لحسن الحظ ..الجزء العشري يوجهنا لإنشاء نص جيدا وهذا يفضل عندما نستخدم الأرقام العشرية 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8D5F88-7797-4DBD-B898-4C5AA19AF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" y="1594918"/>
            <a:ext cx="6844823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fractions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As float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2476979795053773/2251799813685248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(fractions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.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Fraction(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1.1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As 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11/10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(fractions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.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Fraction(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'1.1'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2FF65B-1A6D-4B76-8C84-8C5965318E6A}"/>
              </a:ext>
            </a:extLst>
          </p:cNvPr>
          <p:cNvSpPr txBox="1"/>
          <p:nvPr/>
        </p:nvSpPr>
        <p:spPr>
          <a:xfrm>
            <a:off x="8109284" y="1913021"/>
            <a:ext cx="3357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2476979795/22517998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11/10</a:t>
            </a:r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54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2076</TotalTime>
  <Words>1082</Words>
  <Application>Microsoft Office PowerPoint</Application>
  <PresentationFormat>Widescreen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droid sans mono</vt:lpstr>
      <vt:lpstr>Rockwell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35</cp:revision>
  <dcterms:created xsi:type="dcterms:W3CDTF">2021-08-22T22:04:12Z</dcterms:created>
  <dcterms:modified xsi:type="dcterms:W3CDTF">2021-10-12T00:06:58Z</dcterms:modified>
</cp:coreProperties>
</file>