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list/index" TargetMode="External"/><Relationship Id="rId3" Type="http://schemas.openxmlformats.org/officeDocument/2006/relationships/hyperlink" Target="https://www.programiz.com/python-programming/methods/list/extend" TargetMode="External"/><Relationship Id="rId7" Type="http://schemas.openxmlformats.org/officeDocument/2006/relationships/hyperlink" Target="https://www.programiz.com/python-programming/methods/list/clear" TargetMode="External"/><Relationship Id="rId12" Type="http://schemas.openxmlformats.org/officeDocument/2006/relationships/hyperlink" Target="https://www.programiz.com/python-programming/methods/list/copy" TargetMode="External"/><Relationship Id="rId2" Type="http://schemas.openxmlformats.org/officeDocument/2006/relationships/hyperlink" Target="https://www.programiz.com/python-programming/methods/list/appen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rogramiz.com/python-programming/methods/list/pop" TargetMode="External"/><Relationship Id="rId11" Type="http://schemas.openxmlformats.org/officeDocument/2006/relationships/hyperlink" Target="https://www.programiz.com/python-programming/methods/list/reverse" TargetMode="External"/><Relationship Id="rId5" Type="http://schemas.openxmlformats.org/officeDocument/2006/relationships/hyperlink" Target="https://www.programiz.com/python-programming/methods/list/remove" TargetMode="External"/><Relationship Id="rId10" Type="http://schemas.openxmlformats.org/officeDocument/2006/relationships/hyperlink" Target="https://www.programiz.com/python-programming/methods/list/sort" TargetMode="External"/><Relationship Id="rId4" Type="http://schemas.openxmlformats.org/officeDocument/2006/relationships/hyperlink" Target="https://www.programiz.com/python-programming/methods/list/insert" TargetMode="External"/><Relationship Id="rId9" Type="http://schemas.openxmlformats.org/officeDocument/2006/relationships/hyperlink" Target="https://www.programiz.com/python-programming/methods/list/cou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78838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78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E6EED-E244-4E0C-9DD6-720F6AA7422E}"/>
              </a:ext>
            </a:extLst>
          </p:cNvPr>
          <p:cNvSpPr txBox="1"/>
          <p:nvPr/>
        </p:nvSpPr>
        <p:spPr>
          <a:xfrm>
            <a:off x="4448094" y="0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list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9FE72-7148-4312-893D-97E139F7F6ED}"/>
              </a:ext>
            </a:extLst>
          </p:cNvPr>
          <p:cNvSpPr txBox="1"/>
          <p:nvPr/>
        </p:nvSpPr>
        <p:spPr>
          <a:xfrm>
            <a:off x="3905520" y="717184"/>
            <a:ext cx="82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تمتلك بايثون العديد من وسائل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التي تجعلها سهله للعمل مع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C88DA4-B13C-42B1-84F3-6B45F7205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3" y="1372813"/>
            <a:ext cx="47201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Example on Python list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Add 'a' to the end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[3, 8, 1, 6, 0, 8, 4, 'a’]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Index of first occurrence of 8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1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Count of 8 in the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Output: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19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D42320-A96F-4C3C-9AA7-14CE6A874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861535"/>
              </p:ext>
            </p:extLst>
          </p:nvPr>
        </p:nvGraphicFramePr>
        <p:xfrm>
          <a:off x="0" y="-2"/>
          <a:ext cx="12192000" cy="7176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1442">
                  <a:extLst>
                    <a:ext uri="{9D8B030D-6E8A-4147-A177-3AD203B41FA5}">
                      <a16:colId xmlns:a16="http://schemas.microsoft.com/office/drawing/2014/main" val="2142203494"/>
                    </a:ext>
                  </a:extLst>
                </a:gridCol>
                <a:gridCol w="10070558">
                  <a:extLst>
                    <a:ext uri="{9D8B030D-6E8A-4147-A177-3AD203B41FA5}">
                      <a16:colId xmlns:a16="http://schemas.microsoft.com/office/drawing/2014/main" val="3870066257"/>
                    </a:ext>
                  </a:extLst>
                </a:gridCol>
              </a:tblGrid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3217968856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append()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an element to the end of the list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4201266977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extend()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all elements of a list to another list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3960438088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insert()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an item at the defined index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3003052085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remove()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an item from the list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933827330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pop()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and removes an element at the given index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655656475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clear()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all items from the list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641261655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index()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index of the first matched item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2789332959"/>
                  </a:ext>
                </a:extLst>
              </a:tr>
              <a:tr h="101510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count()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count of the number of items passed as an argument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3051501665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sort()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items in a list in ascending order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2603941253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reverse()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 the order of items in the list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2531564319"/>
                  </a:ext>
                </a:extLst>
              </a:tr>
              <a:tr h="56014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copy()</a:t>
                      </a: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shallow copy of the list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550" marR="84550" marT="42275" marB="42275" anchor="ctr"/>
                </a:tc>
                <a:extLst>
                  <a:ext uri="{0D108BD9-81ED-4DB2-BD59-A6C34878D82A}">
                    <a16:rowId xmlns:a16="http://schemas.microsoft.com/office/drawing/2014/main" val="333165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D88D7D-5D83-4A7A-B8B9-89544230C48F}"/>
              </a:ext>
            </a:extLst>
          </p:cNvPr>
          <p:cNvSpPr txBox="1"/>
          <p:nvPr/>
        </p:nvSpPr>
        <p:spPr>
          <a:xfrm>
            <a:off x="4198685" y="-61043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13C3F-CDC9-4D7E-8554-88876257D7B1}"/>
              </a:ext>
            </a:extLst>
          </p:cNvPr>
          <p:cNvSpPr txBox="1"/>
          <p:nvPr/>
        </p:nvSpPr>
        <p:spPr>
          <a:xfrm>
            <a:off x="658713" y="462177"/>
            <a:ext cx="1150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هي طريقة لعمل </a:t>
            </a:r>
            <a:r>
              <a:rPr lang="en-US" sz="2400" dirty="0"/>
              <a:t>new list</a:t>
            </a:r>
            <a:r>
              <a:rPr lang="ar-EG" sz="2400" dirty="0"/>
              <a:t> من </a:t>
            </a:r>
            <a:r>
              <a:rPr lang="en-US" sz="2400" dirty="0"/>
              <a:t>list</a:t>
            </a:r>
            <a:r>
              <a:rPr lang="ar-EG" sz="2400" dirty="0"/>
              <a:t> موجودة فابايثون . تتكون من تعبير تابع لجملة داخل </a:t>
            </a:r>
            <a:r>
              <a:rPr lang="en-US" sz="2400" dirty="0"/>
              <a:t>square brackets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F3AFA-9891-4707-9493-E1282BD50A47}"/>
              </a:ext>
            </a:extLst>
          </p:cNvPr>
          <p:cNvSpPr txBox="1"/>
          <p:nvPr/>
        </p:nvSpPr>
        <p:spPr>
          <a:xfrm>
            <a:off x="384395" y="1115964"/>
            <a:ext cx="4386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Pow2=[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**x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range 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(pow2)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86E1F-0A25-4FEB-AEF2-7968CD867380}"/>
              </a:ext>
            </a:extLst>
          </p:cNvPr>
          <p:cNvSpPr txBox="1"/>
          <p:nvPr/>
        </p:nvSpPr>
        <p:spPr>
          <a:xfrm>
            <a:off x="5092360" y="1055779"/>
            <a:ext cx="4378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[1,2,4,8,16,32,64,128,256,512]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1B2D1-F862-4110-96B8-F11B71E1624D}"/>
              </a:ext>
            </a:extLst>
          </p:cNvPr>
          <p:cNvSpPr txBox="1"/>
          <p:nvPr/>
        </p:nvSpPr>
        <p:spPr>
          <a:xfrm>
            <a:off x="9747688" y="1497997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هذا الكود مطابق ل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34470-BD9B-413C-A233-9DF5775B307D}"/>
              </a:ext>
            </a:extLst>
          </p:cNvPr>
          <p:cNvSpPr txBox="1"/>
          <p:nvPr/>
        </p:nvSpPr>
        <p:spPr>
          <a:xfrm>
            <a:off x="9356354" y="1883992"/>
            <a:ext cx="2807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Pow2=[ ]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range(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pow2.append(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**x)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572B7-36BF-4DD1-B826-01BCAB6D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2307"/>
            <a:ext cx="8963891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pow2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**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range(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pow2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256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 = [x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range(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%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x+y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'Language’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'Programming’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 Language'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 Programming'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 Language'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 Programming'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6AF37-1812-4C8C-ADBE-AC1B9C9B5F7E}"/>
              </a:ext>
            </a:extLst>
          </p:cNvPr>
          <p:cNvSpPr txBox="1"/>
          <p:nvPr/>
        </p:nvSpPr>
        <p:spPr>
          <a:xfrm>
            <a:off x="193964" y="5980324"/>
            <a:ext cx="11969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 </a:t>
            </a:r>
            <a:r>
              <a:rPr lang="en-US" sz="2400" dirty="0"/>
              <a:t>list comprehension</a:t>
            </a:r>
            <a:r>
              <a:rPr lang="ar-EG" sz="2400" dirty="0"/>
              <a:t> تستطيع أن تحتوي علي أكثر من </a:t>
            </a:r>
            <a:r>
              <a:rPr lang="en-US" sz="2400" dirty="0"/>
              <a:t>for or if statements</a:t>
            </a:r>
            <a:r>
              <a:rPr lang="ar-EG" sz="2400" dirty="0"/>
              <a:t> .جملة </a:t>
            </a:r>
            <a:r>
              <a:rPr lang="en-US" sz="2400" dirty="0"/>
              <a:t>if </a:t>
            </a:r>
            <a:r>
              <a:rPr lang="ar-EG" sz="2400" dirty="0"/>
              <a:t>  تستطيع أن تعين عناصر ل </a:t>
            </a:r>
            <a:r>
              <a:rPr lang="en-US" sz="2400" dirty="0"/>
              <a:t>new list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32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A11F7-D7BD-4ADB-A1AE-85BDAF1D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000266"/>
            <a:ext cx="4499373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506AA-BA2E-47FC-AFB0-99F13056E9B4}"/>
              </a:ext>
            </a:extLst>
          </p:cNvPr>
          <p:cNvSpPr txBox="1"/>
          <p:nvPr/>
        </p:nvSpPr>
        <p:spPr>
          <a:xfrm>
            <a:off x="5638800" y="1859340"/>
            <a:ext cx="1192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77216-632D-4E48-8861-BBAEEF1D20EE}"/>
              </a:ext>
            </a:extLst>
          </p:cNvPr>
          <p:cNvSpPr txBox="1"/>
          <p:nvPr/>
        </p:nvSpPr>
        <p:spPr>
          <a:xfrm>
            <a:off x="4523911" y="152400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عمليات أخري علي ال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E057C-30B7-4178-90B5-95ECC122621A}"/>
              </a:ext>
            </a:extLst>
          </p:cNvPr>
          <p:cNvSpPr txBox="1"/>
          <p:nvPr/>
        </p:nvSpPr>
        <p:spPr>
          <a:xfrm>
            <a:off x="3768438" y="4151055"/>
            <a:ext cx="78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نختبر لو العنصر موجود داخل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أو لأ بإستخدام 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984531-2748-4531-B3C4-9E8D30C64ACC}"/>
              </a:ext>
            </a:extLst>
          </p:cNvPr>
          <p:cNvSpPr txBox="1"/>
          <p:nvPr/>
        </p:nvSpPr>
        <p:spPr>
          <a:xfrm>
            <a:off x="5001148" y="166255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التكرار خلال ال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C446E-87D8-4F81-8D3B-3881D371878F}"/>
              </a:ext>
            </a:extLst>
          </p:cNvPr>
          <p:cNvSpPr txBox="1"/>
          <p:nvPr/>
        </p:nvSpPr>
        <p:spPr>
          <a:xfrm>
            <a:off x="5534628" y="12760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928FE3-B5B3-4A79-A302-D16F1FDA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86" y="2436214"/>
            <a:ext cx="5294142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C678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fruit </a:t>
            </a:r>
            <a:r>
              <a:rPr lang="en-US" altLang="en-US" sz="2400" dirty="0">
                <a:solidFill>
                  <a:srgbClr val="C678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'apple’ 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'banana’ 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'mango’ 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C678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 like“ 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fruit)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3FC0E-B467-4AA1-9850-FDFB07563296}"/>
              </a:ext>
            </a:extLst>
          </p:cNvPr>
          <p:cNvSpPr txBox="1"/>
          <p:nvPr/>
        </p:nvSpPr>
        <p:spPr>
          <a:xfrm>
            <a:off x="5915890" y="12760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نستطيع أن نمر علي كل عنصر فال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11945-33B5-4F42-AAB1-C1FEDCA45C79}"/>
              </a:ext>
            </a:extLst>
          </p:cNvPr>
          <p:cNvSpPr txBox="1"/>
          <p:nvPr/>
        </p:nvSpPr>
        <p:spPr>
          <a:xfrm>
            <a:off x="6192982" y="2422359"/>
            <a:ext cx="1931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apple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banana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mango</a:t>
            </a:r>
          </a:p>
        </p:txBody>
      </p:sp>
    </p:spTree>
    <p:extLst>
      <p:ext uri="{BB962C8B-B14F-4D97-AF65-F5344CB8AC3E}">
        <p14:creationId xmlns:p14="http://schemas.microsoft.com/office/powerpoint/2010/main" val="387360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1486871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859078" y="122944"/>
            <a:ext cx="2687314" cy="53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7BA93-2267-4D0B-BDC7-31C1A18177E7}"/>
              </a:ext>
            </a:extLst>
          </p:cNvPr>
          <p:cNvSpPr txBox="1"/>
          <p:nvPr/>
        </p:nvSpPr>
        <p:spPr>
          <a:xfrm>
            <a:off x="5221298" y="1258707"/>
            <a:ext cx="627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ar-EG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6D69-188F-449E-B875-0CC874F649BB}"/>
              </a:ext>
            </a:extLst>
          </p:cNvPr>
          <p:cNvSpPr txBox="1"/>
          <p:nvPr/>
        </p:nvSpPr>
        <p:spPr>
          <a:xfrm>
            <a:off x="5126635" y="997096"/>
            <a:ext cx="6462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</a:rPr>
              <a:t>كيف نعمل </a:t>
            </a:r>
            <a:r>
              <a:rPr lang="en-US" sz="2800" b="1" dirty="0">
                <a:solidFill>
                  <a:schemeClr val="accent1"/>
                </a:solidFill>
              </a:rPr>
              <a:t>list</a:t>
            </a:r>
            <a:r>
              <a:rPr lang="ar-EG" sz="2800" b="1" dirty="0">
                <a:solidFill>
                  <a:schemeClr val="accent1"/>
                </a:solidFill>
              </a:rPr>
              <a:t> ؟ </a:t>
            </a:r>
          </a:p>
          <a:p>
            <a:pPr algn="r" rtl="1"/>
            <a:r>
              <a:rPr lang="ar-EG" sz="2400" dirty="0"/>
              <a:t>يتم وضع العناصر داخل </a:t>
            </a:r>
            <a:r>
              <a:rPr lang="en-US" sz="2400" dirty="0"/>
              <a:t>[ ]</a:t>
            </a:r>
            <a:r>
              <a:rPr lang="ar-EG" sz="2400" dirty="0"/>
              <a:t> ويفصل بواسطة فاصلة . </a:t>
            </a:r>
          </a:p>
          <a:p>
            <a:pPr algn="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6EE2B-B717-4316-8C79-2690E26F7700}"/>
              </a:ext>
            </a:extLst>
          </p:cNvPr>
          <p:cNvSpPr txBox="1"/>
          <p:nvPr/>
        </p:nvSpPr>
        <p:spPr>
          <a:xfrm>
            <a:off x="697766" y="1335650"/>
            <a:ext cx="234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of integers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my_ list=[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1,2,3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F7077-9739-4246-87FE-B87A9900AF8F}"/>
              </a:ext>
            </a:extLst>
          </p:cNvPr>
          <p:cNvSpPr txBox="1"/>
          <p:nvPr/>
        </p:nvSpPr>
        <p:spPr>
          <a:xfrm>
            <a:off x="1676401" y="2643421"/>
            <a:ext cx="101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تستطيع ال </a:t>
            </a:r>
            <a:r>
              <a:rPr lang="en-US" sz="2400" dirty="0"/>
              <a:t>list</a:t>
            </a:r>
            <a:r>
              <a:rPr lang="ar-EG" sz="2400" dirty="0"/>
              <a:t> أن تملك أي رقم من العناصر و ربما أن تكون أنواع مختلفة .مثل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, float ,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03EEC-7B0C-4C6B-9B02-E7E2BC803705}"/>
              </a:ext>
            </a:extLst>
          </p:cNvPr>
          <p:cNvSpPr txBox="1"/>
          <p:nvPr/>
        </p:nvSpPr>
        <p:spPr>
          <a:xfrm>
            <a:off x="697766" y="3275449"/>
            <a:ext cx="38635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empty list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 list=[ ]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with mixed data types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my_ list =[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41563-5E63-4E9A-8073-CD69F1D92019}"/>
              </a:ext>
            </a:extLst>
          </p:cNvPr>
          <p:cNvSpPr txBox="1"/>
          <p:nvPr/>
        </p:nvSpPr>
        <p:spPr>
          <a:xfrm>
            <a:off x="3920836" y="5183794"/>
            <a:ext cx="791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تستطيع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أن تمتلك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أخري بعناصر وتسمي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nested  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FD8B2-23BA-440D-AB35-512C45423585}"/>
              </a:ext>
            </a:extLst>
          </p:cNvPr>
          <p:cNvSpPr txBox="1"/>
          <p:nvPr/>
        </p:nvSpPr>
        <p:spPr>
          <a:xfrm>
            <a:off x="545627" y="5568645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nested list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 list = [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8,4,6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, [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6C1C6A-D908-4F87-80DE-224DE36D2603}"/>
              </a:ext>
            </a:extLst>
          </p:cNvPr>
          <p:cNvSpPr txBox="1"/>
          <p:nvPr/>
        </p:nvSpPr>
        <p:spPr>
          <a:xfrm>
            <a:off x="4154603" y="12094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List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DDE00-D299-446D-A2C7-89E9C3C811FE}"/>
              </a:ext>
            </a:extLst>
          </p:cNvPr>
          <p:cNvSpPr txBox="1"/>
          <p:nvPr/>
        </p:nvSpPr>
        <p:spPr>
          <a:xfrm>
            <a:off x="6996546" y="604776"/>
            <a:ext cx="4804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يوجد طرق مختلفة للوصول لعناصر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EG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30E86-4BFB-4136-BCF7-D03AF10776D2}"/>
              </a:ext>
            </a:extLst>
          </p:cNvPr>
          <p:cNvSpPr txBox="1"/>
          <p:nvPr/>
        </p:nvSpPr>
        <p:spPr>
          <a:xfrm>
            <a:off x="9874830" y="1112607"/>
            <a:ext cx="192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3FD1B-E456-4170-9A0B-E737C964509A}"/>
              </a:ext>
            </a:extLst>
          </p:cNvPr>
          <p:cNvSpPr txBox="1"/>
          <p:nvPr/>
        </p:nvSpPr>
        <p:spPr>
          <a:xfrm>
            <a:off x="4153081" y="1527939"/>
            <a:ext cx="7927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علامة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للوصول إلي العنصر في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فالبايثون لو فيه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عبارة عن 5 عناصر فسوف يبدأ ترتيب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من 0 إلي 4 .وأي شئ غير ذلك يصبح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 Error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يجب أن يكون عدد صحيح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7A0B2-AF71-4AF7-87C4-F78775C6C9AA}"/>
              </a:ext>
            </a:extLst>
          </p:cNvPr>
          <p:cNvSpPr txBox="1"/>
          <p:nvPr/>
        </p:nvSpPr>
        <p:spPr>
          <a:xfrm>
            <a:off x="5320145" y="3444396"/>
            <a:ext cx="687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يتم الوصول إلي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nested lists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nested indexing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748D3-7632-4FD5-A4A6-AB2F6A95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9" y="582074"/>
            <a:ext cx="3931717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indexing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Nested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"Happy"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Nested indexing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Error! Only integer can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used for indexing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EEE89-CE22-4E68-9E2E-3BC47FA91E3A}"/>
              </a:ext>
            </a:extLst>
          </p:cNvPr>
          <p:cNvSpPr txBox="1"/>
          <p:nvPr/>
        </p:nvSpPr>
        <p:spPr>
          <a:xfrm>
            <a:off x="4075126" y="3068461"/>
            <a:ext cx="8242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File 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&lt;string&gt;” , line 21 , in &lt;module&gt;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Error :List indices must be integers or slices , not float</a:t>
            </a:r>
          </a:p>
        </p:txBody>
      </p:sp>
    </p:spTree>
    <p:extLst>
      <p:ext uri="{BB962C8B-B14F-4D97-AF65-F5344CB8AC3E}">
        <p14:creationId xmlns:p14="http://schemas.microsoft.com/office/powerpoint/2010/main" val="36050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6716D-5D9F-4081-A953-EA062A4853DD}"/>
              </a:ext>
            </a:extLst>
          </p:cNvPr>
          <p:cNvSpPr txBox="1"/>
          <p:nvPr/>
        </p:nvSpPr>
        <p:spPr>
          <a:xfrm>
            <a:off x="4821382" y="138545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1A1FAA-173E-48BA-842C-2EA9D614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958518"/>
            <a:ext cx="377186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Negative indexing in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’e’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19FCC-2BE3-4E02-9E87-BECD2E4BE1DC}"/>
              </a:ext>
            </a:extLst>
          </p:cNvPr>
          <p:cNvSpPr txBox="1"/>
          <p:nvPr/>
        </p:nvSpPr>
        <p:spPr>
          <a:xfrm>
            <a:off x="4826488" y="1050851"/>
            <a:ext cx="1362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3074" name="Picture 2" descr="Python list indexing">
            <a:extLst>
              <a:ext uri="{FF2B5EF4-FFF2-40B4-BE49-F238E27FC236}">
                <a16:creationId xmlns:a16="http://schemas.microsoft.com/office/drawing/2014/main" id="{474ED004-112B-4AAD-9899-ACD1F84C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0284"/>
            <a:ext cx="7980159" cy="387749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E0665-2011-4CEE-8D39-903D6CAE79E2}"/>
              </a:ext>
            </a:extLst>
          </p:cNvPr>
          <p:cNvSpPr txBox="1"/>
          <p:nvPr/>
        </p:nvSpPr>
        <p:spPr>
          <a:xfrm>
            <a:off x="8083814" y="342900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indexing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EFF35-C4EC-47CE-A07F-DB7C6E5A2979}"/>
              </a:ext>
            </a:extLst>
          </p:cNvPr>
          <p:cNvSpPr txBox="1"/>
          <p:nvPr/>
        </p:nvSpPr>
        <p:spPr>
          <a:xfrm>
            <a:off x="7980160" y="958518"/>
            <a:ext cx="356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توجه بايثون ترتيب ال </a:t>
            </a:r>
            <a:r>
              <a:rPr lang="en-US" dirty="0"/>
              <a:t>index</a:t>
            </a:r>
            <a:r>
              <a:rPr lang="ar-EG" dirty="0"/>
              <a:t> السلبي .ال </a:t>
            </a:r>
            <a:r>
              <a:rPr lang="en-US" dirty="0"/>
              <a:t>index of -1</a:t>
            </a:r>
            <a:r>
              <a:rPr lang="ar-EG" dirty="0"/>
              <a:t> يشير إلي أخر عنصر .أما -2</a:t>
            </a:r>
            <a:r>
              <a:rPr lang="en-US" dirty="0"/>
              <a:t> </a:t>
            </a:r>
            <a:r>
              <a:rPr lang="ar-EG" dirty="0"/>
              <a:t> يشير إلي ثاني أخر عنصر.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D4863-ECDC-4CE0-A6AF-C8C6DAE06805}"/>
              </a:ext>
            </a:extLst>
          </p:cNvPr>
          <p:cNvSpPr txBox="1"/>
          <p:nvPr/>
        </p:nvSpPr>
        <p:spPr>
          <a:xfrm>
            <a:off x="7489372" y="360218"/>
            <a:ext cx="427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كيف نقطع ال 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فالبايثون ؟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C6F7A-977F-4F10-BF2E-A153CD9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1" y="450932"/>
            <a:ext cx="4788170" cy="4062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slicing in Python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'z’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includes element at index 2, 3,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excludes element at index 5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beginning to 4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th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6th to end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beginning to 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list[:])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C08E2-2371-45B9-B23F-FFC30148044D}"/>
              </a:ext>
            </a:extLst>
          </p:cNvPr>
          <p:cNvSpPr txBox="1"/>
          <p:nvPr/>
        </p:nvSpPr>
        <p:spPr>
          <a:xfrm>
            <a:off x="5172933" y="1743593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252A7F-AF74-45FA-859B-68AB2B8E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933" y="2320721"/>
            <a:ext cx="410817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['o', 'g', 'r’]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['p', 'r', 'o', 'g’]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['a', 'm',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', 'z’]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['p', 'r', 'o', 'g', 'r', 'a', 'm',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', 'z']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lement Slicing from a list in Python">
            <a:extLst>
              <a:ext uri="{FF2B5EF4-FFF2-40B4-BE49-F238E27FC236}">
                <a16:creationId xmlns:a16="http://schemas.microsoft.com/office/drawing/2014/main" id="{CF48F44A-2A1F-4D9A-9DB1-A29EED30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1" y="4627418"/>
            <a:ext cx="5572825" cy="195349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7DDA4-194E-479A-80F5-089792DC45D4}"/>
              </a:ext>
            </a:extLst>
          </p:cNvPr>
          <p:cNvSpPr txBox="1"/>
          <p:nvPr/>
        </p:nvSpPr>
        <p:spPr>
          <a:xfrm>
            <a:off x="5749636" y="5387185"/>
            <a:ext cx="427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تقطيع  العنصر من ال </a:t>
            </a:r>
            <a:r>
              <a:rPr lang="en-US" sz="2400" dirty="0"/>
              <a:t>list</a:t>
            </a:r>
            <a:r>
              <a:rPr lang="ar-EG" sz="2400" dirty="0"/>
              <a:t> فالبايثون 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3741D-C119-4D1D-B36F-6B1C613EB01B}"/>
              </a:ext>
            </a:extLst>
          </p:cNvPr>
          <p:cNvSpPr txBox="1"/>
          <p:nvPr/>
        </p:nvSpPr>
        <p:spPr>
          <a:xfrm>
            <a:off x="5167181" y="909582"/>
            <a:ext cx="659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نصل لمجموعة من العناصر بإستخدام علامة التقطيع 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1F68B-28AB-4D7B-AF2A-FB256FA7C06D}"/>
              </a:ext>
            </a:extLst>
          </p:cNvPr>
          <p:cNvSpPr txBox="1"/>
          <p:nvPr/>
        </p:nvSpPr>
        <p:spPr>
          <a:xfrm>
            <a:off x="7980219" y="262241"/>
            <a:ext cx="353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إضافة أو تغيير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عناصر ال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B821B-98D0-4D17-98A0-D448FC55ADFF}"/>
              </a:ext>
            </a:extLst>
          </p:cNvPr>
          <p:cNvSpPr txBox="1"/>
          <p:nvPr/>
        </p:nvSpPr>
        <p:spPr>
          <a:xfrm>
            <a:off x="4862900" y="922564"/>
            <a:ext cx="623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 </a:t>
            </a:r>
            <a:r>
              <a:rPr lang="en-US" sz="2400" dirty="0"/>
              <a:t>lists </a:t>
            </a:r>
            <a:r>
              <a:rPr lang="ar-EG" sz="2400" dirty="0"/>
              <a:t> متغيرة بمعني أن يمكن تغيير العناصر عكس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 or 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D0486-FB36-44A7-82D8-21A0E797790A}"/>
              </a:ext>
            </a:extLst>
          </p:cNvPr>
          <p:cNvSpPr txBox="1"/>
          <p:nvPr/>
        </p:nvSpPr>
        <p:spPr>
          <a:xfrm>
            <a:off x="5368014" y="1863922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= لتغيير عنصر أو مجموعة من العناصر.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49873-BBFB-4006-A6C0-60FB1570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9" y="723906"/>
            <a:ext cx="4780411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Correcting mistake values in a list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odd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change the 1st item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change 2nd to 4th 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28E89-4EC1-4A96-B33B-629B9988E7B3}"/>
              </a:ext>
            </a:extLst>
          </p:cNvPr>
          <p:cNvSpPr txBox="1"/>
          <p:nvPr/>
        </p:nvSpPr>
        <p:spPr>
          <a:xfrm>
            <a:off x="5112872" y="2576945"/>
            <a:ext cx="146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 4 ,6,8]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[1,3,5,8]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AE325-B7FE-418A-9619-2AAF50C41CE8}"/>
              </a:ext>
            </a:extLst>
          </p:cNvPr>
          <p:cNvSpPr txBox="1"/>
          <p:nvPr/>
        </p:nvSpPr>
        <p:spPr>
          <a:xfrm>
            <a:off x="4999125" y="3857944"/>
            <a:ext cx="6885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نضيف عنصر واحد لل </a:t>
            </a:r>
            <a:r>
              <a:rPr lang="en-US" sz="2400" dirty="0"/>
              <a:t>list</a:t>
            </a:r>
            <a:r>
              <a:rPr lang="ar-EG" sz="2400" dirty="0"/>
              <a:t>  بإستخدام </a:t>
            </a:r>
            <a:r>
              <a:rPr lang="en-US" sz="2400" dirty="0"/>
              <a:t>append()</a:t>
            </a:r>
            <a:r>
              <a:rPr lang="ar-EG" sz="2400" dirty="0"/>
              <a:t> أو إضافة عناصر عديدة بإستخدام </a:t>
            </a:r>
            <a:r>
              <a:rPr lang="en-US" sz="2400" dirty="0"/>
              <a:t>extend()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A79412-432E-4338-92F9-7F64109B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21806"/>
            <a:ext cx="5865452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Appending and Extending lists in 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odd.extend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924E-CFD9-4BD8-8757-75A7BCAB61DE}"/>
              </a:ext>
            </a:extLst>
          </p:cNvPr>
          <p:cNvSpPr txBox="1"/>
          <p:nvPr/>
        </p:nvSpPr>
        <p:spPr>
          <a:xfrm>
            <a:off x="6400800" y="5250873"/>
            <a:ext cx="2385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[1,3,5,7]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[1,3,5,7,9,11,13]</a:t>
            </a:r>
          </a:p>
        </p:txBody>
      </p:sp>
    </p:spTree>
    <p:extLst>
      <p:ext uri="{BB962C8B-B14F-4D97-AF65-F5344CB8AC3E}">
        <p14:creationId xmlns:p14="http://schemas.microsoft.com/office/powerpoint/2010/main" val="145997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33605-6799-42E0-B398-BE32BCE5EC63}"/>
              </a:ext>
            </a:extLst>
          </p:cNvPr>
          <p:cNvSpPr txBox="1"/>
          <p:nvPr/>
        </p:nvSpPr>
        <p:spPr>
          <a:xfrm>
            <a:off x="4184074" y="124690"/>
            <a:ext cx="740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+ لدمج 2 </a:t>
            </a:r>
            <a:r>
              <a:rPr lang="en-US" sz="2400" dirty="0"/>
              <a:t>lists</a:t>
            </a:r>
            <a:r>
              <a:rPr lang="ar-EG" sz="2400" dirty="0"/>
              <a:t> وهذا يسمي </a:t>
            </a:r>
            <a:r>
              <a:rPr lang="en-US" sz="2400" dirty="0"/>
              <a:t>concatenation</a:t>
            </a:r>
            <a:r>
              <a:rPr lang="ar-EG" sz="2400" dirty="0"/>
              <a:t> .</a:t>
            </a:r>
          </a:p>
          <a:p>
            <a:pPr algn="r" rtl="1"/>
            <a:r>
              <a:rPr lang="ar-EG" sz="2400" dirty="0"/>
              <a:t>علامة * تكرر ال </a:t>
            </a:r>
            <a:r>
              <a:rPr lang="en-US" sz="2400" dirty="0"/>
              <a:t>lists </a:t>
            </a:r>
            <a:r>
              <a:rPr lang="ar-EG" sz="2400" dirty="0"/>
              <a:t> لعدد من الأوقات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C942C-4AB4-4353-8CA7-D5E89DA4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780365"/>
            <a:ext cx="4821769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Concatenating and repeating lists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odd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 +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"re"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76348-518D-4ECB-BC89-DA678BC1F539}"/>
              </a:ext>
            </a:extLst>
          </p:cNvPr>
          <p:cNvSpPr txBox="1"/>
          <p:nvPr/>
        </p:nvSpPr>
        <p:spPr>
          <a:xfrm>
            <a:off x="5367762" y="1325066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[1,3,5,9,7,5]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AB178-74AC-4FA5-860B-6AFA0375B565}"/>
              </a:ext>
            </a:extLst>
          </p:cNvPr>
          <p:cNvSpPr txBox="1"/>
          <p:nvPr/>
        </p:nvSpPr>
        <p:spPr>
          <a:xfrm>
            <a:off x="3948545" y="3013501"/>
            <a:ext cx="801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ندخل عنصر واحد في المكان المرغوب فيه بإستخدام </a:t>
            </a:r>
            <a:r>
              <a:rPr lang="en-US" sz="2400" dirty="0"/>
              <a:t>insert()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60D0DB0-9E07-4A09-BEEB-131019F4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3492312"/>
            <a:ext cx="5390963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Demonstration of list insert()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odd.insert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odd[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(odd)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81B8A-17E1-452F-B4CD-4AABCDBB68D1}"/>
              </a:ext>
            </a:extLst>
          </p:cNvPr>
          <p:cNvSpPr txBox="1"/>
          <p:nvPr/>
        </p:nvSpPr>
        <p:spPr>
          <a:xfrm>
            <a:off x="6375409" y="4115672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[1,3,9]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[1,3,5,7,9]</a:t>
            </a:r>
          </a:p>
        </p:txBody>
      </p:sp>
    </p:spTree>
    <p:extLst>
      <p:ext uri="{BB962C8B-B14F-4D97-AF65-F5344CB8AC3E}">
        <p14:creationId xmlns:p14="http://schemas.microsoft.com/office/powerpoint/2010/main" val="13772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37379-CB8E-4775-82C9-5A65FB02C061}"/>
              </a:ext>
            </a:extLst>
          </p:cNvPr>
          <p:cNvSpPr txBox="1"/>
          <p:nvPr/>
        </p:nvSpPr>
        <p:spPr>
          <a:xfrm>
            <a:off x="4322618" y="138545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or remove list elements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A5D332-AD2D-4882-997D-8575A638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700392"/>
            <a:ext cx="4499373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Deleting list 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delete one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list)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delete multiple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list)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delete entire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Error: List not 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list)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820F4-FA13-461B-90EC-CF880862985C}"/>
              </a:ext>
            </a:extLst>
          </p:cNvPr>
          <p:cNvSpPr txBox="1"/>
          <p:nvPr/>
        </p:nvSpPr>
        <p:spPr>
          <a:xfrm>
            <a:off x="5126182" y="1385455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E02D17-40C3-4629-A163-222EB7D6A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945" y="1993053"/>
            <a:ext cx="5737404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['p', 'r', 'b', 'l', 'e', 'm’]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['p', 'm’]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Traceback (most recent call last):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"&lt;string&gt;", line 18,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Name Error: name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' is not 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DE24A-D506-4BDC-AC7A-0466DF52B580}"/>
              </a:ext>
            </a:extLst>
          </p:cNvPr>
          <p:cNvSpPr txBox="1"/>
          <p:nvPr/>
        </p:nvSpPr>
        <p:spPr>
          <a:xfrm>
            <a:off x="5500254" y="4156365"/>
            <a:ext cx="610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نمسح عنصر أو أكثر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</a:t>
            </a:r>
          </a:p>
          <a:p>
            <a:pPr algn="r" rt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del statement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9B31F-5BF0-4CB3-AB45-B841E36003A3}"/>
              </a:ext>
            </a:extLst>
          </p:cNvPr>
          <p:cNvSpPr txBox="1"/>
          <p:nvPr/>
        </p:nvSpPr>
        <p:spPr>
          <a:xfrm>
            <a:off x="275771" y="40765"/>
            <a:ext cx="1191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</a:t>
            </a:r>
            <a:r>
              <a:rPr lang="en-US" sz="2400" dirty="0"/>
              <a:t>remove()</a:t>
            </a:r>
            <a:r>
              <a:rPr lang="ar-EG" sz="2400" dirty="0"/>
              <a:t> لنقل عنصر معين أو </a:t>
            </a:r>
            <a:r>
              <a:rPr lang="en-US" sz="2400" dirty="0"/>
              <a:t>pop()</a:t>
            </a:r>
            <a:r>
              <a:rPr lang="ar-EG" sz="2400" dirty="0"/>
              <a:t> لنقل عنصر في </a:t>
            </a:r>
            <a:r>
              <a:rPr lang="en-US" sz="2400" dirty="0"/>
              <a:t>index</a:t>
            </a:r>
            <a:r>
              <a:rPr lang="ar-EG" sz="2400" dirty="0"/>
              <a:t> . تنقل وترجع  </a:t>
            </a:r>
            <a:r>
              <a:rPr lang="en-US" sz="2400" dirty="0"/>
              <a:t>pop()</a:t>
            </a:r>
            <a:r>
              <a:rPr lang="ar-EG" sz="2400" dirty="0"/>
              <a:t> أخر عنصر لو ال </a:t>
            </a:r>
            <a:r>
              <a:rPr lang="en-US" sz="2400" dirty="0"/>
              <a:t>index</a:t>
            </a:r>
            <a:r>
              <a:rPr lang="ar-EG" sz="2400" dirty="0"/>
              <a:t> مش متاحة .هذا يساعدنا في تنفيذ </a:t>
            </a:r>
            <a:r>
              <a:rPr lang="en-US" sz="2400" dirty="0"/>
              <a:t>lists</a:t>
            </a:r>
            <a:r>
              <a:rPr lang="ar-EG" sz="2400" dirty="0"/>
              <a:t> ك </a:t>
            </a:r>
            <a:r>
              <a:rPr lang="en-US" sz="2400" dirty="0"/>
              <a:t>stacks</a:t>
            </a:r>
            <a:r>
              <a:rPr lang="ar-EG" sz="2400" dirty="0"/>
              <a:t> (</a:t>
            </a:r>
            <a:r>
              <a:rPr lang="en-US" sz="2400" dirty="0"/>
              <a:t>first in, last out data structure</a:t>
            </a:r>
            <a:r>
              <a:rPr lang="ar-EG" sz="2400" dirty="0"/>
              <a:t>) . لو أردنا أن نفرغ ال </a:t>
            </a:r>
            <a:r>
              <a:rPr lang="en-US" sz="2400" dirty="0"/>
              <a:t>list</a:t>
            </a:r>
            <a:r>
              <a:rPr lang="ar-EG" sz="2400" dirty="0"/>
              <a:t>  فنستخدم </a:t>
            </a:r>
            <a:r>
              <a:rPr lang="en-US" sz="2400" dirty="0"/>
              <a:t>clear( )</a:t>
            </a:r>
            <a:r>
              <a:rPr lang="ar-EG" sz="2400" dirty="0"/>
              <a:t>.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5AA90-FD72-4ADD-AD02-DE39C841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1591"/>
            <a:ext cx="4559133" cy="5539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’m’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. remove(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['r', 'o', 'b', 'l', 'e', 'm’]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'o’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pop(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['r', 'b', 'l', 'e', 'm’]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'm’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pop())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['r', 'b', 'l', 'e’]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list . clear()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[]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C944A-9C3D-48BE-9E8F-250F16DD7521}"/>
              </a:ext>
            </a:extLst>
          </p:cNvPr>
          <p:cNvSpPr txBox="1"/>
          <p:nvPr/>
        </p:nvSpPr>
        <p:spPr>
          <a:xfrm>
            <a:off x="4506461" y="1333681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F441EA-1E69-4A84-AEF2-9CA72FC3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82" y="1749871"/>
            <a:ext cx="271843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['r', 'o', 'b', 'l', 'e', 'm’]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['r', 'b', 'l', 'e', 'm’]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['r', 'b', 'l', 'e’]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4D463-3414-444C-85DE-8DDB687E5858}"/>
              </a:ext>
            </a:extLst>
          </p:cNvPr>
          <p:cNvSpPr txBox="1"/>
          <p:nvPr/>
        </p:nvSpPr>
        <p:spPr>
          <a:xfrm>
            <a:off x="8487501" y="2230091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نستطيع أن نمسح عناصر في </a:t>
            </a:r>
          </a:p>
          <a:p>
            <a:pPr algn="r" rtl="1"/>
            <a:r>
              <a:rPr lang="en-US" sz="2400" dirty="0"/>
              <a:t>list</a:t>
            </a:r>
            <a:r>
              <a:rPr lang="ar-EG" sz="2400" dirty="0"/>
              <a:t> بواسطة إعطاء </a:t>
            </a:r>
            <a:r>
              <a:rPr lang="en-US" sz="2400" dirty="0"/>
              <a:t>empty list</a:t>
            </a:r>
            <a:endParaRPr lang="ar-EG" sz="2400" dirty="0"/>
          </a:p>
          <a:p>
            <a:pPr algn="r" rtl="1"/>
            <a:r>
              <a:rPr lang="ar-EG" sz="2400" dirty="0"/>
              <a:t> لتقطيع العناصر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4C12BA-458B-41CE-878C-115D74E9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39" y="4050085"/>
            <a:ext cx="5274073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’m’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[]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[]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61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2191</TotalTime>
  <Words>1916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   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27</cp:revision>
  <dcterms:created xsi:type="dcterms:W3CDTF">2021-08-22T22:04:12Z</dcterms:created>
  <dcterms:modified xsi:type="dcterms:W3CDTF">2021-10-13T01:18:34Z</dcterms:modified>
</cp:coreProperties>
</file>