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66" r:id="rId5"/>
    <p:sldId id="264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 ashraf" initials="aa" lastIdx="6" clrIdx="0">
    <p:extLst>
      <p:ext uri="{19B8F6BF-5375-455C-9EA6-DF929625EA0E}">
        <p15:presenceInfo xmlns:p15="http://schemas.microsoft.com/office/powerpoint/2012/main" userId="bdd82fe7c9490a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A4341-AB8B-407B-8CC0-42A8760058A1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9F4A9-C75B-4C15-AD68-EFCB02A0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7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07EF-ACB7-463A-9161-7173A553E65C}" type="datetime1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8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695C-252A-43AC-BD66-D620B4942634}" type="datetime1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4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9EE0-A94E-4DCD-ADB5-53CAFCB64CB6}" type="datetime1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0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E92B-CA85-452C-92DC-17606F506FFF}" type="datetime1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5653-96EE-4803-9E2F-1EBC08C81A61}" type="datetime1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3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A88AF-AEFC-44CC-A1EF-723E1FCB0134}" type="datetime1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3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8700-60F0-4EB5-85D0-EA87D5BA87E8}" type="datetime1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7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1CCF-6C4D-4F32-9167-9DA0DA9A9407}" type="datetime1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330F-3579-429E-BD3B-92193B7713B3}" type="datetime1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4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36DD-2DB7-4E23-B6DC-4E87455965F1}" type="datetime1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0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FDA0AFC-9685-4FD2-8C46-19793EA6AB86}" type="datetime1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8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08DCD-7D8A-4E89-B1E8-5DD90A975F39}" type="datetime1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AC89E78-4B8E-4DB0-9D6B-B202D2331A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97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Data_ScienceClu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DE3E8B-3E34-438C-961C-3AC456CA7244}"/>
              </a:ext>
            </a:extLst>
          </p:cNvPr>
          <p:cNvSpPr txBox="1"/>
          <p:nvPr/>
        </p:nvSpPr>
        <p:spPr>
          <a:xfrm>
            <a:off x="0" y="6292090"/>
            <a:ext cx="335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ENG: </a:t>
            </a:r>
            <a:r>
              <a:rPr lang="ar-EG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عمرو أشرف محمد</a:t>
            </a:r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A40838-C055-46C2-8DB6-D5A986C31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0298"/>
            <a:ext cx="12192000" cy="64323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494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CC5204-C408-4CD9-961F-98725E413D67}"/>
              </a:ext>
            </a:extLst>
          </p:cNvPr>
          <p:cNvSpPr txBox="1"/>
          <p:nvPr/>
        </p:nvSpPr>
        <p:spPr>
          <a:xfrm>
            <a:off x="3857246" y="-41499"/>
            <a:ext cx="4477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string formatting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FB0DA-0481-4801-B312-ABA5D23E2BE6}"/>
              </a:ext>
            </a:extLst>
          </p:cNvPr>
          <p:cNvSpPr txBox="1"/>
          <p:nvPr/>
        </p:nvSpPr>
        <p:spPr>
          <a:xfrm>
            <a:off x="1571529" y="494875"/>
            <a:ext cx="10620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EG" sz="2400" dirty="0"/>
              <a:t>لو أردنا أن نطبع كلمة فنستطيع أن نستخدم </a:t>
            </a:r>
            <a:r>
              <a:rPr lang="en-US" sz="2400" dirty="0"/>
              <a:t>single </a:t>
            </a:r>
            <a:r>
              <a:rPr lang="en-US" sz="2400" dirty="0" err="1"/>
              <a:t>quots</a:t>
            </a:r>
            <a:r>
              <a:rPr lang="en-US" sz="2400" dirty="0"/>
              <a:t> or double quotes</a:t>
            </a:r>
            <a:r>
              <a:rPr lang="ar-EG" sz="2400" dirty="0"/>
              <a:t> ولو لم يتم إستخدامهم</a:t>
            </a:r>
          </a:p>
          <a:p>
            <a:pPr algn="r" rtl="1"/>
            <a:r>
              <a:rPr lang="ar-EG" sz="2400" dirty="0"/>
              <a:t> فيظهر </a:t>
            </a:r>
            <a:r>
              <a:rPr lang="en-US" sz="2400" dirty="0"/>
              <a:t>syntax Error</a:t>
            </a:r>
            <a:r>
              <a:rPr lang="ar-EG" sz="2400" dirty="0"/>
              <a:t> </a:t>
            </a:r>
            <a:r>
              <a:rPr lang="ar-EG" dirty="0"/>
              <a:t>.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0924C6-1CF2-4B73-9D51-C170267F8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18" y="1095088"/>
            <a:ext cx="5022657" cy="22159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"He said, 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What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's there?"")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 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Syntax Error: invalid syntax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&gt;&gt;&gt; print('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He said,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"What's there?“’)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 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SyntaxError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: invalid syntax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C62F4C-251B-4A25-ABB1-E271DB7CA4BE}"/>
              </a:ext>
            </a:extLst>
          </p:cNvPr>
          <p:cNvSpPr txBox="1"/>
          <p:nvPr/>
        </p:nvSpPr>
        <p:spPr>
          <a:xfrm>
            <a:off x="1571529" y="2280694"/>
            <a:ext cx="104225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طريق واحد للحصول علي حل هذه المشكلة وهو أن نستخدم</a:t>
            </a:r>
          </a:p>
          <a:p>
            <a:pPr algn="r" rtl="1"/>
            <a:r>
              <a:rPr lang="ar-EG" sz="2400" dirty="0"/>
              <a:t> </a:t>
            </a:r>
            <a:r>
              <a:rPr lang="en-US" sz="2400" dirty="0"/>
              <a:t>triple quotes</a:t>
            </a:r>
            <a:r>
              <a:rPr lang="ar-EG" sz="2400" dirty="0"/>
              <a:t>  .نستطيع أن نستخدم </a:t>
            </a:r>
            <a:r>
              <a:rPr lang="en-US" sz="2400" dirty="0"/>
              <a:t>escape sequence</a:t>
            </a:r>
            <a:r>
              <a:rPr lang="ar-EG" sz="2400" dirty="0"/>
              <a:t> .</a:t>
            </a:r>
          </a:p>
          <a:p>
            <a:pPr algn="r" rtl="1"/>
            <a:r>
              <a:rPr lang="ar-EG" sz="2400" dirty="0"/>
              <a:t>ال </a:t>
            </a:r>
            <a:r>
              <a:rPr lang="en-US" sz="2400" dirty="0"/>
              <a:t>escape sequence</a:t>
            </a:r>
            <a:r>
              <a:rPr lang="ar-EG" sz="2400" dirty="0"/>
              <a:t> يبدأ ب \ ويترجم بإختلاف .</a:t>
            </a:r>
          </a:p>
          <a:p>
            <a:pPr algn="r" rtl="1"/>
            <a:r>
              <a:rPr lang="ar-EG" sz="2400" dirty="0"/>
              <a:t> لو هنستخدم </a:t>
            </a:r>
            <a:r>
              <a:rPr lang="en-US" sz="2400" dirty="0"/>
              <a:t>single quote</a:t>
            </a:r>
            <a:r>
              <a:rPr lang="ar-EG" sz="2400" dirty="0"/>
              <a:t> لعرض النص  فكل ال </a:t>
            </a:r>
            <a:r>
              <a:rPr lang="en-US" sz="2400" dirty="0"/>
              <a:t>single quotes</a:t>
            </a:r>
            <a:r>
              <a:rPr lang="ar-EG" sz="2400" dirty="0"/>
              <a:t> داخل النص يجب أن يتم إزالتهم وأيضا مع </a:t>
            </a:r>
            <a:r>
              <a:rPr lang="en-US" sz="2400" dirty="0"/>
              <a:t>double quotes</a:t>
            </a:r>
            <a:r>
              <a:rPr lang="ar-EG" sz="2400" dirty="0"/>
              <a:t> .</a:t>
            </a:r>
            <a:endParaRPr lang="en-US" sz="24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7828276-4458-4427-A263-CFC81DBB8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18" y="4298916"/>
            <a:ext cx="4618700" cy="22159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using triple quotes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'''He said, "What's there?"'‘’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escaping single quotes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'He said, "What\'s there?"’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escaping double quotes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"He said, \"What's there?\""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9E35F1-FBBB-4C56-9BF6-E3FEA50CF654}"/>
              </a:ext>
            </a:extLst>
          </p:cNvPr>
          <p:cNvSpPr txBox="1"/>
          <p:nvPr/>
        </p:nvSpPr>
        <p:spPr>
          <a:xfrm>
            <a:off x="5479857" y="4793465"/>
            <a:ext cx="42875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said,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 there?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said,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 there?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said,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 there? </a:t>
            </a:r>
            <a:r>
              <a:rPr lang="ar-EG" dirty="0"/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48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9266627-0D3E-495F-B5C5-38E4CB6228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293188"/>
              </p:ext>
            </p:extLst>
          </p:nvPr>
        </p:nvGraphicFramePr>
        <p:xfrm>
          <a:off x="0" y="0"/>
          <a:ext cx="12192000" cy="685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84152">
                  <a:extLst>
                    <a:ext uri="{9D8B030D-6E8A-4147-A177-3AD203B41FA5}">
                      <a16:colId xmlns:a16="http://schemas.microsoft.com/office/drawing/2014/main" val="2361335175"/>
                    </a:ext>
                  </a:extLst>
                </a:gridCol>
                <a:gridCol w="7207848">
                  <a:extLst>
                    <a:ext uri="{9D8B030D-6E8A-4147-A177-3AD203B41FA5}">
                      <a16:colId xmlns:a16="http://schemas.microsoft.com/office/drawing/2014/main" val="3110646839"/>
                    </a:ext>
                  </a:extLst>
                </a:gridCol>
              </a:tblGrid>
              <a:tr h="48985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Escape Sequence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280" marR="100280" marT="50140" marB="5014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280" marR="100280" marT="50140" marB="50140" anchor="ctr"/>
                </a:tc>
                <a:extLst>
                  <a:ext uri="{0D108BD9-81ED-4DB2-BD59-A6C34878D82A}">
                    <a16:rowId xmlns:a16="http://schemas.microsoft.com/office/drawing/2014/main" val="3613411583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\newline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280" marR="100280" marT="50140" marB="5014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Backslash and newline ignored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280" marR="100280" marT="50140" marB="50140" anchor="ctr"/>
                </a:tc>
                <a:extLst>
                  <a:ext uri="{0D108BD9-81ED-4DB2-BD59-A6C34878D82A}">
                    <a16:rowId xmlns:a16="http://schemas.microsoft.com/office/drawing/2014/main" val="370776873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\\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280" marR="100280" marT="50140" marB="5014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Backslash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280" marR="100280" marT="50140" marB="50140" anchor="ctr"/>
                </a:tc>
                <a:extLst>
                  <a:ext uri="{0D108BD9-81ED-4DB2-BD59-A6C34878D82A}">
                    <a16:rowId xmlns:a16="http://schemas.microsoft.com/office/drawing/2014/main" val="1324513685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\'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280" marR="100280" marT="50140" marB="5014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 quote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280" marR="100280" marT="50140" marB="50140" anchor="ctr"/>
                </a:tc>
                <a:extLst>
                  <a:ext uri="{0D108BD9-81ED-4DB2-BD59-A6C34878D82A}">
                    <a16:rowId xmlns:a16="http://schemas.microsoft.com/office/drawing/2014/main" val="811452122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\"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280" marR="100280" marT="50140" marB="5014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 quote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280" marR="100280" marT="50140" marB="50140" anchor="ctr"/>
                </a:tc>
                <a:extLst>
                  <a:ext uri="{0D108BD9-81ED-4DB2-BD59-A6C34878D82A}">
                    <a16:rowId xmlns:a16="http://schemas.microsoft.com/office/drawing/2014/main" val="148392368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\a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280" marR="100280" marT="50140" marB="5014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ASCII Bell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280" marR="100280" marT="50140" marB="50140" anchor="ctr"/>
                </a:tc>
                <a:extLst>
                  <a:ext uri="{0D108BD9-81ED-4DB2-BD59-A6C34878D82A}">
                    <a16:rowId xmlns:a16="http://schemas.microsoft.com/office/drawing/2014/main" val="3527565026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\b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280" marR="100280" marT="50140" marB="5014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ASCII Backspace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280" marR="100280" marT="50140" marB="50140" anchor="ctr"/>
                </a:tc>
                <a:extLst>
                  <a:ext uri="{0D108BD9-81ED-4DB2-BD59-A6C34878D82A}">
                    <a16:rowId xmlns:a16="http://schemas.microsoft.com/office/drawing/2014/main" val="353919815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\f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280" marR="100280" marT="50140" marB="5014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ASCII Formfeed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280" marR="100280" marT="50140" marB="50140" anchor="ctr"/>
                </a:tc>
                <a:extLst>
                  <a:ext uri="{0D108BD9-81ED-4DB2-BD59-A6C34878D82A}">
                    <a16:rowId xmlns:a16="http://schemas.microsoft.com/office/drawing/2014/main" val="163973455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\n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280" marR="100280" marT="50140" marB="5014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ASCII Linefeed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280" marR="100280" marT="50140" marB="50140" anchor="ctr"/>
                </a:tc>
                <a:extLst>
                  <a:ext uri="{0D108BD9-81ED-4DB2-BD59-A6C34878D82A}">
                    <a16:rowId xmlns:a16="http://schemas.microsoft.com/office/drawing/2014/main" val="935012092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\r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280" marR="100280" marT="50140" marB="5014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ASCII Carriage Return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280" marR="100280" marT="50140" marB="50140" anchor="ctr"/>
                </a:tc>
                <a:extLst>
                  <a:ext uri="{0D108BD9-81ED-4DB2-BD59-A6C34878D82A}">
                    <a16:rowId xmlns:a16="http://schemas.microsoft.com/office/drawing/2014/main" val="3632538258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\t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280" marR="100280" marT="50140" marB="5014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ASCII Horizontal Tab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280" marR="100280" marT="50140" marB="50140" anchor="ctr"/>
                </a:tc>
                <a:extLst>
                  <a:ext uri="{0D108BD9-81ED-4DB2-BD59-A6C34878D82A}">
                    <a16:rowId xmlns:a16="http://schemas.microsoft.com/office/drawing/2014/main" val="2365467445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\v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280" marR="100280" marT="50140" marB="5014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ASCII Vertical Tab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280" marR="100280" marT="50140" marB="50140" anchor="ctr"/>
                </a:tc>
                <a:extLst>
                  <a:ext uri="{0D108BD9-81ED-4DB2-BD59-A6C34878D82A}">
                    <a16:rowId xmlns:a16="http://schemas.microsoft.com/office/drawing/2014/main" val="2763096979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\ooo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280" marR="100280" marT="50140" marB="5014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 with octal value ooo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280" marR="100280" marT="50140" marB="50140" anchor="ctr"/>
                </a:tc>
                <a:extLst>
                  <a:ext uri="{0D108BD9-81ED-4DB2-BD59-A6C34878D82A}">
                    <a16:rowId xmlns:a16="http://schemas.microsoft.com/office/drawing/2014/main" val="340860294"/>
                  </a:ext>
                </a:extLst>
              </a:tr>
              <a:tr h="48985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\xHH</a:t>
                      </a:r>
                      <a:endParaRPr lang="en-US" sz="24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280" marR="100280" marT="50140" marB="5014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 with hexadecimal value HH</a:t>
                      </a:r>
                      <a:endParaRPr lang="en-US" sz="2400" b="0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0280" marR="100280" marT="50140" marB="50140" anchor="ctr"/>
                </a:tc>
                <a:extLst>
                  <a:ext uri="{0D108BD9-81ED-4DB2-BD59-A6C34878D82A}">
                    <a16:rowId xmlns:a16="http://schemas.microsoft.com/office/drawing/2014/main" val="2525334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862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A15F4E-E957-4975-9C88-8662C44FF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684843" cy="25853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"C:\\Python32\\Lib"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C:\Python32\Lib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"This is printed\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nin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 two lines"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This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printed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two lines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"This is \x48\x45\x58 representation"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This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HEX representation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1C8859-0CD1-420E-90CD-5352322BF097}"/>
              </a:ext>
            </a:extLst>
          </p:cNvPr>
          <p:cNvSpPr txBox="1"/>
          <p:nvPr/>
        </p:nvSpPr>
        <p:spPr>
          <a:xfrm>
            <a:off x="2216728" y="2828835"/>
            <a:ext cx="932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أحيانا  ربما نرغب لتجاهل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escape sequence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داخل نص . لنقوم بذلك نستطيع أن نضع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 or r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فالجهة الأمامية للنص . هذا يوضح أن صف النص و أي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escape sequence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بداخله سوف يتجاهله 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1E81EE-31C8-4943-BFDC-684C1010E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59" y="3898788"/>
            <a:ext cx="5795241" cy="18466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"This is \x61 \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ngood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 example"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This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a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good example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r"This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 is \x61 \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ngood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 example"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This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\x61 \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ngood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example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155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B365A0-F6E0-49C4-80B0-E6F4FC36D51E}"/>
              </a:ext>
            </a:extLst>
          </p:cNvPr>
          <p:cNvSpPr txBox="1"/>
          <p:nvPr/>
        </p:nvSpPr>
        <p:spPr>
          <a:xfrm>
            <a:off x="2604653" y="-63412"/>
            <a:ext cx="7713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format () Method  for Formatting strings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5BE542-8320-4EC7-84AD-C2E6C3112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4207"/>
            <a:ext cx="8853055" cy="48013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Python string format() 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default(implicit) order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default order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"{}, {} and {}"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.format(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'John’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'Bill’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'Sean 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'\n--- Default Order ---’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(default order)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order using positional argument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positional order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"{1}, {0} and {2}"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.format(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'John’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'Bill’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'Sean 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'\n--- Positional Order ---’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(positional order)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order using keyword argument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keyword order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"{s}, {b} and {j}"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.format(j=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John'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Bill'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'Sean’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'\n--- Keyword Order ---’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(keyword order)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232D0-1F05-4E36-9B41-6F3D86F8363F}"/>
              </a:ext>
            </a:extLst>
          </p:cNvPr>
          <p:cNvSpPr txBox="1"/>
          <p:nvPr/>
        </p:nvSpPr>
        <p:spPr>
          <a:xfrm>
            <a:off x="721383" y="5769920"/>
            <a:ext cx="10103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دالة </a:t>
            </a:r>
            <a:r>
              <a:rPr lang="en-US" sz="2400" dirty="0"/>
              <a:t>format()</a:t>
            </a:r>
            <a:r>
              <a:rPr lang="ar-EG" sz="2400" dirty="0"/>
              <a:t> متاحة مع النص ويكون قوي في تنسيق النصوص .تنسيق النصوص يحتوي </a:t>
            </a:r>
            <a:r>
              <a:rPr lang="en-US" sz="2400" dirty="0"/>
              <a:t>{ }</a:t>
            </a:r>
            <a:r>
              <a:rPr lang="ar-EG" sz="2400" dirty="0"/>
              <a:t> . 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AF679-E375-4888-8159-A30428AEDC7A}"/>
              </a:ext>
            </a:extLst>
          </p:cNvPr>
          <p:cNvSpPr txBox="1"/>
          <p:nvPr/>
        </p:nvSpPr>
        <p:spPr>
          <a:xfrm>
            <a:off x="8853055" y="1457781"/>
            <a:ext cx="34179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- Default order - - -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John , Bill and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sean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- - positional order - - -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keyword order - - -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Sean , Bill and john</a:t>
            </a:r>
          </a:p>
        </p:txBody>
      </p:sp>
    </p:spTree>
    <p:extLst>
      <p:ext uri="{BB962C8B-B14F-4D97-AF65-F5344CB8AC3E}">
        <p14:creationId xmlns:p14="http://schemas.microsoft.com/office/powerpoint/2010/main" val="632077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30AF8F-A880-4B1B-B7D6-C14B9EFD75D8}"/>
              </a:ext>
            </a:extLst>
          </p:cNvPr>
          <p:cNvSpPr txBox="1"/>
          <p:nvPr/>
        </p:nvSpPr>
        <p:spPr>
          <a:xfrm>
            <a:off x="831272" y="196033"/>
            <a:ext cx="1112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الدالة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format()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 تملك مواصفات التنسيق . يتم فصلهم من أسم المجال بإستخدام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colon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. نستطيع أيضا تنسيق 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integers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ك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hexadecimal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. و الأعداد الكسرية من الممكن أن تعرض في تنسيق الأس . يوجد العديد من طرق التنسيق التي يمكنك أن تستخدمها 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9C2B2E-74D2-44DE-88E7-62C38384D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14" y="1629819"/>
            <a:ext cx="7843429" cy="44319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formatting integers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"Binary representation of {0} is {0:b}"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.format(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'Binary representation of 12 is 1100’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formatting floats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"Exponent representation: {0:e}"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.format(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1566.345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'Exponent representation: 1.566345e+03’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round off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"One third is: {0:.3f}"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.format(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'One third is: 0.333’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98C379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string alignment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"|{:&lt;10}|{:^10}|{:&gt;10}|"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.format(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'butter’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'bread’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'ham’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'|butter | bread | ham|'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054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4CB641-4BD4-4C37-8C52-68B459916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7" y="477744"/>
            <a:ext cx="5257850" cy="18466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12.3456789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'The value of x is %3.2f'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%x)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value of x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12.35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'The value of x is %3.4f'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%x)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value of x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12.3457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7B69A-7C0E-435E-9C66-E2249DF60DF0}"/>
              </a:ext>
            </a:extLst>
          </p:cNvPr>
          <p:cNvSpPr txBox="1"/>
          <p:nvPr/>
        </p:nvSpPr>
        <p:spPr>
          <a:xfrm>
            <a:off x="4669114" y="-45476"/>
            <a:ext cx="3579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 style formatting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E0556-7A18-4644-8EF6-073E3D931413}"/>
              </a:ext>
            </a:extLst>
          </p:cNvPr>
          <p:cNvSpPr txBox="1"/>
          <p:nvPr/>
        </p:nvSpPr>
        <p:spPr>
          <a:xfrm>
            <a:off x="5586751" y="754052"/>
            <a:ext cx="6133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نستطيع أن نستخدم التنسيق القديم المستخدم في لغة برمجة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E710E-5156-4A92-92BC-0AFB5A25C185}"/>
              </a:ext>
            </a:extLst>
          </p:cNvPr>
          <p:cNvSpPr txBox="1"/>
          <p:nvPr/>
        </p:nvSpPr>
        <p:spPr>
          <a:xfrm>
            <a:off x="8590778" y="1263263"/>
            <a:ext cx="3129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نستخدم علامة % لإتمام ذلك 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D1F0D3-D353-4D33-A3A0-FDCD0F3A341F}"/>
              </a:ext>
            </a:extLst>
          </p:cNvPr>
          <p:cNvSpPr txBox="1"/>
          <p:nvPr/>
        </p:nvSpPr>
        <p:spPr>
          <a:xfrm>
            <a:off x="5589525" y="1902797"/>
            <a:ext cx="6130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Common Python String Methods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BD2071D-F677-4B12-B424-079454474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5" y="2426017"/>
            <a:ext cx="8203913" cy="44319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PrOgRaMiZ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.lower()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programiz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PrOgRaMiZ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.upper()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'PROGRAMIZ’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98C379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"This will split all words into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list"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.split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'This'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'will'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'split'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'all'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'words'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'into'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'a'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'list’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 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.join([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'This'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'will'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'join'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'all'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'words'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'into'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'a'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'string’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'This will join all words into a string’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'Happy New Year’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.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find(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‘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ew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7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'Happy New Year’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.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replace(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'Happy’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'Brilliant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'Brilliant New Year'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062FD3-397B-4F39-9FFE-A7A132C9AEB4}"/>
              </a:ext>
            </a:extLst>
          </p:cNvPr>
          <p:cNvSpPr txBox="1"/>
          <p:nvPr/>
        </p:nvSpPr>
        <p:spPr>
          <a:xfrm>
            <a:off x="8590778" y="2741763"/>
            <a:ext cx="36166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يوجد دوال  كتيرة متاحة للتعامل مع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النص 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458B83-29FE-47E9-8B42-43AA0033D0C0}"/>
              </a:ext>
            </a:extLst>
          </p:cNvPr>
          <p:cNvSpPr txBox="1"/>
          <p:nvPr/>
        </p:nvSpPr>
        <p:spPr>
          <a:xfrm>
            <a:off x="8346799" y="4273849"/>
            <a:ext cx="38120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من أشهر الدوال :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lower( ) , upper( ) , join( )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Split( ),find( )</a:t>
            </a:r>
          </a:p>
        </p:txBody>
      </p:sp>
    </p:spTree>
    <p:extLst>
      <p:ext uri="{BB962C8B-B14F-4D97-AF65-F5344CB8AC3E}">
        <p14:creationId xmlns:p14="http://schemas.microsoft.com/office/powerpoint/2010/main" val="2526836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F68091-505A-4673-9FD1-CA5A72FBDBA4}"/>
              </a:ext>
            </a:extLst>
          </p:cNvPr>
          <p:cNvSpPr txBox="1"/>
          <p:nvPr/>
        </p:nvSpPr>
        <p:spPr>
          <a:xfrm>
            <a:off x="4800601" y="185738"/>
            <a:ext cx="3316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Data science club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BC93E-CF11-4B71-9716-2F4563D71519}"/>
              </a:ext>
            </a:extLst>
          </p:cNvPr>
          <p:cNvSpPr txBox="1"/>
          <p:nvPr/>
        </p:nvSpPr>
        <p:spPr>
          <a:xfrm>
            <a:off x="714375" y="1214438"/>
            <a:ext cx="575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Telegram: Contact @Data_ScienceClub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475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CB58-2E01-4D39-B9BC-C0563597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399" y="4035805"/>
            <a:ext cx="9291215" cy="1554368"/>
          </a:xfrm>
        </p:spPr>
        <p:txBody>
          <a:bodyPr>
            <a:normAutofit/>
          </a:bodyPr>
          <a:lstStyle/>
          <a:p>
            <a:pPr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ar-EG" sz="27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                                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br>
              <a:rPr lang="ar-EG" sz="1800" dirty="0"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ar-EG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BDEA9-7E09-4BEE-9FD9-6ADC85886D48}"/>
              </a:ext>
            </a:extLst>
          </p:cNvPr>
          <p:cNvSpPr/>
          <p:nvPr/>
        </p:nvSpPr>
        <p:spPr>
          <a:xfrm>
            <a:off x="4987636" y="68799"/>
            <a:ext cx="310341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 strings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73B5A6-E3EE-441A-ACF2-36119C9290CE}"/>
              </a:ext>
            </a:extLst>
          </p:cNvPr>
          <p:cNvSpPr txBox="1"/>
          <p:nvPr/>
        </p:nvSpPr>
        <p:spPr>
          <a:xfrm>
            <a:off x="8884063" y="132938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1AE133-F8A5-4ACD-83AA-3BA3D4C38A30}"/>
              </a:ext>
            </a:extLst>
          </p:cNvPr>
          <p:cNvSpPr txBox="1"/>
          <p:nvPr/>
        </p:nvSpPr>
        <p:spPr>
          <a:xfrm>
            <a:off x="5332019" y="198045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CEAEB2-0A60-4C32-9708-33A039ABDF8A}"/>
              </a:ext>
            </a:extLst>
          </p:cNvPr>
          <p:cNvSpPr txBox="1"/>
          <p:nvPr/>
        </p:nvSpPr>
        <p:spPr>
          <a:xfrm>
            <a:off x="7306015" y="2846483"/>
            <a:ext cx="4013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E164C-1D5C-42CE-B659-B657A384C5CB}"/>
              </a:ext>
            </a:extLst>
          </p:cNvPr>
          <p:cNvSpPr txBox="1"/>
          <p:nvPr/>
        </p:nvSpPr>
        <p:spPr>
          <a:xfrm>
            <a:off x="0" y="733656"/>
            <a:ext cx="1151745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ما هو النص في البايثون ؟</a:t>
            </a:r>
          </a:p>
          <a:p>
            <a:pPr algn="r" rtl="1"/>
            <a:endParaRPr lang="ar-EG" sz="2800" b="1" dirty="0">
              <a:solidFill>
                <a:schemeClr val="accent1"/>
              </a:solidFill>
            </a:endParaRPr>
          </a:p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النص هو مجموعة من الحروف . فالغة الانجليزية يوجد بها 26 حرف .</a:t>
            </a:r>
          </a:p>
          <a:p>
            <a:pPr algn="r" rtl="1"/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أجهزة الكمبيوتر لا تتعامل الحروف .هم يتعاملوا مع أرقام الباينري .بالرغم أنك تري الحروف علي الشاشة فيتم تخزينهمة كجموعة من ال 0,1 . </a:t>
            </a:r>
          </a:p>
          <a:p>
            <a:pPr algn="r" rtl="1"/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هذا التحويل يسمي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ويعتبر العملية العكسية لهذا ما يسمي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decoding 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. فال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ASCII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وال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unicode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يعتبروا من أشهر طرق التشفير المستخدمة . </a:t>
            </a:r>
          </a:p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فالبايثون ..النص عبارة مجموعة من الحروف غير مشفرة سهل قرائتها 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15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31E47B-835C-4448-A8FF-11B607589699}"/>
              </a:ext>
            </a:extLst>
          </p:cNvPr>
          <p:cNvSpPr txBox="1"/>
          <p:nvPr/>
        </p:nvSpPr>
        <p:spPr>
          <a:xfrm>
            <a:off x="6322824" y="759840"/>
            <a:ext cx="5908933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C3409F-F868-4FEC-99FB-5B5E39E22E2F}"/>
              </a:ext>
            </a:extLst>
          </p:cNvPr>
          <p:cNvSpPr txBox="1"/>
          <p:nvPr/>
        </p:nvSpPr>
        <p:spPr>
          <a:xfrm>
            <a:off x="17957" y="290031"/>
            <a:ext cx="121560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ar-EG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كيف نعمل نص فالبايثون ؟</a:t>
            </a:r>
          </a:p>
          <a:p>
            <a:pPr algn="r"/>
            <a:endParaRPr lang="ar-EG" sz="2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نستطيع أن نعمل نصوص بواسطة حروف مغلقة داخل ’ ’ أو " ".  " " " تستخدم لعرض نصوص متكررة و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doc string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7052D3-A7A9-4CCB-81E6-38E648164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87" y="1666177"/>
            <a:ext cx="6386300" cy="44319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defining strings in Python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all of the following are equivalent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 string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'Hello’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(my string)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y string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"Hello"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(my string)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y string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'''Hello'‘’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(my string)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triple quotes string can extend multiple lines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string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"""Hello, welcome to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98C379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 the world of Python"""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string)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731BB-4D6D-4459-9C61-811CD00EE2C6}"/>
              </a:ext>
            </a:extLst>
          </p:cNvPr>
          <p:cNvSpPr txBox="1"/>
          <p:nvPr/>
        </p:nvSpPr>
        <p:spPr>
          <a:xfrm>
            <a:off x="6664036" y="2382982"/>
            <a:ext cx="324800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Hello , welcome to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the world of python</a:t>
            </a:r>
          </a:p>
        </p:txBody>
      </p:sp>
    </p:spTree>
    <p:extLst>
      <p:ext uri="{BB962C8B-B14F-4D97-AF65-F5344CB8AC3E}">
        <p14:creationId xmlns:p14="http://schemas.microsoft.com/office/powerpoint/2010/main" val="334597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F77A6D-80E8-442C-A765-9B909AF71370}"/>
              </a:ext>
            </a:extLst>
          </p:cNvPr>
          <p:cNvSpPr txBox="1"/>
          <p:nvPr/>
        </p:nvSpPr>
        <p:spPr>
          <a:xfrm>
            <a:off x="8438981" y="292387"/>
            <a:ext cx="3241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b="1" dirty="0">
                <a:latin typeface="Arial" panose="020B0604020202020204" pitchFamily="34" charset="0"/>
                <a:cs typeface="Arial" panose="020B0604020202020204" pitchFamily="34" charset="0"/>
              </a:rPr>
              <a:t>كيف نصل للحروف في النص ؟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9BE48B-838F-46D5-89D9-C117B7B02352}"/>
              </a:ext>
            </a:extLst>
          </p:cNvPr>
          <p:cNvSpPr txBox="1"/>
          <p:nvPr/>
        </p:nvSpPr>
        <p:spPr>
          <a:xfrm>
            <a:off x="1593273" y="787668"/>
            <a:ext cx="105987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نستطيع أن نصل للحروف الفردية بإستخدام ال </a:t>
            </a:r>
            <a:r>
              <a:rPr lang="en-US" sz="2400" dirty="0"/>
              <a:t>indexing</a:t>
            </a:r>
            <a:r>
              <a:rPr lang="ar-EG" sz="2400" dirty="0"/>
              <a:t> ومجموعة من الحروف بإستخدام التقطيع . يبدأ ال </a:t>
            </a:r>
            <a:r>
              <a:rPr lang="en-US" sz="2400" dirty="0"/>
              <a:t>index</a:t>
            </a:r>
            <a:r>
              <a:rPr lang="ar-EG" sz="2400" dirty="0"/>
              <a:t> من 0 .محاولة الوصول لحرف برا ال</a:t>
            </a:r>
            <a:r>
              <a:rPr lang="en-US" sz="2400" dirty="0"/>
              <a:t> range </a:t>
            </a:r>
            <a:r>
              <a:rPr lang="ar-EG" sz="2400" dirty="0"/>
              <a:t> </a:t>
            </a:r>
            <a:r>
              <a:rPr lang="en-US" sz="2400" dirty="0"/>
              <a:t> index</a:t>
            </a:r>
            <a:r>
              <a:rPr lang="ar-EG" sz="2400" dirty="0"/>
              <a:t> يعطي </a:t>
            </a:r>
            <a:r>
              <a:rPr lang="en-US" sz="2400" dirty="0"/>
              <a:t>index Error</a:t>
            </a:r>
            <a:r>
              <a:rPr lang="ar-EG" sz="2400" dirty="0"/>
              <a:t> . ال </a:t>
            </a:r>
            <a:r>
              <a:rPr lang="en-US" sz="2400" dirty="0"/>
              <a:t>index</a:t>
            </a:r>
            <a:r>
              <a:rPr lang="ar-EG" sz="2400" dirty="0"/>
              <a:t> يجب أن يكون </a:t>
            </a:r>
            <a:r>
              <a:rPr lang="en-US" sz="2400" dirty="0"/>
              <a:t>integer</a:t>
            </a:r>
            <a:r>
              <a:rPr lang="ar-EG" sz="2400" dirty="0"/>
              <a:t> .</a:t>
            </a:r>
            <a:endParaRPr lang="en-US" sz="2400" dirty="0"/>
          </a:p>
          <a:p>
            <a:pPr algn="r" rtl="1"/>
            <a:endParaRPr lang="ar-EG" sz="2400" dirty="0"/>
          </a:p>
          <a:p>
            <a:pPr algn="r" rtl="1"/>
            <a:r>
              <a:rPr lang="ar-EG" sz="2400" dirty="0"/>
              <a:t>فلا نستطيع أن نستخدم </a:t>
            </a:r>
            <a:r>
              <a:rPr lang="en-US" sz="2400" dirty="0"/>
              <a:t>floats or other types</a:t>
            </a:r>
            <a:r>
              <a:rPr lang="ar-EG" sz="2400" dirty="0"/>
              <a:t> . </a:t>
            </a:r>
          </a:p>
          <a:p>
            <a:pPr algn="r" rtl="1"/>
            <a:endParaRPr lang="ar-EG" sz="2400" dirty="0"/>
          </a:p>
          <a:p>
            <a:pPr algn="r" rtl="1"/>
            <a:r>
              <a:rPr lang="ar-EG" sz="2400" dirty="0"/>
              <a:t>تتجه بايثون لل </a:t>
            </a:r>
            <a:r>
              <a:rPr lang="en-US" sz="2400" dirty="0"/>
              <a:t>negative indexing</a:t>
            </a:r>
            <a:r>
              <a:rPr lang="ar-EG" sz="2400" dirty="0"/>
              <a:t> ل تسلسل البيانات . </a:t>
            </a:r>
          </a:p>
          <a:p>
            <a:pPr algn="r" rtl="1"/>
            <a:r>
              <a:rPr lang="ar-EG" sz="2400" dirty="0"/>
              <a:t> فال </a:t>
            </a:r>
            <a:r>
              <a:rPr lang="en-US" sz="2400" dirty="0"/>
              <a:t>index of -1</a:t>
            </a:r>
            <a:r>
              <a:rPr lang="ar-EG" sz="2400" dirty="0"/>
              <a:t>يشير إلي أخر عنصر . -2 يشسر إلي  تاني أخر عنصر .</a:t>
            </a:r>
          </a:p>
          <a:p>
            <a:pPr algn="r" rtl="1"/>
            <a:r>
              <a:rPr lang="ar-EG" sz="2400" dirty="0"/>
              <a:t>نستطيع أن نصل لمجموعة من العناصر في نص بواسطة علامة التقطيع . </a:t>
            </a:r>
            <a:endParaRPr lang="en-US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7965BE-7E4D-40C4-969B-4B0646916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91" y="1954226"/>
            <a:ext cx="4513993" cy="44319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#Accessing string characters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in Python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str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programiz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'str = 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str)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#first character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'str[0] = 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str[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#last character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'str[-1] = 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str[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-1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])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#slicing 2nd to 5th character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'str[1:5] = 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str[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#slicing 6th to 2nd last character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'str[5:-2] = 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str[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-2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8F7F1-8BE7-496D-B924-6154CFDCC7C2}"/>
              </a:ext>
            </a:extLst>
          </p:cNvPr>
          <p:cNvSpPr txBox="1"/>
          <p:nvPr/>
        </p:nvSpPr>
        <p:spPr>
          <a:xfrm>
            <a:off x="4752109" y="4170218"/>
            <a:ext cx="21259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 =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prgramiz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Str[0]= p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Str[-1]= z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Str[1:5]=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rogr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Str[5: -2]= am</a:t>
            </a:r>
          </a:p>
        </p:txBody>
      </p:sp>
    </p:spTree>
    <p:extLst>
      <p:ext uri="{BB962C8B-B14F-4D97-AF65-F5344CB8AC3E}">
        <p14:creationId xmlns:p14="http://schemas.microsoft.com/office/powerpoint/2010/main" val="364238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DD077B-0143-496B-8A3E-9C2905BAA678}"/>
              </a:ext>
            </a:extLst>
          </p:cNvPr>
          <p:cNvSpPr txBox="1"/>
          <p:nvPr/>
        </p:nvSpPr>
        <p:spPr>
          <a:xfrm>
            <a:off x="3578292" y="1246281"/>
            <a:ext cx="8676861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2000" dirty="0">
              <a:solidFill>
                <a:schemeClr val="accent6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A3805B-2B86-4A14-84B5-E1A4EA93C5D9}"/>
              </a:ext>
            </a:extLst>
          </p:cNvPr>
          <p:cNvSpPr txBox="1"/>
          <p:nvPr/>
        </p:nvSpPr>
        <p:spPr>
          <a:xfrm>
            <a:off x="1316183" y="235527"/>
            <a:ext cx="1069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لو حاولنا نصل لل </a:t>
            </a:r>
            <a:r>
              <a:rPr lang="en-US" sz="2400" dirty="0"/>
              <a:t>index</a:t>
            </a:r>
            <a:r>
              <a:rPr lang="ar-EG" sz="2400" dirty="0"/>
              <a:t> خارج  المجموعة أو  نستخدم أرقام  نستخدم أرقام غير ال </a:t>
            </a:r>
            <a:r>
              <a:rPr lang="en-US" sz="2400" dirty="0"/>
              <a:t>integers</a:t>
            </a:r>
            <a:r>
              <a:rPr lang="ar-EG" sz="2400" dirty="0"/>
              <a:t> . 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36DC3F-E21D-406A-A129-D27E62A6D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98" y="1024608"/>
            <a:ext cx="5851602" cy="29546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index must be in range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Error: string index out of range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index must be an integer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Error: string indices must be integers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098" name="Picture 2" descr="Element Slicing in Python">
            <a:extLst>
              <a:ext uri="{FF2B5EF4-FFF2-40B4-BE49-F238E27FC236}">
                <a16:creationId xmlns:a16="http://schemas.microsoft.com/office/drawing/2014/main" id="{8A1D45A9-38F2-460B-A19C-F84A35FBA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16" y="4528352"/>
            <a:ext cx="6211820" cy="209412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491160-A84B-4F23-B4E7-D0C9EB3EEBF7}"/>
              </a:ext>
            </a:extLst>
          </p:cNvPr>
          <p:cNvSpPr txBox="1"/>
          <p:nvPr/>
        </p:nvSpPr>
        <p:spPr>
          <a:xfrm>
            <a:off x="7439891" y="5150054"/>
            <a:ext cx="3001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تقطيع النص فالبايثون </a:t>
            </a:r>
            <a:endParaRPr lang="en-US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63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C0577E-7191-4D79-BD2C-9734360C3825}"/>
              </a:ext>
            </a:extLst>
          </p:cNvPr>
          <p:cNvSpPr txBox="1"/>
          <p:nvPr/>
        </p:nvSpPr>
        <p:spPr>
          <a:xfrm>
            <a:off x="4508065" y="19071"/>
            <a:ext cx="3175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كيف نغير أو نمسح نص ؟</a:t>
            </a:r>
            <a:endParaRPr lang="en-US" sz="2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88833-1289-4294-8316-F9CE1B152988}"/>
              </a:ext>
            </a:extLst>
          </p:cNvPr>
          <p:cNvSpPr txBox="1"/>
          <p:nvPr/>
        </p:nvSpPr>
        <p:spPr>
          <a:xfrm>
            <a:off x="413193" y="653909"/>
            <a:ext cx="11365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النصوص ثابتة .هذا يعني أن العناصر لا تستطيع تغييرها  بمجرد تعيينها .نستطيع أن إعادة تعيين مختلف النصوص </a:t>
            </a:r>
          </a:p>
          <a:p>
            <a:pPr algn="r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لنفس الأسم 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84C85CB-F964-4D1E-BA04-5797ADA59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12271"/>
            <a:ext cx="7871322" cy="25853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string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programiz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string[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'a’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...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Type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Error: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'str'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object does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not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support item assignment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string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'Python’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98C379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string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'Python'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27C100A-035A-4DCF-BFF8-F9D43D91D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" y="4006704"/>
            <a:ext cx="7050969" cy="25853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del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string[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]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...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TypeError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'str'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object doesn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't support item deletion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98C379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 &gt;&gt;&gt; del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my_string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98C379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my_string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98C379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 ...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98C379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 Name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Error: name ‘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my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 is not defined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6A9BF8-4A0A-49D0-BCE1-270FC5C4EBF4}"/>
              </a:ext>
            </a:extLst>
          </p:cNvPr>
          <p:cNvSpPr txBox="1"/>
          <p:nvPr/>
        </p:nvSpPr>
        <p:spPr>
          <a:xfrm>
            <a:off x="7161805" y="4189092"/>
            <a:ext cx="4875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ar-EG" sz="2400" dirty="0"/>
              <a:t>لا نستطيع أن نمسح أو ننقل حروف من نص .</a:t>
            </a:r>
          </a:p>
          <a:p>
            <a:pPr algn="r" rtl="1"/>
            <a:r>
              <a:rPr lang="ar-EG" sz="2400" dirty="0"/>
              <a:t> لكن مسح النص تماما يمكن أن يستخدم بإستخدام</a:t>
            </a:r>
          </a:p>
          <a:p>
            <a:pPr algn="r" rtl="1"/>
            <a:r>
              <a:rPr lang="ar-EG" sz="2400" dirty="0"/>
              <a:t> كلمة </a:t>
            </a:r>
            <a:r>
              <a:rPr lang="en-US" sz="2400" dirty="0"/>
              <a:t>del</a:t>
            </a:r>
            <a:r>
              <a:rPr lang="ar-EG" sz="2400" dirty="0"/>
              <a:t> 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490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2009A7-33B6-4B18-8889-D737E8789D7E}"/>
              </a:ext>
            </a:extLst>
          </p:cNvPr>
          <p:cNvSpPr txBox="1"/>
          <p:nvPr/>
        </p:nvSpPr>
        <p:spPr>
          <a:xfrm>
            <a:off x="4605046" y="0"/>
            <a:ext cx="2981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عمليات النص فالبايثون </a:t>
            </a:r>
            <a:endParaRPr lang="en-US" sz="2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42C3EC-B3B8-4B72-A777-B16578C40FC8}"/>
              </a:ext>
            </a:extLst>
          </p:cNvPr>
          <p:cNvSpPr txBox="1"/>
          <p:nvPr/>
        </p:nvSpPr>
        <p:spPr>
          <a:xfrm>
            <a:off x="446477" y="528045"/>
            <a:ext cx="11575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dirty="0"/>
              <a:t>يوجد عمليات كتيرة نستطيع أن نقوم بأدائها مع النصوص التي تجعلها  واحدة من أهم أنواع الداتا المستخدمة فالبايثون. </a:t>
            </a:r>
          </a:p>
          <a:p>
            <a:r>
              <a:rPr lang="ar-EG" sz="2400" dirty="0"/>
              <a:t>  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25BC5A-9361-4C52-9320-AA87F29938E1}"/>
              </a:ext>
            </a:extLst>
          </p:cNvPr>
          <p:cNvSpPr txBox="1"/>
          <p:nvPr/>
        </p:nvSpPr>
        <p:spPr>
          <a:xfrm>
            <a:off x="1039248" y="1038496"/>
            <a:ext cx="110259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ar-EG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دمج نصين أو أكثر:</a:t>
            </a:r>
          </a:p>
          <a:p>
            <a:pPr algn="r"/>
            <a:endParaRPr lang="ar-EG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EG" sz="2400" b="1" dirty="0">
                <a:latin typeface="Arial" panose="020B0604020202020204" pitchFamily="34" charset="0"/>
                <a:cs typeface="Arial" panose="020B0604020202020204" pitchFamily="34" charset="0"/>
              </a:rPr>
              <a:t>إلتحاق نصين أو أكثر لنص واحد يسمي 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concatenation</a:t>
            </a:r>
            <a:r>
              <a:rPr lang="ar-EG" sz="2400" b="1" dirty="0">
                <a:latin typeface="Arial" panose="020B0604020202020204" pitchFamily="34" charset="0"/>
                <a:cs typeface="Arial" panose="020B0604020202020204" pitchFamily="34" charset="0"/>
              </a:rPr>
              <a:t> وما يسمي بالدمج . فعلامة + تقوم بهذا العمل .</a:t>
            </a:r>
          </a:p>
          <a:p>
            <a:pPr algn="r" rtl="1"/>
            <a:r>
              <a:rPr lang="ar-EG" sz="2400" b="1" dirty="0">
                <a:latin typeface="Arial" panose="020B0604020202020204" pitchFamily="34" charset="0"/>
                <a:cs typeface="Arial" panose="020B0604020202020204" pitchFamily="34" charset="0"/>
              </a:rPr>
              <a:t>تبسط كتابة نصين مع بعض لدمجهم .  علامة * تستخدم لتكرار النص لعدد من المرات 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89FD35-63D6-43C9-A4D1-0C58D9C39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85" y="2608156"/>
            <a:ext cx="4284506" cy="25853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Python String Operations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str1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'Hello’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98C379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str2 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'World!’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using 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'str1 + str2 = 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str1 + str2)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using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'str1 * 3 ='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str1 *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droid sans mono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1037B3-981A-4722-BAA1-BAB9CCE1D1B4}"/>
              </a:ext>
            </a:extLst>
          </p:cNvPr>
          <p:cNvSpPr txBox="1"/>
          <p:nvPr/>
        </p:nvSpPr>
        <p:spPr>
          <a:xfrm>
            <a:off x="126785" y="5219850"/>
            <a:ext cx="37048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Str1 + str 2 = HelloWorld!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str!1 * 3 =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HelloHelloHello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33B9DD-EC4A-40C7-B526-DB01690BD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737" y="2772517"/>
            <a:ext cx="4569200" cy="29546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two string literals together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'Hello ''World!’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'Hello World!’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using parentheses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s =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'Hello 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...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'World’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'Hello World'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B3D301-EB61-4B8F-95AB-4BA8BDA94FF8}"/>
              </a:ext>
            </a:extLst>
          </p:cNvPr>
          <p:cNvSpPr txBox="1"/>
          <p:nvPr/>
        </p:nvSpPr>
        <p:spPr>
          <a:xfrm>
            <a:off x="5663709" y="5958514"/>
            <a:ext cx="637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sz="2400" dirty="0"/>
              <a:t>ل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و أردنا أن ندمج نصوص فسطور مختلفة فنستخدم أقواس 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424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730BFA-C2D6-46A8-B2E9-FAB075D58FC1}"/>
              </a:ext>
            </a:extLst>
          </p:cNvPr>
          <p:cNvSpPr txBox="1"/>
          <p:nvPr/>
        </p:nvSpPr>
        <p:spPr>
          <a:xfrm>
            <a:off x="5146060" y="110836"/>
            <a:ext cx="189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التكرار خلال نص</a:t>
            </a:r>
            <a:endParaRPr lang="en-US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DD9A8-5205-458A-85C8-991EF09CCDA3}"/>
              </a:ext>
            </a:extLst>
          </p:cNvPr>
          <p:cNvSpPr txBox="1"/>
          <p:nvPr/>
        </p:nvSpPr>
        <p:spPr>
          <a:xfrm>
            <a:off x="6317673" y="858982"/>
            <a:ext cx="5480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نستطيع أن نعدي علي النص بإستخدام </a:t>
            </a:r>
            <a:r>
              <a:rPr lang="en-US" sz="2400" dirty="0"/>
              <a:t>for loop</a:t>
            </a:r>
            <a:r>
              <a:rPr lang="ar-EG" sz="2400" dirty="0"/>
              <a:t> .</a:t>
            </a:r>
          </a:p>
          <a:p>
            <a:pPr algn="r" rtl="1"/>
            <a:r>
              <a:rPr lang="ar-EG" sz="2400" dirty="0"/>
              <a:t>هذا المثال لحساب عدد ال </a:t>
            </a:r>
            <a:r>
              <a:rPr lang="en-US" sz="2400" dirty="0"/>
              <a:t>l</a:t>
            </a:r>
            <a:r>
              <a:rPr lang="ar-EG" sz="2400" dirty="0"/>
              <a:t> في النص .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0B3920-8776-41FA-B0D0-36D955B4A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73" y="1097065"/>
            <a:ext cx="3710631" cy="22159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Iterating through a string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FFDDB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19A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letter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'Hello World’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(letter ==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'l’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EG" altLang="en-US" sz="2400" dirty="0">
                <a:solidFill>
                  <a:srgbClr val="D3D3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 +=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19A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'letters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found'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5A210-92CB-4753-AC93-E1C381B804AD}"/>
              </a:ext>
            </a:extLst>
          </p:cNvPr>
          <p:cNvSpPr txBox="1"/>
          <p:nvPr/>
        </p:nvSpPr>
        <p:spPr>
          <a:xfrm>
            <a:off x="4627419" y="2313708"/>
            <a:ext cx="2220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 letters found </a:t>
            </a:r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3FABD3-A0AC-4688-BE03-1AEF70890A03}"/>
              </a:ext>
            </a:extLst>
          </p:cNvPr>
          <p:cNvSpPr txBox="1"/>
          <p:nvPr/>
        </p:nvSpPr>
        <p:spPr>
          <a:xfrm>
            <a:off x="4486660" y="4560606"/>
            <a:ext cx="7487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نستطيع أن نختبر لو حرف معين موجود في نص أم لأ  بإستخدام كلمة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7404D41-B626-4754-B2FA-4CF1BB493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19" y="4283607"/>
            <a:ext cx="2985946" cy="14773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'a'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'program’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droid sans mono"/>
              </a:rPr>
              <a:t>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1AEEE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'at'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not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'battle’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98C379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6B6C2"/>
                </a:solidFill>
                <a:effectLst/>
                <a:latin typeface="droid sans mono"/>
              </a:rPr>
              <a:t>False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187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5ECEAA-61A9-4E9C-9AF1-CE7A75DFEF76}"/>
              </a:ext>
            </a:extLst>
          </p:cNvPr>
          <p:cNvSpPr txBox="1"/>
          <p:nvPr/>
        </p:nvSpPr>
        <p:spPr>
          <a:xfrm>
            <a:off x="4444073" y="64094"/>
            <a:ext cx="3368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الدوال الجاهزة في البايثون </a:t>
            </a:r>
            <a:endParaRPr lang="en-US" sz="2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5B943-546B-4870-A3A6-474A71F21CED}"/>
              </a:ext>
            </a:extLst>
          </p:cNvPr>
          <p:cNvSpPr txBox="1"/>
          <p:nvPr/>
        </p:nvSpPr>
        <p:spPr>
          <a:xfrm>
            <a:off x="5625005" y="869307"/>
            <a:ext cx="6423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sz="2400" dirty="0">
                <a:latin typeface="Arial" panose="020B0604020202020204" pitchFamily="34" charset="0"/>
                <a:cs typeface="Arial" panose="020B0604020202020204" pitchFamily="34" charset="0"/>
              </a:rPr>
              <a:t>دوال مختلفة متنوعة تعمل مع تسلسل بيانات مع النصوص جيدا 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B4ECDA-A2EF-4CB4-9751-A6FF4D935FB4}"/>
              </a:ext>
            </a:extLst>
          </p:cNvPr>
          <p:cNvSpPr txBox="1"/>
          <p:nvPr/>
        </p:nvSpPr>
        <p:spPr>
          <a:xfrm>
            <a:off x="175630" y="1555513"/>
            <a:ext cx="11840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dirty="0"/>
              <a:t>بعض من الحاجات المستخدمة مثل </a:t>
            </a:r>
            <a:r>
              <a:rPr lang="en-US" sz="2400" dirty="0"/>
              <a:t>enumerate() and </a:t>
            </a:r>
            <a:r>
              <a:rPr lang="en-US" sz="2400" dirty="0" err="1"/>
              <a:t>len</a:t>
            </a:r>
            <a:r>
              <a:rPr lang="en-US" sz="2400" dirty="0"/>
              <a:t>()</a:t>
            </a:r>
            <a:r>
              <a:rPr lang="ar-EG" sz="2400" dirty="0"/>
              <a:t> .دالة </a:t>
            </a:r>
            <a:r>
              <a:rPr lang="en-US" sz="2400" dirty="0"/>
              <a:t>enumerate()</a:t>
            </a:r>
            <a:r>
              <a:rPr lang="ar-EG" sz="2400" dirty="0"/>
              <a:t> تحتوي علي ال </a:t>
            </a:r>
            <a:r>
              <a:rPr lang="en-US" sz="2400" dirty="0"/>
              <a:t>index </a:t>
            </a:r>
            <a:r>
              <a:rPr lang="ar-EG" sz="2400" dirty="0"/>
              <a:t> وقيم كل العناصر الموجودة في النص وهذا مفيد للتكرار . تعود </a:t>
            </a:r>
            <a:r>
              <a:rPr lang="en-US" sz="2400" dirty="0" err="1"/>
              <a:t>len</a:t>
            </a:r>
            <a:r>
              <a:rPr lang="en-US" sz="2400" dirty="0"/>
              <a:t>()</a:t>
            </a:r>
            <a:r>
              <a:rPr lang="ar-EG" sz="2400" dirty="0"/>
              <a:t>  بعدد حروف النص . 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978E3B-9F93-4852-8AA5-97676C858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30" y="2765985"/>
            <a:ext cx="6027227" cy="22159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str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'cold’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98C379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 enumerate()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D3D3D3"/>
                </a:solidFill>
                <a:latin typeface="droid sans mono"/>
              </a:rPr>
              <a:t>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ist</a:t>
            </a:r>
            <a:r>
              <a:rPr kumimoji="0" lang="ar-EG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enumerate = list(enumerate(str))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'list(enumerate(str) = 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list enumerate)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DDBE"/>
                </a:solidFill>
                <a:effectLst/>
                <a:latin typeface="droid sans mono"/>
              </a:rPr>
              <a:t>#character 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</a:t>
            </a:r>
            <a:endParaRPr kumimoji="0" lang="ar-EG" altLang="en-US" sz="2400" b="0" i="0" u="none" strike="noStrike" cap="none" normalizeH="0" baseline="0" dirty="0">
              <a:ln>
                <a:noFill/>
              </a:ln>
              <a:solidFill>
                <a:srgbClr val="D3D3D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‘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len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C379"/>
                </a:solidFill>
                <a:effectLst/>
                <a:latin typeface="droid sans mono"/>
              </a:rPr>
              <a:t> (str) = 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len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droid sans mono"/>
              </a:rPr>
              <a:t> (str))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587A477-4E42-4C2E-B7D3-B3D8F6C76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939" y="5463563"/>
            <a:ext cx="6631431" cy="738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list(enumerate(str) = [(0, 'c'), (1, 'o'), (2, 'l'), (3, 'd’)]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len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 (str) = 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E6D115-BC6C-4BA6-B78C-321103B9D6F9}"/>
              </a:ext>
            </a:extLst>
          </p:cNvPr>
          <p:cNvSpPr txBox="1"/>
          <p:nvPr/>
        </p:nvSpPr>
        <p:spPr>
          <a:xfrm>
            <a:off x="6802581" y="4652097"/>
            <a:ext cx="11929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903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2089</TotalTime>
  <Words>1959</Words>
  <Application>Microsoft Office PowerPoint</Application>
  <PresentationFormat>Widescreen</PresentationFormat>
  <Paragraphs>273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droid sans mono</vt:lpstr>
      <vt:lpstr>Rockwell</vt:lpstr>
      <vt:lpstr>Gallery</vt:lpstr>
      <vt:lpstr>PowerPoint Presentation</vt:lpstr>
      <vt:lpstr>                                                  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club</dc:title>
  <dc:creator>amr ashraf</dc:creator>
  <cp:lastModifiedBy>amr ashraf</cp:lastModifiedBy>
  <cp:revision>29</cp:revision>
  <dcterms:created xsi:type="dcterms:W3CDTF">2021-08-22T22:04:12Z</dcterms:created>
  <dcterms:modified xsi:type="dcterms:W3CDTF">2021-10-14T01:19:22Z</dcterms:modified>
</cp:coreProperties>
</file>