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69" r:id="rId14"/>
    <p:sldId id="276" r:id="rId15"/>
    <p:sldId id="277" r:id="rId16"/>
    <p:sldId id="27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set/intersection" TargetMode="External"/><Relationship Id="rId13" Type="http://schemas.openxmlformats.org/officeDocument/2006/relationships/hyperlink" Target="https://www.programiz.com/python-programming/methods/set/pop" TargetMode="External"/><Relationship Id="rId18" Type="http://schemas.openxmlformats.org/officeDocument/2006/relationships/hyperlink" Target="https://www.programiz.com/python-programming/methods/set/update" TargetMode="External"/><Relationship Id="rId3" Type="http://schemas.openxmlformats.org/officeDocument/2006/relationships/hyperlink" Target="https://www.programiz.com/python-programming/methods/set/clear" TargetMode="External"/><Relationship Id="rId7" Type="http://schemas.openxmlformats.org/officeDocument/2006/relationships/hyperlink" Target="https://www.programiz.com/python-programming/methods/set/discard" TargetMode="External"/><Relationship Id="rId12" Type="http://schemas.openxmlformats.org/officeDocument/2006/relationships/hyperlink" Target="https://www.programiz.com/python-programming/methods/set/issuperset" TargetMode="External"/><Relationship Id="rId17" Type="http://schemas.openxmlformats.org/officeDocument/2006/relationships/hyperlink" Target="https://www.programiz.com/python-programming/methods/set/union" TargetMode="External"/><Relationship Id="rId2" Type="http://schemas.openxmlformats.org/officeDocument/2006/relationships/hyperlink" Target="https://www.programiz.com/python-programming/methods/set/add" TargetMode="External"/><Relationship Id="rId16" Type="http://schemas.openxmlformats.org/officeDocument/2006/relationships/hyperlink" Target="https://www.programiz.com/python-programming/methods/set/symmetric_difference_upd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set/difference_update" TargetMode="External"/><Relationship Id="rId11" Type="http://schemas.openxmlformats.org/officeDocument/2006/relationships/hyperlink" Target="https://www.programiz.com/python-programming/methods/set/issubset" TargetMode="External"/><Relationship Id="rId5" Type="http://schemas.openxmlformats.org/officeDocument/2006/relationships/hyperlink" Target="https://www.programiz.com/python-programming/methods/set/difference" TargetMode="External"/><Relationship Id="rId15" Type="http://schemas.openxmlformats.org/officeDocument/2006/relationships/hyperlink" Target="https://www.programiz.com/python-programming/methods/set/symmetric_difference" TargetMode="External"/><Relationship Id="rId10" Type="http://schemas.openxmlformats.org/officeDocument/2006/relationships/hyperlink" Target="https://www.programiz.com/python-programming/methods/set/isdisjoint" TargetMode="External"/><Relationship Id="rId4" Type="http://schemas.openxmlformats.org/officeDocument/2006/relationships/hyperlink" Target="https://www.programiz.com/python-programming/methods/set/copy" TargetMode="External"/><Relationship Id="rId9" Type="http://schemas.openxmlformats.org/officeDocument/2006/relationships/hyperlink" Target="https://www.programiz.com/python-programming/methods/set/intersection_update" TargetMode="External"/><Relationship Id="rId14" Type="http://schemas.openxmlformats.org/officeDocument/2006/relationships/hyperlink" Target="https://www.programiz.com/python-programming/methods/set/remov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in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built-in/max" TargetMode="External"/><Relationship Id="rId5" Type="http://schemas.openxmlformats.org/officeDocument/2006/relationships/hyperlink" Target="https://www.programiz.com/python-programming/methods/built-in/len" TargetMode="External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u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199325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339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t Difference in Python">
            <a:extLst>
              <a:ext uri="{FF2B5EF4-FFF2-40B4-BE49-F238E27FC236}">
                <a16:creationId xmlns:a16="http://schemas.microsoft.com/office/drawing/2014/main" id="{C3D057F4-04B7-45A7-B6AC-C6055A24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747779" cy="300643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144E45-B04D-4187-979C-97296E2DA2F5}"/>
              </a:ext>
            </a:extLst>
          </p:cNvPr>
          <p:cNvSpPr txBox="1"/>
          <p:nvPr/>
        </p:nvSpPr>
        <p:spPr>
          <a:xfrm>
            <a:off x="1512458" y="349057"/>
            <a:ext cx="10540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فرق مجموعة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من مجموعة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A-B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) هو مجموعة من العناصر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تكون لوحدها فال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لكن ليس فال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شبيها ب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B-A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عبارة عن مجموعة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من العناصر فال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لكن ليس فال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الفرق بيتم بإستخدام  علامة - .ومن الممكن أن يتم بنفس الطريقة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بإستخدام ()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BD7734-D4EF-4932-8334-898E6671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3" y="3355493"/>
            <a:ext cx="3295005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Difference of two sets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initialize A and B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- operator on 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{1, 2, 3}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 - B)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8A33-222F-4B3C-A333-F40170265286}"/>
              </a:ext>
            </a:extLst>
          </p:cNvPr>
          <p:cNvSpPr txBox="1"/>
          <p:nvPr/>
        </p:nvSpPr>
        <p:spPr>
          <a:xfrm>
            <a:off x="4017818" y="3785121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{1,2,3}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B094-B152-48CE-B1FF-0D88D6BD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06437"/>
            <a:ext cx="4247125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use difference function on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A. difference(B)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use - operator on 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B –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use difference function on 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B. difference(A)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0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t Symmetric Difference in Python">
            <a:extLst>
              <a:ext uri="{FF2B5EF4-FFF2-40B4-BE49-F238E27FC236}">
                <a16:creationId xmlns:a16="http://schemas.microsoft.com/office/drawing/2014/main" id="{92D5ED33-E416-4AEF-9DFA-3EA47FF6C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398" cy="311034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61D3A-719C-44A3-B868-F6D9041725FA}"/>
              </a:ext>
            </a:extLst>
          </p:cNvPr>
          <p:cNvSpPr txBox="1"/>
          <p:nvPr/>
        </p:nvSpPr>
        <p:spPr>
          <a:xfrm>
            <a:off x="1673015" y="685800"/>
            <a:ext cx="10517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الفرق التماثلي بين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and B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هو مجموعة من العناصر في ال </a:t>
            </a:r>
          </a:p>
          <a:p>
            <a:pPr algn="r" rt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and B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لكن ليس في كلاهما . الفرق التماثلي يتم بإستخدام علامة ^ .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ومن الممكن أن يتم أيضا بإستخدام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symmetric _difference()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156944-624B-4F20-BA47-793D7B31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7" y="3285898"/>
            <a:ext cx="4697633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Symmetric difference of two sets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initialize A and B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^ operator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{1, 2, 3, 6, 7, 8}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 ^ 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33A9D-939B-4A12-B163-37BCC8ED8226}"/>
              </a:ext>
            </a:extLst>
          </p:cNvPr>
          <p:cNvSpPr txBox="1"/>
          <p:nvPr/>
        </p:nvSpPr>
        <p:spPr>
          <a:xfrm>
            <a:off x="419966" y="587122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{1,2,3,6,7,8}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EE917B-B899-483D-9F8D-630B8DD07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03" y="3569916"/>
            <a:ext cx="4410074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symmetric_difference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 on 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A.symmetric_difference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symmetric_difference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 on 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B.symmetric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difference(A)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513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998BE-182A-43AE-8442-CAFF6B1C8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251888"/>
              </p:ext>
            </p:extLst>
          </p:nvPr>
        </p:nvGraphicFramePr>
        <p:xfrm>
          <a:off x="0" y="0"/>
          <a:ext cx="12192000" cy="7629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5459">
                  <a:extLst>
                    <a:ext uri="{9D8B030D-6E8A-4147-A177-3AD203B41FA5}">
                      <a16:colId xmlns:a16="http://schemas.microsoft.com/office/drawing/2014/main" val="2690405389"/>
                    </a:ext>
                  </a:extLst>
                </a:gridCol>
                <a:gridCol w="9076541">
                  <a:extLst>
                    <a:ext uri="{9D8B030D-6E8A-4147-A177-3AD203B41FA5}">
                      <a16:colId xmlns:a16="http://schemas.microsoft.com/office/drawing/2014/main" val="895908439"/>
                    </a:ext>
                  </a:extLst>
                </a:gridCol>
              </a:tblGrid>
              <a:tr h="141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Description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4183136050"/>
                  </a:ext>
                </a:extLst>
              </a:tr>
              <a:tr h="141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add()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Adds an element to the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308543440"/>
                  </a:ext>
                </a:extLst>
              </a:tr>
              <a:tr h="2191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clear()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Removes all elements from the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3594424181"/>
                  </a:ext>
                </a:extLst>
              </a:tr>
              <a:tr h="141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copy()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Returns a copy of the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794627356"/>
                  </a:ext>
                </a:extLst>
              </a:tr>
              <a:tr h="2965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difference()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Returns the difference of two or more sets as a new set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3629296215"/>
                  </a:ext>
                </a:extLst>
              </a:tr>
              <a:tr h="2191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difference_update()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Removes all elements of another set from this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3128705061"/>
                  </a:ext>
                </a:extLst>
              </a:tr>
              <a:tr h="37385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discard()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Removes an element from the set if it is a member. (Do nothing if the element is not in set)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3195292555"/>
                  </a:ext>
                </a:extLst>
              </a:tr>
              <a:tr h="2191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intersection()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Returns the intersection of two sets as a new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291004349"/>
                  </a:ext>
                </a:extLst>
              </a:tr>
              <a:tr h="2965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intersection_update()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Updates the set with the intersection of itself and another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3380938610"/>
                  </a:ext>
                </a:extLst>
              </a:tr>
              <a:tr h="2191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isdisjoint()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Returns True if two sets have a null intersection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2750791122"/>
                  </a:ext>
                </a:extLst>
              </a:tr>
              <a:tr h="2191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issubset()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Returns True if another set contains this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1838043324"/>
                  </a:ext>
                </a:extLst>
              </a:tr>
              <a:tr h="2191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issuperset()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Returns True if this set contains another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2707658258"/>
                  </a:ext>
                </a:extLst>
              </a:tr>
              <a:tr h="2965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pop()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Removes and returns an arbitrary set element. Raises KeyError if the set is empty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2030595358"/>
                  </a:ext>
                </a:extLst>
              </a:tr>
              <a:tr h="2965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4"/>
                        </a:rPr>
                        <a:t>remove()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Removes an element from the set. If the element is not a member, raises a KeyError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1976514883"/>
                  </a:ext>
                </a:extLst>
              </a:tr>
              <a:tr h="2965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5"/>
                        </a:rPr>
                        <a:t>symmetric_difference()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Returns the symmetric difference of two sets as a new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2490857281"/>
                  </a:ext>
                </a:extLst>
              </a:tr>
              <a:tr h="2965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6"/>
                        </a:rPr>
                        <a:t>symmetric_difference_update()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Updates a set with the symmetric difference of itself and another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4105693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7"/>
                        </a:rPr>
                        <a:t>union()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Returns the union of sets in a new set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162892212"/>
                  </a:ext>
                </a:extLst>
              </a:tr>
              <a:tr h="2191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8"/>
                        </a:rPr>
                        <a:t>update()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Updates the set with the union of itself and others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34" marR="51334" marT="25667" marB="25667" anchor="ctr"/>
                </a:tc>
                <a:extLst>
                  <a:ext uri="{0D108BD9-81ED-4DB2-BD59-A6C34878D82A}">
                    <a16:rowId xmlns:a16="http://schemas.microsoft.com/office/drawing/2014/main" val="273917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5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A1CCD7-1089-45D6-824F-8B13060EC388}"/>
              </a:ext>
            </a:extLst>
          </p:cNvPr>
          <p:cNvSpPr txBox="1"/>
          <p:nvPr/>
        </p:nvSpPr>
        <p:spPr>
          <a:xfrm>
            <a:off x="4420358" y="0"/>
            <a:ext cx="3600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set operation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7F416A-2084-427C-BF6B-67F9FD2B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4" y="395408"/>
            <a:ext cx="3297381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 keyword in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initialize my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set = set(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"apple"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check if 'a' is present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set)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check if 'p' is present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set)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9D697-6DAB-47C9-948F-A4C178A74DCF}"/>
              </a:ext>
            </a:extLst>
          </p:cNvPr>
          <p:cNvSpPr txBox="1"/>
          <p:nvPr/>
        </p:nvSpPr>
        <p:spPr>
          <a:xfrm>
            <a:off x="3823880" y="1457236"/>
            <a:ext cx="1192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7CC6EE-E4F1-47D5-AEA7-381E8459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63" y="4001381"/>
            <a:ext cx="3941335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letter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"apple"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...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(letter)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4DA96-DE7A-410F-8DF9-BD1970A051A3}"/>
              </a:ext>
            </a:extLst>
          </p:cNvPr>
          <p:cNvSpPr txBox="1"/>
          <p:nvPr/>
        </p:nvSpPr>
        <p:spPr>
          <a:xfrm>
            <a:off x="4493598" y="3390529"/>
            <a:ext cx="417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Iterating Through a set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76741-3E92-461B-9D8A-E32C312D2C2E}"/>
              </a:ext>
            </a:extLst>
          </p:cNvPr>
          <p:cNvSpPr txBox="1"/>
          <p:nvPr/>
        </p:nvSpPr>
        <p:spPr>
          <a:xfrm>
            <a:off x="4904735" y="4646713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نعيد التكرار لكل عنصر فالمجموعة بإستخدام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E0E7D-728F-4137-8E96-05C744FCA902}"/>
              </a:ext>
            </a:extLst>
          </p:cNvPr>
          <p:cNvSpPr txBox="1"/>
          <p:nvPr/>
        </p:nvSpPr>
        <p:spPr>
          <a:xfrm>
            <a:off x="4198845" y="859922"/>
            <a:ext cx="720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نختبر لو العنصرموجود  فالمجموعة أم لأ بإستخدام كلمة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59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22C7F-A0FD-4602-9EAF-CC8DD1E44CC8}"/>
              </a:ext>
            </a:extLst>
          </p:cNvPr>
          <p:cNvSpPr txBox="1"/>
          <p:nvPr/>
        </p:nvSpPr>
        <p:spPr>
          <a:xfrm>
            <a:off x="4793672" y="0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الدوال الجاهزة فالمجموعة 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34B5E-BE33-468D-AF52-86C20AEAF24A}"/>
              </a:ext>
            </a:extLst>
          </p:cNvPr>
          <p:cNvSpPr txBox="1"/>
          <p:nvPr/>
        </p:nvSpPr>
        <p:spPr>
          <a:xfrm>
            <a:off x="1537856" y="1299074"/>
            <a:ext cx="1044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الدوال الجاهزة مثل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all() , any( ), enumerate()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(), max(), min(),sorted() , sum()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بيستخدموا مع المجموعات لأداء وظائف مختلفة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3C6CAF-2347-427D-BE23-8B6B8304D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785492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40954041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38383877"/>
                    </a:ext>
                  </a:extLst>
                </a:gridCol>
              </a:tblGrid>
              <a:tr h="4980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4174137426"/>
                  </a:ext>
                </a:extLst>
              </a:tr>
              <a:tr h="8939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all()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elements of the set are true (or if the set is empty).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1241757531"/>
                  </a:ext>
                </a:extLst>
              </a:tr>
              <a:tr h="8939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any()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any element of the set is true. If the set is empty, returns False.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2124248174"/>
                  </a:ext>
                </a:extLst>
              </a:tr>
              <a:tr h="12899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enumerate()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an enumerate object. It contains the index and value for all the items of the set as a pair.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3262025159"/>
                  </a:ext>
                </a:extLst>
              </a:tr>
              <a:tr h="8939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len()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length (the number of items) in the set.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779709841"/>
                  </a:ext>
                </a:extLst>
              </a:tr>
              <a:tr h="4980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max()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largest item in the set.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2321691447"/>
                  </a:ext>
                </a:extLst>
              </a:tr>
              <a:tr h="4980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min()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smallest item in the set.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377393268"/>
                  </a:ext>
                </a:extLst>
              </a:tr>
              <a:tr h="8939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sorted()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new sorted list from elements in the set(does not sort the set itself).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187294675"/>
                  </a:ext>
                </a:extLst>
              </a:tr>
              <a:tr h="4980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sum()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sum of all elements in the set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252" marR="94252" marT="47126" marB="47126" anchor="ctr"/>
                </a:tc>
                <a:extLst>
                  <a:ext uri="{0D108BD9-81ED-4DB2-BD59-A6C34878D82A}">
                    <a16:rowId xmlns:a16="http://schemas.microsoft.com/office/drawing/2014/main" val="313392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68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44080-897E-481F-845D-C13BDC0691FF}"/>
              </a:ext>
            </a:extLst>
          </p:cNvPr>
          <p:cNvSpPr txBox="1"/>
          <p:nvPr/>
        </p:nvSpPr>
        <p:spPr>
          <a:xfrm>
            <a:off x="4350328" y="-10051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Frozenset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9575C-A808-42A4-9A5D-99A4BF64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36" y="1568118"/>
            <a:ext cx="3476914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Frozensets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initialize A and 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frozenset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frozenset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1EBC20-1080-482D-AF8B-7A303570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36" y="3197700"/>
            <a:ext cx="7388241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isdisjoint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difference(B)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frozen set({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|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frozen set({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add(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Attribute Error: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frozenset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 has no attribute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'add'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7BABD-7983-4DC6-8E16-4C9DC2BFF399}"/>
              </a:ext>
            </a:extLst>
          </p:cNvPr>
          <p:cNvSpPr txBox="1"/>
          <p:nvPr/>
        </p:nvSpPr>
        <p:spPr>
          <a:xfrm>
            <a:off x="1144483" y="446368"/>
            <a:ext cx="110475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frozenset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عبارة عن كلاس جديد يمتلك خصائص المجموعة لكن عناصره لا تستطيع تغييرها بمجرد تعيينها . أثناء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سلسلة ثابتة فال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frozensets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عبارة عن مجموعات ثابتة .</a:t>
            </a:r>
          </a:p>
          <a:p>
            <a:pPr algn="r" rtl="1"/>
            <a:endParaRPr lang="ar-E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المجموعات تعتبر قابلة للتغيير لا تتجزأ لذلك لا يستطيعوا أن يستخدموا كمفاتيح قاموس</a:t>
            </a:r>
          </a:p>
          <a:p>
            <a:pPr algn="r" rtl="1"/>
            <a:endParaRPr lang="ar-E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frozensets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لا يتجزأ و يستخدم كمفاتيح للقاموس .  يمكن لل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frozensets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أن يتم إنشائها  بإستخدام دالة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frozenset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AC49F-1A92-4199-A065-BE828846CAAA}"/>
              </a:ext>
            </a:extLst>
          </p:cNvPr>
          <p:cNvSpPr txBox="1"/>
          <p:nvPr/>
        </p:nvSpPr>
        <p:spPr>
          <a:xfrm>
            <a:off x="7811931" y="3045446"/>
            <a:ext cx="42803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هذا نوع الداتا  يدعم خصائص كثير مثل </a:t>
            </a:r>
          </a:p>
          <a:p>
            <a:r>
              <a:rPr lang="en-US" sz="2400" dirty="0"/>
              <a:t>Copy() , difference()</a:t>
            </a:r>
          </a:p>
          <a:p>
            <a:r>
              <a:rPr lang="en-US" sz="2400" dirty="0"/>
              <a:t>Intersection() ,</a:t>
            </a:r>
            <a:r>
              <a:rPr lang="en-US" sz="2400" dirty="0" err="1"/>
              <a:t>isdisjoint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Issubset</a:t>
            </a:r>
            <a:r>
              <a:rPr lang="en-US" sz="2400" dirty="0"/>
              <a:t>() ,  </a:t>
            </a:r>
            <a:r>
              <a:rPr lang="en-US" sz="2400" dirty="0" err="1"/>
              <a:t>issuper</a:t>
            </a:r>
            <a:r>
              <a:rPr lang="en-US" sz="2400" dirty="0"/>
              <a:t> set()</a:t>
            </a:r>
          </a:p>
          <a:p>
            <a:r>
              <a:rPr lang="en-US" sz="2400" dirty="0"/>
              <a:t>Symmetric _ difference()</a:t>
            </a:r>
          </a:p>
          <a:p>
            <a:r>
              <a:rPr lang="en-US" sz="2400" dirty="0"/>
              <a:t>Union().</a:t>
            </a:r>
          </a:p>
          <a:p>
            <a:pPr algn="r"/>
            <a:r>
              <a:rPr lang="ar-EG" sz="2400" dirty="0"/>
              <a:t> كونها أنها ثابتة</a:t>
            </a:r>
          </a:p>
          <a:p>
            <a:r>
              <a:rPr lang="ar-EG" sz="2400" dirty="0"/>
              <a:t> فلا تمتلك طرق لإضافة أو حذف عناصر.</a:t>
            </a:r>
            <a:endParaRPr lang="en-US" sz="2400" dirty="0"/>
          </a:p>
          <a:p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8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465790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5195455" y="95689"/>
            <a:ext cx="25075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0B7F4-164A-4141-8F32-BB1E7E89E21A}"/>
              </a:ext>
            </a:extLst>
          </p:cNvPr>
          <p:cNvSpPr txBox="1"/>
          <p:nvPr/>
        </p:nvSpPr>
        <p:spPr>
          <a:xfrm>
            <a:off x="443504" y="678874"/>
            <a:ext cx="11636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ا</a:t>
            </a:r>
            <a:r>
              <a:rPr lang="ar-EG" sz="2400" dirty="0"/>
              <a:t>ل </a:t>
            </a:r>
            <a:r>
              <a:rPr lang="en-US" sz="2400" dirty="0"/>
              <a:t>set</a:t>
            </a:r>
            <a:r>
              <a:rPr lang="ar-EG" sz="2400" dirty="0"/>
              <a:t> هي مجموعة مش مرتبة من العناصر . كل عنصر مميز ويجب أن يكون ثابت . ربما المجموعة نفسها تكون غير ثابتة . نستطيع أن نضيف أو ننقل عناصر عناصر منها . المجموعات تستطيع أيضا أن تستخدم لأداء العمليات الحسابية فالمجموعات مثل الأتحاد و التقاطع . </a:t>
            </a:r>
          </a:p>
          <a:p>
            <a:pPr algn="r" rt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AF679-E178-4DEC-BBB7-639603957C02}"/>
              </a:ext>
            </a:extLst>
          </p:cNvPr>
          <p:cNvSpPr txBox="1"/>
          <p:nvPr/>
        </p:nvSpPr>
        <p:spPr>
          <a:xfrm>
            <a:off x="4835629" y="176564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 python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C03F-D643-40FA-9A40-5757ADEF4A9F}"/>
              </a:ext>
            </a:extLst>
          </p:cNvPr>
          <p:cNvSpPr txBox="1"/>
          <p:nvPr/>
        </p:nvSpPr>
        <p:spPr>
          <a:xfrm>
            <a:off x="287672" y="2247893"/>
            <a:ext cx="1161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يتم عمل مجموعة بواسطة وضع كل العناصر داخل </a:t>
            </a:r>
            <a:r>
              <a:rPr lang="en-US" sz="2400" dirty="0"/>
              <a:t>{ }</a:t>
            </a:r>
            <a:r>
              <a:rPr lang="ar-EG" sz="2400" dirty="0"/>
              <a:t> ويفصل بينهما بفاصلة .تستطيع أن تملك أي عدد من العناصر و من الممكن أن يأخذوا أنواع مختلفة مثل </a:t>
            </a:r>
            <a:r>
              <a:rPr lang="en-US" sz="2400" dirty="0"/>
              <a:t>int , float , tuple ,string</a:t>
            </a:r>
            <a:r>
              <a:rPr lang="ar-EG" sz="2400" dirty="0"/>
              <a:t> . لكن لا تستطيع أن تملك المجموعة عناصر متغيرة .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97E4D7-D61F-4473-9EE2-6E83CD2B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97" y="3375638"/>
            <a:ext cx="6138540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Different types of sets in Python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set of integers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set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set of mixed datatypes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set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)}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3E977-C37A-4208-AB77-6DFF26A75364}"/>
              </a:ext>
            </a:extLst>
          </p:cNvPr>
          <p:cNvSpPr txBox="1"/>
          <p:nvPr/>
        </p:nvSpPr>
        <p:spPr>
          <a:xfrm>
            <a:off x="6608618" y="3876761"/>
            <a:ext cx="3058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 1,2,3}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{1.0 , (1,2,3),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958D7-1A0E-46C3-BF36-2D64482D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8" y="480037"/>
            <a:ext cx="4591578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set cannot have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{1, 2, 3, 4}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set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 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we can make set from a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{1, 2, 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set = set([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 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set cannot have mutable items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here [3, 4] is a mutable 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this will cause an error.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set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176EF-2F13-4C16-A08B-B2BA7A669F95}"/>
              </a:ext>
            </a:extLst>
          </p:cNvPr>
          <p:cNvSpPr txBox="1"/>
          <p:nvPr/>
        </p:nvSpPr>
        <p:spPr>
          <a:xfrm>
            <a:off x="6284686" y="480037"/>
            <a:ext cx="1245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0D6C4-CE79-4F17-BEA2-9CB1468F3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342" y="1344918"/>
            <a:ext cx="5780429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{1, 2, 3, 4}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{1, 2, 3}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File "&lt;string&gt;", line 15,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	my set = {1, 2, [3, 4]}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Error: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unhashable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type: 'list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9B5D52-0D9A-456D-B7C3-7A42F4F46A4D}"/>
              </a:ext>
            </a:extLst>
          </p:cNvPr>
          <p:cNvSpPr txBox="1"/>
          <p:nvPr/>
        </p:nvSpPr>
        <p:spPr>
          <a:xfrm>
            <a:off x="121920" y="109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BFA83-288E-43AC-8E5C-5B26264BA9F8}"/>
              </a:ext>
            </a:extLst>
          </p:cNvPr>
          <p:cNvSpPr txBox="1"/>
          <p:nvPr/>
        </p:nvSpPr>
        <p:spPr>
          <a:xfrm>
            <a:off x="257656" y="3252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2FA9D-910A-44BC-A8A2-45749899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867780"/>
            <a:ext cx="7701083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Distinguish set and dictionary while creating empty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initialize a with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 =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check data type of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(type(a))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initialize a with set()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set()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check data type of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(type(a))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B9EE9-4D8C-494E-B314-F43F9CC063E2}"/>
              </a:ext>
            </a:extLst>
          </p:cNvPr>
          <p:cNvSpPr txBox="1"/>
          <p:nvPr/>
        </p:nvSpPr>
        <p:spPr>
          <a:xfrm>
            <a:off x="1066800" y="5574721"/>
            <a:ext cx="10665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عمل مجموعة صعبة يعتبر صعبة شوية .لكي نعمل مجموعة بدون عناصرنستخدم 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بدون أي عناصر.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A2179-9860-41B0-8EBC-9AAD38D095A5}"/>
              </a:ext>
            </a:extLst>
          </p:cNvPr>
          <p:cNvSpPr txBox="1"/>
          <p:nvPr/>
        </p:nvSpPr>
        <p:spPr>
          <a:xfrm>
            <a:off x="8714509" y="1039091"/>
            <a:ext cx="1947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&lt;class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&lt;class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798516" y="228260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ECA43-11AC-48AD-BA87-A3EF9E76F2D5}"/>
              </a:ext>
            </a:extLst>
          </p:cNvPr>
          <p:cNvSpPr/>
          <p:nvPr/>
        </p:nvSpPr>
        <p:spPr>
          <a:xfrm>
            <a:off x="5625782" y="88016"/>
            <a:ext cx="5242724" cy="4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Modifying a set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4F63D-92B1-494B-8DC1-11660482128D}"/>
              </a:ext>
            </a:extLst>
          </p:cNvPr>
          <p:cNvSpPr txBox="1"/>
          <p:nvPr/>
        </p:nvSpPr>
        <p:spPr>
          <a:xfrm>
            <a:off x="86783" y="958264"/>
            <a:ext cx="12018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المجموعات تعتبر متغيرة . ربما منذ هي مش مرتبة فال </a:t>
            </a:r>
            <a:r>
              <a:rPr lang="en-US" sz="2400" dirty="0"/>
              <a:t>indexing</a:t>
            </a:r>
            <a:endParaRPr lang="ar-EG" sz="2400" dirty="0"/>
          </a:p>
          <a:p>
            <a:pPr algn="r" rtl="1"/>
            <a:r>
              <a:rPr lang="ar-EG" sz="2400" dirty="0"/>
              <a:t> ليس له معني.</a:t>
            </a:r>
          </a:p>
          <a:p>
            <a:pPr algn="r" rtl="1"/>
            <a:endParaRPr lang="en-US" sz="2400" dirty="0"/>
          </a:p>
          <a:p>
            <a:pPr algn="r" rtl="1"/>
            <a:r>
              <a:rPr lang="ar-EG" sz="2400" dirty="0"/>
              <a:t>لا نستطيع أن نصل أو نغير عنصر فمجموعة بإستخدام ال </a:t>
            </a:r>
            <a:r>
              <a:rPr lang="en-US" sz="2400" dirty="0"/>
              <a:t>indexing</a:t>
            </a:r>
            <a:r>
              <a:rPr lang="ar-EG" sz="2400" dirty="0"/>
              <a:t> </a:t>
            </a:r>
          </a:p>
          <a:p>
            <a:pPr algn="r" rtl="1"/>
            <a:r>
              <a:rPr lang="ar-EG" sz="2400" dirty="0"/>
              <a:t>او التقطيع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نستطيع أن نضيف عنصر فردي بإستخدام دالة </a:t>
            </a:r>
            <a:r>
              <a:rPr lang="en-US" sz="2400" dirty="0"/>
              <a:t>add()</a:t>
            </a:r>
            <a:r>
              <a:rPr lang="ar-EG" sz="2400" dirty="0"/>
              <a:t> </a:t>
            </a:r>
          </a:p>
          <a:p>
            <a:pPr algn="r" rtl="1"/>
            <a:r>
              <a:rPr lang="ar-EG" sz="2400" dirty="0"/>
              <a:t>وعناصر عديدة بإستخدام دالة </a:t>
            </a:r>
            <a:r>
              <a:rPr lang="en-US" sz="2400" dirty="0"/>
              <a:t>update()</a:t>
            </a:r>
            <a:r>
              <a:rPr lang="ar-EG" sz="2400" dirty="0"/>
              <a:t> . </a:t>
            </a:r>
          </a:p>
          <a:p>
            <a:pPr algn="r" rtl="1"/>
            <a:r>
              <a:rPr lang="ar-EG" sz="2400" dirty="0"/>
              <a:t>هذه الدالة تستطيع أن تاخذ </a:t>
            </a:r>
            <a:r>
              <a:rPr lang="en-US" sz="2400" dirty="0"/>
              <a:t>tuples  , lists , strings</a:t>
            </a:r>
            <a:r>
              <a:rPr lang="ar-EG" sz="2400" dirty="0"/>
              <a:t> كعناصر . 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99108F-42BE-4FF2-9E02-A941F8B6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71" y="88016"/>
            <a:ext cx="4920343" cy="6155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initialize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my_set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set 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my set[0]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if you uncomment the above line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you will get an 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Type Error: 'set' object does not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support indexing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add an 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{1, 2, 3}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set. add(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add multiple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{1, 2, 3, 4}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</a:t>
            </a:r>
            <a: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set.</a:t>
            </a:r>
            <a: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update([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set)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add list and 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{1, 2, 3, 4, 5, 6, 8}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set . update([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],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}) 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C58D9-99CC-442D-8E28-6CBFCA89A254}"/>
              </a:ext>
            </a:extLst>
          </p:cNvPr>
          <p:cNvSpPr txBox="1"/>
          <p:nvPr/>
        </p:nvSpPr>
        <p:spPr>
          <a:xfrm>
            <a:off x="5409981" y="4567773"/>
            <a:ext cx="21002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{1,3}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{1,2,3}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{1,2,3,4}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{1,2,3,4,5,6,8}</a:t>
            </a: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8BAB9D-3AA3-415E-A0FD-BFCB3658D642}"/>
              </a:ext>
            </a:extLst>
          </p:cNvPr>
          <p:cNvSpPr txBox="1"/>
          <p:nvPr/>
        </p:nvSpPr>
        <p:spPr>
          <a:xfrm>
            <a:off x="5866064" y="43458"/>
            <a:ext cx="549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elements from a set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7350C0-04CF-4209-A9C2-C58A4048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1" y="43458"/>
            <a:ext cx="5149038" cy="6771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Difference between discard() and remove()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initialize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my_set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discard an 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{1, 3, 5, 6}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set. discard(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 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remove an 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{1, 3,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my_set.remove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discard an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not present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my_set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{1, 3, 5}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set. discard(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 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remove an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not present in my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you will get an error.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set .remove(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92C1B-B62C-4730-A07D-710DA503E288}"/>
              </a:ext>
            </a:extLst>
          </p:cNvPr>
          <p:cNvSpPr txBox="1"/>
          <p:nvPr/>
        </p:nvSpPr>
        <p:spPr>
          <a:xfrm>
            <a:off x="5499522" y="682171"/>
            <a:ext cx="119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22F6DC-40D0-4FF5-8283-DF53A9F0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825" y="1188952"/>
            <a:ext cx="590386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{1, 3, 4, 5, 6}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{1, 3, 5, 6}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{1, 3, 5}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{1, 3, 5}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Traceback (most recent call last):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5D5D5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File "&lt;string&gt;", line 28,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Key Error: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54583-2F4E-419C-A630-EAE9D6772AD2}"/>
              </a:ext>
            </a:extLst>
          </p:cNvPr>
          <p:cNvSpPr txBox="1"/>
          <p:nvPr/>
        </p:nvSpPr>
        <p:spPr>
          <a:xfrm>
            <a:off x="4703088" y="4099388"/>
            <a:ext cx="748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من الممكن أن ينتقل عنصر مميز من المجموعة بإستخدام</a:t>
            </a:r>
            <a:r>
              <a:rPr lang="en-US" sz="2400" dirty="0"/>
              <a:t> discard() and remove()</a:t>
            </a:r>
            <a:r>
              <a:rPr lang="ar-EG" sz="2400" dirty="0"/>
              <a:t> . الفرق الوحيد بين الأثنين أن دالة </a:t>
            </a:r>
          </a:p>
          <a:p>
            <a:pPr algn="r" rtl="1"/>
            <a:r>
              <a:rPr lang="en-US" sz="2400" dirty="0"/>
              <a:t>discard( )</a:t>
            </a:r>
            <a:r>
              <a:rPr lang="ar-EG" sz="2400" dirty="0"/>
              <a:t>  تترك المجموعة غير متغيرة لو العنصر لم يعرض فالمجموعة . دالة </a:t>
            </a:r>
            <a:r>
              <a:rPr lang="en-US" sz="2400" dirty="0"/>
              <a:t>remove( )</a:t>
            </a:r>
            <a:r>
              <a:rPr lang="ar-EG" sz="2400" dirty="0"/>
              <a:t> تزود الخطأ مثل الشرط 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40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0AC64-ADF1-4A34-A9BC-A5E39EF7E3A6}"/>
              </a:ext>
            </a:extLst>
          </p:cNvPr>
          <p:cNvSpPr txBox="1"/>
          <p:nvPr/>
        </p:nvSpPr>
        <p:spPr>
          <a:xfrm>
            <a:off x="595746" y="138544"/>
            <a:ext cx="1147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شبيها نستطيع أن ننقل ونسترجع العنصر بإستخدام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pop( 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منذ أن المجموعة تعتبر نوع داتا مش مرتبة لا يوجد طريقة لحساب أي عنصر تم حذفه . نستطيع أيضا نقل كل العناصر من المجموعة بإستخدام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clear( 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1BA698-B9B2-403C-955E-968BDC538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35" y="1071141"/>
            <a:ext cx="4481227" cy="5539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initialize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my_set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set of unique elements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set = set(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"HelloWorld"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pop an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random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set.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pop())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pop another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set . pop()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clear my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set()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set. clear()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set)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129C8-5D20-458A-ABF9-D2A9F07174BE}"/>
              </a:ext>
            </a:extLst>
          </p:cNvPr>
          <p:cNvSpPr txBox="1"/>
          <p:nvPr/>
        </p:nvSpPr>
        <p:spPr>
          <a:xfrm>
            <a:off x="4951527" y="1374226"/>
            <a:ext cx="119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4D43D6-2CE2-44D7-B0C7-6BEC4A4A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908" y="1951672"/>
            <a:ext cx="3352841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{'H', 'l', 'r', 'W', 'o', 'd', 'e’}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{'r', 'W', 'o', 'd', 'e’}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1999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0D942-B17D-42F0-A378-B6EA6A188060}"/>
              </a:ext>
            </a:extLst>
          </p:cNvPr>
          <p:cNvSpPr txBox="1"/>
          <p:nvPr/>
        </p:nvSpPr>
        <p:spPr>
          <a:xfrm>
            <a:off x="4378037" y="0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set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6DED6-CEE9-4F2A-937B-9824242C8E9A}"/>
              </a:ext>
            </a:extLst>
          </p:cNvPr>
          <p:cNvSpPr txBox="1"/>
          <p:nvPr/>
        </p:nvSpPr>
        <p:spPr>
          <a:xfrm>
            <a:off x="2397764" y="642049"/>
            <a:ext cx="923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المجموعات من الممكن أن تستخدم لتنفيذ العمليات الحسابية للمجموعة مثل الاتحاد والتقاطع . 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FEF82-1585-4F56-9AB4-F35AEBB4148A}"/>
              </a:ext>
            </a:extLst>
          </p:cNvPr>
          <p:cNvSpPr txBox="1"/>
          <p:nvPr/>
        </p:nvSpPr>
        <p:spPr>
          <a:xfrm>
            <a:off x="374073" y="1482436"/>
            <a:ext cx="25785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A={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1,2,3,4,5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B={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4,5,6,7,8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</p:txBody>
      </p:sp>
      <p:pic>
        <p:nvPicPr>
          <p:cNvPr id="10242" name="Picture 2" descr="Set Union in Python">
            <a:extLst>
              <a:ext uri="{FF2B5EF4-FFF2-40B4-BE49-F238E27FC236}">
                <a16:creationId xmlns:a16="http://schemas.microsoft.com/office/drawing/2014/main" id="{93182B6B-9888-43CB-B9A3-D74433240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" y="3213886"/>
            <a:ext cx="5084618" cy="340858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C91B-546C-44DF-8A3F-751CDE911FFF}"/>
              </a:ext>
            </a:extLst>
          </p:cNvPr>
          <p:cNvSpPr txBox="1"/>
          <p:nvPr/>
        </p:nvSpPr>
        <p:spPr>
          <a:xfrm>
            <a:off x="4585855" y="1620935"/>
            <a:ext cx="704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إتحاد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and B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هو مجموعة من كل العناصر من كلا المجموعتين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48836-C2A2-4B28-BE88-02C43AC3CA86}"/>
              </a:ext>
            </a:extLst>
          </p:cNvPr>
          <p:cNvSpPr txBox="1"/>
          <p:nvPr/>
        </p:nvSpPr>
        <p:spPr>
          <a:xfrm>
            <a:off x="3869321" y="2082600"/>
            <a:ext cx="775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الاتحاد يمثل إستخدام علامة ا . نفس العملية يمكن أن تتم بإستخدام </a:t>
            </a:r>
            <a:r>
              <a:rPr lang="en-US" sz="2400" dirty="0"/>
              <a:t>union()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7DCE199-0A23-463B-9CDA-5C52DE3F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96172"/>
            <a:ext cx="4201471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Set union method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initialize A and B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| operator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{1, 2, 3, 4, 5, 6, 7, 8}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 | B)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808D8-FF94-4195-A3EF-63462D329AF2}"/>
              </a:ext>
            </a:extLst>
          </p:cNvPr>
          <p:cNvSpPr txBox="1"/>
          <p:nvPr/>
        </p:nvSpPr>
        <p:spPr>
          <a:xfrm>
            <a:off x="5818179" y="5791475"/>
            <a:ext cx="2356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{1,2,3,4,5,6,7,8}</a:t>
            </a:r>
          </a:p>
        </p:txBody>
      </p:sp>
    </p:spTree>
    <p:extLst>
      <p:ext uri="{BB962C8B-B14F-4D97-AF65-F5344CB8AC3E}">
        <p14:creationId xmlns:p14="http://schemas.microsoft.com/office/powerpoint/2010/main" val="95894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54825E-2797-4103-A776-02CDA08D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2" y="233526"/>
            <a:ext cx="5054269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union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A.union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union function on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B.union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(A)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314" name="Picture 2" descr="Set Intersection in Python">
            <a:extLst>
              <a:ext uri="{FF2B5EF4-FFF2-40B4-BE49-F238E27FC236}">
                <a16:creationId xmlns:a16="http://schemas.microsoft.com/office/drawing/2014/main" id="{9CA1AC41-865B-465D-BC3C-0D156542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09" y="-1"/>
            <a:ext cx="5611091" cy="28817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DF45D-A0D4-4272-A65A-08D05062E9A7}"/>
              </a:ext>
            </a:extLst>
          </p:cNvPr>
          <p:cNvSpPr txBox="1"/>
          <p:nvPr/>
        </p:nvSpPr>
        <p:spPr>
          <a:xfrm>
            <a:off x="-457200" y="2881744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تقاطع </a:t>
            </a:r>
            <a:r>
              <a:rPr lang="en-US" sz="2400" dirty="0"/>
              <a:t>A and B</a:t>
            </a:r>
            <a:r>
              <a:rPr lang="ar-EG" sz="2400" dirty="0"/>
              <a:t> هو مجموعة من العناصر التي تكون مشتركة فكلا المجموعتين . التقاطع يقوم بإستخدام علامة &amp; . </a:t>
            </a:r>
          </a:p>
          <a:p>
            <a:pPr algn="r" rtl="1"/>
            <a:r>
              <a:rPr lang="ar-EG" sz="2400" dirty="0"/>
              <a:t>وممكن أن تتم بإستخدام دالة  </a:t>
            </a:r>
            <a:r>
              <a:rPr lang="en-US" sz="2400" dirty="0"/>
              <a:t>intersection()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1136DB-0358-435B-8639-4EE860BA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2" y="3535371"/>
            <a:ext cx="282821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Intersection of sets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initialize A and B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B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use &amp; operator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{4, 5}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(A &amp; B)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BF621-56D7-44F4-A59C-EFEC0D7AC151}"/>
              </a:ext>
            </a:extLst>
          </p:cNvPr>
          <p:cNvSpPr txBox="1"/>
          <p:nvPr/>
        </p:nvSpPr>
        <p:spPr>
          <a:xfrm>
            <a:off x="3241963" y="4274034"/>
            <a:ext cx="11929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{4,5}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85AF72-6A60-40A5-B118-CF0D35146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938" y="4274034"/>
            <a:ext cx="4381008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intersection function on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intersection(B)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intersection function on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intersection(A)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969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2210</TotalTime>
  <Words>2494</Words>
  <Application>Microsoft Office PowerPoint</Application>
  <PresentationFormat>Widescreen</PresentationFormat>
  <Paragraphs>324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droid sans mono</vt:lpstr>
      <vt:lpstr>Rockwell</vt:lpstr>
      <vt:lpstr>Gallery</vt:lpstr>
      <vt:lpstr>PowerPoint Presentation</vt:lpstr>
      <vt:lpstr>  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34</cp:revision>
  <dcterms:created xsi:type="dcterms:W3CDTF">2021-08-22T22:04:12Z</dcterms:created>
  <dcterms:modified xsi:type="dcterms:W3CDTF">2021-10-15T00:26:42Z</dcterms:modified>
</cp:coreProperties>
</file>