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56" r:id="rId2"/>
    <p:sldId id="257" r:id="rId3"/>
    <p:sldId id="261" r:id="rId4"/>
    <p:sldId id="260" r:id="rId5"/>
    <p:sldId id="262" r:id="rId6"/>
    <p:sldId id="263" r:id="rId7"/>
    <p:sldId id="264" r:id="rId8"/>
    <p:sldId id="269" r:id="rId9"/>
    <p:sldId id="268" r:id="rId10"/>
    <p:sldId id="265" r:id="rId11"/>
    <p:sldId id="266" r:id="rId12"/>
    <p:sldId id="267" r:id="rId13"/>
    <p:sldId id="270" r:id="rId14"/>
    <p:sldId id="271" r:id="rId15"/>
    <p:sldId id="275" r:id="rId16"/>
    <p:sldId id="276" r:id="rId17"/>
    <p:sldId id="277" r:id="rId18"/>
    <p:sldId id="278" r:id="rId19"/>
    <p:sldId id="280" r:id="rId20"/>
    <p:sldId id="279" r:id="rId21"/>
    <p:sldId id="283" r:id="rId22"/>
    <p:sldId id="272" r:id="rId23"/>
    <p:sldId id="273" r:id="rId24"/>
    <p:sldId id="274" r:id="rId25"/>
    <p:sldId id="281" r:id="rId26"/>
    <p:sldId id="282"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5" r:id="rId54"/>
    <p:sldId id="316" r:id="rId55"/>
    <p:sldId id="310" r:id="rId56"/>
    <p:sldId id="311" r:id="rId57"/>
    <p:sldId id="312" r:id="rId58"/>
    <p:sldId id="313"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5" r:id="rId94"/>
    <p:sldId id="356" r:id="rId95"/>
    <p:sldId id="357" r:id="rId96"/>
    <p:sldId id="352" r:id="rId97"/>
    <p:sldId id="353" r:id="rId98"/>
    <p:sldId id="354" r:id="rId99"/>
    <p:sldId id="259" r:id="rId100"/>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732"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9BB65A-9694-4378-BFCD-AAC1A36774CD}" type="datetimeFigureOut">
              <a:rPr lang="zh-CN" altLang="en-US" smtClean="0"/>
              <a:t>2020/10/14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C61C4C-4C18-4A01-AD54-50B462009B3C}" type="slidenum">
              <a:rPr lang="zh-CN" altLang="en-US" smtClean="0"/>
              <a:t>‹#›</a:t>
            </a:fld>
            <a:endParaRPr lang="zh-CN" altLang="en-US"/>
          </a:p>
        </p:txBody>
      </p:sp>
    </p:spTree>
    <p:extLst>
      <p:ext uri="{BB962C8B-B14F-4D97-AF65-F5344CB8AC3E}">
        <p14:creationId xmlns:p14="http://schemas.microsoft.com/office/powerpoint/2010/main" val="2215424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7</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8</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9</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10</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11</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12</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44</a:t>
            </a:fld>
            <a:endParaRPr lang="zh-CN" altLang="en-US"/>
          </a:p>
        </p:txBody>
      </p:sp>
    </p:spTree>
    <p:extLst>
      <p:ext uri="{BB962C8B-B14F-4D97-AF65-F5344CB8AC3E}">
        <p14:creationId xmlns:p14="http://schemas.microsoft.com/office/powerpoint/2010/main" val="3991013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46</a:t>
            </a:fld>
            <a:endParaRPr lang="zh-CN" altLang="en-US"/>
          </a:p>
        </p:txBody>
      </p:sp>
    </p:spTree>
    <p:extLst>
      <p:ext uri="{BB962C8B-B14F-4D97-AF65-F5344CB8AC3E}">
        <p14:creationId xmlns:p14="http://schemas.microsoft.com/office/powerpoint/2010/main" val="3991013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47</a:t>
            </a:fld>
            <a:endParaRPr lang="zh-CN" altLang="en-US"/>
          </a:p>
        </p:txBody>
      </p:sp>
    </p:spTree>
    <p:extLst>
      <p:ext uri="{BB962C8B-B14F-4D97-AF65-F5344CB8AC3E}">
        <p14:creationId xmlns:p14="http://schemas.microsoft.com/office/powerpoint/2010/main" val="39910139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2.html"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ProgrammingTeaching/Python-Data-Analysi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gif"/><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4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4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5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 Id="rId4" Type="http://schemas.openxmlformats.org/officeDocument/2006/relationships/image" Target="../media/image107.png"/></Relationships>
</file>

<file path=ppt/slides/_rels/slide67.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 Id="rId4" Type="http://schemas.openxmlformats.org/officeDocument/2006/relationships/image" Target="../media/image11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de.visualstudio.com/#alt-download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직사각형 3"/>
          <p:cNvSpPr/>
          <p:nvPr/>
        </p:nvSpPr>
        <p:spPr>
          <a:xfrm flipH="1">
            <a:off x="-1" y="2420888"/>
            <a:ext cx="9143995" cy="2016224"/>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 name="TextBox 1"/>
          <p:cNvSpPr txBox="1">
            <a:spLocks noChangeArrowheads="1"/>
          </p:cNvSpPr>
          <p:nvPr/>
        </p:nvSpPr>
        <p:spPr bwMode="auto">
          <a:xfrm>
            <a:off x="0" y="2805316"/>
            <a:ext cx="8748464" cy="769441"/>
          </a:xfrm>
          <a:prstGeom prst="rect">
            <a:avLst/>
          </a:prstGeom>
          <a:noFill/>
          <a:ln w="9525">
            <a:noFill/>
            <a:miter lim="800000"/>
            <a:headEnd/>
            <a:tailEnd/>
          </a:ln>
        </p:spPr>
        <p:txBody>
          <a:bodyPr wrap="square">
            <a:spAutoFit/>
          </a:bodyPr>
          <a:lstStyle/>
          <a:p>
            <a:pPr algn="r"/>
            <a:r>
              <a:rPr lang="en-US" altLang="ko-KR" sz="4400" b="1" smtClean="0">
                <a:solidFill>
                  <a:schemeClr val="accent5">
                    <a:lumMod val="50000"/>
                  </a:schemeClr>
                </a:solidFill>
                <a:latin typeface="微软雅黑" pitchFamily="34" charset="-122"/>
                <a:ea typeface="微软雅黑" pitchFamily="34" charset="-122"/>
                <a:cs typeface="Arial" pitchFamily="34" charset="0"/>
              </a:rPr>
              <a:t>Python</a:t>
            </a:r>
            <a:r>
              <a:rPr lang="zh-CN" altLang="en-US" sz="4400" b="1">
                <a:solidFill>
                  <a:schemeClr val="accent5">
                    <a:lumMod val="50000"/>
                  </a:schemeClr>
                </a:solidFill>
                <a:latin typeface="微软雅黑" pitchFamily="34" charset="-122"/>
                <a:ea typeface="微软雅黑" pitchFamily="34" charset="-122"/>
                <a:cs typeface="Arial" pitchFamily="34" charset="0"/>
              </a:rPr>
              <a:t>案例分析</a:t>
            </a:r>
            <a:endParaRPr lang="en-US" altLang="ko-KR" sz="4400" b="1" dirty="0">
              <a:solidFill>
                <a:schemeClr val="accent5">
                  <a:lumMod val="50000"/>
                </a:schemeClr>
              </a:solidFill>
              <a:latin typeface="微软雅黑" pitchFamily="34" charset="-122"/>
              <a:ea typeface="微软雅黑" pitchFamily="34" charset="-122"/>
              <a:cs typeface="Arial" pitchFamily="34" charset="0"/>
            </a:endParaRPr>
          </a:p>
        </p:txBody>
      </p:sp>
      <p:sp>
        <p:nvSpPr>
          <p:cNvPr id="6" name="TextBox 5"/>
          <p:cNvSpPr txBox="1"/>
          <p:nvPr/>
        </p:nvSpPr>
        <p:spPr>
          <a:xfrm>
            <a:off x="0" y="3573016"/>
            <a:ext cx="8710812" cy="369332"/>
          </a:xfrm>
          <a:prstGeom prst="rect">
            <a:avLst/>
          </a:prstGeom>
          <a:noFill/>
        </p:spPr>
        <p:txBody>
          <a:bodyPr wrap="square">
            <a:spAutoFit/>
          </a:bodyPr>
          <a:lstStyle/>
          <a:p>
            <a:pPr algn="r" fontAlgn="auto">
              <a:spcBef>
                <a:spcPts val="0"/>
              </a:spcBef>
              <a:spcAft>
                <a:spcPts val="0"/>
              </a:spcAft>
              <a:defRPr/>
            </a:pPr>
            <a:r>
              <a:rPr kumimoji="0" lang="en-US" altLang="ko-KR" b="1" smtClean="0">
                <a:solidFill>
                  <a:schemeClr val="accent5">
                    <a:lumMod val="50000"/>
                  </a:schemeClr>
                </a:solidFill>
                <a:latin typeface="微软雅黑" pitchFamily="34" charset="-122"/>
                <a:ea typeface="微软雅黑" pitchFamily="34" charset="-122"/>
                <a:cs typeface="Arial" pitchFamily="34" charset="0"/>
              </a:rPr>
              <a:t>Python Data Analysis</a:t>
            </a:r>
            <a:endParaRPr kumimoji="0" lang="en-US" altLang="ko-KR" b="1" dirty="0">
              <a:solidFill>
                <a:schemeClr val="accent5">
                  <a:lumMod val="50000"/>
                </a:schemeClr>
              </a:solidFill>
              <a:latin typeface="微软雅黑" pitchFamily="34" charset="-122"/>
              <a:ea typeface="微软雅黑" pitchFamily="34"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54594"/>
            <a:ext cx="8208912" cy="1754326"/>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使用</a:t>
            </a:r>
            <a:r>
              <a:rPr lang="en-US" altLang="zh-CN" b="1">
                <a:solidFill>
                  <a:schemeClr val="accent5">
                    <a:lumMod val="50000"/>
                  </a:schemeClr>
                </a:solidFill>
                <a:latin typeface="微软雅黑" pitchFamily="34" charset="-122"/>
                <a:ea typeface="微软雅黑" pitchFamily="34" charset="-122"/>
              </a:rPr>
              <a:t>VSCode</a:t>
            </a:r>
            <a:r>
              <a:rPr lang="zh-CN" altLang="en-US" b="1">
                <a:solidFill>
                  <a:schemeClr val="accent5">
                    <a:lumMod val="50000"/>
                  </a:schemeClr>
                </a:solidFill>
                <a:latin typeface="微软雅黑" pitchFamily="34" charset="-122"/>
                <a:ea typeface="微软雅黑" pitchFamily="34" charset="-122"/>
              </a:rPr>
              <a:t>编写</a:t>
            </a:r>
            <a:r>
              <a:rPr lang="en-US" altLang="zh-CN" b="1">
                <a:solidFill>
                  <a:schemeClr val="accent5">
                    <a:lumMod val="50000"/>
                  </a:schemeClr>
                </a:solidFill>
                <a:latin typeface="微软雅黑" pitchFamily="34" charset="-122"/>
                <a:ea typeface="微软雅黑" pitchFamily="34" charset="-122"/>
              </a:rPr>
              <a:t>Python</a:t>
            </a:r>
            <a:r>
              <a:rPr lang="zh-CN" altLang="en-US" b="1">
                <a:solidFill>
                  <a:schemeClr val="accent5">
                    <a:lumMod val="50000"/>
                  </a:schemeClr>
                </a:solidFill>
                <a:latin typeface="微软雅黑" pitchFamily="34" charset="-122"/>
                <a:ea typeface="微软雅黑" pitchFamily="34" charset="-122"/>
              </a:rPr>
              <a:t>程序</a:t>
            </a:r>
          </a:p>
          <a:p>
            <a:pPr indent="342900">
              <a:lnSpc>
                <a:spcPct val="150000"/>
              </a:lnSpc>
            </a:pPr>
            <a:r>
              <a:rPr lang="zh-CN" altLang="en-US" sz="1600" b="1" smtClean="0">
                <a:solidFill>
                  <a:schemeClr val="accent5">
                    <a:lumMod val="75000"/>
                  </a:schemeClr>
                </a:solidFill>
                <a:latin typeface="微软雅黑" pitchFamily="34" charset="-122"/>
                <a:ea typeface="微软雅黑" pitchFamily="34" charset="-122"/>
              </a:rPr>
              <a:t>例</a:t>
            </a:r>
            <a:r>
              <a:rPr lang="en-US" altLang="zh-CN" sz="1600" smtClean="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有两个向量</a:t>
            </a:r>
            <a:r>
              <a:rPr lang="en-US" altLang="zh-CN" sz="1600">
                <a:solidFill>
                  <a:schemeClr val="accent5">
                    <a:lumMod val="75000"/>
                  </a:schemeClr>
                </a:solidFill>
                <a:latin typeface="微软雅黑" pitchFamily="34" charset="-122"/>
                <a:ea typeface="微软雅黑" pitchFamily="34" charset="-122"/>
              </a:rPr>
              <a:t>a</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b</a:t>
            </a:r>
            <a:r>
              <a:rPr lang="zh-CN" altLang="en-US" sz="1600">
                <a:solidFill>
                  <a:schemeClr val="accent5">
                    <a:lumMod val="75000"/>
                  </a:schemeClr>
                </a:solidFill>
                <a:latin typeface="微软雅黑" pitchFamily="34" charset="-122"/>
                <a:ea typeface="微软雅黑" pitchFamily="34" charset="-122"/>
              </a:rPr>
              <a:t>，其中</a:t>
            </a:r>
            <a:r>
              <a:rPr lang="en-US" altLang="zh-CN" sz="1600">
                <a:solidFill>
                  <a:schemeClr val="accent5">
                    <a:lumMod val="75000"/>
                  </a:schemeClr>
                </a:solidFill>
                <a:latin typeface="微软雅黑" pitchFamily="34" charset="-122"/>
                <a:ea typeface="微软雅黑" pitchFamily="34" charset="-122"/>
              </a:rPr>
              <a:t>a</a:t>
            </a:r>
            <a:r>
              <a:rPr lang="zh-CN" altLang="en-US" sz="1600">
                <a:solidFill>
                  <a:schemeClr val="accent5">
                    <a:lumMod val="75000"/>
                  </a:schemeClr>
                </a:solidFill>
                <a:latin typeface="微软雅黑" pitchFamily="34" charset="-122"/>
                <a:ea typeface="微软雅黑" pitchFamily="34" charset="-122"/>
              </a:rPr>
              <a:t>保存的是</a:t>
            </a:r>
            <a:r>
              <a:rPr lang="en-US" altLang="zh-CN" sz="1600">
                <a:solidFill>
                  <a:schemeClr val="accent5">
                    <a:lumMod val="75000"/>
                  </a:schemeClr>
                </a:solidFill>
                <a:latin typeface="微软雅黑" pitchFamily="34" charset="-122"/>
                <a:ea typeface="微软雅黑" pitchFamily="34" charset="-122"/>
              </a:rPr>
              <a:t>(0 ~ n-1)</a:t>
            </a:r>
            <a:r>
              <a:rPr lang="zh-CN" altLang="en-US" sz="1600">
                <a:solidFill>
                  <a:schemeClr val="accent5">
                    <a:lumMod val="75000"/>
                  </a:schemeClr>
                </a:solidFill>
                <a:latin typeface="微软雅黑" pitchFamily="34" charset="-122"/>
                <a:ea typeface="微软雅黑" pitchFamily="34" charset="-122"/>
              </a:rPr>
              <a:t>的</a:t>
            </a:r>
            <a:r>
              <a:rPr lang="en-US" altLang="zh-CN" sz="1600">
                <a:solidFill>
                  <a:schemeClr val="accent5">
                    <a:lumMod val="75000"/>
                  </a:schemeClr>
                </a:solidFill>
                <a:latin typeface="微软雅黑" pitchFamily="34" charset="-122"/>
                <a:ea typeface="微软雅黑" pitchFamily="34" charset="-122"/>
              </a:rPr>
              <a:t>2</a:t>
            </a:r>
            <a:r>
              <a:rPr lang="zh-CN" altLang="en-US" sz="1600">
                <a:solidFill>
                  <a:schemeClr val="accent5">
                    <a:lumMod val="75000"/>
                  </a:schemeClr>
                </a:solidFill>
                <a:latin typeface="微软雅黑" pitchFamily="34" charset="-122"/>
                <a:ea typeface="微软雅黑" pitchFamily="34" charset="-122"/>
              </a:rPr>
              <a:t>次幂，</a:t>
            </a:r>
            <a:r>
              <a:rPr lang="en-US" altLang="zh-CN" sz="1600">
                <a:solidFill>
                  <a:schemeClr val="accent5">
                    <a:lumMod val="75000"/>
                  </a:schemeClr>
                </a:solidFill>
                <a:latin typeface="微软雅黑" pitchFamily="34" charset="-122"/>
                <a:ea typeface="微软雅黑" pitchFamily="34" charset="-122"/>
              </a:rPr>
              <a:t>b</a:t>
            </a:r>
            <a:r>
              <a:rPr lang="zh-CN" altLang="en-US" sz="1600">
                <a:solidFill>
                  <a:schemeClr val="accent5">
                    <a:lumMod val="75000"/>
                  </a:schemeClr>
                </a:solidFill>
                <a:latin typeface="微软雅黑" pitchFamily="34" charset="-122"/>
                <a:ea typeface="微软雅黑" pitchFamily="34" charset="-122"/>
              </a:rPr>
              <a:t>保存的</a:t>
            </a:r>
            <a:r>
              <a:rPr lang="zh-CN" altLang="en-US" sz="1600" smtClean="0">
                <a:solidFill>
                  <a:schemeClr val="accent5">
                    <a:lumMod val="75000"/>
                  </a:schemeClr>
                </a:solidFill>
                <a:latin typeface="微软雅黑" pitchFamily="34" charset="-122"/>
                <a:ea typeface="微软雅黑" pitchFamily="34" charset="-122"/>
              </a:rPr>
              <a:t>是</a:t>
            </a:r>
            <a:r>
              <a:rPr lang="en-US" altLang="zh-CN" sz="1600" smtClean="0">
                <a:solidFill>
                  <a:schemeClr val="accent5">
                    <a:lumMod val="75000"/>
                  </a:schemeClr>
                </a:solidFill>
                <a:latin typeface="微软雅黑" pitchFamily="34" charset="-122"/>
                <a:ea typeface="微软雅黑" pitchFamily="34" charset="-122"/>
              </a:rPr>
              <a:t>(0 </a:t>
            </a:r>
            <a:r>
              <a:rPr lang="en-US" altLang="zh-CN" sz="1600">
                <a:solidFill>
                  <a:schemeClr val="accent5">
                    <a:lumMod val="75000"/>
                  </a:schemeClr>
                </a:solidFill>
                <a:latin typeface="微软雅黑" pitchFamily="34" charset="-122"/>
                <a:ea typeface="微软雅黑" pitchFamily="34" charset="-122"/>
              </a:rPr>
              <a:t>~ </a:t>
            </a:r>
            <a:r>
              <a:rPr lang="en-US" altLang="zh-CN" sz="1600" smtClean="0">
                <a:solidFill>
                  <a:schemeClr val="accent5">
                    <a:lumMod val="75000"/>
                  </a:schemeClr>
                </a:solidFill>
                <a:latin typeface="微软雅黑" pitchFamily="34" charset="-122"/>
                <a:ea typeface="微软雅黑" pitchFamily="34" charset="-122"/>
              </a:rPr>
              <a:t>n)</a:t>
            </a:r>
            <a:r>
              <a:rPr lang="zh-CN" altLang="en-US" sz="1600" smtClean="0">
                <a:solidFill>
                  <a:schemeClr val="accent5">
                    <a:lumMod val="75000"/>
                  </a:schemeClr>
                </a:solidFill>
                <a:latin typeface="微软雅黑" pitchFamily="34" charset="-122"/>
                <a:ea typeface="微软雅黑" pitchFamily="34" charset="-122"/>
              </a:rPr>
              <a:t>的</a:t>
            </a:r>
            <a:r>
              <a:rPr lang="en-US" altLang="zh-CN" sz="1600">
                <a:solidFill>
                  <a:schemeClr val="accent5">
                    <a:lumMod val="75000"/>
                  </a:schemeClr>
                </a:solidFill>
                <a:latin typeface="微软雅黑" pitchFamily="34" charset="-122"/>
                <a:ea typeface="微软雅黑" pitchFamily="34" charset="-122"/>
              </a:rPr>
              <a:t>3</a:t>
            </a:r>
            <a:r>
              <a:rPr lang="zh-CN" altLang="en-US" sz="1600">
                <a:solidFill>
                  <a:schemeClr val="accent5">
                    <a:lumMod val="75000"/>
                  </a:schemeClr>
                </a:solidFill>
                <a:latin typeface="微软雅黑" pitchFamily="34" charset="-122"/>
                <a:ea typeface="微软雅黑" pitchFamily="34" charset="-122"/>
              </a:rPr>
              <a:t>次幂；求</a:t>
            </a:r>
            <a:r>
              <a:rPr lang="en-US" altLang="zh-CN" sz="1600">
                <a:solidFill>
                  <a:schemeClr val="accent5">
                    <a:lumMod val="75000"/>
                  </a:schemeClr>
                </a:solidFill>
                <a:latin typeface="微软雅黑" pitchFamily="34" charset="-122"/>
                <a:ea typeface="微软雅黑" pitchFamily="34" charset="-122"/>
              </a:rPr>
              <a:t>a</a:t>
            </a:r>
            <a:r>
              <a:rPr lang="zh-CN" altLang="en-US" sz="1600">
                <a:solidFill>
                  <a:schemeClr val="accent5">
                    <a:lumMod val="75000"/>
                  </a:schemeClr>
                </a:solidFill>
                <a:latin typeface="微软雅黑" pitchFamily="34" charset="-122"/>
                <a:ea typeface="微软雅黑" pitchFamily="34" charset="-122"/>
              </a:rPr>
              <a:t>与</a:t>
            </a:r>
            <a:r>
              <a:rPr lang="en-US" altLang="zh-CN" sz="1600">
                <a:solidFill>
                  <a:schemeClr val="accent5">
                    <a:lumMod val="75000"/>
                  </a:schemeClr>
                </a:solidFill>
                <a:latin typeface="微软雅黑" pitchFamily="34" charset="-122"/>
                <a:ea typeface="微软雅黑" pitchFamily="34" charset="-122"/>
              </a:rPr>
              <a:t>b</a:t>
            </a:r>
            <a:r>
              <a:rPr lang="zh-CN" altLang="en-US" sz="1600">
                <a:solidFill>
                  <a:schemeClr val="accent5">
                    <a:lumMod val="75000"/>
                  </a:schemeClr>
                </a:solidFill>
                <a:latin typeface="微软雅黑" pitchFamily="34" charset="-122"/>
                <a:ea typeface="微软雅黑" pitchFamily="34" charset="-122"/>
              </a:rPr>
              <a:t>的向量积</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这里我们使用两种方式实现：</a:t>
            </a:r>
            <a:endParaRPr lang="zh-CN" altLang="en-US" sz="1600">
              <a:solidFill>
                <a:schemeClr val="accent5">
                  <a:lumMod val="75000"/>
                </a:schemeClr>
              </a:solidFill>
              <a:latin typeface="微软雅黑" pitchFamily="34" charset="-122"/>
              <a:ea typeface="微软雅黑" pitchFamily="34" charset="-122"/>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287520"/>
            <a:ext cx="3006651" cy="402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67544" y="2604309"/>
            <a:ext cx="2952328" cy="1938992"/>
          </a:xfrm>
          <a:prstGeom prst="rect">
            <a:avLst/>
          </a:prstGeom>
          <a:noFill/>
        </p:spPr>
        <p:txBody>
          <a:bodyPr wrap="square" rtlCol="0">
            <a:spAutoFit/>
          </a:bodyPr>
          <a:lstStyle/>
          <a:p>
            <a:pPr indent="342900">
              <a:lnSpc>
                <a:spcPct val="150000"/>
              </a:lnSpc>
            </a:pPr>
            <a:r>
              <a:rPr lang="zh-CN" altLang="en-US" sz="1600">
                <a:solidFill>
                  <a:schemeClr val="accent5">
                    <a:lumMod val="75000"/>
                  </a:schemeClr>
                </a:solidFill>
                <a:latin typeface="微软雅黑" pitchFamily="34" charset="-122"/>
                <a:ea typeface="微软雅黑" pitchFamily="34" charset="-122"/>
              </a:rPr>
              <a:t>从执行</a:t>
            </a:r>
            <a:r>
              <a:rPr lang="zh-CN" altLang="en-US" sz="1600" smtClean="0">
                <a:solidFill>
                  <a:schemeClr val="accent5">
                    <a:lumMod val="75000"/>
                  </a:schemeClr>
                </a:solidFill>
                <a:latin typeface="微软雅黑" pitchFamily="34" charset="-122"/>
                <a:ea typeface="微软雅黑" pitchFamily="34" charset="-122"/>
              </a:rPr>
              <a:t>结果可以看出，当</a:t>
            </a:r>
            <a:r>
              <a:rPr lang="en-US" altLang="zh-CN" sz="1600" smtClean="0">
                <a:solidFill>
                  <a:schemeClr val="accent5">
                    <a:lumMod val="75000"/>
                  </a:schemeClr>
                </a:solidFill>
                <a:latin typeface="微软雅黑" pitchFamily="34" charset="-122"/>
                <a:ea typeface="微软雅黑" pitchFamily="34" charset="-122"/>
              </a:rPr>
              <a:t>n</a:t>
            </a:r>
            <a:r>
              <a:rPr lang="zh-CN" altLang="en-US" sz="1600" smtClean="0">
                <a:solidFill>
                  <a:schemeClr val="accent5">
                    <a:lumMod val="75000"/>
                  </a:schemeClr>
                </a:solidFill>
                <a:latin typeface="微软雅黑" pitchFamily="34" charset="-122"/>
                <a:ea typeface="微软雅黑" pitchFamily="34" charset="-122"/>
              </a:rPr>
              <a:t>较大时，使用</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库时程序运行的性能远超过直接手写。这也说明，</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库底层做了很多的性能优化工作。</a:t>
            </a:r>
            <a:endParaRPr lang="zh-CN" altLang="en-US"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78941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3076"/>
                                        </p:tgtEl>
                                        <p:attrNameLst>
                                          <p:attrName>style.visibility</p:attrName>
                                        </p:attrNameLst>
                                      </p:cBhvr>
                                      <p:to>
                                        <p:strVal val="visible"/>
                                      </p:to>
                                    </p:set>
                                    <p:anim calcmode="lin" valueType="num">
                                      <p:cBhvr>
                                        <p:cTn id="22" dur="500" fill="hold"/>
                                        <p:tgtEl>
                                          <p:spTgt spid="3076"/>
                                        </p:tgtEl>
                                        <p:attrNameLst>
                                          <p:attrName>ppt_w</p:attrName>
                                        </p:attrNameLst>
                                      </p:cBhvr>
                                      <p:tavLst>
                                        <p:tav tm="0">
                                          <p:val>
                                            <p:fltVal val="0"/>
                                          </p:val>
                                        </p:tav>
                                        <p:tav tm="100000">
                                          <p:val>
                                            <p:strVal val="#ppt_w"/>
                                          </p:val>
                                        </p:tav>
                                      </p:tavLst>
                                    </p:anim>
                                    <p:anim calcmode="lin" valueType="num">
                                      <p:cBhvr>
                                        <p:cTn id="23" dur="500" fill="hold"/>
                                        <p:tgtEl>
                                          <p:spTgt spid="3076"/>
                                        </p:tgtEl>
                                        <p:attrNameLst>
                                          <p:attrName>ppt_h</p:attrName>
                                        </p:attrNameLst>
                                      </p:cBhvr>
                                      <p:tavLst>
                                        <p:tav tm="0">
                                          <p:val>
                                            <p:fltVal val="0"/>
                                          </p:val>
                                        </p:tav>
                                        <p:tav tm="100000">
                                          <p:val>
                                            <p:strVal val="#ppt_h"/>
                                          </p:val>
                                        </p:tav>
                                      </p:tavLst>
                                    </p:anim>
                                    <p:animEffect transition="in" filter="fade">
                                      <p:cBhvr>
                                        <p:cTn id="24" dur="500"/>
                                        <p:tgtEl>
                                          <p:spTgt spid="307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randombar(horizontal)">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3462486"/>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在</a:t>
            </a:r>
            <a:r>
              <a:rPr lang="en-US" altLang="zh-CN" b="1">
                <a:solidFill>
                  <a:schemeClr val="accent5">
                    <a:lumMod val="50000"/>
                  </a:schemeClr>
                </a:solidFill>
                <a:latin typeface="微软雅黑" pitchFamily="34" charset="-122"/>
                <a:ea typeface="微软雅黑" pitchFamily="34" charset="-122"/>
              </a:rPr>
              <a:t>VSCode</a:t>
            </a:r>
            <a:r>
              <a:rPr lang="zh-CN" altLang="en-US" b="1">
                <a:solidFill>
                  <a:schemeClr val="accent5">
                    <a:lumMod val="50000"/>
                  </a:schemeClr>
                </a:solidFill>
                <a:latin typeface="微软雅黑" pitchFamily="34" charset="-122"/>
                <a:ea typeface="微软雅黑" pitchFamily="34" charset="-122"/>
              </a:rPr>
              <a:t>中编写</a:t>
            </a:r>
            <a:r>
              <a:rPr lang="en-US" altLang="zh-CN" b="1">
                <a:solidFill>
                  <a:schemeClr val="accent5">
                    <a:lumMod val="50000"/>
                  </a:schemeClr>
                </a:solidFill>
                <a:latin typeface="微软雅黑" pitchFamily="34" charset="-122"/>
                <a:ea typeface="微软雅黑" pitchFamily="34" charset="-122"/>
              </a:rPr>
              <a:t>Jupyter Notebook</a:t>
            </a:r>
            <a:endParaRPr lang="zh-CN" altLang="en-US" b="1" smtClean="0">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使用</a:t>
            </a:r>
            <a:r>
              <a:rPr lang="zh-CN" altLang="en-US" sz="1600">
                <a:solidFill>
                  <a:schemeClr val="accent5">
                    <a:lumMod val="75000"/>
                  </a:schemeClr>
                </a:solidFill>
                <a:latin typeface="微软雅黑" pitchFamily="34" charset="-122"/>
                <a:ea typeface="微软雅黑" pitchFamily="34" charset="-122"/>
              </a:rPr>
              <a:t>快捷键</a:t>
            </a:r>
            <a:r>
              <a:rPr lang="en-US" altLang="zh-CN" sz="1600">
                <a:solidFill>
                  <a:schemeClr val="accent5">
                    <a:lumMod val="75000"/>
                  </a:schemeClr>
                </a:solidFill>
                <a:latin typeface="微软雅黑" pitchFamily="34" charset="-122"/>
                <a:ea typeface="微软雅黑" pitchFamily="34" charset="-122"/>
              </a:rPr>
              <a:t>`ctrl + shift + p`</a:t>
            </a:r>
            <a:r>
              <a:rPr lang="zh-CN" altLang="en-US" sz="1600">
                <a:solidFill>
                  <a:schemeClr val="accent5">
                    <a:lumMod val="75000"/>
                  </a:schemeClr>
                </a:solidFill>
                <a:latin typeface="微软雅黑" pitchFamily="34" charset="-122"/>
                <a:ea typeface="微软雅黑" pitchFamily="34" charset="-122"/>
              </a:rPr>
              <a:t>打开命令输入框，搜索</a:t>
            </a:r>
            <a:r>
              <a:rPr lang="en-US" altLang="zh-CN" sz="1600">
                <a:solidFill>
                  <a:schemeClr val="accent5">
                    <a:lumMod val="75000"/>
                  </a:schemeClr>
                </a:solidFill>
                <a:latin typeface="微软雅黑" pitchFamily="34" charset="-122"/>
                <a:ea typeface="微软雅黑" pitchFamily="34" charset="-122"/>
              </a:rPr>
              <a:t>`jupyter notebook`</a:t>
            </a:r>
            <a:r>
              <a:rPr lang="zh-CN" altLang="en-US" sz="1600">
                <a:solidFill>
                  <a:schemeClr val="accent5">
                    <a:lumMod val="75000"/>
                  </a:schemeClr>
                </a:solidFill>
                <a:latin typeface="微软雅黑" pitchFamily="34" charset="-122"/>
                <a:ea typeface="微软雅黑" pitchFamily="34" charset="-122"/>
              </a:rPr>
              <a:t>找到</a:t>
            </a:r>
            <a:r>
              <a:rPr lang="en-US" altLang="zh-CN" sz="1600">
                <a:solidFill>
                  <a:schemeClr val="accent5">
                    <a:lumMod val="75000"/>
                  </a:schemeClr>
                </a:solidFill>
                <a:latin typeface="微软雅黑" pitchFamily="34" charset="-122"/>
                <a:ea typeface="微软雅黑" pitchFamily="34" charset="-122"/>
              </a:rPr>
              <a:t>`Python: Create New Blank Jupyter Notebook`</a:t>
            </a:r>
            <a:r>
              <a:rPr lang="zh-CN" altLang="en-US" sz="1600">
                <a:solidFill>
                  <a:schemeClr val="accent5">
                    <a:lumMod val="75000"/>
                  </a:schemeClr>
                </a:solidFill>
                <a:latin typeface="微软雅黑" pitchFamily="34" charset="-122"/>
                <a:ea typeface="微软雅黑" pitchFamily="34" charset="-122"/>
              </a:rPr>
              <a:t>并打开，然后便可在</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中编写</a:t>
            </a:r>
            <a:r>
              <a:rPr lang="en-US" altLang="zh-CN" sz="1600">
                <a:solidFill>
                  <a:schemeClr val="accent5">
                    <a:lumMod val="75000"/>
                  </a:schemeClr>
                </a:solidFill>
                <a:latin typeface="微软雅黑" pitchFamily="34" charset="-122"/>
                <a:ea typeface="微软雅黑" pitchFamily="34" charset="-122"/>
              </a:rPr>
              <a:t>Jupyter Notebook</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40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400" smtClean="0">
              <a:solidFill>
                <a:schemeClr val="accent5">
                  <a:lumMod val="75000"/>
                </a:schemeClr>
              </a:solidFill>
              <a:latin typeface="微软雅黑" pitchFamily="34" charset="-122"/>
              <a:ea typeface="微软雅黑" pitchFamily="34" charset="-122"/>
            </a:endParaRPr>
          </a:p>
          <a:p>
            <a:pPr indent="342900">
              <a:lnSpc>
                <a:spcPct val="150000"/>
              </a:lnSpc>
            </a:pPr>
            <a:endParaRPr lang="zh-CN" altLang="en-US" sz="140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a:solidFill>
                  <a:schemeClr val="accent5">
                    <a:lumMod val="75000"/>
                  </a:schemeClr>
                </a:solidFill>
                <a:latin typeface="微软雅黑" pitchFamily="34" charset="-122"/>
                <a:ea typeface="微软雅黑" pitchFamily="34" charset="-122"/>
              </a:rPr>
              <a:t>接下来，我们将通过编写</a:t>
            </a:r>
            <a:r>
              <a:rPr lang="en-US" altLang="zh-CN" sz="1600">
                <a:solidFill>
                  <a:schemeClr val="accent5">
                    <a:lumMod val="75000"/>
                  </a:schemeClr>
                </a:solidFill>
                <a:latin typeface="微软雅黑" pitchFamily="34" charset="-122"/>
                <a:ea typeface="微软雅黑" pitchFamily="34" charset="-122"/>
              </a:rPr>
              <a:t>Jupyter Notebook</a:t>
            </a:r>
            <a:r>
              <a:rPr lang="zh-CN" altLang="en-US" sz="1600">
                <a:solidFill>
                  <a:schemeClr val="accent5">
                    <a:lumMod val="75000"/>
                  </a:schemeClr>
                </a:solidFill>
                <a:latin typeface="微软雅黑" pitchFamily="34" charset="-122"/>
                <a:ea typeface="微软雅黑" pitchFamily="34" charset="-122"/>
              </a:rPr>
              <a:t>，来演示有关</a:t>
            </a:r>
            <a:r>
              <a:rPr lang="en-US" altLang="zh-CN" sz="1600">
                <a:solidFill>
                  <a:schemeClr val="accent5">
                    <a:lumMod val="75000"/>
                  </a:schemeClr>
                </a:solidFill>
                <a:latin typeface="微软雅黑" pitchFamily="34" charset="-122"/>
                <a:ea typeface="微软雅黑" pitchFamily="34" charset="-122"/>
              </a:rPr>
              <a:t>Matplotlib</a:t>
            </a:r>
            <a:r>
              <a:rPr lang="zh-CN" altLang="en-US" sz="1600">
                <a:solidFill>
                  <a:schemeClr val="accent5">
                    <a:lumMod val="75000"/>
                  </a:schemeClr>
                </a:solidFill>
                <a:latin typeface="微软雅黑" pitchFamily="34" charset="-122"/>
                <a:ea typeface="微软雅黑" pitchFamily="34" charset="-122"/>
              </a:rPr>
              <a:t>库针对</a:t>
            </a:r>
            <a:r>
              <a:rPr lang="en-US" altLang="zh-CN" sz="1600">
                <a:solidFill>
                  <a:schemeClr val="accent5">
                    <a:lumMod val="75000"/>
                  </a:schemeClr>
                </a:solidFill>
                <a:latin typeface="微软雅黑" pitchFamily="34" charset="-122"/>
                <a:ea typeface="微软雅黑" pitchFamily="34" charset="-122"/>
              </a:rPr>
              <a:t>sklearn</a:t>
            </a:r>
            <a:r>
              <a:rPr lang="zh-CN" altLang="en-US" sz="1600">
                <a:solidFill>
                  <a:schemeClr val="accent5">
                    <a:lumMod val="75000"/>
                  </a:schemeClr>
                </a:solidFill>
                <a:latin typeface="微软雅黑" pitchFamily="34" charset="-122"/>
                <a:ea typeface="微软雅黑" pitchFamily="34" charset="-122"/>
              </a:rPr>
              <a:t>数据集进行可视化的</a:t>
            </a:r>
            <a:r>
              <a:rPr lang="zh-CN" altLang="en-US" sz="1600" smtClean="0">
                <a:solidFill>
                  <a:schemeClr val="accent5">
                    <a:lumMod val="75000"/>
                  </a:schemeClr>
                </a:solidFill>
                <a:latin typeface="微软雅黑" pitchFamily="34" charset="-122"/>
                <a:ea typeface="微软雅黑" pitchFamily="34" charset="-122"/>
              </a:rPr>
              <a:t>功能。</a:t>
            </a:r>
            <a:endParaRPr lang="zh-CN" altLang="en-US" sz="1600">
              <a:solidFill>
                <a:schemeClr val="accent5">
                  <a:lumMod val="75000"/>
                </a:schemeClr>
              </a:solidFill>
              <a:latin typeface="微软雅黑" pitchFamily="34" charset="-122"/>
              <a:ea typeface="微软雅黑" pitchFamily="34" charset="-122"/>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112" y="2577083"/>
            <a:ext cx="581977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4230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anim calcmode="lin" valueType="num">
                                      <p:cBhvr>
                                        <p:cTn id="17" dur="500" fill="hold"/>
                                        <p:tgtEl>
                                          <p:spTgt spid="4099"/>
                                        </p:tgtEl>
                                        <p:attrNameLst>
                                          <p:attrName>ppt_w</p:attrName>
                                        </p:attrNameLst>
                                      </p:cBhvr>
                                      <p:tavLst>
                                        <p:tav tm="0">
                                          <p:val>
                                            <p:fltVal val="0"/>
                                          </p:val>
                                        </p:tav>
                                        <p:tav tm="100000">
                                          <p:val>
                                            <p:strVal val="#ppt_w"/>
                                          </p:val>
                                        </p:tav>
                                      </p:tavLst>
                                    </p:anim>
                                    <p:anim calcmode="lin" valueType="num">
                                      <p:cBhvr>
                                        <p:cTn id="18" dur="500" fill="hold"/>
                                        <p:tgtEl>
                                          <p:spTgt spid="4099"/>
                                        </p:tgtEl>
                                        <p:attrNameLst>
                                          <p:attrName>ppt_h</p:attrName>
                                        </p:attrNameLst>
                                      </p:cBhvr>
                                      <p:tavLst>
                                        <p:tav tm="0">
                                          <p:val>
                                            <p:fltVal val="0"/>
                                          </p:val>
                                        </p:tav>
                                        <p:tav tm="100000">
                                          <p:val>
                                            <p:strVal val="#ppt_h"/>
                                          </p:val>
                                        </p:tav>
                                      </p:tavLst>
                                    </p:anim>
                                    <p:animEffect transition="in" filter="fade">
                                      <p:cBhvr>
                                        <p:cTn id="19" dur="500"/>
                                        <p:tgtEl>
                                          <p:spTgt spid="4099"/>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randombar(horizontal)">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495300"/>
            <a:ext cx="523875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838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p:cTn id="7" dur="500" fill="hold"/>
                                        <p:tgtEl>
                                          <p:spTgt spid="1027"/>
                                        </p:tgtEl>
                                        <p:attrNameLst>
                                          <p:attrName>ppt_w</p:attrName>
                                        </p:attrNameLst>
                                      </p:cBhvr>
                                      <p:tavLst>
                                        <p:tav tm="0">
                                          <p:val>
                                            <p:fltVal val="0"/>
                                          </p:val>
                                        </p:tav>
                                        <p:tav tm="100000">
                                          <p:val>
                                            <p:strVal val="#ppt_w"/>
                                          </p:val>
                                        </p:tav>
                                      </p:tavLst>
                                    </p:anim>
                                    <p:anim calcmode="lin" valueType="num">
                                      <p:cBhvr>
                                        <p:cTn id="8" dur="500" fill="hold"/>
                                        <p:tgtEl>
                                          <p:spTgt spid="1027"/>
                                        </p:tgtEl>
                                        <p:attrNameLst>
                                          <p:attrName>ppt_h</p:attrName>
                                        </p:attrNameLst>
                                      </p:cBhvr>
                                      <p:tavLst>
                                        <p:tav tm="0">
                                          <p:val>
                                            <p:fltVal val="0"/>
                                          </p:val>
                                        </p:tav>
                                        <p:tav tm="100000">
                                          <p:val>
                                            <p:strVal val="#ppt_h"/>
                                          </p:val>
                                        </p:tav>
                                      </p:tavLst>
                                    </p:anim>
                                    <p:animEffect transition="in" filter="fade">
                                      <p:cBhvr>
                                        <p:cTn id="9"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3"/>
          <p:cNvSpPr/>
          <p:nvPr/>
        </p:nvSpPr>
        <p:spPr>
          <a:xfrm flipH="1">
            <a:off x="-6" y="0"/>
            <a:ext cx="9143995" cy="692696"/>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TextBox 1"/>
          <p:cNvSpPr txBox="1">
            <a:spLocks noChangeArrowheads="1"/>
          </p:cNvSpPr>
          <p:nvPr/>
        </p:nvSpPr>
        <p:spPr bwMode="auto">
          <a:xfrm>
            <a:off x="7452320" y="53960"/>
            <a:ext cx="1440160" cy="584775"/>
          </a:xfrm>
          <a:prstGeom prst="rect">
            <a:avLst/>
          </a:prstGeom>
          <a:noFill/>
          <a:ln w="9525">
            <a:noFill/>
            <a:miter lim="800000"/>
            <a:headEnd/>
            <a:tailEnd/>
          </a:ln>
        </p:spPr>
        <p:txBody>
          <a:bodyPr wrap="square">
            <a:spAutoFit/>
          </a:bodyPr>
          <a:lstStyle/>
          <a:p>
            <a:pPr algn="r"/>
            <a:r>
              <a:rPr lang="zh-CN" altLang="en-US" sz="3200" b="1" smtClean="0">
                <a:solidFill>
                  <a:schemeClr val="accent5">
                    <a:lumMod val="50000"/>
                  </a:schemeClr>
                </a:solidFill>
                <a:latin typeface="微软雅黑" pitchFamily="34" charset="-122"/>
                <a:ea typeface="微软雅黑" pitchFamily="34" charset="-122"/>
                <a:cs typeface="Arial" pitchFamily="34" charset="0"/>
              </a:rPr>
              <a:t>第二课</a:t>
            </a:r>
            <a:endParaRPr lang="en-US" altLang="ko-KR" sz="3200" b="1" dirty="0" smtClean="0">
              <a:solidFill>
                <a:schemeClr val="accent5">
                  <a:lumMod val="50000"/>
                </a:schemeClr>
              </a:solidFill>
              <a:latin typeface="微软雅黑" pitchFamily="34" charset="-122"/>
              <a:ea typeface="微软雅黑" pitchFamily="34" charset="-122"/>
              <a:cs typeface="Arial" pitchFamily="34" charset="0"/>
            </a:endParaRPr>
          </a:p>
        </p:txBody>
      </p:sp>
      <p:sp>
        <p:nvSpPr>
          <p:cNvPr id="5" name="TextBox 4"/>
          <p:cNvSpPr txBox="1"/>
          <p:nvPr/>
        </p:nvSpPr>
        <p:spPr>
          <a:xfrm>
            <a:off x="683568" y="908720"/>
            <a:ext cx="7776864" cy="3231654"/>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课程纲要</a:t>
            </a:r>
            <a:endParaRPr lang="en-US" altLang="zh-CN" b="1" smtClean="0">
              <a:solidFill>
                <a:schemeClr val="accent5">
                  <a:lumMod val="50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数据结构</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数据类型</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数组属性</a:t>
            </a:r>
            <a:endParaRPr lang="en-US" altLang="zh-CN" sz="160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创建数组</a:t>
            </a:r>
            <a:endParaRPr lang="zh-CN" altLang="en-US" sz="160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切片</a:t>
            </a:r>
            <a:r>
              <a:rPr lang="zh-CN" altLang="en-US" sz="1600">
                <a:solidFill>
                  <a:schemeClr val="accent5">
                    <a:lumMod val="75000"/>
                  </a:schemeClr>
                </a:solidFill>
                <a:latin typeface="微软雅黑" pitchFamily="34" charset="-122"/>
                <a:ea typeface="微软雅黑" pitchFamily="34" charset="-122"/>
              </a:rPr>
              <a:t>和</a:t>
            </a:r>
            <a:r>
              <a:rPr lang="zh-CN" altLang="en-US" sz="1600" smtClean="0">
                <a:solidFill>
                  <a:schemeClr val="accent5">
                    <a:lumMod val="75000"/>
                  </a:schemeClr>
                </a:solidFill>
                <a:latin typeface="微软雅黑" pitchFamily="34" charset="-122"/>
                <a:ea typeface="微软雅黑" pitchFamily="34" charset="-122"/>
              </a:rPr>
              <a:t>索引</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NumPy</a:t>
            </a:r>
            <a:r>
              <a:rPr lang="zh-CN" altLang="en-US" sz="1600">
                <a:solidFill>
                  <a:schemeClr val="accent5">
                    <a:lumMod val="75000"/>
                  </a:schemeClr>
                </a:solidFill>
                <a:latin typeface="微软雅黑" pitchFamily="34" charset="-122"/>
                <a:ea typeface="微软雅黑" pitchFamily="34" charset="-122"/>
              </a:rPr>
              <a:t>数组</a:t>
            </a:r>
            <a:r>
              <a:rPr lang="zh-CN" altLang="en-US" sz="1600" smtClean="0">
                <a:solidFill>
                  <a:schemeClr val="accent5">
                    <a:lumMod val="75000"/>
                  </a:schemeClr>
                </a:solidFill>
                <a:latin typeface="微软雅黑" pitchFamily="34" charset="-122"/>
                <a:ea typeface="微软雅黑" pitchFamily="34" charset="-122"/>
              </a:rPr>
              <a:t>广播</a:t>
            </a:r>
            <a:endParaRPr lang="en-US" altLang="zh-CN" sz="160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数组操作</a:t>
            </a:r>
          </a:p>
        </p:txBody>
      </p:sp>
    </p:spTree>
    <p:extLst>
      <p:ext uri="{BB962C8B-B14F-4D97-AF65-F5344CB8AC3E}">
        <p14:creationId xmlns:p14="http://schemas.microsoft.com/office/powerpoint/2010/main" val="369263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862322"/>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数据结构</a:t>
            </a:r>
            <a:endParaRPr lang="en-US" altLang="zh-CN" b="1">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基于前面已经安装好</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，接下来我们来看下</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的基本构造。</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r>
              <a:rPr lang="en-US" altLang="zh-CN" sz="1600" smtClean="0">
                <a:solidFill>
                  <a:schemeClr val="accent5">
                    <a:lumMod val="75000"/>
                  </a:schemeClr>
                </a:solidFill>
                <a:latin typeface="微软雅黑" pitchFamily="34" charset="-122"/>
                <a:ea typeface="微软雅黑" pitchFamily="34" charset="-122"/>
              </a:rPr>
              <a:t>NumPy </a:t>
            </a:r>
            <a:r>
              <a:rPr lang="zh-CN" altLang="en-US" sz="1600" smtClean="0">
                <a:solidFill>
                  <a:schemeClr val="accent5">
                    <a:lumMod val="75000"/>
                  </a:schemeClr>
                </a:solidFill>
                <a:latin typeface="微软雅黑" pitchFamily="34" charset="-122"/>
                <a:ea typeface="微软雅黑" pitchFamily="34" charset="-122"/>
              </a:rPr>
              <a:t>提供了一个 </a:t>
            </a:r>
            <a:r>
              <a:rPr lang="en-US" altLang="zh-CN" sz="1600">
                <a:solidFill>
                  <a:schemeClr val="accent5">
                    <a:lumMod val="75000"/>
                  </a:schemeClr>
                </a:solidFill>
                <a:latin typeface="微软雅黑" pitchFamily="34" charset="-122"/>
                <a:ea typeface="微软雅黑" pitchFamily="34" charset="-122"/>
              </a:rPr>
              <a:t>N </a:t>
            </a:r>
            <a:r>
              <a:rPr lang="zh-CN" altLang="en-US" sz="1600">
                <a:solidFill>
                  <a:schemeClr val="accent5">
                    <a:lumMod val="75000"/>
                  </a:schemeClr>
                </a:solidFill>
                <a:latin typeface="微软雅黑" pitchFamily="34" charset="-122"/>
                <a:ea typeface="微软雅黑" pitchFamily="34" charset="-122"/>
              </a:rPr>
              <a:t>维数组对象 </a:t>
            </a:r>
            <a:r>
              <a:rPr lang="en-US" altLang="zh-CN" sz="1600">
                <a:solidFill>
                  <a:schemeClr val="accent6">
                    <a:lumMod val="75000"/>
                  </a:schemeClr>
                </a:solidFill>
                <a:latin typeface="微软雅黑" pitchFamily="34" charset="-122"/>
                <a:ea typeface="微软雅黑" pitchFamily="34" charset="-122"/>
              </a:rPr>
              <a:t>ndarray </a:t>
            </a:r>
            <a:r>
              <a:rPr lang="en-US" altLang="zh-CN" sz="1600">
                <a:solidFill>
                  <a:schemeClr val="accent5">
                    <a:lumMod val="75000"/>
                  </a:schemeClr>
                </a:solidFill>
                <a:latin typeface="微软雅黑" pitchFamily="34" charset="-122"/>
                <a:ea typeface="微软雅黑" pitchFamily="34" charset="-122"/>
              </a:rPr>
              <a:t>(n </a:t>
            </a:r>
            <a:r>
              <a:rPr lang="en-US" altLang="zh-CN" sz="1600" smtClean="0">
                <a:solidFill>
                  <a:schemeClr val="accent5">
                    <a:lumMod val="75000"/>
                  </a:schemeClr>
                </a:solidFill>
                <a:latin typeface="微软雅黑" pitchFamily="34" charset="-122"/>
                <a:ea typeface="微软雅黑" pitchFamily="34" charset="-122"/>
              </a:rPr>
              <a:t>dimension array)</a:t>
            </a:r>
            <a:r>
              <a:rPr lang="zh-CN" altLang="en-US" sz="1600" smtClean="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它是</a:t>
            </a:r>
            <a:r>
              <a:rPr lang="zh-CN" altLang="en-US" sz="1600" smtClean="0">
                <a:solidFill>
                  <a:schemeClr val="accent5">
                    <a:lumMod val="75000"/>
                  </a:schemeClr>
                </a:solidFill>
                <a:latin typeface="微软雅黑" pitchFamily="34" charset="-122"/>
                <a:ea typeface="微软雅黑" pitchFamily="34" charset="-122"/>
              </a:rPr>
              <a:t>一</a:t>
            </a:r>
            <a:r>
              <a:rPr lang="zh-CN" altLang="en-US" sz="1600">
                <a:solidFill>
                  <a:schemeClr val="accent5">
                    <a:lumMod val="75000"/>
                  </a:schemeClr>
                </a:solidFill>
                <a:latin typeface="微软雅黑" pitchFamily="34" charset="-122"/>
                <a:ea typeface="微软雅黑" pitchFamily="34" charset="-122"/>
              </a:rPr>
              <a:t>组</a:t>
            </a:r>
            <a:r>
              <a:rPr lang="zh-CN" altLang="en-US" sz="1600" smtClean="0">
                <a:solidFill>
                  <a:schemeClr val="accent5">
                    <a:lumMod val="75000"/>
                  </a:schemeClr>
                </a:solidFill>
                <a:latin typeface="微软雅黑" pitchFamily="34" charset="-122"/>
                <a:ea typeface="微软雅黑" pitchFamily="34" charset="-122"/>
              </a:rPr>
              <a:t>同</a:t>
            </a:r>
            <a:r>
              <a:rPr lang="zh-CN" altLang="en-US" sz="1600">
                <a:solidFill>
                  <a:schemeClr val="accent5">
                    <a:lumMod val="75000"/>
                  </a:schemeClr>
                </a:solidFill>
                <a:latin typeface="微软雅黑" pitchFamily="34" charset="-122"/>
                <a:ea typeface="微软雅黑" pitchFamily="34" charset="-122"/>
              </a:rPr>
              <a:t>类型数据的集合，以 </a:t>
            </a:r>
            <a:r>
              <a:rPr lang="en-US" altLang="zh-CN" sz="1600">
                <a:solidFill>
                  <a:schemeClr val="accent5">
                    <a:lumMod val="75000"/>
                  </a:schemeClr>
                </a:solidFill>
                <a:latin typeface="微软雅黑" pitchFamily="34" charset="-122"/>
                <a:ea typeface="微软雅黑" pitchFamily="34" charset="-122"/>
              </a:rPr>
              <a:t>0 </a:t>
            </a:r>
            <a:r>
              <a:rPr lang="zh-CN" altLang="en-US" sz="1600">
                <a:solidFill>
                  <a:schemeClr val="accent5">
                    <a:lumMod val="75000"/>
                  </a:schemeClr>
                </a:solidFill>
                <a:latin typeface="微软雅黑" pitchFamily="34" charset="-122"/>
                <a:ea typeface="微软雅黑" pitchFamily="34" charset="-122"/>
              </a:rPr>
              <a:t>下标为开始进行集合中元素的索引</a:t>
            </a:r>
            <a:r>
              <a:rPr lang="zh-CN" altLang="en-US" sz="1600" smtClean="0">
                <a:solidFill>
                  <a:schemeClr val="accent5">
                    <a:lumMod val="75000"/>
                  </a:schemeClr>
                </a:solidFill>
                <a:latin typeface="微软雅黑" pitchFamily="34" charset="-122"/>
                <a:ea typeface="微软雅黑" pitchFamily="34" charset="-122"/>
              </a:rPr>
              <a:t>。此外，</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使用了优化过的</a:t>
            </a:r>
            <a:r>
              <a:rPr lang="en-US" altLang="zh-CN" sz="1600" smtClean="0">
                <a:solidFill>
                  <a:schemeClr val="accent5">
                    <a:lumMod val="75000"/>
                  </a:schemeClr>
                </a:solidFill>
                <a:latin typeface="微软雅黑" pitchFamily="34" charset="-122"/>
                <a:ea typeface="微软雅黑" pitchFamily="34" charset="-122"/>
              </a:rPr>
              <a:t>C API</a:t>
            </a:r>
            <a:r>
              <a:rPr lang="zh-CN" altLang="en-US" sz="1600" smtClean="0">
                <a:solidFill>
                  <a:schemeClr val="accent5">
                    <a:lumMod val="75000"/>
                  </a:schemeClr>
                </a:solidFill>
                <a:latin typeface="微软雅黑" pitchFamily="34" charset="-122"/>
                <a:ea typeface="微软雅黑" pitchFamily="34" charset="-122"/>
              </a:rPr>
              <a:t>，因此运算速度非常快。</a:t>
            </a:r>
            <a:endParaRPr lang="zh-CN" altLang="en-US" sz="1600">
              <a:solidFill>
                <a:schemeClr val="accent5">
                  <a:lumMod val="75000"/>
                </a:schemeClr>
              </a:solidFill>
              <a:latin typeface="微软雅黑" pitchFamily="34" charset="-122"/>
              <a:ea typeface="微软雅黑" pitchFamily="34" charset="-122"/>
            </a:endParaRPr>
          </a:p>
          <a:p>
            <a:pPr indent="403225">
              <a:lnSpc>
                <a:spcPct val="150000"/>
              </a:lnSpc>
            </a:pPr>
            <a:r>
              <a:rPr lang="en-US" altLang="zh-CN" sz="1600">
                <a:solidFill>
                  <a:schemeClr val="accent5">
                    <a:lumMod val="75000"/>
                  </a:schemeClr>
                </a:solidFill>
                <a:latin typeface="微软雅黑" pitchFamily="34" charset="-122"/>
                <a:ea typeface="微软雅黑" pitchFamily="34" charset="-122"/>
              </a:rPr>
              <a:t>ndarray </a:t>
            </a:r>
            <a:r>
              <a:rPr lang="zh-CN" altLang="en-US" sz="1600">
                <a:solidFill>
                  <a:schemeClr val="accent5">
                    <a:lumMod val="75000"/>
                  </a:schemeClr>
                </a:solidFill>
                <a:latin typeface="微软雅黑" pitchFamily="34" charset="-122"/>
                <a:ea typeface="微软雅黑" pitchFamily="34" charset="-122"/>
              </a:rPr>
              <a:t>对象是用于存放同类型元素的多维数组</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ndarray </a:t>
            </a:r>
            <a:r>
              <a:rPr lang="zh-CN" altLang="en-US" sz="1600">
                <a:solidFill>
                  <a:schemeClr val="accent5">
                    <a:lumMod val="75000"/>
                  </a:schemeClr>
                </a:solidFill>
                <a:latin typeface="微软雅黑" pitchFamily="34" charset="-122"/>
                <a:ea typeface="微软雅黑" pitchFamily="34" charset="-122"/>
              </a:rPr>
              <a:t>中的每个元素在内存中都有相同存储大小的区域</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ndarray </a:t>
            </a:r>
            <a:r>
              <a:rPr lang="zh-CN" altLang="en-US" sz="1600" smtClean="0">
                <a:solidFill>
                  <a:schemeClr val="accent5">
                    <a:lumMod val="75000"/>
                  </a:schemeClr>
                </a:solidFill>
                <a:latin typeface="微软雅黑" pitchFamily="34" charset="-122"/>
                <a:ea typeface="微软雅黑" pitchFamily="34" charset="-122"/>
              </a:rPr>
              <a:t>内部结构如下：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2" name="Picture 2" descr="https://www.runoob.com/wp-content/uploads/2018/10/ndarra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130" y="3802752"/>
            <a:ext cx="5795739" cy="20745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95536" y="5893111"/>
            <a:ext cx="723275" cy="307777"/>
          </a:xfrm>
          <a:prstGeom prst="rect">
            <a:avLst/>
          </a:prstGeom>
          <a:ln>
            <a:noFill/>
          </a:ln>
        </p:spPr>
        <p:style>
          <a:lnRef idx="3">
            <a:schemeClr val="lt1"/>
          </a:lnRef>
          <a:fillRef idx="1">
            <a:schemeClr val="accent3"/>
          </a:fillRef>
          <a:effectRef idx="1">
            <a:schemeClr val="accent3"/>
          </a:effectRef>
          <a:fontRef idx="minor">
            <a:schemeClr val="lt1"/>
          </a:fontRef>
        </p:style>
        <p:txBody>
          <a:bodyPr wrap="none" rtlCol="0">
            <a:spAutoFit/>
          </a:bodyPr>
          <a:lstStyle/>
          <a:p>
            <a:r>
              <a:rPr lang="zh-CN" altLang="en-US" sz="1400" smtClean="0">
                <a:latin typeface="微软雅黑" pitchFamily="34" charset="-122"/>
                <a:ea typeface="微软雅黑" pitchFamily="34" charset="-122"/>
              </a:rPr>
              <a:t>元数据</a:t>
            </a:r>
            <a:endParaRPr lang="zh-CN" altLang="en-US" sz="1400">
              <a:latin typeface="微软雅黑" pitchFamily="34" charset="-122"/>
              <a:ea typeface="微软雅黑" pitchFamily="34" charset="-122"/>
            </a:endParaRPr>
          </a:p>
        </p:txBody>
      </p:sp>
      <p:cxnSp>
        <p:nvCxnSpPr>
          <p:cNvPr id="8" name="曲线连接符 7"/>
          <p:cNvCxnSpPr>
            <a:endCxn id="6" idx="3"/>
          </p:cNvCxnSpPr>
          <p:nvPr/>
        </p:nvCxnSpPr>
        <p:spPr>
          <a:xfrm rot="10800000" flipV="1">
            <a:off x="1118812" y="5229198"/>
            <a:ext cx="1004921" cy="817802"/>
          </a:xfrm>
          <a:prstGeom prst="curvedConnector3">
            <a:avLst>
              <a:gd name="adj1" fmla="val 50000"/>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曲线连接符 9"/>
          <p:cNvCxnSpPr>
            <a:endCxn id="6" idx="3"/>
          </p:cNvCxnSpPr>
          <p:nvPr/>
        </p:nvCxnSpPr>
        <p:spPr>
          <a:xfrm rot="10800000" flipV="1">
            <a:off x="1118811" y="4005062"/>
            <a:ext cx="4533312" cy="2041938"/>
          </a:xfrm>
          <a:prstGeom prst="curvedConnector3">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702604" y="4273351"/>
            <a:ext cx="1261884" cy="307777"/>
          </a:xfrm>
          <a:prstGeom prst="rect">
            <a:avLst/>
          </a:prstGeom>
          <a:ln>
            <a:noFill/>
          </a:ln>
        </p:spPr>
        <p:style>
          <a:lnRef idx="3">
            <a:schemeClr val="lt1"/>
          </a:lnRef>
          <a:fillRef idx="1">
            <a:schemeClr val="accent3"/>
          </a:fillRef>
          <a:effectRef idx="1">
            <a:schemeClr val="accent3"/>
          </a:effectRef>
          <a:fontRef idx="minor">
            <a:schemeClr val="lt1"/>
          </a:fontRef>
        </p:style>
        <p:txBody>
          <a:bodyPr wrap="none" rtlCol="0">
            <a:spAutoFit/>
          </a:bodyPr>
          <a:lstStyle/>
          <a:p>
            <a:r>
              <a:rPr lang="zh-CN" altLang="en-US" sz="1400" smtClean="0">
                <a:latin typeface="微软雅黑" pitchFamily="34" charset="-122"/>
                <a:ea typeface="微软雅黑" pitchFamily="34" charset="-122"/>
              </a:rPr>
              <a:t>具体标量数据</a:t>
            </a:r>
            <a:endParaRPr lang="zh-CN" altLang="en-US" sz="1400">
              <a:latin typeface="微软雅黑" pitchFamily="34" charset="-122"/>
              <a:ea typeface="微软雅黑" pitchFamily="34" charset="-122"/>
            </a:endParaRPr>
          </a:p>
        </p:txBody>
      </p:sp>
      <p:cxnSp>
        <p:nvCxnSpPr>
          <p:cNvPr id="17" name="直接箭头连接符 16"/>
          <p:cNvCxnSpPr>
            <a:endCxn id="16" idx="1"/>
          </p:cNvCxnSpPr>
          <p:nvPr/>
        </p:nvCxnSpPr>
        <p:spPr>
          <a:xfrm>
            <a:off x="6228184" y="4412604"/>
            <a:ext cx="1474420" cy="1463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74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5" dur="500"/>
                                        <p:tgtEl>
                                          <p:spTgt spid="5">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ppt_w</p:attrName>
                                        </p:attrNameLst>
                                      </p:cBhvr>
                                      <p:tavLst>
                                        <p:tav tm="0">
                                          <p:val>
                                            <p:fltVal val="0"/>
                                          </p:val>
                                        </p:tav>
                                        <p:tav tm="100000">
                                          <p:val>
                                            <p:strVal val="#ppt_w"/>
                                          </p:val>
                                        </p:tav>
                                      </p:tavLst>
                                    </p:anim>
                                    <p:anim calcmode="lin" valueType="num">
                                      <p:cBhvr>
                                        <p:cTn id="24" dur="500" fill="hold"/>
                                        <p:tgtEl>
                                          <p:spTgt spid="2"/>
                                        </p:tgtEl>
                                        <p:attrNameLst>
                                          <p:attrName>ppt_h</p:attrName>
                                        </p:attrNameLst>
                                      </p:cBhvr>
                                      <p:tavLst>
                                        <p:tav tm="0">
                                          <p:val>
                                            <p:fltVal val="0"/>
                                          </p:val>
                                        </p:tav>
                                        <p:tav tm="100000">
                                          <p:val>
                                            <p:strVal val="#ppt_h"/>
                                          </p:val>
                                        </p:tav>
                                      </p:tavLst>
                                    </p:anim>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500"/>
                                        <p:tgtEl>
                                          <p:spTgt spid="8"/>
                                        </p:tgtEl>
                                      </p:cBhvr>
                                    </p:animEffect>
                                  </p:childTnLst>
                                </p:cTn>
                              </p:par>
                              <p:par>
                                <p:cTn id="31" presetID="22" presetClass="entr" presetSubtype="2"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righ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tabLst>
                <a:tab pos="2628900" algn="l"/>
              </a:tabLst>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数据类型</a:t>
            </a:r>
            <a:endParaRPr lang="en-US" altLang="zh-CN" b="1">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a:solidFill>
                  <a:schemeClr val="accent5">
                    <a:lumMod val="75000"/>
                  </a:schemeClr>
                </a:solidFill>
                <a:latin typeface="微软雅黑" pitchFamily="34" charset="-122"/>
                <a:ea typeface="微软雅黑" pitchFamily="34" charset="-122"/>
              </a:rPr>
              <a:t>numpy </a:t>
            </a:r>
            <a:r>
              <a:rPr lang="zh-CN" altLang="en-US" sz="1600">
                <a:solidFill>
                  <a:schemeClr val="accent5">
                    <a:lumMod val="75000"/>
                  </a:schemeClr>
                </a:solidFill>
                <a:latin typeface="微软雅黑" pitchFamily="34" charset="-122"/>
                <a:ea typeface="微软雅黑" pitchFamily="34" charset="-122"/>
              </a:rPr>
              <a:t>支持的数据类型比 </a:t>
            </a:r>
            <a:r>
              <a:rPr lang="en-US" altLang="zh-CN" sz="1600">
                <a:solidFill>
                  <a:schemeClr val="accent5">
                    <a:lumMod val="75000"/>
                  </a:schemeClr>
                </a:solidFill>
                <a:latin typeface="微软雅黑" pitchFamily="34" charset="-122"/>
                <a:ea typeface="微软雅黑" pitchFamily="34" charset="-122"/>
              </a:rPr>
              <a:t>Python </a:t>
            </a:r>
            <a:r>
              <a:rPr lang="zh-CN" altLang="en-US" sz="1600">
                <a:solidFill>
                  <a:schemeClr val="accent5">
                    <a:lumMod val="75000"/>
                  </a:schemeClr>
                </a:solidFill>
                <a:latin typeface="微软雅黑" pitchFamily="34" charset="-122"/>
                <a:ea typeface="微软雅黑" pitchFamily="34" charset="-122"/>
              </a:rPr>
              <a:t>内置的类型</a:t>
            </a:r>
            <a:r>
              <a:rPr lang="zh-CN" altLang="en-US" sz="1600" smtClean="0">
                <a:solidFill>
                  <a:schemeClr val="accent5">
                    <a:lumMod val="75000"/>
                  </a:schemeClr>
                </a:solidFill>
                <a:latin typeface="微软雅黑" pitchFamily="34" charset="-122"/>
                <a:ea typeface="微软雅黑" pitchFamily="34" charset="-122"/>
              </a:rPr>
              <a:t>要丰富得多，基本能与 </a:t>
            </a:r>
            <a:r>
              <a:rPr lang="en-US" altLang="zh-CN" sz="1600" smtClean="0">
                <a:solidFill>
                  <a:schemeClr val="accent5">
                    <a:lumMod val="75000"/>
                  </a:schemeClr>
                </a:solidFill>
                <a:latin typeface="微软雅黑" pitchFamily="34" charset="-122"/>
                <a:ea typeface="微软雅黑" pitchFamily="34" charset="-122"/>
              </a:rPr>
              <a:t>C </a:t>
            </a:r>
            <a:r>
              <a:rPr lang="zh-CN" altLang="en-US" sz="1600">
                <a:solidFill>
                  <a:schemeClr val="accent5">
                    <a:lumMod val="75000"/>
                  </a:schemeClr>
                </a:solidFill>
                <a:latin typeface="微软雅黑" pitchFamily="34" charset="-122"/>
                <a:ea typeface="微软雅黑" pitchFamily="34" charset="-122"/>
              </a:rPr>
              <a:t>语言的</a:t>
            </a:r>
            <a:r>
              <a:rPr lang="zh-CN" altLang="en-US" sz="1600" smtClean="0">
                <a:solidFill>
                  <a:schemeClr val="accent5">
                    <a:lumMod val="75000"/>
                  </a:schemeClr>
                </a:solidFill>
                <a:latin typeface="微软雅黑" pitchFamily="34" charset="-122"/>
                <a:ea typeface="微软雅黑" pitchFamily="34" charset="-122"/>
              </a:rPr>
              <a:t>数据类型相对应。下</a:t>
            </a:r>
            <a:r>
              <a:rPr lang="zh-CN" altLang="en-US" sz="1600">
                <a:solidFill>
                  <a:schemeClr val="accent5">
                    <a:lumMod val="75000"/>
                  </a:schemeClr>
                </a:solidFill>
                <a:latin typeface="微软雅黑" pitchFamily="34" charset="-122"/>
                <a:ea typeface="微软雅黑" pitchFamily="34" charset="-122"/>
              </a:rPr>
              <a:t>表列举了常用 </a:t>
            </a:r>
            <a:r>
              <a:rPr lang="en-US" altLang="zh-CN" sz="1600">
                <a:solidFill>
                  <a:schemeClr val="accent5">
                    <a:lumMod val="75000"/>
                  </a:schemeClr>
                </a:solidFill>
                <a:latin typeface="微软雅黑" pitchFamily="34" charset="-122"/>
                <a:ea typeface="微软雅黑" pitchFamily="34" charset="-122"/>
              </a:rPr>
              <a:t>NumPy </a:t>
            </a:r>
            <a:r>
              <a:rPr lang="zh-CN" altLang="en-US" sz="1600">
                <a:solidFill>
                  <a:schemeClr val="accent5">
                    <a:lumMod val="75000"/>
                  </a:schemeClr>
                </a:solidFill>
                <a:latin typeface="微软雅黑" pitchFamily="34" charset="-122"/>
                <a:ea typeface="微软雅黑" pitchFamily="34" charset="-122"/>
              </a:rPr>
              <a:t>基本</a:t>
            </a:r>
            <a:r>
              <a:rPr lang="zh-CN" altLang="en-US" sz="1600" smtClean="0">
                <a:solidFill>
                  <a:schemeClr val="accent5">
                    <a:lumMod val="75000"/>
                  </a:schemeClr>
                </a:solidFill>
                <a:latin typeface="微软雅黑" pitchFamily="34" charset="-122"/>
                <a:ea typeface="微软雅黑" pitchFamily="34" charset="-122"/>
              </a:rPr>
              <a:t>类型：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663" y="2492896"/>
            <a:ext cx="4000674" cy="2978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1042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anim calcmode="lin" valueType="num">
                                      <p:cBhvr>
                                        <p:cTn id="17" dur="500" fill="hold"/>
                                        <p:tgtEl>
                                          <p:spTgt spid="4100"/>
                                        </p:tgtEl>
                                        <p:attrNameLst>
                                          <p:attrName>ppt_w</p:attrName>
                                        </p:attrNameLst>
                                      </p:cBhvr>
                                      <p:tavLst>
                                        <p:tav tm="0">
                                          <p:val>
                                            <p:fltVal val="0"/>
                                          </p:val>
                                        </p:tav>
                                        <p:tav tm="100000">
                                          <p:val>
                                            <p:strVal val="#ppt_w"/>
                                          </p:val>
                                        </p:tav>
                                      </p:tavLst>
                                    </p:anim>
                                    <p:anim calcmode="lin" valueType="num">
                                      <p:cBhvr>
                                        <p:cTn id="18" dur="500" fill="hold"/>
                                        <p:tgtEl>
                                          <p:spTgt spid="4100"/>
                                        </p:tgtEl>
                                        <p:attrNameLst>
                                          <p:attrName>ppt_h</p:attrName>
                                        </p:attrNameLst>
                                      </p:cBhvr>
                                      <p:tavLst>
                                        <p:tav tm="0">
                                          <p:val>
                                            <p:fltVal val="0"/>
                                          </p:val>
                                        </p:tav>
                                        <p:tav tm="100000">
                                          <p:val>
                                            <p:strVal val="#ppt_h"/>
                                          </p:val>
                                        </p:tav>
                                      </p:tavLst>
                                    </p:anim>
                                    <p:animEffect transition="in" filter="fade">
                                      <p:cBhvr>
                                        <p:cTn id="19"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8090" y="1888987"/>
            <a:ext cx="5047821" cy="3080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791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animEffect transition="in" filter="fade">
                                      <p:cBhvr>
                                        <p:cTn id="9"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470898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数据类型</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数据类型对象（</a:t>
            </a:r>
            <a:r>
              <a:rPr lang="en-US" altLang="zh-CN" b="1" smtClean="0">
                <a:solidFill>
                  <a:schemeClr val="accent5">
                    <a:lumMod val="50000"/>
                  </a:schemeClr>
                </a:solidFill>
                <a:latin typeface="微软雅黑" pitchFamily="34" charset="-122"/>
                <a:ea typeface="微软雅黑" pitchFamily="34" charset="-122"/>
              </a:rPr>
              <a:t>dtype</a:t>
            </a:r>
            <a:r>
              <a:rPr lang="zh-CN" altLang="en-US" b="1" smtClean="0">
                <a:solidFill>
                  <a:schemeClr val="accent5">
                    <a:lumMod val="50000"/>
                  </a:schemeClr>
                </a:solidFill>
                <a:latin typeface="微软雅黑" pitchFamily="34" charset="-122"/>
                <a:ea typeface="微软雅黑" pitchFamily="34" charset="-122"/>
              </a:rPr>
              <a:t>）</a:t>
            </a:r>
            <a:endParaRPr lang="en-US" altLang="zh-CN"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数据类型</a:t>
            </a:r>
            <a:r>
              <a:rPr lang="zh-CN" altLang="en-US" sz="1600">
                <a:solidFill>
                  <a:schemeClr val="accent5">
                    <a:lumMod val="75000"/>
                  </a:schemeClr>
                </a:solidFill>
                <a:latin typeface="微软雅黑" pitchFamily="34" charset="-122"/>
                <a:ea typeface="微软雅黑" pitchFamily="34" charset="-122"/>
              </a:rPr>
              <a:t>对象是用来</a:t>
            </a:r>
            <a:r>
              <a:rPr lang="zh-CN" altLang="en-US" sz="1600" smtClean="0">
                <a:solidFill>
                  <a:schemeClr val="accent5">
                    <a:lumMod val="75000"/>
                  </a:schemeClr>
                </a:solidFill>
                <a:latin typeface="微软雅黑" pitchFamily="34" charset="-122"/>
                <a:ea typeface="微软雅黑" pitchFamily="34" charset="-122"/>
              </a:rPr>
              <a:t>描述存储数组的</a:t>
            </a:r>
            <a:r>
              <a:rPr lang="zh-CN" altLang="en-US" sz="1600">
                <a:solidFill>
                  <a:schemeClr val="accent5">
                    <a:lumMod val="75000"/>
                  </a:schemeClr>
                </a:solidFill>
                <a:latin typeface="微软雅黑" pitchFamily="34" charset="-122"/>
                <a:ea typeface="微软雅黑" pitchFamily="34" charset="-122"/>
              </a:rPr>
              <a:t>内存区域如何使用</a:t>
            </a:r>
            <a:r>
              <a:rPr lang="zh-CN" altLang="en-US" sz="1600" smtClean="0">
                <a:solidFill>
                  <a:schemeClr val="accent5">
                    <a:lumMod val="75000"/>
                  </a:schemeClr>
                </a:solidFill>
                <a:latin typeface="微软雅黑" pitchFamily="34" charset="-122"/>
                <a:ea typeface="微软雅黑" pitchFamily="34" charset="-122"/>
              </a:rPr>
              <a:t>，包含如下方面：</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数组的形状（数组的</a:t>
            </a:r>
            <a:r>
              <a:rPr lang="zh-CN" altLang="en-US" sz="1600" smtClean="0">
                <a:solidFill>
                  <a:schemeClr val="accent5">
                    <a:lumMod val="75000"/>
                  </a:schemeClr>
                </a:solidFill>
                <a:latin typeface="微软雅黑" pitchFamily="34" charset="-122"/>
                <a:ea typeface="微软雅黑" pitchFamily="34" charset="-122"/>
              </a:rPr>
              <a:t>维度信息）</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元素的</a:t>
            </a:r>
            <a:r>
              <a:rPr lang="zh-CN" altLang="en-US" sz="1600">
                <a:solidFill>
                  <a:schemeClr val="accent5">
                    <a:lumMod val="75000"/>
                  </a:schemeClr>
                </a:solidFill>
                <a:latin typeface="微软雅黑" pitchFamily="34" charset="-122"/>
                <a:ea typeface="微软雅黑" pitchFamily="34" charset="-122"/>
              </a:rPr>
              <a:t>类型（整数，浮点数或者 </a:t>
            </a:r>
            <a:r>
              <a:rPr lang="en-US" altLang="zh-CN" sz="1600">
                <a:solidFill>
                  <a:schemeClr val="accent5">
                    <a:lumMod val="75000"/>
                  </a:schemeClr>
                </a:solidFill>
                <a:latin typeface="微软雅黑" pitchFamily="34" charset="-122"/>
                <a:ea typeface="微软雅黑" pitchFamily="34" charset="-122"/>
              </a:rPr>
              <a:t>Python </a:t>
            </a:r>
            <a:r>
              <a:rPr lang="zh-CN" altLang="en-US" sz="1600">
                <a:solidFill>
                  <a:schemeClr val="accent5">
                    <a:lumMod val="75000"/>
                  </a:schemeClr>
                </a:solidFill>
                <a:latin typeface="微软雅黑" pitchFamily="34" charset="-122"/>
                <a:ea typeface="微软雅黑" pitchFamily="34" charset="-122"/>
              </a:rPr>
              <a:t>对象）</a:t>
            </a: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数组</a:t>
            </a:r>
            <a:r>
              <a:rPr lang="zh-CN" altLang="en-US" sz="1600" smtClean="0">
                <a:solidFill>
                  <a:schemeClr val="accent5">
                    <a:lumMod val="75000"/>
                  </a:schemeClr>
                </a:solidFill>
                <a:latin typeface="微软雅黑" pitchFamily="34" charset="-122"/>
                <a:ea typeface="微软雅黑" pitchFamily="34" charset="-122"/>
              </a:rPr>
              <a:t>的存储空间大小</a:t>
            </a:r>
            <a:endParaRPr lang="zh-CN" altLang="en-US" sz="160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存储的</a:t>
            </a:r>
            <a:r>
              <a:rPr lang="zh-CN" altLang="en-US" sz="1600">
                <a:solidFill>
                  <a:schemeClr val="accent5">
                    <a:lumMod val="75000"/>
                  </a:schemeClr>
                </a:solidFill>
                <a:latin typeface="微软雅黑" pitchFamily="34" charset="-122"/>
                <a:ea typeface="微软雅黑" pitchFamily="34" charset="-122"/>
              </a:rPr>
              <a:t>字节顺序</a:t>
            </a:r>
            <a:r>
              <a:rPr lang="zh-CN" altLang="en-US" sz="1600" smtClean="0">
                <a:solidFill>
                  <a:schemeClr val="accent5">
                    <a:lumMod val="75000"/>
                  </a:schemeClr>
                </a:solidFill>
                <a:latin typeface="微软雅黑" pitchFamily="34" charset="-122"/>
                <a:ea typeface="微软雅黑" pitchFamily="34" charset="-122"/>
              </a:rPr>
              <a:t>（通过</a:t>
            </a:r>
            <a:r>
              <a:rPr lang="zh-CN" altLang="en-US" sz="1600">
                <a:solidFill>
                  <a:schemeClr val="accent5">
                    <a:lumMod val="75000"/>
                  </a:schemeClr>
                </a:solidFill>
                <a:latin typeface="微软雅黑" pitchFamily="34" charset="-122"/>
                <a:ea typeface="微软雅黑" pitchFamily="34" charset="-122"/>
              </a:rPr>
              <a:t>对数据类型预先</a:t>
            </a:r>
            <a:r>
              <a:rPr lang="zh-CN" altLang="en-US" sz="1600" smtClean="0">
                <a:solidFill>
                  <a:schemeClr val="accent5">
                    <a:lumMod val="75000"/>
                  </a:schemeClr>
                </a:solidFill>
                <a:latin typeface="微软雅黑" pitchFamily="34" charset="-122"/>
                <a:ea typeface="微软雅黑" pitchFamily="34" charset="-122"/>
              </a:rPr>
              <a:t>设定</a:t>
            </a:r>
            <a:r>
              <a:rPr lang="en-US" altLang="zh-CN" sz="1600" smtClean="0">
                <a:solidFill>
                  <a:schemeClr val="accent5">
                    <a:lumMod val="75000"/>
                  </a:schemeClr>
                </a:solidFill>
                <a:latin typeface="微软雅黑" pitchFamily="34" charset="-122"/>
                <a:ea typeface="微软雅黑" pitchFamily="34" charset="-122"/>
              </a:rPr>
              <a:t>“&lt;”</a:t>
            </a:r>
            <a:r>
              <a:rPr lang="zh-CN" altLang="en-US" sz="1600" smtClean="0">
                <a:solidFill>
                  <a:schemeClr val="accent5">
                    <a:lumMod val="75000"/>
                  </a:schemeClr>
                </a:solidFill>
                <a:latin typeface="微软雅黑" pitchFamily="34" charset="-122"/>
                <a:ea typeface="微软雅黑" pitchFamily="34" charset="-122"/>
              </a:rPr>
              <a:t>或</a:t>
            </a:r>
            <a:r>
              <a:rPr lang="en-US" altLang="zh-CN" sz="1600" smtClean="0">
                <a:solidFill>
                  <a:schemeClr val="accent5">
                    <a:lumMod val="75000"/>
                  </a:schemeClr>
                </a:solidFill>
                <a:latin typeface="微软雅黑" pitchFamily="34" charset="-122"/>
                <a:ea typeface="微软雅黑" pitchFamily="34" charset="-122"/>
              </a:rPr>
              <a:t>“&gt;”</a:t>
            </a:r>
            <a:r>
              <a:rPr lang="zh-CN" altLang="en-US" sz="1600" smtClean="0">
                <a:solidFill>
                  <a:schemeClr val="accent5">
                    <a:lumMod val="75000"/>
                  </a:schemeClr>
                </a:solidFill>
                <a:latin typeface="微软雅黑" pitchFamily="34" charset="-122"/>
                <a:ea typeface="微软雅黑" pitchFamily="34" charset="-122"/>
              </a:rPr>
              <a:t>来指定。</a:t>
            </a:r>
            <a:r>
              <a:rPr lang="en-US" altLang="zh-CN" sz="1600" smtClean="0">
                <a:solidFill>
                  <a:schemeClr val="accent5">
                    <a:lumMod val="75000"/>
                  </a:schemeClr>
                </a:solidFill>
                <a:latin typeface="微软雅黑" pitchFamily="34" charset="-122"/>
                <a:ea typeface="微软雅黑" pitchFamily="34" charset="-122"/>
              </a:rPr>
              <a:t>“&lt;”</a:t>
            </a:r>
            <a:r>
              <a:rPr lang="zh-CN" altLang="en-US" sz="1600">
                <a:solidFill>
                  <a:schemeClr val="accent5">
                    <a:lumMod val="75000"/>
                  </a:schemeClr>
                </a:solidFill>
                <a:latin typeface="微软雅黑" pitchFamily="34" charset="-122"/>
                <a:ea typeface="微软雅黑" pitchFamily="34" charset="-122"/>
              </a:rPr>
              <a:t>指明采用小端序，</a:t>
            </a:r>
            <a:r>
              <a:rPr lang="zh-CN" altLang="en-US" sz="1600" smtClean="0">
                <a:solidFill>
                  <a:schemeClr val="accent5">
                    <a:lumMod val="75000"/>
                  </a:schemeClr>
                </a:solidFill>
                <a:latin typeface="微软雅黑" pitchFamily="34" charset="-122"/>
                <a:ea typeface="微软雅黑" pitchFamily="34" charset="-122"/>
              </a:rPr>
              <a:t>即数据高</a:t>
            </a:r>
            <a:r>
              <a:rPr lang="zh-CN" altLang="en-US" sz="1600">
                <a:solidFill>
                  <a:schemeClr val="accent5">
                    <a:lumMod val="75000"/>
                  </a:schemeClr>
                </a:solidFill>
                <a:latin typeface="微软雅黑" pitchFamily="34" charset="-122"/>
                <a:ea typeface="微软雅黑" pitchFamily="34" charset="-122"/>
              </a:rPr>
              <a:t>字节保存在内存的低地址</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“&gt;”</a:t>
            </a:r>
            <a:r>
              <a:rPr lang="zh-CN" altLang="en-US" sz="1600">
                <a:solidFill>
                  <a:schemeClr val="accent5">
                    <a:lumMod val="75000"/>
                  </a:schemeClr>
                </a:solidFill>
                <a:latin typeface="微软雅黑" pitchFamily="34" charset="-122"/>
                <a:ea typeface="微软雅黑" pitchFamily="34" charset="-122"/>
              </a:rPr>
              <a:t>指明采用大端序，</a:t>
            </a:r>
            <a:r>
              <a:rPr lang="zh-CN" altLang="en-US" sz="1600" smtClean="0">
                <a:solidFill>
                  <a:schemeClr val="accent5">
                    <a:lumMod val="75000"/>
                  </a:schemeClr>
                </a:solidFill>
                <a:latin typeface="微软雅黑" pitchFamily="34" charset="-122"/>
                <a:ea typeface="微软雅黑" pitchFamily="34" charset="-122"/>
              </a:rPr>
              <a:t>即数据高</a:t>
            </a:r>
            <a:r>
              <a:rPr lang="zh-CN" altLang="en-US" sz="1600">
                <a:solidFill>
                  <a:schemeClr val="accent5">
                    <a:lumMod val="75000"/>
                  </a:schemeClr>
                </a:solidFill>
                <a:latin typeface="微软雅黑" pitchFamily="34" charset="-122"/>
                <a:ea typeface="微软雅黑" pitchFamily="34" charset="-122"/>
              </a:rPr>
              <a:t>字节保存在内存的高</a:t>
            </a:r>
            <a:r>
              <a:rPr lang="zh-CN" altLang="en-US" sz="1600" smtClean="0">
                <a:solidFill>
                  <a:schemeClr val="accent5">
                    <a:lumMod val="75000"/>
                  </a:schemeClr>
                </a:solidFill>
                <a:latin typeface="微软雅黑" pitchFamily="34" charset="-122"/>
                <a:ea typeface="微软雅黑" pitchFamily="34" charset="-122"/>
              </a:rPr>
              <a:t>地址）</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结构化类型下的字段名称</a:t>
            </a:r>
            <a:endParaRPr lang="zh-CN" altLang="en-US" sz="1600">
              <a:solidFill>
                <a:schemeClr val="accent5">
                  <a:lumMod val="75000"/>
                </a:schemeClr>
              </a:solidFill>
              <a:latin typeface="微软雅黑" pitchFamily="34" charset="-122"/>
              <a:ea typeface="微软雅黑" pitchFamily="34" charset="-122"/>
            </a:endParaRPr>
          </a:p>
          <a:p>
            <a:pPr>
              <a:lnSpc>
                <a:spcPct val="150000"/>
              </a:lnSpc>
            </a:pPr>
            <a:r>
              <a:rPr lang="en-US" altLang="zh-CN" sz="1600" smtClean="0">
                <a:solidFill>
                  <a:schemeClr val="accent5">
                    <a:lumMod val="75000"/>
                  </a:schemeClr>
                </a:solidFill>
                <a:latin typeface="微软雅黑" pitchFamily="34" charset="-122"/>
                <a:ea typeface="微软雅黑" pitchFamily="34" charset="-122"/>
              </a:rPr>
              <a:t>dtype </a:t>
            </a:r>
            <a:r>
              <a:rPr lang="zh-CN" altLang="en-US" sz="1600" smtClean="0">
                <a:solidFill>
                  <a:schemeClr val="accent5">
                    <a:lumMod val="75000"/>
                  </a:schemeClr>
                </a:solidFill>
                <a:latin typeface="微软雅黑" pitchFamily="34" charset="-122"/>
                <a:ea typeface="微软雅黑" pitchFamily="34" charset="-122"/>
              </a:rPr>
              <a:t>对象的构造函数为：</a:t>
            </a:r>
            <a:endParaRPr lang="en-US" altLang="zh-CN" sz="1600" smtClean="0">
              <a:solidFill>
                <a:schemeClr val="accent5">
                  <a:lumMod val="75000"/>
                </a:schemeClr>
              </a:solidFill>
              <a:latin typeface="微软雅黑" pitchFamily="34" charset="-122"/>
              <a:ea typeface="微软雅黑" pitchFamily="34" charset="-122"/>
            </a:endParaRPr>
          </a:p>
          <a:p>
            <a:pPr>
              <a:lnSpc>
                <a:spcPct val="150000"/>
              </a:lnSpc>
            </a:pPr>
            <a:r>
              <a:rPr lang="zh-CN" altLang="en-US" sz="1600" smtClean="0">
                <a:solidFill>
                  <a:schemeClr val="accent5">
                    <a:lumMod val="75000"/>
                  </a:schemeClr>
                </a:solidFill>
                <a:latin typeface="微软雅黑" pitchFamily="34" charset="-122"/>
                <a:ea typeface="微软雅黑" pitchFamily="34" charset="-122"/>
              </a:rPr>
              <a:t>其中，</a:t>
            </a:r>
            <a:r>
              <a:rPr lang="en-US" altLang="zh-CN" sz="1600" smtClean="0">
                <a:solidFill>
                  <a:schemeClr val="accent5">
                    <a:lumMod val="75000"/>
                  </a:schemeClr>
                </a:solidFill>
                <a:latin typeface="微软雅黑" pitchFamily="34" charset="-122"/>
                <a:ea typeface="微软雅黑" pitchFamily="34" charset="-122"/>
              </a:rPr>
              <a:t>object </a:t>
            </a:r>
            <a:r>
              <a:rPr lang="zh-CN" altLang="en-US" sz="1600" smtClean="0">
                <a:solidFill>
                  <a:schemeClr val="accent5">
                    <a:lumMod val="75000"/>
                  </a:schemeClr>
                </a:solidFill>
                <a:latin typeface="微软雅黑" pitchFamily="34" charset="-122"/>
                <a:ea typeface="微软雅黑" pitchFamily="34" charset="-122"/>
              </a:rPr>
              <a:t>为要</a:t>
            </a:r>
            <a:r>
              <a:rPr lang="zh-CN" altLang="en-US" sz="1600">
                <a:solidFill>
                  <a:schemeClr val="accent5">
                    <a:lumMod val="75000"/>
                  </a:schemeClr>
                </a:solidFill>
                <a:latin typeface="微软雅黑" pitchFamily="34" charset="-122"/>
                <a:ea typeface="微软雅黑" pitchFamily="34" charset="-122"/>
              </a:rPr>
              <a:t>转换</a:t>
            </a:r>
            <a:r>
              <a:rPr lang="zh-CN" altLang="en-US" sz="1600" smtClean="0">
                <a:solidFill>
                  <a:schemeClr val="accent5">
                    <a:lumMod val="75000"/>
                  </a:schemeClr>
                </a:solidFill>
                <a:latin typeface="微软雅黑" pitchFamily="34" charset="-122"/>
                <a:ea typeface="微软雅黑" pitchFamily="34" charset="-122"/>
              </a:rPr>
              <a:t>为数据类型对象的数据；</a:t>
            </a:r>
            <a:r>
              <a:rPr lang="en-US" altLang="zh-CN" sz="1600" smtClean="0">
                <a:solidFill>
                  <a:schemeClr val="accent5">
                    <a:lumMod val="75000"/>
                  </a:schemeClr>
                </a:solidFill>
                <a:latin typeface="微软雅黑" pitchFamily="34" charset="-122"/>
                <a:ea typeface="微软雅黑" pitchFamily="34" charset="-122"/>
              </a:rPr>
              <a:t>align </a:t>
            </a:r>
            <a:r>
              <a:rPr lang="zh-CN" altLang="en-US" sz="1600" smtClean="0">
                <a:solidFill>
                  <a:schemeClr val="accent5">
                    <a:lumMod val="75000"/>
                  </a:schemeClr>
                </a:solidFill>
                <a:latin typeface="微软雅黑" pitchFamily="34" charset="-122"/>
                <a:ea typeface="微软雅黑" pitchFamily="34" charset="-122"/>
              </a:rPr>
              <a:t>是否填充</a:t>
            </a:r>
            <a:r>
              <a:rPr lang="zh-CN" altLang="en-US" sz="1600">
                <a:solidFill>
                  <a:schemeClr val="accent5">
                    <a:lumMod val="75000"/>
                  </a:schemeClr>
                </a:solidFill>
                <a:latin typeface="微软雅黑" pitchFamily="34" charset="-122"/>
                <a:ea typeface="微软雅黑" pitchFamily="34" charset="-122"/>
              </a:rPr>
              <a:t>字段使其类似 </a:t>
            </a:r>
            <a:r>
              <a:rPr lang="en-US" altLang="zh-CN" sz="1600">
                <a:solidFill>
                  <a:schemeClr val="accent5">
                    <a:lumMod val="75000"/>
                  </a:schemeClr>
                </a:solidFill>
                <a:latin typeface="微软雅黑" pitchFamily="34" charset="-122"/>
                <a:ea typeface="微软雅黑" pitchFamily="34" charset="-122"/>
              </a:rPr>
              <a:t>C </a:t>
            </a:r>
            <a:r>
              <a:rPr lang="zh-CN" altLang="en-US" sz="1600">
                <a:solidFill>
                  <a:schemeClr val="accent5">
                    <a:lumMod val="75000"/>
                  </a:schemeClr>
                </a:solidFill>
                <a:latin typeface="微软雅黑" pitchFamily="34" charset="-122"/>
                <a:ea typeface="微软雅黑" pitchFamily="34" charset="-122"/>
              </a:rPr>
              <a:t>的</a:t>
            </a:r>
            <a:r>
              <a:rPr lang="zh-CN" altLang="en-US" sz="1600" smtClean="0">
                <a:solidFill>
                  <a:schemeClr val="accent5">
                    <a:lumMod val="75000"/>
                  </a:schemeClr>
                </a:solidFill>
                <a:latin typeface="微软雅黑" pitchFamily="34" charset="-122"/>
                <a:ea typeface="微软雅黑" pitchFamily="34" charset="-122"/>
              </a:rPr>
              <a:t>结构体；</a:t>
            </a:r>
            <a:r>
              <a:rPr lang="en-US" altLang="zh-CN" sz="1600" smtClean="0">
                <a:solidFill>
                  <a:schemeClr val="accent5">
                    <a:lumMod val="75000"/>
                  </a:schemeClr>
                </a:solidFill>
                <a:latin typeface="微软雅黑" pitchFamily="34" charset="-122"/>
                <a:ea typeface="微软雅黑" pitchFamily="34" charset="-122"/>
              </a:rPr>
              <a:t>copy </a:t>
            </a:r>
            <a:r>
              <a:rPr lang="zh-CN" altLang="en-US" sz="1600" smtClean="0">
                <a:solidFill>
                  <a:schemeClr val="accent5">
                    <a:lumMod val="75000"/>
                  </a:schemeClr>
                </a:solidFill>
                <a:latin typeface="微软雅黑" pitchFamily="34" charset="-122"/>
                <a:ea typeface="微软雅黑" pitchFamily="34" charset="-122"/>
              </a:rPr>
              <a:t>是否复制 </a:t>
            </a:r>
            <a:r>
              <a:rPr lang="en-US" altLang="zh-CN" sz="1600">
                <a:solidFill>
                  <a:schemeClr val="accent5">
                    <a:lumMod val="75000"/>
                  </a:schemeClr>
                </a:solidFill>
                <a:latin typeface="微软雅黑" pitchFamily="34" charset="-122"/>
                <a:ea typeface="微软雅黑" pitchFamily="34" charset="-122"/>
              </a:rPr>
              <a:t>dtype </a:t>
            </a:r>
            <a:r>
              <a:rPr lang="zh-CN" altLang="en-US" sz="1600" smtClean="0">
                <a:solidFill>
                  <a:schemeClr val="accent5">
                    <a:lumMod val="75000"/>
                  </a:schemeClr>
                </a:solidFill>
                <a:latin typeface="微软雅黑" pitchFamily="34" charset="-122"/>
                <a:ea typeface="微软雅黑" pitchFamily="34" charset="-122"/>
              </a:rPr>
              <a:t>对象，</a:t>
            </a:r>
            <a:r>
              <a:rPr lang="zh-CN" altLang="en-US" sz="1600">
                <a:solidFill>
                  <a:schemeClr val="accent5">
                    <a:lumMod val="75000"/>
                  </a:schemeClr>
                </a:solidFill>
                <a:latin typeface="微软雅黑" pitchFamily="34" charset="-122"/>
                <a:ea typeface="微软雅黑" pitchFamily="34" charset="-122"/>
              </a:rPr>
              <a:t>如果为 </a:t>
            </a:r>
            <a:r>
              <a:rPr lang="en-US" altLang="zh-CN" sz="1600" smtClean="0">
                <a:solidFill>
                  <a:schemeClr val="accent5">
                    <a:lumMod val="75000"/>
                  </a:schemeClr>
                </a:solidFill>
                <a:latin typeface="微软雅黑" pitchFamily="34" charset="-122"/>
                <a:ea typeface="微软雅黑" pitchFamily="34" charset="-122"/>
              </a:rPr>
              <a:t>false</a:t>
            </a:r>
            <a:r>
              <a:rPr lang="zh-CN" altLang="en-US" sz="1600" smtClean="0">
                <a:solidFill>
                  <a:schemeClr val="accent5">
                    <a:lumMod val="75000"/>
                  </a:schemeClr>
                </a:solidFill>
                <a:latin typeface="微软雅黑" pitchFamily="34" charset="-122"/>
                <a:ea typeface="微软雅黑" pitchFamily="34" charset="-122"/>
              </a:rPr>
              <a:t>则</a:t>
            </a:r>
            <a:r>
              <a:rPr lang="zh-CN" altLang="en-US" sz="1600">
                <a:solidFill>
                  <a:schemeClr val="accent5">
                    <a:lumMod val="75000"/>
                  </a:schemeClr>
                </a:solidFill>
                <a:latin typeface="微软雅黑" pitchFamily="34" charset="-122"/>
                <a:ea typeface="微软雅黑" pitchFamily="34" charset="-122"/>
              </a:rPr>
              <a:t>是对内置数据类型对象的</a:t>
            </a:r>
            <a:r>
              <a:rPr lang="zh-CN" altLang="en-US" sz="1600" smtClean="0">
                <a:solidFill>
                  <a:schemeClr val="accent5">
                    <a:lumMod val="75000"/>
                  </a:schemeClr>
                </a:solidFill>
                <a:latin typeface="微软雅黑" pitchFamily="34" charset="-122"/>
                <a:ea typeface="微软雅黑" pitchFamily="34" charset="-122"/>
              </a:rPr>
              <a:t>引用。</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4539977"/>
            <a:ext cx="24384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126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randombar(horizontal)">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6146"/>
                                        </p:tgtEl>
                                        <p:attrNameLst>
                                          <p:attrName>style.visibility</p:attrName>
                                        </p:attrNameLst>
                                      </p:cBhvr>
                                      <p:to>
                                        <p:strVal val="visible"/>
                                      </p:to>
                                    </p:set>
                                    <p:anim calcmode="lin" valueType="num">
                                      <p:cBhvr>
                                        <p:cTn id="47" dur="500" fill="hold"/>
                                        <p:tgtEl>
                                          <p:spTgt spid="6146"/>
                                        </p:tgtEl>
                                        <p:attrNameLst>
                                          <p:attrName>ppt_w</p:attrName>
                                        </p:attrNameLst>
                                      </p:cBhvr>
                                      <p:tavLst>
                                        <p:tav tm="0">
                                          <p:val>
                                            <p:fltVal val="0"/>
                                          </p:val>
                                        </p:tav>
                                        <p:tav tm="100000">
                                          <p:val>
                                            <p:strVal val="#ppt_w"/>
                                          </p:val>
                                        </p:tav>
                                      </p:tavLst>
                                    </p:anim>
                                    <p:anim calcmode="lin" valueType="num">
                                      <p:cBhvr>
                                        <p:cTn id="48" dur="500" fill="hold"/>
                                        <p:tgtEl>
                                          <p:spTgt spid="6146"/>
                                        </p:tgtEl>
                                        <p:attrNameLst>
                                          <p:attrName>ppt_h</p:attrName>
                                        </p:attrNameLst>
                                      </p:cBhvr>
                                      <p:tavLst>
                                        <p:tav tm="0">
                                          <p:val>
                                            <p:fltVal val="0"/>
                                          </p:val>
                                        </p:tav>
                                        <p:tav tm="100000">
                                          <p:val>
                                            <p:strVal val="#ppt_h"/>
                                          </p:val>
                                        </p:tav>
                                      </p:tavLst>
                                    </p:anim>
                                    <p:animEffect transition="in" filter="fade">
                                      <p:cBhvr>
                                        <p:cTn id="49" dur="500"/>
                                        <p:tgtEl>
                                          <p:spTgt spid="6146"/>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5">
                                            <p:txEl>
                                              <p:pRg st="8" end="8"/>
                                            </p:txEl>
                                          </p:spTgt>
                                        </p:tgtEl>
                                        <p:attrNameLst>
                                          <p:attrName>style.visibility</p:attrName>
                                        </p:attrNameLst>
                                      </p:cBhvr>
                                      <p:to>
                                        <p:strVal val="visible"/>
                                      </p:to>
                                    </p:set>
                                    <p:animEffect transition="in" filter="randombar(horizontal)">
                                      <p:cBhvr>
                                        <p:cTn id="54"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461665"/>
          </a:xfrm>
          <a:prstGeom prst="rect">
            <a:avLst/>
          </a:prstGeom>
          <a:noFill/>
        </p:spPr>
        <p:txBody>
          <a:bodyPr wrap="square" rtlCol="0">
            <a:spAutoFit/>
          </a:bodyPr>
          <a:lstStyle/>
          <a:p>
            <a:pPr indent="403225">
              <a:lnSpc>
                <a:spcPct val="150000"/>
              </a:lnSpc>
            </a:pPr>
            <a:r>
              <a:rPr lang="zh-CN" altLang="en-US" sz="1600">
                <a:solidFill>
                  <a:schemeClr val="accent5">
                    <a:lumMod val="75000"/>
                  </a:schemeClr>
                </a:solidFill>
                <a:latin typeface="微软雅黑" pitchFamily="34" charset="-122"/>
                <a:ea typeface="微软雅黑" pitchFamily="34" charset="-122"/>
              </a:rPr>
              <a:t>对于</a:t>
            </a:r>
            <a:r>
              <a:rPr lang="zh-CN" altLang="en-US" sz="1600" smtClean="0">
                <a:solidFill>
                  <a:schemeClr val="accent5">
                    <a:lumMod val="75000"/>
                  </a:schemeClr>
                </a:solidFill>
                <a:latin typeface="微软雅黑" pitchFamily="34" charset="-122"/>
                <a:ea typeface="微软雅黑" pitchFamily="34" charset="-122"/>
              </a:rPr>
              <a:t>每个内置类型，它都</a:t>
            </a:r>
            <a:r>
              <a:rPr lang="zh-CN" altLang="en-US" sz="1600">
                <a:solidFill>
                  <a:schemeClr val="accent5">
                    <a:lumMod val="75000"/>
                  </a:schemeClr>
                </a:solidFill>
                <a:latin typeface="微软雅黑" pitchFamily="34" charset="-122"/>
                <a:ea typeface="微软雅黑" pitchFamily="34" charset="-122"/>
              </a:rPr>
              <a:t>有一个唯一定义它的字符代码</a:t>
            </a:r>
            <a:r>
              <a:rPr lang="zh-CN" altLang="en-US" sz="1600" smtClean="0">
                <a:solidFill>
                  <a:schemeClr val="accent5">
                    <a:lumMod val="75000"/>
                  </a:schemeClr>
                </a:solidFill>
                <a:latin typeface="微软雅黑" pitchFamily="34" charset="-122"/>
                <a:ea typeface="微软雅黑" pitchFamily="34" charset="-122"/>
              </a:rPr>
              <a:t>，如下表所示：</a:t>
            </a:r>
            <a:endParaRPr lang="zh-CN" altLang="en-US" sz="1600">
              <a:solidFill>
                <a:schemeClr val="accent5">
                  <a:lumMod val="75000"/>
                </a:schemeClr>
              </a:solidFill>
              <a:latin typeface="微软雅黑" pitchFamily="34" charset="-122"/>
              <a:ea typeface="微软雅黑" pitchFamily="34"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9810" y="1496913"/>
            <a:ext cx="2404379" cy="373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83567" y="5445224"/>
            <a:ext cx="7776864" cy="787523"/>
          </a:xfrm>
          <a:prstGeom prst="rect">
            <a:avLst/>
          </a:prstGeom>
          <a:noFill/>
        </p:spPr>
        <p:txBody>
          <a:bodyPr wrap="square" rtlCol="0">
            <a:spAutoFit/>
          </a:bodyPr>
          <a:lstStyle/>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通过函数</a:t>
            </a:r>
            <a:r>
              <a:rPr lang="en-US" altLang="zh-CN" sz="1600" smtClean="0">
                <a:solidFill>
                  <a:schemeClr val="accent5">
                    <a:lumMod val="75000"/>
                  </a:schemeClr>
                </a:solidFill>
                <a:latin typeface="微软雅黑" pitchFamily="34" charset="-122"/>
                <a:ea typeface="微软雅黑" pitchFamily="34" charset="-122"/>
              </a:rPr>
              <a:t>`np.sctypeDict.keys()`</a:t>
            </a:r>
            <a:r>
              <a:rPr lang="zh-CN" altLang="en-US" sz="1600" smtClean="0">
                <a:solidFill>
                  <a:schemeClr val="accent5">
                    <a:lumMod val="75000"/>
                  </a:schemeClr>
                </a:solidFill>
                <a:latin typeface="微软雅黑" pitchFamily="34" charset="-122"/>
                <a:ea typeface="微软雅黑" pitchFamily="34" charset="-122"/>
              </a:rPr>
              <a:t>可打印出</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所有支持的数据类型。下面通过</a:t>
            </a:r>
            <a:r>
              <a:rPr lang="zh-CN" altLang="en-US" sz="1600" smtClean="0">
                <a:solidFill>
                  <a:schemeClr val="accent5">
                    <a:lumMod val="75000"/>
                  </a:schemeClr>
                </a:solidFill>
                <a:latin typeface="微软雅黑" pitchFamily="34" charset="-122"/>
                <a:ea typeface="微软雅黑" pitchFamily="34" charset="-122"/>
                <a:hlinkClick r:id="rId3" action="ppaction://hlinkfile"/>
              </a:rPr>
              <a:t>（实例演示）</a:t>
            </a:r>
            <a:r>
              <a:rPr lang="zh-CN" altLang="en-US" sz="1600" smtClean="0">
                <a:solidFill>
                  <a:schemeClr val="accent5">
                    <a:lumMod val="75000"/>
                  </a:schemeClr>
                </a:solidFill>
                <a:latin typeface="微软雅黑" pitchFamily="34" charset="-122"/>
                <a:ea typeface="微软雅黑" pitchFamily="34" charset="-122"/>
              </a:rPr>
              <a:t>来理解相关属性的作用与意义。</a:t>
            </a:r>
            <a:endParaRPr lang="en-US" altLang="zh-CN"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2332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 calcmode="lin" valueType="num">
                                      <p:cBhvr>
                                        <p:cTn id="12" dur="500" fill="hold"/>
                                        <p:tgtEl>
                                          <p:spTgt spid="7170"/>
                                        </p:tgtEl>
                                        <p:attrNameLst>
                                          <p:attrName>ppt_w</p:attrName>
                                        </p:attrNameLst>
                                      </p:cBhvr>
                                      <p:tavLst>
                                        <p:tav tm="0">
                                          <p:val>
                                            <p:fltVal val="0"/>
                                          </p:val>
                                        </p:tav>
                                        <p:tav tm="100000">
                                          <p:val>
                                            <p:strVal val="#ppt_w"/>
                                          </p:val>
                                        </p:tav>
                                      </p:tavLst>
                                    </p:anim>
                                    <p:anim calcmode="lin" valueType="num">
                                      <p:cBhvr>
                                        <p:cTn id="13" dur="500" fill="hold"/>
                                        <p:tgtEl>
                                          <p:spTgt spid="7170"/>
                                        </p:tgtEl>
                                        <p:attrNameLst>
                                          <p:attrName>ppt_h</p:attrName>
                                        </p:attrNameLst>
                                      </p:cBhvr>
                                      <p:tavLst>
                                        <p:tav tm="0">
                                          <p:val>
                                            <p:fltVal val="0"/>
                                          </p:val>
                                        </p:tav>
                                        <p:tav tm="100000">
                                          <p:val>
                                            <p:strVal val="#ppt_h"/>
                                          </p:val>
                                        </p:tav>
                                      </p:tavLst>
                                    </p:anim>
                                    <p:animEffect transition="in" filter="fade">
                                      <p:cBhvr>
                                        <p:cTn id="14" dur="500"/>
                                        <p:tgtEl>
                                          <p:spTgt spid="7170"/>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123658"/>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数组属性</a:t>
            </a:r>
            <a:endParaRPr lang="en-US" altLang="zh-CN" b="1">
              <a:solidFill>
                <a:schemeClr val="accent5">
                  <a:lumMod val="50000"/>
                </a:schemeClr>
              </a:solidFill>
              <a:latin typeface="微软雅黑" pitchFamily="34" charset="-122"/>
              <a:ea typeface="微软雅黑" pitchFamily="34" charset="-122"/>
            </a:endParaRPr>
          </a:p>
          <a:p>
            <a:pPr indent="342900">
              <a:lnSpc>
                <a:spcPct val="150000"/>
              </a:lnSpc>
            </a:pPr>
            <a:r>
              <a:rPr lang="en-US" altLang="zh-CN" sz="1600">
                <a:solidFill>
                  <a:schemeClr val="accent5">
                    <a:lumMod val="75000"/>
                  </a:schemeClr>
                </a:solidFill>
                <a:latin typeface="微软雅黑" pitchFamily="34" charset="-122"/>
                <a:ea typeface="微软雅黑" pitchFamily="34" charset="-122"/>
              </a:rPr>
              <a:t>NumPy </a:t>
            </a:r>
            <a:r>
              <a:rPr lang="zh-CN" altLang="en-US" sz="1600">
                <a:solidFill>
                  <a:schemeClr val="accent5">
                    <a:lumMod val="75000"/>
                  </a:schemeClr>
                </a:solidFill>
                <a:latin typeface="微软雅黑" pitchFamily="34" charset="-122"/>
                <a:ea typeface="微软雅黑" pitchFamily="34" charset="-122"/>
              </a:rPr>
              <a:t>数组的维数称为秩（</a:t>
            </a:r>
            <a:r>
              <a:rPr lang="en-US" altLang="zh-CN" sz="1600">
                <a:solidFill>
                  <a:schemeClr val="accent5">
                    <a:lumMod val="75000"/>
                  </a:schemeClr>
                </a:solidFill>
                <a:latin typeface="微软雅黑" pitchFamily="34" charset="-122"/>
                <a:ea typeface="微软雅黑" pitchFamily="34" charset="-122"/>
              </a:rPr>
              <a:t>rank</a:t>
            </a:r>
            <a:r>
              <a:rPr lang="zh-CN" altLang="en-US" sz="1600">
                <a:solidFill>
                  <a:schemeClr val="accent5">
                    <a:lumMod val="75000"/>
                  </a:schemeClr>
                </a:solidFill>
                <a:latin typeface="微软雅黑" pitchFamily="34" charset="-122"/>
                <a:ea typeface="微软雅黑" pitchFamily="34" charset="-122"/>
              </a:rPr>
              <a:t>），秩就是轴的数量，即数组的维度，一维数组的秩为 </a:t>
            </a:r>
            <a:r>
              <a:rPr lang="en-US" altLang="zh-CN" sz="1600">
                <a:solidFill>
                  <a:schemeClr val="accent5">
                    <a:lumMod val="75000"/>
                  </a:schemeClr>
                </a:solidFill>
                <a:latin typeface="微软雅黑" pitchFamily="34" charset="-122"/>
                <a:ea typeface="微软雅黑" pitchFamily="34" charset="-122"/>
              </a:rPr>
              <a:t>1</a:t>
            </a:r>
            <a:r>
              <a:rPr lang="zh-CN" altLang="en-US" sz="1600">
                <a:solidFill>
                  <a:schemeClr val="accent5">
                    <a:lumMod val="75000"/>
                  </a:schemeClr>
                </a:solidFill>
                <a:latin typeface="微软雅黑" pitchFamily="34" charset="-122"/>
                <a:ea typeface="微软雅黑" pitchFamily="34" charset="-122"/>
              </a:rPr>
              <a:t>，二维数组的秩为 </a:t>
            </a:r>
            <a:r>
              <a:rPr lang="en-US" altLang="zh-CN" sz="1600">
                <a:solidFill>
                  <a:schemeClr val="accent5">
                    <a:lumMod val="75000"/>
                  </a:schemeClr>
                </a:solidFill>
                <a:latin typeface="微软雅黑" pitchFamily="34" charset="-122"/>
                <a:ea typeface="微软雅黑" pitchFamily="34" charset="-122"/>
              </a:rPr>
              <a:t>2</a:t>
            </a:r>
            <a:r>
              <a:rPr lang="zh-CN" altLang="en-US" sz="1600">
                <a:solidFill>
                  <a:schemeClr val="accent5">
                    <a:lumMod val="75000"/>
                  </a:schemeClr>
                </a:solidFill>
                <a:latin typeface="微软雅黑" pitchFamily="34" charset="-122"/>
                <a:ea typeface="微软雅黑" pitchFamily="34" charset="-122"/>
              </a:rPr>
              <a:t>，以此类推</a:t>
            </a:r>
            <a:r>
              <a:rPr lang="zh-CN" altLang="en-US" sz="1600" smtClean="0">
                <a:solidFill>
                  <a:schemeClr val="accent5">
                    <a:lumMod val="75000"/>
                  </a:schemeClr>
                </a:solidFill>
                <a:latin typeface="微软雅黑" pitchFamily="34" charset="-122"/>
                <a:ea typeface="微软雅黑" pitchFamily="34" charset="-122"/>
              </a:rPr>
              <a:t>。在 </a:t>
            </a:r>
            <a:r>
              <a:rPr lang="en-US" altLang="zh-CN" sz="1600">
                <a:solidFill>
                  <a:schemeClr val="accent5">
                    <a:lumMod val="75000"/>
                  </a:schemeClr>
                </a:solidFill>
                <a:latin typeface="微软雅黑" pitchFamily="34" charset="-122"/>
                <a:ea typeface="微软雅黑" pitchFamily="34" charset="-122"/>
              </a:rPr>
              <a:t>NumPy</a:t>
            </a:r>
            <a:r>
              <a:rPr lang="zh-CN" altLang="en-US" sz="1600">
                <a:solidFill>
                  <a:schemeClr val="accent5">
                    <a:lumMod val="75000"/>
                  </a:schemeClr>
                </a:solidFill>
                <a:latin typeface="微软雅黑" pitchFamily="34" charset="-122"/>
                <a:ea typeface="微软雅黑" pitchFamily="34" charset="-122"/>
              </a:rPr>
              <a:t>中，每一个线性的数组称为是一个轴（</a:t>
            </a:r>
            <a:r>
              <a:rPr lang="en-US" altLang="zh-CN" sz="1600">
                <a:solidFill>
                  <a:schemeClr val="accent5">
                    <a:lumMod val="75000"/>
                  </a:schemeClr>
                </a:solidFill>
                <a:latin typeface="微软雅黑" pitchFamily="34" charset="-122"/>
                <a:ea typeface="微软雅黑" pitchFamily="34" charset="-122"/>
              </a:rPr>
              <a:t>axis</a:t>
            </a:r>
            <a:r>
              <a:rPr lang="zh-CN" altLang="en-US" sz="1600">
                <a:solidFill>
                  <a:schemeClr val="accent5">
                    <a:lumMod val="75000"/>
                  </a:schemeClr>
                </a:solidFill>
                <a:latin typeface="微软雅黑" pitchFamily="34" charset="-122"/>
                <a:ea typeface="微软雅黑" pitchFamily="34" charset="-122"/>
              </a:rPr>
              <a:t>），也就是维度（</a:t>
            </a:r>
            <a:r>
              <a:rPr lang="en-US" altLang="zh-CN" sz="1600">
                <a:solidFill>
                  <a:schemeClr val="accent5">
                    <a:lumMod val="75000"/>
                  </a:schemeClr>
                </a:solidFill>
                <a:latin typeface="微软雅黑" pitchFamily="34" charset="-122"/>
                <a:ea typeface="微软雅黑" pitchFamily="34" charset="-122"/>
              </a:rPr>
              <a:t>dimensions</a:t>
            </a:r>
            <a:r>
              <a:rPr lang="zh-CN" altLang="en-US" sz="1600" smtClean="0">
                <a:solidFill>
                  <a:schemeClr val="accent5">
                    <a:lumMod val="75000"/>
                  </a:schemeClr>
                </a:solidFill>
                <a:latin typeface="微软雅黑" pitchFamily="34" charset="-122"/>
                <a:ea typeface="微软雅黑" pitchFamily="34" charset="-122"/>
              </a:rPr>
              <a:t>）。</a:t>
            </a:r>
            <a:endParaRPr lang="zh-CN" altLang="en-US" sz="1600">
              <a:solidFill>
                <a:schemeClr val="accent5">
                  <a:lumMod val="75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NumPy </a:t>
            </a:r>
            <a:r>
              <a:rPr lang="zh-CN" altLang="en-US" sz="1600">
                <a:solidFill>
                  <a:schemeClr val="accent5">
                    <a:lumMod val="75000"/>
                  </a:schemeClr>
                </a:solidFill>
                <a:latin typeface="微软雅黑" pitchFamily="34" charset="-122"/>
                <a:ea typeface="微软雅黑" pitchFamily="34" charset="-122"/>
              </a:rPr>
              <a:t>的</a:t>
            </a:r>
            <a:r>
              <a:rPr lang="zh-CN" altLang="en-US" sz="1600" smtClean="0">
                <a:solidFill>
                  <a:schemeClr val="accent5">
                    <a:lumMod val="75000"/>
                  </a:schemeClr>
                </a:solidFill>
                <a:latin typeface="微软雅黑" pitchFamily="34" charset="-122"/>
                <a:ea typeface="微软雅黑" pitchFamily="34" charset="-122"/>
              </a:rPr>
              <a:t>数组属性也就是 </a:t>
            </a:r>
            <a:r>
              <a:rPr lang="en-US" altLang="zh-CN" sz="1600">
                <a:solidFill>
                  <a:schemeClr val="accent5">
                    <a:lumMod val="75000"/>
                  </a:schemeClr>
                </a:solidFill>
                <a:latin typeface="微软雅黑" pitchFamily="34" charset="-122"/>
                <a:ea typeface="微软雅黑" pitchFamily="34" charset="-122"/>
              </a:rPr>
              <a:t>ndarray </a:t>
            </a:r>
            <a:r>
              <a:rPr lang="zh-CN" altLang="en-US" sz="1600" smtClean="0">
                <a:solidFill>
                  <a:schemeClr val="accent5">
                    <a:lumMod val="75000"/>
                  </a:schemeClr>
                </a:solidFill>
                <a:latin typeface="微软雅黑" pitchFamily="34" charset="-122"/>
                <a:ea typeface="微软雅黑" pitchFamily="34" charset="-122"/>
              </a:rPr>
              <a:t>的对象属性，主要有：</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0744" y="3140968"/>
            <a:ext cx="5202511" cy="2963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584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8194"/>
                                        </p:tgtEl>
                                        <p:attrNameLst>
                                          <p:attrName>style.visibility</p:attrName>
                                        </p:attrNameLst>
                                      </p:cBhvr>
                                      <p:to>
                                        <p:strVal val="visible"/>
                                      </p:to>
                                    </p:set>
                                    <p:anim calcmode="lin" valueType="num">
                                      <p:cBhvr>
                                        <p:cTn id="22" dur="500" fill="hold"/>
                                        <p:tgtEl>
                                          <p:spTgt spid="8194"/>
                                        </p:tgtEl>
                                        <p:attrNameLst>
                                          <p:attrName>ppt_w</p:attrName>
                                        </p:attrNameLst>
                                      </p:cBhvr>
                                      <p:tavLst>
                                        <p:tav tm="0">
                                          <p:val>
                                            <p:fltVal val="0"/>
                                          </p:val>
                                        </p:tav>
                                        <p:tav tm="100000">
                                          <p:val>
                                            <p:strVal val="#ppt_w"/>
                                          </p:val>
                                        </p:tav>
                                      </p:tavLst>
                                    </p:anim>
                                    <p:anim calcmode="lin" valueType="num">
                                      <p:cBhvr>
                                        <p:cTn id="23" dur="500" fill="hold"/>
                                        <p:tgtEl>
                                          <p:spTgt spid="8194"/>
                                        </p:tgtEl>
                                        <p:attrNameLst>
                                          <p:attrName>ppt_h</p:attrName>
                                        </p:attrNameLst>
                                      </p:cBhvr>
                                      <p:tavLst>
                                        <p:tav tm="0">
                                          <p:val>
                                            <p:fltVal val="0"/>
                                          </p:val>
                                        </p:tav>
                                        <p:tav tm="100000">
                                          <p:val>
                                            <p:strVal val="#ppt_h"/>
                                          </p:val>
                                        </p:tav>
                                      </p:tavLst>
                                    </p:anim>
                                    <p:animEffect transition="in" filter="fade">
                                      <p:cBhvr>
                                        <p:cTn id="24"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직사각형 3"/>
          <p:cNvSpPr/>
          <p:nvPr/>
        </p:nvSpPr>
        <p:spPr>
          <a:xfrm flipH="1">
            <a:off x="-6" y="0"/>
            <a:ext cx="9143995" cy="692696"/>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TextBox 1"/>
          <p:cNvSpPr txBox="1">
            <a:spLocks noChangeArrowheads="1"/>
          </p:cNvSpPr>
          <p:nvPr/>
        </p:nvSpPr>
        <p:spPr bwMode="auto">
          <a:xfrm>
            <a:off x="7452320" y="53960"/>
            <a:ext cx="1440160" cy="584775"/>
          </a:xfrm>
          <a:prstGeom prst="rect">
            <a:avLst/>
          </a:prstGeom>
          <a:noFill/>
          <a:ln w="9525">
            <a:noFill/>
            <a:miter lim="800000"/>
            <a:headEnd/>
            <a:tailEnd/>
          </a:ln>
        </p:spPr>
        <p:txBody>
          <a:bodyPr wrap="square">
            <a:spAutoFit/>
          </a:bodyPr>
          <a:lstStyle/>
          <a:p>
            <a:pPr algn="r"/>
            <a:r>
              <a:rPr lang="zh-CN" altLang="en-US" sz="3200" b="1" smtClean="0">
                <a:solidFill>
                  <a:schemeClr val="accent5">
                    <a:lumMod val="50000"/>
                  </a:schemeClr>
                </a:solidFill>
                <a:latin typeface="微软雅黑" pitchFamily="34" charset="-122"/>
                <a:ea typeface="微软雅黑" pitchFamily="34" charset="-122"/>
                <a:cs typeface="Arial" pitchFamily="34" charset="0"/>
              </a:rPr>
              <a:t>第一课</a:t>
            </a:r>
            <a:endParaRPr lang="en-US" altLang="ko-KR" sz="3200" b="1" dirty="0" smtClean="0">
              <a:solidFill>
                <a:schemeClr val="accent5">
                  <a:lumMod val="50000"/>
                </a:schemeClr>
              </a:solidFill>
              <a:latin typeface="微软雅黑" pitchFamily="34" charset="-122"/>
              <a:ea typeface="微软雅黑" pitchFamily="34" charset="-122"/>
              <a:cs typeface="Arial" pitchFamily="34" charset="0"/>
            </a:endParaRPr>
          </a:p>
        </p:txBody>
      </p:sp>
      <p:sp>
        <p:nvSpPr>
          <p:cNvPr id="5" name="TextBox 4"/>
          <p:cNvSpPr txBox="1"/>
          <p:nvPr/>
        </p:nvSpPr>
        <p:spPr>
          <a:xfrm>
            <a:off x="683568" y="908720"/>
            <a:ext cx="7776864" cy="2123658"/>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课程纲要</a:t>
            </a:r>
            <a:endParaRPr lang="en-US" altLang="zh-CN" b="1" smtClean="0">
              <a:solidFill>
                <a:schemeClr val="accent5">
                  <a:lumMod val="50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课程资料的获取、答疑形式、考核形式</a:t>
            </a:r>
          </a:p>
          <a:p>
            <a:pPr marL="342900" indent="-342900">
              <a:lnSpc>
                <a:spcPct val="150000"/>
              </a:lnSpc>
              <a:buFont typeface="+mj-lt"/>
              <a:buAutoNum type="arabicPeriod"/>
            </a:pPr>
            <a:r>
              <a:rPr lang="en-US" altLang="zh-CN" sz="160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基础回顾</a:t>
            </a: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数据分析库</a:t>
            </a:r>
            <a:r>
              <a:rPr lang="en-US" altLang="zh-CN" sz="1600">
                <a:solidFill>
                  <a:schemeClr val="accent5">
                    <a:lumMod val="75000"/>
                  </a:schemeClr>
                </a:solidFill>
                <a:latin typeface="微软雅黑" pitchFamily="34" charset="-122"/>
                <a:ea typeface="微软雅黑" pitchFamily="34" charset="-122"/>
              </a:rPr>
              <a:t>NumPy</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Pandas</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SciPy</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Matplotlib</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Jupyter Notebook</a:t>
            </a:r>
            <a:r>
              <a:rPr lang="zh-CN" altLang="en-US" sz="1600">
                <a:solidFill>
                  <a:schemeClr val="accent5">
                    <a:lumMod val="75000"/>
                  </a:schemeClr>
                </a:solidFill>
                <a:latin typeface="微软雅黑" pitchFamily="34" charset="-122"/>
                <a:ea typeface="微软雅黑" pitchFamily="34" charset="-122"/>
              </a:rPr>
              <a:t>的安装</a:t>
            </a: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使用</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进行开发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461665"/>
          </a:xfrm>
          <a:prstGeom prst="rect">
            <a:avLst/>
          </a:prstGeom>
          <a:noFill/>
        </p:spPr>
        <p:txBody>
          <a:bodyPr wrap="square" rtlCol="0">
            <a:spAutoFit/>
          </a:bodyPr>
          <a:lstStyle/>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下面通过</a:t>
            </a:r>
            <a:r>
              <a:rPr lang="zh-CN" altLang="en-US" sz="1600">
                <a:solidFill>
                  <a:schemeClr val="accent5">
                    <a:lumMod val="75000"/>
                  </a:schemeClr>
                </a:solidFill>
                <a:latin typeface="微软雅黑" pitchFamily="34" charset="-122"/>
                <a:ea typeface="微软雅黑" pitchFamily="34" charset="-122"/>
              </a:rPr>
              <a:t>实例</a:t>
            </a:r>
            <a:r>
              <a:rPr lang="zh-CN" altLang="en-US" sz="1600" smtClean="0">
                <a:solidFill>
                  <a:schemeClr val="accent5">
                    <a:lumMod val="75000"/>
                  </a:schemeClr>
                </a:solidFill>
                <a:latin typeface="微软雅黑" pitchFamily="34" charset="-122"/>
                <a:ea typeface="微软雅黑" pitchFamily="34" charset="-122"/>
              </a:rPr>
              <a:t>来学习各属性的使用。</a:t>
            </a:r>
            <a:endParaRPr lang="en-US" altLang="zh-CN" sz="1600">
              <a:solidFill>
                <a:schemeClr val="accent5">
                  <a:lumMod val="75000"/>
                </a:schemeClr>
              </a:solidFill>
              <a:latin typeface="微软雅黑" pitchFamily="34" charset="-122"/>
              <a:ea typeface="微软雅黑"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850" y="1412776"/>
            <a:ext cx="3924300"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004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 calcmode="lin" valueType="num">
                                      <p:cBhvr>
                                        <p:cTn id="12" dur="500" fill="hold"/>
                                        <p:tgtEl>
                                          <p:spTgt spid="9218"/>
                                        </p:tgtEl>
                                        <p:attrNameLst>
                                          <p:attrName>ppt_w</p:attrName>
                                        </p:attrNameLst>
                                      </p:cBhvr>
                                      <p:tavLst>
                                        <p:tav tm="0">
                                          <p:val>
                                            <p:fltVal val="0"/>
                                          </p:val>
                                        </p:tav>
                                        <p:tav tm="100000">
                                          <p:val>
                                            <p:strVal val="#ppt_w"/>
                                          </p:val>
                                        </p:tav>
                                      </p:tavLst>
                                    </p:anim>
                                    <p:anim calcmode="lin" valueType="num">
                                      <p:cBhvr>
                                        <p:cTn id="13" dur="500" fill="hold"/>
                                        <p:tgtEl>
                                          <p:spTgt spid="9218"/>
                                        </p:tgtEl>
                                        <p:attrNameLst>
                                          <p:attrName>ppt_h</p:attrName>
                                        </p:attrNameLst>
                                      </p:cBhvr>
                                      <p:tavLst>
                                        <p:tav tm="0">
                                          <p:val>
                                            <p:fltVal val="0"/>
                                          </p:val>
                                        </p:tav>
                                        <p:tav tm="100000">
                                          <p:val>
                                            <p:strVal val="#ppt_h"/>
                                          </p:val>
                                        </p:tav>
                                      </p:tavLst>
                                    </p:anim>
                                    <p:animEffect transition="in" filter="fade">
                                      <p:cBhvr>
                                        <p:cTn id="14"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44764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创建数组</a:t>
            </a:r>
            <a:r>
              <a:rPr lang="en-US" altLang="zh-CN" b="1">
                <a:solidFill>
                  <a:schemeClr val="accent5">
                    <a:lumMod val="50000"/>
                  </a:schemeClr>
                </a:solidFill>
                <a:latin typeface="微软雅黑" pitchFamily="34" charset="-122"/>
                <a:ea typeface="微软雅黑" pitchFamily="34" charset="-122"/>
              </a:rPr>
              <a:t>—arange</a:t>
            </a:r>
            <a:r>
              <a:rPr lang="zh-CN" altLang="en-US" b="1" smtClean="0">
                <a:solidFill>
                  <a:schemeClr val="accent5">
                    <a:lumMod val="50000"/>
                  </a:schemeClr>
                </a:solidFill>
                <a:latin typeface="微软雅黑" pitchFamily="34" charset="-122"/>
                <a:ea typeface="微软雅黑" pitchFamily="34" charset="-122"/>
              </a:rPr>
              <a:t>函数</a:t>
            </a:r>
            <a:endParaRPr lang="en-US" altLang="zh-CN" b="1" smtClean="0">
              <a:solidFill>
                <a:schemeClr val="accent5">
                  <a:lumMod val="50000"/>
                </a:schemeClr>
              </a:solidFill>
              <a:latin typeface="微软雅黑" pitchFamily="34" charset="-122"/>
              <a:ea typeface="微软雅黑" pitchFamily="34" charset="-122"/>
            </a:endParaRPr>
          </a:p>
          <a:p>
            <a:pPr marL="344488" indent="-344488">
              <a:lnSpc>
                <a:spcPct val="150000"/>
              </a:lnSpc>
              <a:buFont typeface="+mj-lt"/>
              <a:buAutoNum type="arabicPeriod"/>
            </a:pPr>
            <a:r>
              <a:rPr lang="en-US" altLang="zh-CN" sz="1600" b="1" smtClean="0">
                <a:solidFill>
                  <a:schemeClr val="accent5">
                    <a:lumMod val="75000"/>
                  </a:schemeClr>
                </a:solidFill>
                <a:latin typeface="微软雅黑" pitchFamily="34" charset="-122"/>
                <a:ea typeface="微软雅黑" pitchFamily="34" charset="-122"/>
              </a:rPr>
              <a:t>arange</a:t>
            </a:r>
            <a:r>
              <a:rPr lang="zh-CN" altLang="en-US" sz="1600" b="1" smtClean="0">
                <a:solidFill>
                  <a:schemeClr val="accent5">
                    <a:lumMod val="75000"/>
                  </a:schemeClr>
                </a:solidFill>
                <a:latin typeface="微软雅黑" pitchFamily="34" charset="-122"/>
                <a:ea typeface="微软雅黑" pitchFamily="34" charset="-122"/>
              </a:rPr>
              <a:t>函数</a:t>
            </a:r>
            <a:endParaRPr lang="en-US" altLang="zh-CN" sz="1600" b="1"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通过数值范围（可设定步长）创建 </a:t>
            </a:r>
            <a:r>
              <a:rPr lang="en-US" altLang="zh-CN" sz="1600">
                <a:solidFill>
                  <a:schemeClr val="accent5">
                    <a:lumMod val="75000"/>
                  </a:schemeClr>
                </a:solidFill>
                <a:latin typeface="微软雅黑" pitchFamily="34" charset="-122"/>
                <a:ea typeface="微软雅黑" pitchFamily="34" charset="-122"/>
              </a:rPr>
              <a:t>ndarray </a:t>
            </a:r>
            <a:r>
              <a:rPr lang="zh-CN" altLang="en-US" sz="1600" smtClean="0">
                <a:solidFill>
                  <a:schemeClr val="accent5">
                    <a:lumMod val="75000"/>
                  </a:schemeClr>
                </a:solidFill>
                <a:latin typeface="微软雅黑" pitchFamily="34" charset="-122"/>
                <a:ea typeface="微软雅黑" pitchFamily="34" charset="-122"/>
              </a:rPr>
              <a:t>对象。</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参数说明如下：</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以步长为</a:t>
            </a:r>
            <a:r>
              <a:rPr lang="en-US" altLang="zh-CN" sz="1600" smtClean="0">
                <a:solidFill>
                  <a:schemeClr val="accent5">
                    <a:lumMod val="75000"/>
                  </a:schemeClr>
                </a:solidFill>
                <a:latin typeface="微软雅黑" pitchFamily="34" charset="-122"/>
                <a:ea typeface="微软雅黑" pitchFamily="34" charset="-122"/>
              </a:rPr>
              <a:t>2</a:t>
            </a:r>
            <a:r>
              <a:rPr lang="zh-CN" altLang="en-US" sz="1600" smtClean="0">
                <a:solidFill>
                  <a:schemeClr val="accent5">
                    <a:lumMod val="75000"/>
                  </a:schemeClr>
                </a:solidFill>
                <a:latin typeface="微软雅黑" pitchFamily="34" charset="-122"/>
                <a:ea typeface="微软雅黑" pitchFamily="34" charset="-122"/>
              </a:rPr>
              <a:t>用</a:t>
            </a:r>
            <a:r>
              <a:rPr lang="en-US" altLang="zh-CN" sz="1600" smtClean="0">
                <a:solidFill>
                  <a:schemeClr val="accent5">
                    <a:lumMod val="75000"/>
                  </a:schemeClr>
                </a:solidFill>
                <a:latin typeface="微软雅黑" pitchFamily="34" charset="-122"/>
                <a:ea typeface="微软雅黑" pitchFamily="34" charset="-122"/>
              </a:rPr>
              <a:t>10~20</a:t>
            </a:r>
            <a:r>
              <a:rPr lang="zh-CN" altLang="en-US" sz="1600" smtClean="0">
                <a:solidFill>
                  <a:schemeClr val="accent5">
                    <a:lumMod val="75000"/>
                  </a:schemeClr>
                </a:solidFill>
                <a:latin typeface="微软雅黑" pitchFamily="34" charset="-122"/>
                <a:ea typeface="微软雅黑" pitchFamily="34" charset="-122"/>
              </a:rPr>
              <a:t>创建</a:t>
            </a:r>
            <a:r>
              <a:rPr lang="en-US" altLang="zh-CN" sz="1600" smtClean="0">
                <a:solidFill>
                  <a:schemeClr val="accent5">
                    <a:lumMod val="75000"/>
                  </a:schemeClr>
                </a:solidFill>
                <a:latin typeface="微软雅黑" pitchFamily="34" charset="-122"/>
                <a:ea typeface="微软雅黑" pitchFamily="34" charset="-122"/>
              </a:rPr>
              <a:t>ndarray</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类似的，</a:t>
            </a:r>
            <a:r>
              <a:rPr lang="en-US" altLang="zh-CN" sz="1600" smtClean="0">
                <a:solidFill>
                  <a:schemeClr val="accent5">
                    <a:lumMod val="75000"/>
                  </a:schemeClr>
                </a:solidFill>
                <a:latin typeface="微软雅黑" pitchFamily="34" charset="-122"/>
                <a:ea typeface="微软雅黑" pitchFamily="34" charset="-122"/>
              </a:rPr>
              <a:t>linspace</a:t>
            </a:r>
            <a:r>
              <a:rPr lang="zh-CN" altLang="en-US" sz="1600" smtClean="0">
                <a:solidFill>
                  <a:schemeClr val="accent5">
                    <a:lumMod val="75000"/>
                  </a:schemeClr>
                </a:solidFill>
                <a:latin typeface="微软雅黑" pitchFamily="34" charset="-122"/>
                <a:ea typeface="微软雅黑" pitchFamily="34" charset="-122"/>
              </a:rPr>
              <a:t>函数可用于创建成等差关系的一维</a:t>
            </a:r>
            <a:r>
              <a:rPr lang="en-US" altLang="zh-CN" sz="1600" smtClean="0">
                <a:solidFill>
                  <a:schemeClr val="accent5">
                    <a:lumMod val="75000"/>
                  </a:schemeClr>
                </a:solidFill>
                <a:latin typeface="微软雅黑" pitchFamily="34" charset="-122"/>
                <a:ea typeface="微软雅黑" pitchFamily="34" charset="-122"/>
              </a:rPr>
              <a:t>ndarray</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logspace</a:t>
            </a:r>
            <a:r>
              <a:rPr lang="zh-CN" altLang="en-US" sz="1600" smtClean="0">
                <a:solidFill>
                  <a:schemeClr val="accent5">
                    <a:lumMod val="75000"/>
                  </a:schemeClr>
                </a:solidFill>
                <a:latin typeface="微软雅黑" pitchFamily="34" charset="-122"/>
                <a:ea typeface="微软雅黑" pitchFamily="34" charset="-122"/>
              </a:rPr>
              <a:t>函数可用于创建等比关系的</a:t>
            </a:r>
            <a:r>
              <a:rPr lang="zh-CN" altLang="en-US" sz="1600">
                <a:solidFill>
                  <a:schemeClr val="accent5">
                    <a:lumMod val="75000"/>
                  </a:schemeClr>
                </a:solidFill>
                <a:latin typeface="微软雅黑" pitchFamily="34" charset="-122"/>
                <a:ea typeface="微软雅黑" pitchFamily="34" charset="-122"/>
              </a:rPr>
              <a:t>一维</a:t>
            </a:r>
            <a:r>
              <a:rPr lang="en-US" altLang="zh-CN" sz="1600" smtClean="0">
                <a:solidFill>
                  <a:schemeClr val="accent5">
                    <a:lumMod val="75000"/>
                  </a:schemeClr>
                </a:solidFill>
                <a:latin typeface="微软雅黑" pitchFamily="34" charset="-122"/>
                <a:ea typeface="微软雅黑" pitchFamily="34" charset="-122"/>
              </a:rPr>
              <a:t>ndarray</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a:solidFill>
                <a:schemeClr val="accent5">
                  <a:lumMod val="75000"/>
                </a:schemeClr>
              </a:solidFill>
              <a:latin typeface="微软雅黑" pitchFamily="34" charset="-122"/>
              <a:ea typeface="微软雅黑" pitchFamily="34" charset="-122"/>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276872"/>
            <a:ext cx="28575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0570" y="2863602"/>
            <a:ext cx="1562857" cy="1131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417" y="4519785"/>
            <a:ext cx="1729165" cy="364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7416" y="5080896"/>
            <a:ext cx="1008599" cy="165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4992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3314"/>
                                        </p:tgtEl>
                                        <p:attrNameLst>
                                          <p:attrName>style.visibility</p:attrName>
                                        </p:attrNameLst>
                                      </p:cBhvr>
                                      <p:to>
                                        <p:strVal val="visible"/>
                                      </p:to>
                                    </p:set>
                                    <p:anim calcmode="lin" valueType="num">
                                      <p:cBhvr>
                                        <p:cTn id="22" dur="500" fill="hold"/>
                                        <p:tgtEl>
                                          <p:spTgt spid="13314"/>
                                        </p:tgtEl>
                                        <p:attrNameLst>
                                          <p:attrName>ppt_w</p:attrName>
                                        </p:attrNameLst>
                                      </p:cBhvr>
                                      <p:tavLst>
                                        <p:tav tm="0">
                                          <p:val>
                                            <p:fltVal val="0"/>
                                          </p:val>
                                        </p:tav>
                                        <p:tav tm="100000">
                                          <p:val>
                                            <p:strVal val="#ppt_w"/>
                                          </p:val>
                                        </p:tav>
                                      </p:tavLst>
                                    </p:anim>
                                    <p:anim calcmode="lin" valueType="num">
                                      <p:cBhvr>
                                        <p:cTn id="23" dur="500" fill="hold"/>
                                        <p:tgtEl>
                                          <p:spTgt spid="13314"/>
                                        </p:tgtEl>
                                        <p:attrNameLst>
                                          <p:attrName>ppt_h</p:attrName>
                                        </p:attrNameLst>
                                      </p:cBhvr>
                                      <p:tavLst>
                                        <p:tav tm="0">
                                          <p:val>
                                            <p:fltVal val="0"/>
                                          </p:val>
                                        </p:tav>
                                        <p:tav tm="100000">
                                          <p:val>
                                            <p:strVal val="#ppt_h"/>
                                          </p:val>
                                        </p:tav>
                                      </p:tavLst>
                                    </p:anim>
                                    <p:animEffect transition="in" filter="fade">
                                      <p:cBhvr>
                                        <p:cTn id="24" dur="500"/>
                                        <p:tgtEl>
                                          <p:spTgt spid="13314"/>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9" dur="500"/>
                                        <p:tgtEl>
                                          <p:spTgt spid="5">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3315"/>
                                        </p:tgtEl>
                                        <p:attrNameLst>
                                          <p:attrName>style.visibility</p:attrName>
                                        </p:attrNameLst>
                                      </p:cBhvr>
                                      <p:to>
                                        <p:strVal val="visible"/>
                                      </p:to>
                                    </p:set>
                                    <p:anim calcmode="lin" valueType="num">
                                      <p:cBhvr>
                                        <p:cTn id="34" dur="500" fill="hold"/>
                                        <p:tgtEl>
                                          <p:spTgt spid="13315"/>
                                        </p:tgtEl>
                                        <p:attrNameLst>
                                          <p:attrName>ppt_w</p:attrName>
                                        </p:attrNameLst>
                                      </p:cBhvr>
                                      <p:tavLst>
                                        <p:tav tm="0">
                                          <p:val>
                                            <p:fltVal val="0"/>
                                          </p:val>
                                        </p:tav>
                                        <p:tav tm="100000">
                                          <p:val>
                                            <p:strVal val="#ppt_w"/>
                                          </p:val>
                                        </p:tav>
                                      </p:tavLst>
                                    </p:anim>
                                    <p:anim calcmode="lin" valueType="num">
                                      <p:cBhvr>
                                        <p:cTn id="35" dur="500" fill="hold"/>
                                        <p:tgtEl>
                                          <p:spTgt spid="13315"/>
                                        </p:tgtEl>
                                        <p:attrNameLst>
                                          <p:attrName>ppt_h</p:attrName>
                                        </p:attrNameLst>
                                      </p:cBhvr>
                                      <p:tavLst>
                                        <p:tav tm="0">
                                          <p:val>
                                            <p:fltVal val="0"/>
                                          </p:val>
                                        </p:tav>
                                        <p:tav tm="100000">
                                          <p:val>
                                            <p:strVal val="#ppt_h"/>
                                          </p:val>
                                        </p:tav>
                                      </p:tavLst>
                                    </p:anim>
                                    <p:animEffect transition="in" filter="fade">
                                      <p:cBhvr>
                                        <p:cTn id="36" dur="500"/>
                                        <p:tgtEl>
                                          <p:spTgt spid="13315"/>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randombar(horizontal)">
                                      <p:cBhvr>
                                        <p:cTn id="41" dur="500"/>
                                        <p:tgtEl>
                                          <p:spTgt spid="5">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13316"/>
                                        </p:tgtEl>
                                        <p:attrNameLst>
                                          <p:attrName>style.visibility</p:attrName>
                                        </p:attrNameLst>
                                      </p:cBhvr>
                                      <p:to>
                                        <p:strVal val="visible"/>
                                      </p:to>
                                    </p:set>
                                    <p:anim calcmode="lin" valueType="num">
                                      <p:cBhvr>
                                        <p:cTn id="46" dur="500" fill="hold"/>
                                        <p:tgtEl>
                                          <p:spTgt spid="13316"/>
                                        </p:tgtEl>
                                        <p:attrNameLst>
                                          <p:attrName>ppt_w</p:attrName>
                                        </p:attrNameLst>
                                      </p:cBhvr>
                                      <p:tavLst>
                                        <p:tav tm="0">
                                          <p:val>
                                            <p:fltVal val="0"/>
                                          </p:val>
                                        </p:tav>
                                        <p:tav tm="100000">
                                          <p:val>
                                            <p:strVal val="#ppt_w"/>
                                          </p:val>
                                        </p:tav>
                                      </p:tavLst>
                                    </p:anim>
                                    <p:anim calcmode="lin" valueType="num">
                                      <p:cBhvr>
                                        <p:cTn id="47" dur="500" fill="hold"/>
                                        <p:tgtEl>
                                          <p:spTgt spid="13316"/>
                                        </p:tgtEl>
                                        <p:attrNameLst>
                                          <p:attrName>ppt_h</p:attrName>
                                        </p:attrNameLst>
                                      </p:cBhvr>
                                      <p:tavLst>
                                        <p:tav tm="0">
                                          <p:val>
                                            <p:fltVal val="0"/>
                                          </p:val>
                                        </p:tav>
                                        <p:tav tm="100000">
                                          <p:val>
                                            <p:strVal val="#ppt_h"/>
                                          </p:val>
                                        </p:tav>
                                      </p:tavLst>
                                    </p:anim>
                                    <p:animEffect transition="in" filter="fade">
                                      <p:cBhvr>
                                        <p:cTn id="48" dur="500"/>
                                        <p:tgtEl>
                                          <p:spTgt spid="13316"/>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13317"/>
                                        </p:tgtEl>
                                        <p:attrNameLst>
                                          <p:attrName>style.visibility</p:attrName>
                                        </p:attrNameLst>
                                      </p:cBhvr>
                                      <p:to>
                                        <p:strVal val="visible"/>
                                      </p:to>
                                    </p:set>
                                    <p:anim calcmode="lin" valueType="num">
                                      <p:cBhvr>
                                        <p:cTn id="53" dur="500" fill="hold"/>
                                        <p:tgtEl>
                                          <p:spTgt spid="13317"/>
                                        </p:tgtEl>
                                        <p:attrNameLst>
                                          <p:attrName>ppt_w</p:attrName>
                                        </p:attrNameLst>
                                      </p:cBhvr>
                                      <p:tavLst>
                                        <p:tav tm="0">
                                          <p:val>
                                            <p:fltVal val="0"/>
                                          </p:val>
                                        </p:tav>
                                        <p:tav tm="100000">
                                          <p:val>
                                            <p:strVal val="#ppt_w"/>
                                          </p:val>
                                        </p:tav>
                                      </p:tavLst>
                                    </p:anim>
                                    <p:anim calcmode="lin" valueType="num">
                                      <p:cBhvr>
                                        <p:cTn id="54" dur="500" fill="hold"/>
                                        <p:tgtEl>
                                          <p:spTgt spid="13317"/>
                                        </p:tgtEl>
                                        <p:attrNameLst>
                                          <p:attrName>ppt_h</p:attrName>
                                        </p:attrNameLst>
                                      </p:cBhvr>
                                      <p:tavLst>
                                        <p:tav tm="0">
                                          <p:val>
                                            <p:fltVal val="0"/>
                                          </p:val>
                                        </p:tav>
                                        <p:tav tm="100000">
                                          <p:val>
                                            <p:strVal val="#ppt_h"/>
                                          </p:val>
                                        </p:tav>
                                      </p:tavLst>
                                    </p:anim>
                                    <p:animEffect transition="in" filter="fade">
                                      <p:cBhvr>
                                        <p:cTn id="55" dur="500"/>
                                        <p:tgtEl>
                                          <p:spTgt spid="13317"/>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nodeType="clickEffect">
                                  <p:stCondLst>
                                    <p:cond delay="0"/>
                                  </p:stCondLst>
                                  <p:childTnLst>
                                    <p:set>
                                      <p:cBhvr>
                                        <p:cTn id="59" dur="1" fill="hold">
                                          <p:stCondLst>
                                            <p:cond delay="0"/>
                                          </p:stCondLst>
                                        </p:cTn>
                                        <p:tgtEl>
                                          <p:spTgt spid="5">
                                            <p:txEl>
                                              <p:pRg st="12" end="12"/>
                                            </p:txEl>
                                          </p:spTgt>
                                        </p:tgtEl>
                                        <p:attrNameLst>
                                          <p:attrName>style.visibility</p:attrName>
                                        </p:attrNameLst>
                                      </p:cBhvr>
                                      <p:to>
                                        <p:strVal val="visible"/>
                                      </p:to>
                                    </p:set>
                                    <p:animEffect transition="in" filter="randombar(horizontal)">
                                      <p:cBhvr>
                                        <p:cTn id="60"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754326"/>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创建数组</a:t>
            </a:r>
            <a:r>
              <a:rPr lang="en-US" altLang="zh-CN" b="1" smtClean="0">
                <a:solidFill>
                  <a:schemeClr val="accent5">
                    <a:lumMod val="50000"/>
                  </a:schemeClr>
                </a:solidFill>
                <a:latin typeface="微软雅黑" pitchFamily="34" charset="-122"/>
                <a:ea typeface="微软雅黑" pitchFamily="34" charset="-122"/>
              </a:rPr>
              <a:t>—array</a:t>
            </a:r>
            <a:r>
              <a:rPr lang="zh-CN" altLang="en-US" b="1" smtClean="0">
                <a:solidFill>
                  <a:schemeClr val="accent5">
                    <a:lumMod val="50000"/>
                  </a:schemeClr>
                </a:solidFill>
                <a:latin typeface="微软雅黑" pitchFamily="34" charset="-122"/>
                <a:ea typeface="微软雅黑" pitchFamily="34" charset="-122"/>
              </a:rPr>
              <a:t>函数</a:t>
            </a:r>
            <a:endParaRPr lang="en-US" altLang="zh-CN" b="1">
              <a:solidFill>
                <a:schemeClr val="accent5">
                  <a:lumMod val="50000"/>
                </a:schemeClr>
              </a:solidFill>
              <a:latin typeface="微软雅黑" pitchFamily="34" charset="-122"/>
              <a:ea typeface="微软雅黑" pitchFamily="34" charset="-122"/>
            </a:endParaRPr>
          </a:p>
          <a:p>
            <a:pPr marL="344488" indent="-344488">
              <a:lnSpc>
                <a:spcPct val="150000"/>
              </a:lnSpc>
              <a:buFont typeface="+mj-lt"/>
              <a:buAutoNum type="arabicPeriod" startAt="2"/>
            </a:pPr>
            <a:r>
              <a:rPr lang="en-US" altLang="zh-CN" sz="1600" b="1" smtClean="0">
                <a:solidFill>
                  <a:schemeClr val="accent5">
                    <a:lumMod val="75000"/>
                  </a:schemeClr>
                </a:solidFill>
                <a:latin typeface="微软雅黑" pitchFamily="34" charset="-122"/>
                <a:ea typeface="微软雅黑" pitchFamily="34" charset="-122"/>
              </a:rPr>
              <a:t>array</a:t>
            </a:r>
            <a:r>
              <a:rPr lang="zh-CN" altLang="en-US" sz="1600" b="1" smtClean="0">
                <a:solidFill>
                  <a:schemeClr val="accent5">
                    <a:lumMod val="75000"/>
                  </a:schemeClr>
                </a:solidFill>
                <a:latin typeface="微软雅黑" pitchFamily="34" charset="-122"/>
                <a:ea typeface="微软雅黑" pitchFamily="34" charset="-122"/>
              </a:rPr>
              <a:t>函数</a:t>
            </a:r>
            <a:endParaRPr lang="en-US" altLang="zh-CN" sz="1600" b="1"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a:lnSpc>
                <a:spcPct val="150000"/>
              </a:lnSpc>
            </a:pPr>
            <a:r>
              <a:rPr lang="zh-CN" altLang="en-US" sz="1600" smtClean="0">
                <a:solidFill>
                  <a:schemeClr val="accent5">
                    <a:lumMod val="75000"/>
                  </a:schemeClr>
                </a:solidFill>
                <a:latin typeface="微软雅黑" pitchFamily="34" charset="-122"/>
                <a:ea typeface="微软雅黑" pitchFamily="34" charset="-122"/>
              </a:rPr>
              <a:t>参数说明如下：</a:t>
            </a:r>
            <a:endParaRPr lang="en-US" altLang="zh-CN" sz="1600">
              <a:solidFill>
                <a:schemeClr val="accent5">
                  <a:lumMod val="75000"/>
                </a:schemeClr>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365" y="2780928"/>
            <a:ext cx="4001269" cy="227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755" y="1988840"/>
            <a:ext cx="5610225"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046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051"/>
                                        </p:tgtEl>
                                        <p:attrNameLst>
                                          <p:attrName>style.visibility</p:attrName>
                                        </p:attrNameLst>
                                      </p:cBhvr>
                                      <p:to>
                                        <p:strVal val="visible"/>
                                      </p:to>
                                    </p:set>
                                    <p:anim calcmode="lin" valueType="num">
                                      <p:cBhvr>
                                        <p:cTn id="17" dur="500" fill="hold"/>
                                        <p:tgtEl>
                                          <p:spTgt spid="2051"/>
                                        </p:tgtEl>
                                        <p:attrNameLst>
                                          <p:attrName>ppt_w</p:attrName>
                                        </p:attrNameLst>
                                      </p:cBhvr>
                                      <p:tavLst>
                                        <p:tav tm="0">
                                          <p:val>
                                            <p:fltVal val="0"/>
                                          </p:val>
                                        </p:tav>
                                        <p:tav tm="100000">
                                          <p:val>
                                            <p:strVal val="#ppt_w"/>
                                          </p:val>
                                        </p:tav>
                                      </p:tavLst>
                                    </p:anim>
                                    <p:anim calcmode="lin" valueType="num">
                                      <p:cBhvr>
                                        <p:cTn id="18" dur="500" fill="hold"/>
                                        <p:tgtEl>
                                          <p:spTgt spid="2051"/>
                                        </p:tgtEl>
                                        <p:attrNameLst>
                                          <p:attrName>ppt_h</p:attrName>
                                        </p:attrNameLst>
                                      </p:cBhvr>
                                      <p:tavLst>
                                        <p:tav tm="0">
                                          <p:val>
                                            <p:fltVal val="0"/>
                                          </p:val>
                                        </p:tav>
                                        <p:tav tm="100000">
                                          <p:val>
                                            <p:strVal val="#ppt_h"/>
                                          </p:val>
                                        </p:tav>
                                      </p:tavLst>
                                    </p:anim>
                                    <p:animEffect transition="in" filter="fade">
                                      <p:cBhvr>
                                        <p:cTn id="19" dur="500"/>
                                        <p:tgtEl>
                                          <p:spTgt spid="2051"/>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4" dur="500"/>
                                        <p:tgtEl>
                                          <p:spTgt spid="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2050"/>
                                        </p:tgtEl>
                                        <p:attrNameLst>
                                          <p:attrName>style.visibility</p:attrName>
                                        </p:attrNameLst>
                                      </p:cBhvr>
                                      <p:to>
                                        <p:strVal val="visible"/>
                                      </p:to>
                                    </p:set>
                                    <p:anim calcmode="lin" valueType="num">
                                      <p:cBhvr>
                                        <p:cTn id="29" dur="500" fill="hold"/>
                                        <p:tgtEl>
                                          <p:spTgt spid="2050"/>
                                        </p:tgtEl>
                                        <p:attrNameLst>
                                          <p:attrName>ppt_w</p:attrName>
                                        </p:attrNameLst>
                                      </p:cBhvr>
                                      <p:tavLst>
                                        <p:tav tm="0">
                                          <p:val>
                                            <p:fltVal val="0"/>
                                          </p:val>
                                        </p:tav>
                                        <p:tav tm="100000">
                                          <p:val>
                                            <p:strVal val="#ppt_w"/>
                                          </p:val>
                                        </p:tav>
                                      </p:tavLst>
                                    </p:anim>
                                    <p:anim calcmode="lin" valueType="num">
                                      <p:cBhvr>
                                        <p:cTn id="30" dur="500" fill="hold"/>
                                        <p:tgtEl>
                                          <p:spTgt spid="2050"/>
                                        </p:tgtEl>
                                        <p:attrNameLst>
                                          <p:attrName>ppt_h</p:attrName>
                                        </p:attrNameLst>
                                      </p:cBhvr>
                                      <p:tavLst>
                                        <p:tav tm="0">
                                          <p:val>
                                            <p:fltVal val="0"/>
                                          </p:val>
                                        </p:tav>
                                        <p:tav tm="100000">
                                          <p:val>
                                            <p:strVal val="#ppt_h"/>
                                          </p:val>
                                        </p:tav>
                                      </p:tavLst>
                                    </p:anim>
                                    <p:animEffect transition="in" filter="fade">
                                      <p:cBhvr>
                                        <p:cTn id="3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418191"/>
          </a:xfrm>
          <a:prstGeom prst="rect">
            <a:avLst/>
          </a:prstGeom>
          <a:noFill/>
        </p:spPr>
        <p:txBody>
          <a:bodyPr wrap="square" rtlCol="0">
            <a:spAutoFit/>
          </a:bodyPr>
          <a:lstStyle/>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例：使用</a:t>
            </a:r>
            <a:r>
              <a:rPr lang="en-US" altLang="zh-CN" sz="1600" smtClean="0">
                <a:solidFill>
                  <a:schemeClr val="accent5">
                    <a:lumMod val="75000"/>
                  </a:schemeClr>
                </a:solidFill>
                <a:latin typeface="微软雅黑" pitchFamily="34" charset="-122"/>
                <a:ea typeface="微软雅黑" pitchFamily="34" charset="-122"/>
              </a:rPr>
              <a:t>array</a:t>
            </a:r>
            <a:r>
              <a:rPr lang="zh-CN" altLang="en-US" sz="1600" smtClean="0">
                <a:solidFill>
                  <a:schemeClr val="accent5">
                    <a:lumMod val="75000"/>
                  </a:schemeClr>
                </a:solidFill>
                <a:latin typeface="微软雅黑" pitchFamily="34" charset="-122"/>
                <a:ea typeface="微软雅黑" pitchFamily="34" charset="-122"/>
              </a:rPr>
              <a:t>函数分别创建一维、二维以及复数数组。</a:t>
            </a:r>
            <a:endParaRPr lang="en-US" altLang="zh-CN" sz="1600">
              <a:solidFill>
                <a:schemeClr val="accent5">
                  <a:lumMod val="75000"/>
                </a:schemeClr>
              </a:solidFill>
              <a:latin typeface="微软雅黑" pitchFamily="34" charset="-122"/>
              <a:ea typeface="微软雅黑" pitchFamily="34" charset="-122"/>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052217"/>
            <a:ext cx="15240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556792"/>
            <a:ext cx="32385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487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 calcmode="lin" valueType="num">
                                      <p:cBhvr>
                                        <p:cTn id="12" dur="500" fill="hold"/>
                                        <p:tgtEl>
                                          <p:spTgt spid="3076"/>
                                        </p:tgtEl>
                                        <p:attrNameLst>
                                          <p:attrName>ppt_w</p:attrName>
                                        </p:attrNameLst>
                                      </p:cBhvr>
                                      <p:tavLst>
                                        <p:tav tm="0">
                                          <p:val>
                                            <p:fltVal val="0"/>
                                          </p:val>
                                        </p:tav>
                                        <p:tav tm="100000">
                                          <p:val>
                                            <p:strVal val="#ppt_w"/>
                                          </p:val>
                                        </p:tav>
                                      </p:tavLst>
                                    </p:anim>
                                    <p:anim calcmode="lin" valueType="num">
                                      <p:cBhvr>
                                        <p:cTn id="13" dur="500" fill="hold"/>
                                        <p:tgtEl>
                                          <p:spTgt spid="3076"/>
                                        </p:tgtEl>
                                        <p:attrNameLst>
                                          <p:attrName>ppt_h</p:attrName>
                                        </p:attrNameLst>
                                      </p:cBhvr>
                                      <p:tavLst>
                                        <p:tav tm="0">
                                          <p:val>
                                            <p:fltVal val="0"/>
                                          </p:val>
                                        </p:tav>
                                        <p:tav tm="100000">
                                          <p:val>
                                            <p:strVal val="#ppt_h"/>
                                          </p:val>
                                        </p:tav>
                                      </p:tavLst>
                                    </p:anim>
                                    <p:animEffect transition="in" filter="fade">
                                      <p:cBhvr>
                                        <p:cTn id="14" dur="500"/>
                                        <p:tgtEl>
                                          <p:spTgt spid="307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075"/>
                                        </p:tgtEl>
                                        <p:attrNameLst>
                                          <p:attrName>style.visibility</p:attrName>
                                        </p:attrNameLst>
                                      </p:cBhvr>
                                      <p:to>
                                        <p:strVal val="visible"/>
                                      </p:to>
                                    </p:set>
                                    <p:anim calcmode="lin" valueType="num">
                                      <p:cBhvr>
                                        <p:cTn id="19" dur="500" fill="hold"/>
                                        <p:tgtEl>
                                          <p:spTgt spid="3075"/>
                                        </p:tgtEl>
                                        <p:attrNameLst>
                                          <p:attrName>ppt_w</p:attrName>
                                        </p:attrNameLst>
                                      </p:cBhvr>
                                      <p:tavLst>
                                        <p:tav tm="0">
                                          <p:val>
                                            <p:fltVal val="0"/>
                                          </p:val>
                                        </p:tav>
                                        <p:tav tm="100000">
                                          <p:val>
                                            <p:strVal val="#ppt_w"/>
                                          </p:val>
                                        </p:tav>
                                      </p:tavLst>
                                    </p:anim>
                                    <p:anim calcmode="lin" valueType="num">
                                      <p:cBhvr>
                                        <p:cTn id="20" dur="500" fill="hold"/>
                                        <p:tgtEl>
                                          <p:spTgt spid="3075"/>
                                        </p:tgtEl>
                                        <p:attrNameLst>
                                          <p:attrName>ppt_h</p:attrName>
                                        </p:attrNameLst>
                                      </p:cBhvr>
                                      <p:tavLst>
                                        <p:tav tm="0">
                                          <p:val>
                                            <p:fltVal val="0"/>
                                          </p:val>
                                        </p:tav>
                                        <p:tav tm="100000">
                                          <p:val>
                                            <p:strVal val="#ppt_h"/>
                                          </p:val>
                                        </p:tav>
                                      </p:tavLst>
                                    </p:anim>
                                    <p:animEffect transition="in" filter="fade">
                                      <p:cBhvr>
                                        <p:cTn id="21"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44764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创建数组</a:t>
            </a:r>
            <a:r>
              <a:rPr lang="en-US" altLang="zh-CN" b="1" smtClean="0">
                <a:solidFill>
                  <a:schemeClr val="accent5">
                    <a:lumMod val="50000"/>
                  </a:schemeClr>
                </a:solidFill>
                <a:latin typeface="微软雅黑" pitchFamily="34" charset="-122"/>
                <a:ea typeface="微软雅黑" pitchFamily="34" charset="-122"/>
              </a:rPr>
              <a:t>—empty</a:t>
            </a:r>
            <a:r>
              <a:rPr lang="zh-CN" altLang="en-US" b="1" smtClean="0">
                <a:solidFill>
                  <a:schemeClr val="accent5">
                    <a:lumMod val="50000"/>
                  </a:schemeClr>
                </a:solidFill>
                <a:latin typeface="微软雅黑" pitchFamily="34" charset="-122"/>
                <a:ea typeface="微软雅黑" pitchFamily="34" charset="-122"/>
              </a:rPr>
              <a:t>函数</a:t>
            </a:r>
            <a:endParaRPr lang="en-US" altLang="zh-CN" b="1" smtClean="0">
              <a:solidFill>
                <a:schemeClr val="accent5">
                  <a:lumMod val="50000"/>
                </a:schemeClr>
              </a:solidFill>
              <a:latin typeface="微软雅黑" pitchFamily="34" charset="-122"/>
              <a:ea typeface="微软雅黑" pitchFamily="34" charset="-122"/>
            </a:endParaRPr>
          </a:p>
          <a:p>
            <a:pPr marL="344488" indent="-344488">
              <a:lnSpc>
                <a:spcPct val="150000"/>
              </a:lnSpc>
              <a:buFont typeface="+mj-lt"/>
              <a:buAutoNum type="arabicPeriod" startAt="3"/>
            </a:pPr>
            <a:r>
              <a:rPr lang="en-US" altLang="zh-CN" sz="1600" b="1" smtClean="0">
                <a:solidFill>
                  <a:schemeClr val="accent5">
                    <a:lumMod val="75000"/>
                  </a:schemeClr>
                </a:solidFill>
                <a:latin typeface="微软雅黑" pitchFamily="34" charset="-122"/>
                <a:ea typeface="微软雅黑" pitchFamily="34" charset="-122"/>
              </a:rPr>
              <a:t>empty</a:t>
            </a:r>
            <a:r>
              <a:rPr lang="zh-CN" altLang="en-US" sz="1600" b="1" smtClean="0">
                <a:solidFill>
                  <a:schemeClr val="accent5">
                    <a:lumMod val="75000"/>
                  </a:schemeClr>
                </a:solidFill>
                <a:latin typeface="微软雅黑" pitchFamily="34" charset="-122"/>
                <a:ea typeface="微软雅黑" pitchFamily="34" charset="-122"/>
              </a:rPr>
              <a:t>函数</a:t>
            </a:r>
            <a:endParaRPr lang="en-US" altLang="zh-CN" sz="1600" b="1"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用于创建一个指定形状（</a:t>
            </a:r>
            <a:r>
              <a:rPr lang="en-US" altLang="zh-CN" sz="1600" smtClean="0">
                <a:solidFill>
                  <a:schemeClr val="accent5">
                    <a:lumMod val="75000"/>
                  </a:schemeClr>
                </a:solidFill>
                <a:latin typeface="微软雅黑" pitchFamily="34" charset="-122"/>
                <a:ea typeface="微软雅黑" pitchFamily="34" charset="-122"/>
              </a:rPr>
              <a:t>shape</a:t>
            </a:r>
            <a:r>
              <a:rPr lang="zh-CN" altLang="en-US" sz="1600" smtClean="0">
                <a:solidFill>
                  <a:schemeClr val="accent5">
                    <a:lumMod val="75000"/>
                  </a:schemeClr>
                </a:solidFill>
                <a:latin typeface="微软雅黑" pitchFamily="34" charset="-122"/>
                <a:ea typeface="微软雅黑" pitchFamily="34" charset="-122"/>
              </a:rPr>
              <a:t>）、数据类型（</a:t>
            </a:r>
            <a:r>
              <a:rPr lang="en-US" altLang="zh-CN" sz="1600" smtClean="0">
                <a:solidFill>
                  <a:schemeClr val="accent5">
                    <a:lumMod val="75000"/>
                  </a:schemeClr>
                </a:solidFill>
                <a:latin typeface="微软雅黑" pitchFamily="34" charset="-122"/>
                <a:ea typeface="微软雅黑" pitchFamily="34" charset="-122"/>
              </a:rPr>
              <a:t>dtype</a:t>
            </a:r>
            <a:r>
              <a:rPr lang="zh-CN" altLang="en-US" sz="1600" smtClean="0">
                <a:solidFill>
                  <a:schemeClr val="accent5">
                    <a:lumMod val="75000"/>
                  </a:schemeClr>
                </a:solidFill>
                <a:latin typeface="微软雅黑" pitchFamily="34" charset="-122"/>
                <a:ea typeface="微软雅黑" pitchFamily="34" charset="-122"/>
              </a:rPr>
              <a:t>）且未初始化的数组。</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参数说明如下：</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下面代码创建一个</a:t>
            </a:r>
            <a:r>
              <a:rPr lang="en-US" altLang="zh-CN" sz="1600" smtClean="0">
                <a:solidFill>
                  <a:schemeClr val="accent5">
                    <a:lumMod val="75000"/>
                  </a:schemeClr>
                </a:solidFill>
                <a:latin typeface="微软雅黑" pitchFamily="34" charset="-122"/>
                <a:ea typeface="微软雅黑" pitchFamily="34" charset="-122"/>
              </a:rPr>
              <a:t>3</a:t>
            </a:r>
            <a:r>
              <a:rPr lang="zh-CN" altLang="en-US" sz="1600" smtClean="0">
                <a:solidFill>
                  <a:schemeClr val="accent5">
                    <a:lumMod val="75000"/>
                  </a:schemeClr>
                </a:solidFill>
                <a:latin typeface="微软雅黑" pitchFamily="34" charset="-122"/>
                <a:ea typeface="微软雅黑" pitchFamily="34" charset="-122"/>
              </a:rPr>
              <a:t>行</a:t>
            </a:r>
            <a:r>
              <a:rPr lang="en-US" altLang="zh-CN" sz="1600" smtClean="0">
                <a:solidFill>
                  <a:schemeClr val="accent5">
                    <a:lumMod val="75000"/>
                  </a:schemeClr>
                </a:solidFill>
                <a:latin typeface="微软雅黑" pitchFamily="34" charset="-122"/>
                <a:ea typeface="微软雅黑" pitchFamily="34" charset="-122"/>
              </a:rPr>
              <a:t>2</a:t>
            </a:r>
            <a:r>
              <a:rPr lang="zh-CN" altLang="en-US" sz="1600" smtClean="0">
                <a:solidFill>
                  <a:schemeClr val="accent5">
                    <a:lumMod val="75000"/>
                  </a:schemeClr>
                </a:solidFill>
                <a:latin typeface="微软雅黑" pitchFamily="34" charset="-122"/>
                <a:ea typeface="微软雅黑" pitchFamily="34" charset="-122"/>
              </a:rPr>
              <a:t>列的数组：</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类似的还有</a:t>
            </a:r>
            <a:r>
              <a:rPr lang="en-US" altLang="zh-CN" sz="1600" smtClean="0">
                <a:solidFill>
                  <a:schemeClr val="accent5">
                    <a:lumMod val="75000"/>
                  </a:schemeClr>
                </a:solidFill>
                <a:latin typeface="微软雅黑" pitchFamily="34" charset="-122"/>
                <a:ea typeface="微软雅黑" pitchFamily="34" charset="-122"/>
              </a:rPr>
              <a:t>zeros</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ones</a:t>
            </a:r>
            <a:r>
              <a:rPr lang="zh-CN" altLang="en-US" sz="1600" smtClean="0">
                <a:solidFill>
                  <a:schemeClr val="accent5">
                    <a:lumMod val="75000"/>
                  </a:schemeClr>
                </a:solidFill>
                <a:latin typeface="微软雅黑" pitchFamily="34" charset="-122"/>
                <a:ea typeface="微软雅黑" pitchFamily="34" charset="-122"/>
              </a:rPr>
              <a:t>函数。</a:t>
            </a:r>
            <a:endParaRPr lang="en-US" altLang="zh-CN" sz="1600">
              <a:solidFill>
                <a:schemeClr val="accent5">
                  <a:lumMod val="75000"/>
                </a:schemeClr>
              </a:solidFill>
              <a:latin typeface="微软雅黑" pitchFamily="34" charset="-122"/>
              <a:ea typeface="微软雅黑"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276872"/>
            <a:ext cx="348615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026" y="3212976"/>
            <a:ext cx="4003948" cy="1043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563" y="4821888"/>
            <a:ext cx="24288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7563" y="5388074"/>
            <a:ext cx="5238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742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0242"/>
                                        </p:tgtEl>
                                        <p:attrNameLst>
                                          <p:attrName>style.visibility</p:attrName>
                                        </p:attrNameLst>
                                      </p:cBhvr>
                                      <p:to>
                                        <p:strVal val="visible"/>
                                      </p:to>
                                    </p:set>
                                    <p:anim calcmode="lin" valueType="num">
                                      <p:cBhvr>
                                        <p:cTn id="22" dur="500" fill="hold"/>
                                        <p:tgtEl>
                                          <p:spTgt spid="10242"/>
                                        </p:tgtEl>
                                        <p:attrNameLst>
                                          <p:attrName>ppt_w</p:attrName>
                                        </p:attrNameLst>
                                      </p:cBhvr>
                                      <p:tavLst>
                                        <p:tav tm="0">
                                          <p:val>
                                            <p:fltVal val="0"/>
                                          </p:val>
                                        </p:tav>
                                        <p:tav tm="100000">
                                          <p:val>
                                            <p:strVal val="#ppt_w"/>
                                          </p:val>
                                        </p:tav>
                                      </p:tavLst>
                                    </p:anim>
                                    <p:anim calcmode="lin" valueType="num">
                                      <p:cBhvr>
                                        <p:cTn id="23" dur="500" fill="hold"/>
                                        <p:tgtEl>
                                          <p:spTgt spid="10242"/>
                                        </p:tgtEl>
                                        <p:attrNameLst>
                                          <p:attrName>ppt_h</p:attrName>
                                        </p:attrNameLst>
                                      </p:cBhvr>
                                      <p:tavLst>
                                        <p:tav tm="0">
                                          <p:val>
                                            <p:fltVal val="0"/>
                                          </p:val>
                                        </p:tav>
                                        <p:tav tm="100000">
                                          <p:val>
                                            <p:strVal val="#ppt_h"/>
                                          </p:val>
                                        </p:tav>
                                      </p:tavLst>
                                    </p:anim>
                                    <p:animEffect transition="in" filter="fade">
                                      <p:cBhvr>
                                        <p:cTn id="24" dur="500"/>
                                        <p:tgtEl>
                                          <p:spTgt spid="10242"/>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9" dur="500"/>
                                        <p:tgtEl>
                                          <p:spTgt spid="5">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0243"/>
                                        </p:tgtEl>
                                        <p:attrNameLst>
                                          <p:attrName>style.visibility</p:attrName>
                                        </p:attrNameLst>
                                      </p:cBhvr>
                                      <p:to>
                                        <p:strVal val="visible"/>
                                      </p:to>
                                    </p:set>
                                    <p:anim calcmode="lin" valueType="num">
                                      <p:cBhvr>
                                        <p:cTn id="34" dur="500" fill="hold"/>
                                        <p:tgtEl>
                                          <p:spTgt spid="10243"/>
                                        </p:tgtEl>
                                        <p:attrNameLst>
                                          <p:attrName>ppt_w</p:attrName>
                                        </p:attrNameLst>
                                      </p:cBhvr>
                                      <p:tavLst>
                                        <p:tav tm="0">
                                          <p:val>
                                            <p:fltVal val="0"/>
                                          </p:val>
                                        </p:tav>
                                        <p:tav tm="100000">
                                          <p:val>
                                            <p:strVal val="#ppt_w"/>
                                          </p:val>
                                        </p:tav>
                                      </p:tavLst>
                                    </p:anim>
                                    <p:anim calcmode="lin" valueType="num">
                                      <p:cBhvr>
                                        <p:cTn id="35" dur="500" fill="hold"/>
                                        <p:tgtEl>
                                          <p:spTgt spid="10243"/>
                                        </p:tgtEl>
                                        <p:attrNameLst>
                                          <p:attrName>ppt_h</p:attrName>
                                        </p:attrNameLst>
                                      </p:cBhvr>
                                      <p:tavLst>
                                        <p:tav tm="0">
                                          <p:val>
                                            <p:fltVal val="0"/>
                                          </p:val>
                                        </p:tav>
                                        <p:tav tm="100000">
                                          <p:val>
                                            <p:strVal val="#ppt_h"/>
                                          </p:val>
                                        </p:tav>
                                      </p:tavLst>
                                    </p:anim>
                                    <p:animEffect transition="in" filter="fade">
                                      <p:cBhvr>
                                        <p:cTn id="36" dur="500"/>
                                        <p:tgtEl>
                                          <p:spTgt spid="10243"/>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animEffect transition="in" filter="randombar(horizontal)">
                                      <p:cBhvr>
                                        <p:cTn id="41" dur="500"/>
                                        <p:tgtEl>
                                          <p:spTgt spid="5">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10244"/>
                                        </p:tgtEl>
                                        <p:attrNameLst>
                                          <p:attrName>style.visibility</p:attrName>
                                        </p:attrNameLst>
                                      </p:cBhvr>
                                      <p:to>
                                        <p:strVal val="visible"/>
                                      </p:to>
                                    </p:set>
                                    <p:anim calcmode="lin" valueType="num">
                                      <p:cBhvr>
                                        <p:cTn id="46" dur="500" fill="hold"/>
                                        <p:tgtEl>
                                          <p:spTgt spid="10244"/>
                                        </p:tgtEl>
                                        <p:attrNameLst>
                                          <p:attrName>ppt_w</p:attrName>
                                        </p:attrNameLst>
                                      </p:cBhvr>
                                      <p:tavLst>
                                        <p:tav tm="0">
                                          <p:val>
                                            <p:fltVal val="0"/>
                                          </p:val>
                                        </p:tav>
                                        <p:tav tm="100000">
                                          <p:val>
                                            <p:strVal val="#ppt_w"/>
                                          </p:val>
                                        </p:tav>
                                      </p:tavLst>
                                    </p:anim>
                                    <p:anim calcmode="lin" valueType="num">
                                      <p:cBhvr>
                                        <p:cTn id="47" dur="500" fill="hold"/>
                                        <p:tgtEl>
                                          <p:spTgt spid="10244"/>
                                        </p:tgtEl>
                                        <p:attrNameLst>
                                          <p:attrName>ppt_h</p:attrName>
                                        </p:attrNameLst>
                                      </p:cBhvr>
                                      <p:tavLst>
                                        <p:tav tm="0">
                                          <p:val>
                                            <p:fltVal val="0"/>
                                          </p:val>
                                        </p:tav>
                                        <p:tav tm="100000">
                                          <p:val>
                                            <p:strVal val="#ppt_h"/>
                                          </p:val>
                                        </p:tav>
                                      </p:tavLst>
                                    </p:anim>
                                    <p:animEffect transition="in" filter="fade">
                                      <p:cBhvr>
                                        <p:cTn id="48" dur="500"/>
                                        <p:tgtEl>
                                          <p:spTgt spid="10244"/>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10245"/>
                                        </p:tgtEl>
                                        <p:attrNameLst>
                                          <p:attrName>style.visibility</p:attrName>
                                        </p:attrNameLst>
                                      </p:cBhvr>
                                      <p:to>
                                        <p:strVal val="visible"/>
                                      </p:to>
                                    </p:set>
                                    <p:anim calcmode="lin" valueType="num">
                                      <p:cBhvr>
                                        <p:cTn id="53" dur="500" fill="hold"/>
                                        <p:tgtEl>
                                          <p:spTgt spid="10245"/>
                                        </p:tgtEl>
                                        <p:attrNameLst>
                                          <p:attrName>ppt_w</p:attrName>
                                        </p:attrNameLst>
                                      </p:cBhvr>
                                      <p:tavLst>
                                        <p:tav tm="0">
                                          <p:val>
                                            <p:fltVal val="0"/>
                                          </p:val>
                                        </p:tav>
                                        <p:tav tm="100000">
                                          <p:val>
                                            <p:strVal val="#ppt_w"/>
                                          </p:val>
                                        </p:tav>
                                      </p:tavLst>
                                    </p:anim>
                                    <p:anim calcmode="lin" valueType="num">
                                      <p:cBhvr>
                                        <p:cTn id="54" dur="500" fill="hold"/>
                                        <p:tgtEl>
                                          <p:spTgt spid="10245"/>
                                        </p:tgtEl>
                                        <p:attrNameLst>
                                          <p:attrName>ppt_h</p:attrName>
                                        </p:attrNameLst>
                                      </p:cBhvr>
                                      <p:tavLst>
                                        <p:tav tm="0">
                                          <p:val>
                                            <p:fltVal val="0"/>
                                          </p:val>
                                        </p:tav>
                                        <p:tav tm="100000">
                                          <p:val>
                                            <p:strVal val="#ppt_h"/>
                                          </p:val>
                                        </p:tav>
                                      </p:tavLst>
                                    </p:anim>
                                    <p:animEffect transition="in" filter="fade">
                                      <p:cBhvr>
                                        <p:cTn id="55" dur="500"/>
                                        <p:tgtEl>
                                          <p:spTgt spid="10245"/>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nodeType="clickEffect">
                                  <p:stCondLst>
                                    <p:cond delay="0"/>
                                  </p:stCondLst>
                                  <p:childTnLst>
                                    <p:set>
                                      <p:cBhvr>
                                        <p:cTn id="59" dur="1" fill="hold">
                                          <p:stCondLst>
                                            <p:cond delay="0"/>
                                          </p:stCondLst>
                                        </p:cTn>
                                        <p:tgtEl>
                                          <p:spTgt spid="5">
                                            <p:txEl>
                                              <p:pRg st="13" end="13"/>
                                            </p:txEl>
                                          </p:spTgt>
                                        </p:tgtEl>
                                        <p:attrNameLst>
                                          <p:attrName>style.visibility</p:attrName>
                                        </p:attrNameLst>
                                      </p:cBhvr>
                                      <p:to>
                                        <p:strVal val="visible"/>
                                      </p:to>
                                    </p:set>
                                    <p:animEffect transition="in" filter="randombar(horizontal)">
                                      <p:cBhvr>
                                        <p:cTn id="60"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470898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创建数组</a:t>
            </a:r>
            <a:r>
              <a:rPr lang="en-US" altLang="zh-CN" b="1">
                <a:solidFill>
                  <a:schemeClr val="accent5">
                    <a:lumMod val="50000"/>
                  </a:schemeClr>
                </a:solidFill>
                <a:latin typeface="微软雅黑" pitchFamily="34" charset="-122"/>
                <a:ea typeface="微软雅黑" pitchFamily="34" charset="-122"/>
              </a:rPr>
              <a:t>—asarray</a:t>
            </a:r>
            <a:r>
              <a:rPr lang="zh-CN" altLang="en-US" b="1" smtClean="0">
                <a:solidFill>
                  <a:schemeClr val="accent5">
                    <a:lumMod val="50000"/>
                  </a:schemeClr>
                </a:solidFill>
                <a:latin typeface="微软雅黑" pitchFamily="34" charset="-122"/>
                <a:ea typeface="微软雅黑" pitchFamily="34" charset="-122"/>
              </a:rPr>
              <a:t>函数</a:t>
            </a:r>
            <a:endParaRPr lang="en-US" altLang="zh-CN" b="1" smtClean="0">
              <a:solidFill>
                <a:schemeClr val="accent5">
                  <a:lumMod val="50000"/>
                </a:schemeClr>
              </a:solidFill>
              <a:latin typeface="微软雅黑" pitchFamily="34" charset="-122"/>
              <a:ea typeface="微软雅黑" pitchFamily="34" charset="-122"/>
            </a:endParaRPr>
          </a:p>
          <a:p>
            <a:pPr marL="344488" indent="-344488">
              <a:lnSpc>
                <a:spcPct val="150000"/>
              </a:lnSpc>
              <a:buFont typeface="+mj-lt"/>
              <a:buAutoNum type="arabicPeriod" startAt="4"/>
            </a:pPr>
            <a:r>
              <a:rPr lang="en-US" altLang="zh-CN" sz="1600" b="1" smtClean="0">
                <a:solidFill>
                  <a:schemeClr val="accent5">
                    <a:lumMod val="75000"/>
                  </a:schemeClr>
                </a:solidFill>
                <a:latin typeface="微软雅黑" pitchFamily="34" charset="-122"/>
                <a:ea typeface="微软雅黑" pitchFamily="34" charset="-122"/>
              </a:rPr>
              <a:t>asarray</a:t>
            </a:r>
            <a:r>
              <a:rPr lang="zh-CN" altLang="en-US" sz="1600" b="1" smtClean="0">
                <a:solidFill>
                  <a:schemeClr val="accent5">
                    <a:lumMod val="75000"/>
                  </a:schemeClr>
                </a:solidFill>
                <a:latin typeface="微软雅黑" pitchFamily="34" charset="-122"/>
                <a:ea typeface="微软雅黑" pitchFamily="34" charset="-122"/>
              </a:rPr>
              <a:t>函数</a:t>
            </a:r>
            <a:endParaRPr lang="en-US" altLang="zh-CN" sz="1600" b="1"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a:solidFill>
                  <a:schemeClr val="accent5">
                    <a:lumMod val="75000"/>
                  </a:schemeClr>
                </a:solidFill>
                <a:latin typeface="微软雅黑" pitchFamily="34" charset="-122"/>
                <a:ea typeface="微软雅黑" pitchFamily="34" charset="-122"/>
              </a:rPr>
              <a:t>类似 </a:t>
            </a:r>
            <a:r>
              <a:rPr lang="en-US" altLang="zh-CN" sz="1600">
                <a:solidFill>
                  <a:schemeClr val="accent5">
                    <a:lumMod val="75000"/>
                  </a:schemeClr>
                </a:solidFill>
                <a:latin typeface="微软雅黑" pitchFamily="34" charset="-122"/>
                <a:ea typeface="微软雅黑" pitchFamily="34" charset="-122"/>
              </a:rPr>
              <a:t>numpy.array</a:t>
            </a:r>
            <a:r>
              <a:rPr lang="zh-CN" altLang="en-US" sz="160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但比 </a:t>
            </a:r>
            <a:r>
              <a:rPr lang="en-US" altLang="zh-CN" sz="1600">
                <a:solidFill>
                  <a:schemeClr val="accent5">
                    <a:lumMod val="75000"/>
                  </a:schemeClr>
                </a:solidFill>
                <a:latin typeface="微软雅黑" pitchFamily="34" charset="-122"/>
                <a:ea typeface="微软雅黑" pitchFamily="34" charset="-122"/>
              </a:rPr>
              <a:t>numpy.array </a:t>
            </a:r>
            <a:r>
              <a:rPr lang="zh-CN" altLang="en-US" sz="1600">
                <a:solidFill>
                  <a:schemeClr val="accent5">
                    <a:lumMod val="75000"/>
                  </a:schemeClr>
                </a:solidFill>
                <a:latin typeface="微软雅黑" pitchFamily="34" charset="-122"/>
                <a:ea typeface="微软雅黑" pitchFamily="34" charset="-122"/>
              </a:rPr>
              <a:t>少两</a:t>
            </a:r>
            <a:r>
              <a:rPr lang="zh-CN" altLang="en-US" sz="1600" smtClean="0">
                <a:solidFill>
                  <a:schemeClr val="accent5">
                    <a:lumMod val="75000"/>
                  </a:schemeClr>
                </a:solidFill>
                <a:latin typeface="微软雅黑" pitchFamily="34" charset="-122"/>
                <a:ea typeface="微软雅黑" pitchFamily="34" charset="-122"/>
              </a:rPr>
              <a:t>个参数。</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参数说明如下：</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下面代码从一个元组创建一个</a:t>
            </a:r>
            <a:r>
              <a:rPr lang="en-US" altLang="zh-CN" sz="1600" smtClean="0">
                <a:solidFill>
                  <a:schemeClr val="accent5">
                    <a:lumMod val="75000"/>
                  </a:schemeClr>
                </a:solidFill>
                <a:latin typeface="微软雅黑" pitchFamily="34" charset="-122"/>
                <a:ea typeface="微软雅黑" pitchFamily="34" charset="-122"/>
              </a:rPr>
              <a:t>float</a:t>
            </a:r>
            <a:r>
              <a:rPr lang="zh-CN" altLang="en-US" sz="1600" smtClean="0">
                <a:solidFill>
                  <a:schemeClr val="accent5">
                    <a:lumMod val="75000"/>
                  </a:schemeClr>
                </a:solidFill>
                <a:latin typeface="微软雅黑" pitchFamily="34" charset="-122"/>
                <a:ea typeface="微软雅黑" pitchFamily="34" charset="-122"/>
              </a:rPr>
              <a:t>类型的数组：</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8" y="2276872"/>
            <a:ext cx="333375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1928" y="2988400"/>
            <a:ext cx="4360143" cy="107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6545" y="4509120"/>
            <a:ext cx="2030908" cy="513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6545" y="5207098"/>
            <a:ext cx="790575"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230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1266"/>
                                        </p:tgtEl>
                                        <p:attrNameLst>
                                          <p:attrName>style.visibility</p:attrName>
                                        </p:attrNameLst>
                                      </p:cBhvr>
                                      <p:to>
                                        <p:strVal val="visible"/>
                                      </p:to>
                                    </p:set>
                                    <p:anim calcmode="lin" valueType="num">
                                      <p:cBhvr>
                                        <p:cTn id="22" dur="500" fill="hold"/>
                                        <p:tgtEl>
                                          <p:spTgt spid="11266"/>
                                        </p:tgtEl>
                                        <p:attrNameLst>
                                          <p:attrName>ppt_w</p:attrName>
                                        </p:attrNameLst>
                                      </p:cBhvr>
                                      <p:tavLst>
                                        <p:tav tm="0">
                                          <p:val>
                                            <p:fltVal val="0"/>
                                          </p:val>
                                        </p:tav>
                                        <p:tav tm="100000">
                                          <p:val>
                                            <p:strVal val="#ppt_w"/>
                                          </p:val>
                                        </p:tav>
                                      </p:tavLst>
                                    </p:anim>
                                    <p:anim calcmode="lin" valueType="num">
                                      <p:cBhvr>
                                        <p:cTn id="23" dur="500" fill="hold"/>
                                        <p:tgtEl>
                                          <p:spTgt spid="11266"/>
                                        </p:tgtEl>
                                        <p:attrNameLst>
                                          <p:attrName>ppt_h</p:attrName>
                                        </p:attrNameLst>
                                      </p:cBhvr>
                                      <p:tavLst>
                                        <p:tav tm="0">
                                          <p:val>
                                            <p:fltVal val="0"/>
                                          </p:val>
                                        </p:tav>
                                        <p:tav tm="100000">
                                          <p:val>
                                            <p:strVal val="#ppt_h"/>
                                          </p:val>
                                        </p:tav>
                                      </p:tavLst>
                                    </p:anim>
                                    <p:animEffect transition="in" filter="fade">
                                      <p:cBhvr>
                                        <p:cTn id="24" dur="500"/>
                                        <p:tgtEl>
                                          <p:spTgt spid="1126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9" dur="500"/>
                                        <p:tgtEl>
                                          <p:spTgt spid="5">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1267"/>
                                        </p:tgtEl>
                                        <p:attrNameLst>
                                          <p:attrName>style.visibility</p:attrName>
                                        </p:attrNameLst>
                                      </p:cBhvr>
                                      <p:to>
                                        <p:strVal val="visible"/>
                                      </p:to>
                                    </p:set>
                                    <p:anim calcmode="lin" valueType="num">
                                      <p:cBhvr>
                                        <p:cTn id="34" dur="500" fill="hold"/>
                                        <p:tgtEl>
                                          <p:spTgt spid="11267"/>
                                        </p:tgtEl>
                                        <p:attrNameLst>
                                          <p:attrName>ppt_w</p:attrName>
                                        </p:attrNameLst>
                                      </p:cBhvr>
                                      <p:tavLst>
                                        <p:tav tm="0">
                                          <p:val>
                                            <p:fltVal val="0"/>
                                          </p:val>
                                        </p:tav>
                                        <p:tav tm="100000">
                                          <p:val>
                                            <p:strVal val="#ppt_w"/>
                                          </p:val>
                                        </p:tav>
                                      </p:tavLst>
                                    </p:anim>
                                    <p:anim calcmode="lin" valueType="num">
                                      <p:cBhvr>
                                        <p:cTn id="35" dur="500" fill="hold"/>
                                        <p:tgtEl>
                                          <p:spTgt spid="11267"/>
                                        </p:tgtEl>
                                        <p:attrNameLst>
                                          <p:attrName>ppt_h</p:attrName>
                                        </p:attrNameLst>
                                      </p:cBhvr>
                                      <p:tavLst>
                                        <p:tav tm="0">
                                          <p:val>
                                            <p:fltVal val="0"/>
                                          </p:val>
                                        </p:tav>
                                        <p:tav tm="100000">
                                          <p:val>
                                            <p:strVal val="#ppt_h"/>
                                          </p:val>
                                        </p:tav>
                                      </p:tavLst>
                                    </p:anim>
                                    <p:animEffect transition="in" filter="fade">
                                      <p:cBhvr>
                                        <p:cTn id="36" dur="500"/>
                                        <p:tgtEl>
                                          <p:spTgt spid="11267"/>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randombar(horizontal)">
                                      <p:cBhvr>
                                        <p:cTn id="41" dur="500"/>
                                        <p:tgtEl>
                                          <p:spTgt spid="5">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11268"/>
                                        </p:tgtEl>
                                        <p:attrNameLst>
                                          <p:attrName>style.visibility</p:attrName>
                                        </p:attrNameLst>
                                      </p:cBhvr>
                                      <p:to>
                                        <p:strVal val="visible"/>
                                      </p:to>
                                    </p:set>
                                    <p:anim calcmode="lin" valueType="num">
                                      <p:cBhvr>
                                        <p:cTn id="46" dur="500" fill="hold"/>
                                        <p:tgtEl>
                                          <p:spTgt spid="11268"/>
                                        </p:tgtEl>
                                        <p:attrNameLst>
                                          <p:attrName>ppt_w</p:attrName>
                                        </p:attrNameLst>
                                      </p:cBhvr>
                                      <p:tavLst>
                                        <p:tav tm="0">
                                          <p:val>
                                            <p:fltVal val="0"/>
                                          </p:val>
                                        </p:tav>
                                        <p:tav tm="100000">
                                          <p:val>
                                            <p:strVal val="#ppt_w"/>
                                          </p:val>
                                        </p:tav>
                                      </p:tavLst>
                                    </p:anim>
                                    <p:anim calcmode="lin" valueType="num">
                                      <p:cBhvr>
                                        <p:cTn id="47" dur="500" fill="hold"/>
                                        <p:tgtEl>
                                          <p:spTgt spid="11268"/>
                                        </p:tgtEl>
                                        <p:attrNameLst>
                                          <p:attrName>ppt_h</p:attrName>
                                        </p:attrNameLst>
                                      </p:cBhvr>
                                      <p:tavLst>
                                        <p:tav tm="0">
                                          <p:val>
                                            <p:fltVal val="0"/>
                                          </p:val>
                                        </p:tav>
                                        <p:tav tm="100000">
                                          <p:val>
                                            <p:strVal val="#ppt_h"/>
                                          </p:val>
                                        </p:tav>
                                      </p:tavLst>
                                    </p:anim>
                                    <p:animEffect transition="in" filter="fade">
                                      <p:cBhvr>
                                        <p:cTn id="48" dur="500"/>
                                        <p:tgtEl>
                                          <p:spTgt spid="11268"/>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11269"/>
                                        </p:tgtEl>
                                        <p:attrNameLst>
                                          <p:attrName>style.visibility</p:attrName>
                                        </p:attrNameLst>
                                      </p:cBhvr>
                                      <p:to>
                                        <p:strVal val="visible"/>
                                      </p:to>
                                    </p:set>
                                    <p:anim calcmode="lin" valueType="num">
                                      <p:cBhvr>
                                        <p:cTn id="53" dur="500" fill="hold"/>
                                        <p:tgtEl>
                                          <p:spTgt spid="11269"/>
                                        </p:tgtEl>
                                        <p:attrNameLst>
                                          <p:attrName>ppt_w</p:attrName>
                                        </p:attrNameLst>
                                      </p:cBhvr>
                                      <p:tavLst>
                                        <p:tav tm="0">
                                          <p:val>
                                            <p:fltVal val="0"/>
                                          </p:val>
                                        </p:tav>
                                        <p:tav tm="100000">
                                          <p:val>
                                            <p:strVal val="#ppt_w"/>
                                          </p:val>
                                        </p:tav>
                                      </p:tavLst>
                                    </p:anim>
                                    <p:anim calcmode="lin" valueType="num">
                                      <p:cBhvr>
                                        <p:cTn id="54" dur="500" fill="hold"/>
                                        <p:tgtEl>
                                          <p:spTgt spid="11269"/>
                                        </p:tgtEl>
                                        <p:attrNameLst>
                                          <p:attrName>ppt_h</p:attrName>
                                        </p:attrNameLst>
                                      </p:cBhvr>
                                      <p:tavLst>
                                        <p:tav tm="0">
                                          <p:val>
                                            <p:fltVal val="0"/>
                                          </p:val>
                                        </p:tav>
                                        <p:tav tm="100000">
                                          <p:val>
                                            <p:strVal val="#ppt_h"/>
                                          </p:val>
                                        </p:tav>
                                      </p:tavLst>
                                    </p:anim>
                                    <p:animEffect transition="in" filter="fade">
                                      <p:cBhvr>
                                        <p:cTn id="55" dur="500"/>
                                        <p:tgtEl>
                                          <p:spTgt spid="1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3600986"/>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创建数组</a:t>
            </a:r>
            <a:r>
              <a:rPr lang="en-US" altLang="zh-CN" b="1">
                <a:solidFill>
                  <a:schemeClr val="accent5">
                    <a:lumMod val="50000"/>
                  </a:schemeClr>
                </a:solidFill>
                <a:latin typeface="微软雅黑" pitchFamily="34" charset="-122"/>
                <a:ea typeface="微软雅黑" pitchFamily="34" charset="-122"/>
              </a:rPr>
              <a:t>—fromiter</a:t>
            </a:r>
            <a:r>
              <a:rPr lang="zh-CN" altLang="en-US" b="1" smtClean="0">
                <a:solidFill>
                  <a:schemeClr val="accent5">
                    <a:lumMod val="50000"/>
                  </a:schemeClr>
                </a:solidFill>
                <a:latin typeface="微软雅黑" pitchFamily="34" charset="-122"/>
                <a:ea typeface="微软雅黑" pitchFamily="34" charset="-122"/>
              </a:rPr>
              <a:t>函数</a:t>
            </a:r>
            <a:endParaRPr lang="en-US" altLang="zh-CN" b="1" smtClean="0">
              <a:solidFill>
                <a:schemeClr val="accent5">
                  <a:lumMod val="50000"/>
                </a:schemeClr>
              </a:solidFill>
              <a:latin typeface="微软雅黑" pitchFamily="34" charset="-122"/>
              <a:ea typeface="微软雅黑" pitchFamily="34" charset="-122"/>
            </a:endParaRPr>
          </a:p>
          <a:p>
            <a:pPr marL="344488" indent="-344488">
              <a:lnSpc>
                <a:spcPct val="150000"/>
              </a:lnSpc>
              <a:buFont typeface="+mj-lt"/>
              <a:buAutoNum type="arabicPeriod" startAt="5"/>
            </a:pPr>
            <a:r>
              <a:rPr lang="en-US" altLang="zh-CN" sz="1600" b="1" smtClean="0">
                <a:solidFill>
                  <a:schemeClr val="accent5">
                    <a:lumMod val="75000"/>
                  </a:schemeClr>
                </a:solidFill>
                <a:latin typeface="微软雅黑" pitchFamily="34" charset="-122"/>
                <a:ea typeface="微软雅黑" pitchFamily="34" charset="-122"/>
              </a:rPr>
              <a:t>fromiter</a:t>
            </a:r>
            <a:r>
              <a:rPr lang="zh-CN" altLang="en-US" sz="1600" b="1" smtClean="0">
                <a:solidFill>
                  <a:schemeClr val="accent5">
                    <a:lumMod val="75000"/>
                  </a:schemeClr>
                </a:solidFill>
                <a:latin typeface="微软雅黑" pitchFamily="34" charset="-122"/>
                <a:ea typeface="微软雅黑" pitchFamily="34" charset="-122"/>
              </a:rPr>
              <a:t>函数</a:t>
            </a:r>
            <a:endParaRPr lang="en-US" altLang="zh-CN" sz="1600" b="1"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a:solidFill>
                  <a:schemeClr val="accent5">
                    <a:lumMod val="75000"/>
                  </a:schemeClr>
                </a:solidFill>
                <a:latin typeface="微软雅黑" pitchFamily="34" charset="-122"/>
                <a:ea typeface="微软雅黑" pitchFamily="34" charset="-122"/>
              </a:rPr>
              <a:t>从可迭代对象中建立 </a:t>
            </a:r>
            <a:r>
              <a:rPr lang="en-US" altLang="zh-CN" sz="1600">
                <a:solidFill>
                  <a:schemeClr val="accent5">
                    <a:lumMod val="75000"/>
                  </a:schemeClr>
                </a:solidFill>
                <a:latin typeface="微软雅黑" pitchFamily="34" charset="-122"/>
                <a:ea typeface="微软雅黑" pitchFamily="34" charset="-122"/>
              </a:rPr>
              <a:t>ndarray </a:t>
            </a:r>
            <a:r>
              <a:rPr lang="zh-CN" altLang="en-US" sz="1600">
                <a:solidFill>
                  <a:schemeClr val="accent5">
                    <a:lumMod val="75000"/>
                  </a:schemeClr>
                </a:solidFill>
                <a:latin typeface="微软雅黑" pitchFamily="34" charset="-122"/>
                <a:ea typeface="微软雅黑" pitchFamily="34" charset="-122"/>
              </a:rPr>
              <a:t>对象，返回一维数</a:t>
            </a:r>
            <a:r>
              <a:rPr lang="zh-CN" altLang="en-US" sz="1600" smtClean="0">
                <a:solidFill>
                  <a:schemeClr val="accent5">
                    <a:lumMod val="75000"/>
                  </a:schemeClr>
                </a:solidFill>
                <a:latin typeface="微软雅黑" pitchFamily="34" charset="-122"/>
                <a:ea typeface="微软雅黑" pitchFamily="34" charset="-122"/>
              </a:rPr>
              <a:t>组。</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参数说明如下：</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下面代码从一个可迭代对象创建一个</a:t>
            </a:r>
            <a:r>
              <a:rPr lang="en-US" altLang="zh-CN" sz="1600" smtClean="0">
                <a:solidFill>
                  <a:schemeClr val="accent5">
                    <a:lumMod val="75000"/>
                  </a:schemeClr>
                </a:solidFill>
                <a:latin typeface="微软雅黑" pitchFamily="34" charset="-122"/>
                <a:ea typeface="微软雅黑" pitchFamily="34" charset="-122"/>
              </a:rPr>
              <a:t>float</a:t>
            </a:r>
            <a:r>
              <a:rPr lang="zh-CN" altLang="en-US" sz="1600" smtClean="0">
                <a:solidFill>
                  <a:schemeClr val="accent5">
                    <a:lumMod val="75000"/>
                  </a:schemeClr>
                </a:solidFill>
                <a:latin typeface="微软雅黑" pitchFamily="34" charset="-122"/>
                <a:ea typeface="微软雅黑" pitchFamily="34" charset="-122"/>
              </a:rPr>
              <a:t>类型的数组：</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816" y="2276872"/>
            <a:ext cx="313372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1841" y="2996952"/>
            <a:ext cx="2620317" cy="965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9193" y="4509120"/>
            <a:ext cx="2325613" cy="766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9193" y="5425803"/>
            <a:ext cx="1018791" cy="182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174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2290"/>
                                        </p:tgtEl>
                                        <p:attrNameLst>
                                          <p:attrName>style.visibility</p:attrName>
                                        </p:attrNameLst>
                                      </p:cBhvr>
                                      <p:to>
                                        <p:strVal val="visible"/>
                                      </p:to>
                                    </p:set>
                                    <p:anim calcmode="lin" valueType="num">
                                      <p:cBhvr>
                                        <p:cTn id="22" dur="500" fill="hold"/>
                                        <p:tgtEl>
                                          <p:spTgt spid="12290"/>
                                        </p:tgtEl>
                                        <p:attrNameLst>
                                          <p:attrName>ppt_w</p:attrName>
                                        </p:attrNameLst>
                                      </p:cBhvr>
                                      <p:tavLst>
                                        <p:tav tm="0">
                                          <p:val>
                                            <p:fltVal val="0"/>
                                          </p:val>
                                        </p:tav>
                                        <p:tav tm="100000">
                                          <p:val>
                                            <p:strVal val="#ppt_w"/>
                                          </p:val>
                                        </p:tav>
                                      </p:tavLst>
                                    </p:anim>
                                    <p:anim calcmode="lin" valueType="num">
                                      <p:cBhvr>
                                        <p:cTn id="23" dur="500" fill="hold"/>
                                        <p:tgtEl>
                                          <p:spTgt spid="12290"/>
                                        </p:tgtEl>
                                        <p:attrNameLst>
                                          <p:attrName>ppt_h</p:attrName>
                                        </p:attrNameLst>
                                      </p:cBhvr>
                                      <p:tavLst>
                                        <p:tav tm="0">
                                          <p:val>
                                            <p:fltVal val="0"/>
                                          </p:val>
                                        </p:tav>
                                        <p:tav tm="100000">
                                          <p:val>
                                            <p:strVal val="#ppt_h"/>
                                          </p:val>
                                        </p:tav>
                                      </p:tavLst>
                                    </p:anim>
                                    <p:animEffect transition="in" filter="fade">
                                      <p:cBhvr>
                                        <p:cTn id="24" dur="500"/>
                                        <p:tgtEl>
                                          <p:spTgt spid="12290"/>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9" dur="500"/>
                                        <p:tgtEl>
                                          <p:spTgt spid="5">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2291"/>
                                        </p:tgtEl>
                                        <p:attrNameLst>
                                          <p:attrName>style.visibility</p:attrName>
                                        </p:attrNameLst>
                                      </p:cBhvr>
                                      <p:to>
                                        <p:strVal val="visible"/>
                                      </p:to>
                                    </p:set>
                                    <p:anim calcmode="lin" valueType="num">
                                      <p:cBhvr>
                                        <p:cTn id="34" dur="500" fill="hold"/>
                                        <p:tgtEl>
                                          <p:spTgt spid="12291"/>
                                        </p:tgtEl>
                                        <p:attrNameLst>
                                          <p:attrName>ppt_w</p:attrName>
                                        </p:attrNameLst>
                                      </p:cBhvr>
                                      <p:tavLst>
                                        <p:tav tm="0">
                                          <p:val>
                                            <p:fltVal val="0"/>
                                          </p:val>
                                        </p:tav>
                                        <p:tav tm="100000">
                                          <p:val>
                                            <p:strVal val="#ppt_w"/>
                                          </p:val>
                                        </p:tav>
                                      </p:tavLst>
                                    </p:anim>
                                    <p:anim calcmode="lin" valueType="num">
                                      <p:cBhvr>
                                        <p:cTn id="35" dur="500" fill="hold"/>
                                        <p:tgtEl>
                                          <p:spTgt spid="12291"/>
                                        </p:tgtEl>
                                        <p:attrNameLst>
                                          <p:attrName>ppt_h</p:attrName>
                                        </p:attrNameLst>
                                      </p:cBhvr>
                                      <p:tavLst>
                                        <p:tav tm="0">
                                          <p:val>
                                            <p:fltVal val="0"/>
                                          </p:val>
                                        </p:tav>
                                        <p:tav tm="100000">
                                          <p:val>
                                            <p:strVal val="#ppt_h"/>
                                          </p:val>
                                        </p:tav>
                                      </p:tavLst>
                                    </p:anim>
                                    <p:animEffect transition="in" filter="fade">
                                      <p:cBhvr>
                                        <p:cTn id="36" dur="500"/>
                                        <p:tgtEl>
                                          <p:spTgt spid="12291"/>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randombar(horizontal)">
                                      <p:cBhvr>
                                        <p:cTn id="41" dur="500"/>
                                        <p:tgtEl>
                                          <p:spTgt spid="5">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12292"/>
                                        </p:tgtEl>
                                        <p:attrNameLst>
                                          <p:attrName>style.visibility</p:attrName>
                                        </p:attrNameLst>
                                      </p:cBhvr>
                                      <p:to>
                                        <p:strVal val="visible"/>
                                      </p:to>
                                    </p:set>
                                    <p:anim calcmode="lin" valueType="num">
                                      <p:cBhvr>
                                        <p:cTn id="46" dur="500" fill="hold"/>
                                        <p:tgtEl>
                                          <p:spTgt spid="12292"/>
                                        </p:tgtEl>
                                        <p:attrNameLst>
                                          <p:attrName>ppt_w</p:attrName>
                                        </p:attrNameLst>
                                      </p:cBhvr>
                                      <p:tavLst>
                                        <p:tav tm="0">
                                          <p:val>
                                            <p:fltVal val="0"/>
                                          </p:val>
                                        </p:tav>
                                        <p:tav tm="100000">
                                          <p:val>
                                            <p:strVal val="#ppt_w"/>
                                          </p:val>
                                        </p:tav>
                                      </p:tavLst>
                                    </p:anim>
                                    <p:anim calcmode="lin" valueType="num">
                                      <p:cBhvr>
                                        <p:cTn id="47" dur="500" fill="hold"/>
                                        <p:tgtEl>
                                          <p:spTgt spid="12292"/>
                                        </p:tgtEl>
                                        <p:attrNameLst>
                                          <p:attrName>ppt_h</p:attrName>
                                        </p:attrNameLst>
                                      </p:cBhvr>
                                      <p:tavLst>
                                        <p:tav tm="0">
                                          <p:val>
                                            <p:fltVal val="0"/>
                                          </p:val>
                                        </p:tav>
                                        <p:tav tm="100000">
                                          <p:val>
                                            <p:strVal val="#ppt_h"/>
                                          </p:val>
                                        </p:tav>
                                      </p:tavLst>
                                    </p:anim>
                                    <p:animEffect transition="in" filter="fade">
                                      <p:cBhvr>
                                        <p:cTn id="48" dur="500"/>
                                        <p:tgtEl>
                                          <p:spTgt spid="12292"/>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12293"/>
                                        </p:tgtEl>
                                        <p:attrNameLst>
                                          <p:attrName>style.visibility</p:attrName>
                                        </p:attrNameLst>
                                      </p:cBhvr>
                                      <p:to>
                                        <p:strVal val="visible"/>
                                      </p:to>
                                    </p:set>
                                    <p:anim calcmode="lin" valueType="num">
                                      <p:cBhvr>
                                        <p:cTn id="53" dur="500" fill="hold"/>
                                        <p:tgtEl>
                                          <p:spTgt spid="12293"/>
                                        </p:tgtEl>
                                        <p:attrNameLst>
                                          <p:attrName>ppt_w</p:attrName>
                                        </p:attrNameLst>
                                      </p:cBhvr>
                                      <p:tavLst>
                                        <p:tav tm="0">
                                          <p:val>
                                            <p:fltVal val="0"/>
                                          </p:val>
                                        </p:tav>
                                        <p:tav tm="100000">
                                          <p:val>
                                            <p:strVal val="#ppt_w"/>
                                          </p:val>
                                        </p:tav>
                                      </p:tavLst>
                                    </p:anim>
                                    <p:anim calcmode="lin" valueType="num">
                                      <p:cBhvr>
                                        <p:cTn id="54" dur="500" fill="hold"/>
                                        <p:tgtEl>
                                          <p:spTgt spid="12293"/>
                                        </p:tgtEl>
                                        <p:attrNameLst>
                                          <p:attrName>ppt_h</p:attrName>
                                        </p:attrNameLst>
                                      </p:cBhvr>
                                      <p:tavLst>
                                        <p:tav tm="0">
                                          <p:val>
                                            <p:fltVal val="0"/>
                                          </p:val>
                                        </p:tav>
                                        <p:tav tm="100000">
                                          <p:val>
                                            <p:strVal val="#ppt_h"/>
                                          </p:val>
                                        </p:tav>
                                      </p:tavLst>
                                    </p:anim>
                                    <p:animEffect transition="in" filter="fade">
                                      <p:cBhvr>
                                        <p:cTn id="55" dur="5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3970318"/>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切片和索引</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smtClean="0">
                <a:solidFill>
                  <a:schemeClr val="accent5">
                    <a:lumMod val="75000"/>
                  </a:schemeClr>
                </a:solidFill>
                <a:latin typeface="微软雅黑" pitchFamily="34" charset="-122"/>
                <a:ea typeface="微软雅黑" pitchFamily="34" charset="-122"/>
              </a:rPr>
              <a:t>ndarray </a:t>
            </a:r>
            <a:r>
              <a:rPr lang="zh-CN" altLang="en-US" sz="1600" smtClean="0">
                <a:solidFill>
                  <a:schemeClr val="accent5">
                    <a:lumMod val="75000"/>
                  </a:schemeClr>
                </a:solidFill>
                <a:latin typeface="微软雅黑" pitchFamily="34" charset="-122"/>
                <a:ea typeface="微软雅黑" pitchFamily="34" charset="-122"/>
              </a:rPr>
              <a:t>对象的内容</a:t>
            </a:r>
            <a:r>
              <a:rPr lang="zh-CN" altLang="en-US" sz="1600">
                <a:solidFill>
                  <a:schemeClr val="accent5">
                    <a:lumMod val="75000"/>
                  </a:schemeClr>
                </a:solidFill>
                <a:latin typeface="微软雅黑" pitchFamily="34" charset="-122"/>
                <a:ea typeface="微软雅黑" pitchFamily="34" charset="-122"/>
              </a:rPr>
              <a:t>可以通过索引或切片来访问和</a:t>
            </a:r>
            <a:r>
              <a:rPr lang="zh-CN" altLang="en-US" sz="1600" smtClean="0">
                <a:solidFill>
                  <a:schemeClr val="accent5">
                    <a:lumMod val="75000"/>
                  </a:schemeClr>
                </a:solidFill>
                <a:latin typeface="微软雅黑" pitchFamily="34" charset="-122"/>
                <a:ea typeface="微软雅黑" pitchFamily="34" charset="-122"/>
              </a:rPr>
              <a:t>修改。与 </a:t>
            </a:r>
            <a:r>
              <a:rPr lang="en-US" altLang="zh-CN" sz="1600">
                <a:solidFill>
                  <a:schemeClr val="accent5">
                    <a:lumMod val="75000"/>
                  </a:schemeClr>
                </a:solidFill>
                <a:latin typeface="微软雅黑" pitchFamily="34" charset="-122"/>
                <a:ea typeface="微软雅黑" pitchFamily="34" charset="-122"/>
              </a:rPr>
              <a:t>Python </a:t>
            </a:r>
            <a:r>
              <a:rPr lang="zh-CN" altLang="en-US" sz="1600">
                <a:solidFill>
                  <a:schemeClr val="accent5">
                    <a:lumMod val="75000"/>
                  </a:schemeClr>
                </a:solidFill>
                <a:latin typeface="微软雅黑" pitchFamily="34" charset="-122"/>
                <a:ea typeface="微软雅黑" pitchFamily="34" charset="-122"/>
              </a:rPr>
              <a:t>中 </a:t>
            </a:r>
            <a:r>
              <a:rPr lang="en-US" altLang="zh-CN" sz="1600">
                <a:solidFill>
                  <a:schemeClr val="accent5">
                    <a:lumMod val="75000"/>
                  </a:schemeClr>
                </a:solidFill>
                <a:latin typeface="微软雅黑" pitchFamily="34" charset="-122"/>
                <a:ea typeface="微软雅黑" pitchFamily="34" charset="-122"/>
              </a:rPr>
              <a:t>list </a:t>
            </a:r>
            <a:r>
              <a:rPr lang="zh-CN" altLang="en-US" sz="1600">
                <a:solidFill>
                  <a:schemeClr val="accent5">
                    <a:lumMod val="75000"/>
                  </a:schemeClr>
                </a:solidFill>
                <a:latin typeface="微软雅黑" pitchFamily="34" charset="-122"/>
                <a:ea typeface="微软雅黑" pitchFamily="34" charset="-122"/>
              </a:rPr>
              <a:t>的切片操作</a:t>
            </a:r>
            <a:r>
              <a:rPr lang="zh-CN" altLang="en-US" sz="1600" smtClean="0">
                <a:solidFill>
                  <a:schemeClr val="accent5">
                    <a:lumMod val="75000"/>
                  </a:schemeClr>
                </a:solidFill>
                <a:latin typeface="微软雅黑" pitchFamily="34" charset="-122"/>
                <a:ea typeface="微软雅黑" pitchFamily="34" charset="-122"/>
              </a:rPr>
              <a:t>一样</a:t>
            </a:r>
            <a:r>
              <a:rPr lang="zh-CN" altLang="en-US" sz="160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通过</a:t>
            </a:r>
            <a:r>
              <a:rPr lang="zh-CN" altLang="en-US" sz="1600">
                <a:solidFill>
                  <a:schemeClr val="accent5">
                    <a:lumMod val="75000"/>
                  </a:schemeClr>
                </a:solidFill>
                <a:latin typeface="微软雅黑" pitchFamily="34" charset="-122"/>
                <a:ea typeface="微软雅黑" pitchFamily="34" charset="-122"/>
              </a:rPr>
              <a:t>内置的 </a:t>
            </a:r>
            <a:r>
              <a:rPr lang="en-US" altLang="zh-CN" sz="1600">
                <a:solidFill>
                  <a:schemeClr val="accent5">
                    <a:lumMod val="75000"/>
                  </a:schemeClr>
                </a:solidFill>
                <a:latin typeface="微软雅黑" pitchFamily="34" charset="-122"/>
                <a:ea typeface="微软雅黑" pitchFamily="34" charset="-122"/>
              </a:rPr>
              <a:t>slice </a:t>
            </a:r>
            <a:r>
              <a:rPr lang="zh-CN" altLang="en-US" sz="1600">
                <a:solidFill>
                  <a:schemeClr val="accent5">
                    <a:lumMod val="75000"/>
                  </a:schemeClr>
                </a:solidFill>
                <a:latin typeface="微软雅黑" pitchFamily="34" charset="-122"/>
                <a:ea typeface="微软雅黑" pitchFamily="34" charset="-122"/>
              </a:rPr>
              <a:t>函数</a:t>
            </a:r>
            <a:r>
              <a:rPr lang="zh-CN" altLang="en-US" sz="1600" smtClean="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指定</a:t>
            </a:r>
            <a:r>
              <a:rPr lang="zh-CN" altLang="en-US" sz="1600" smtClean="0">
                <a:solidFill>
                  <a:schemeClr val="accent5">
                    <a:lumMod val="75000"/>
                  </a:schemeClr>
                </a:solidFill>
                <a:latin typeface="微软雅黑" pitchFamily="34" charset="-122"/>
                <a:ea typeface="微软雅黑" pitchFamily="34" charset="-122"/>
              </a:rPr>
              <a:t> </a:t>
            </a:r>
            <a:r>
              <a:rPr lang="en-US" altLang="zh-CN" sz="1600">
                <a:solidFill>
                  <a:schemeClr val="accent5">
                    <a:lumMod val="75000"/>
                  </a:schemeClr>
                </a:solidFill>
                <a:latin typeface="微软雅黑" pitchFamily="34" charset="-122"/>
                <a:ea typeface="微软雅黑" pitchFamily="34" charset="-122"/>
              </a:rPr>
              <a:t>start, stop </a:t>
            </a:r>
            <a:r>
              <a:rPr lang="zh-CN" altLang="en-US" sz="1600">
                <a:solidFill>
                  <a:schemeClr val="accent5">
                    <a:lumMod val="75000"/>
                  </a:schemeClr>
                </a:solidFill>
                <a:latin typeface="微软雅黑" pitchFamily="34" charset="-122"/>
                <a:ea typeface="微软雅黑" pitchFamily="34" charset="-122"/>
              </a:rPr>
              <a:t>及 </a:t>
            </a:r>
            <a:r>
              <a:rPr lang="en-US" altLang="zh-CN" sz="1600">
                <a:solidFill>
                  <a:schemeClr val="accent5">
                    <a:lumMod val="75000"/>
                  </a:schemeClr>
                </a:solidFill>
                <a:latin typeface="微软雅黑" pitchFamily="34" charset="-122"/>
                <a:ea typeface="微软雅黑" pitchFamily="34" charset="-122"/>
              </a:rPr>
              <a:t>step </a:t>
            </a:r>
            <a:r>
              <a:rPr lang="zh-CN" altLang="en-US" sz="1600">
                <a:solidFill>
                  <a:schemeClr val="accent5">
                    <a:lumMod val="75000"/>
                  </a:schemeClr>
                </a:solidFill>
                <a:latin typeface="微软雅黑" pitchFamily="34" charset="-122"/>
                <a:ea typeface="微软雅黑" pitchFamily="34" charset="-122"/>
              </a:rPr>
              <a:t>参数</a:t>
            </a:r>
            <a:r>
              <a:rPr lang="zh-CN" altLang="en-US" sz="1600" smtClean="0">
                <a:solidFill>
                  <a:schemeClr val="accent5">
                    <a:lumMod val="75000"/>
                  </a:schemeClr>
                </a:solidFill>
                <a:latin typeface="微软雅黑" pitchFamily="34" charset="-122"/>
                <a:ea typeface="微软雅黑" pitchFamily="34" charset="-122"/>
              </a:rPr>
              <a:t>进行切割以提取</a:t>
            </a:r>
            <a:r>
              <a:rPr lang="zh-CN" altLang="en-US" sz="1600">
                <a:solidFill>
                  <a:schemeClr val="accent5">
                    <a:lumMod val="75000"/>
                  </a:schemeClr>
                </a:solidFill>
                <a:latin typeface="微软雅黑" pitchFamily="34" charset="-122"/>
                <a:ea typeface="微软雅黑" pitchFamily="34" charset="-122"/>
              </a:rPr>
              <a:t>子数组</a:t>
            </a:r>
            <a:r>
              <a:rPr lang="zh-CN" altLang="en-US" sz="1600" smtClean="0">
                <a:solidFill>
                  <a:schemeClr val="accent5">
                    <a:lumMod val="75000"/>
                  </a:schemeClr>
                </a:solidFill>
                <a:latin typeface="微软雅黑" pitchFamily="34" charset="-122"/>
                <a:ea typeface="微软雅黑" pitchFamily="34" charset="-122"/>
              </a:rPr>
              <a:t>，然后从</a:t>
            </a:r>
            <a:r>
              <a:rPr lang="zh-CN" altLang="en-US" sz="1600">
                <a:solidFill>
                  <a:schemeClr val="accent5">
                    <a:lumMod val="75000"/>
                  </a:schemeClr>
                </a:solidFill>
                <a:latin typeface="微软雅黑" pitchFamily="34" charset="-122"/>
                <a:ea typeface="微软雅黑" pitchFamily="34" charset="-122"/>
              </a:rPr>
              <a:t>可迭代对象中建立 </a:t>
            </a:r>
            <a:r>
              <a:rPr lang="en-US" altLang="zh-CN" sz="1600" smtClean="0">
                <a:solidFill>
                  <a:schemeClr val="accent5">
                    <a:lumMod val="75000"/>
                  </a:schemeClr>
                </a:solidFill>
                <a:latin typeface="微软雅黑" pitchFamily="34" charset="-122"/>
                <a:ea typeface="微软雅黑" pitchFamily="34" charset="-122"/>
              </a:rPr>
              <a:t>ndarray </a:t>
            </a:r>
            <a:r>
              <a:rPr lang="zh-CN" altLang="en-US" sz="1600" smtClean="0">
                <a:solidFill>
                  <a:schemeClr val="accent5">
                    <a:lumMod val="75000"/>
                  </a:schemeClr>
                </a:solidFill>
                <a:latin typeface="微软雅黑" pitchFamily="34" charset="-122"/>
                <a:ea typeface="微软雅黑" pitchFamily="34" charset="-122"/>
              </a:rPr>
              <a:t>对象，返回一维数组。</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例：从</a:t>
            </a:r>
            <a:r>
              <a:rPr lang="zh-CN" altLang="en-US" sz="1600">
                <a:solidFill>
                  <a:schemeClr val="accent5">
                    <a:lumMod val="75000"/>
                  </a:schemeClr>
                </a:solidFill>
                <a:latin typeface="微软雅黑" pitchFamily="34" charset="-122"/>
                <a:ea typeface="微软雅黑" pitchFamily="34" charset="-122"/>
              </a:rPr>
              <a:t>索引</a:t>
            </a:r>
            <a:r>
              <a:rPr lang="en-US" altLang="zh-CN" sz="1600">
                <a:solidFill>
                  <a:schemeClr val="accent5">
                    <a:lumMod val="75000"/>
                  </a:schemeClr>
                </a:solidFill>
                <a:latin typeface="微软雅黑" pitchFamily="34" charset="-122"/>
                <a:ea typeface="微软雅黑" pitchFamily="34" charset="-122"/>
              </a:rPr>
              <a:t>2</a:t>
            </a:r>
            <a:r>
              <a:rPr lang="zh-CN" altLang="en-US" sz="1600">
                <a:solidFill>
                  <a:schemeClr val="accent5">
                    <a:lumMod val="75000"/>
                  </a:schemeClr>
                </a:solidFill>
                <a:latin typeface="微软雅黑" pitchFamily="34" charset="-122"/>
                <a:ea typeface="微软雅黑" pitchFamily="34" charset="-122"/>
              </a:rPr>
              <a:t>至索引</a:t>
            </a:r>
            <a:r>
              <a:rPr lang="en-US" altLang="zh-CN" sz="1600">
                <a:solidFill>
                  <a:schemeClr val="accent5">
                    <a:lumMod val="75000"/>
                  </a:schemeClr>
                </a:solidFill>
                <a:latin typeface="微软雅黑" pitchFamily="34" charset="-122"/>
                <a:ea typeface="微软雅黑" pitchFamily="34" charset="-122"/>
              </a:rPr>
              <a:t>7</a:t>
            </a:r>
            <a:r>
              <a:rPr lang="zh-CN" altLang="en-US" sz="1600">
                <a:solidFill>
                  <a:schemeClr val="accent5">
                    <a:lumMod val="75000"/>
                  </a:schemeClr>
                </a:solidFill>
                <a:latin typeface="微软雅黑" pitchFamily="34" charset="-122"/>
                <a:ea typeface="微软雅黑" pitchFamily="34" charset="-122"/>
              </a:rPr>
              <a:t>，间隔为</a:t>
            </a:r>
            <a:r>
              <a:rPr lang="en-US" altLang="zh-CN" sz="1600" smtClean="0">
                <a:solidFill>
                  <a:schemeClr val="accent5">
                    <a:lumMod val="75000"/>
                  </a:schemeClr>
                </a:solidFill>
                <a:latin typeface="微软雅黑" pitchFamily="34" charset="-122"/>
                <a:ea typeface="微软雅黑" pitchFamily="34" charset="-122"/>
              </a:rPr>
              <a:t>2</a:t>
            </a:r>
            <a:r>
              <a:rPr lang="zh-CN" altLang="en-US" sz="1600" smtClean="0">
                <a:solidFill>
                  <a:schemeClr val="accent5">
                    <a:lumMod val="75000"/>
                  </a:schemeClr>
                </a:solidFill>
                <a:latin typeface="微软雅黑" pitchFamily="34" charset="-122"/>
                <a:ea typeface="微软雅黑" pitchFamily="34" charset="-122"/>
              </a:rPr>
              <a:t>提取子数组</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除了使用</a:t>
            </a:r>
            <a:r>
              <a:rPr lang="en-US" altLang="zh-CN" sz="1600" smtClean="0">
                <a:solidFill>
                  <a:schemeClr val="accent5">
                    <a:lumMod val="75000"/>
                  </a:schemeClr>
                </a:solidFill>
                <a:latin typeface="微软雅黑" pitchFamily="34" charset="-122"/>
                <a:ea typeface="微软雅黑" pitchFamily="34" charset="-122"/>
              </a:rPr>
              <a:t>slice</a:t>
            </a:r>
            <a:r>
              <a:rPr lang="zh-CN" altLang="en-US" sz="1600">
                <a:solidFill>
                  <a:schemeClr val="accent5">
                    <a:lumMod val="75000"/>
                  </a:schemeClr>
                </a:solidFill>
                <a:latin typeface="微软雅黑" pitchFamily="34" charset="-122"/>
                <a:ea typeface="微软雅黑" pitchFamily="34" charset="-122"/>
              </a:rPr>
              <a:t>函数，也</a:t>
            </a:r>
            <a:r>
              <a:rPr lang="zh-CN" altLang="en-US" sz="1600" smtClean="0">
                <a:solidFill>
                  <a:schemeClr val="accent5">
                    <a:lumMod val="75000"/>
                  </a:schemeClr>
                </a:solidFill>
                <a:latin typeface="微软雅黑" pitchFamily="34" charset="-122"/>
                <a:ea typeface="微软雅黑" pitchFamily="34" charset="-122"/>
              </a:rPr>
              <a:t>可以通过</a:t>
            </a:r>
            <a:r>
              <a:rPr lang="zh-CN" altLang="en-US" sz="1600">
                <a:solidFill>
                  <a:schemeClr val="accent5">
                    <a:lumMod val="75000"/>
                  </a:schemeClr>
                </a:solidFill>
                <a:latin typeface="微软雅黑" pitchFamily="34" charset="-122"/>
                <a:ea typeface="微软雅黑" pitchFamily="34" charset="-122"/>
              </a:rPr>
              <a:t>冒号分隔切片参数 </a:t>
            </a:r>
            <a:r>
              <a:rPr lang="en-US" altLang="zh-CN" sz="1600">
                <a:solidFill>
                  <a:schemeClr val="accent5">
                    <a:lumMod val="75000"/>
                  </a:schemeClr>
                </a:solidFill>
                <a:latin typeface="微软雅黑" pitchFamily="34" charset="-122"/>
                <a:ea typeface="微软雅黑" pitchFamily="34" charset="-122"/>
              </a:rPr>
              <a:t>start:stop:step </a:t>
            </a:r>
            <a:r>
              <a:rPr lang="zh-CN" altLang="en-US" sz="1600">
                <a:solidFill>
                  <a:schemeClr val="accent5">
                    <a:lumMod val="75000"/>
                  </a:schemeClr>
                </a:solidFill>
                <a:latin typeface="微软雅黑" pitchFamily="34" charset="-122"/>
                <a:ea typeface="微软雅黑" pitchFamily="34" charset="-122"/>
              </a:rPr>
              <a:t>来进行切片</a:t>
            </a:r>
            <a:r>
              <a:rPr lang="zh-CN" altLang="en-US" sz="1600" smtClean="0">
                <a:solidFill>
                  <a:schemeClr val="accent5">
                    <a:lumMod val="75000"/>
                  </a:schemeClr>
                </a:solidFill>
                <a:latin typeface="微软雅黑" pitchFamily="34" charset="-122"/>
                <a:ea typeface="微软雅黑" pitchFamily="34" charset="-122"/>
              </a:rPr>
              <a:t>操作。（如果只出现一个冒号，则冒号前的数字则表示</a:t>
            </a:r>
            <a:r>
              <a:rPr lang="en-US" altLang="zh-CN" sz="1600" smtClean="0">
                <a:solidFill>
                  <a:schemeClr val="accent5">
                    <a:lumMod val="75000"/>
                  </a:schemeClr>
                </a:solidFill>
                <a:latin typeface="微软雅黑" pitchFamily="34" charset="-122"/>
                <a:ea typeface="微软雅黑" pitchFamily="34" charset="-122"/>
              </a:rPr>
              <a:t>start</a:t>
            </a:r>
            <a:r>
              <a:rPr lang="zh-CN" altLang="en-US" sz="1600" smtClean="0">
                <a:solidFill>
                  <a:schemeClr val="accent5">
                    <a:lumMod val="75000"/>
                  </a:schemeClr>
                </a:solidFill>
                <a:latin typeface="微软雅黑" pitchFamily="34" charset="-122"/>
                <a:ea typeface="微软雅黑" pitchFamily="34" charset="-122"/>
              </a:rPr>
              <a:t>，冒号后的数字表示</a:t>
            </a:r>
            <a:r>
              <a:rPr lang="en-US" altLang="zh-CN" sz="1600" smtClean="0">
                <a:solidFill>
                  <a:schemeClr val="accent5">
                    <a:lumMod val="75000"/>
                  </a:schemeClr>
                </a:solidFill>
                <a:latin typeface="微软雅黑" pitchFamily="34" charset="-122"/>
                <a:ea typeface="微软雅黑" pitchFamily="34" charset="-122"/>
              </a:rPr>
              <a:t>stop</a:t>
            </a:r>
            <a:r>
              <a:rPr lang="zh-CN" altLang="en-US" sz="1600" smtClean="0">
                <a:solidFill>
                  <a:schemeClr val="accent5">
                    <a:lumMod val="75000"/>
                  </a:schemeClr>
                </a:solidFill>
                <a:latin typeface="微软雅黑" pitchFamily="34" charset="-122"/>
                <a:ea typeface="微软雅黑" pitchFamily="34" charset="-122"/>
              </a:rPr>
              <a:t>）</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014" y="3066286"/>
            <a:ext cx="1371972" cy="550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9834" y="3789040"/>
            <a:ext cx="2736303" cy="191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9924" y="4889889"/>
            <a:ext cx="1184151" cy="483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83568" y="5785519"/>
            <a:ext cx="3526795" cy="307777"/>
          </a:xfrm>
          <a:prstGeom prst="rect">
            <a:avLst/>
          </a:prstGeom>
          <a:ln>
            <a:noFill/>
          </a:ln>
        </p:spPr>
        <p:style>
          <a:lnRef idx="3">
            <a:schemeClr val="lt1"/>
          </a:lnRef>
          <a:fillRef idx="1">
            <a:schemeClr val="accent3"/>
          </a:fillRef>
          <a:effectRef idx="1">
            <a:schemeClr val="accent3"/>
          </a:effectRef>
          <a:fontRef idx="minor">
            <a:schemeClr val="lt1"/>
          </a:fontRef>
        </p:style>
        <p:txBody>
          <a:bodyPr wrap="square" rtlCol="0">
            <a:spAutoFit/>
          </a:bodyPr>
          <a:lstStyle/>
          <a:p>
            <a:r>
              <a:rPr lang="zh-CN" altLang="en-US" sz="1400" smtClean="0">
                <a:latin typeface="微软雅黑" pitchFamily="34" charset="-122"/>
                <a:ea typeface="微软雅黑" pitchFamily="34" charset="-122"/>
              </a:rPr>
              <a:t>注：冒号切片的切割区间为左闭右开区间。</a:t>
            </a:r>
            <a:endParaRPr lang="zh-CN" altLang="en-US" sz="1400">
              <a:latin typeface="微软雅黑" pitchFamily="34" charset="-122"/>
              <a:ea typeface="微软雅黑" pitchFamily="34" charset="-122"/>
            </a:endParaRPr>
          </a:p>
        </p:txBody>
      </p:sp>
    </p:spTree>
    <p:extLst>
      <p:ext uri="{BB962C8B-B14F-4D97-AF65-F5344CB8AC3E}">
        <p14:creationId xmlns:p14="http://schemas.microsoft.com/office/powerpoint/2010/main" val="405600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4338"/>
                                        </p:tgtEl>
                                        <p:attrNameLst>
                                          <p:attrName>style.visibility</p:attrName>
                                        </p:attrNameLst>
                                      </p:cBhvr>
                                      <p:to>
                                        <p:strVal val="visible"/>
                                      </p:to>
                                    </p:set>
                                    <p:anim calcmode="lin" valueType="num">
                                      <p:cBhvr>
                                        <p:cTn id="22" dur="500" fill="hold"/>
                                        <p:tgtEl>
                                          <p:spTgt spid="14338"/>
                                        </p:tgtEl>
                                        <p:attrNameLst>
                                          <p:attrName>ppt_w</p:attrName>
                                        </p:attrNameLst>
                                      </p:cBhvr>
                                      <p:tavLst>
                                        <p:tav tm="0">
                                          <p:val>
                                            <p:fltVal val="0"/>
                                          </p:val>
                                        </p:tav>
                                        <p:tav tm="100000">
                                          <p:val>
                                            <p:strVal val="#ppt_w"/>
                                          </p:val>
                                        </p:tav>
                                      </p:tavLst>
                                    </p:anim>
                                    <p:anim calcmode="lin" valueType="num">
                                      <p:cBhvr>
                                        <p:cTn id="23" dur="500" fill="hold"/>
                                        <p:tgtEl>
                                          <p:spTgt spid="14338"/>
                                        </p:tgtEl>
                                        <p:attrNameLst>
                                          <p:attrName>ppt_h</p:attrName>
                                        </p:attrNameLst>
                                      </p:cBhvr>
                                      <p:tavLst>
                                        <p:tav tm="0">
                                          <p:val>
                                            <p:fltVal val="0"/>
                                          </p:val>
                                        </p:tav>
                                        <p:tav tm="100000">
                                          <p:val>
                                            <p:strVal val="#ppt_h"/>
                                          </p:val>
                                        </p:tav>
                                      </p:tavLst>
                                    </p:anim>
                                    <p:animEffect transition="in" filter="fade">
                                      <p:cBhvr>
                                        <p:cTn id="24" dur="500"/>
                                        <p:tgtEl>
                                          <p:spTgt spid="14338"/>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4339"/>
                                        </p:tgtEl>
                                        <p:attrNameLst>
                                          <p:attrName>style.visibility</p:attrName>
                                        </p:attrNameLst>
                                      </p:cBhvr>
                                      <p:to>
                                        <p:strVal val="visible"/>
                                      </p:to>
                                    </p:set>
                                    <p:anim calcmode="lin" valueType="num">
                                      <p:cBhvr>
                                        <p:cTn id="29" dur="500" fill="hold"/>
                                        <p:tgtEl>
                                          <p:spTgt spid="14339"/>
                                        </p:tgtEl>
                                        <p:attrNameLst>
                                          <p:attrName>ppt_w</p:attrName>
                                        </p:attrNameLst>
                                      </p:cBhvr>
                                      <p:tavLst>
                                        <p:tav tm="0">
                                          <p:val>
                                            <p:fltVal val="0"/>
                                          </p:val>
                                        </p:tav>
                                        <p:tav tm="100000">
                                          <p:val>
                                            <p:strVal val="#ppt_w"/>
                                          </p:val>
                                        </p:tav>
                                      </p:tavLst>
                                    </p:anim>
                                    <p:anim calcmode="lin" valueType="num">
                                      <p:cBhvr>
                                        <p:cTn id="30" dur="500" fill="hold"/>
                                        <p:tgtEl>
                                          <p:spTgt spid="14339"/>
                                        </p:tgtEl>
                                        <p:attrNameLst>
                                          <p:attrName>ppt_h</p:attrName>
                                        </p:attrNameLst>
                                      </p:cBhvr>
                                      <p:tavLst>
                                        <p:tav tm="0">
                                          <p:val>
                                            <p:fltVal val="0"/>
                                          </p:val>
                                        </p:tav>
                                        <p:tav tm="100000">
                                          <p:val>
                                            <p:strVal val="#ppt_h"/>
                                          </p:val>
                                        </p:tav>
                                      </p:tavLst>
                                    </p:anim>
                                    <p:animEffect transition="in" filter="fade">
                                      <p:cBhvr>
                                        <p:cTn id="31" dur="500"/>
                                        <p:tgtEl>
                                          <p:spTgt spid="14339"/>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6" dur="500"/>
                                        <p:tgtEl>
                                          <p:spTgt spid="5">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14340"/>
                                        </p:tgtEl>
                                        <p:attrNameLst>
                                          <p:attrName>style.visibility</p:attrName>
                                        </p:attrNameLst>
                                      </p:cBhvr>
                                      <p:to>
                                        <p:strVal val="visible"/>
                                      </p:to>
                                    </p:set>
                                    <p:anim calcmode="lin" valueType="num">
                                      <p:cBhvr>
                                        <p:cTn id="41" dur="500" fill="hold"/>
                                        <p:tgtEl>
                                          <p:spTgt spid="14340"/>
                                        </p:tgtEl>
                                        <p:attrNameLst>
                                          <p:attrName>ppt_w</p:attrName>
                                        </p:attrNameLst>
                                      </p:cBhvr>
                                      <p:tavLst>
                                        <p:tav tm="0">
                                          <p:val>
                                            <p:fltVal val="0"/>
                                          </p:val>
                                        </p:tav>
                                        <p:tav tm="100000">
                                          <p:val>
                                            <p:strVal val="#ppt_w"/>
                                          </p:val>
                                        </p:tav>
                                      </p:tavLst>
                                    </p:anim>
                                    <p:anim calcmode="lin" valueType="num">
                                      <p:cBhvr>
                                        <p:cTn id="42" dur="500" fill="hold"/>
                                        <p:tgtEl>
                                          <p:spTgt spid="14340"/>
                                        </p:tgtEl>
                                        <p:attrNameLst>
                                          <p:attrName>ppt_h</p:attrName>
                                        </p:attrNameLst>
                                      </p:cBhvr>
                                      <p:tavLst>
                                        <p:tav tm="0">
                                          <p:val>
                                            <p:fltVal val="0"/>
                                          </p:val>
                                        </p:tav>
                                        <p:tav tm="100000">
                                          <p:val>
                                            <p:strVal val="#ppt_h"/>
                                          </p:val>
                                        </p:tav>
                                      </p:tavLst>
                                    </p:anim>
                                    <p:animEffect transition="in" filter="fade">
                                      <p:cBhvr>
                                        <p:cTn id="43" dur="500"/>
                                        <p:tgtEl>
                                          <p:spTgt spid="14340"/>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3231654"/>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切片和索引</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续</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多维数组相对复杂一些，如：</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此外，还可以使用省略号“</a:t>
            </a:r>
            <a:r>
              <a:rPr lang="en-US" altLang="zh-CN" sz="1600" smtClean="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”来指明切片值（</a:t>
            </a:r>
            <a:r>
              <a:rPr lang="en-US" altLang="zh-CN" sz="1600" smtClean="0">
                <a:solidFill>
                  <a:schemeClr val="accent5">
                    <a:lumMod val="75000"/>
                  </a:schemeClr>
                </a:solidFill>
                <a:latin typeface="微软雅黑" pitchFamily="34" charset="-122"/>
                <a:ea typeface="微软雅黑" pitchFamily="34" charset="-122"/>
              </a:rPr>
              <a:t>start</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end</a:t>
            </a:r>
            <a:r>
              <a:rPr lang="zh-CN" altLang="en-US" sz="1600" smtClean="0">
                <a:solidFill>
                  <a:schemeClr val="accent5">
                    <a:lumMod val="75000"/>
                  </a:schemeClr>
                </a:solidFill>
                <a:latin typeface="微软雅黑" pitchFamily="34" charset="-122"/>
                <a:ea typeface="微软雅黑" pitchFamily="34" charset="-122"/>
              </a:rPr>
              <a:t>）为轴</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axis</a:t>
            </a:r>
            <a:r>
              <a:rPr lang="zh-CN" altLang="en-US" sz="1600" smtClean="0">
                <a:solidFill>
                  <a:schemeClr val="accent5">
                    <a:lumMod val="75000"/>
                  </a:schemeClr>
                </a:solidFill>
                <a:latin typeface="微软雅黑" pitchFamily="34" charset="-122"/>
                <a:ea typeface="微软雅黑" pitchFamily="34" charset="-122"/>
              </a:rPr>
              <a:t>）的索引。如果</a:t>
            </a:r>
            <a:r>
              <a:rPr lang="zh-CN" altLang="en-US" sz="1600">
                <a:solidFill>
                  <a:schemeClr val="accent5">
                    <a:lumMod val="75000"/>
                  </a:schemeClr>
                </a:solidFill>
                <a:latin typeface="微软雅黑" pitchFamily="34" charset="-122"/>
                <a:ea typeface="微软雅黑" pitchFamily="34" charset="-122"/>
              </a:rPr>
              <a:t>在行位置使用省略号，它将返回</a:t>
            </a:r>
            <a:r>
              <a:rPr lang="zh-CN" altLang="en-US" sz="1600" smtClean="0">
                <a:solidFill>
                  <a:schemeClr val="accent5">
                    <a:lumMod val="75000"/>
                  </a:schemeClr>
                </a:solidFill>
                <a:latin typeface="微软雅黑" pitchFamily="34" charset="-122"/>
                <a:ea typeface="微软雅黑" pitchFamily="34" charset="-122"/>
              </a:rPr>
              <a:t>包含列中</a:t>
            </a:r>
            <a:r>
              <a:rPr lang="zh-CN" altLang="en-US" sz="1600">
                <a:solidFill>
                  <a:schemeClr val="accent5">
                    <a:lumMod val="75000"/>
                  </a:schemeClr>
                </a:solidFill>
                <a:latin typeface="微软雅黑" pitchFamily="34" charset="-122"/>
                <a:ea typeface="微软雅黑" pitchFamily="34" charset="-122"/>
              </a:rPr>
              <a:t>元素的 </a:t>
            </a:r>
            <a:r>
              <a:rPr lang="en-US" altLang="zh-CN" sz="1600" smtClean="0">
                <a:solidFill>
                  <a:schemeClr val="accent5">
                    <a:lumMod val="75000"/>
                  </a:schemeClr>
                </a:solidFill>
                <a:latin typeface="微软雅黑" pitchFamily="34" charset="-122"/>
                <a:ea typeface="微软雅黑" pitchFamily="34" charset="-122"/>
              </a:rPr>
              <a:t>ndarray</a:t>
            </a:r>
            <a:r>
              <a:rPr lang="zh-CN" altLang="en-US" sz="1600" smtClean="0">
                <a:solidFill>
                  <a:schemeClr val="accent5">
                    <a:lumMod val="75000"/>
                  </a:schemeClr>
                </a:solidFill>
                <a:latin typeface="微软雅黑" pitchFamily="34" charset="-122"/>
                <a:ea typeface="微软雅黑" pitchFamily="34" charset="-122"/>
              </a:rPr>
              <a:t>，列位置相反。</a:t>
            </a:r>
            <a:endParaRPr lang="en-US" altLang="zh-CN" sz="1600">
              <a:solidFill>
                <a:schemeClr val="accent5">
                  <a:lumMod val="75000"/>
                </a:schemeClr>
              </a:solidFill>
              <a:latin typeface="微软雅黑" pitchFamily="34" charset="-122"/>
              <a:ea typeface="微软雅黑" pitchFamily="34" charset="-122"/>
            </a:endParaRPr>
          </a:p>
        </p:txBody>
      </p:sp>
      <p:pic>
        <p:nvPicPr>
          <p:cNvPr id="143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3854" y="1924383"/>
            <a:ext cx="2536292" cy="564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3854" y="2598812"/>
            <a:ext cx="483306" cy="715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0056" y="4140374"/>
            <a:ext cx="2683887" cy="15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9026" y="4570718"/>
            <a:ext cx="409601" cy="1113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889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4341"/>
                                        </p:tgtEl>
                                        <p:attrNameLst>
                                          <p:attrName>style.visibility</p:attrName>
                                        </p:attrNameLst>
                                      </p:cBhvr>
                                      <p:to>
                                        <p:strVal val="visible"/>
                                      </p:to>
                                    </p:set>
                                    <p:anim calcmode="lin" valueType="num">
                                      <p:cBhvr>
                                        <p:cTn id="17" dur="500" fill="hold"/>
                                        <p:tgtEl>
                                          <p:spTgt spid="14341"/>
                                        </p:tgtEl>
                                        <p:attrNameLst>
                                          <p:attrName>ppt_w</p:attrName>
                                        </p:attrNameLst>
                                      </p:cBhvr>
                                      <p:tavLst>
                                        <p:tav tm="0">
                                          <p:val>
                                            <p:fltVal val="0"/>
                                          </p:val>
                                        </p:tav>
                                        <p:tav tm="100000">
                                          <p:val>
                                            <p:strVal val="#ppt_w"/>
                                          </p:val>
                                        </p:tav>
                                      </p:tavLst>
                                    </p:anim>
                                    <p:anim calcmode="lin" valueType="num">
                                      <p:cBhvr>
                                        <p:cTn id="18" dur="500" fill="hold"/>
                                        <p:tgtEl>
                                          <p:spTgt spid="14341"/>
                                        </p:tgtEl>
                                        <p:attrNameLst>
                                          <p:attrName>ppt_h</p:attrName>
                                        </p:attrNameLst>
                                      </p:cBhvr>
                                      <p:tavLst>
                                        <p:tav tm="0">
                                          <p:val>
                                            <p:fltVal val="0"/>
                                          </p:val>
                                        </p:tav>
                                        <p:tav tm="100000">
                                          <p:val>
                                            <p:strVal val="#ppt_h"/>
                                          </p:val>
                                        </p:tav>
                                      </p:tavLst>
                                    </p:anim>
                                    <p:animEffect transition="in" filter="fade">
                                      <p:cBhvr>
                                        <p:cTn id="19" dur="500"/>
                                        <p:tgtEl>
                                          <p:spTgt spid="14341"/>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4342"/>
                                        </p:tgtEl>
                                        <p:attrNameLst>
                                          <p:attrName>style.visibility</p:attrName>
                                        </p:attrNameLst>
                                      </p:cBhvr>
                                      <p:to>
                                        <p:strVal val="visible"/>
                                      </p:to>
                                    </p:set>
                                    <p:anim calcmode="lin" valueType="num">
                                      <p:cBhvr>
                                        <p:cTn id="24" dur="500" fill="hold"/>
                                        <p:tgtEl>
                                          <p:spTgt spid="14342"/>
                                        </p:tgtEl>
                                        <p:attrNameLst>
                                          <p:attrName>ppt_w</p:attrName>
                                        </p:attrNameLst>
                                      </p:cBhvr>
                                      <p:tavLst>
                                        <p:tav tm="0">
                                          <p:val>
                                            <p:fltVal val="0"/>
                                          </p:val>
                                        </p:tav>
                                        <p:tav tm="100000">
                                          <p:val>
                                            <p:strVal val="#ppt_w"/>
                                          </p:val>
                                        </p:tav>
                                      </p:tavLst>
                                    </p:anim>
                                    <p:anim calcmode="lin" valueType="num">
                                      <p:cBhvr>
                                        <p:cTn id="25" dur="500" fill="hold"/>
                                        <p:tgtEl>
                                          <p:spTgt spid="14342"/>
                                        </p:tgtEl>
                                        <p:attrNameLst>
                                          <p:attrName>ppt_h</p:attrName>
                                        </p:attrNameLst>
                                      </p:cBhvr>
                                      <p:tavLst>
                                        <p:tav tm="0">
                                          <p:val>
                                            <p:fltVal val="0"/>
                                          </p:val>
                                        </p:tav>
                                        <p:tav tm="100000">
                                          <p:val>
                                            <p:strVal val="#ppt_h"/>
                                          </p:val>
                                        </p:tav>
                                      </p:tavLst>
                                    </p:anim>
                                    <p:animEffect transition="in" filter="fade">
                                      <p:cBhvr>
                                        <p:cTn id="26" dur="500"/>
                                        <p:tgtEl>
                                          <p:spTgt spid="14342"/>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1" dur="500"/>
                                        <p:tgtEl>
                                          <p:spTgt spid="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5362"/>
                                        </p:tgtEl>
                                        <p:attrNameLst>
                                          <p:attrName>style.visibility</p:attrName>
                                        </p:attrNameLst>
                                      </p:cBhvr>
                                      <p:to>
                                        <p:strVal val="visible"/>
                                      </p:to>
                                    </p:set>
                                    <p:anim calcmode="lin" valueType="num">
                                      <p:cBhvr>
                                        <p:cTn id="36" dur="500" fill="hold"/>
                                        <p:tgtEl>
                                          <p:spTgt spid="15362"/>
                                        </p:tgtEl>
                                        <p:attrNameLst>
                                          <p:attrName>ppt_w</p:attrName>
                                        </p:attrNameLst>
                                      </p:cBhvr>
                                      <p:tavLst>
                                        <p:tav tm="0">
                                          <p:val>
                                            <p:fltVal val="0"/>
                                          </p:val>
                                        </p:tav>
                                        <p:tav tm="100000">
                                          <p:val>
                                            <p:strVal val="#ppt_w"/>
                                          </p:val>
                                        </p:tav>
                                      </p:tavLst>
                                    </p:anim>
                                    <p:anim calcmode="lin" valueType="num">
                                      <p:cBhvr>
                                        <p:cTn id="37" dur="500" fill="hold"/>
                                        <p:tgtEl>
                                          <p:spTgt spid="15362"/>
                                        </p:tgtEl>
                                        <p:attrNameLst>
                                          <p:attrName>ppt_h</p:attrName>
                                        </p:attrNameLst>
                                      </p:cBhvr>
                                      <p:tavLst>
                                        <p:tav tm="0">
                                          <p:val>
                                            <p:fltVal val="0"/>
                                          </p:val>
                                        </p:tav>
                                        <p:tav tm="100000">
                                          <p:val>
                                            <p:strVal val="#ppt_h"/>
                                          </p:val>
                                        </p:tav>
                                      </p:tavLst>
                                    </p:anim>
                                    <p:animEffect transition="in" filter="fade">
                                      <p:cBhvr>
                                        <p:cTn id="38" dur="500"/>
                                        <p:tgtEl>
                                          <p:spTgt spid="15362"/>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15363"/>
                                        </p:tgtEl>
                                        <p:attrNameLst>
                                          <p:attrName>style.visibility</p:attrName>
                                        </p:attrNameLst>
                                      </p:cBhvr>
                                      <p:to>
                                        <p:strVal val="visible"/>
                                      </p:to>
                                    </p:set>
                                    <p:anim calcmode="lin" valueType="num">
                                      <p:cBhvr>
                                        <p:cTn id="43" dur="500" fill="hold"/>
                                        <p:tgtEl>
                                          <p:spTgt spid="15363"/>
                                        </p:tgtEl>
                                        <p:attrNameLst>
                                          <p:attrName>ppt_w</p:attrName>
                                        </p:attrNameLst>
                                      </p:cBhvr>
                                      <p:tavLst>
                                        <p:tav tm="0">
                                          <p:val>
                                            <p:fltVal val="0"/>
                                          </p:val>
                                        </p:tav>
                                        <p:tav tm="100000">
                                          <p:val>
                                            <p:strVal val="#ppt_w"/>
                                          </p:val>
                                        </p:tav>
                                      </p:tavLst>
                                    </p:anim>
                                    <p:anim calcmode="lin" valueType="num">
                                      <p:cBhvr>
                                        <p:cTn id="44" dur="500" fill="hold"/>
                                        <p:tgtEl>
                                          <p:spTgt spid="15363"/>
                                        </p:tgtEl>
                                        <p:attrNameLst>
                                          <p:attrName>ppt_h</p:attrName>
                                        </p:attrNameLst>
                                      </p:cBhvr>
                                      <p:tavLst>
                                        <p:tav tm="0">
                                          <p:val>
                                            <p:fltVal val="0"/>
                                          </p:val>
                                        </p:tav>
                                        <p:tav tm="100000">
                                          <p:val>
                                            <p:strVal val="#ppt_h"/>
                                          </p:val>
                                        </p:tav>
                                      </p:tavLst>
                                    </p:anim>
                                    <p:animEffect transition="in" filter="fade">
                                      <p:cBhvr>
                                        <p:cTn id="45"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862322"/>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切片和索引</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高级索引</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除了切片索引外，数组可以由整数数组索引、布尔索引及花式索引。</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b="1" smtClean="0">
                <a:solidFill>
                  <a:schemeClr val="accent5">
                    <a:lumMod val="75000"/>
                  </a:schemeClr>
                </a:solidFill>
                <a:latin typeface="微软雅黑" pitchFamily="34" charset="-122"/>
                <a:ea typeface="微软雅黑" pitchFamily="34" charset="-122"/>
              </a:rPr>
              <a:t>整数</a:t>
            </a:r>
            <a:r>
              <a:rPr lang="zh-CN" altLang="en-US" sz="1600" b="1">
                <a:solidFill>
                  <a:schemeClr val="accent5">
                    <a:lumMod val="75000"/>
                  </a:schemeClr>
                </a:solidFill>
                <a:latin typeface="微软雅黑" pitchFamily="34" charset="-122"/>
                <a:ea typeface="微软雅黑" pitchFamily="34" charset="-122"/>
              </a:rPr>
              <a:t>数组索引</a:t>
            </a:r>
            <a:endParaRPr lang="en-US" altLang="zh-CN" sz="1600" b="1"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例</a:t>
            </a:r>
            <a:r>
              <a:rPr lang="en-US" altLang="zh-CN" sz="1600" smtClean="0">
                <a:solidFill>
                  <a:schemeClr val="accent5">
                    <a:lumMod val="75000"/>
                  </a:schemeClr>
                </a:solidFill>
                <a:latin typeface="微软雅黑" pitchFamily="34" charset="-122"/>
                <a:ea typeface="微软雅黑" pitchFamily="34" charset="-122"/>
              </a:rPr>
              <a:t>1</a:t>
            </a:r>
            <a:r>
              <a:rPr lang="zh-CN" altLang="en-US" sz="1600" smtClean="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获取数组中</a:t>
            </a:r>
            <a:r>
              <a:rPr lang="en-US" altLang="zh-CN" sz="160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0 ,</a:t>
            </a:r>
            <a:r>
              <a:rPr lang="en-US" altLang="zh-CN" sz="1600">
                <a:solidFill>
                  <a:schemeClr val="accent5">
                    <a:lumMod val="75000"/>
                  </a:schemeClr>
                </a:solidFill>
                <a:latin typeface="微软雅黑" pitchFamily="34" charset="-122"/>
                <a:ea typeface="微软雅黑" pitchFamily="34" charset="-122"/>
              </a:rPr>
              <a:t>0)</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1 ,</a:t>
            </a:r>
            <a:r>
              <a:rPr lang="en-US" altLang="zh-CN" sz="1600">
                <a:solidFill>
                  <a:schemeClr val="accent5">
                    <a:lumMod val="75000"/>
                  </a:schemeClr>
                </a:solidFill>
                <a:latin typeface="微软雅黑" pitchFamily="34" charset="-122"/>
                <a:ea typeface="微软雅黑" pitchFamily="34" charset="-122"/>
              </a:rPr>
              <a:t>1)</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(2</a:t>
            </a:r>
            <a:r>
              <a:rPr lang="en-US" altLang="zh-CN" sz="1600" smtClean="0">
                <a:solidFill>
                  <a:schemeClr val="accent5">
                    <a:lumMod val="75000"/>
                  </a:schemeClr>
                </a:solidFill>
                <a:latin typeface="微软雅黑" pitchFamily="34" charset="-122"/>
                <a:ea typeface="微软雅黑" pitchFamily="34" charset="-122"/>
              </a:rPr>
              <a:t>, 0)</a:t>
            </a:r>
            <a:r>
              <a:rPr lang="zh-CN" altLang="en-US" sz="1600" smtClean="0">
                <a:solidFill>
                  <a:schemeClr val="accent5">
                    <a:lumMod val="75000"/>
                  </a:schemeClr>
                </a:solidFill>
                <a:latin typeface="微软雅黑" pitchFamily="34" charset="-122"/>
                <a:ea typeface="微软雅黑" pitchFamily="34" charset="-122"/>
              </a:rPr>
              <a:t>坐标处</a:t>
            </a:r>
            <a:r>
              <a:rPr lang="zh-CN" altLang="en-US" sz="1600">
                <a:solidFill>
                  <a:schemeClr val="accent5">
                    <a:lumMod val="75000"/>
                  </a:schemeClr>
                </a:solidFill>
                <a:latin typeface="微软雅黑" pitchFamily="34" charset="-122"/>
                <a:ea typeface="微软雅黑" pitchFamily="34" charset="-122"/>
              </a:rPr>
              <a:t>的元素</a:t>
            </a: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例</a:t>
            </a:r>
            <a:r>
              <a:rPr lang="en-US" altLang="zh-CN" sz="1600" smtClean="0">
                <a:solidFill>
                  <a:schemeClr val="accent5">
                    <a:lumMod val="75000"/>
                  </a:schemeClr>
                </a:solidFill>
                <a:latin typeface="微软雅黑" pitchFamily="34" charset="-122"/>
                <a:ea typeface="微软雅黑" pitchFamily="34" charset="-122"/>
              </a:rPr>
              <a:t>2</a:t>
            </a:r>
            <a:r>
              <a:rPr lang="zh-CN" altLang="en-US" sz="1600" smtClean="0">
                <a:solidFill>
                  <a:schemeClr val="accent5">
                    <a:lumMod val="75000"/>
                  </a:schemeClr>
                </a:solidFill>
                <a:latin typeface="微软雅黑" pitchFamily="34" charset="-122"/>
                <a:ea typeface="微软雅黑" pitchFamily="34" charset="-122"/>
              </a:rPr>
              <a:t>：获取 </a:t>
            </a:r>
            <a:r>
              <a:rPr lang="en-US" altLang="zh-CN" sz="1600" smtClean="0">
                <a:solidFill>
                  <a:schemeClr val="accent5">
                    <a:lumMod val="75000"/>
                  </a:schemeClr>
                </a:solidFill>
                <a:latin typeface="微软雅黑" pitchFamily="34" charset="-122"/>
                <a:ea typeface="微软雅黑" pitchFamily="34" charset="-122"/>
              </a:rPr>
              <a:t>4X3 </a:t>
            </a:r>
            <a:r>
              <a:rPr lang="zh-CN" altLang="en-US" sz="1600" smtClean="0">
                <a:solidFill>
                  <a:schemeClr val="accent5">
                    <a:lumMod val="75000"/>
                  </a:schemeClr>
                </a:solidFill>
                <a:latin typeface="微软雅黑" pitchFamily="34" charset="-122"/>
                <a:ea typeface="微软雅黑" pitchFamily="34" charset="-122"/>
              </a:rPr>
              <a:t>的数组中四</a:t>
            </a:r>
            <a:r>
              <a:rPr lang="zh-CN" altLang="en-US" sz="1600">
                <a:solidFill>
                  <a:schemeClr val="accent5">
                    <a:lumMod val="75000"/>
                  </a:schemeClr>
                </a:solidFill>
                <a:latin typeface="微软雅黑" pitchFamily="34" charset="-122"/>
                <a:ea typeface="微软雅黑" pitchFamily="34" charset="-122"/>
              </a:rPr>
              <a:t>个角的</a:t>
            </a:r>
            <a:r>
              <a:rPr lang="zh-CN" altLang="en-US" sz="1600" smtClean="0">
                <a:solidFill>
                  <a:schemeClr val="accent5">
                    <a:lumMod val="75000"/>
                  </a:schemeClr>
                </a:solidFill>
                <a:latin typeface="微软雅黑" pitchFamily="34" charset="-122"/>
                <a:ea typeface="微软雅黑" pitchFamily="34" charset="-122"/>
              </a:rPr>
              <a:t>元素</a:t>
            </a:r>
            <a:endParaRPr lang="en-US" altLang="zh-CN" sz="1600">
              <a:solidFill>
                <a:schemeClr val="accent5">
                  <a:lumMod val="75000"/>
                </a:schemeClr>
              </a:solidFill>
              <a:latin typeface="微软雅黑" pitchFamily="34" charset="-122"/>
              <a:ea typeface="微软雅黑" pitchFamily="34" charset="-122"/>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7375" y="2682921"/>
            <a:ext cx="2489249" cy="584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6494" y="3789040"/>
            <a:ext cx="3291012" cy="123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5284" y="3789040"/>
            <a:ext cx="866848" cy="1720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1068" y="2682921"/>
            <a:ext cx="380262" cy="563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016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6386"/>
                                        </p:tgtEl>
                                        <p:attrNameLst>
                                          <p:attrName>style.visibility</p:attrName>
                                        </p:attrNameLst>
                                      </p:cBhvr>
                                      <p:to>
                                        <p:strVal val="visible"/>
                                      </p:to>
                                    </p:set>
                                    <p:animEffect transition="in" filter="randombar(horizontal)">
                                      <p:cBhvr>
                                        <p:cTn id="27" dur="500"/>
                                        <p:tgtEl>
                                          <p:spTgt spid="16386"/>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 calcmode="lin" valueType="num">
                                      <p:cBhvr>
                                        <p:cTn id="32" dur="500" fill="hold"/>
                                        <p:tgtEl>
                                          <p:spTgt spid="1026"/>
                                        </p:tgtEl>
                                        <p:attrNameLst>
                                          <p:attrName>ppt_w</p:attrName>
                                        </p:attrNameLst>
                                      </p:cBhvr>
                                      <p:tavLst>
                                        <p:tav tm="0">
                                          <p:val>
                                            <p:fltVal val="0"/>
                                          </p:val>
                                        </p:tav>
                                        <p:tav tm="100000">
                                          <p:val>
                                            <p:strVal val="#ppt_w"/>
                                          </p:val>
                                        </p:tav>
                                      </p:tavLst>
                                    </p:anim>
                                    <p:anim calcmode="lin" valueType="num">
                                      <p:cBhvr>
                                        <p:cTn id="33" dur="500" fill="hold"/>
                                        <p:tgtEl>
                                          <p:spTgt spid="1026"/>
                                        </p:tgtEl>
                                        <p:attrNameLst>
                                          <p:attrName>ppt_h</p:attrName>
                                        </p:attrNameLst>
                                      </p:cBhvr>
                                      <p:tavLst>
                                        <p:tav tm="0">
                                          <p:val>
                                            <p:fltVal val="0"/>
                                          </p:val>
                                        </p:tav>
                                        <p:tav tm="100000">
                                          <p:val>
                                            <p:strVal val="#ppt_h"/>
                                          </p:val>
                                        </p:tav>
                                      </p:tavLst>
                                    </p:anim>
                                    <p:animEffect transition="in" filter="fade">
                                      <p:cBhvr>
                                        <p:cTn id="34" dur="500"/>
                                        <p:tgtEl>
                                          <p:spTgt spid="1026"/>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9" dur="500"/>
                                        <p:tgtEl>
                                          <p:spTgt spid="5">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16388"/>
                                        </p:tgtEl>
                                        <p:attrNameLst>
                                          <p:attrName>style.visibility</p:attrName>
                                        </p:attrNameLst>
                                      </p:cBhvr>
                                      <p:to>
                                        <p:strVal val="visible"/>
                                      </p:to>
                                    </p:set>
                                    <p:animEffect transition="in" filter="randombar(horizontal)">
                                      <p:cBhvr>
                                        <p:cTn id="44" dur="500"/>
                                        <p:tgtEl>
                                          <p:spTgt spid="16388"/>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16389"/>
                                        </p:tgtEl>
                                        <p:attrNameLst>
                                          <p:attrName>style.visibility</p:attrName>
                                        </p:attrNameLst>
                                      </p:cBhvr>
                                      <p:to>
                                        <p:strVal val="visible"/>
                                      </p:to>
                                    </p:set>
                                    <p:animEffect transition="in" filter="randombar(horizontal)">
                                      <p:cBhvr>
                                        <p:cTn id="49"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zh-CN" altLang="en-US" b="1">
                <a:solidFill>
                  <a:schemeClr val="accent5">
                    <a:lumMod val="50000"/>
                  </a:schemeClr>
                </a:solidFill>
                <a:latin typeface="微软雅黑" pitchFamily="34" charset="-122"/>
                <a:ea typeface="微软雅黑" pitchFamily="34" charset="-122"/>
              </a:rPr>
              <a:t>课程资料的获取与答疑形式</a:t>
            </a:r>
            <a:endParaRPr lang="en-US" altLang="zh-CN" b="1">
              <a:solidFill>
                <a:schemeClr val="accent5">
                  <a:lumMod val="50000"/>
                </a:schemeClr>
              </a:solidFill>
              <a:latin typeface="微软雅黑" pitchFamily="34" charset="-122"/>
              <a:ea typeface="微软雅黑" pitchFamily="34" charset="-122"/>
            </a:endParaRPr>
          </a:p>
          <a:p>
            <a:pPr>
              <a:lnSpc>
                <a:spcPct val="150000"/>
              </a:lnSpc>
            </a:pPr>
            <a:r>
              <a:rPr lang="zh-CN" altLang="en-US" sz="1600" smtClean="0">
                <a:solidFill>
                  <a:schemeClr val="accent5">
                    <a:lumMod val="75000"/>
                  </a:schemeClr>
                </a:solidFill>
                <a:latin typeface="微软雅黑" pitchFamily="34" charset="-122"/>
                <a:ea typeface="微软雅黑" pitchFamily="34" charset="-122"/>
              </a:rPr>
              <a:t>课程</a:t>
            </a:r>
            <a:r>
              <a:rPr lang="en-US" altLang="zh-CN" sz="1600" smtClean="0">
                <a:solidFill>
                  <a:schemeClr val="accent5">
                    <a:lumMod val="75000"/>
                  </a:schemeClr>
                </a:solidFill>
                <a:latin typeface="微软雅黑" pitchFamily="34" charset="-122"/>
                <a:ea typeface="微软雅黑" pitchFamily="34" charset="-122"/>
              </a:rPr>
              <a:t>PPT</a:t>
            </a:r>
            <a:r>
              <a:rPr lang="zh-CN" altLang="en-US" sz="1600" smtClean="0">
                <a:solidFill>
                  <a:schemeClr val="accent5">
                    <a:lumMod val="75000"/>
                  </a:schemeClr>
                </a:solidFill>
                <a:latin typeface="微软雅黑" pitchFamily="34" charset="-122"/>
                <a:ea typeface="微软雅黑" pitchFamily="34" charset="-122"/>
              </a:rPr>
              <a:t>及源码可在</a:t>
            </a:r>
            <a:r>
              <a:rPr lang="en-US" altLang="zh-CN" sz="1600" smtClean="0">
                <a:solidFill>
                  <a:schemeClr val="accent5">
                    <a:lumMod val="75000"/>
                  </a:schemeClr>
                </a:solidFill>
                <a:latin typeface="微软雅黑" pitchFamily="34" charset="-122"/>
                <a:ea typeface="微软雅黑" pitchFamily="34" charset="-122"/>
                <a:hlinkClick r:id="rId2"/>
              </a:rPr>
              <a:t>Github</a:t>
            </a:r>
            <a:r>
              <a:rPr lang="zh-CN" altLang="en-US" sz="1600" smtClean="0">
                <a:solidFill>
                  <a:schemeClr val="accent5">
                    <a:lumMod val="75000"/>
                  </a:schemeClr>
                </a:solidFill>
                <a:latin typeface="微软雅黑" pitchFamily="34" charset="-122"/>
                <a:ea typeface="微软雅黑" pitchFamily="34" charset="-122"/>
              </a:rPr>
              <a:t>上下载，答疑方式也在</a:t>
            </a:r>
            <a:r>
              <a:rPr lang="en-US" altLang="zh-CN" sz="1600" smtClean="0">
                <a:solidFill>
                  <a:schemeClr val="accent5">
                    <a:lumMod val="75000"/>
                  </a:schemeClr>
                </a:solidFill>
                <a:latin typeface="微软雅黑" pitchFamily="34" charset="-122"/>
                <a:ea typeface="微软雅黑" pitchFamily="34" charset="-122"/>
              </a:rPr>
              <a:t>Github</a:t>
            </a:r>
            <a:r>
              <a:rPr lang="zh-CN" altLang="en-US" sz="1600" smtClean="0">
                <a:solidFill>
                  <a:schemeClr val="accent5">
                    <a:lumMod val="75000"/>
                  </a:schemeClr>
                </a:solidFill>
                <a:latin typeface="微软雅黑" pitchFamily="34" charset="-122"/>
                <a:ea typeface="微软雅黑" pitchFamily="34" charset="-122"/>
              </a:rPr>
              <a:t>上以提</a:t>
            </a:r>
            <a:r>
              <a:rPr lang="en-US" altLang="zh-CN" sz="1600" smtClean="0">
                <a:solidFill>
                  <a:schemeClr val="accent5">
                    <a:lumMod val="75000"/>
                  </a:schemeClr>
                </a:solidFill>
                <a:latin typeface="微软雅黑" pitchFamily="34" charset="-122"/>
                <a:ea typeface="微软雅黑" pitchFamily="34" charset="-122"/>
              </a:rPr>
              <a:t>issue</a:t>
            </a:r>
            <a:r>
              <a:rPr lang="zh-CN" altLang="en-US" sz="1600" smtClean="0">
                <a:solidFill>
                  <a:schemeClr val="accent5">
                    <a:lumMod val="75000"/>
                  </a:schemeClr>
                </a:solidFill>
                <a:latin typeface="微软雅黑" pitchFamily="34" charset="-122"/>
                <a:ea typeface="微软雅黑" pitchFamily="34" charset="-122"/>
              </a:rPr>
              <a:t>方式进行。具体操作如下：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1026" name="Picture 2" descr="D:\Course\Python\Python-Data-Analysis\image\gi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875" y="2374070"/>
            <a:ext cx="7040251" cy="3503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86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500" fill="hold"/>
                                        <p:tgtEl>
                                          <p:spTgt spid="1026"/>
                                        </p:tgtEl>
                                        <p:attrNameLst>
                                          <p:attrName>ppt_w</p:attrName>
                                        </p:attrNameLst>
                                      </p:cBhvr>
                                      <p:tavLst>
                                        <p:tav tm="0">
                                          <p:val>
                                            <p:fltVal val="0"/>
                                          </p:val>
                                        </p:tav>
                                        <p:tav tm="100000">
                                          <p:val>
                                            <p:strVal val="#ppt_w"/>
                                          </p:val>
                                        </p:tav>
                                      </p:tavLst>
                                    </p:anim>
                                    <p:anim calcmode="lin" valueType="num">
                                      <p:cBhvr>
                                        <p:cTn id="13" dur="500" fill="hold"/>
                                        <p:tgtEl>
                                          <p:spTgt spid="1026"/>
                                        </p:tgtEl>
                                        <p:attrNameLst>
                                          <p:attrName>ppt_h</p:attrName>
                                        </p:attrNameLst>
                                      </p:cBhvr>
                                      <p:tavLst>
                                        <p:tav tm="0">
                                          <p:val>
                                            <p:fltVal val="0"/>
                                          </p:val>
                                        </p:tav>
                                        <p:tav tm="100000">
                                          <p:val>
                                            <p:strVal val="#ppt_h"/>
                                          </p:val>
                                        </p:tav>
                                      </p:tavLst>
                                    </p:anim>
                                    <p:animEffect transition="in" filter="fade">
                                      <p:cBhvr>
                                        <p:cTn id="1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3231654"/>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切片和索引</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高级索引</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续</a:t>
            </a:r>
            <a:endParaRPr lang="en-US" altLang="zh-CN" b="1" smtClean="0">
              <a:solidFill>
                <a:schemeClr val="accent5">
                  <a:lumMod val="50000"/>
                </a:schemeClr>
              </a:solidFill>
              <a:latin typeface="微软雅黑" pitchFamily="34" charset="-122"/>
              <a:ea typeface="微软雅黑" pitchFamily="34" charset="-122"/>
            </a:endParaRPr>
          </a:p>
          <a:p>
            <a:pPr marL="342900" lvl="0" indent="-342900">
              <a:lnSpc>
                <a:spcPct val="150000"/>
              </a:lnSpc>
              <a:buFont typeface="+mj-lt"/>
              <a:buAutoNum type="arabicPeriod" startAt="2"/>
            </a:pPr>
            <a:r>
              <a:rPr lang="zh-CN" altLang="en-US" sz="1600" b="1" smtClean="0">
                <a:solidFill>
                  <a:srgbClr val="4BACC6">
                    <a:lumMod val="75000"/>
                  </a:srgbClr>
                </a:solidFill>
                <a:latin typeface="微软雅黑" pitchFamily="34" charset="-122"/>
                <a:ea typeface="微软雅黑" pitchFamily="34" charset="-122"/>
              </a:rPr>
              <a:t>布尔索引</a:t>
            </a:r>
            <a:endParaRPr lang="en-US" altLang="zh-CN" sz="1600" b="1">
              <a:solidFill>
                <a:srgbClr val="4BACC6">
                  <a:lumMod val="75000"/>
                </a:srgb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例</a:t>
            </a:r>
            <a:r>
              <a:rPr lang="en-US" altLang="zh-CN" sz="1600">
                <a:solidFill>
                  <a:schemeClr val="accent5">
                    <a:lumMod val="75000"/>
                  </a:schemeClr>
                </a:solidFill>
                <a:latin typeface="微软雅黑" pitchFamily="34" charset="-122"/>
                <a:ea typeface="微软雅黑" pitchFamily="34" charset="-122"/>
              </a:rPr>
              <a:t>1</a:t>
            </a:r>
            <a:r>
              <a:rPr lang="zh-CN" altLang="en-US" sz="1600" smtClean="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获取</a:t>
            </a:r>
            <a:r>
              <a:rPr lang="zh-CN" altLang="en-US" sz="1600" smtClean="0">
                <a:solidFill>
                  <a:schemeClr val="accent5">
                    <a:lumMod val="75000"/>
                  </a:schemeClr>
                </a:solidFill>
                <a:latin typeface="微软雅黑" pitchFamily="34" charset="-122"/>
                <a:ea typeface="微软雅黑" pitchFamily="34" charset="-122"/>
              </a:rPr>
              <a:t>数组大于 </a:t>
            </a:r>
            <a:r>
              <a:rPr lang="en-US" altLang="zh-CN" sz="1600">
                <a:solidFill>
                  <a:schemeClr val="accent5">
                    <a:lumMod val="75000"/>
                  </a:schemeClr>
                </a:solidFill>
                <a:latin typeface="微软雅黑" pitchFamily="34" charset="-122"/>
                <a:ea typeface="微软雅黑" pitchFamily="34" charset="-122"/>
              </a:rPr>
              <a:t>5 </a:t>
            </a:r>
            <a:r>
              <a:rPr lang="zh-CN" altLang="en-US" sz="1600" smtClean="0">
                <a:solidFill>
                  <a:schemeClr val="accent5">
                    <a:lumMod val="75000"/>
                  </a:schemeClr>
                </a:solidFill>
                <a:latin typeface="微软雅黑" pitchFamily="34" charset="-122"/>
                <a:ea typeface="微软雅黑" pitchFamily="34" charset="-122"/>
              </a:rPr>
              <a:t>的元素</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例</a:t>
            </a:r>
            <a:r>
              <a:rPr lang="en-US" altLang="zh-CN" sz="1600" smtClean="0">
                <a:solidFill>
                  <a:schemeClr val="accent5">
                    <a:lumMod val="75000"/>
                  </a:schemeClr>
                </a:solidFill>
                <a:latin typeface="微软雅黑" pitchFamily="34" charset="-122"/>
                <a:ea typeface="微软雅黑" pitchFamily="34" charset="-122"/>
              </a:rPr>
              <a:t>2</a:t>
            </a:r>
            <a:r>
              <a:rPr lang="zh-CN" altLang="en-US" sz="1600" smtClean="0">
                <a:solidFill>
                  <a:schemeClr val="accent5">
                    <a:lumMod val="75000"/>
                  </a:schemeClr>
                </a:solidFill>
                <a:latin typeface="微软雅黑" pitchFamily="34" charset="-122"/>
                <a:ea typeface="微软雅黑" pitchFamily="34" charset="-122"/>
              </a:rPr>
              <a:t>：过滤数组中的</a:t>
            </a:r>
            <a:r>
              <a:rPr lang="en-US" altLang="zh-CN" sz="1600" smtClean="0">
                <a:solidFill>
                  <a:schemeClr val="accent5">
                    <a:lumMod val="75000"/>
                  </a:schemeClr>
                </a:solidFill>
                <a:latin typeface="微软雅黑" pitchFamily="34" charset="-122"/>
                <a:ea typeface="微软雅黑" pitchFamily="34" charset="-122"/>
              </a:rPr>
              <a:t>NaN</a:t>
            </a:r>
            <a:endParaRPr lang="en-US" altLang="zh-CN" sz="1600">
              <a:solidFill>
                <a:schemeClr val="accent5">
                  <a:lumMod val="75000"/>
                </a:schemeClr>
              </a:solidFill>
              <a:latin typeface="微软雅黑" pitchFamily="34" charset="-122"/>
              <a:ea typeface="微软雅黑" pitchFamily="34" charset="-122"/>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0392" y="2295922"/>
            <a:ext cx="3303215" cy="470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0393" y="2839021"/>
            <a:ext cx="1291568" cy="825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0672" y="4120927"/>
            <a:ext cx="3082653" cy="41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0673" y="4658304"/>
            <a:ext cx="1037272" cy="277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931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7410"/>
                                        </p:tgtEl>
                                        <p:attrNameLst>
                                          <p:attrName>style.visibility</p:attrName>
                                        </p:attrNameLst>
                                      </p:cBhvr>
                                      <p:to>
                                        <p:strVal val="visible"/>
                                      </p:to>
                                    </p:set>
                                    <p:anim calcmode="lin" valueType="num">
                                      <p:cBhvr>
                                        <p:cTn id="22" dur="500" fill="hold"/>
                                        <p:tgtEl>
                                          <p:spTgt spid="17410"/>
                                        </p:tgtEl>
                                        <p:attrNameLst>
                                          <p:attrName>ppt_w</p:attrName>
                                        </p:attrNameLst>
                                      </p:cBhvr>
                                      <p:tavLst>
                                        <p:tav tm="0">
                                          <p:val>
                                            <p:fltVal val="0"/>
                                          </p:val>
                                        </p:tav>
                                        <p:tav tm="100000">
                                          <p:val>
                                            <p:strVal val="#ppt_w"/>
                                          </p:val>
                                        </p:tav>
                                      </p:tavLst>
                                    </p:anim>
                                    <p:anim calcmode="lin" valueType="num">
                                      <p:cBhvr>
                                        <p:cTn id="23" dur="500" fill="hold"/>
                                        <p:tgtEl>
                                          <p:spTgt spid="17410"/>
                                        </p:tgtEl>
                                        <p:attrNameLst>
                                          <p:attrName>ppt_h</p:attrName>
                                        </p:attrNameLst>
                                      </p:cBhvr>
                                      <p:tavLst>
                                        <p:tav tm="0">
                                          <p:val>
                                            <p:fltVal val="0"/>
                                          </p:val>
                                        </p:tav>
                                        <p:tav tm="100000">
                                          <p:val>
                                            <p:strVal val="#ppt_h"/>
                                          </p:val>
                                        </p:tav>
                                      </p:tavLst>
                                    </p:anim>
                                    <p:animEffect transition="in" filter="fade">
                                      <p:cBhvr>
                                        <p:cTn id="24" dur="500"/>
                                        <p:tgtEl>
                                          <p:spTgt spid="17410"/>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7411"/>
                                        </p:tgtEl>
                                        <p:attrNameLst>
                                          <p:attrName>style.visibility</p:attrName>
                                        </p:attrNameLst>
                                      </p:cBhvr>
                                      <p:to>
                                        <p:strVal val="visible"/>
                                      </p:to>
                                    </p:set>
                                    <p:anim calcmode="lin" valueType="num">
                                      <p:cBhvr>
                                        <p:cTn id="29" dur="500" fill="hold"/>
                                        <p:tgtEl>
                                          <p:spTgt spid="17411"/>
                                        </p:tgtEl>
                                        <p:attrNameLst>
                                          <p:attrName>ppt_w</p:attrName>
                                        </p:attrNameLst>
                                      </p:cBhvr>
                                      <p:tavLst>
                                        <p:tav tm="0">
                                          <p:val>
                                            <p:fltVal val="0"/>
                                          </p:val>
                                        </p:tav>
                                        <p:tav tm="100000">
                                          <p:val>
                                            <p:strVal val="#ppt_w"/>
                                          </p:val>
                                        </p:tav>
                                      </p:tavLst>
                                    </p:anim>
                                    <p:anim calcmode="lin" valueType="num">
                                      <p:cBhvr>
                                        <p:cTn id="30" dur="500" fill="hold"/>
                                        <p:tgtEl>
                                          <p:spTgt spid="17411"/>
                                        </p:tgtEl>
                                        <p:attrNameLst>
                                          <p:attrName>ppt_h</p:attrName>
                                        </p:attrNameLst>
                                      </p:cBhvr>
                                      <p:tavLst>
                                        <p:tav tm="0">
                                          <p:val>
                                            <p:fltVal val="0"/>
                                          </p:val>
                                        </p:tav>
                                        <p:tav tm="100000">
                                          <p:val>
                                            <p:strVal val="#ppt_h"/>
                                          </p:val>
                                        </p:tav>
                                      </p:tavLst>
                                    </p:anim>
                                    <p:animEffect transition="in" filter="fade">
                                      <p:cBhvr>
                                        <p:cTn id="31" dur="500"/>
                                        <p:tgtEl>
                                          <p:spTgt spid="17411"/>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randombar(horizontal)">
                                      <p:cBhvr>
                                        <p:cTn id="36" dur="500"/>
                                        <p:tgtEl>
                                          <p:spTgt spid="5">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17412"/>
                                        </p:tgtEl>
                                        <p:attrNameLst>
                                          <p:attrName>style.visibility</p:attrName>
                                        </p:attrNameLst>
                                      </p:cBhvr>
                                      <p:to>
                                        <p:strVal val="visible"/>
                                      </p:to>
                                    </p:set>
                                    <p:anim calcmode="lin" valueType="num">
                                      <p:cBhvr>
                                        <p:cTn id="41" dur="500" fill="hold"/>
                                        <p:tgtEl>
                                          <p:spTgt spid="17412"/>
                                        </p:tgtEl>
                                        <p:attrNameLst>
                                          <p:attrName>ppt_w</p:attrName>
                                        </p:attrNameLst>
                                      </p:cBhvr>
                                      <p:tavLst>
                                        <p:tav tm="0">
                                          <p:val>
                                            <p:fltVal val="0"/>
                                          </p:val>
                                        </p:tav>
                                        <p:tav tm="100000">
                                          <p:val>
                                            <p:strVal val="#ppt_w"/>
                                          </p:val>
                                        </p:tav>
                                      </p:tavLst>
                                    </p:anim>
                                    <p:anim calcmode="lin" valueType="num">
                                      <p:cBhvr>
                                        <p:cTn id="42" dur="500" fill="hold"/>
                                        <p:tgtEl>
                                          <p:spTgt spid="17412"/>
                                        </p:tgtEl>
                                        <p:attrNameLst>
                                          <p:attrName>ppt_h</p:attrName>
                                        </p:attrNameLst>
                                      </p:cBhvr>
                                      <p:tavLst>
                                        <p:tav tm="0">
                                          <p:val>
                                            <p:fltVal val="0"/>
                                          </p:val>
                                        </p:tav>
                                        <p:tav tm="100000">
                                          <p:val>
                                            <p:strVal val="#ppt_h"/>
                                          </p:val>
                                        </p:tav>
                                      </p:tavLst>
                                    </p:anim>
                                    <p:animEffect transition="in" filter="fade">
                                      <p:cBhvr>
                                        <p:cTn id="43" dur="500"/>
                                        <p:tgtEl>
                                          <p:spTgt spid="17412"/>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17413"/>
                                        </p:tgtEl>
                                        <p:attrNameLst>
                                          <p:attrName>style.visibility</p:attrName>
                                        </p:attrNameLst>
                                      </p:cBhvr>
                                      <p:to>
                                        <p:strVal val="visible"/>
                                      </p:to>
                                    </p:set>
                                    <p:anim calcmode="lin" valueType="num">
                                      <p:cBhvr>
                                        <p:cTn id="48" dur="500" fill="hold"/>
                                        <p:tgtEl>
                                          <p:spTgt spid="17413"/>
                                        </p:tgtEl>
                                        <p:attrNameLst>
                                          <p:attrName>ppt_w</p:attrName>
                                        </p:attrNameLst>
                                      </p:cBhvr>
                                      <p:tavLst>
                                        <p:tav tm="0">
                                          <p:val>
                                            <p:fltVal val="0"/>
                                          </p:val>
                                        </p:tav>
                                        <p:tav tm="100000">
                                          <p:val>
                                            <p:strVal val="#ppt_w"/>
                                          </p:val>
                                        </p:tav>
                                      </p:tavLst>
                                    </p:anim>
                                    <p:anim calcmode="lin" valueType="num">
                                      <p:cBhvr>
                                        <p:cTn id="49" dur="500" fill="hold"/>
                                        <p:tgtEl>
                                          <p:spTgt spid="17413"/>
                                        </p:tgtEl>
                                        <p:attrNameLst>
                                          <p:attrName>ppt_h</p:attrName>
                                        </p:attrNameLst>
                                      </p:cBhvr>
                                      <p:tavLst>
                                        <p:tav tm="0">
                                          <p:val>
                                            <p:fltVal val="0"/>
                                          </p:val>
                                        </p:tav>
                                        <p:tav tm="100000">
                                          <p:val>
                                            <p:strVal val="#ppt_h"/>
                                          </p:val>
                                        </p:tav>
                                      </p:tavLst>
                                    </p:anim>
                                    <p:animEffect transition="in" filter="fade">
                                      <p:cBhvr>
                                        <p:cTn id="50"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862322"/>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切片和索引</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高级索引</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续</a:t>
            </a:r>
            <a:endParaRPr lang="en-US" altLang="zh-CN" b="1" smtClean="0">
              <a:solidFill>
                <a:schemeClr val="accent5">
                  <a:lumMod val="50000"/>
                </a:schemeClr>
              </a:solidFill>
              <a:latin typeface="微软雅黑" pitchFamily="34" charset="-122"/>
              <a:ea typeface="微软雅黑" pitchFamily="34" charset="-122"/>
            </a:endParaRPr>
          </a:p>
          <a:p>
            <a:pPr marL="342900" lvl="0" indent="-342900">
              <a:lnSpc>
                <a:spcPct val="150000"/>
              </a:lnSpc>
              <a:buFont typeface="+mj-lt"/>
              <a:buAutoNum type="arabicPeriod" startAt="3"/>
            </a:pPr>
            <a:r>
              <a:rPr lang="zh-CN" altLang="en-US" sz="1600" b="1" smtClean="0">
                <a:solidFill>
                  <a:srgbClr val="4BACC6">
                    <a:lumMod val="75000"/>
                  </a:srgbClr>
                </a:solidFill>
                <a:latin typeface="微软雅黑" pitchFamily="34" charset="-122"/>
                <a:ea typeface="微软雅黑" pitchFamily="34" charset="-122"/>
              </a:rPr>
              <a:t>花式索引</a:t>
            </a:r>
            <a:endParaRPr lang="en-US" altLang="zh-CN" sz="1600" b="1">
              <a:solidFill>
                <a:srgbClr val="4BACC6">
                  <a:lumMod val="75000"/>
                </a:srgb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例：</a:t>
            </a:r>
            <a:r>
              <a:rPr lang="zh-CN" altLang="en-US" sz="1600">
                <a:solidFill>
                  <a:schemeClr val="accent5">
                    <a:lumMod val="75000"/>
                  </a:schemeClr>
                </a:solidFill>
                <a:latin typeface="微软雅黑" pitchFamily="34" charset="-122"/>
                <a:ea typeface="微软雅黑" pitchFamily="34" charset="-122"/>
              </a:rPr>
              <a:t>顺序、逆序索引</a:t>
            </a:r>
            <a:r>
              <a:rPr lang="zh-CN" altLang="en-US" sz="1600" smtClean="0">
                <a:solidFill>
                  <a:schemeClr val="accent5">
                    <a:lumMod val="75000"/>
                  </a:schemeClr>
                </a:solidFill>
                <a:latin typeface="微软雅黑" pitchFamily="34" charset="-122"/>
                <a:ea typeface="微软雅黑" pitchFamily="34" charset="-122"/>
              </a:rPr>
              <a:t>数组以及多</a:t>
            </a:r>
            <a:r>
              <a:rPr lang="zh-CN" altLang="en-US" sz="1600">
                <a:solidFill>
                  <a:schemeClr val="accent5">
                    <a:lumMod val="75000"/>
                  </a:schemeClr>
                </a:solidFill>
                <a:latin typeface="微软雅黑" pitchFamily="34" charset="-122"/>
                <a:ea typeface="微软雅黑" pitchFamily="34" charset="-122"/>
              </a:rPr>
              <a:t>个索引数组</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p:txBody>
      </p:sp>
      <p:pic>
        <p:nvPicPr>
          <p:cNvPr id="1843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095" y="2353961"/>
            <a:ext cx="5213809" cy="835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095" y="3356992"/>
            <a:ext cx="2577455" cy="267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4716016" y="5510360"/>
            <a:ext cx="2807881" cy="523220"/>
          </a:xfrm>
          <a:prstGeom prst="rect">
            <a:avLst/>
          </a:prstGeom>
          <a:ln>
            <a:noFill/>
          </a:ln>
        </p:spPr>
        <p:style>
          <a:lnRef idx="3">
            <a:schemeClr val="lt1"/>
          </a:lnRef>
          <a:fillRef idx="1">
            <a:schemeClr val="accent3"/>
          </a:fillRef>
          <a:effectRef idx="1">
            <a:schemeClr val="accent3"/>
          </a:effectRef>
          <a:fontRef idx="minor">
            <a:schemeClr val="lt1"/>
          </a:fontRef>
        </p:style>
        <p:txBody>
          <a:bodyPr wrap="square" rtlCol="0">
            <a:spAutoFit/>
          </a:bodyPr>
          <a:lstStyle/>
          <a:p>
            <a:r>
              <a:rPr lang="zh-CN" altLang="en-US" sz="1400" smtClean="0">
                <a:latin typeface="微软雅黑" pitchFamily="34" charset="-122"/>
                <a:ea typeface="微软雅黑" pitchFamily="34" charset="-122"/>
              </a:rPr>
              <a:t>注：</a:t>
            </a:r>
            <a:r>
              <a:rPr lang="en-US" altLang="zh-CN" sz="1400" smtClean="0">
                <a:latin typeface="微软雅黑" pitchFamily="34" charset="-122"/>
                <a:ea typeface="微软雅黑" pitchFamily="34" charset="-122"/>
              </a:rPr>
              <a:t>np.ix_</a:t>
            </a:r>
            <a:r>
              <a:rPr lang="zh-CN" altLang="en-US" sz="1400" smtClean="0">
                <a:latin typeface="微软雅黑" pitchFamily="34" charset="-122"/>
                <a:ea typeface="微软雅黑" pitchFamily="34" charset="-122"/>
              </a:rPr>
              <a:t>函数的具体用法可执行</a:t>
            </a:r>
            <a:r>
              <a:rPr lang="en-US" altLang="zh-CN" sz="1400">
                <a:latin typeface="微软雅黑" pitchFamily="34" charset="-122"/>
                <a:ea typeface="微软雅黑" pitchFamily="34" charset="-122"/>
              </a:rPr>
              <a:t>help(np.ix</a:t>
            </a:r>
            <a:r>
              <a:rPr lang="en-US" altLang="zh-CN" sz="1400" smtClean="0">
                <a:latin typeface="微软雅黑" pitchFamily="34" charset="-122"/>
                <a:ea typeface="微软雅黑" pitchFamily="34" charset="-122"/>
              </a:rPr>
              <a:t>_)</a:t>
            </a:r>
            <a:r>
              <a:rPr lang="zh-CN" altLang="en-US" sz="1400" smtClean="0">
                <a:latin typeface="微软雅黑" pitchFamily="34" charset="-122"/>
                <a:ea typeface="微软雅黑" pitchFamily="34" charset="-122"/>
              </a:rPr>
              <a:t>进行查看。</a:t>
            </a:r>
            <a:endParaRPr lang="zh-CN" altLang="en-US" sz="1400">
              <a:latin typeface="微软雅黑" pitchFamily="34" charset="-122"/>
              <a:ea typeface="微软雅黑" pitchFamily="34" charset="-122"/>
            </a:endParaRPr>
          </a:p>
        </p:txBody>
      </p:sp>
    </p:spTree>
    <p:extLst>
      <p:ext uri="{BB962C8B-B14F-4D97-AF65-F5344CB8AC3E}">
        <p14:creationId xmlns:p14="http://schemas.microsoft.com/office/powerpoint/2010/main" val="91767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8438"/>
                                        </p:tgtEl>
                                        <p:attrNameLst>
                                          <p:attrName>style.visibility</p:attrName>
                                        </p:attrNameLst>
                                      </p:cBhvr>
                                      <p:to>
                                        <p:strVal val="visible"/>
                                      </p:to>
                                    </p:set>
                                    <p:anim calcmode="lin" valueType="num">
                                      <p:cBhvr>
                                        <p:cTn id="22" dur="500" fill="hold"/>
                                        <p:tgtEl>
                                          <p:spTgt spid="18438"/>
                                        </p:tgtEl>
                                        <p:attrNameLst>
                                          <p:attrName>ppt_w</p:attrName>
                                        </p:attrNameLst>
                                      </p:cBhvr>
                                      <p:tavLst>
                                        <p:tav tm="0">
                                          <p:val>
                                            <p:fltVal val="0"/>
                                          </p:val>
                                        </p:tav>
                                        <p:tav tm="100000">
                                          <p:val>
                                            <p:strVal val="#ppt_w"/>
                                          </p:val>
                                        </p:tav>
                                      </p:tavLst>
                                    </p:anim>
                                    <p:anim calcmode="lin" valueType="num">
                                      <p:cBhvr>
                                        <p:cTn id="23" dur="500" fill="hold"/>
                                        <p:tgtEl>
                                          <p:spTgt spid="18438"/>
                                        </p:tgtEl>
                                        <p:attrNameLst>
                                          <p:attrName>ppt_h</p:attrName>
                                        </p:attrNameLst>
                                      </p:cBhvr>
                                      <p:tavLst>
                                        <p:tav tm="0">
                                          <p:val>
                                            <p:fltVal val="0"/>
                                          </p:val>
                                        </p:tav>
                                        <p:tav tm="100000">
                                          <p:val>
                                            <p:strVal val="#ppt_h"/>
                                          </p:val>
                                        </p:tav>
                                      </p:tavLst>
                                    </p:anim>
                                    <p:animEffect transition="in" filter="fade">
                                      <p:cBhvr>
                                        <p:cTn id="24" dur="500"/>
                                        <p:tgtEl>
                                          <p:spTgt spid="18438"/>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8439"/>
                                        </p:tgtEl>
                                        <p:attrNameLst>
                                          <p:attrName>style.visibility</p:attrName>
                                        </p:attrNameLst>
                                      </p:cBhvr>
                                      <p:to>
                                        <p:strVal val="visible"/>
                                      </p:to>
                                    </p:set>
                                    <p:anim calcmode="lin" valueType="num">
                                      <p:cBhvr>
                                        <p:cTn id="29" dur="500" fill="hold"/>
                                        <p:tgtEl>
                                          <p:spTgt spid="18439"/>
                                        </p:tgtEl>
                                        <p:attrNameLst>
                                          <p:attrName>ppt_w</p:attrName>
                                        </p:attrNameLst>
                                      </p:cBhvr>
                                      <p:tavLst>
                                        <p:tav tm="0">
                                          <p:val>
                                            <p:fltVal val="0"/>
                                          </p:val>
                                        </p:tav>
                                        <p:tav tm="100000">
                                          <p:val>
                                            <p:strVal val="#ppt_w"/>
                                          </p:val>
                                        </p:tav>
                                      </p:tavLst>
                                    </p:anim>
                                    <p:anim calcmode="lin" valueType="num">
                                      <p:cBhvr>
                                        <p:cTn id="30" dur="500" fill="hold"/>
                                        <p:tgtEl>
                                          <p:spTgt spid="18439"/>
                                        </p:tgtEl>
                                        <p:attrNameLst>
                                          <p:attrName>ppt_h</p:attrName>
                                        </p:attrNameLst>
                                      </p:cBhvr>
                                      <p:tavLst>
                                        <p:tav tm="0">
                                          <p:val>
                                            <p:fltVal val="0"/>
                                          </p:val>
                                        </p:tav>
                                        <p:tav tm="100000">
                                          <p:val>
                                            <p:strVal val="#ppt_h"/>
                                          </p:val>
                                        </p:tav>
                                      </p:tavLst>
                                    </p:anim>
                                    <p:animEffect transition="in" filter="fade">
                                      <p:cBhvr>
                                        <p:cTn id="31" dur="500"/>
                                        <p:tgtEl>
                                          <p:spTgt spid="1843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470898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数组广播</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如果两个数组 </a:t>
            </a:r>
            <a:r>
              <a:rPr lang="en-US" altLang="zh-CN" sz="1600" smtClean="0">
                <a:solidFill>
                  <a:schemeClr val="accent5">
                    <a:lumMod val="75000"/>
                  </a:schemeClr>
                </a:solidFill>
                <a:latin typeface="微软雅黑" pitchFamily="34" charset="-122"/>
                <a:ea typeface="微软雅黑" pitchFamily="34" charset="-122"/>
              </a:rPr>
              <a:t>a </a:t>
            </a:r>
            <a:r>
              <a:rPr lang="zh-CN" altLang="en-US" sz="1600" smtClean="0">
                <a:solidFill>
                  <a:schemeClr val="accent5">
                    <a:lumMod val="75000"/>
                  </a:schemeClr>
                </a:solidFill>
                <a:latin typeface="微软雅黑" pitchFamily="34" charset="-122"/>
                <a:ea typeface="微软雅黑" pitchFamily="34" charset="-122"/>
              </a:rPr>
              <a:t>和 </a:t>
            </a:r>
            <a:r>
              <a:rPr lang="en-US" altLang="zh-CN" sz="1600" smtClean="0">
                <a:solidFill>
                  <a:schemeClr val="accent5">
                    <a:lumMod val="75000"/>
                  </a:schemeClr>
                </a:solidFill>
                <a:latin typeface="微软雅黑" pitchFamily="34" charset="-122"/>
                <a:ea typeface="微软雅黑" pitchFamily="34" charset="-122"/>
              </a:rPr>
              <a:t>b </a:t>
            </a:r>
            <a:r>
              <a:rPr lang="zh-CN" altLang="en-US" sz="1600" smtClean="0">
                <a:solidFill>
                  <a:schemeClr val="accent5">
                    <a:lumMod val="75000"/>
                  </a:schemeClr>
                </a:solidFill>
                <a:latin typeface="微软雅黑" pitchFamily="34" charset="-122"/>
                <a:ea typeface="微软雅黑" pitchFamily="34" charset="-122"/>
              </a:rPr>
              <a:t>形状相同，即满足 </a:t>
            </a:r>
            <a:r>
              <a:rPr lang="en-US" altLang="zh-CN" sz="1600" smtClean="0">
                <a:solidFill>
                  <a:schemeClr val="accent5">
                    <a:lumMod val="75000"/>
                  </a:schemeClr>
                </a:solidFill>
                <a:latin typeface="微软雅黑" pitchFamily="34" charset="-122"/>
                <a:ea typeface="微软雅黑" pitchFamily="34" charset="-122"/>
              </a:rPr>
              <a:t>a.shape == b.shape</a:t>
            </a:r>
            <a:r>
              <a:rPr lang="zh-CN" altLang="en-US" sz="1600" smtClean="0">
                <a:solidFill>
                  <a:schemeClr val="accent5">
                    <a:lumMod val="75000"/>
                  </a:schemeClr>
                </a:solidFill>
                <a:latin typeface="微软雅黑" pitchFamily="34" charset="-122"/>
                <a:ea typeface="微软雅黑" pitchFamily="34" charset="-122"/>
              </a:rPr>
              <a:t>，那么 </a:t>
            </a:r>
            <a:r>
              <a:rPr lang="en-US" altLang="zh-CN" sz="1600" smtClean="0">
                <a:solidFill>
                  <a:schemeClr val="accent5">
                    <a:lumMod val="75000"/>
                  </a:schemeClr>
                </a:solidFill>
                <a:latin typeface="微软雅黑" pitchFamily="34" charset="-122"/>
                <a:ea typeface="微软雅黑" pitchFamily="34" charset="-122"/>
              </a:rPr>
              <a:t>a*b </a:t>
            </a:r>
            <a:r>
              <a:rPr lang="zh-CN" altLang="en-US" sz="1600" smtClean="0">
                <a:solidFill>
                  <a:schemeClr val="accent5">
                    <a:lumMod val="75000"/>
                  </a:schemeClr>
                </a:solidFill>
                <a:latin typeface="微软雅黑" pitchFamily="34" charset="-122"/>
                <a:ea typeface="微软雅黑" pitchFamily="34" charset="-122"/>
              </a:rPr>
              <a:t>的结果就是 </a:t>
            </a:r>
            <a:r>
              <a:rPr lang="en-US" altLang="zh-CN" sz="1600" smtClean="0">
                <a:solidFill>
                  <a:schemeClr val="accent5">
                    <a:lumMod val="75000"/>
                  </a:schemeClr>
                </a:solidFill>
                <a:latin typeface="微软雅黑" pitchFamily="34" charset="-122"/>
                <a:ea typeface="微软雅黑" pitchFamily="34" charset="-122"/>
              </a:rPr>
              <a:t>a </a:t>
            </a:r>
            <a:r>
              <a:rPr lang="zh-CN" altLang="en-US" sz="1600" smtClean="0">
                <a:solidFill>
                  <a:schemeClr val="accent5">
                    <a:lumMod val="75000"/>
                  </a:schemeClr>
                </a:solidFill>
                <a:latin typeface="微软雅黑" pitchFamily="34" charset="-122"/>
                <a:ea typeface="微软雅黑" pitchFamily="34" charset="-122"/>
              </a:rPr>
              <a:t>与 </a:t>
            </a:r>
            <a:r>
              <a:rPr lang="en-US" altLang="zh-CN" sz="1600" smtClean="0">
                <a:solidFill>
                  <a:schemeClr val="accent5">
                    <a:lumMod val="75000"/>
                  </a:schemeClr>
                </a:solidFill>
                <a:latin typeface="微软雅黑" pitchFamily="34" charset="-122"/>
                <a:ea typeface="微软雅黑" pitchFamily="34" charset="-122"/>
              </a:rPr>
              <a:t>b </a:t>
            </a:r>
            <a:r>
              <a:rPr lang="zh-CN" altLang="en-US" sz="1600" smtClean="0">
                <a:solidFill>
                  <a:schemeClr val="accent5">
                    <a:lumMod val="75000"/>
                  </a:schemeClr>
                </a:solidFill>
                <a:latin typeface="微软雅黑" pitchFamily="34" charset="-122"/>
                <a:ea typeface="微软雅黑" pitchFamily="34" charset="-122"/>
              </a:rPr>
              <a:t>数组对应位相乘。对于不同形状</a:t>
            </a:r>
            <a:r>
              <a:rPr lang="en-US" altLang="zh-CN" sz="1600" smtClean="0">
                <a:solidFill>
                  <a:schemeClr val="accent5">
                    <a:lumMod val="75000"/>
                  </a:schemeClr>
                </a:solidFill>
                <a:latin typeface="微软雅黑" pitchFamily="34" charset="-122"/>
                <a:ea typeface="微软雅黑" pitchFamily="34" charset="-122"/>
              </a:rPr>
              <a:t>(shape)</a:t>
            </a:r>
            <a:r>
              <a:rPr lang="zh-CN" altLang="en-US" sz="1600" smtClean="0">
                <a:solidFill>
                  <a:schemeClr val="accent5">
                    <a:lumMod val="75000"/>
                  </a:schemeClr>
                </a:solidFill>
                <a:latin typeface="微软雅黑" pitchFamily="34" charset="-122"/>
                <a:ea typeface="微软雅黑" pitchFamily="34" charset="-122"/>
              </a:rPr>
              <a:t>的数组进行数值计算时，</a:t>
            </a:r>
            <a:r>
              <a:rPr lang="en-US" altLang="zh-CN" sz="1600">
                <a:solidFill>
                  <a:schemeClr val="accent5">
                    <a:lumMod val="75000"/>
                  </a:schemeClr>
                </a:solidFill>
                <a:latin typeface="微软雅黑" pitchFamily="34" charset="-122"/>
                <a:ea typeface="微软雅黑" pitchFamily="34" charset="-122"/>
              </a:rPr>
              <a:t> </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会以广播（</a:t>
            </a:r>
            <a:r>
              <a:rPr lang="en-US" altLang="zh-CN" sz="1600" smtClean="0">
                <a:solidFill>
                  <a:schemeClr val="accent5">
                    <a:lumMod val="75000"/>
                  </a:schemeClr>
                </a:solidFill>
                <a:latin typeface="微软雅黑" pitchFamily="34" charset="-122"/>
                <a:ea typeface="微软雅黑" pitchFamily="34" charset="-122"/>
              </a:rPr>
              <a:t>Broadcast</a:t>
            </a:r>
            <a:r>
              <a:rPr lang="zh-CN" altLang="en-US" sz="1600" smtClean="0">
                <a:solidFill>
                  <a:schemeClr val="accent5">
                    <a:lumMod val="75000"/>
                  </a:schemeClr>
                </a:solidFill>
                <a:latin typeface="微软雅黑" pitchFamily="34" charset="-122"/>
                <a:ea typeface="微软雅黑" pitchFamily="34" charset="-122"/>
              </a:rPr>
              <a:t>）的方式进行处理。具体广播</a:t>
            </a:r>
            <a:r>
              <a:rPr lang="zh-CN" altLang="en-US" sz="1600">
                <a:solidFill>
                  <a:schemeClr val="accent5">
                    <a:lumMod val="75000"/>
                  </a:schemeClr>
                </a:solidFill>
                <a:latin typeface="微软雅黑" pitchFamily="34" charset="-122"/>
                <a:ea typeface="微软雅黑" pitchFamily="34" charset="-122"/>
              </a:rPr>
              <a:t>的</a:t>
            </a:r>
            <a:r>
              <a:rPr lang="zh-CN" altLang="en-US" sz="1600" smtClean="0">
                <a:solidFill>
                  <a:schemeClr val="accent5">
                    <a:lumMod val="75000"/>
                  </a:schemeClr>
                </a:solidFill>
                <a:latin typeface="微软雅黑" pitchFamily="34" charset="-122"/>
                <a:ea typeface="微软雅黑" pitchFamily="34" charset="-122"/>
              </a:rPr>
              <a:t>规则如下</a:t>
            </a:r>
            <a:r>
              <a:rPr lang="en-US" altLang="zh-CN" sz="1600" smtClean="0">
                <a:solidFill>
                  <a:schemeClr val="accent5">
                    <a:lumMod val="75000"/>
                  </a:schemeClr>
                </a:solidFill>
                <a:latin typeface="微软雅黑" pitchFamily="34" charset="-122"/>
                <a:ea typeface="微软雅黑" pitchFamily="34" charset="-122"/>
              </a:rPr>
              <a:t>:</a:t>
            </a:r>
            <a:endParaRPr lang="en-US" altLang="zh-CN" sz="160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所有</a:t>
            </a:r>
            <a:r>
              <a:rPr lang="zh-CN" altLang="en-US" sz="1600">
                <a:solidFill>
                  <a:schemeClr val="accent5">
                    <a:lumMod val="75000"/>
                  </a:schemeClr>
                </a:solidFill>
                <a:latin typeface="微软雅黑" pitchFamily="34" charset="-122"/>
                <a:ea typeface="微软雅黑" pitchFamily="34" charset="-122"/>
              </a:rPr>
              <a:t>输入数组都向其中形状最长的数组看齐，形状中不足的部分都通过在前面加 </a:t>
            </a:r>
            <a:r>
              <a:rPr lang="en-US" altLang="zh-CN" sz="1600">
                <a:solidFill>
                  <a:schemeClr val="accent5">
                    <a:lumMod val="75000"/>
                  </a:schemeClr>
                </a:solidFill>
                <a:latin typeface="微软雅黑" pitchFamily="34" charset="-122"/>
                <a:ea typeface="微软雅黑" pitchFamily="34" charset="-122"/>
              </a:rPr>
              <a:t>1 </a:t>
            </a:r>
            <a:r>
              <a:rPr lang="zh-CN" altLang="en-US" sz="1600">
                <a:solidFill>
                  <a:schemeClr val="accent5">
                    <a:lumMod val="75000"/>
                  </a:schemeClr>
                </a:solidFill>
                <a:latin typeface="微软雅黑" pitchFamily="34" charset="-122"/>
                <a:ea typeface="微软雅黑" pitchFamily="34" charset="-122"/>
              </a:rPr>
              <a:t>补齐</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输出</a:t>
            </a:r>
            <a:r>
              <a:rPr lang="zh-CN" altLang="en-US" sz="1600">
                <a:solidFill>
                  <a:schemeClr val="accent5">
                    <a:lumMod val="75000"/>
                  </a:schemeClr>
                </a:solidFill>
                <a:latin typeface="微软雅黑" pitchFamily="34" charset="-122"/>
                <a:ea typeface="微软雅黑" pitchFamily="34" charset="-122"/>
              </a:rPr>
              <a:t>数组的形状是输入数组形状的各个维度上的最大值</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当输入</a:t>
            </a:r>
            <a:r>
              <a:rPr lang="zh-CN" altLang="en-US" sz="1600">
                <a:solidFill>
                  <a:schemeClr val="accent5">
                    <a:lumMod val="75000"/>
                  </a:schemeClr>
                </a:solidFill>
                <a:latin typeface="微软雅黑" pitchFamily="34" charset="-122"/>
                <a:ea typeface="微软雅黑" pitchFamily="34" charset="-122"/>
              </a:rPr>
              <a:t>数组的某个维度和输出数组的对应维度的长度相同或者其长度为 </a:t>
            </a:r>
            <a:r>
              <a:rPr lang="en-US" altLang="zh-CN" sz="1600">
                <a:solidFill>
                  <a:schemeClr val="accent5">
                    <a:lumMod val="75000"/>
                  </a:schemeClr>
                </a:solidFill>
                <a:latin typeface="微软雅黑" pitchFamily="34" charset="-122"/>
                <a:ea typeface="微软雅黑" pitchFamily="34" charset="-122"/>
              </a:rPr>
              <a:t>1 </a:t>
            </a:r>
            <a:r>
              <a:rPr lang="zh-CN" altLang="en-US" sz="1600">
                <a:solidFill>
                  <a:schemeClr val="accent5">
                    <a:lumMod val="75000"/>
                  </a:schemeClr>
                </a:solidFill>
                <a:latin typeface="微软雅黑" pitchFamily="34" charset="-122"/>
                <a:ea typeface="微软雅黑" pitchFamily="34" charset="-122"/>
              </a:rPr>
              <a:t>时</a:t>
            </a:r>
            <a:r>
              <a:rPr lang="zh-CN" altLang="en-US" sz="1600" smtClean="0">
                <a:solidFill>
                  <a:schemeClr val="accent5">
                    <a:lumMod val="75000"/>
                  </a:schemeClr>
                </a:solidFill>
                <a:latin typeface="微软雅黑" pitchFamily="34" charset="-122"/>
                <a:ea typeface="微软雅黑" pitchFamily="34" charset="-122"/>
              </a:rPr>
              <a:t>，能够进行计算</a:t>
            </a:r>
            <a:r>
              <a:rPr lang="zh-CN" altLang="en-US" sz="160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否则抛出错误。</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当</a:t>
            </a:r>
            <a:r>
              <a:rPr lang="zh-CN" altLang="en-US" sz="1600">
                <a:solidFill>
                  <a:schemeClr val="accent5">
                    <a:lumMod val="75000"/>
                  </a:schemeClr>
                </a:solidFill>
                <a:latin typeface="微软雅黑" pitchFamily="34" charset="-122"/>
                <a:ea typeface="微软雅黑" pitchFamily="34" charset="-122"/>
              </a:rPr>
              <a:t>输入数组的某个维度的长度为 </a:t>
            </a:r>
            <a:r>
              <a:rPr lang="en-US" altLang="zh-CN" sz="1600">
                <a:solidFill>
                  <a:schemeClr val="accent5">
                    <a:lumMod val="75000"/>
                  </a:schemeClr>
                </a:solidFill>
                <a:latin typeface="微软雅黑" pitchFamily="34" charset="-122"/>
                <a:ea typeface="微软雅黑" pitchFamily="34" charset="-122"/>
              </a:rPr>
              <a:t>1 </a:t>
            </a:r>
            <a:r>
              <a:rPr lang="zh-CN" altLang="en-US" sz="1600">
                <a:solidFill>
                  <a:schemeClr val="accent5">
                    <a:lumMod val="75000"/>
                  </a:schemeClr>
                </a:solidFill>
                <a:latin typeface="微软雅黑" pitchFamily="34" charset="-122"/>
                <a:ea typeface="微软雅黑" pitchFamily="34" charset="-122"/>
              </a:rPr>
              <a:t>时，沿着此维度运算时都用此维度上的第一组值</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56973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数组广播</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实例</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a:solidFill>
                  <a:schemeClr val="accent5">
                    <a:lumMod val="75000"/>
                  </a:schemeClr>
                </a:solidFill>
                <a:latin typeface="微软雅黑" pitchFamily="34" charset="-122"/>
                <a:ea typeface="微软雅黑" pitchFamily="34" charset="-122"/>
              </a:rPr>
              <a:t>4x3 </a:t>
            </a:r>
            <a:r>
              <a:rPr lang="zh-CN" altLang="en-US" sz="1600">
                <a:solidFill>
                  <a:schemeClr val="accent5">
                    <a:lumMod val="75000"/>
                  </a:schemeClr>
                </a:solidFill>
                <a:latin typeface="微软雅黑" pitchFamily="34" charset="-122"/>
                <a:ea typeface="微软雅黑" pitchFamily="34" charset="-122"/>
              </a:rPr>
              <a:t>的二维数</a:t>
            </a:r>
            <a:r>
              <a:rPr lang="zh-CN" altLang="en-US" sz="1600" smtClean="0">
                <a:solidFill>
                  <a:schemeClr val="accent5">
                    <a:lumMod val="75000"/>
                  </a:schemeClr>
                </a:solidFill>
                <a:latin typeface="微软雅黑" pitchFamily="34" charset="-122"/>
                <a:ea typeface="微软雅黑" pitchFamily="34" charset="-122"/>
              </a:rPr>
              <a:t>组（</a:t>
            </a:r>
            <a:r>
              <a:rPr lang="en-US" altLang="zh-CN" sz="1600" smtClean="0">
                <a:solidFill>
                  <a:schemeClr val="accent5">
                    <a:lumMod val="75000"/>
                  </a:schemeClr>
                </a:solidFill>
                <a:latin typeface="微软雅黑" pitchFamily="34" charset="-122"/>
                <a:ea typeface="微软雅黑" pitchFamily="34" charset="-122"/>
              </a:rPr>
              <a:t>a</a:t>
            </a:r>
            <a:r>
              <a:rPr lang="zh-CN" altLang="en-US" sz="1600" smtClean="0">
                <a:solidFill>
                  <a:schemeClr val="accent5">
                    <a:lumMod val="75000"/>
                  </a:schemeClr>
                </a:solidFill>
                <a:latin typeface="微软雅黑" pitchFamily="34" charset="-122"/>
                <a:ea typeface="微软雅黑" pitchFamily="34" charset="-122"/>
              </a:rPr>
              <a:t>）与</a:t>
            </a:r>
            <a:r>
              <a:rPr lang="zh-CN" altLang="en-US" sz="1600">
                <a:solidFill>
                  <a:schemeClr val="accent5">
                    <a:lumMod val="75000"/>
                  </a:schemeClr>
                </a:solidFill>
                <a:latin typeface="微软雅黑" pitchFamily="34" charset="-122"/>
                <a:ea typeface="微软雅黑" pitchFamily="34" charset="-122"/>
              </a:rPr>
              <a:t>长为 </a:t>
            </a:r>
            <a:r>
              <a:rPr lang="en-US" altLang="zh-CN" sz="1600">
                <a:solidFill>
                  <a:schemeClr val="accent5">
                    <a:lumMod val="75000"/>
                  </a:schemeClr>
                </a:solidFill>
                <a:latin typeface="微软雅黑" pitchFamily="34" charset="-122"/>
                <a:ea typeface="微软雅黑" pitchFamily="34" charset="-122"/>
              </a:rPr>
              <a:t>3 </a:t>
            </a:r>
            <a:r>
              <a:rPr lang="zh-CN" altLang="en-US" sz="1600">
                <a:solidFill>
                  <a:schemeClr val="accent5">
                    <a:lumMod val="75000"/>
                  </a:schemeClr>
                </a:solidFill>
                <a:latin typeface="微软雅黑" pitchFamily="34" charset="-122"/>
                <a:ea typeface="微软雅黑" pitchFamily="34" charset="-122"/>
              </a:rPr>
              <a:t>的一维数</a:t>
            </a:r>
            <a:r>
              <a:rPr lang="zh-CN" altLang="en-US" sz="1600" smtClean="0">
                <a:solidFill>
                  <a:schemeClr val="accent5">
                    <a:lumMod val="75000"/>
                  </a:schemeClr>
                </a:solidFill>
                <a:latin typeface="微软雅黑" pitchFamily="34" charset="-122"/>
                <a:ea typeface="微软雅黑" pitchFamily="34" charset="-122"/>
              </a:rPr>
              <a:t>组（</a:t>
            </a:r>
            <a:r>
              <a:rPr lang="en-US" altLang="zh-CN" sz="1600" smtClean="0">
                <a:solidFill>
                  <a:schemeClr val="accent5">
                    <a:lumMod val="75000"/>
                  </a:schemeClr>
                </a:solidFill>
                <a:latin typeface="微软雅黑" pitchFamily="34" charset="-122"/>
                <a:ea typeface="微软雅黑" pitchFamily="34" charset="-122"/>
              </a:rPr>
              <a:t>b</a:t>
            </a:r>
            <a:r>
              <a:rPr lang="zh-CN" altLang="en-US" sz="1600" smtClean="0">
                <a:solidFill>
                  <a:schemeClr val="accent5">
                    <a:lumMod val="75000"/>
                  </a:schemeClr>
                </a:solidFill>
                <a:latin typeface="微软雅黑" pitchFamily="34" charset="-122"/>
                <a:ea typeface="微软雅黑" pitchFamily="34" charset="-122"/>
              </a:rPr>
              <a:t>）相加</a:t>
            </a:r>
            <a:r>
              <a:rPr lang="zh-CN" altLang="en-US" sz="1600">
                <a:solidFill>
                  <a:schemeClr val="accent5">
                    <a:lumMod val="75000"/>
                  </a:schemeClr>
                </a:solidFill>
                <a:latin typeface="微软雅黑" pitchFamily="34" charset="-122"/>
                <a:ea typeface="微软雅黑" pitchFamily="34" charset="-122"/>
              </a:rPr>
              <a:t>，等效于把数组 </a:t>
            </a:r>
            <a:r>
              <a:rPr lang="en-US" altLang="zh-CN" sz="1600">
                <a:solidFill>
                  <a:schemeClr val="accent5">
                    <a:lumMod val="75000"/>
                  </a:schemeClr>
                </a:solidFill>
                <a:latin typeface="微软雅黑" pitchFamily="34" charset="-122"/>
                <a:ea typeface="微软雅黑" pitchFamily="34" charset="-122"/>
              </a:rPr>
              <a:t>b </a:t>
            </a:r>
            <a:r>
              <a:rPr lang="zh-CN" altLang="en-US" sz="1600">
                <a:solidFill>
                  <a:schemeClr val="accent5">
                    <a:lumMod val="75000"/>
                  </a:schemeClr>
                </a:solidFill>
                <a:latin typeface="微软雅黑" pitchFamily="34" charset="-122"/>
                <a:ea typeface="微软雅黑" pitchFamily="34" charset="-122"/>
              </a:rPr>
              <a:t>在二维上重复 </a:t>
            </a:r>
            <a:r>
              <a:rPr lang="en-US" altLang="zh-CN" sz="1600">
                <a:solidFill>
                  <a:schemeClr val="accent5">
                    <a:lumMod val="75000"/>
                  </a:schemeClr>
                </a:solidFill>
                <a:latin typeface="微软雅黑" pitchFamily="34" charset="-122"/>
                <a:ea typeface="微软雅黑" pitchFamily="34" charset="-122"/>
              </a:rPr>
              <a:t>4 </a:t>
            </a:r>
            <a:r>
              <a:rPr lang="zh-CN" altLang="en-US" sz="1600">
                <a:solidFill>
                  <a:schemeClr val="accent5">
                    <a:lumMod val="75000"/>
                  </a:schemeClr>
                </a:solidFill>
                <a:latin typeface="微软雅黑" pitchFamily="34" charset="-122"/>
                <a:ea typeface="微软雅黑" pitchFamily="34" charset="-122"/>
              </a:rPr>
              <a:t>次再</a:t>
            </a:r>
            <a:r>
              <a:rPr lang="zh-CN" altLang="en-US" sz="1600" smtClean="0">
                <a:solidFill>
                  <a:schemeClr val="accent5">
                    <a:lumMod val="75000"/>
                  </a:schemeClr>
                </a:solidFill>
                <a:latin typeface="微软雅黑" pitchFamily="34" charset="-122"/>
                <a:ea typeface="微软雅黑" pitchFamily="34" charset="-122"/>
              </a:rPr>
              <a:t>运算。</a:t>
            </a:r>
            <a:endParaRPr lang="en-US" altLang="zh-CN" sz="1600">
              <a:solidFill>
                <a:schemeClr val="accent5">
                  <a:lumMod val="75000"/>
                </a:schemeClr>
              </a:solidFill>
              <a:latin typeface="微软雅黑" pitchFamily="34" charset="-122"/>
              <a:ea typeface="微软雅黑" pitchFamily="34" charset="-122"/>
            </a:endParaRPr>
          </a:p>
        </p:txBody>
      </p:sp>
      <p:pic>
        <p:nvPicPr>
          <p:cNvPr id="19461" name="Picture 5" descr="https://www.runoob.com/wp-content/uploads/2018/10/image002061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747" y="2060849"/>
            <a:ext cx="3434507" cy="1476302"/>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3723878"/>
            <a:ext cx="1488569"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0680" y="3723878"/>
            <a:ext cx="808665" cy="16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83568" y="5661248"/>
            <a:ext cx="5976664" cy="523220"/>
          </a:xfrm>
          <a:prstGeom prst="rect">
            <a:avLst/>
          </a:prstGeom>
          <a:ln>
            <a:noFill/>
          </a:ln>
        </p:spPr>
        <p:style>
          <a:lnRef idx="3">
            <a:schemeClr val="lt1"/>
          </a:lnRef>
          <a:fillRef idx="1">
            <a:schemeClr val="accent3"/>
          </a:fillRef>
          <a:effectRef idx="1">
            <a:schemeClr val="accent3"/>
          </a:effectRef>
          <a:fontRef idx="minor">
            <a:schemeClr val="lt1"/>
          </a:fontRef>
        </p:style>
        <p:txBody>
          <a:bodyPr wrap="square" rtlCol="0">
            <a:spAutoFit/>
          </a:bodyPr>
          <a:lstStyle/>
          <a:p>
            <a:r>
              <a:rPr lang="zh-CN" altLang="en-US" sz="1400" smtClean="0">
                <a:latin typeface="微软雅黑" pitchFamily="34" charset="-122"/>
                <a:ea typeface="微软雅黑" pitchFamily="34" charset="-122"/>
              </a:rPr>
              <a:t>注：</a:t>
            </a:r>
            <a:r>
              <a:rPr lang="en-US" altLang="zh-CN" sz="1400">
                <a:latin typeface="微软雅黑" pitchFamily="34" charset="-122"/>
                <a:ea typeface="微软雅黑" pitchFamily="34" charset="-122"/>
              </a:rPr>
              <a:t>tile() </a:t>
            </a:r>
            <a:r>
              <a:rPr lang="zh-CN" altLang="en-US" sz="1400" smtClean="0">
                <a:latin typeface="微软雅黑" pitchFamily="34" charset="-122"/>
                <a:ea typeface="微软雅黑" pitchFamily="34" charset="-122"/>
              </a:rPr>
              <a:t>函数作用是</a:t>
            </a:r>
            <a:r>
              <a:rPr lang="zh-CN" altLang="en-US" sz="1400">
                <a:latin typeface="微软雅黑" pitchFamily="34" charset="-122"/>
                <a:ea typeface="微软雅黑" pitchFamily="34" charset="-122"/>
              </a:rPr>
              <a:t>将原矩阵横向、纵向地复制</a:t>
            </a:r>
            <a:r>
              <a:rPr lang="zh-CN" altLang="en-US" sz="1400" smtClean="0">
                <a:latin typeface="微软雅黑" pitchFamily="34" charset="-122"/>
                <a:ea typeface="微软雅黑" pitchFamily="34" charset="-122"/>
              </a:rPr>
              <a:t>。</a:t>
            </a:r>
            <a:r>
              <a:rPr lang="en-US" altLang="zh-CN" sz="1400">
                <a:latin typeface="微软雅黑" pitchFamily="34" charset="-122"/>
                <a:ea typeface="微软雅黑" pitchFamily="34" charset="-122"/>
              </a:rPr>
              <a:t>np.ones((2,3)) </a:t>
            </a:r>
            <a:r>
              <a:rPr lang="zh-CN" altLang="en-US" sz="1400">
                <a:latin typeface="微软雅黑" pitchFamily="34" charset="-122"/>
                <a:ea typeface="微软雅黑" pitchFamily="34" charset="-122"/>
              </a:rPr>
              <a:t>等效于 </a:t>
            </a:r>
            <a:r>
              <a:rPr lang="en-US" altLang="zh-CN" sz="1400">
                <a:latin typeface="微软雅黑" pitchFamily="34" charset="-122"/>
                <a:ea typeface="微软雅黑" pitchFamily="34" charset="-122"/>
              </a:rPr>
              <a:t>np.tile(1., (2,3</a:t>
            </a:r>
            <a:r>
              <a:rPr lang="en-US" altLang="zh-CN" sz="1400" smtClean="0">
                <a:latin typeface="微软雅黑" pitchFamily="34" charset="-122"/>
                <a:ea typeface="微软雅黑" pitchFamily="34" charset="-122"/>
              </a:rPr>
              <a:t>))</a:t>
            </a:r>
            <a:r>
              <a:rPr lang="zh-CN" altLang="en-US" sz="1400" smtClean="0">
                <a:latin typeface="微软雅黑" pitchFamily="34" charset="-122"/>
                <a:ea typeface="微软雅黑" pitchFamily="34" charset="-122"/>
              </a:rPr>
              <a:t>；</a:t>
            </a:r>
            <a:r>
              <a:rPr lang="en-US" altLang="zh-CN" sz="1400" smtClean="0">
                <a:latin typeface="微软雅黑" pitchFamily="34" charset="-122"/>
                <a:ea typeface="微软雅黑" pitchFamily="34" charset="-122"/>
              </a:rPr>
              <a:t>np.zeros</a:t>
            </a:r>
            <a:r>
              <a:rPr lang="en-US" altLang="zh-CN" sz="1400">
                <a:latin typeface="微软雅黑" pitchFamily="34" charset="-122"/>
                <a:ea typeface="微软雅黑" pitchFamily="34" charset="-122"/>
              </a:rPr>
              <a:t>((2,3)) </a:t>
            </a:r>
            <a:r>
              <a:rPr lang="zh-CN" altLang="en-US" sz="1400">
                <a:latin typeface="微软雅黑" pitchFamily="34" charset="-122"/>
                <a:ea typeface="微软雅黑" pitchFamily="34" charset="-122"/>
              </a:rPr>
              <a:t>等效于 </a:t>
            </a:r>
            <a:r>
              <a:rPr lang="en-US" altLang="zh-CN" sz="1400">
                <a:latin typeface="微软雅黑" pitchFamily="34" charset="-122"/>
                <a:ea typeface="微软雅黑" pitchFamily="34" charset="-122"/>
              </a:rPr>
              <a:t>np.tile(0., (2,3)) </a:t>
            </a:r>
            <a:endParaRPr lang="zh-CN" altLang="en-US" sz="1400">
              <a:latin typeface="微软雅黑" pitchFamily="34" charset="-122"/>
              <a:ea typeface="微软雅黑" pitchFamily="34" charset="-122"/>
            </a:endParaRPr>
          </a:p>
        </p:txBody>
      </p:sp>
    </p:spTree>
    <p:extLst>
      <p:ext uri="{BB962C8B-B14F-4D97-AF65-F5344CB8AC3E}">
        <p14:creationId xmlns:p14="http://schemas.microsoft.com/office/powerpoint/2010/main" val="328180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9461"/>
                                        </p:tgtEl>
                                        <p:attrNameLst>
                                          <p:attrName>style.visibility</p:attrName>
                                        </p:attrNameLst>
                                      </p:cBhvr>
                                      <p:to>
                                        <p:strVal val="visible"/>
                                      </p:to>
                                    </p:set>
                                    <p:anim calcmode="lin" valueType="num">
                                      <p:cBhvr>
                                        <p:cTn id="17" dur="500" fill="hold"/>
                                        <p:tgtEl>
                                          <p:spTgt spid="19461"/>
                                        </p:tgtEl>
                                        <p:attrNameLst>
                                          <p:attrName>ppt_w</p:attrName>
                                        </p:attrNameLst>
                                      </p:cBhvr>
                                      <p:tavLst>
                                        <p:tav tm="0">
                                          <p:val>
                                            <p:fltVal val="0"/>
                                          </p:val>
                                        </p:tav>
                                        <p:tav tm="100000">
                                          <p:val>
                                            <p:strVal val="#ppt_w"/>
                                          </p:val>
                                        </p:tav>
                                      </p:tavLst>
                                    </p:anim>
                                    <p:anim calcmode="lin" valueType="num">
                                      <p:cBhvr>
                                        <p:cTn id="18" dur="500" fill="hold"/>
                                        <p:tgtEl>
                                          <p:spTgt spid="19461"/>
                                        </p:tgtEl>
                                        <p:attrNameLst>
                                          <p:attrName>ppt_h</p:attrName>
                                        </p:attrNameLst>
                                      </p:cBhvr>
                                      <p:tavLst>
                                        <p:tav tm="0">
                                          <p:val>
                                            <p:fltVal val="0"/>
                                          </p:val>
                                        </p:tav>
                                        <p:tav tm="100000">
                                          <p:val>
                                            <p:strVal val="#ppt_h"/>
                                          </p:val>
                                        </p:tav>
                                      </p:tavLst>
                                    </p:anim>
                                    <p:animEffect transition="in" filter="fade">
                                      <p:cBhvr>
                                        <p:cTn id="19" dur="500"/>
                                        <p:tgtEl>
                                          <p:spTgt spid="19461"/>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9462"/>
                                        </p:tgtEl>
                                        <p:attrNameLst>
                                          <p:attrName>style.visibility</p:attrName>
                                        </p:attrNameLst>
                                      </p:cBhvr>
                                      <p:to>
                                        <p:strVal val="visible"/>
                                      </p:to>
                                    </p:set>
                                    <p:anim calcmode="lin" valueType="num">
                                      <p:cBhvr>
                                        <p:cTn id="24" dur="500" fill="hold"/>
                                        <p:tgtEl>
                                          <p:spTgt spid="19462"/>
                                        </p:tgtEl>
                                        <p:attrNameLst>
                                          <p:attrName>ppt_w</p:attrName>
                                        </p:attrNameLst>
                                      </p:cBhvr>
                                      <p:tavLst>
                                        <p:tav tm="0">
                                          <p:val>
                                            <p:fltVal val="0"/>
                                          </p:val>
                                        </p:tav>
                                        <p:tav tm="100000">
                                          <p:val>
                                            <p:strVal val="#ppt_w"/>
                                          </p:val>
                                        </p:tav>
                                      </p:tavLst>
                                    </p:anim>
                                    <p:anim calcmode="lin" valueType="num">
                                      <p:cBhvr>
                                        <p:cTn id="25" dur="500" fill="hold"/>
                                        <p:tgtEl>
                                          <p:spTgt spid="19462"/>
                                        </p:tgtEl>
                                        <p:attrNameLst>
                                          <p:attrName>ppt_h</p:attrName>
                                        </p:attrNameLst>
                                      </p:cBhvr>
                                      <p:tavLst>
                                        <p:tav tm="0">
                                          <p:val>
                                            <p:fltVal val="0"/>
                                          </p:val>
                                        </p:tav>
                                        <p:tav tm="100000">
                                          <p:val>
                                            <p:strVal val="#ppt_h"/>
                                          </p:val>
                                        </p:tav>
                                      </p:tavLst>
                                    </p:anim>
                                    <p:animEffect transition="in" filter="fade">
                                      <p:cBhvr>
                                        <p:cTn id="26" dur="500"/>
                                        <p:tgtEl>
                                          <p:spTgt spid="19462"/>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9463"/>
                                        </p:tgtEl>
                                        <p:attrNameLst>
                                          <p:attrName>style.visibility</p:attrName>
                                        </p:attrNameLst>
                                      </p:cBhvr>
                                      <p:to>
                                        <p:strVal val="visible"/>
                                      </p:to>
                                    </p:set>
                                    <p:anim calcmode="lin" valueType="num">
                                      <p:cBhvr>
                                        <p:cTn id="31" dur="500" fill="hold"/>
                                        <p:tgtEl>
                                          <p:spTgt spid="19463"/>
                                        </p:tgtEl>
                                        <p:attrNameLst>
                                          <p:attrName>ppt_w</p:attrName>
                                        </p:attrNameLst>
                                      </p:cBhvr>
                                      <p:tavLst>
                                        <p:tav tm="0">
                                          <p:val>
                                            <p:fltVal val="0"/>
                                          </p:val>
                                        </p:tav>
                                        <p:tav tm="100000">
                                          <p:val>
                                            <p:strVal val="#ppt_w"/>
                                          </p:val>
                                        </p:tav>
                                      </p:tavLst>
                                    </p:anim>
                                    <p:anim calcmode="lin" valueType="num">
                                      <p:cBhvr>
                                        <p:cTn id="32" dur="500" fill="hold"/>
                                        <p:tgtEl>
                                          <p:spTgt spid="19463"/>
                                        </p:tgtEl>
                                        <p:attrNameLst>
                                          <p:attrName>ppt_h</p:attrName>
                                        </p:attrNameLst>
                                      </p:cBhvr>
                                      <p:tavLst>
                                        <p:tav tm="0">
                                          <p:val>
                                            <p:fltVal val="0"/>
                                          </p:val>
                                        </p:tav>
                                        <p:tav tm="100000">
                                          <p:val>
                                            <p:strVal val="#ppt_h"/>
                                          </p:val>
                                        </p:tav>
                                      </p:tavLst>
                                    </p:anim>
                                    <p:animEffect transition="in" filter="fade">
                                      <p:cBhvr>
                                        <p:cTn id="33" dur="500"/>
                                        <p:tgtEl>
                                          <p:spTgt spid="1946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down)">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3231654"/>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a:solidFill>
                  <a:schemeClr val="accent5">
                    <a:lumMod val="75000"/>
                  </a:schemeClr>
                </a:solidFill>
                <a:latin typeface="微软雅黑" pitchFamily="34" charset="-122"/>
                <a:ea typeface="微软雅黑" pitchFamily="34" charset="-122"/>
              </a:rPr>
              <a:t>Numpy </a:t>
            </a:r>
            <a:r>
              <a:rPr lang="zh-CN" altLang="en-US" sz="1600">
                <a:solidFill>
                  <a:schemeClr val="accent5">
                    <a:lumMod val="75000"/>
                  </a:schemeClr>
                </a:solidFill>
                <a:latin typeface="微软雅黑" pitchFamily="34" charset="-122"/>
                <a:ea typeface="微软雅黑" pitchFamily="34" charset="-122"/>
              </a:rPr>
              <a:t>中包含了一些函数用于处理数组，大概可分为以下几类</a:t>
            </a:r>
            <a:r>
              <a:rPr lang="zh-CN" altLang="en-US" sz="1600" smtClean="0">
                <a:solidFill>
                  <a:schemeClr val="accent5">
                    <a:lumMod val="75000"/>
                  </a:schemeClr>
                </a:solidFill>
                <a:latin typeface="微软雅黑" pitchFamily="34" charset="-122"/>
                <a:ea typeface="微软雅黑" pitchFamily="34" charset="-122"/>
              </a:rPr>
              <a:t>：</a:t>
            </a:r>
            <a:endParaRPr lang="zh-CN" altLang="en-US" sz="1600">
              <a:solidFill>
                <a:schemeClr val="accent5">
                  <a:lumMod val="75000"/>
                </a:schemeClr>
              </a:solidFill>
              <a:latin typeface="微软雅黑" pitchFamily="34" charset="-122"/>
              <a:ea typeface="微软雅黑" pitchFamily="34" charset="-122"/>
            </a:endParaRPr>
          </a:p>
          <a:p>
            <a:pPr marL="74295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修改数组形状</a:t>
            </a:r>
          </a:p>
          <a:p>
            <a:pPr marL="74295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翻转数组</a:t>
            </a:r>
          </a:p>
          <a:p>
            <a:pPr marL="74295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修改数组维度</a:t>
            </a:r>
          </a:p>
          <a:p>
            <a:pPr marL="74295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连接数组</a:t>
            </a:r>
          </a:p>
          <a:p>
            <a:pPr marL="74295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分割数组</a:t>
            </a:r>
          </a:p>
          <a:p>
            <a:pPr marL="74295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数组元素的添加与</a:t>
            </a:r>
            <a:r>
              <a:rPr lang="zh-CN" altLang="en-US" sz="1600" smtClean="0">
                <a:solidFill>
                  <a:schemeClr val="accent5">
                    <a:lumMod val="75000"/>
                  </a:schemeClr>
                </a:solidFill>
                <a:latin typeface="微软雅黑" pitchFamily="34" charset="-122"/>
                <a:ea typeface="微软雅黑" pitchFamily="34" charset="-122"/>
              </a:rPr>
              <a:t>删除</a:t>
            </a:r>
            <a:endParaRPr lang="en-US" altLang="zh-CN"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0015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randombar(horizontal)">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修改数组形状</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a:solidFill>
                  <a:schemeClr val="accent5">
                    <a:lumMod val="75000"/>
                  </a:schemeClr>
                </a:solidFill>
                <a:latin typeface="微软雅黑" pitchFamily="34" charset="-122"/>
                <a:ea typeface="微软雅黑" pitchFamily="34" charset="-122"/>
              </a:rPr>
              <a:t>Numpy </a:t>
            </a:r>
            <a:r>
              <a:rPr lang="zh-CN" altLang="en-US" sz="1600" smtClean="0">
                <a:solidFill>
                  <a:schemeClr val="accent5">
                    <a:lumMod val="75000"/>
                  </a:schemeClr>
                </a:solidFill>
                <a:latin typeface="微软雅黑" pitchFamily="34" charset="-122"/>
                <a:ea typeface="微软雅黑" pitchFamily="34" charset="-122"/>
              </a:rPr>
              <a:t>数组形状的修改函数主要有</a:t>
            </a:r>
            <a:r>
              <a:rPr lang="en-US" altLang="zh-CN" sz="1600" smtClean="0">
                <a:solidFill>
                  <a:schemeClr val="accent5">
                    <a:lumMod val="75000"/>
                  </a:schemeClr>
                </a:solidFill>
                <a:latin typeface="微软雅黑" pitchFamily="34" charset="-122"/>
                <a:ea typeface="微软雅黑" pitchFamily="34" charset="-122"/>
              </a:rPr>
              <a:t>reshape</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flat</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flatten</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ravel</a:t>
            </a:r>
            <a:r>
              <a:rPr lang="zh-CN" altLang="en-US" sz="1600" smtClean="0">
                <a:solidFill>
                  <a:schemeClr val="accent5">
                    <a:lumMod val="75000"/>
                  </a:schemeClr>
                </a:solidFill>
                <a:latin typeface="微软雅黑" pitchFamily="34" charset="-122"/>
                <a:ea typeface="微软雅黑" pitchFamily="34" charset="-122"/>
              </a:rPr>
              <a:t>，各自功能分别如下：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848" y="2175148"/>
            <a:ext cx="3452304" cy="1389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543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1506"/>
                                        </p:tgtEl>
                                        <p:attrNameLst>
                                          <p:attrName>style.visibility</p:attrName>
                                        </p:attrNameLst>
                                      </p:cBhvr>
                                      <p:to>
                                        <p:strVal val="visible"/>
                                      </p:to>
                                    </p:set>
                                    <p:anim calcmode="lin" valueType="num">
                                      <p:cBhvr>
                                        <p:cTn id="17" dur="500" fill="hold"/>
                                        <p:tgtEl>
                                          <p:spTgt spid="21506"/>
                                        </p:tgtEl>
                                        <p:attrNameLst>
                                          <p:attrName>ppt_w</p:attrName>
                                        </p:attrNameLst>
                                      </p:cBhvr>
                                      <p:tavLst>
                                        <p:tav tm="0">
                                          <p:val>
                                            <p:fltVal val="0"/>
                                          </p:val>
                                        </p:tav>
                                        <p:tav tm="100000">
                                          <p:val>
                                            <p:strVal val="#ppt_w"/>
                                          </p:val>
                                        </p:tav>
                                      </p:tavLst>
                                    </p:anim>
                                    <p:anim calcmode="lin" valueType="num">
                                      <p:cBhvr>
                                        <p:cTn id="18" dur="500" fill="hold"/>
                                        <p:tgtEl>
                                          <p:spTgt spid="21506"/>
                                        </p:tgtEl>
                                        <p:attrNameLst>
                                          <p:attrName>ppt_h</p:attrName>
                                        </p:attrNameLst>
                                      </p:cBhvr>
                                      <p:tavLst>
                                        <p:tav tm="0">
                                          <p:val>
                                            <p:fltVal val="0"/>
                                          </p:val>
                                        </p:tav>
                                        <p:tav tm="100000">
                                          <p:val>
                                            <p:strVal val="#ppt_h"/>
                                          </p:val>
                                        </p:tav>
                                      </p:tavLst>
                                    </p:anim>
                                    <p:animEffect transition="in" filter="fade">
                                      <p:cBhvr>
                                        <p:cTn id="19" dur="5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62783"/>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修改数组</a:t>
            </a:r>
            <a:r>
              <a:rPr lang="zh-CN" altLang="en-US" b="1" smtClean="0">
                <a:solidFill>
                  <a:schemeClr val="accent5">
                    <a:lumMod val="50000"/>
                  </a:schemeClr>
                </a:solidFill>
                <a:latin typeface="微软雅黑" pitchFamily="34" charset="-122"/>
                <a:ea typeface="微软雅黑" pitchFamily="34" charset="-122"/>
              </a:rPr>
              <a:t>形状</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843" y="1844824"/>
            <a:ext cx="3610159" cy="2664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197" y="1844824"/>
            <a:ext cx="1947356" cy="327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573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 calcmode="lin" valueType="num">
                                      <p:cBhvr>
                                        <p:cTn id="12" dur="500" fill="hold"/>
                                        <p:tgtEl>
                                          <p:spTgt spid="1030"/>
                                        </p:tgtEl>
                                        <p:attrNameLst>
                                          <p:attrName>ppt_w</p:attrName>
                                        </p:attrNameLst>
                                      </p:cBhvr>
                                      <p:tavLst>
                                        <p:tav tm="0">
                                          <p:val>
                                            <p:fltVal val="0"/>
                                          </p:val>
                                        </p:tav>
                                        <p:tav tm="100000">
                                          <p:val>
                                            <p:strVal val="#ppt_w"/>
                                          </p:val>
                                        </p:tav>
                                      </p:tavLst>
                                    </p:anim>
                                    <p:anim calcmode="lin" valueType="num">
                                      <p:cBhvr>
                                        <p:cTn id="13" dur="500" fill="hold"/>
                                        <p:tgtEl>
                                          <p:spTgt spid="1030"/>
                                        </p:tgtEl>
                                        <p:attrNameLst>
                                          <p:attrName>ppt_h</p:attrName>
                                        </p:attrNameLst>
                                      </p:cBhvr>
                                      <p:tavLst>
                                        <p:tav tm="0">
                                          <p:val>
                                            <p:fltVal val="0"/>
                                          </p:val>
                                        </p:tav>
                                        <p:tav tm="100000">
                                          <p:val>
                                            <p:strVal val="#ppt_h"/>
                                          </p:val>
                                        </p:tav>
                                      </p:tavLst>
                                    </p:anim>
                                    <p:animEffect transition="in" filter="fade">
                                      <p:cBhvr>
                                        <p:cTn id="14" dur="500"/>
                                        <p:tgtEl>
                                          <p:spTgt spid="103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31"/>
                                        </p:tgtEl>
                                        <p:attrNameLst>
                                          <p:attrName>style.visibility</p:attrName>
                                        </p:attrNameLst>
                                      </p:cBhvr>
                                      <p:to>
                                        <p:strVal val="visible"/>
                                      </p:to>
                                    </p:set>
                                    <p:anim calcmode="lin" valueType="num">
                                      <p:cBhvr>
                                        <p:cTn id="19" dur="500" fill="hold"/>
                                        <p:tgtEl>
                                          <p:spTgt spid="1031"/>
                                        </p:tgtEl>
                                        <p:attrNameLst>
                                          <p:attrName>ppt_w</p:attrName>
                                        </p:attrNameLst>
                                      </p:cBhvr>
                                      <p:tavLst>
                                        <p:tav tm="0">
                                          <p:val>
                                            <p:fltVal val="0"/>
                                          </p:val>
                                        </p:tav>
                                        <p:tav tm="100000">
                                          <p:val>
                                            <p:strVal val="#ppt_w"/>
                                          </p:val>
                                        </p:tav>
                                      </p:tavLst>
                                    </p:anim>
                                    <p:anim calcmode="lin" valueType="num">
                                      <p:cBhvr>
                                        <p:cTn id="20" dur="500" fill="hold"/>
                                        <p:tgtEl>
                                          <p:spTgt spid="1031"/>
                                        </p:tgtEl>
                                        <p:attrNameLst>
                                          <p:attrName>ppt_h</p:attrName>
                                        </p:attrNameLst>
                                      </p:cBhvr>
                                      <p:tavLst>
                                        <p:tav tm="0">
                                          <p:val>
                                            <p:fltVal val="0"/>
                                          </p:val>
                                        </p:tav>
                                        <p:tav tm="100000">
                                          <p:val>
                                            <p:strVal val="#ppt_h"/>
                                          </p:val>
                                        </p:tav>
                                      </p:tavLst>
                                    </p:anim>
                                    <p:animEffect transition="in" filter="fade">
                                      <p:cBhvr>
                                        <p:cTn id="21"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翻转数组</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a:solidFill>
                  <a:schemeClr val="accent5">
                    <a:lumMod val="75000"/>
                  </a:schemeClr>
                </a:solidFill>
                <a:latin typeface="微软雅黑" pitchFamily="34" charset="-122"/>
                <a:ea typeface="微软雅黑" pitchFamily="34" charset="-122"/>
              </a:rPr>
              <a:t>Numpy </a:t>
            </a:r>
            <a:r>
              <a:rPr lang="zh-CN" altLang="en-US" sz="1600" smtClean="0">
                <a:solidFill>
                  <a:schemeClr val="accent5">
                    <a:lumMod val="75000"/>
                  </a:schemeClr>
                </a:solidFill>
                <a:latin typeface="微软雅黑" pitchFamily="34" charset="-122"/>
                <a:ea typeface="微软雅黑" pitchFamily="34" charset="-122"/>
              </a:rPr>
              <a:t>数组反转的函数主要有</a:t>
            </a:r>
            <a:r>
              <a:rPr lang="en-US" altLang="zh-CN" sz="1600">
                <a:solidFill>
                  <a:schemeClr val="accent5">
                    <a:lumMod val="75000"/>
                  </a:schemeClr>
                </a:solidFill>
                <a:latin typeface="微软雅黑" pitchFamily="34" charset="-122"/>
                <a:ea typeface="微软雅黑" pitchFamily="34" charset="-122"/>
              </a:rPr>
              <a:t>transpose</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ndarray.T</a:t>
            </a:r>
            <a:r>
              <a:rPr lang="zh-CN" altLang="en-US" sz="1600" smtClean="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同</a:t>
            </a:r>
            <a:r>
              <a:rPr lang="en-US" altLang="zh-CN" sz="1600" smtClean="0">
                <a:solidFill>
                  <a:schemeClr val="accent5">
                    <a:lumMod val="75000"/>
                  </a:schemeClr>
                </a:solidFill>
                <a:latin typeface="微软雅黑" pitchFamily="34" charset="-122"/>
                <a:ea typeface="微软雅黑" pitchFamily="34" charset="-122"/>
              </a:rPr>
              <a:t>self.transpose()</a:t>
            </a:r>
            <a:r>
              <a:rPr lang="zh-CN" altLang="en-US" sz="1600" smtClean="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rollaxis</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swapaxes	</a:t>
            </a:r>
            <a:r>
              <a:rPr lang="zh-CN" altLang="en-US" sz="1600" smtClean="0">
                <a:solidFill>
                  <a:schemeClr val="accent5">
                    <a:lumMod val="75000"/>
                  </a:schemeClr>
                </a:solidFill>
                <a:latin typeface="微软雅黑" pitchFamily="34" charset="-122"/>
                <a:ea typeface="微软雅黑" pitchFamily="34" charset="-122"/>
              </a:rPr>
              <a:t>，各自功能分别如下：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3532" y="2420888"/>
            <a:ext cx="3036937" cy="1340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70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 calcmode="lin" valueType="num">
                                      <p:cBhvr>
                                        <p:cTn id="17" dur="500" fill="hold"/>
                                        <p:tgtEl>
                                          <p:spTgt spid="2050"/>
                                        </p:tgtEl>
                                        <p:attrNameLst>
                                          <p:attrName>ppt_w</p:attrName>
                                        </p:attrNameLst>
                                      </p:cBhvr>
                                      <p:tavLst>
                                        <p:tav tm="0">
                                          <p:val>
                                            <p:fltVal val="0"/>
                                          </p:val>
                                        </p:tav>
                                        <p:tav tm="100000">
                                          <p:val>
                                            <p:strVal val="#ppt_w"/>
                                          </p:val>
                                        </p:tav>
                                      </p:tavLst>
                                    </p:anim>
                                    <p:anim calcmode="lin" valueType="num">
                                      <p:cBhvr>
                                        <p:cTn id="18" dur="500" fill="hold"/>
                                        <p:tgtEl>
                                          <p:spTgt spid="2050"/>
                                        </p:tgtEl>
                                        <p:attrNameLst>
                                          <p:attrName>ppt_h</p:attrName>
                                        </p:attrNameLst>
                                      </p:cBhvr>
                                      <p:tavLst>
                                        <p:tav tm="0">
                                          <p:val>
                                            <p:fltVal val="0"/>
                                          </p:val>
                                        </p:tav>
                                        <p:tav tm="100000">
                                          <p:val>
                                            <p:strVal val="#ppt_h"/>
                                          </p:val>
                                        </p:tav>
                                      </p:tavLst>
                                    </p:anim>
                                    <p:animEffect transition="in" filter="fade">
                                      <p:cBhvr>
                                        <p:cTn id="1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翻转数组</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824549"/>
            <a:ext cx="3884683" cy="3967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844824"/>
            <a:ext cx="3196631"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71600" y="6021288"/>
            <a:ext cx="4752528" cy="307777"/>
          </a:xfrm>
          <a:prstGeom prst="rect">
            <a:avLst/>
          </a:prstGeom>
          <a:ln>
            <a:noFill/>
          </a:ln>
        </p:spPr>
        <p:style>
          <a:lnRef idx="3">
            <a:schemeClr val="lt1"/>
          </a:lnRef>
          <a:fillRef idx="1">
            <a:schemeClr val="accent3"/>
          </a:fillRef>
          <a:effectRef idx="1">
            <a:schemeClr val="accent3"/>
          </a:effectRef>
          <a:fontRef idx="minor">
            <a:schemeClr val="lt1"/>
          </a:fontRef>
        </p:style>
        <p:txBody>
          <a:bodyPr wrap="square" rtlCol="0">
            <a:spAutoFit/>
          </a:bodyPr>
          <a:lstStyle/>
          <a:p>
            <a:r>
              <a:rPr lang="zh-CN" altLang="en-US" sz="1400" smtClean="0">
                <a:latin typeface="微软雅黑" pitchFamily="34" charset="-122"/>
                <a:ea typeface="微软雅黑" pitchFamily="34" charset="-122"/>
              </a:rPr>
              <a:t>注：这里</a:t>
            </a:r>
            <a:r>
              <a:rPr lang="en-US" altLang="zh-CN" sz="1400" smtClean="0">
                <a:latin typeface="微软雅黑" pitchFamily="34" charset="-122"/>
                <a:ea typeface="微软雅黑" pitchFamily="34" charset="-122"/>
              </a:rPr>
              <a:t>NumPy</a:t>
            </a:r>
            <a:r>
              <a:rPr lang="zh-CN" altLang="en-US" sz="1400" smtClean="0">
                <a:latin typeface="微软雅黑" pitchFamily="34" charset="-122"/>
                <a:ea typeface="微软雅黑" pitchFamily="34" charset="-122"/>
              </a:rPr>
              <a:t>的</a:t>
            </a:r>
            <a:r>
              <a:rPr lang="en-US" altLang="zh-CN" sz="1400" smtClean="0">
                <a:latin typeface="微软雅黑" pitchFamily="34" charset="-122"/>
                <a:ea typeface="微软雅黑" pitchFamily="34" charset="-122"/>
              </a:rPr>
              <a:t>where</a:t>
            </a:r>
            <a:r>
              <a:rPr lang="zh-CN" altLang="en-US" sz="1400" smtClean="0">
                <a:latin typeface="微软雅黑" pitchFamily="34" charset="-122"/>
                <a:ea typeface="微软雅黑" pitchFamily="34" charset="-122"/>
              </a:rPr>
              <a:t>函数用于返回满足条件的索引值。</a:t>
            </a:r>
            <a:r>
              <a:rPr lang="en-US" altLang="zh-CN" sz="1400" smtClean="0">
                <a:latin typeface="微软雅黑" pitchFamily="34" charset="-122"/>
                <a:ea typeface="微软雅黑" pitchFamily="34" charset="-122"/>
              </a:rPr>
              <a:t> </a:t>
            </a:r>
            <a:endParaRPr lang="zh-CN" altLang="en-US" sz="1400">
              <a:latin typeface="微软雅黑" pitchFamily="34" charset="-122"/>
              <a:ea typeface="微软雅黑" pitchFamily="34" charset="-122"/>
            </a:endParaRPr>
          </a:p>
        </p:txBody>
      </p:sp>
    </p:spTree>
    <p:extLst>
      <p:ext uri="{BB962C8B-B14F-4D97-AF65-F5344CB8AC3E}">
        <p14:creationId xmlns:p14="http://schemas.microsoft.com/office/powerpoint/2010/main" val="137105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29"/>
                                        </p:tgtEl>
                                        <p:attrNameLst>
                                          <p:attrName>style.visibility</p:attrName>
                                        </p:attrNameLst>
                                      </p:cBhvr>
                                      <p:to>
                                        <p:strVal val="visible"/>
                                      </p:to>
                                    </p:set>
                                    <p:anim calcmode="lin" valueType="num">
                                      <p:cBhvr>
                                        <p:cTn id="12" dur="500" fill="hold"/>
                                        <p:tgtEl>
                                          <p:spTgt spid="1029"/>
                                        </p:tgtEl>
                                        <p:attrNameLst>
                                          <p:attrName>ppt_w</p:attrName>
                                        </p:attrNameLst>
                                      </p:cBhvr>
                                      <p:tavLst>
                                        <p:tav tm="0">
                                          <p:val>
                                            <p:fltVal val="0"/>
                                          </p:val>
                                        </p:tav>
                                        <p:tav tm="100000">
                                          <p:val>
                                            <p:strVal val="#ppt_w"/>
                                          </p:val>
                                        </p:tav>
                                      </p:tavLst>
                                    </p:anim>
                                    <p:anim calcmode="lin" valueType="num">
                                      <p:cBhvr>
                                        <p:cTn id="13" dur="500" fill="hold"/>
                                        <p:tgtEl>
                                          <p:spTgt spid="1029"/>
                                        </p:tgtEl>
                                        <p:attrNameLst>
                                          <p:attrName>ppt_h</p:attrName>
                                        </p:attrNameLst>
                                      </p:cBhvr>
                                      <p:tavLst>
                                        <p:tav tm="0">
                                          <p:val>
                                            <p:fltVal val="0"/>
                                          </p:val>
                                        </p:tav>
                                        <p:tav tm="100000">
                                          <p:val>
                                            <p:strVal val="#ppt_h"/>
                                          </p:val>
                                        </p:tav>
                                      </p:tavLst>
                                    </p:anim>
                                    <p:animEffect transition="in" filter="fade">
                                      <p:cBhvr>
                                        <p:cTn id="14" dur="500"/>
                                        <p:tgtEl>
                                          <p:spTgt spid="102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p:cTn id="19" dur="500" fill="hold"/>
                                        <p:tgtEl>
                                          <p:spTgt spid="1028"/>
                                        </p:tgtEl>
                                        <p:attrNameLst>
                                          <p:attrName>ppt_w</p:attrName>
                                        </p:attrNameLst>
                                      </p:cBhvr>
                                      <p:tavLst>
                                        <p:tav tm="0">
                                          <p:val>
                                            <p:fltVal val="0"/>
                                          </p:val>
                                        </p:tav>
                                        <p:tav tm="100000">
                                          <p:val>
                                            <p:strVal val="#ppt_w"/>
                                          </p:val>
                                        </p:tav>
                                      </p:tavLst>
                                    </p:anim>
                                    <p:anim calcmode="lin" valueType="num">
                                      <p:cBhvr>
                                        <p:cTn id="20" dur="500" fill="hold"/>
                                        <p:tgtEl>
                                          <p:spTgt spid="1028"/>
                                        </p:tgtEl>
                                        <p:attrNameLst>
                                          <p:attrName>ppt_h</p:attrName>
                                        </p:attrNameLst>
                                      </p:cBhvr>
                                      <p:tavLst>
                                        <p:tav tm="0">
                                          <p:val>
                                            <p:fltVal val="0"/>
                                          </p:val>
                                        </p:tav>
                                        <p:tav tm="100000">
                                          <p:val>
                                            <p:strVal val="#ppt_h"/>
                                          </p:val>
                                        </p:tav>
                                      </p:tavLst>
                                    </p:anim>
                                    <p:animEffect transition="in" filter="fade">
                                      <p:cBhvr>
                                        <p:cTn id="21" dur="500"/>
                                        <p:tgtEl>
                                          <p:spTgt spid="102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修改数组</a:t>
            </a:r>
            <a:r>
              <a:rPr lang="zh-CN" altLang="en-US" b="1" smtClean="0">
                <a:solidFill>
                  <a:schemeClr val="accent5">
                    <a:lumMod val="50000"/>
                  </a:schemeClr>
                </a:solidFill>
                <a:latin typeface="微软雅黑" pitchFamily="34" charset="-122"/>
                <a:ea typeface="微软雅黑" pitchFamily="34" charset="-122"/>
              </a:rPr>
              <a:t>维度</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smtClean="0">
                <a:solidFill>
                  <a:schemeClr val="accent5">
                    <a:lumMod val="75000"/>
                  </a:schemeClr>
                </a:solidFill>
                <a:latin typeface="微软雅黑" pitchFamily="34" charset="-122"/>
                <a:ea typeface="微软雅黑" pitchFamily="34" charset="-122"/>
              </a:rPr>
              <a:t>Numpy </a:t>
            </a:r>
            <a:r>
              <a:rPr lang="zh-CN" altLang="en-US" sz="1600" smtClean="0">
                <a:solidFill>
                  <a:schemeClr val="accent5">
                    <a:lumMod val="75000"/>
                  </a:schemeClr>
                </a:solidFill>
                <a:latin typeface="微软雅黑" pitchFamily="34" charset="-122"/>
                <a:ea typeface="微软雅黑" pitchFamily="34" charset="-122"/>
              </a:rPr>
              <a:t>修改数组维度的函数主要有</a:t>
            </a:r>
            <a:r>
              <a:rPr lang="en-US" altLang="zh-CN" sz="1600">
                <a:solidFill>
                  <a:schemeClr val="accent5">
                    <a:lumMod val="75000"/>
                  </a:schemeClr>
                </a:solidFill>
                <a:latin typeface="微软雅黑" pitchFamily="34" charset="-122"/>
                <a:ea typeface="微软雅黑" pitchFamily="34" charset="-122"/>
              </a:rPr>
              <a:t>broadcast</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broadcast_to</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expand_dims</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squeeze</a:t>
            </a:r>
            <a:r>
              <a:rPr lang="zh-CN" altLang="en-US" sz="1600" smtClean="0">
                <a:solidFill>
                  <a:schemeClr val="accent5">
                    <a:lumMod val="75000"/>
                  </a:schemeClr>
                </a:solidFill>
                <a:latin typeface="微软雅黑" pitchFamily="34" charset="-122"/>
                <a:ea typeface="微软雅黑" pitchFamily="34" charset="-122"/>
              </a:rPr>
              <a:t>，各自功能分别如下：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9812" y="2348880"/>
            <a:ext cx="3384376" cy="135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629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 calcmode="lin" valueType="num">
                                      <p:cBhvr>
                                        <p:cTn id="17" dur="500" fill="hold"/>
                                        <p:tgtEl>
                                          <p:spTgt spid="4098"/>
                                        </p:tgtEl>
                                        <p:attrNameLst>
                                          <p:attrName>ppt_w</p:attrName>
                                        </p:attrNameLst>
                                      </p:cBhvr>
                                      <p:tavLst>
                                        <p:tav tm="0">
                                          <p:val>
                                            <p:fltVal val="0"/>
                                          </p:val>
                                        </p:tav>
                                        <p:tav tm="100000">
                                          <p:val>
                                            <p:strVal val="#ppt_w"/>
                                          </p:val>
                                        </p:tav>
                                      </p:tavLst>
                                    </p:anim>
                                    <p:anim calcmode="lin" valueType="num">
                                      <p:cBhvr>
                                        <p:cTn id="18" dur="500" fill="hold"/>
                                        <p:tgtEl>
                                          <p:spTgt spid="4098"/>
                                        </p:tgtEl>
                                        <p:attrNameLst>
                                          <p:attrName>ppt_h</p:attrName>
                                        </p:attrNameLst>
                                      </p:cBhvr>
                                      <p:tavLst>
                                        <p:tav tm="0">
                                          <p:val>
                                            <p:fltVal val="0"/>
                                          </p:val>
                                        </p:tav>
                                        <p:tav tm="100000">
                                          <p:val>
                                            <p:strVal val="#ppt_h"/>
                                          </p:val>
                                        </p:tav>
                                      </p:tavLst>
                                    </p:anim>
                                    <p:animEffect transition="in" filter="fade">
                                      <p:cBhvr>
                                        <p:cTn id="1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Course\Python\Python-Data-Analysis\image\iss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596" y="649832"/>
            <a:ext cx="6418808" cy="5558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05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修改数组维度</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160" y="1665337"/>
            <a:ext cx="3423680" cy="4427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30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 calcmode="lin" valueType="num">
                                      <p:cBhvr>
                                        <p:cTn id="12" dur="500" fill="hold"/>
                                        <p:tgtEl>
                                          <p:spTgt spid="2052"/>
                                        </p:tgtEl>
                                        <p:attrNameLst>
                                          <p:attrName>ppt_w</p:attrName>
                                        </p:attrNameLst>
                                      </p:cBhvr>
                                      <p:tavLst>
                                        <p:tav tm="0">
                                          <p:val>
                                            <p:fltVal val="0"/>
                                          </p:val>
                                        </p:tav>
                                        <p:tav tm="100000">
                                          <p:val>
                                            <p:strVal val="#ppt_w"/>
                                          </p:val>
                                        </p:tav>
                                      </p:tavLst>
                                    </p:anim>
                                    <p:anim calcmode="lin" valueType="num">
                                      <p:cBhvr>
                                        <p:cTn id="13" dur="500" fill="hold"/>
                                        <p:tgtEl>
                                          <p:spTgt spid="2052"/>
                                        </p:tgtEl>
                                        <p:attrNameLst>
                                          <p:attrName>ppt_h</p:attrName>
                                        </p:attrNameLst>
                                      </p:cBhvr>
                                      <p:tavLst>
                                        <p:tav tm="0">
                                          <p:val>
                                            <p:fltVal val="0"/>
                                          </p:val>
                                        </p:tav>
                                        <p:tav tm="100000">
                                          <p:val>
                                            <p:strVal val="#ppt_h"/>
                                          </p:val>
                                        </p:tav>
                                      </p:tavLst>
                                    </p:anim>
                                    <p:animEffect transition="in" filter="fade">
                                      <p:cBhvr>
                                        <p:cTn id="14"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连接数组</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smtClean="0">
                <a:solidFill>
                  <a:schemeClr val="accent5">
                    <a:lumMod val="75000"/>
                  </a:schemeClr>
                </a:solidFill>
                <a:latin typeface="微软雅黑" pitchFamily="34" charset="-122"/>
                <a:ea typeface="微软雅黑" pitchFamily="34" charset="-122"/>
              </a:rPr>
              <a:t>Numpy </a:t>
            </a:r>
            <a:r>
              <a:rPr lang="zh-CN" altLang="en-US" sz="1600" smtClean="0">
                <a:solidFill>
                  <a:schemeClr val="accent5">
                    <a:lumMod val="75000"/>
                  </a:schemeClr>
                </a:solidFill>
                <a:latin typeface="微软雅黑" pitchFamily="34" charset="-122"/>
                <a:ea typeface="微软雅黑" pitchFamily="34" charset="-122"/>
              </a:rPr>
              <a:t>连接数组的函数主要有</a:t>
            </a:r>
            <a:r>
              <a:rPr lang="en-US" altLang="zh-CN" sz="1600">
                <a:solidFill>
                  <a:schemeClr val="accent5">
                    <a:lumMod val="75000"/>
                  </a:schemeClr>
                </a:solidFill>
                <a:latin typeface="微软雅黑" pitchFamily="34" charset="-122"/>
                <a:ea typeface="微软雅黑" pitchFamily="34" charset="-122"/>
              </a:rPr>
              <a:t>concatenate</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stack</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hstack</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vstack</a:t>
            </a:r>
            <a:r>
              <a:rPr lang="zh-CN" altLang="en-US" sz="1600" smtClean="0">
                <a:solidFill>
                  <a:schemeClr val="accent5">
                    <a:lumMod val="75000"/>
                  </a:schemeClr>
                </a:solidFill>
                <a:latin typeface="微软雅黑" pitchFamily="34" charset="-122"/>
                <a:ea typeface="微软雅黑" pitchFamily="34" charset="-122"/>
              </a:rPr>
              <a:t>，各自功能分别如下：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775" y="2530460"/>
            <a:ext cx="436245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356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p:cTn id="17" dur="500" fill="hold"/>
                                        <p:tgtEl>
                                          <p:spTgt spid="1026"/>
                                        </p:tgtEl>
                                        <p:attrNameLst>
                                          <p:attrName>ppt_w</p:attrName>
                                        </p:attrNameLst>
                                      </p:cBhvr>
                                      <p:tavLst>
                                        <p:tav tm="0">
                                          <p:val>
                                            <p:fltVal val="0"/>
                                          </p:val>
                                        </p:tav>
                                        <p:tav tm="100000">
                                          <p:val>
                                            <p:strVal val="#ppt_w"/>
                                          </p:val>
                                        </p:tav>
                                      </p:tavLst>
                                    </p:anim>
                                    <p:anim calcmode="lin" valueType="num">
                                      <p:cBhvr>
                                        <p:cTn id="18" dur="500" fill="hold"/>
                                        <p:tgtEl>
                                          <p:spTgt spid="1026"/>
                                        </p:tgtEl>
                                        <p:attrNameLst>
                                          <p:attrName>ppt_h</p:attrName>
                                        </p:attrNameLst>
                                      </p:cBhvr>
                                      <p:tavLst>
                                        <p:tav tm="0">
                                          <p:val>
                                            <p:fltVal val="0"/>
                                          </p:val>
                                        </p:tav>
                                        <p:tav tm="100000">
                                          <p:val>
                                            <p:strVal val="#ppt_h"/>
                                          </p:val>
                                        </p:tav>
                                      </p:tavLst>
                                    </p:anim>
                                    <p:animEffect transition="in" filter="fade">
                                      <p:cBhvr>
                                        <p:cTn id="1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连接数组</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44824"/>
            <a:ext cx="3554363" cy="2196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8091" y="1844824"/>
            <a:ext cx="1651726" cy="3277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359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053"/>
                                        </p:tgtEl>
                                        <p:attrNameLst>
                                          <p:attrName>style.visibility</p:attrName>
                                        </p:attrNameLst>
                                      </p:cBhvr>
                                      <p:to>
                                        <p:strVal val="visible"/>
                                      </p:to>
                                    </p:set>
                                    <p:anim calcmode="lin" valueType="num">
                                      <p:cBhvr>
                                        <p:cTn id="19" dur="500" fill="hold"/>
                                        <p:tgtEl>
                                          <p:spTgt spid="2053"/>
                                        </p:tgtEl>
                                        <p:attrNameLst>
                                          <p:attrName>ppt_w</p:attrName>
                                        </p:attrNameLst>
                                      </p:cBhvr>
                                      <p:tavLst>
                                        <p:tav tm="0">
                                          <p:val>
                                            <p:fltVal val="0"/>
                                          </p:val>
                                        </p:tav>
                                        <p:tav tm="100000">
                                          <p:val>
                                            <p:strVal val="#ppt_w"/>
                                          </p:val>
                                        </p:tav>
                                      </p:tavLst>
                                    </p:anim>
                                    <p:anim calcmode="lin" valueType="num">
                                      <p:cBhvr>
                                        <p:cTn id="20" dur="500" fill="hold"/>
                                        <p:tgtEl>
                                          <p:spTgt spid="2053"/>
                                        </p:tgtEl>
                                        <p:attrNameLst>
                                          <p:attrName>ppt_h</p:attrName>
                                        </p:attrNameLst>
                                      </p:cBhvr>
                                      <p:tavLst>
                                        <p:tav tm="0">
                                          <p:val>
                                            <p:fltVal val="0"/>
                                          </p:val>
                                        </p:tav>
                                        <p:tav tm="100000">
                                          <p:val>
                                            <p:strVal val="#ppt_h"/>
                                          </p:val>
                                        </p:tav>
                                      </p:tavLst>
                                    </p:anim>
                                    <p:animEffect transition="in" filter="fade">
                                      <p:cBhvr>
                                        <p:cTn id="21"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015663"/>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分割数组</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smtClean="0">
                <a:solidFill>
                  <a:schemeClr val="accent5">
                    <a:lumMod val="75000"/>
                  </a:schemeClr>
                </a:solidFill>
                <a:latin typeface="微软雅黑" pitchFamily="34" charset="-122"/>
                <a:ea typeface="微软雅黑" pitchFamily="34" charset="-122"/>
              </a:rPr>
              <a:t>Numpy </a:t>
            </a:r>
            <a:r>
              <a:rPr lang="zh-CN" altLang="en-US" sz="1600" smtClean="0">
                <a:solidFill>
                  <a:schemeClr val="accent5">
                    <a:lumMod val="75000"/>
                  </a:schemeClr>
                </a:solidFill>
                <a:latin typeface="微软雅黑" pitchFamily="34" charset="-122"/>
                <a:ea typeface="微软雅黑" pitchFamily="34" charset="-122"/>
              </a:rPr>
              <a:t>分割数组的函数主要有</a:t>
            </a:r>
            <a:r>
              <a:rPr lang="en-US" altLang="zh-CN" sz="1600">
                <a:solidFill>
                  <a:schemeClr val="accent5">
                    <a:lumMod val="75000"/>
                  </a:schemeClr>
                </a:solidFill>
                <a:latin typeface="微软雅黑" pitchFamily="34" charset="-122"/>
                <a:ea typeface="微软雅黑" pitchFamily="34" charset="-122"/>
              </a:rPr>
              <a:t>split</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hsplit</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vsplit</a:t>
            </a:r>
            <a:r>
              <a:rPr lang="zh-CN" altLang="en-US" sz="1600" smtClean="0">
                <a:solidFill>
                  <a:schemeClr val="accent5">
                    <a:lumMod val="75000"/>
                  </a:schemeClr>
                </a:solidFill>
                <a:latin typeface="微软雅黑" pitchFamily="34" charset="-122"/>
                <a:ea typeface="微软雅黑" pitchFamily="34" charset="-122"/>
              </a:rPr>
              <a:t>，各自功能分别如下：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2204864"/>
            <a:ext cx="3312368" cy="1226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819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 calcmode="lin" valueType="num">
                                      <p:cBhvr>
                                        <p:cTn id="17" dur="500" fill="hold"/>
                                        <p:tgtEl>
                                          <p:spTgt spid="3074"/>
                                        </p:tgtEl>
                                        <p:attrNameLst>
                                          <p:attrName>ppt_w</p:attrName>
                                        </p:attrNameLst>
                                      </p:cBhvr>
                                      <p:tavLst>
                                        <p:tav tm="0">
                                          <p:val>
                                            <p:fltVal val="0"/>
                                          </p:val>
                                        </p:tav>
                                        <p:tav tm="100000">
                                          <p:val>
                                            <p:strVal val="#ppt_w"/>
                                          </p:val>
                                        </p:tav>
                                      </p:tavLst>
                                    </p:anim>
                                    <p:anim calcmode="lin" valueType="num">
                                      <p:cBhvr>
                                        <p:cTn id="18" dur="500" fill="hold"/>
                                        <p:tgtEl>
                                          <p:spTgt spid="3074"/>
                                        </p:tgtEl>
                                        <p:attrNameLst>
                                          <p:attrName>ppt_h</p:attrName>
                                        </p:attrNameLst>
                                      </p:cBhvr>
                                      <p:tavLst>
                                        <p:tav tm="0">
                                          <p:val>
                                            <p:fltVal val="0"/>
                                          </p:val>
                                        </p:tav>
                                        <p:tav tm="100000">
                                          <p:val>
                                            <p:strVal val="#ppt_h"/>
                                          </p:val>
                                        </p:tav>
                                      </p:tavLst>
                                    </p:anim>
                                    <p:animEffect transition="in" filter="fade">
                                      <p:cBhvr>
                                        <p:cTn id="19"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分割数组</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320" y="1772816"/>
            <a:ext cx="2746655" cy="2235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1772816"/>
            <a:ext cx="2664296" cy="196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975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 calcmode="lin" valueType="num">
                                      <p:cBhvr>
                                        <p:cTn id="12" dur="500" fill="hold"/>
                                        <p:tgtEl>
                                          <p:spTgt spid="4098"/>
                                        </p:tgtEl>
                                        <p:attrNameLst>
                                          <p:attrName>ppt_w</p:attrName>
                                        </p:attrNameLst>
                                      </p:cBhvr>
                                      <p:tavLst>
                                        <p:tav tm="0">
                                          <p:val>
                                            <p:fltVal val="0"/>
                                          </p:val>
                                        </p:tav>
                                        <p:tav tm="100000">
                                          <p:val>
                                            <p:strVal val="#ppt_w"/>
                                          </p:val>
                                        </p:tav>
                                      </p:tavLst>
                                    </p:anim>
                                    <p:anim calcmode="lin" valueType="num">
                                      <p:cBhvr>
                                        <p:cTn id="13" dur="500" fill="hold"/>
                                        <p:tgtEl>
                                          <p:spTgt spid="4098"/>
                                        </p:tgtEl>
                                        <p:attrNameLst>
                                          <p:attrName>ppt_h</p:attrName>
                                        </p:attrNameLst>
                                      </p:cBhvr>
                                      <p:tavLst>
                                        <p:tav tm="0">
                                          <p:val>
                                            <p:fltVal val="0"/>
                                          </p:val>
                                        </p:tav>
                                        <p:tav tm="100000">
                                          <p:val>
                                            <p:strVal val="#ppt_h"/>
                                          </p:val>
                                        </p:tav>
                                      </p:tavLst>
                                    </p:anim>
                                    <p:animEffect transition="in" filter="fade">
                                      <p:cBhvr>
                                        <p:cTn id="14" dur="500"/>
                                        <p:tgtEl>
                                          <p:spTgt spid="409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4099"/>
                                        </p:tgtEl>
                                        <p:attrNameLst>
                                          <p:attrName>style.visibility</p:attrName>
                                        </p:attrNameLst>
                                      </p:cBhvr>
                                      <p:to>
                                        <p:strVal val="visible"/>
                                      </p:to>
                                    </p:set>
                                    <p:anim calcmode="lin" valueType="num">
                                      <p:cBhvr>
                                        <p:cTn id="19" dur="500" fill="hold"/>
                                        <p:tgtEl>
                                          <p:spTgt spid="4099"/>
                                        </p:tgtEl>
                                        <p:attrNameLst>
                                          <p:attrName>ppt_w</p:attrName>
                                        </p:attrNameLst>
                                      </p:cBhvr>
                                      <p:tavLst>
                                        <p:tav tm="0">
                                          <p:val>
                                            <p:fltVal val="0"/>
                                          </p:val>
                                        </p:tav>
                                        <p:tav tm="100000">
                                          <p:val>
                                            <p:strVal val="#ppt_w"/>
                                          </p:val>
                                        </p:tav>
                                      </p:tavLst>
                                    </p:anim>
                                    <p:anim calcmode="lin" valueType="num">
                                      <p:cBhvr>
                                        <p:cTn id="20" dur="500" fill="hold"/>
                                        <p:tgtEl>
                                          <p:spTgt spid="4099"/>
                                        </p:tgtEl>
                                        <p:attrNameLst>
                                          <p:attrName>ppt_h</p:attrName>
                                        </p:attrNameLst>
                                      </p:cBhvr>
                                      <p:tavLst>
                                        <p:tav tm="0">
                                          <p:val>
                                            <p:fltVal val="0"/>
                                          </p:val>
                                        </p:tav>
                                        <p:tav tm="100000">
                                          <p:val>
                                            <p:strVal val="#ppt_h"/>
                                          </p:val>
                                        </p:tav>
                                      </p:tavLst>
                                    </p:anim>
                                    <p:animEffect transition="in" filter="fade">
                                      <p:cBhvr>
                                        <p:cTn id="21"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数组的添加与删除</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smtClean="0">
                <a:solidFill>
                  <a:schemeClr val="accent5">
                    <a:lumMod val="75000"/>
                  </a:schemeClr>
                </a:solidFill>
                <a:latin typeface="微软雅黑" pitchFamily="34" charset="-122"/>
                <a:ea typeface="微软雅黑" pitchFamily="34" charset="-122"/>
              </a:rPr>
              <a:t>Numpy </a:t>
            </a:r>
            <a:r>
              <a:rPr lang="zh-CN" altLang="en-US" sz="1600" smtClean="0">
                <a:solidFill>
                  <a:schemeClr val="accent5">
                    <a:lumMod val="75000"/>
                  </a:schemeClr>
                </a:solidFill>
                <a:latin typeface="微软雅黑" pitchFamily="34" charset="-122"/>
                <a:ea typeface="微软雅黑" pitchFamily="34" charset="-122"/>
              </a:rPr>
              <a:t>数组添加与删除的函数主要有</a:t>
            </a:r>
            <a:r>
              <a:rPr lang="en-US" altLang="zh-CN" sz="1600">
                <a:solidFill>
                  <a:schemeClr val="accent5">
                    <a:lumMod val="75000"/>
                  </a:schemeClr>
                </a:solidFill>
                <a:latin typeface="微软雅黑" pitchFamily="34" charset="-122"/>
                <a:ea typeface="微软雅黑" pitchFamily="34" charset="-122"/>
              </a:rPr>
              <a:t>resize</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append</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insert</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delete</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unique</a:t>
            </a:r>
            <a:r>
              <a:rPr lang="zh-CN" altLang="en-US" sz="1600" smtClean="0">
                <a:solidFill>
                  <a:schemeClr val="accent5">
                    <a:lumMod val="75000"/>
                  </a:schemeClr>
                </a:solidFill>
                <a:latin typeface="微软雅黑" pitchFamily="34" charset="-122"/>
                <a:ea typeface="微软雅黑" pitchFamily="34" charset="-122"/>
              </a:rPr>
              <a:t>，各自功能分别如下：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238" y="2348880"/>
            <a:ext cx="3181524" cy="1772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371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 calcmode="lin" valueType="num">
                                      <p:cBhvr>
                                        <p:cTn id="17" dur="500" fill="hold"/>
                                        <p:tgtEl>
                                          <p:spTgt spid="5122"/>
                                        </p:tgtEl>
                                        <p:attrNameLst>
                                          <p:attrName>ppt_w</p:attrName>
                                        </p:attrNameLst>
                                      </p:cBhvr>
                                      <p:tavLst>
                                        <p:tav tm="0">
                                          <p:val>
                                            <p:fltVal val="0"/>
                                          </p:val>
                                        </p:tav>
                                        <p:tav tm="100000">
                                          <p:val>
                                            <p:strVal val="#ppt_w"/>
                                          </p:val>
                                        </p:tav>
                                      </p:tavLst>
                                    </p:anim>
                                    <p:anim calcmode="lin" valueType="num">
                                      <p:cBhvr>
                                        <p:cTn id="18" dur="500" fill="hold"/>
                                        <p:tgtEl>
                                          <p:spTgt spid="5122"/>
                                        </p:tgtEl>
                                        <p:attrNameLst>
                                          <p:attrName>ppt_h</p:attrName>
                                        </p:attrNameLst>
                                      </p:cBhvr>
                                      <p:tavLst>
                                        <p:tav tm="0">
                                          <p:val>
                                            <p:fltVal val="0"/>
                                          </p:val>
                                        </p:tav>
                                        <p:tav tm="100000">
                                          <p:val>
                                            <p:strVal val="#ppt_h"/>
                                          </p:val>
                                        </p:tav>
                                      </p:tavLst>
                                    </p:anim>
                                    <p:animEffect transition="in" filter="fade">
                                      <p:cBhvr>
                                        <p:cTn id="19"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数组的添加与删除</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273" y="1700808"/>
            <a:ext cx="4248472" cy="350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1777" y="1700808"/>
            <a:ext cx="2244599" cy="388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270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500" fill="hold"/>
                                        <p:tgtEl>
                                          <p:spTgt spid="1026"/>
                                        </p:tgtEl>
                                        <p:attrNameLst>
                                          <p:attrName>ppt_w</p:attrName>
                                        </p:attrNameLst>
                                      </p:cBhvr>
                                      <p:tavLst>
                                        <p:tav tm="0">
                                          <p:val>
                                            <p:fltVal val="0"/>
                                          </p:val>
                                        </p:tav>
                                        <p:tav tm="100000">
                                          <p:val>
                                            <p:strVal val="#ppt_w"/>
                                          </p:val>
                                        </p:tav>
                                      </p:tavLst>
                                    </p:anim>
                                    <p:anim calcmode="lin" valueType="num">
                                      <p:cBhvr>
                                        <p:cTn id="13" dur="500" fill="hold"/>
                                        <p:tgtEl>
                                          <p:spTgt spid="1026"/>
                                        </p:tgtEl>
                                        <p:attrNameLst>
                                          <p:attrName>ppt_h</p:attrName>
                                        </p:attrNameLst>
                                      </p:cBhvr>
                                      <p:tavLst>
                                        <p:tav tm="0">
                                          <p:val>
                                            <p:fltVal val="0"/>
                                          </p:val>
                                        </p:tav>
                                        <p:tav tm="100000">
                                          <p:val>
                                            <p:strVal val="#ppt_h"/>
                                          </p:val>
                                        </p:tav>
                                      </p:tavLst>
                                    </p:anim>
                                    <p:animEffect transition="in" filter="fade">
                                      <p:cBhvr>
                                        <p:cTn id="14" dur="500"/>
                                        <p:tgtEl>
                                          <p:spTgt spid="102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27"/>
                                        </p:tgtEl>
                                        <p:attrNameLst>
                                          <p:attrName>style.visibility</p:attrName>
                                        </p:attrNameLst>
                                      </p:cBhvr>
                                      <p:to>
                                        <p:strVal val="visible"/>
                                      </p:to>
                                    </p:set>
                                    <p:anim calcmode="lin" valueType="num">
                                      <p:cBhvr>
                                        <p:cTn id="19" dur="500" fill="hold"/>
                                        <p:tgtEl>
                                          <p:spTgt spid="1027"/>
                                        </p:tgtEl>
                                        <p:attrNameLst>
                                          <p:attrName>ppt_w</p:attrName>
                                        </p:attrNameLst>
                                      </p:cBhvr>
                                      <p:tavLst>
                                        <p:tav tm="0">
                                          <p:val>
                                            <p:fltVal val="0"/>
                                          </p:val>
                                        </p:tav>
                                        <p:tav tm="100000">
                                          <p:val>
                                            <p:strVal val="#ppt_w"/>
                                          </p:val>
                                        </p:tav>
                                      </p:tavLst>
                                    </p:anim>
                                    <p:anim calcmode="lin" valueType="num">
                                      <p:cBhvr>
                                        <p:cTn id="20" dur="500" fill="hold"/>
                                        <p:tgtEl>
                                          <p:spTgt spid="1027"/>
                                        </p:tgtEl>
                                        <p:attrNameLst>
                                          <p:attrName>ppt_h</p:attrName>
                                        </p:attrNameLst>
                                      </p:cBhvr>
                                      <p:tavLst>
                                        <p:tav tm="0">
                                          <p:val>
                                            <p:fltVal val="0"/>
                                          </p:val>
                                        </p:tav>
                                        <p:tav tm="100000">
                                          <p:val>
                                            <p:strVal val="#ppt_h"/>
                                          </p:val>
                                        </p:tav>
                                      </p:tavLst>
                                    </p:anim>
                                    <p:animEffect transition="in" filter="fade">
                                      <p:cBhvr>
                                        <p:cTn id="21"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数组的添加与删除</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续</a:t>
            </a:r>
            <a:endParaRPr lang="en-US" altLang="zh-CN" b="1" smtClean="0">
              <a:solidFill>
                <a:schemeClr val="accent5">
                  <a:lumMod val="50000"/>
                </a:schemeClr>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772816"/>
            <a:ext cx="1296144" cy="1398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4787" y="1772816"/>
            <a:ext cx="2107213" cy="231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422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 calcmode="lin" valueType="num">
                                      <p:cBhvr>
                                        <p:cTn id="12" dur="500" fill="hold"/>
                                        <p:tgtEl>
                                          <p:spTgt spid="2051"/>
                                        </p:tgtEl>
                                        <p:attrNameLst>
                                          <p:attrName>ppt_w</p:attrName>
                                        </p:attrNameLst>
                                      </p:cBhvr>
                                      <p:tavLst>
                                        <p:tav tm="0">
                                          <p:val>
                                            <p:fltVal val="0"/>
                                          </p:val>
                                        </p:tav>
                                        <p:tav tm="100000">
                                          <p:val>
                                            <p:strVal val="#ppt_w"/>
                                          </p:val>
                                        </p:tav>
                                      </p:tavLst>
                                    </p:anim>
                                    <p:anim calcmode="lin" valueType="num">
                                      <p:cBhvr>
                                        <p:cTn id="13" dur="500" fill="hold"/>
                                        <p:tgtEl>
                                          <p:spTgt spid="2051"/>
                                        </p:tgtEl>
                                        <p:attrNameLst>
                                          <p:attrName>ppt_h</p:attrName>
                                        </p:attrNameLst>
                                      </p:cBhvr>
                                      <p:tavLst>
                                        <p:tav tm="0">
                                          <p:val>
                                            <p:fltVal val="0"/>
                                          </p:val>
                                        </p:tav>
                                        <p:tav tm="100000">
                                          <p:val>
                                            <p:strVal val="#ppt_h"/>
                                          </p:val>
                                        </p:tav>
                                      </p:tavLst>
                                    </p:anim>
                                    <p:animEffect transition="in" filter="fade">
                                      <p:cBhvr>
                                        <p:cTn id="14" dur="500"/>
                                        <p:tgtEl>
                                          <p:spTgt spid="205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 calcmode="lin" valueType="num">
                                      <p:cBhvr>
                                        <p:cTn id="19" dur="500" fill="hold"/>
                                        <p:tgtEl>
                                          <p:spTgt spid="2050"/>
                                        </p:tgtEl>
                                        <p:attrNameLst>
                                          <p:attrName>ppt_w</p:attrName>
                                        </p:attrNameLst>
                                      </p:cBhvr>
                                      <p:tavLst>
                                        <p:tav tm="0">
                                          <p:val>
                                            <p:fltVal val="0"/>
                                          </p:val>
                                        </p:tav>
                                        <p:tav tm="100000">
                                          <p:val>
                                            <p:strVal val="#ppt_w"/>
                                          </p:val>
                                        </p:tav>
                                      </p:tavLst>
                                    </p:anim>
                                    <p:anim calcmode="lin" valueType="num">
                                      <p:cBhvr>
                                        <p:cTn id="20" dur="500" fill="hold"/>
                                        <p:tgtEl>
                                          <p:spTgt spid="2050"/>
                                        </p:tgtEl>
                                        <p:attrNameLst>
                                          <p:attrName>ppt_h</p:attrName>
                                        </p:attrNameLst>
                                      </p:cBhvr>
                                      <p:tavLst>
                                        <p:tav tm="0">
                                          <p:val>
                                            <p:fltVal val="0"/>
                                          </p:val>
                                        </p:tav>
                                        <p:tav tm="100000">
                                          <p:val>
                                            <p:strVal val="#ppt_h"/>
                                          </p:val>
                                        </p:tav>
                                      </p:tavLst>
                                    </p:anim>
                                    <p:animEffect transition="in" filter="fade">
                                      <p:cBhvr>
                                        <p:cTn id="2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3"/>
          <p:cNvSpPr/>
          <p:nvPr/>
        </p:nvSpPr>
        <p:spPr>
          <a:xfrm flipH="1">
            <a:off x="-6" y="0"/>
            <a:ext cx="9143995" cy="692696"/>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TextBox 1"/>
          <p:cNvSpPr txBox="1">
            <a:spLocks noChangeArrowheads="1"/>
          </p:cNvSpPr>
          <p:nvPr/>
        </p:nvSpPr>
        <p:spPr bwMode="auto">
          <a:xfrm>
            <a:off x="7452320" y="53960"/>
            <a:ext cx="1440160" cy="584775"/>
          </a:xfrm>
          <a:prstGeom prst="rect">
            <a:avLst/>
          </a:prstGeom>
          <a:noFill/>
          <a:ln w="9525">
            <a:noFill/>
            <a:miter lim="800000"/>
            <a:headEnd/>
            <a:tailEnd/>
          </a:ln>
        </p:spPr>
        <p:txBody>
          <a:bodyPr wrap="square">
            <a:spAutoFit/>
          </a:bodyPr>
          <a:lstStyle/>
          <a:p>
            <a:pPr algn="r"/>
            <a:r>
              <a:rPr lang="zh-CN" altLang="en-US" sz="3200" b="1" smtClean="0">
                <a:solidFill>
                  <a:schemeClr val="accent5">
                    <a:lumMod val="50000"/>
                  </a:schemeClr>
                </a:solidFill>
                <a:latin typeface="微软雅黑" pitchFamily="34" charset="-122"/>
                <a:ea typeface="微软雅黑" pitchFamily="34" charset="-122"/>
                <a:cs typeface="Arial" pitchFamily="34" charset="0"/>
              </a:rPr>
              <a:t>第</a:t>
            </a:r>
            <a:r>
              <a:rPr lang="zh-CN" altLang="en-US" sz="3200" b="1">
                <a:solidFill>
                  <a:schemeClr val="accent5">
                    <a:lumMod val="50000"/>
                  </a:schemeClr>
                </a:solidFill>
                <a:latin typeface="微软雅黑" pitchFamily="34" charset="-122"/>
                <a:ea typeface="微软雅黑" pitchFamily="34" charset="-122"/>
                <a:cs typeface="Arial" pitchFamily="34" charset="0"/>
              </a:rPr>
              <a:t>三</a:t>
            </a:r>
            <a:r>
              <a:rPr lang="zh-CN" altLang="en-US" sz="3200" b="1" smtClean="0">
                <a:solidFill>
                  <a:schemeClr val="accent5">
                    <a:lumMod val="50000"/>
                  </a:schemeClr>
                </a:solidFill>
                <a:latin typeface="微软雅黑" pitchFamily="34" charset="-122"/>
                <a:ea typeface="微软雅黑" pitchFamily="34" charset="-122"/>
                <a:cs typeface="Arial" pitchFamily="34" charset="0"/>
              </a:rPr>
              <a:t>课</a:t>
            </a:r>
            <a:endParaRPr lang="en-US" altLang="ko-KR" sz="3200" b="1" dirty="0" smtClean="0">
              <a:solidFill>
                <a:schemeClr val="accent5">
                  <a:lumMod val="50000"/>
                </a:schemeClr>
              </a:solidFill>
              <a:latin typeface="微软雅黑" pitchFamily="34" charset="-122"/>
              <a:ea typeface="微软雅黑" pitchFamily="34" charset="-122"/>
              <a:cs typeface="Arial" pitchFamily="34" charset="0"/>
            </a:endParaRPr>
          </a:p>
        </p:txBody>
      </p:sp>
      <p:sp>
        <p:nvSpPr>
          <p:cNvPr id="5" name="TextBox 4"/>
          <p:cNvSpPr txBox="1"/>
          <p:nvPr/>
        </p:nvSpPr>
        <p:spPr>
          <a:xfrm>
            <a:off x="683568" y="908720"/>
            <a:ext cx="7776864" cy="4708981"/>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课程纲要</a:t>
            </a:r>
            <a:endParaRPr lang="en-US" altLang="zh-CN" b="1" smtClean="0">
              <a:solidFill>
                <a:schemeClr val="accent5">
                  <a:lumMod val="50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Pandas </a:t>
            </a:r>
            <a:r>
              <a:rPr lang="zh-CN" altLang="en-US" sz="1600" smtClean="0">
                <a:solidFill>
                  <a:schemeClr val="accent5">
                    <a:lumMod val="75000"/>
                  </a:schemeClr>
                </a:solidFill>
                <a:latin typeface="微软雅黑" pitchFamily="34" charset="-122"/>
                <a:ea typeface="微软雅黑" pitchFamily="34" charset="-122"/>
              </a:rPr>
              <a:t>基本介绍</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Pandas </a:t>
            </a:r>
            <a:r>
              <a:rPr lang="zh-CN" altLang="en-US" sz="1600" smtClean="0">
                <a:solidFill>
                  <a:schemeClr val="accent5">
                    <a:lumMod val="75000"/>
                  </a:schemeClr>
                </a:solidFill>
                <a:latin typeface="微软雅黑" pitchFamily="34" charset="-122"/>
                <a:ea typeface="微软雅黑" pitchFamily="34" charset="-122"/>
              </a:rPr>
              <a:t>数据结构</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Pandas </a:t>
            </a:r>
            <a:r>
              <a:rPr lang="zh-CN" altLang="en-US" sz="1600" smtClean="0">
                <a:solidFill>
                  <a:schemeClr val="accent5">
                    <a:lumMod val="75000"/>
                  </a:schemeClr>
                </a:solidFill>
                <a:latin typeface="微软雅黑" pitchFamily="34" charset="-122"/>
                <a:ea typeface="微软雅黑" pitchFamily="34" charset="-122"/>
              </a:rPr>
              <a:t>系列（</a:t>
            </a:r>
            <a:r>
              <a:rPr lang="en-US" altLang="zh-CN" sz="1600">
                <a:solidFill>
                  <a:schemeClr val="accent5">
                    <a:lumMod val="75000"/>
                  </a:schemeClr>
                </a:solidFill>
                <a:latin typeface="微软雅黑" pitchFamily="34" charset="-122"/>
                <a:ea typeface="微软雅黑" pitchFamily="34" charset="-122"/>
              </a:rPr>
              <a:t>Series</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Pandas </a:t>
            </a:r>
            <a:r>
              <a:rPr lang="zh-CN" altLang="en-US" sz="1600" smtClean="0">
                <a:solidFill>
                  <a:schemeClr val="accent5">
                    <a:lumMod val="75000"/>
                  </a:schemeClr>
                </a:solidFill>
                <a:latin typeface="微软雅黑" pitchFamily="34" charset="-122"/>
                <a:ea typeface="微软雅黑" pitchFamily="34" charset="-122"/>
              </a:rPr>
              <a:t>数据框（</a:t>
            </a:r>
            <a:r>
              <a:rPr lang="en-US" altLang="zh-CN" sz="1600" smtClean="0">
                <a:solidFill>
                  <a:schemeClr val="accent5">
                    <a:lumMod val="75000"/>
                  </a:schemeClr>
                </a:solidFill>
                <a:latin typeface="微软雅黑" pitchFamily="34" charset="-122"/>
                <a:ea typeface="微软雅黑" pitchFamily="34" charset="-122"/>
              </a:rPr>
              <a:t>DataFrame</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Pandas </a:t>
            </a:r>
            <a:r>
              <a:rPr lang="zh-CN" altLang="en-US" sz="1600" smtClean="0">
                <a:solidFill>
                  <a:schemeClr val="accent5">
                    <a:lumMod val="75000"/>
                  </a:schemeClr>
                </a:solidFill>
                <a:latin typeface="微软雅黑" pitchFamily="34" charset="-122"/>
                <a:ea typeface="微软雅黑" pitchFamily="34" charset="-122"/>
              </a:rPr>
              <a:t>统计分析函数</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Pandas</a:t>
            </a:r>
            <a:r>
              <a:rPr lang="zh-CN" altLang="en-US" sz="1600" smtClean="0">
                <a:solidFill>
                  <a:schemeClr val="accent5">
                    <a:lumMod val="75000"/>
                  </a:schemeClr>
                </a:solidFill>
                <a:latin typeface="微软雅黑" pitchFamily="34" charset="-122"/>
                <a:ea typeface="微软雅黑" pitchFamily="34" charset="-122"/>
              </a:rPr>
              <a:t> </a:t>
            </a:r>
            <a:r>
              <a:rPr lang="en-US" altLang="zh-CN" sz="1600" smtClean="0">
                <a:solidFill>
                  <a:schemeClr val="accent5">
                    <a:lumMod val="75000"/>
                  </a:schemeClr>
                </a:solidFill>
                <a:latin typeface="微软雅黑" pitchFamily="34" charset="-122"/>
                <a:ea typeface="微软雅黑" pitchFamily="34" charset="-122"/>
              </a:rPr>
              <a:t>I/O</a:t>
            </a:r>
            <a:r>
              <a:rPr lang="zh-CN" altLang="en-US" sz="1600" smtClean="0">
                <a:solidFill>
                  <a:schemeClr val="accent5">
                    <a:lumMod val="75000"/>
                  </a:schemeClr>
                </a:solidFill>
                <a:latin typeface="微软雅黑" pitchFamily="34" charset="-122"/>
                <a:ea typeface="微软雅黑" pitchFamily="34" charset="-122"/>
              </a:rPr>
              <a:t>操作</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Pandas </a:t>
            </a:r>
            <a:r>
              <a:rPr lang="zh-CN" altLang="en-US" sz="1600" smtClean="0">
                <a:solidFill>
                  <a:schemeClr val="accent5">
                    <a:lumMod val="75000"/>
                  </a:schemeClr>
                </a:solidFill>
                <a:latin typeface="微软雅黑" pitchFamily="34" charset="-122"/>
                <a:ea typeface="微软雅黑" pitchFamily="34" charset="-122"/>
              </a:rPr>
              <a:t>数据框串联与附加</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Pandas </a:t>
            </a:r>
            <a:r>
              <a:rPr lang="zh-CN" altLang="en-US" sz="1600" smtClean="0">
                <a:solidFill>
                  <a:schemeClr val="accent5">
                    <a:lumMod val="75000"/>
                  </a:schemeClr>
                </a:solidFill>
                <a:latin typeface="微软雅黑" pitchFamily="34" charset="-122"/>
                <a:ea typeface="微软雅黑" pitchFamily="34" charset="-122"/>
              </a:rPr>
              <a:t>数据框分组与聚合</a:t>
            </a: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Pandas</a:t>
            </a:r>
            <a:r>
              <a:rPr lang="zh-CN" altLang="en-US" sz="1600" smtClean="0">
                <a:solidFill>
                  <a:schemeClr val="accent5">
                    <a:lumMod val="75000"/>
                  </a:schemeClr>
                </a:solidFill>
                <a:latin typeface="微软雅黑" pitchFamily="34" charset="-122"/>
                <a:ea typeface="微软雅黑" pitchFamily="34" charset="-122"/>
              </a:rPr>
              <a:t>日期序列</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Pandas </a:t>
            </a:r>
            <a:r>
              <a:rPr lang="zh-CN" altLang="en-US" sz="1600" smtClean="0">
                <a:solidFill>
                  <a:schemeClr val="accent5">
                    <a:lumMod val="75000"/>
                  </a:schemeClr>
                </a:solidFill>
                <a:latin typeface="微软雅黑" pitchFamily="34" charset="-122"/>
                <a:ea typeface="微软雅黑" pitchFamily="34" charset="-122"/>
              </a:rPr>
              <a:t>时间差</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Pandas </a:t>
            </a:r>
            <a:r>
              <a:rPr lang="zh-CN" altLang="en-US" sz="1600" smtClean="0">
                <a:solidFill>
                  <a:schemeClr val="accent5">
                    <a:lumMod val="75000"/>
                  </a:schemeClr>
                </a:solidFill>
                <a:latin typeface="微软雅黑" pitchFamily="34" charset="-122"/>
                <a:ea typeface="微软雅黑" pitchFamily="34" charset="-122"/>
              </a:rPr>
              <a:t>缺失数据处理</a:t>
            </a:r>
          </a:p>
        </p:txBody>
      </p:sp>
    </p:spTree>
    <p:extLst>
      <p:ext uri="{BB962C8B-B14F-4D97-AF65-F5344CB8AC3E}">
        <p14:creationId xmlns:p14="http://schemas.microsoft.com/office/powerpoint/2010/main" val="268181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816977"/>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基本介绍</a:t>
            </a:r>
            <a:endParaRPr lang="en-US" altLang="zh-CN" b="1" smtClean="0">
              <a:solidFill>
                <a:schemeClr val="accent5">
                  <a:lumMod val="50000"/>
                </a:schemeClr>
              </a:solidFill>
              <a:latin typeface="微软雅黑" pitchFamily="34" charset="-122"/>
              <a:ea typeface="微软雅黑" pitchFamily="34" charset="-122"/>
            </a:endParaRPr>
          </a:p>
          <a:p>
            <a:pPr indent="403225" latinLnBrk="0">
              <a:lnSpc>
                <a:spcPct val="150000"/>
              </a:lnSpc>
            </a:pPr>
            <a:r>
              <a:rPr lang="en-US" altLang="zh-CN" sz="1600">
                <a:solidFill>
                  <a:schemeClr val="accent5">
                    <a:lumMod val="75000"/>
                  </a:schemeClr>
                </a:solidFill>
                <a:latin typeface="微软雅黑" pitchFamily="34" charset="-122"/>
                <a:ea typeface="微软雅黑" pitchFamily="34" charset="-122"/>
              </a:rPr>
              <a:t>Pandas </a:t>
            </a:r>
            <a:r>
              <a:rPr lang="zh-CN" altLang="en-US" sz="1600">
                <a:solidFill>
                  <a:schemeClr val="accent5">
                    <a:lumMod val="75000"/>
                  </a:schemeClr>
                </a:solidFill>
                <a:latin typeface="微软雅黑" pitchFamily="34" charset="-122"/>
                <a:ea typeface="微软雅黑" pitchFamily="34" charset="-122"/>
              </a:rPr>
              <a:t>即</a:t>
            </a:r>
            <a:r>
              <a:rPr lang="en-US" altLang="zh-CN" sz="1600">
                <a:solidFill>
                  <a:schemeClr val="accent5">
                    <a:lumMod val="75000"/>
                  </a:schemeClr>
                </a:solidFill>
                <a:latin typeface="微软雅黑" pitchFamily="34" charset="-122"/>
                <a:ea typeface="微软雅黑" pitchFamily="34" charset="-122"/>
              </a:rPr>
              <a:t>Panel Data </a:t>
            </a:r>
            <a:r>
              <a:rPr lang="en-US" altLang="zh-CN" sz="1600" smtClean="0">
                <a:solidFill>
                  <a:schemeClr val="accent5">
                    <a:lumMod val="75000"/>
                  </a:schemeClr>
                </a:solidFill>
                <a:latin typeface="微软雅黑" pitchFamily="34" charset="-122"/>
                <a:ea typeface="微软雅黑" pitchFamily="34" charset="-122"/>
              </a:rPr>
              <a:t>- </a:t>
            </a:r>
            <a:r>
              <a:rPr lang="zh-CN" altLang="en-US" sz="1600" smtClean="0">
                <a:solidFill>
                  <a:schemeClr val="accent5">
                    <a:lumMod val="75000"/>
                  </a:schemeClr>
                </a:solidFill>
                <a:latin typeface="微软雅黑" pitchFamily="34" charset="-122"/>
                <a:ea typeface="微软雅黑" pitchFamily="34" charset="-122"/>
              </a:rPr>
              <a:t>面</a:t>
            </a:r>
            <a:r>
              <a:rPr lang="zh-CN" altLang="en-US" sz="1600">
                <a:solidFill>
                  <a:schemeClr val="accent5">
                    <a:lumMod val="75000"/>
                  </a:schemeClr>
                </a:solidFill>
                <a:latin typeface="微软雅黑" pitchFamily="34" charset="-122"/>
                <a:ea typeface="微软雅黑" pitchFamily="34" charset="-122"/>
              </a:rPr>
              <a:t>板</a:t>
            </a:r>
            <a:r>
              <a:rPr lang="zh-CN" altLang="en-US" sz="1600" smtClean="0">
                <a:solidFill>
                  <a:schemeClr val="accent5">
                    <a:lumMod val="75000"/>
                  </a:schemeClr>
                </a:solidFill>
                <a:latin typeface="微软雅黑" pitchFamily="34" charset="-122"/>
                <a:ea typeface="微软雅黑" pitchFamily="34" charset="-122"/>
              </a:rPr>
              <a:t>数据（一</a:t>
            </a:r>
            <a:r>
              <a:rPr lang="zh-CN" altLang="en-US" sz="1600">
                <a:solidFill>
                  <a:schemeClr val="accent5">
                    <a:lumMod val="75000"/>
                  </a:schemeClr>
                </a:solidFill>
                <a:latin typeface="微软雅黑" pitchFamily="34" charset="-122"/>
                <a:ea typeface="微软雅黑" pitchFamily="34" charset="-122"/>
              </a:rPr>
              <a:t>个计量经济学</a:t>
            </a:r>
            <a:r>
              <a:rPr lang="zh-CN" altLang="en-US" sz="1600" smtClean="0">
                <a:solidFill>
                  <a:schemeClr val="accent5">
                    <a:lumMod val="75000"/>
                  </a:schemeClr>
                </a:solidFill>
                <a:latin typeface="微软雅黑" pitchFamily="34" charset="-122"/>
                <a:ea typeface="微软雅黑" pitchFamily="34" charset="-122"/>
              </a:rPr>
              <a:t>名词）。它是</a:t>
            </a:r>
            <a:r>
              <a:rPr lang="zh-CN" altLang="en-US" sz="1600">
                <a:solidFill>
                  <a:schemeClr val="accent5">
                    <a:lumMod val="75000"/>
                  </a:schemeClr>
                </a:solidFill>
                <a:latin typeface="微软雅黑" pitchFamily="34" charset="-122"/>
                <a:ea typeface="微软雅黑" pitchFamily="34" charset="-122"/>
              </a:rPr>
              <a:t>一款</a:t>
            </a:r>
            <a:r>
              <a:rPr lang="zh-CN" altLang="en-US" sz="1600" smtClean="0">
                <a:solidFill>
                  <a:schemeClr val="accent5">
                    <a:lumMod val="75000"/>
                  </a:schemeClr>
                </a:solidFill>
                <a:latin typeface="微软雅黑" pitchFamily="34" charset="-122"/>
                <a:ea typeface="微软雅黑" pitchFamily="34" charset="-122"/>
              </a:rPr>
              <a:t>开源的</a:t>
            </a:r>
            <a:r>
              <a:rPr lang="en-US" altLang="zh-CN" sz="1600">
                <a:solidFill>
                  <a:schemeClr val="accent5">
                    <a:lumMod val="75000"/>
                  </a:schemeClr>
                </a:solidFill>
                <a:latin typeface="微软雅黑" pitchFamily="34" charset="-122"/>
                <a:ea typeface="微软雅黑" pitchFamily="34" charset="-122"/>
              </a:rPr>
              <a:t>BSD</a:t>
            </a:r>
            <a:r>
              <a:rPr lang="zh-CN" altLang="en-US" sz="1600">
                <a:solidFill>
                  <a:schemeClr val="accent5">
                    <a:lumMod val="75000"/>
                  </a:schemeClr>
                </a:solidFill>
                <a:latin typeface="微软雅黑" pitchFamily="34" charset="-122"/>
                <a:ea typeface="微软雅黑" pitchFamily="34" charset="-122"/>
              </a:rPr>
              <a:t>许可的</a:t>
            </a:r>
            <a:r>
              <a:rPr lang="en-US" altLang="zh-CN" sz="160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库，为</a:t>
            </a:r>
            <a:r>
              <a:rPr lang="en-US" altLang="zh-CN" sz="160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编程语言提供了高性能，易于使用的数据结构和数据分析</a:t>
            </a:r>
            <a:r>
              <a:rPr lang="zh-CN" altLang="en-US" sz="1600" smtClean="0">
                <a:solidFill>
                  <a:schemeClr val="accent5">
                    <a:lumMod val="75000"/>
                  </a:schemeClr>
                </a:solidFill>
                <a:latin typeface="微软雅黑" pitchFamily="34" charset="-122"/>
                <a:ea typeface="微软雅黑" pitchFamily="34" charset="-122"/>
              </a:rPr>
              <a:t>工具。</a:t>
            </a:r>
            <a:r>
              <a:rPr lang="en-US" altLang="zh-CN" sz="1600" smtClean="0">
                <a:solidFill>
                  <a:schemeClr val="accent5">
                    <a:lumMod val="75000"/>
                  </a:schemeClr>
                </a:solidFill>
                <a:latin typeface="微软雅黑" pitchFamily="34" charset="-122"/>
                <a:ea typeface="微软雅黑" pitchFamily="34" charset="-122"/>
              </a:rPr>
              <a:t>Pandas</a:t>
            </a:r>
            <a:r>
              <a:rPr lang="zh-CN" altLang="en-US" sz="1600">
                <a:solidFill>
                  <a:schemeClr val="accent5">
                    <a:lumMod val="75000"/>
                  </a:schemeClr>
                </a:solidFill>
                <a:latin typeface="微软雅黑" pitchFamily="34" charset="-122"/>
                <a:ea typeface="微软雅黑" pitchFamily="34" charset="-122"/>
              </a:rPr>
              <a:t>用于广泛的领域，包括金融，经济，统计，分析等学术和商业</a:t>
            </a:r>
            <a:r>
              <a:rPr lang="zh-CN" altLang="en-US" sz="1600" smtClean="0">
                <a:solidFill>
                  <a:schemeClr val="accent5">
                    <a:lumMod val="75000"/>
                  </a:schemeClr>
                </a:solidFill>
                <a:latin typeface="微软雅黑" pitchFamily="34" charset="-122"/>
                <a:ea typeface="微软雅黑" pitchFamily="34" charset="-122"/>
              </a:rPr>
              <a:t>领域。</a:t>
            </a:r>
            <a:endParaRPr lang="en-US" altLang="zh-CN" sz="1600" smtClean="0">
              <a:solidFill>
                <a:schemeClr val="accent5">
                  <a:lumMod val="75000"/>
                </a:schemeClr>
              </a:solidFill>
              <a:latin typeface="微软雅黑" pitchFamily="34" charset="-122"/>
              <a:ea typeface="微软雅黑" pitchFamily="34" charset="-122"/>
            </a:endParaRPr>
          </a:p>
          <a:p>
            <a:pPr indent="403225" latinLnBrk="0">
              <a:lnSpc>
                <a:spcPct val="150000"/>
              </a:lnSpc>
            </a:pPr>
            <a:r>
              <a:rPr lang="en-US" altLang="zh-CN" sz="1600">
                <a:solidFill>
                  <a:schemeClr val="accent5">
                    <a:lumMod val="75000"/>
                  </a:schemeClr>
                </a:solidFill>
                <a:latin typeface="微软雅黑" pitchFamily="34" charset="-122"/>
                <a:ea typeface="微软雅黑" pitchFamily="34" charset="-122"/>
              </a:rPr>
              <a:t>Pandas</a:t>
            </a:r>
            <a:r>
              <a:rPr lang="zh-CN" altLang="en-US" sz="1600">
                <a:solidFill>
                  <a:schemeClr val="accent5">
                    <a:lumMod val="75000"/>
                  </a:schemeClr>
                </a:solidFill>
                <a:latin typeface="微软雅黑" pitchFamily="34" charset="-122"/>
                <a:ea typeface="微软雅黑" pitchFamily="34" charset="-122"/>
              </a:rPr>
              <a:t>的主要</a:t>
            </a:r>
            <a:r>
              <a:rPr lang="zh-CN" altLang="en-US" sz="1600" smtClean="0">
                <a:solidFill>
                  <a:schemeClr val="accent5">
                    <a:lumMod val="75000"/>
                  </a:schemeClr>
                </a:solidFill>
                <a:latin typeface="微软雅黑" pitchFamily="34" charset="-122"/>
                <a:ea typeface="微软雅黑" pitchFamily="34" charset="-122"/>
              </a:rPr>
              <a:t>特点如下：</a:t>
            </a:r>
            <a:endParaRPr lang="en-US" altLang="zh-CN" sz="1600" smtClean="0">
              <a:solidFill>
                <a:schemeClr val="accent5">
                  <a:lumMod val="75000"/>
                </a:schemeClr>
              </a:solidFill>
              <a:latin typeface="微软雅黑" pitchFamily="34" charset="-122"/>
              <a:ea typeface="微软雅黑" pitchFamily="34" charset="-122"/>
            </a:endParaRPr>
          </a:p>
          <a:p>
            <a:pPr marL="746125" indent="-342900" latinLnBrk="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快速高效的</a:t>
            </a:r>
            <a:r>
              <a:rPr lang="en-US" altLang="zh-CN" sz="1600">
                <a:solidFill>
                  <a:schemeClr val="accent5">
                    <a:lumMod val="75000"/>
                  </a:schemeClr>
                </a:solidFill>
                <a:latin typeface="微软雅黑" pitchFamily="34" charset="-122"/>
                <a:ea typeface="微软雅黑" pitchFamily="34" charset="-122"/>
              </a:rPr>
              <a:t>DataFrame</a:t>
            </a:r>
            <a:r>
              <a:rPr lang="zh-CN" altLang="en-US" sz="1600">
                <a:solidFill>
                  <a:schemeClr val="accent5">
                    <a:lumMod val="75000"/>
                  </a:schemeClr>
                </a:solidFill>
                <a:latin typeface="微软雅黑" pitchFamily="34" charset="-122"/>
                <a:ea typeface="微软雅黑" pitchFamily="34" charset="-122"/>
              </a:rPr>
              <a:t>对象，具有默认和自定义的索引。</a:t>
            </a:r>
          </a:p>
          <a:p>
            <a:pPr marL="746125" indent="-342900" latinLnBrk="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将数据从不同文件格式加载到内存中的数据对象的工具。</a:t>
            </a:r>
          </a:p>
          <a:p>
            <a:pPr marL="746125" indent="-342900" latinLnBrk="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丢失数据的数据对齐和综合处理</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marL="746125" indent="-342900" latinLnBrk="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重组</a:t>
            </a:r>
            <a:r>
              <a:rPr lang="zh-CN" altLang="en-US" sz="1600">
                <a:solidFill>
                  <a:schemeClr val="accent5">
                    <a:lumMod val="75000"/>
                  </a:schemeClr>
                </a:solidFill>
                <a:latin typeface="微软雅黑" pitchFamily="34" charset="-122"/>
                <a:ea typeface="微软雅黑" pitchFamily="34" charset="-122"/>
              </a:rPr>
              <a:t>和摆动日期集。</a:t>
            </a:r>
          </a:p>
          <a:p>
            <a:pPr marL="746125" indent="-342900" latinLnBrk="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基于标签的切片，索引和大数据集的子集。</a:t>
            </a:r>
          </a:p>
          <a:p>
            <a:pPr marL="746125" indent="-342900" latinLnBrk="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可以删除或插入来自数据结构的列。</a:t>
            </a:r>
          </a:p>
          <a:p>
            <a:pPr marL="746125" indent="-342900" latinLnBrk="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按数据分组进行聚合和转换。</a:t>
            </a:r>
          </a:p>
          <a:p>
            <a:pPr marL="746125" indent="-342900" latinLnBrk="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高性能合并和数据加入。</a:t>
            </a:r>
          </a:p>
          <a:p>
            <a:pPr marL="746125" indent="-342900" latinLnBrk="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时间序列</a:t>
            </a:r>
            <a:r>
              <a:rPr lang="zh-CN" altLang="en-US" sz="1600" smtClean="0">
                <a:solidFill>
                  <a:schemeClr val="accent5">
                    <a:lumMod val="75000"/>
                  </a:schemeClr>
                </a:solidFill>
                <a:latin typeface="微软雅黑" pitchFamily="34" charset="-122"/>
                <a:ea typeface="微软雅黑" pitchFamily="34" charset="-122"/>
              </a:rPr>
              <a:t>功能。</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66635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randombar(horizontal)">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randombar(horizontal)">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randombar(horizontal)">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randombar(horizontal)">
                                      <p:cBhvr>
                                        <p:cTn id="57" dur="5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randombar(horizontal)">
                                      <p:cBhvr>
                                        <p:cTn id="6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015663"/>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考核</a:t>
            </a:r>
            <a:r>
              <a:rPr lang="zh-CN" altLang="en-US" b="1">
                <a:solidFill>
                  <a:schemeClr val="accent5">
                    <a:lumMod val="50000"/>
                  </a:schemeClr>
                </a:solidFill>
                <a:latin typeface="微软雅黑" pitchFamily="34" charset="-122"/>
                <a:ea typeface="微软雅黑" pitchFamily="34" charset="-122"/>
              </a:rPr>
              <a:t>形式</a:t>
            </a:r>
          </a:p>
          <a:p>
            <a:pPr>
              <a:lnSpc>
                <a:spcPct val="150000"/>
              </a:lnSpc>
            </a:pPr>
            <a:r>
              <a:rPr lang="zh-CN" altLang="en-US" sz="1600">
                <a:solidFill>
                  <a:schemeClr val="accent5">
                    <a:lumMod val="75000"/>
                  </a:schemeClr>
                </a:solidFill>
                <a:latin typeface="微软雅黑" pitchFamily="34" charset="-122"/>
                <a:ea typeface="微软雅黑" pitchFamily="34" charset="-122"/>
              </a:rPr>
              <a:t>期末成绩 </a:t>
            </a:r>
            <a:r>
              <a:rPr lang="en-US" altLang="zh-CN" sz="160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（不定期考勤点名 </a:t>
            </a:r>
            <a:r>
              <a:rPr lang="en-US" altLang="zh-CN" sz="160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课堂作业成绩 </a:t>
            </a:r>
            <a:r>
              <a:rPr lang="en-US" altLang="zh-CN" sz="160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考卷分数）按比计算</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68564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862322"/>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数据结构</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smtClean="0">
                <a:solidFill>
                  <a:schemeClr val="accent5">
                    <a:lumMod val="75000"/>
                  </a:schemeClr>
                </a:solidFill>
                <a:latin typeface="微软雅黑" pitchFamily="34" charset="-122"/>
                <a:ea typeface="微软雅黑" pitchFamily="34" charset="-122"/>
              </a:rPr>
              <a:t>Pandas</a:t>
            </a:r>
            <a:r>
              <a:rPr lang="zh-CN" altLang="en-US" sz="1600" smtClean="0">
                <a:solidFill>
                  <a:schemeClr val="accent5">
                    <a:lumMod val="75000"/>
                  </a:schemeClr>
                </a:solidFill>
                <a:latin typeface="微软雅黑" pitchFamily="34" charset="-122"/>
                <a:ea typeface="微软雅黑" pitchFamily="34" charset="-122"/>
              </a:rPr>
              <a:t>库包括以下两种数据结构：</a:t>
            </a:r>
            <a:endParaRPr lang="en-US" altLang="zh-CN" sz="1600">
              <a:solidFill>
                <a:schemeClr val="accent5">
                  <a:lumMod val="75000"/>
                </a:schemeClr>
              </a:solidFill>
              <a:latin typeface="微软雅黑" pitchFamily="34" charset="-122"/>
              <a:ea typeface="微软雅黑" pitchFamily="34" charset="-122"/>
            </a:endParaRPr>
          </a:p>
          <a:p>
            <a:pPr marL="746125" indent="-342900">
              <a:lnSpc>
                <a:spcPct val="150000"/>
              </a:lnSpc>
              <a:buAutoNum type="arabicPeriod"/>
            </a:pPr>
            <a:r>
              <a:rPr lang="zh-CN" altLang="en-US" sz="1600" b="1" smtClean="0">
                <a:solidFill>
                  <a:schemeClr val="accent5">
                    <a:lumMod val="75000"/>
                  </a:schemeClr>
                </a:solidFill>
                <a:latin typeface="微软雅黑" pitchFamily="34" charset="-122"/>
                <a:ea typeface="微软雅黑" pitchFamily="34" charset="-122"/>
              </a:rPr>
              <a:t>系列</a:t>
            </a:r>
            <a:r>
              <a:rPr lang="en-US" altLang="zh-CN" sz="1600" b="1">
                <a:solidFill>
                  <a:schemeClr val="accent5">
                    <a:lumMod val="75000"/>
                  </a:schemeClr>
                </a:solidFill>
                <a:latin typeface="微软雅黑" pitchFamily="34" charset="-122"/>
                <a:ea typeface="微软雅黑" pitchFamily="34" charset="-122"/>
              </a:rPr>
              <a:t>(Series</a:t>
            </a:r>
            <a:r>
              <a:rPr lang="en-US" altLang="zh-CN" sz="1600" b="1" smtClean="0">
                <a:solidFill>
                  <a:schemeClr val="accent5">
                    <a:lumMod val="75000"/>
                  </a:schemeClr>
                </a:solidFill>
                <a:latin typeface="微软雅黑" pitchFamily="34" charset="-122"/>
                <a:ea typeface="微软雅黑" pitchFamily="34" charset="-122"/>
              </a:rPr>
              <a:t>)—</a:t>
            </a:r>
            <a:r>
              <a:rPr lang="zh-CN" altLang="en-US" sz="1600" b="1" smtClean="0">
                <a:solidFill>
                  <a:schemeClr val="accent5">
                    <a:lumMod val="75000"/>
                  </a:schemeClr>
                </a:solidFill>
                <a:latin typeface="微软雅黑" pitchFamily="34" charset="-122"/>
                <a:ea typeface="微软雅黑" pitchFamily="34" charset="-122"/>
              </a:rPr>
              <a:t>一维数组</a:t>
            </a:r>
            <a:endParaRPr lang="en-US" altLang="zh-CN" sz="1600" b="1" smtClean="0">
              <a:solidFill>
                <a:schemeClr val="accent5">
                  <a:lumMod val="75000"/>
                </a:schemeClr>
              </a:solidFill>
              <a:latin typeface="微软雅黑" pitchFamily="34" charset="-122"/>
              <a:ea typeface="微软雅黑" pitchFamily="34" charset="-122"/>
            </a:endParaRPr>
          </a:p>
          <a:p>
            <a:pPr marL="746125" indent="-342900">
              <a:lnSpc>
                <a:spcPct val="150000"/>
              </a:lnSpc>
              <a:buAutoNum type="arabicPeriod"/>
            </a:pPr>
            <a:r>
              <a:rPr lang="zh-CN" altLang="en-US" sz="1600" b="1" smtClean="0">
                <a:solidFill>
                  <a:schemeClr val="accent5">
                    <a:lumMod val="75000"/>
                  </a:schemeClr>
                </a:solidFill>
                <a:latin typeface="微软雅黑" pitchFamily="34" charset="-122"/>
                <a:ea typeface="微软雅黑" pitchFamily="34" charset="-122"/>
              </a:rPr>
              <a:t>数据框</a:t>
            </a:r>
            <a:r>
              <a:rPr lang="en-US" altLang="zh-CN" sz="1600" b="1" smtClean="0">
                <a:solidFill>
                  <a:schemeClr val="accent5">
                    <a:lumMod val="75000"/>
                  </a:schemeClr>
                </a:solidFill>
                <a:latin typeface="微软雅黑" pitchFamily="34" charset="-122"/>
                <a:ea typeface="微软雅黑" pitchFamily="34" charset="-122"/>
              </a:rPr>
              <a:t>(</a:t>
            </a:r>
            <a:r>
              <a:rPr lang="en-US" altLang="zh-CN" sz="1600" b="1">
                <a:solidFill>
                  <a:schemeClr val="accent5">
                    <a:lumMod val="75000"/>
                  </a:schemeClr>
                </a:solidFill>
                <a:latin typeface="微软雅黑" pitchFamily="34" charset="-122"/>
                <a:ea typeface="微软雅黑" pitchFamily="34" charset="-122"/>
              </a:rPr>
              <a:t>DataFrame</a:t>
            </a:r>
            <a:r>
              <a:rPr lang="en-US" altLang="zh-CN" sz="1600" b="1" smtClean="0">
                <a:solidFill>
                  <a:schemeClr val="accent5">
                    <a:lumMod val="75000"/>
                  </a:schemeClr>
                </a:solidFill>
                <a:latin typeface="微软雅黑" pitchFamily="34" charset="-122"/>
                <a:ea typeface="微软雅黑" pitchFamily="34" charset="-122"/>
              </a:rPr>
              <a:t>)—</a:t>
            </a:r>
            <a:r>
              <a:rPr lang="zh-CN" altLang="en-US" sz="1600" b="1">
                <a:solidFill>
                  <a:schemeClr val="accent5">
                    <a:lumMod val="75000"/>
                  </a:schemeClr>
                </a:solidFill>
                <a:latin typeface="微软雅黑" pitchFamily="34" charset="-122"/>
                <a:ea typeface="微软雅黑" pitchFamily="34" charset="-122"/>
              </a:rPr>
              <a:t>二</a:t>
            </a:r>
            <a:r>
              <a:rPr lang="zh-CN" altLang="en-US" sz="1600" b="1" smtClean="0">
                <a:solidFill>
                  <a:schemeClr val="accent5">
                    <a:lumMod val="75000"/>
                  </a:schemeClr>
                </a:solidFill>
                <a:latin typeface="微软雅黑" pitchFamily="34" charset="-122"/>
                <a:ea typeface="微软雅黑" pitchFamily="34" charset="-122"/>
              </a:rPr>
              <a:t>维</a:t>
            </a:r>
            <a:r>
              <a:rPr lang="zh-CN" altLang="en-US" sz="1600" b="1">
                <a:solidFill>
                  <a:schemeClr val="accent5">
                    <a:lumMod val="75000"/>
                  </a:schemeClr>
                </a:solidFill>
                <a:latin typeface="微软雅黑" pitchFamily="34" charset="-122"/>
                <a:ea typeface="微软雅黑" pitchFamily="34" charset="-122"/>
              </a:rPr>
              <a:t>数组</a:t>
            </a:r>
            <a:endParaRPr lang="en-US" altLang="zh-CN" sz="1600" b="1"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它们均建立在</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a:solidFill>
                  <a:schemeClr val="accent5">
                    <a:lumMod val="75000"/>
                  </a:schemeClr>
                </a:solidFill>
                <a:latin typeface="微软雅黑" pitchFamily="34" charset="-122"/>
                <a:ea typeface="微软雅黑" pitchFamily="34" charset="-122"/>
              </a:rPr>
              <a:t>数组之上，意味着它们的性能较好</a:t>
            </a:r>
            <a:r>
              <a:rPr lang="zh-CN" altLang="en-US" sz="1600" smtClean="0">
                <a:solidFill>
                  <a:schemeClr val="accent5">
                    <a:lumMod val="75000"/>
                  </a:schemeClr>
                </a:solidFill>
                <a:latin typeface="微软雅黑" pitchFamily="34" charset="-122"/>
                <a:ea typeface="微软雅黑" pitchFamily="34" charset="-122"/>
              </a:rPr>
              <a:t>。另外还有一种叫</a:t>
            </a:r>
            <a:r>
              <a:rPr lang="en-US" altLang="zh-CN" sz="1600" smtClean="0">
                <a:solidFill>
                  <a:schemeClr val="accent5">
                    <a:lumMod val="75000"/>
                  </a:schemeClr>
                </a:solidFill>
                <a:latin typeface="微软雅黑" pitchFamily="34" charset="-122"/>
                <a:ea typeface="微软雅黑" pitchFamily="34" charset="-122"/>
              </a:rPr>
              <a:t>Panel</a:t>
            </a:r>
            <a:r>
              <a:rPr lang="zh-CN" altLang="en-US" sz="1600" smtClean="0">
                <a:solidFill>
                  <a:schemeClr val="accent5">
                    <a:lumMod val="75000"/>
                  </a:schemeClr>
                </a:solidFill>
                <a:latin typeface="微软雅黑" pitchFamily="34" charset="-122"/>
                <a:ea typeface="微软雅黑" pitchFamily="34" charset="-122"/>
              </a:rPr>
              <a:t>的三维结构，因为使用场景很少，</a:t>
            </a:r>
            <a:r>
              <a:rPr lang="en-US" altLang="zh-CN" sz="1600" smtClean="0">
                <a:solidFill>
                  <a:schemeClr val="accent5">
                    <a:lumMod val="75000"/>
                  </a:schemeClr>
                </a:solidFill>
                <a:latin typeface="微软雅黑" pitchFamily="34" charset="-122"/>
                <a:ea typeface="微软雅黑" pitchFamily="34" charset="-122"/>
              </a:rPr>
              <a:t>Pandas</a:t>
            </a:r>
            <a:r>
              <a:rPr lang="zh-CN" altLang="en-US" sz="1600" smtClean="0">
                <a:solidFill>
                  <a:schemeClr val="accent5">
                    <a:lumMod val="75000"/>
                  </a:schemeClr>
                </a:solidFill>
                <a:latin typeface="微软雅黑" pitchFamily="34" charset="-122"/>
                <a:ea typeface="微软雅黑" pitchFamily="34" charset="-122"/>
              </a:rPr>
              <a:t>开发者会在下个版本将其移除，这里就不作介绍。</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4930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754326"/>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系列</a:t>
            </a:r>
            <a:r>
              <a:rPr lang="en-US" altLang="zh-CN" b="1">
                <a:solidFill>
                  <a:schemeClr val="accent5">
                    <a:lumMod val="50000"/>
                  </a:schemeClr>
                </a:solidFill>
                <a:latin typeface="微软雅黑" pitchFamily="34" charset="-122"/>
                <a:ea typeface="微软雅黑" pitchFamily="34" charset="-122"/>
              </a:rPr>
              <a:t>(Series)</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a:solidFill>
                  <a:schemeClr val="accent5">
                    <a:lumMod val="75000"/>
                  </a:schemeClr>
                </a:solidFill>
                <a:latin typeface="微软雅黑" pitchFamily="34" charset="-122"/>
                <a:ea typeface="微软雅黑" pitchFamily="34" charset="-122"/>
              </a:rPr>
              <a:t>系列</a:t>
            </a:r>
            <a:r>
              <a:rPr lang="en-US" altLang="zh-CN" sz="1600">
                <a:solidFill>
                  <a:schemeClr val="accent5">
                    <a:lumMod val="75000"/>
                  </a:schemeClr>
                </a:solidFill>
                <a:latin typeface="微软雅黑" pitchFamily="34" charset="-122"/>
                <a:ea typeface="微软雅黑" pitchFamily="34" charset="-122"/>
              </a:rPr>
              <a:t>(Series)</a:t>
            </a:r>
            <a:r>
              <a:rPr lang="zh-CN" altLang="en-US" sz="1600">
                <a:solidFill>
                  <a:schemeClr val="accent5">
                    <a:lumMod val="75000"/>
                  </a:schemeClr>
                </a:solidFill>
                <a:latin typeface="微软雅黑" pitchFamily="34" charset="-122"/>
                <a:ea typeface="微软雅黑" pitchFamily="34" charset="-122"/>
              </a:rPr>
              <a:t>是能够保存任何类型的数据</a:t>
            </a:r>
            <a:r>
              <a:rPr lang="en-US" altLang="zh-CN" sz="160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整数，字符串，浮点数，</a:t>
            </a:r>
            <a:r>
              <a:rPr lang="en-US" altLang="zh-CN" sz="160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对象等</a:t>
            </a:r>
            <a:r>
              <a:rPr lang="en-US" altLang="zh-CN" sz="160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的一维标记</a:t>
            </a:r>
            <a:r>
              <a:rPr lang="zh-CN" altLang="en-US" sz="1600" smtClean="0">
                <a:solidFill>
                  <a:schemeClr val="accent5">
                    <a:lumMod val="75000"/>
                  </a:schemeClr>
                </a:solidFill>
                <a:latin typeface="微软雅黑" pitchFamily="34" charset="-122"/>
                <a:ea typeface="微软雅黑" pitchFamily="34" charset="-122"/>
              </a:rPr>
              <a:t>数组，轴</a:t>
            </a:r>
            <a:r>
              <a:rPr lang="zh-CN" altLang="en-US" sz="1600">
                <a:solidFill>
                  <a:schemeClr val="accent5">
                    <a:lumMod val="75000"/>
                  </a:schemeClr>
                </a:solidFill>
                <a:latin typeface="微软雅黑" pitchFamily="34" charset="-122"/>
                <a:ea typeface="微软雅黑" pitchFamily="34" charset="-122"/>
              </a:rPr>
              <a:t>标签统称为</a:t>
            </a:r>
            <a:r>
              <a:rPr lang="zh-CN" altLang="en-US" sz="1600" smtClean="0">
                <a:solidFill>
                  <a:schemeClr val="accent5">
                    <a:lumMod val="75000"/>
                  </a:schemeClr>
                </a:solidFill>
                <a:latin typeface="微软雅黑" pitchFamily="34" charset="-122"/>
                <a:ea typeface="微软雅黑" pitchFamily="34" charset="-122"/>
              </a:rPr>
              <a:t>索引。</a:t>
            </a: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en-US" altLang="zh-CN" sz="1600" smtClean="0">
                <a:solidFill>
                  <a:schemeClr val="accent5">
                    <a:lumMod val="75000"/>
                  </a:schemeClr>
                </a:solidFill>
                <a:latin typeface="微软雅黑" pitchFamily="34" charset="-122"/>
                <a:ea typeface="微软雅黑" pitchFamily="34" charset="-122"/>
              </a:rPr>
              <a:t>Series</a:t>
            </a:r>
            <a:r>
              <a:rPr lang="zh-CN" altLang="en-US" sz="1600" smtClean="0">
                <a:solidFill>
                  <a:schemeClr val="accent5">
                    <a:lumMod val="75000"/>
                  </a:schemeClr>
                </a:solidFill>
                <a:latin typeface="微软雅黑" pitchFamily="34" charset="-122"/>
                <a:ea typeface="微软雅黑" pitchFamily="34" charset="-122"/>
              </a:rPr>
              <a:t>的构造函数及函数参数描述如下：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808126"/>
            <a:ext cx="2808312" cy="260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370435"/>
            <a:ext cx="5543638" cy="1391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740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 calcmode="lin" valueType="num">
                                      <p:cBhvr>
                                        <p:cTn id="22" dur="500" fill="hold"/>
                                        <p:tgtEl>
                                          <p:spTgt spid="2050"/>
                                        </p:tgtEl>
                                        <p:attrNameLst>
                                          <p:attrName>ppt_w</p:attrName>
                                        </p:attrNameLst>
                                      </p:cBhvr>
                                      <p:tavLst>
                                        <p:tav tm="0">
                                          <p:val>
                                            <p:fltVal val="0"/>
                                          </p:val>
                                        </p:tav>
                                        <p:tav tm="100000">
                                          <p:val>
                                            <p:strVal val="#ppt_w"/>
                                          </p:val>
                                        </p:tav>
                                      </p:tavLst>
                                    </p:anim>
                                    <p:anim calcmode="lin" valueType="num">
                                      <p:cBhvr>
                                        <p:cTn id="23" dur="500" fill="hold"/>
                                        <p:tgtEl>
                                          <p:spTgt spid="2050"/>
                                        </p:tgtEl>
                                        <p:attrNameLst>
                                          <p:attrName>ppt_h</p:attrName>
                                        </p:attrNameLst>
                                      </p:cBhvr>
                                      <p:tavLst>
                                        <p:tav tm="0">
                                          <p:val>
                                            <p:fltVal val="0"/>
                                          </p:val>
                                        </p:tav>
                                        <p:tav tm="100000">
                                          <p:val>
                                            <p:strVal val="#ppt_h"/>
                                          </p:val>
                                        </p:tav>
                                      </p:tavLst>
                                    </p:anim>
                                    <p:animEffect transition="in" filter="fade">
                                      <p:cBhvr>
                                        <p:cTn id="24" dur="500"/>
                                        <p:tgtEl>
                                          <p:spTgt spid="2050"/>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2051"/>
                                        </p:tgtEl>
                                        <p:attrNameLst>
                                          <p:attrName>style.visibility</p:attrName>
                                        </p:attrNameLst>
                                      </p:cBhvr>
                                      <p:to>
                                        <p:strVal val="visible"/>
                                      </p:to>
                                    </p:set>
                                    <p:anim calcmode="lin" valueType="num">
                                      <p:cBhvr>
                                        <p:cTn id="29" dur="500" fill="hold"/>
                                        <p:tgtEl>
                                          <p:spTgt spid="2051"/>
                                        </p:tgtEl>
                                        <p:attrNameLst>
                                          <p:attrName>ppt_w</p:attrName>
                                        </p:attrNameLst>
                                      </p:cBhvr>
                                      <p:tavLst>
                                        <p:tav tm="0">
                                          <p:val>
                                            <p:fltVal val="0"/>
                                          </p:val>
                                        </p:tav>
                                        <p:tav tm="100000">
                                          <p:val>
                                            <p:strVal val="#ppt_w"/>
                                          </p:val>
                                        </p:tav>
                                      </p:tavLst>
                                    </p:anim>
                                    <p:anim calcmode="lin" valueType="num">
                                      <p:cBhvr>
                                        <p:cTn id="30" dur="500" fill="hold"/>
                                        <p:tgtEl>
                                          <p:spTgt spid="2051"/>
                                        </p:tgtEl>
                                        <p:attrNameLst>
                                          <p:attrName>ppt_h</p:attrName>
                                        </p:attrNameLst>
                                      </p:cBhvr>
                                      <p:tavLst>
                                        <p:tav tm="0">
                                          <p:val>
                                            <p:fltVal val="0"/>
                                          </p:val>
                                        </p:tav>
                                        <p:tav tm="100000">
                                          <p:val>
                                            <p:strVal val="#ppt_h"/>
                                          </p:val>
                                        </p:tav>
                                      </p:tavLst>
                                    </p:anim>
                                    <p:animEffect transition="in" filter="fade">
                                      <p:cBhvr>
                                        <p:cTn id="31"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系列</a:t>
            </a:r>
            <a:r>
              <a:rPr lang="en-US" altLang="zh-CN" b="1">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8083" y="908719"/>
            <a:ext cx="3257922" cy="520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861048"/>
            <a:ext cx="507293"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2104" y="1916833"/>
            <a:ext cx="582393" cy="2340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1916833"/>
            <a:ext cx="1783582"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993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 calcmode="lin" valueType="num">
                                      <p:cBhvr>
                                        <p:cTn id="12" dur="500" fill="hold"/>
                                        <p:tgtEl>
                                          <p:spTgt spid="3074"/>
                                        </p:tgtEl>
                                        <p:attrNameLst>
                                          <p:attrName>ppt_w</p:attrName>
                                        </p:attrNameLst>
                                      </p:cBhvr>
                                      <p:tavLst>
                                        <p:tav tm="0">
                                          <p:val>
                                            <p:fltVal val="0"/>
                                          </p:val>
                                        </p:tav>
                                        <p:tav tm="100000">
                                          <p:val>
                                            <p:strVal val="#ppt_w"/>
                                          </p:val>
                                        </p:tav>
                                      </p:tavLst>
                                    </p:anim>
                                    <p:anim calcmode="lin" valueType="num">
                                      <p:cBhvr>
                                        <p:cTn id="13" dur="500" fill="hold"/>
                                        <p:tgtEl>
                                          <p:spTgt spid="3074"/>
                                        </p:tgtEl>
                                        <p:attrNameLst>
                                          <p:attrName>ppt_h</p:attrName>
                                        </p:attrNameLst>
                                      </p:cBhvr>
                                      <p:tavLst>
                                        <p:tav tm="0">
                                          <p:val>
                                            <p:fltVal val="0"/>
                                          </p:val>
                                        </p:tav>
                                        <p:tav tm="100000">
                                          <p:val>
                                            <p:strVal val="#ppt_h"/>
                                          </p:val>
                                        </p:tav>
                                      </p:tavLst>
                                    </p:anim>
                                    <p:animEffect transition="in" filter="fade">
                                      <p:cBhvr>
                                        <p:cTn id="14" dur="500"/>
                                        <p:tgtEl>
                                          <p:spTgt spid="307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078"/>
                                        </p:tgtEl>
                                        <p:attrNameLst>
                                          <p:attrName>style.visibility</p:attrName>
                                        </p:attrNameLst>
                                      </p:cBhvr>
                                      <p:to>
                                        <p:strVal val="visible"/>
                                      </p:to>
                                    </p:set>
                                    <p:anim calcmode="lin" valueType="num">
                                      <p:cBhvr>
                                        <p:cTn id="19" dur="500" fill="hold"/>
                                        <p:tgtEl>
                                          <p:spTgt spid="3078"/>
                                        </p:tgtEl>
                                        <p:attrNameLst>
                                          <p:attrName>ppt_w</p:attrName>
                                        </p:attrNameLst>
                                      </p:cBhvr>
                                      <p:tavLst>
                                        <p:tav tm="0">
                                          <p:val>
                                            <p:fltVal val="0"/>
                                          </p:val>
                                        </p:tav>
                                        <p:tav tm="100000">
                                          <p:val>
                                            <p:strVal val="#ppt_w"/>
                                          </p:val>
                                        </p:tav>
                                      </p:tavLst>
                                    </p:anim>
                                    <p:anim calcmode="lin" valueType="num">
                                      <p:cBhvr>
                                        <p:cTn id="20" dur="500" fill="hold"/>
                                        <p:tgtEl>
                                          <p:spTgt spid="3078"/>
                                        </p:tgtEl>
                                        <p:attrNameLst>
                                          <p:attrName>ppt_h</p:attrName>
                                        </p:attrNameLst>
                                      </p:cBhvr>
                                      <p:tavLst>
                                        <p:tav tm="0">
                                          <p:val>
                                            <p:fltVal val="0"/>
                                          </p:val>
                                        </p:tav>
                                        <p:tav tm="100000">
                                          <p:val>
                                            <p:strVal val="#ppt_h"/>
                                          </p:val>
                                        </p:tav>
                                      </p:tavLst>
                                    </p:anim>
                                    <p:animEffect transition="in" filter="fade">
                                      <p:cBhvr>
                                        <p:cTn id="21" dur="500"/>
                                        <p:tgtEl>
                                          <p:spTgt spid="3078"/>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3076"/>
                                        </p:tgtEl>
                                        <p:attrNameLst>
                                          <p:attrName>style.visibility</p:attrName>
                                        </p:attrNameLst>
                                      </p:cBhvr>
                                      <p:to>
                                        <p:strVal val="visible"/>
                                      </p:to>
                                    </p:set>
                                    <p:anim calcmode="lin" valueType="num">
                                      <p:cBhvr>
                                        <p:cTn id="26" dur="500" fill="hold"/>
                                        <p:tgtEl>
                                          <p:spTgt spid="3076"/>
                                        </p:tgtEl>
                                        <p:attrNameLst>
                                          <p:attrName>ppt_w</p:attrName>
                                        </p:attrNameLst>
                                      </p:cBhvr>
                                      <p:tavLst>
                                        <p:tav tm="0">
                                          <p:val>
                                            <p:fltVal val="0"/>
                                          </p:val>
                                        </p:tav>
                                        <p:tav tm="100000">
                                          <p:val>
                                            <p:strVal val="#ppt_w"/>
                                          </p:val>
                                        </p:tav>
                                      </p:tavLst>
                                    </p:anim>
                                    <p:anim calcmode="lin" valueType="num">
                                      <p:cBhvr>
                                        <p:cTn id="27" dur="500" fill="hold"/>
                                        <p:tgtEl>
                                          <p:spTgt spid="3076"/>
                                        </p:tgtEl>
                                        <p:attrNameLst>
                                          <p:attrName>ppt_h</p:attrName>
                                        </p:attrNameLst>
                                      </p:cBhvr>
                                      <p:tavLst>
                                        <p:tav tm="0">
                                          <p:val>
                                            <p:fltVal val="0"/>
                                          </p:val>
                                        </p:tav>
                                        <p:tav tm="100000">
                                          <p:val>
                                            <p:strVal val="#ppt_h"/>
                                          </p:val>
                                        </p:tav>
                                      </p:tavLst>
                                    </p:anim>
                                    <p:animEffect transition="in" filter="fade">
                                      <p:cBhvr>
                                        <p:cTn id="28" dur="500"/>
                                        <p:tgtEl>
                                          <p:spTgt spid="3076"/>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3077"/>
                                        </p:tgtEl>
                                        <p:attrNameLst>
                                          <p:attrName>style.visibility</p:attrName>
                                        </p:attrNameLst>
                                      </p:cBhvr>
                                      <p:to>
                                        <p:strVal val="visible"/>
                                      </p:to>
                                    </p:set>
                                    <p:anim calcmode="lin" valueType="num">
                                      <p:cBhvr>
                                        <p:cTn id="33" dur="500" fill="hold"/>
                                        <p:tgtEl>
                                          <p:spTgt spid="3077"/>
                                        </p:tgtEl>
                                        <p:attrNameLst>
                                          <p:attrName>ppt_w</p:attrName>
                                        </p:attrNameLst>
                                      </p:cBhvr>
                                      <p:tavLst>
                                        <p:tav tm="0">
                                          <p:val>
                                            <p:fltVal val="0"/>
                                          </p:val>
                                        </p:tav>
                                        <p:tav tm="100000">
                                          <p:val>
                                            <p:strVal val="#ppt_w"/>
                                          </p:val>
                                        </p:tav>
                                      </p:tavLst>
                                    </p:anim>
                                    <p:anim calcmode="lin" valueType="num">
                                      <p:cBhvr>
                                        <p:cTn id="34" dur="500" fill="hold"/>
                                        <p:tgtEl>
                                          <p:spTgt spid="3077"/>
                                        </p:tgtEl>
                                        <p:attrNameLst>
                                          <p:attrName>ppt_h</p:attrName>
                                        </p:attrNameLst>
                                      </p:cBhvr>
                                      <p:tavLst>
                                        <p:tav tm="0">
                                          <p:val>
                                            <p:fltVal val="0"/>
                                          </p:val>
                                        </p:tav>
                                        <p:tav tm="100000">
                                          <p:val>
                                            <p:strVal val="#ppt_h"/>
                                          </p:val>
                                        </p:tav>
                                      </p:tavLst>
                                    </p:anim>
                                    <p:animEffect transition="in" filter="fade">
                                      <p:cBhvr>
                                        <p:cTn id="35"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系列</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属性及方法</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在了解系列创建过程之后，我们再来看有关系列对象的属性和方法。下表展示了系列对象的常用属性及方法：</a:t>
            </a:r>
            <a:endParaRPr lang="en-US" altLang="zh-CN" sz="1600">
              <a:solidFill>
                <a:schemeClr val="accent5">
                  <a:lumMod val="75000"/>
                </a:schemeClr>
              </a:solidFill>
              <a:latin typeface="微软雅黑" pitchFamily="34" charset="-122"/>
              <a:ea typeface="微软雅黑"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2114" y="2348880"/>
            <a:ext cx="2619772" cy="220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355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9218"/>
                                        </p:tgtEl>
                                        <p:attrNameLst>
                                          <p:attrName>style.visibility</p:attrName>
                                        </p:attrNameLst>
                                      </p:cBhvr>
                                      <p:to>
                                        <p:strVal val="visible"/>
                                      </p:to>
                                    </p:set>
                                    <p:anim calcmode="lin" valueType="num">
                                      <p:cBhvr>
                                        <p:cTn id="17" dur="500" fill="hold"/>
                                        <p:tgtEl>
                                          <p:spTgt spid="9218"/>
                                        </p:tgtEl>
                                        <p:attrNameLst>
                                          <p:attrName>ppt_w</p:attrName>
                                        </p:attrNameLst>
                                      </p:cBhvr>
                                      <p:tavLst>
                                        <p:tav tm="0">
                                          <p:val>
                                            <p:fltVal val="0"/>
                                          </p:val>
                                        </p:tav>
                                        <p:tav tm="100000">
                                          <p:val>
                                            <p:strVal val="#ppt_w"/>
                                          </p:val>
                                        </p:tav>
                                      </p:tavLst>
                                    </p:anim>
                                    <p:anim calcmode="lin" valueType="num">
                                      <p:cBhvr>
                                        <p:cTn id="18" dur="500" fill="hold"/>
                                        <p:tgtEl>
                                          <p:spTgt spid="9218"/>
                                        </p:tgtEl>
                                        <p:attrNameLst>
                                          <p:attrName>ppt_h</p:attrName>
                                        </p:attrNameLst>
                                      </p:cBhvr>
                                      <p:tavLst>
                                        <p:tav tm="0">
                                          <p:val>
                                            <p:fltVal val="0"/>
                                          </p:val>
                                        </p:tav>
                                        <p:tav tm="100000">
                                          <p:val>
                                            <p:strVal val="#ppt_h"/>
                                          </p:val>
                                        </p:tav>
                                      </p:tavLst>
                                    </p:anim>
                                    <p:animEffect transition="in" filter="fade">
                                      <p:cBhvr>
                                        <p:cTn id="19"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a:solidFill>
                  <a:schemeClr val="accent5">
                    <a:lumMod val="50000"/>
                  </a:schemeClr>
                </a:solidFill>
                <a:latin typeface="微软雅黑" pitchFamily="34" charset="-122"/>
                <a:ea typeface="微软雅黑" pitchFamily="34" charset="-122"/>
              </a:rPr>
              <a:t>系列</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属性及方法</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305" y="1555051"/>
            <a:ext cx="1901752" cy="3242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1550487"/>
            <a:ext cx="2232248" cy="2027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438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 calcmode="lin" valueType="num">
                                      <p:cBhvr>
                                        <p:cTn id="12" dur="500" fill="hold"/>
                                        <p:tgtEl>
                                          <p:spTgt spid="10242"/>
                                        </p:tgtEl>
                                        <p:attrNameLst>
                                          <p:attrName>ppt_w</p:attrName>
                                        </p:attrNameLst>
                                      </p:cBhvr>
                                      <p:tavLst>
                                        <p:tav tm="0">
                                          <p:val>
                                            <p:fltVal val="0"/>
                                          </p:val>
                                        </p:tav>
                                        <p:tav tm="100000">
                                          <p:val>
                                            <p:strVal val="#ppt_w"/>
                                          </p:val>
                                        </p:tav>
                                      </p:tavLst>
                                    </p:anim>
                                    <p:anim calcmode="lin" valueType="num">
                                      <p:cBhvr>
                                        <p:cTn id="13" dur="500" fill="hold"/>
                                        <p:tgtEl>
                                          <p:spTgt spid="10242"/>
                                        </p:tgtEl>
                                        <p:attrNameLst>
                                          <p:attrName>ppt_h</p:attrName>
                                        </p:attrNameLst>
                                      </p:cBhvr>
                                      <p:tavLst>
                                        <p:tav tm="0">
                                          <p:val>
                                            <p:fltVal val="0"/>
                                          </p:val>
                                        </p:tav>
                                        <p:tav tm="100000">
                                          <p:val>
                                            <p:strVal val="#ppt_h"/>
                                          </p:val>
                                        </p:tav>
                                      </p:tavLst>
                                    </p:anim>
                                    <p:animEffect transition="in" filter="fade">
                                      <p:cBhvr>
                                        <p:cTn id="14" dur="500"/>
                                        <p:tgtEl>
                                          <p:spTgt spid="1024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243"/>
                                        </p:tgtEl>
                                        <p:attrNameLst>
                                          <p:attrName>style.visibility</p:attrName>
                                        </p:attrNameLst>
                                      </p:cBhvr>
                                      <p:to>
                                        <p:strVal val="visible"/>
                                      </p:to>
                                    </p:set>
                                    <p:anim calcmode="lin" valueType="num">
                                      <p:cBhvr>
                                        <p:cTn id="19" dur="500" fill="hold"/>
                                        <p:tgtEl>
                                          <p:spTgt spid="10243"/>
                                        </p:tgtEl>
                                        <p:attrNameLst>
                                          <p:attrName>ppt_w</p:attrName>
                                        </p:attrNameLst>
                                      </p:cBhvr>
                                      <p:tavLst>
                                        <p:tav tm="0">
                                          <p:val>
                                            <p:fltVal val="0"/>
                                          </p:val>
                                        </p:tav>
                                        <p:tav tm="100000">
                                          <p:val>
                                            <p:strVal val="#ppt_w"/>
                                          </p:val>
                                        </p:tav>
                                      </p:tavLst>
                                    </p:anim>
                                    <p:anim calcmode="lin" valueType="num">
                                      <p:cBhvr>
                                        <p:cTn id="20" dur="500" fill="hold"/>
                                        <p:tgtEl>
                                          <p:spTgt spid="10243"/>
                                        </p:tgtEl>
                                        <p:attrNameLst>
                                          <p:attrName>ppt_h</p:attrName>
                                        </p:attrNameLst>
                                      </p:cBhvr>
                                      <p:tavLst>
                                        <p:tav tm="0">
                                          <p:val>
                                            <p:fltVal val="0"/>
                                          </p:val>
                                        </p:tav>
                                        <p:tav tm="100000">
                                          <p:val>
                                            <p:strVal val="#ppt_h"/>
                                          </p:val>
                                        </p:tav>
                                      </p:tavLst>
                                    </p:anim>
                                    <p:animEffect transition="in" filter="fade">
                                      <p:cBhvr>
                                        <p:cTn id="21"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3231654"/>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数据框</a:t>
            </a:r>
            <a:r>
              <a:rPr lang="en-US" altLang="zh-CN" b="1">
                <a:solidFill>
                  <a:schemeClr val="accent5">
                    <a:lumMod val="50000"/>
                  </a:schemeClr>
                </a:solidFill>
                <a:latin typeface="微软雅黑" pitchFamily="34" charset="-122"/>
                <a:ea typeface="微软雅黑" pitchFamily="34" charset="-122"/>
              </a:rPr>
              <a:t>(DataFrame)</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数据</a:t>
            </a:r>
            <a:r>
              <a:rPr lang="zh-CN" altLang="en-US" sz="1600">
                <a:solidFill>
                  <a:schemeClr val="accent5">
                    <a:lumMod val="75000"/>
                  </a:schemeClr>
                </a:solidFill>
                <a:latin typeface="微软雅黑" pitchFamily="34" charset="-122"/>
                <a:ea typeface="微软雅黑" pitchFamily="34" charset="-122"/>
              </a:rPr>
              <a:t>框</a:t>
            </a:r>
            <a:r>
              <a:rPr lang="en-US" altLang="zh-CN" sz="1600" smtClean="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DataFrame)</a:t>
            </a:r>
            <a:r>
              <a:rPr lang="zh-CN" altLang="en-US" sz="1600">
                <a:solidFill>
                  <a:schemeClr val="accent5">
                    <a:lumMod val="75000"/>
                  </a:schemeClr>
                </a:solidFill>
                <a:latin typeface="微软雅黑" pitchFamily="34" charset="-122"/>
                <a:ea typeface="微软雅黑" pitchFamily="34" charset="-122"/>
              </a:rPr>
              <a:t>是二维数据结构，即数据以行和列的表格方式</a:t>
            </a:r>
            <a:r>
              <a:rPr lang="zh-CN" altLang="en-US" sz="1600" smtClean="0">
                <a:solidFill>
                  <a:schemeClr val="accent5">
                    <a:lumMod val="75000"/>
                  </a:schemeClr>
                </a:solidFill>
                <a:latin typeface="微软雅黑" pitchFamily="34" charset="-122"/>
                <a:ea typeface="微软雅黑" pitchFamily="34" charset="-122"/>
              </a:rPr>
              <a:t>排列，类似于</a:t>
            </a:r>
            <a:r>
              <a:rPr lang="en-US" altLang="zh-CN" sz="1600" smtClean="0">
                <a:solidFill>
                  <a:schemeClr val="accent5">
                    <a:lumMod val="75000"/>
                  </a:schemeClr>
                </a:solidFill>
                <a:latin typeface="微软雅黑" pitchFamily="34" charset="-122"/>
                <a:ea typeface="微软雅黑" pitchFamily="34" charset="-122"/>
              </a:rPr>
              <a:t>Excel</a:t>
            </a:r>
            <a:r>
              <a:rPr lang="zh-CN" altLang="en-US" sz="1600" smtClean="0">
                <a:solidFill>
                  <a:schemeClr val="accent5">
                    <a:lumMod val="75000"/>
                  </a:schemeClr>
                </a:solidFill>
                <a:latin typeface="微软雅黑" pitchFamily="34" charset="-122"/>
                <a:ea typeface="微软雅黑" pitchFamily="34" charset="-122"/>
              </a:rPr>
              <a:t>表格和关系数据库中的数据表。</a:t>
            </a:r>
            <a:endParaRPr lang="zh-CN" altLang="en-US"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数据框</a:t>
            </a:r>
            <a:r>
              <a:rPr lang="en-US" altLang="zh-CN" sz="1600" smtClean="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DataFrame)</a:t>
            </a:r>
            <a:r>
              <a:rPr lang="zh-CN" altLang="en-US" sz="1600" smtClean="0">
                <a:solidFill>
                  <a:schemeClr val="accent5">
                    <a:lumMod val="75000"/>
                  </a:schemeClr>
                </a:solidFill>
                <a:latin typeface="微软雅黑" pitchFamily="34" charset="-122"/>
                <a:ea typeface="微软雅黑" pitchFamily="34" charset="-122"/>
              </a:rPr>
              <a:t>的具有以下</a:t>
            </a:r>
            <a:r>
              <a:rPr lang="zh-CN" altLang="en-US" sz="1600" b="1" smtClean="0">
                <a:solidFill>
                  <a:schemeClr val="accent5">
                    <a:lumMod val="75000"/>
                  </a:schemeClr>
                </a:solidFill>
                <a:latin typeface="微软雅黑" pitchFamily="34" charset="-122"/>
                <a:ea typeface="微软雅黑" pitchFamily="34" charset="-122"/>
              </a:rPr>
              <a:t>功能</a:t>
            </a:r>
            <a:r>
              <a:rPr lang="zh-CN" altLang="en-US" sz="1600" b="1">
                <a:solidFill>
                  <a:schemeClr val="accent5">
                    <a:lumMod val="75000"/>
                  </a:schemeClr>
                </a:solidFill>
                <a:latin typeface="微软雅黑" pitchFamily="34" charset="-122"/>
                <a:ea typeface="微软雅黑" pitchFamily="34" charset="-122"/>
              </a:rPr>
              <a:t>特点</a:t>
            </a:r>
            <a:r>
              <a:rPr lang="zh-CN" altLang="en-US" sz="1600">
                <a:solidFill>
                  <a:schemeClr val="accent5">
                    <a:lumMod val="75000"/>
                  </a:schemeClr>
                </a:solidFill>
                <a:latin typeface="微软雅黑" pitchFamily="34" charset="-122"/>
                <a:ea typeface="微软雅黑" pitchFamily="34" charset="-122"/>
              </a:rPr>
              <a:t>：</a:t>
            </a:r>
          </a:p>
          <a:p>
            <a:pPr marL="747713"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潜在</a:t>
            </a:r>
            <a:r>
              <a:rPr lang="zh-CN" altLang="en-US" sz="1600">
                <a:solidFill>
                  <a:schemeClr val="accent5">
                    <a:lumMod val="75000"/>
                  </a:schemeClr>
                </a:solidFill>
                <a:latin typeface="微软雅黑" pitchFamily="34" charset="-122"/>
                <a:ea typeface="微软雅黑" pitchFamily="34" charset="-122"/>
              </a:rPr>
              <a:t>的列是不同的类型</a:t>
            </a:r>
          </a:p>
          <a:p>
            <a:pPr marL="747713"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大小可变</a:t>
            </a:r>
          </a:p>
          <a:p>
            <a:pPr marL="747713"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标记轴</a:t>
            </a:r>
            <a:r>
              <a:rPr lang="en-US" altLang="zh-CN" sz="160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行和列</a:t>
            </a:r>
            <a:r>
              <a:rPr lang="en-US" altLang="zh-CN" sz="160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可以对行和列执行</a:t>
            </a:r>
            <a:r>
              <a:rPr lang="zh-CN" altLang="en-US" sz="1600" smtClean="0">
                <a:solidFill>
                  <a:schemeClr val="accent5">
                    <a:lumMod val="75000"/>
                  </a:schemeClr>
                </a:solidFill>
                <a:latin typeface="微软雅黑" pitchFamily="34" charset="-122"/>
                <a:ea typeface="微软雅黑" pitchFamily="34" charset="-122"/>
              </a:rPr>
              <a:t>算术运算</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r>
              <a:rPr lang="en-US" altLang="zh-CN" sz="1600" smtClean="0">
                <a:solidFill>
                  <a:schemeClr val="accent5">
                    <a:lumMod val="75000"/>
                  </a:schemeClr>
                </a:solidFill>
                <a:latin typeface="微软雅黑" pitchFamily="34" charset="-122"/>
                <a:ea typeface="微软雅黑" pitchFamily="34" charset="-122"/>
              </a:rPr>
              <a:t>DataFrame</a:t>
            </a:r>
            <a:r>
              <a:rPr lang="zh-CN" altLang="en-US" sz="1600" smtClean="0">
                <a:solidFill>
                  <a:schemeClr val="accent5">
                    <a:lumMod val="75000"/>
                  </a:schemeClr>
                </a:solidFill>
                <a:latin typeface="微软雅黑" pitchFamily="34" charset="-122"/>
                <a:ea typeface="微软雅黑" pitchFamily="34" charset="-122"/>
              </a:rPr>
              <a:t>的构造函数及函数参数描述如下：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137941"/>
            <a:ext cx="2994075" cy="21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537695"/>
            <a:ext cx="3023642" cy="1900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2947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4098"/>
                                        </p:tgtEl>
                                        <p:attrNameLst>
                                          <p:attrName>style.visibility</p:attrName>
                                        </p:attrNameLst>
                                      </p:cBhvr>
                                      <p:to>
                                        <p:strVal val="visible"/>
                                      </p:to>
                                    </p:set>
                                    <p:anim calcmode="lin" valueType="num">
                                      <p:cBhvr>
                                        <p:cTn id="42" dur="500" fill="hold"/>
                                        <p:tgtEl>
                                          <p:spTgt spid="4098"/>
                                        </p:tgtEl>
                                        <p:attrNameLst>
                                          <p:attrName>ppt_w</p:attrName>
                                        </p:attrNameLst>
                                      </p:cBhvr>
                                      <p:tavLst>
                                        <p:tav tm="0">
                                          <p:val>
                                            <p:fltVal val="0"/>
                                          </p:val>
                                        </p:tav>
                                        <p:tav tm="100000">
                                          <p:val>
                                            <p:strVal val="#ppt_w"/>
                                          </p:val>
                                        </p:tav>
                                      </p:tavLst>
                                    </p:anim>
                                    <p:anim calcmode="lin" valueType="num">
                                      <p:cBhvr>
                                        <p:cTn id="43" dur="500" fill="hold"/>
                                        <p:tgtEl>
                                          <p:spTgt spid="4098"/>
                                        </p:tgtEl>
                                        <p:attrNameLst>
                                          <p:attrName>ppt_h</p:attrName>
                                        </p:attrNameLst>
                                      </p:cBhvr>
                                      <p:tavLst>
                                        <p:tav tm="0">
                                          <p:val>
                                            <p:fltVal val="0"/>
                                          </p:val>
                                        </p:tav>
                                        <p:tav tm="100000">
                                          <p:val>
                                            <p:strVal val="#ppt_h"/>
                                          </p:val>
                                        </p:tav>
                                      </p:tavLst>
                                    </p:anim>
                                    <p:animEffect transition="in" filter="fade">
                                      <p:cBhvr>
                                        <p:cTn id="44" dur="500"/>
                                        <p:tgtEl>
                                          <p:spTgt spid="4098"/>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4099"/>
                                        </p:tgtEl>
                                        <p:attrNameLst>
                                          <p:attrName>style.visibility</p:attrName>
                                        </p:attrNameLst>
                                      </p:cBhvr>
                                      <p:to>
                                        <p:strVal val="visible"/>
                                      </p:to>
                                    </p:set>
                                    <p:anim calcmode="lin" valueType="num">
                                      <p:cBhvr>
                                        <p:cTn id="49" dur="500" fill="hold"/>
                                        <p:tgtEl>
                                          <p:spTgt spid="4099"/>
                                        </p:tgtEl>
                                        <p:attrNameLst>
                                          <p:attrName>ppt_w</p:attrName>
                                        </p:attrNameLst>
                                      </p:cBhvr>
                                      <p:tavLst>
                                        <p:tav tm="0">
                                          <p:val>
                                            <p:fltVal val="0"/>
                                          </p:val>
                                        </p:tav>
                                        <p:tav tm="100000">
                                          <p:val>
                                            <p:strVal val="#ppt_w"/>
                                          </p:val>
                                        </p:tav>
                                      </p:tavLst>
                                    </p:anim>
                                    <p:anim calcmode="lin" valueType="num">
                                      <p:cBhvr>
                                        <p:cTn id="50" dur="500" fill="hold"/>
                                        <p:tgtEl>
                                          <p:spTgt spid="4099"/>
                                        </p:tgtEl>
                                        <p:attrNameLst>
                                          <p:attrName>ppt_h</p:attrName>
                                        </p:attrNameLst>
                                      </p:cBhvr>
                                      <p:tavLst>
                                        <p:tav tm="0">
                                          <p:val>
                                            <p:fltVal val="0"/>
                                          </p:val>
                                        </p:tav>
                                        <p:tav tm="100000">
                                          <p:val>
                                            <p:strVal val="#ppt_h"/>
                                          </p:val>
                                        </p:tav>
                                      </p:tavLst>
                                    </p:anim>
                                    <p:animEffect transition="in" filter="fade">
                                      <p:cBhvr>
                                        <p:cTn id="51"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数据框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586" y="1700808"/>
            <a:ext cx="3116472" cy="4310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1700808"/>
            <a:ext cx="1368152" cy="4715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65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 calcmode="lin" valueType="num">
                                      <p:cBhvr>
                                        <p:cTn id="12" dur="500" fill="hold"/>
                                        <p:tgtEl>
                                          <p:spTgt spid="5124"/>
                                        </p:tgtEl>
                                        <p:attrNameLst>
                                          <p:attrName>ppt_w</p:attrName>
                                        </p:attrNameLst>
                                      </p:cBhvr>
                                      <p:tavLst>
                                        <p:tav tm="0">
                                          <p:val>
                                            <p:fltVal val="0"/>
                                          </p:val>
                                        </p:tav>
                                        <p:tav tm="100000">
                                          <p:val>
                                            <p:strVal val="#ppt_w"/>
                                          </p:val>
                                        </p:tav>
                                      </p:tavLst>
                                    </p:anim>
                                    <p:anim calcmode="lin" valueType="num">
                                      <p:cBhvr>
                                        <p:cTn id="13" dur="500" fill="hold"/>
                                        <p:tgtEl>
                                          <p:spTgt spid="5124"/>
                                        </p:tgtEl>
                                        <p:attrNameLst>
                                          <p:attrName>ppt_h</p:attrName>
                                        </p:attrNameLst>
                                      </p:cBhvr>
                                      <p:tavLst>
                                        <p:tav tm="0">
                                          <p:val>
                                            <p:fltVal val="0"/>
                                          </p:val>
                                        </p:tav>
                                        <p:tav tm="100000">
                                          <p:val>
                                            <p:strVal val="#ppt_h"/>
                                          </p:val>
                                        </p:tav>
                                      </p:tavLst>
                                    </p:anim>
                                    <p:animEffect transition="in" filter="fade">
                                      <p:cBhvr>
                                        <p:cTn id="14" dur="500"/>
                                        <p:tgtEl>
                                          <p:spTgt spid="512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125"/>
                                        </p:tgtEl>
                                        <p:attrNameLst>
                                          <p:attrName>style.visibility</p:attrName>
                                        </p:attrNameLst>
                                      </p:cBhvr>
                                      <p:to>
                                        <p:strVal val="visible"/>
                                      </p:to>
                                    </p:set>
                                    <p:anim calcmode="lin" valueType="num">
                                      <p:cBhvr>
                                        <p:cTn id="19" dur="500" fill="hold"/>
                                        <p:tgtEl>
                                          <p:spTgt spid="5125"/>
                                        </p:tgtEl>
                                        <p:attrNameLst>
                                          <p:attrName>ppt_w</p:attrName>
                                        </p:attrNameLst>
                                      </p:cBhvr>
                                      <p:tavLst>
                                        <p:tav tm="0">
                                          <p:val>
                                            <p:fltVal val="0"/>
                                          </p:val>
                                        </p:tav>
                                        <p:tav tm="100000">
                                          <p:val>
                                            <p:strVal val="#ppt_w"/>
                                          </p:val>
                                        </p:tav>
                                      </p:tavLst>
                                    </p:anim>
                                    <p:anim calcmode="lin" valueType="num">
                                      <p:cBhvr>
                                        <p:cTn id="20" dur="500" fill="hold"/>
                                        <p:tgtEl>
                                          <p:spTgt spid="5125"/>
                                        </p:tgtEl>
                                        <p:attrNameLst>
                                          <p:attrName>ppt_h</p:attrName>
                                        </p:attrNameLst>
                                      </p:cBhvr>
                                      <p:tavLst>
                                        <p:tav tm="0">
                                          <p:val>
                                            <p:fltVal val="0"/>
                                          </p:val>
                                        </p:tav>
                                        <p:tav tm="100000">
                                          <p:val>
                                            <p:strVal val="#ppt_h"/>
                                          </p:val>
                                        </p:tav>
                                      </p:tavLst>
                                    </p:anim>
                                    <p:animEffect transition="in" filter="fade">
                                      <p:cBhvr>
                                        <p:cTn id="21"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数据框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700808"/>
            <a:ext cx="3009702" cy="3522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1166" y="1700808"/>
            <a:ext cx="1166440" cy="451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484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147"/>
                                        </p:tgtEl>
                                        <p:attrNameLst>
                                          <p:attrName>style.visibility</p:attrName>
                                        </p:attrNameLst>
                                      </p:cBhvr>
                                      <p:to>
                                        <p:strVal val="visible"/>
                                      </p:to>
                                    </p:set>
                                    <p:anim calcmode="lin" valueType="num">
                                      <p:cBhvr>
                                        <p:cTn id="12" dur="500" fill="hold"/>
                                        <p:tgtEl>
                                          <p:spTgt spid="6147"/>
                                        </p:tgtEl>
                                        <p:attrNameLst>
                                          <p:attrName>ppt_w</p:attrName>
                                        </p:attrNameLst>
                                      </p:cBhvr>
                                      <p:tavLst>
                                        <p:tav tm="0">
                                          <p:val>
                                            <p:fltVal val="0"/>
                                          </p:val>
                                        </p:tav>
                                        <p:tav tm="100000">
                                          <p:val>
                                            <p:strVal val="#ppt_w"/>
                                          </p:val>
                                        </p:tav>
                                      </p:tavLst>
                                    </p:anim>
                                    <p:anim calcmode="lin" valueType="num">
                                      <p:cBhvr>
                                        <p:cTn id="13" dur="500" fill="hold"/>
                                        <p:tgtEl>
                                          <p:spTgt spid="6147"/>
                                        </p:tgtEl>
                                        <p:attrNameLst>
                                          <p:attrName>ppt_h</p:attrName>
                                        </p:attrNameLst>
                                      </p:cBhvr>
                                      <p:tavLst>
                                        <p:tav tm="0">
                                          <p:val>
                                            <p:fltVal val="0"/>
                                          </p:val>
                                        </p:tav>
                                        <p:tav tm="100000">
                                          <p:val>
                                            <p:strVal val="#ppt_h"/>
                                          </p:val>
                                        </p:tav>
                                      </p:tavLst>
                                    </p:anim>
                                    <p:animEffect transition="in" filter="fade">
                                      <p:cBhvr>
                                        <p:cTn id="14" dur="500"/>
                                        <p:tgtEl>
                                          <p:spTgt spid="614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148"/>
                                        </p:tgtEl>
                                        <p:attrNameLst>
                                          <p:attrName>style.visibility</p:attrName>
                                        </p:attrNameLst>
                                      </p:cBhvr>
                                      <p:to>
                                        <p:strVal val="visible"/>
                                      </p:to>
                                    </p:set>
                                    <p:anim calcmode="lin" valueType="num">
                                      <p:cBhvr>
                                        <p:cTn id="19" dur="500" fill="hold"/>
                                        <p:tgtEl>
                                          <p:spTgt spid="6148"/>
                                        </p:tgtEl>
                                        <p:attrNameLst>
                                          <p:attrName>ppt_w</p:attrName>
                                        </p:attrNameLst>
                                      </p:cBhvr>
                                      <p:tavLst>
                                        <p:tav tm="0">
                                          <p:val>
                                            <p:fltVal val="0"/>
                                          </p:val>
                                        </p:tav>
                                        <p:tav tm="100000">
                                          <p:val>
                                            <p:strVal val="#ppt_w"/>
                                          </p:val>
                                        </p:tav>
                                      </p:tavLst>
                                    </p:anim>
                                    <p:anim calcmode="lin" valueType="num">
                                      <p:cBhvr>
                                        <p:cTn id="20" dur="500" fill="hold"/>
                                        <p:tgtEl>
                                          <p:spTgt spid="6148"/>
                                        </p:tgtEl>
                                        <p:attrNameLst>
                                          <p:attrName>ppt_h</p:attrName>
                                        </p:attrNameLst>
                                      </p:cBhvr>
                                      <p:tavLst>
                                        <p:tav tm="0">
                                          <p:val>
                                            <p:fltVal val="0"/>
                                          </p:val>
                                        </p:tav>
                                        <p:tav tm="100000">
                                          <p:val>
                                            <p:strVal val="#ppt_h"/>
                                          </p:val>
                                        </p:tav>
                                      </p:tavLst>
                                    </p:anim>
                                    <p:animEffect transition="in" filter="fade">
                                      <p:cBhvr>
                                        <p:cTn id="21"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数据框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1" y="1700809"/>
            <a:ext cx="2922677"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8531" y="1700809"/>
            <a:ext cx="1619733"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83568" y="5455988"/>
            <a:ext cx="6264696" cy="523220"/>
          </a:xfrm>
          <a:prstGeom prst="rect">
            <a:avLst/>
          </a:prstGeom>
          <a:ln>
            <a:noFill/>
          </a:ln>
        </p:spPr>
        <p:style>
          <a:lnRef idx="3">
            <a:schemeClr val="lt1"/>
          </a:lnRef>
          <a:fillRef idx="1">
            <a:schemeClr val="accent3"/>
          </a:fillRef>
          <a:effectRef idx="1">
            <a:schemeClr val="accent3"/>
          </a:effectRef>
          <a:fontRef idx="minor">
            <a:schemeClr val="lt1"/>
          </a:fontRef>
        </p:style>
        <p:txBody>
          <a:bodyPr wrap="square" rtlCol="0">
            <a:spAutoFit/>
          </a:bodyPr>
          <a:lstStyle/>
          <a:p>
            <a:pPr latinLnBrk="0"/>
            <a:r>
              <a:rPr lang="zh-CN" altLang="en-US" sz="1400" smtClean="0">
                <a:latin typeface="微软雅黑" pitchFamily="34" charset="-122"/>
                <a:ea typeface="微软雅黑" pitchFamily="34" charset="-122"/>
              </a:rPr>
              <a:t>注：</a:t>
            </a:r>
            <a:r>
              <a:rPr lang="en-US" altLang="zh-CN" sz="1400" smtClean="0">
                <a:latin typeface="微软雅黑" pitchFamily="34" charset="-122"/>
                <a:ea typeface="微软雅黑" pitchFamily="34" charset="-122"/>
              </a:rPr>
              <a:t>Pandas</a:t>
            </a:r>
            <a:r>
              <a:rPr lang="zh-CN" altLang="en-US" sz="1400" smtClean="0">
                <a:latin typeface="微软雅黑" pitchFamily="34" charset="-122"/>
                <a:ea typeface="微软雅黑" pitchFamily="34" charset="-122"/>
              </a:rPr>
              <a:t>支持</a:t>
            </a:r>
            <a:r>
              <a:rPr lang="zh-CN" altLang="en-US" sz="1400">
                <a:latin typeface="微软雅黑" pitchFamily="34" charset="-122"/>
                <a:ea typeface="微软雅黑" pitchFamily="34" charset="-122"/>
              </a:rPr>
              <a:t>三种类型的多轴</a:t>
            </a:r>
            <a:r>
              <a:rPr lang="zh-CN" altLang="en-US" sz="1400" smtClean="0">
                <a:latin typeface="微软雅黑" pitchFamily="34" charset="-122"/>
                <a:ea typeface="微软雅黑" pitchFamily="34" charset="-122"/>
              </a:rPr>
              <a:t>索引</a:t>
            </a:r>
            <a:r>
              <a:rPr lang="en-US" altLang="zh-CN" sz="1400" smtClean="0">
                <a:latin typeface="微软雅黑" pitchFamily="34" charset="-122"/>
                <a:ea typeface="微软雅黑" pitchFamily="34" charset="-122"/>
              </a:rPr>
              <a:t>—loc</a:t>
            </a:r>
            <a:r>
              <a:rPr lang="en-US" altLang="zh-CN" sz="1400">
                <a:latin typeface="微软雅黑" pitchFamily="34" charset="-122"/>
                <a:ea typeface="微软雅黑" pitchFamily="34" charset="-122"/>
              </a:rPr>
              <a:t>()</a:t>
            </a:r>
            <a:r>
              <a:rPr lang="zh-CN" altLang="en-US" sz="1400">
                <a:latin typeface="微软雅黑" pitchFamily="34" charset="-122"/>
                <a:ea typeface="微软雅黑" pitchFamily="34" charset="-122"/>
              </a:rPr>
              <a:t>：基于标签；</a:t>
            </a:r>
            <a:r>
              <a:rPr lang="en-US" altLang="zh-CN" sz="1400">
                <a:latin typeface="微软雅黑" pitchFamily="34" charset="-122"/>
                <a:ea typeface="微软雅黑" pitchFamily="34" charset="-122"/>
              </a:rPr>
              <a:t>iloc()</a:t>
            </a:r>
            <a:r>
              <a:rPr lang="zh-CN" altLang="en-US" sz="1400">
                <a:latin typeface="微软雅黑" pitchFamily="34" charset="-122"/>
                <a:ea typeface="微软雅黑" pitchFamily="34" charset="-122"/>
              </a:rPr>
              <a:t>：基于整数；</a:t>
            </a:r>
            <a:r>
              <a:rPr lang="en-US" altLang="zh-CN" sz="1400">
                <a:latin typeface="微软雅黑" pitchFamily="34" charset="-122"/>
                <a:ea typeface="微软雅黑" pitchFamily="34" charset="-122"/>
              </a:rPr>
              <a:t>ix()</a:t>
            </a:r>
            <a:r>
              <a:rPr lang="zh-CN" altLang="en-US" sz="1400">
                <a:latin typeface="微软雅黑" pitchFamily="34" charset="-122"/>
                <a:ea typeface="微软雅黑" pitchFamily="34" charset="-122"/>
              </a:rPr>
              <a:t>：基于标签和</a:t>
            </a:r>
            <a:r>
              <a:rPr lang="zh-CN" altLang="en-US" sz="1400" smtClean="0">
                <a:latin typeface="微软雅黑" pitchFamily="34" charset="-122"/>
                <a:ea typeface="微软雅黑" pitchFamily="34" charset="-122"/>
              </a:rPr>
              <a:t>整数。</a:t>
            </a:r>
            <a:endParaRPr lang="zh-CN" altLang="en-US" sz="1400">
              <a:latin typeface="微软雅黑" pitchFamily="34" charset="-122"/>
              <a:ea typeface="微软雅黑" pitchFamily="34" charset="-122"/>
            </a:endParaRPr>
          </a:p>
        </p:txBody>
      </p:sp>
    </p:spTree>
    <p:extLst>
      <p:ext uri="{BB962C8B-B14F-4D97-AF65-F5344CB8AC3E}">
        <p14:creationId xmlns:p14="http://schemas.microsoft.com/office/powerpoint/2010/main" val="333484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 calcmode="lin" valueType="num">
                                      <p:cBhvr>
                                        <p:cTn id="12" dur="500" fill="hold"/>
                                        <p:tgtEl>
                                          <p:spTgt spid="7170"/>
                                        </p:tgtEl>
                                        <p:attrNameLst>
                                          <p:attrName>ppt_w</p:attrName>
                                        </p:attrNameLst>
                                      </p:cBhvr>
                                      <p:tavLst>
                                        <p:tav tm="0">
                                          <p:val>
                                            <p:fltVal val="0"/>
                                          </p:val>
                                        </p:tav>
                                        <p:tav tm="100000">
                                          <p:val>
                                            <p:strVal val="#ppt_w"/>
                                          </p:val>
                                        </p:tav>
                                      </p:tavLst>
                                    </p:anim>
                                    <p:anim calcmode="lin" valueType="num">
                                      <p:cBhvr>
                                        <p:cTn id="13" dur="500" fill="hold"/>
                                        <p:tgtEl>
                                          <p:spTgt spid="7170"/>
                                        </p:tgtEl>
                                        <p:attrNameLst>
                                          <p:attrName>ppt_h</p:attrName>
                                        </p:attrNameLst>
                                      </p:cBhvr>
                                      <p:tavLst>
                                        <p:tav tm="0">
                                          <p:val>
                                            <p:fltVal val="0"/>
                                          </p:val>
                                        </p:tav>
                                        <p:tav tm="100000">
                                          <p:val>
                                            <p:strVal val="#ppt_h"/>
                                          </p:val>
                                        </p:tav>
                                      </p:tavLst>
                                    </p:anim>
                                    <p:animEffect transition="in" filter="fade">
                                      <p:cBhvr>
                                        <p:cTn id="14" dur="500"/>
                                        <p:tgtEl>
                                          <p:spTgt spid="717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7171"/>
                                        </p:tgtEl>
                                        <p:attrNameLst>
                                          <p:attrName>style.visibility</p:attrName>
                                        </p:attrNameLst>
                                      </p:cBhvr>
                                      <p:to>
                                        <p:strVal val="visible"/>
                                      </p:to>
                                    </p:set>
                                    <p:anim calcmode="lin" valueType="num">
                                      <p:cBhvr>
                                        <p:cTn id="19" dur="500" fill="hold"/>
                                        <p:tgtEl>
                                          <p:spTgt spid="7171"/>
                                        </p:tgtEl>
                                        <p:attrNameLst>
                                          <p:attrName>ppt_w</p:attrName>
                                        </p:attrNameLst>
                                      </p:cBhvr>
                                      <p:tavLst>
                                        <p:tav tm="0">
                                          <p:val>
                                            <p:fltVal val="0"/>
                                          </p:val>
                                        </p:tav>
                                        <p:tav tm="100000">
                                          <p:val>
                                            <p:strVal val="#ppt_w"/>
                                          </p:val>
                                        </p:tav>
                                      </p:tavLst>
                                    </p:anim>
                                    <p:anim calcmode="lin" valueType="num">
                                      <p:cBhvr>
                                        <p:cTn id="20" dur="500" fill="hold"/>
                                        <p:tgtEl>
                                          <p:spTgt spid="7171"/>
                                        </p:tgtEl>
                                        <p:attrNameLst>
                                          <p:attrName>ppt_h</p:attrName>
                                        </p:attrNameLst>
                                      </p:cBhvr>
                                      <p:tavLst>
                                        <p:tav tm="0">
                                          <p:val>
                                            <p:fltVal val="0"/>
                                          </p:val>
                                        </p:tav>
                                        <p:tav tm="100000">
                                          <p:val>
                                            <p:strVal val="#ppt_h"/>
                                          </p:val>
                                        </p:tav>
                                      </p:tavLst>
                                    </p:anim>
                                    <p:animEffect transition="in" filter="fade">
                                      <p:cBhvr>
                                        <p:cTn id="21" dur="500"/>
                                        <p:tgtEl>
                                          <p:spTgt spid="717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数据框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属性及方法</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同样，了解数据框创建方式后，继续来看数据框对象的属性及方法。常见的数据框属性与方法如下表所示：</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241" y="2382606"/>
            <a:ext cx="4309517" cy="2702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065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1266"/>
                                        </p:tgtEl>
                                        <p:attrNameLst>
                                          <p:attrName>style.visibility</p:attrName>
                                        </p:attrNameLst>
                                      </p:cBhvr>
                                      <p:to>
                                        <p:strVal val="visible"/>
                                      </p:to>
                                    </p:set>
                                    <p:anim calcmode="lin" valueType="num">
                                      <p:cBhvr>
                                        <p:cTn id="17" dur="500" fill="hold"/>
                                        <p:tgtEl>
                                          <p:spTgt spid="11266"/>
                                        </p:tgtEl>
                                        <p:attrNameLst>
                                          <p:attrName>ppt_w</p:attrName>
                                        </p:attrNameLst>
                                      </p:cBhvr>
                                      <p:tavLst>
                                        <p:tav tm="0">
                                          <p:val>
                                            <p:fltVal val="0"/>
                                          </p:val>
                                        </p:tav>
                                        <p:tav tm="100000">
                                          <p:val>
                                            <p:strVal val="#ppt_w"/>
                                          </p:val>
                                        </p:tav>
                                      </p:tavLst>
                                    </p:anim>
                                    <p:anim calcmode="lin" valueType="num">
                                      <p:cBhvr>
                                        <p:cTn id="18" dur="500" fill="hold"/>
                                        <p:tgtEl>
                                          <p:spTgt spid="11266"/>
                                        </p:tgtEl>
                                        <p:attrNameLst>
                                          <p:attrName>ppt_h</p:attrName>
                                        </p:attrNameLst>
                                      </p:cBhvr>
                                      <p:tavLst>
                                        <p:tav tm="0">
                                          <p:val>
                                            <p:fltVal val="0"/>
                                          </p:val>
                                        </p:tav>
                                        <p:tav tm="100000">
                                          <p:val>
                                            <p:strVal val="#ppt_h"/>
                                          </p:val>
                                        </p:tav>
                                      </p:tavLst>
                                    </p:anim>
                                    <p:animEffect transition="in" filter="fade">
                                      <p:cBhvr>
                                        <p:cTn id="19"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116781"/>
          </a:xfrm>
          <a:prstGeom prst="rect">
            <a:avLst/>
          </a:prstGeom>
          <a:noFill/>
        </p:spPr>
        <p:txBody>
          <a:bodyPr wrap="square" rtlCol="0">
            <a:spAutoFit/>
          </a:bodyPr>
          <a:lstStyle>
            <a:defPPr>
              <a:defRPr lang="ko-KR"/>
            </a:defPPr>
            <a:lvl1pPr>
              <a:lnSpc>
                <a:spcPct val="200000"/>
              </a:lnSpc>
              <a:defRPr b="1">
                <a:solidFill>
                  <a:schemeClr val="accent5">
                    <a:lumMod val="50000"/>
                  </a:schemeClr>
                </a:solidFill>
                <a:latin typeface="微软雅黑" pitchFamily="34" charset="-122"/>
                <a:ea typeface="微软雅黑" pitchFamily="34" charset="-122"/>
              </a:defRPr>
            </a:lvl1pPr>
          </a:lstStyle>
          <a:p>
            <a:r>
              <a:rPr lang="zh-CN" altLang="en-US"/>
              <a:t>安装数据分析库</a:t>
            </a:r>
          </a:p>
          <a:p>
            <a:endParaRPr lang="en-US" altLang="zh-CN"/>
          </a:p>
        </p:txBody>
      </p:sp>
      <p:sp>
        <p:nvSpPr>
          <p:cNvPr id="2" name="TextBox 1"/>
          <p:cNvSpPr txBox="1"/>
          <p:nvPr/>
        </p:nvSpPr>
        <p:spPr>
          <a:xfrm>
            <a:off x="683568" y="1681063"/>
            <a:ext cx="7323357" cy="307777"/>
          </a:xfrm>
          <a:prstGeom prst="rect">
            <a:avLst/>
          </a:prstGeom>
          <a:noFill/>
          <a:ln>
            <a:solidFill>
              <a:schemeClr val="bg2"/>
            </a:solidFill>
          </a:ln>
        </p:spPr>
        <p:txBody>
          <a:bodyPr wrap="square" rtlCol="0">
            <a:spAutoFit/>
          </a:bodyPr>
          <a:lstStyle/>
          <a:p>
            <a:r>
              <a:rPr lang="en-US" altLang="zh-CN" sz="1400">
                <a:solidFill>
                  <a:schemeClr val="accent5">
                    <a:lumMod val="20000"/>
                    <a:lumOff val="80000"/>
                  </a:schemeClr>
                </a:solidFill>
                <a:latin typeface="Consolas" pitchFamily="49" charset="0"/>
                <a:cs typeface="Consolas" pitchFamily="49" charset="0"/>
              </a:rPr>
              <a:t>pip3 install NumPy Pandas SciPy Matplotlib Jupyter Notebook </a:t>
            </a:r>
            <a:r>
              <a:rPr lang="en-US" altLang="zh-CN" sz="1400" smtClean="0">
                <a:solidFill>
                  <a:schemeClr val="accent5">
                    <a:lumMod val="20000"/>
                    <a:lumOff val="80000"/>
                  </a:schemeClr>
                </a:solidFill>
                <a:latin typeface="Consolas" pitchFamily="49" charset="0"/>
                <a:cs typeface="Consolas" pitchFamily="49" charset="0"/>
              </a:rPr>
              <a:t>scikit-learn</a:t>
            </a:r>
            <a:endParaRPr lang="en-US" altLang="zh-CN" sz="1400">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p14="http://schemas.microsoft.com/office/powerpoint/2010/main" val="126583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015663"/>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统计分析函数</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下表列出了</a:t>
            </a:r>
            <a:r>
              <a:rPr lang="en-US" altLang="zh-CN" sz="1600" smtClean="0">
                <a:solidFill>
                  <a:schemeClr val="accent5">
                    <a:lumMod val="75000"/>
                  </a:schemeClr>
                </a:solidFill>
                <a:latin typeface="微软雅黑" pitchFamily="34" charset="-122"/>
                <a:ea typeface="微软雅黑" pitchFamily="34" charset="-122"/>
              </a:rPr>
              <a:t>Pandas</a:t>
            </a:r>
            <a:r>
              <a:rPr lang="zh-CN" altLang="en-US" sz="1600" smtClean="0">
                <a:solidFill>
                  <a:schemeClr val="accent5">
                    <a:lumMod val="75000"/>
                  </a:schemeClr>
                </a:solidFill>
                <a:latin typeface="微软雅黑" pitchFamily="34" charset="-122"/>
                <a:ea typeface="微软雅黑" pitchFamily="34" charset="-122"/>
              </a:rPr>
              <a:t>数据对象常见的统计分析方法：</a:t>
            </a:r>
            <a:endParaRPr lang="en-US" altLang="zh-CN" sz="1600" smtClean="0">
              <a:solidFill>
                <a:schemeClr val="accent5">
                  <a:lumMod val="75000"/>
                </a:schemeClr>
              </a:solidFill>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988315927"/>
              </p:ext>
            </p:extLst>
          </p:nvPr>
        </p:nvGraphicFramePr>
        <p:xfrm>
          <a:off x="2260600" y="2132856"/>
          <a:ext cx="4622800" cy="4200525"/>
        </p:xfrm>
        <a:graphic>
          <a:graphicData uri="http://schemas.openxmlformats.org/drawingml/2006/table">
            <a:tbl>
              <a:tblPr>
                <a:tableStyleId>{5C22544A-7EE6-4342-B048-85BDC9FD1C3A}</a:tableStyleId>
              </a:tblPr>
              <a:tblGrid>
                <a:gridCol w="749300"/>
                <a:gridCol w="3873500"/>
              </a:tblGrid>
              <a:tr h="219075">
                <a:tc>
                  <a:txBody>
                    <a:bodyPr/>
                    <a:lstStyle/>
                    <a:p>
                      <a:pPr algn="ctr" fontAlgn="ctr"/>
                      <a:r>
                        <a:rPr lang="zh-CN" altLang="en-US" sz="1200" u="none" strike="noStrike">
                          <a:effectLst/>
                        </a:rPr>
                        <a:t>方法</a:t>
                      </a:r>
                      <a:endParaRPr lang="zh-CN" altLang="en-US" sz="1200" b="0" i="0" u="none" strike="noStrike">
                        <a:solidFill>
                          <a:srgbClr val="000000"/>
                        </a:solidFill>
                        <a:effectLst/>
                        <a:latin typeface="微软雅黑"/>
                      </a:endParaRPr>
                    </a:p>
                  </a:txBody>
                  <a:tcPr marL="9525" marR="9525" marT="9525" marB="0" anchor="ctr"/>
                </a:tc>
                <a:tc>
                  <a:txBody>
                    <a:bodyPr/>
                    <a:lstStyle/>
                    <a:p>
                      <a:pPr algn="ctr" fontAlgn="ctr"/>
                      <a:r>
                        <a:rPr lang="zh-CN" altLang="en-US" sz="1200" u="none" strike="noStrike">
                          <a:effectLst/>
                        </a:rPr>
                        <a:t>说明</a:t>
                      </a:r>
                      <a:endParaRPr lang="zh-CN" altLang="en-US" sz="12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describe</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返回描述性统计信息</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count</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返回非</a:t>
                      </a:r>
                      <a:r>
                        <a:rPr lang="en-US" altLang="zh-CN" sz="1100" u="none" strike="noStrike">
                          <a:effectLst/>
                        </a:rPr>
                        <a:t>NaN</a:t>
                      </a:r>
                      <a:r>
                        <a:rPr lang="zh-CN" altLang="en-US" sz="1100" u="none" strike="noStrike">
                          <a:effectLst/>
                        </a:rPr>
                        <a:t>数据项的数量</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mad</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计算平均绝对偏差（类似于标准差）</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median</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返回中位数</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min</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返回最小值</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max</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返回最大值</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abs</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返回绝对值</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prod</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返回数组元素的乘积</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sum</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返回请求轴的值的总和</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cumsum</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返回累计总和</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cumprod</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返回累计乘积</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mode</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返回众数（出现频率最高者）</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std</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返回离散度的标准差，即方差的平方根</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var</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返回方差</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skew</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返回偏态系数，即数据分布的对称程度</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kurt</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返回峰态系数，即数据分布的顶端尖峭或扁平程度</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cov</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返回协方差</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corr</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返回两个数值</a:t>
                      </a:r>
                      <a:r>
                        <a:rPr lang="en-US" altLang="zh-CN" sz="1100" u="none" strike="noStrike">
                          <a:effectLst/>
                        </a:rPr>
                        <a:t>(</a:t>
                      </a:r>
                      <a:r>
                        <a:rPr lang="zh-CN" altLang="en-US" sz="1100" u="none" strike="noStrike">
                          <a:effectLst/>
                        </a:rPr>
                        <a:t>系列</a:t>
                      </a:r>
                      <a:r>
                        <a:rPr lang="en-US" altLang="zh-CN" sz="1100" u="none" strike="noStrike">
                          <a:effectLst/>
                        </a:rPr>
                        <a:t>)</a:t>
                      </a:r>
                      <a:r>
                        <a:rPr lang="zh-CN" altLang="en-US" sz="1100" u="none" strike="noStrike">
                          <a:effectLst/>
                        </a:rPr>
                        <a:t>之间的线性关系，即相关性</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rank</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按指定规则返回排名（规则有</a:t>
                      </a:r>
                      <a:r>
                        <a:rPr lang="en-US" sz="1100" u="none" strike="noStrike">
                          <a:effectLst/>
                        </a:rPr>
                        <a:t>average、min、max、first）</a:t>
                      </a:r>
                      <a:endParaRPr lang="en-US" sz="1100" b="0" i="0" u="none" strike="noStrike">
                        <a:solidFill>
                          <a:srgbClr val="000000"/>
                        </a:solidFill>
                        <a:effectLst/>
                        <a:latin typeface="微软雅黑"/>
                      </a:endParaRPr>
                    </a:p>
                  </a:txBody>
                  <a:tcPr marL="9525" marR="9525" marT="9525" marB="0" anchor="ctr"/>
                </a:tc>
              </a:tr>
            </a:tbl>
          </a:graphicData>
        </a:graphic>
      </p:graphicFrame>
    </p:spTree>
    <p:extLst>
      <p:ext uri="{BB962C8B-B14F-4D97-AF65-F5344CB8AC3E}">
        <p14:creationId xmlns:p14="http://schemas.microsoft.com/office/powerpoint/2010/main" val="104153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62783"/>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统计分析函数</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7618" y="1785012"/>
            <a:ext cx="5268764" cy="1211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7941" y="3356992"/>
            <a:ext cx="5608117" cy="2452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93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3314"/>
                                        </p:tgtEl>
                                        <p:attrNameLst>
                                          <p:attrName>style.visibility</p:attrName>
                                        </p:attrNameLst>
                                      </p:cBhvr>
                                      <p:to>
                                        <p:strVal val="visible"/>
                                      </p:to>
                                    </p:set>
                                    <p:anim calcmode="lin" valueType="num">
                                      <p:cBhvr>
                                        <p:cTn id="12" dur="500" fill="hold"/>
                                        <p:tgtEl>
                                          <p:spTgt spid="13314"/>
                                        </p:tgtEl>
                                        <p:attrNameLst>
                                          <p:attrName>ppt_w</p:attrName>
                                        </p:attrNameLst>
                                      </p:cBhvr>
                                      <p:tavLst>
                                        <p:tav tm="0">
                                          <p:val>
                                            <p:fltVal val="0"/>
                                          </p:val>
                                        </p:tav>
                                        <p:tav tm="100000">
                                          <p:val>
                                            <p:strVal val="#ppt_w"/>
                                          </p:val>
                                        </p:tav>
                                      </p:tavLst>
                                    </p:anim>
                                    <p:anim calcmode="lin" valueType="num">
                                      <p:cBhvr>
                                        <p:cTn id="13" dur="500" fill="hold"/>
                                        <p:tgtEl>
                                          <p:spTgt spid="13314"/>
                                        </p:tgtEl>
                                        <p:attrNameLst>
                                          <p:attrName>ppt_h</p:attrName>
                                        </p:attrNameLst>
                                      </p:cBhvr>
                                      <p:tavLst>
                                        <p:tav tm="0">
                                          <p:val>
                                            <p:fltVal val="0"/>
                                          </p:val>
                                        </p:tav>
                                        <p:tav tm="100000">
                                          <p:val>
                                            <p:strVal val="#ppt_h"/>
                                          </p:val>
                                        </p:tav>
                                      </p:tavLst>
                                    </p:anim>
                                    <p:animEffect transition="in" filter="fade">
                                      <p:cBhvr>
                                        <p:cTn id="14" dur="500"/>
                                        <p:tgtEl>
                                          <p:spTgt spid="1331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3315"/>
                                        </p:tgtEl>
                                        <p:attrNameLst>
                                          <p:attrName>style.visibility</p:attrName>
                                        </p:attrNameLst>
                                      </p:cBhvr>
                                      <p:to>
                                        <p:strVal val="visible"/>
                                      </p:to>
                                    </p:set>
                                    <p:anim calcmode="lin" valueType="num">
                                      <p:cBhvr>
                                        <p:cTn id="19" dur="500" fill="hold"/>
                                        <p:tgtEl>
                                          <p:spTgt spid="13315"/>
                                        </p:tgtEl>
                                        <p:attrNameLst>
                                          <p:attrName>ppt_w</p:attrName>
                                        </p:attrNameLst>
                                      </p:cBhvr>
                                      <p:tavLst>
                                        <p:tav tm="0">
                                          <p:val>
                                            <p:fltVal val="0"/>
                                          </p:val>
                                        </p:tav>
                                        <p:tav tm="100000">
                                          <p:val>
                                            <p:strVal val="#ppt_w"/>
                                          </p:val>
                                        </p:tav>
                                      </p:tavLst>
                                    </p:anim>
                                    <p:anim calcmode="lin" valueType="num">
                                      <p:cBhvr>
                                        <p:cTn id="20" dur="500" fill="hold"/>
                                        <p:tgtEl>
                                          <p:spTgt spid="13315"/>
                                        </p:tgtEl>
                                        <p:attrNameLst>
                                          <p:attrName>ppt_h</p:attrName>
                                        </p:attrNameLst>
                                      </p:cBhvr>
                                      <p:tavLst>
                                        <p:tav tm="0">
                                          <p:val>
                                            <p:fltVal val="0"/>
                                          </p:val>
                                        </p:tav>
                                        <p:tav tm="100000">
                                          <p:val>
                                            <p:strVal val="#ppt_h"/>
                                          </p:val>
                                        </p:tav>
                                      </p:tavLst>
                                    </p:anim>
                                    <p:animEffect transition="in" filter="fade">
                                      <p:cBhvr>
                                        <p:cTn id="21"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123658"/>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 I/O</a:t>
            </a:r>
            <a:r>
              <a:rPr lang="zh-CN" altLang="en-US" b="1" smtClean="0">
                <a:solidFill>
                  <a:schemeClr val="accent5">
                    <a:lumMod val="50000"/>
                  </a:schemeClr>
                </a:solidFill>
                <a:latin typeface="微软雅黑" pitchFamily="34" charset="-122"/>
                <a:ea typeface="微软雅黑" pitchFamily="34" charset="-122"/>
              </a:rPr>
              <a:t>操作</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smtClean="0">
                <a:solidFill>
                  <a:schemeClr val="accent5">
                    <a:lumMod val="75000"/>
                  </a:schemeClr>
                </a:solidFill>
                <a:latin typeface="微软雅黑" pitchFamily="34" charset="-122"/>
                <a:ea typeface="微软雅黑" pitchFamily="34" charset="-122"/>
              </a:rPr>
              <a:t>I/O</a:t>
            </a:r>
            <a:r>
              <a:rPr lang="zh-CN" altLang="en-US" sz="1600" smtClean="0">
                <a:solidFill>
                  <a:schemeClr val="accent5">
                    <a:lumMod val="75000"/>
                  </a:schemeClr>
                </a:solidFill>
                <a:latin typeface="微软雅黑" pitchFamily="34" charset="-122"/>
                <a:ea typeface="微软雅黑" pitchFamily="34" charset="-122"/>
              </a:rPr>
              <a:t>主要指文件的读写。</a:t>
            </a:r>
            <a:r>
              <a:rPr lang="en-US" altLang="zh-CN" sz="1600" smtClean="0">
                <a:solidFill>
                  <a:schemeClr val="accent5">
                    <a:lumMod val="75000"/>
                  </a:schemeClr>
                </a:solidFill>
                <a:latin typeface="微软雅黑" pitchFamily="34" charset="-122"/>
                <a:ea typeface="微软雅黑" pitchFamily="34" charset="-122"/>
              </a:rPr>
              <a:t>Pandas</a:t>
            </a:r>
            <a:r>
              <a:rPr lang="zh-CN" altLang="en-US" sz="1600" smtClean="0">
                <a:solidFill>
                  <a:schemeClr val="accent5">
                    <a:lumMod val="75000"/>
                  </a:schemeClr>
                </a:solidFill>
                <a:latin typeface="微软雅黑" pitchFamily="34" charset="-122"/>
                <a:ea typeface="微软雅黑" pitchFamily="34" charset="-122"/>
              </a:rPr>
              <a:t>提供了</a:t>
            </a:r>
            <a:r>
              <a:rPr lang="en-US" altLang="zh-CN" sz="1600" smtClean="0">
                <a:solidFill>
                  <a:schemeClr val="accent5">
                    <a:lumMod val="75000"/>
                  </a:schemeClr>
                </a:solidFill>
                <a:latin typeface="微软雅黑" pitchFamily="34" charset="-122"/>
                <a:ea typeface="微软雅黑" pitchFamily="34" charset="-122"/>
              </a:rPr>
              <a:t>read_csv</a:t>
            </a:r>
            <a:r>
              <a:rPr lang="en-US" altLang="zh-CN" sz="160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read_table</a:t>
            </a:r>
            <a:r>
              <a:rPr lang="en-US" altLang="zh-CN" sz="1600" smtClean="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两个方法来读取文本文件或电子表格的数据内容并转换</a:t>
            </a:r>
            <a:r>
              <a:rPr lang="zh-CN" altLang="en-US" sz="1600">
                <a:solidFill>
                  <a:schemeClr val="accent5">
                    <a:lumMod val="75000"/>
                  </a:schemeClr>
                </a:solidFill>
                <a:latin typeface="微软雅黑" pitchFamily="34" charset="-122"/>
                <a:ea typeface="微软雅黑" pitchFamily="34" charset="-122"/>
              </a:rPr>
              <a:t>为</a:t>
            </a:r>
            <a:r>
              <a:rPr lang="en-US" altLang="zh-CN" sz="1600">
                <a:solidFill>
                  <a:schemeClr val="accent5">
                    <a:lumMod val="75000"/>
                  </a:schemeClr>
                </a:solidFill>
                <a:latin typeface="微软雅黑" pitchFamily="34" charset="-122"/>
                <a:ea typeface="微软雅黑" pitchFamily="34" charset="-122"/>
              </a:rPr>
              <a:t>DataFrame</a:t>
            </a:r>
            <a:r>
              <a:rPr lang="zh-CN" altLang="en-US" sz="1600" smtClean="0">
                <a:solidFill>
                  <a:schemeClr val="accent5">
                    <a:lumMod val="75000"/>
                  </a:schemeClr>
                </a:solidFill>
                <a:latin typeface="微软雅黑" pitchFamily="34" charset="-122"/>
                <a:ea typeface="微软雅黑" pitchFamily="34" charset="-122"/>
              </a:rPr>
              <a:t>对象。其中，</a:t>
            </a:r>
            <a:r>
              <a:rPr lang="en-US" altLang="zh-CN" sz="1600" smtClean="0">
                <a:solidFill>
                  <a:schemeClr val="accent5">
                    <a:lumMod val="75000"/>
                  </a:schemeClr>
                </a:solidFill>
                <a:latin typeface="微软雅黑" pitchFamily="34" charset="-122"/>
                <a:ea typeface="微软雅黑" pitchFamily="34" charset="-122"/>
              </a:rPr>
              <a:t>read_csv()</a:t>
            </a:r>
            <a:r>
              <a:rPr lang="zh-CN" altLang="en-US" sz="1600" smtClean="0">
                <a:solidFill>
                  <a:schemeClr val="accent5">
                    <a:lumMod val="75000"/>
                  </a:schemeClr>
                </a:solidFill>
                <a:latin typeface="微软雅黑" pitchFamily="34" charset="-122"/>
                <a:ea typeface="微软雅黑" pitchFamily="34" charset="-122"/>
              </a:rPr>
              <a:t>方法原型如为：</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下面通过具体例子来解释各个参数代表的意义。</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764" y="2339355"/>
            <a:ext cx="6696744" cy="210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5269" y="3032378"/>
            <a:ext cx="2471725" cy="330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3032378"/>
            <a:ext cx="3341018" cy="2842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707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4338"/>
                                        </p:tgtEl>
                                        <p:attrNameLst>
                                          <p:attrName>style.visibility</p:attrName>
                                        </p:attrNameLst>
                                      </p:cBhvr>
                                      <p:to>
                                        <p:strVal val="visible"/>
                                      </p:to>
                                    </p:set>
                                    <p:anim calcmode="lin" valueType="num">
                                      <p:cBhvr>
                                        <p:cTn id="17" dur="500" fill="hold"/>
                                        <p:tgtEl>
                                          <p:spTgt spid="14338"/>
                                        </p:tgtEl>
                                        <p:attrNameLst>
                                          <p:attrName>ppt_w</p:attrName>
                                        </p:attrNameLst>
                                      </p:cBhvr>
                                      <p:tavLst>
                                        <p:tav tm="0">
                                          <p:val>
                                            <p:fltVal val="0"/>
                                          </p:val>
                                        </p:tav>
                                        <p:tav tm="100000">
                                          <p:val>
                                            <p:strVal val="#ppt_w"/>
                                          </p:val>
                                        </p:tav>
                                      </p:tavLst>
                                    </p:anim>
                                    <p:anim calcmode="lin" valueType="num">
                                      <p:cBhvr>
                                        <p:cTn id="18" dur="500" fill="hold"/>
                                        <p:tgtEl>
                                          <p:spTgt spid="14338"/>
                                        </p:tgtEl>
                                        <p:attrNameLst>
                                          <p:attrName>ppt_h</p:attrName>
                                        </p:attrNameLst>
                                      </p:cBhvr>
                                      <p:tavLst>
                                        <p:tav tm="0">
                                          <p:val>
                                            <p:fltVal val="0"/>
                                          </p:val>
                                        </p:tav>
                                        <p:tav tm="100000">
                                          <p:val>
                                            <p:strVal val="#ppt_h"/>
                                          </p:val>
                                        </p:tav>
                                      </p:tavLst>
                                    </p:anim>
                                    <p:animEffect transition="in" filter="fade">
                                      <p:cBhvr>
                                        <p:cTn id="19" dur="500"/>
                                        <p:tgtEl>
                                          <p:spTgt spid="14338"/>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4" dur="500"/>
                                        <p:tgtEl>
                                          <p:spTgt spid="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 </a:t>
            </a:r>
            <a:r>
              <a:rPr lang="zh-CN" altLang="en-US" b="1" smtClean="0">
                <a:solidFill>
                  <a:schemeClr val="accent5">
                    <a:lumMod val="50000"/>
                  </a:schemeClr>
                </a:solidFill>
                <a:latin typeface="微软雅黑" pitchFamily="34" charset="-122"/>
                <a:ea typeface="微软雅黑" pitchFamily="34" charset="-122"/>
              </a:rPr>
              <a:t>数据框串联与附加</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在关系数据库中，可以对多个数据表进行内连接、外连接等操作，</a:t>
            </a:r>
            <a:r>
              <a:rPr lang="en-US" altLang="zh-CN" sz="1600" smtClean="0">
                <a:solidFill>
                  <a:schemeClr val="accent5">
                    <a:lumMod val="75000"/>
                  </a:schemeClr>
                </a:solidFill>
                <a:latin typeface="微软雅黑" pitchFamily="34" charset="-122"/>
                <a:ea typeface="微软雅黑" pitchFamily="34" charset="-122"/>
              </a:rPr>
              <a:t>Pandas</a:t>
            </a:r>
            <a:r>
              <a:rPr lang="zh-CN" altLang="en-US" sz="1600" smtClean="0">
                <a:solidFill>
                  <a:schemeClr val="accent5">
                    <a:lumMod val="75000"/>
                  </a:schemeClr>
                </a:solidFill>
                <a:latin typeface="微软雅黑" pitchFamily="34" charset="-122"/>
                <a:ea typeface="微软雅黑" pitchFamily="34" charset="-122"/>
              </a:rPr>
              <a:t>数据框也提供了类似的功能。相关的方法如下：</a:t>
            </a:r>
            <a:endParaRPr lang="en-US" altLang="zh-CN" sz="1600" smtClean="0">
              <a:solidFill>
                <a:schemeClr val="accent5">
                  <a:lumMod val="75000"/>
                </a:schemeClr>
              </a:solidFill>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483639073"/>
              </p:ext>
            </p:extLst>
          </p:nvPr>
        </p:nvGraphicFramePr>
        <p:xfrm>
          <a:off x="678396" y="2492896"/>
          <a:ext cx="7787208" cy="1529862"/>
        </p:xfrm>
        <a:graphic>
          <a:graphicData uri="http://schemas.openxmlformats.org/drawingml/2006/table">
            <a:tbl>
              <a:tblPr>
                <a:tableStyleId>{5C22544A-7EE6-4342-B048-85BDC9FD1C3A}</a:tableStyleId>
              </a:tblPr>
              <a:tblGrid>
                <a:gridCol w="5194920"/>
                <a:gridCol w="2592288"/>
              </a:tblGrid>
              <a:tr h="316523">
                <a:tc>
                  <a:txBody>
                    <a:bodyPr/>
                    <a:lstStyle/>
                    <a:p>
                      <a:pPr algn="ctr" rtl="0" fontAlgn="ctr"/>
                      <a:r>
                        <a:rPr lang="zh-CN" altLang="en-US" sz="1100" u="none" strike="noStrike">
                          <a:effectLst/>
                          <a:latin typeface="微软雅黑" pitchFamily="34" charset="-122"/>
                          <a:ea typeface="微软雅黑" pitchFamily="34" charset="-122"/>
                        </a:rPr>
                        <a:t>方法原型</a:t>
                      </a:r>
                      <a:endParaRPr lang="zh-CN" altLang="en-US" sz="1100" b="0" i="0" u="none" strike="noStrike">
                        <a:solidFill>
                          <a:srgbClr val="000000"/>
                        </a:solidFill>
                        <a:effectLst/>
                        <a:latin typeface="微软雅黑" pitchFamily="34" charset="-122"/>
                        <a:ea typeface="微软雅黑" pitchFamily="34" charset="-122"/>
                      </a:endParaRPr>
                    </a:p>
                  </a:txBody>
                  <a:tcPr marL="8792" marR="8792" marT="8792" marB="0" anchor="ctr"/>
                </a:tc>
                <a:tc>
                  <a:txBody>
                    <a:bodyPr/>
                    <a:lstStyle/>
                    <a:p>
                      <a:pPr algn="ctr" rtl="0" fontAlgn="ctr"/>
                      <a:r>
                        <a:rPr lang="zh-CN" altLang="en-US" sz="1100" u="none" strike="noStrike">
                          <a:effectLst/>
                          <a:latin typeface="微软雅黑" pitchFamily="34" charset="-122"/>
                          <a:ea typeface="微软雅黑" pitchFamily="34" charset="-122"/>
                        </a:rPr>
                        <a:t>功能说明</a:t>
                      </a:r>
                      <a:endParaRPr lang="zh-CN" altLang="en-US" sz="1100" b="0" i="0" u="none" strike="noStrike">
                        <a:solidFill>
                          <a:srgbClr val="000000"/>
                        </a:solidFill>
                        <a:effectLst/>
                        <a:latin typeface="微软雅黑" pitchFamily="34" charset="-122"/>
                        <a:ea typeface="微软雅黑" pitchFamily="34" charset="-122"/>
                      </a:endParaRPr>
                    </a:p>
                  </a:txBody>
                  <a:tcPr marL="8792" marR="8792" marT="8792" marB="0" anchor="ctr"/>
                </a:tc>
              </a:tr>
              <a:tr h="254977">
                <a:tc>
                  <a:txBody>
                    <a:bodyPr/>
                    <a:lstStyle/>
                    <a:p>
                      <a:pPr algn="l" rtl="0" fontAlgn="ctr"/>
                      <a:r>
                        <a:rPr lang="en-US" sz="1000" u="none" strike="noStrike">
                          <a:effectLst/>
                          <a:latin typeface="微软雅黑" pitchFamily="34" charset="-122"/>
                          <a:ea typeface="微软雅黑" pitchFamily="34" charset="-122"/>
                        </a:rPr>
                        <a:t>concat(objs, axis=0, join='outer', join_axes=None, ignore_index=False)</a:t>
                      </a:r>
                      <a:endParaRPr lang="en-US" sz="1000" b="0" i="0" u="none" strike="noStrike">
                        <a:solidFill>
                          <a:srgbClr val="000000"/>
                        </a:solidFill>
                        <a:effectLst/>
                        <a:latin typeface="微软雅黑" pitchFamily="34" charset="-122"/>
                        <a:ea typeface="微软雅黑" pitchFamily="34" charset="-122"/>
                      </a:endParaRPr>
                    </a:p>
                  </a:txBody>
                  <a:tcPr marL="8792" marR="8792" marT="8792" marB="0" anchor="ctr"/>
                </a:tc>
                <a:tc>
                  <a:txBody>
                    <a:bodyPr/>
                    <a:lstStyle/>
                    <a:p>
                      <a:pPr algn="l" rtl="0" fontAlgn="ctr"/>
                      <a:r>
                        <a:rPr lang="zh-CN" altLang="en-US" sz="1000" u="none" strike="noStrike">
                          <a:effectLst/>
                          <a:latin typeface="微软雅黑" pitchFamily="34" charset="-122"/>
                          <a:ea typeface="微软雅黑" pitchFamily="34" charset="-122"/>
                        </a:rPr>
                        <a:t>沿轴串联两个数据框</a:t>
                      </a:r>
                      <a:endParaRPr lang="zh-CN" altLang="en-US" sz="1000" b="0" i="0" u="none" strike="noStrike">
                        <a:solidFill>
                          <a:srgbClr val="000000"/>
                        </a:solidFill>
                        <a:effectLst/>
                        <a:latin typeface="微软雅黑" pitchFamily="34" charset="-122"/>
                        <a:ea typeface="微软雅黑" pitchFamily="34" charset="-122"/>
                      </a:endParaRPr>
                    </a:p>
                  </a:txBody>
                  <a:tcPr marL="8792" marR="8792" marT="8792" marB="0" anchor="ctr"/>
                </a:tc>
              </a:tr>
              <a:tr h="254977">
                <a:tc>
                  <a:txBody>
                    <a:bodyPr/>
                    <a:lstStyle/>
                    <a:p>
                      <a:pPr algn="l" rtl="0" fontAlgn="ctr"/>
                      <a:r>
                        <a:rPr lang="en-US" sz="1000" u="none" strike="noStrike">
                          <a:effectLst/>
                          <a:latin typeface="微软雅黑" pitchFamily="34" charset="-122"/>
                          <a:ea typeface="微软雅黑" pitchFamily="34" charset="-122"/>
                        </a:rPr>
                        <a:t>obj1.append(obj2)</a:t>
                      </a:r>
                      <a:endParaRPr lang="en-US" sz="1000" b="0" i="0" u="none" strike="noStrike">
                        <a:solidFill>
                          <a:srgbClr val="000000"/>
                        </a:solidFill>
                        <a:effectLst/>
                        <a:latin typeface="微软雅黑" pitchFamily="34" charset="-122"/>
                        <a:ea typeface="微软雅黑" pitchFamily="34" charset="-122"/>
                      </a:endParaRPr>
                    </a:p>
                  </a:txBody>
                  <a:tcPr marL="8792" marR="8792" marT="8792" marB="0" anchor="ctr"/>
                </a:tc>
                <a:tc>
                  <a:txBody>
                    <a:bodyPr/>
                    <a:lstStyle/>
                    <a:p>
                      <a:pPr algn="l" rtl="0" fontAlgn="ctr"/>
                      <a:r>
                        <a:rPr lang="en-US" sz="1000" u="none" strike="noStrike">
                          <a:effectLst/>
                          <a:latin typeface="微软雅黑" pitchFamily="34" charset="-122"/>
                          <a:ea typeface="微软雅黑" pitchFamily="34" charset="-122"/>
                        </a:rPr>
                        <a:t>concat</a:t>
                      </a:r>
                      <a:r>
                        <a:rPr lang="zh-CN" altLang="en-US" sz="1000" u="none" strike="noStrike">
                          <a:effectLst/>
                          <a:latin typeface="微软雅黑" pitchFamily="34" charset="-122"/>
                          <a:ea typeface="微软雅黑" pitchFamily="34" charset="-122"/>
                        </a:rPr>
                        <a:t>的特例，沿</a:t>
                      </a:r>
                      <a:r>
                        <a:rPr lang="en-US" sz="1000" u="none" strike="noStrike">
                          <a:effectLst/>
                          <a:latin typeface="微软雅黑" pitchFamily="34" charset="-122"/>
                          <a:ea typeface="微软雅黑" pitchFamily="34" charset="-122"/>
                        </a:rPr>
                        <a:t>axis=0</a:t>
                      </a:r>
                      <a:r>
                        <a:rPr lang="zh-CN" altLang="en-US" sz="1000" u="none" strike="noStrike">
                          <a:effectLst/>
                          <a:latin typeface="微软雅黑" pitchFamily="34" charset="-122"/>
                          <a:ea typeface="微软雅黑" pitchFamily="34" charset="-122"/>
                        </a:rPr>
                        <a:t>轴</a:t>
                      </a:r>
                      <a:endParaRPr lang="zh-CN" altLang="en-US" sz="1000" b="0" i="0" u="none" strike="noStrike">
                        <a:solidFill>
                          <a:srgbClr val="000000"/>
                        </a:solidFill>
                        <a:effectLst/>
                        <a:latin typeface="微软雅黑" pitchFamily="34" charset="-122"/>
                        <a:ea typeface="微软雅黑" pitchFamily="34" charset="-122"/>
                      </a:endParaRPr>
                    </a:p>
                  </a:txBody>
                  <a:tcPr marL="8792" marR="8792" marT="8792" marB="0" anchor="ctr"/>
                </a:tc>
              </a:tr>
              <a:tr h="448408">
                <a:tc>
                  <a:txBody>
                    <a:bodyPr/>
                    <a:lstStyle/>
                    <a:p>
                      <a:pPr algn="l" rtl="0" fontAlgn="ctr"/>
                      <a:r>
                        <a:rPr lang="en-US" sz="1000" u="none" strike="noStrike">
                          <a:effectLst/>
                          <a:latin typeface="微软雅黑" pitchFamily="34" charset="-122"/>
                          <a:ea typeface="微软雅黑" pitchFamily="34" charset="-122"/>
                        </a:rPr>
                        <a:t>merge(left, right, how='inner', on=None, left_on=None, right_on=None, left_index=False, right_index=False, sort=True)</a:t>
                      </a:r>
                      <a:endParaRPr lang="en-US" sz="1000" b="0" i="0" u="none" strike="noStrike">
                        <a:solidFill>
                          <a:srgbClr val="000000"/>
                        </a:solidFill>
                        <a:effectLst/>
                        <a:latin typeface="微软雅黑" pitchFamily="34" charset="-122"/>
                        <a:ea typeface="微软雅黑" pitchFamily="34" charset="-122"/>
                      </a:endParaRPr>
                    </a:p>
                  </a:txBody>
                  <a:tcPr marL="8792" marR="8792" marT="8792" marB="0" anchor="ctr"/>
                </a:tc>
                <a:tc>
                  <a:txBody>
                    <a:bodyPr/>
                    <a:lstStyle/>
                    <a:p>
                      <a:pPr algn="l" rtl="0" fontAlgn="ctr"/>
                      <a:r>
                        <a:rPr lang="zh-CN" altLang="en-US" sz="1000" u="none" strike="noStrike">
                          <a:effectLst/>
                          <a:latin typeface="微软雅黑" pitchFamily="34" charset="-122"/>
                          <a:ea typeface="微软雅黑" pitchFamily="34" charset="-122"/>
                        </a:rPr>
                        <a:t>对两个数据框进行合并操作（类似</a:t>
                      </a:r>
                      <a:r>
                        <a:rPr lang="en-US" altLang="zh-CN" sz="1000" u="none" strike="noStrike">
                          <a:effectLst/>
                          <a:latin typeface="微软雅黑" pitchFamily="34" charset="-122"/>
                          <a:ea typeface="微软雅黑" pitchFamily="34" charset="-122"/>
                        </a:rPr>
                        <a:t>SQL join</a:t>
                      </a:r>
                      <a:r>
                        <a:rPr lang="zh-CN" altLang="en-US" sz="1000" u="none" strike="noStrike">
                          <a:effectLst/>
                          <a:latin typeface="微软雅黑" pitchFamily="34" charset="-122"/>
                          <a:ea typeface="微软雅黑" pitchFamily="34" charset="-122"/>
                        </a:rPr>
                        <a:t>）</a:t>
                      </a:r>
                      <a:endParaRPr lang="zh-CN" altLang="en-US" sz="1000" b="0" i="0" u="none" strike="noStrike">
                        <a:solidFill>
                          <a:srgbClr val="000000"/>
                        </a:solidFill>
                        <a:effectLst/>
                        <a:latin typeface="微软雅黑" pitchFamily="34" charset="-122"/>
                        <a:ea typeface="微软雅黑" pitchFamily="34" charset="-122"/>
                      </a:endParaRPr>
                    </a:p>
                  </a:txBody>
                  <a:tcPr marL="8792" marR="8792" marT="8792" marB="0" anchor="ctr"/>
                </a:tc>
              </a:tr>
              <a:tr h="254977">
                <a:tc>
                  <a:txBody>
                    <a:bodyPr/>
                    <a:lstStyle/>
                    <a:p>
                      <a:pPr algn="l" rtl="0" fontAlgn="ctr"/>
                      <a:r>
                        <a:rPr lang="en-US" sz="1000" u="none" strike="noStrike">
                          <a:effectLst/>
                          <a:latin typeface="微软雅黑" pitchFamily="34" charset="-122"/>
                          <a:ea typeface="微软雅黑" pitchFamily="34" charset="-122"/>
                        </a:rPr>
                        <a:t>obj1.join(obj2)</a:t>
                      </a:r>
                      <a:endParaRPr lang="en-US" sz="1000" b="0" i="0" u="none" strike="noStrike">
                        <a:solidFill>
                          <a:srgbClr val="000000"/>
                        </a:solidFill>
                        <a:effectLst/>
                        <a:latin typeface="微软雅黑" pitchFamily="34" charset="-122"/>
                        <a:ea typeface="微软雅黑" pitchFamily="34" charset="-122"/>
                      </a:endParaRPr>
                    </a:p>
                  </a:txBody>
                  <a:tcPr marL="8792" marR="8792" marT="8792" marB="0" anchor="ctr"/>
                </a:tc>
                <a:tc>
                  <a:txBody>
                    <a:bodyPr/>
                    <a:lstStyle/>
                    <a:p>
                      <a:pPr algn="l" rtl="0" fontAlgn="ctr"/>
                      <a:r>
                        <a:rPr lang="en-US" sz="1000" u="none" strike="noStrike">
                          <a:effectLst/>
                          <a:latin typeface="微软雅黑" pitchFamily="34" charset="-122"/>
                          <a:ea typeface="微软雅黑" pitchFamily="34" charset="-122"/>
                        </a:rPr>
                        <a:t>merge</a:t>
                      </a:r>
                      <a:r>
                        <a:rPr lang="zh-CN" altLang="en-US" sz="1000" u="none" strike="noStrike">
                          <a:effectLst/>
                          <a:latin typeface="微软雅黑" pitchFamily="34" charset="-122"/>
                          <a:ea typeface="微软雅黑" pitchFamily="34" charset="-122"/>
                        </a:rPr>
                        <a:t>的特例，在索引上进行连接</a:t>
                      </a:r>
                      <a:endParaRPr lang="zh-CN" altLang="en-US" sz="1000" b="0" i="0" u="none" strike="noStrike">
                        <a:solidFill>
                          <a:srgbClr val="000000"/>
                        </a:solidFill>
                        <a:effectLst/>
                        <a:latin typeface="微软雅黑" pitchFamily="34" charset="-122"/>
                        <a:ea typeface="微软雅黑" pitchFamily="34" charset="-122"/>
                      </a:endParaRPr>
                    </a:p>
                  </a:txBody>
                  <a:tcPr marL="8792" marR="8792" marT="8792" marB="0" anchor="ctr"/>
                </a:tc>
              </a:tr>
            </a:tbl>
          </a:graphicData>
        </a:graphic>
      </p:graphicFrame>
    </p:spTree>
    <p:extLst>
      <p:ext uri="{BB962C8B-B14F-4D97-AF65-F5344CB8AC3E}">
        <p14:creationId xmlns:p14="http://schemas.microsoft.com/office/powerpoint/2010/main" val="82175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62783"/>
          </a:xfrm>
          <a:prstGeom prst="rect">
            <a:avLst/>
          </a:prstGeom>
          <a:noFill/>
        </p:spPr>
        <p:txBody>
          <a:bodyPr wrap="square" rtlCol="0">
            <a:spAutoFit/>
          </a:bodyPr>
          <a:lstStyle/>
          <a:p>
            <a:pPr>
              <a:lnSpc>
                <a:spcPct val="200000"/>
              </a:lnSpc>
            </a:pPr>
            <a:r>
              <a:rPr lang="en-US" altLang="zh-CN" b="1">
                <a:solidFill>
                  <a:schemeClr val="accent5">
                    <a:lumMod val="50000"/>
                  </a:schemeClr>
                </a:solidFill>
                <a:latin typeface="微软雅黑" pitchFamily="34" charset="-122"/>
                <a:ea typeface="微软雅黑" pitchFamily="34" charset="-122"/>
              </a:rPr>
              <a:t>Pandas </a:t>
            </a:r>
            <a:r>
              <a:rPr lang="zh-CN" altLang="en-US" b="1">
                <a:solidFill>
                  <a:schemeClr val="accent5">
                    <a:lumMod val="50000"/>
                  </a:schemeClr>
                </a:solidFill>
                <a:latin typeface="微软雅黑" pitchFamily="34" charset="-122"/>
                <a:ea typeface="微软雅黑" pitchFamily="34" charset="-122"/>
              </a:rPr>
              <a:t>数据框串联与</a:t>
            </a:r>
            <a:r>
              <a:rPr lang="zh-CN" altLang="en-US" b="1" smtClean="0">
                <a:solidFill>
                  <a:schemeClr val="accent5">
                    <a:lumMod val="50000"/>
                  </a:schemeClr>
                </a:solidFill>
                <a:latin typeface="微软雅黑" pitchFamily="34" charset="-122"/>
                <a:ea typeface="微软雅黑" pitchFamily="34" charset="-122"/>
              </a:rPr>
              <a:t>附加</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93" y="1794217"/>
            <a:ext cx="5019929" cy="1771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8077" y="1794217"/>
            <a:ext cx="3183345"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28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6386"/>
                                        </p:tgtEl>
                                        <p:attrNameLst>
                                          <p:attrName>style.visibility</p:attrName>
                                        </p:attrNameLst>
                                      </p:cBhvr>
                                      <p:to>
                                        <p:strVal val="visible"/>
                                      </p:to>
                                    </p:set>
                                    <p:anim calcmode="lin" valueType="num">
                                      <p:cBhvr>
                                        <p:cTn id="12" dur="500" fill="hold"/>
                                        <p:tgtEl>
                                          <p:spTgt spid="16386"/>
                                        </p:tgtEl>
                                        <p:attrNameLst>
                                          <p:attrName>ppt_w</p:attrName>
                                        </p:attrNameLst>
                                      </p:cBhvr>
                                      <p:tavLst>
                                        <p:tav tm="0">
                                          <p:val>
                                            <p:fltVal val="0"/>
                                          </p:val>
                                        </p:tav>
                                        <p:tav tm="100000">
                                          <p:val>
                                            <p:strVal val="#ppt_w"/>
                                          </p:val>
                                        </p:tav>
                                      </p:tavLst>
                                    </p:anim>
                                    <p:anim calcmode="lin" valueType="num">
                                      <p:cBhvr>
                                        <p:cTn id="13" dur="500" fill="hold"/>
                                        <p:tgtEl>
                                          <p:spTgt spid="16386"/>
                                        </p:tgtEl>
                                        <p:attrNameLst>
                                          <p:attrName>ppt_h</p:attrName>
                                        </p:attrNameLst>
                                      </p:cBhvr>
                                      <p:tavLst>
                                        <p:tav tm="0">
                                          <p:val>
                                            <p:fltVal val="0"/>
                                          </p:val>
                                        </p:tav>
                                        <p:tav tm="100000">
                                          <p:val>
                                            <p:strVal val="#ppt_h"/>
                                          </p:val>
                                        </p:tav>
                                      </p:tavLst>
                                    </p:anim>
                                    <p:animEffect transition="in" filter="fade">
                                      <p:cBhvr>
                                        <p:cTn id="14" dur="500"/>
                                        <p:tgtEl>
                                          <p:spTgt spid="1638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6387"/>
                                        </p:tgtEl>
                                        <p:attrNameLst>
                                          <p:attrName>style.visibility</p:attrName>
                                        </p:attrNameLst>
                                      </p:cBhvr>
                                      <p:to>
                                        <p:strVal val="visible"/>
                                      </p:to>
                                    </p:set>
                                    <p:anim calcmode="lin" valueType="num">
                                      <p:cBhvr>
                                        <p:cTn id="19" dur="500" fill="hold"/>
                                        <p:tgtEl>
                                          <p:spTgt spid="16387"/>
                                        </p:tgtEl>
                                        <p:attrNameLst>
                                          <p:attrName>ppt_w</p:attrName>
                                        </p:attrNameLst>
                                      </p:cBhvr>
                                      <p:tavLst>
                                        <p:tav tm="0">
                                          <p:val>
                                            <p:fltVal val="0"/>
                                          </p:val>
                                        </p:tav>
                                        <p:tav tm="100000">
                                          <p:val>
                                            <p:strVal val="#ppt_w"/>
                                          </p:val>
                                        </p:tav>
                                      </p:tavLst>
                                    </p:anim>
                                    <p:anim calcmode="lin" valueType="num">
                                      <p:cBhvr>
                                        <p:cTn id="20" dur="500" fill="hold"/>
                                        <p:tgtEl>
                                          <p:spTgt spid="16387"/>
                                        </p:tgtEl>
                                        <p:attrNameLst>
                                          <p:attrName>ppt_h</p:attrName>
                                        </p:attrNameLst>
                                      </p:cBhvr>
                                      <p:tavLst>
                                        <p:tav tm="0">
                                          <p:val>
                                            <p:fltVal val="0"/>
                                          </p:val>
                                        </p:tav>
                                        <p:tav tm="100000">
                                          <p:val>
                                            <p:strVal val="#ppt_h"/>
                                          </p:val>
                                        </p:tav>
                                      </p:tavLst>
                                    </p:anim>
                                    <p:animEffect transition="in" filter="fade">
                                      <p:cBhvr>
                                        <p:cTn id="21" dur="5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754326"/>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 </a:t>
            </a:r>
            <a:r>
              <a:rPr lang="zh-CN" altLang="en-US" b="1" smtClean="0">
                <a:solidFill>
                  <a:schemeClr val="accent5">
                    <a:lumMod val="50000"/>
                  </a:schemeClr>
                </a:solidFill>
                <a:latin typeface="微软雅黑" pitchFamily="34" charset="-122"/>
                <a:ea typeface="微软雅黑" pitchFamily="34" charset="-122"/>
              </a:rPr>
              <a:t>数据框分组与聚合</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a:solidFill>
                  <a:schemeClr val="accent5">
                    <a:lumMod val="75000"/>
                  </a:schemeClr>
                </a:solidFill>
                <a:latin typeface="微软雅黑" pitchFamily="34" charset="-122"/>
                <a:ea typeface="微软雅黑" pitchFamily="34" charset="-122"/>
              </a:rPr>
              <a:t>在许多情况下，我们将数据分成多个集合，并在每个子集上应用一些</a:t>
            </a:r>
            <a:r>
              <a:rPr lang="zh-CN" altLang="en-US" sz="1600" smtClean="0">
                <a:solidFill>
                  <a:schemeClr val="accent5">
                    <a:lumMod val="75000"/>
                  </a:schemeClr>
                </a:solidFill>
                <a:latin typeface="微软雅黑" pitchFamily="34" charset="-122"/>
                <a:ea typeface="微软雅黑" pitchFamily="34" charset="-122"/>
              </a:rPr>
              <a:t>函数来执行聚合</a:t>
            </a:r>
            <a:r>
              <a:rPr lang="zh-CN" altLang="en-US" sz="160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转换、过滤等操作。</a:t>
            </a:r>
            <a:r>
              <a:rPr lang="en-US" altLang="zh-CN" sz="1600" smtClean="0">
                <a:solidFill>
                  <a:schemeClr val="accent5">
                    <a:lumMod val="75000"/>
                  </a:schemeClr>
                </a:solidFill>
                <a:latin typeface="微软雅黑" pitchFamily="34" charset="-122"/>
                <a:ea typeface="微软雅黑" pitchFamily="34" charset="-122"/>
              </a:rPr>
              <a:t>Pandas</a:t>
            </a:r>
            <a:r>
              <a:rPr lang="zh-CN" altLang="en-US" sz="1600" smtClean="0">
                <a:solidFill>
                  <a:schemeClr val="accent5">
                    <a:lumMod val="75000"/>
                  </a:schemeClr>
                </a:solidFill>
                <a:latin typeface="微软雅黑" pitchFamily="34" charset="-122"/>
                <a:ea typeface="微软雅黑" pitchFamily="34" charset="-122"/>
              </a:rPr>
              <a:t>中用于实现这些功能的类是</a:t>
            </a:r>
            <a:r>
              <a:rPr lang="en-US" altLang="zh-CN" sz="1600" smtClean="0">
                <a:solidFill>
                  <a:schemeClr val="accent5">
                    <a:lumMod val="75000"/>
                  </a:schemeClr>
                </a:solidFill>
                <a:latin typeface="微软雅黑" pitchFamily="34" charset="-122"/>
                <a:ea typeface="微软雅黑" pitchFamily="34" charset="-122"/>
              </a:rPr>
              <a:t>DataFrameGroupBy</a:t>
            </a:r>
            <a:r>
              <a:rPr lang="zh-CN" altLang="en-US" sz="1600" smtClean="0">
                <a:solidFill>
                  <a:schemeClr val="accent5">
                    <a:lumMod val="75000"/>
                  </a:schemeClr>
                </a:solidFill>
                <a:latin typeface="微软雅黑" pitchFamily="34" charset="-122"/>
                <a:ea typeface="微软雅黑" pitchFamily="34" charset="-122"/>
              </a:rPr>
              <a:t>，我们可通过</a:t>
            </a:r>
            <a:r>
              <a:rPr lang="en-US" altLang="zh-CN" sz="1600" smtClean="0">
                <a:solidFill>
                  <a:schemeClr val="accent5">
                    <a:lumMod val="75000"/>
                  </a:schemeClr>
                </a:solidFill>
                <a:latin typeface="微软雅黑" pitchFamily="34" charset="-122"/>
                <a:ea typeface="微软雅黑" pitchFamily="34" charset="-122"/>
              </a:rPr>
              <a:t>groupby</a:t>
            </a:r>
            <a:r>
              <a:rPr lang="zh-CN" altLang="en-US" sz="1600" smtClean="0">
                <a:solidFill>
                  <a:schemeClr val="accent5">
                    <a:lumMod val="75000"/>
                  </a:schemeClr>
                </a:solidFill>
                <a:latin typeface="微软雅黑" pitchFamily="34" charset="-122"/>
                <a:ea typeface="微软雅黑" pitchFamily="34" charset="-122"/>
              </a:rPr>
              <a:t>方法针对某个数据框构造一个</a:t>
            </a:r>
            <a:r>
              <a:rPr lang="en-US" altLang="zh-CN" sz="1600" smtClean="0">
                <a:solidFill>
                  <a:schemeClr val="accent5">
                    <a:lumMod val="75000"/>
                  </a:schemeClr>
                </a:solidFill>
                <a:latin typeface="微软雅黑" pitchFamily="34" charset="-122"/>
                <a:ea typeface="微软雅黑" pitchFamily="34" charset="-122"/>
              </a:rPr>
              <a:t>DataFrameGroupBy</a:t>
            </a:r>
            <a:r>
              <a:rPr lang="zh-CN" altLang="en-US" sz="1600">
                <a:solidFill>
                  <a:schemeClr val="accent5">
                    <a:lumMod val="75000"/>
                  </a:schemeClr>
                </a:solidFill>
                <a:latin typeface="微软雅黑" pitchFamily="34" charset="-122"/>
                <a:ea typeface="微软雅黑" pitchFamily="34" charset="-122"/>
              </a:rPr>
              <a:t>对象</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84836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62783"/>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 </a:t>
            </a:r>
            <a:r>
              <a:rPr lang="zh-CN" altLang="en-US" b="1" smtClean="0">
                <a:solidFill>
                  <a:schemeClr val="accent5">
                    <a:lumMod val="50000"/>
                  </a:schemeClr>
                </a:solidFill>
                <a:latin typeface="微软雅黑" pitchFamily="34" charset="-122"/>
                <a:ea typeface="微软雅黑" pitchFamily="34" charset="-122"/>
              </a:rPr>
              <a:t>数据框分组与聚合</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174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492" y="1556793"/>
            <a:ext cx="3414370" cy="2721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4491" y="4365104"/>
            <a:ext cx="3414371" cy="2330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1556792"/>
            <a:ext cx="3456384" cy="3595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690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7413"/>
                                        </p:tgtEl>
                                        <p:attrNameLst>
                                          <p:attrName>style.visibility</p:attrName>
                                        </p:attrNameLst>
                                      </p:cBhvr>
                                      <p:to>
                                        <p:strVal val="visible"/>
                                      </p:to>
                                    </p:set>
                                    <p:anim calcmode="lin" valueType="num">
                                      <p:cBhvr>
                                        <p:cTn id="12" dur="500" fill="hold"/>
                                        <p:tgtEl>
                                          <p:spTgt spid="17413"/>
                                        </p:tgtEl>
                                        <p:attrNameLst>
                                          <p:attrName>ppt_w</p:attrName>
                                        </p:attrNameLst>
                                      </p:cBhvr>
                                      <p:tavLst>
                                        <p:tav tm="0">
                                          <p:val>
                                            <p:fltVal val="0"/>
                                          </p:val>
                                        </p:tav>
                                        <p:tav tm="100000">
                                          <p:val>
                                            <p:strVal val="#ppt_w"/>
                                          </p:val>
                                        </p:tav>
                                      </p:tavLst>
                                    </p:anim>
                                    <p:anim calcmode="lin" valueType="num">
                                      <p:cBhvr>
                                        <p:cTn id="13" dur="500" fill="hold"/>
                                        <p:tgtEl>
                                          <p:spTgt spid="17413"/>
                                        </p:tgtEl>
                                        <p:attrNameLst>
                                          <p:attrName>ppt_h</p:attrName>
                                        </p:attrNameLst>
                                      </p:cBhvr>
                                      <p:tavLst>
                                        <p:tav tm="0">
                                          <p:val>
                                            <p:fltVal val="0"/>
                                          </p:val>
                                        </p:tav>
                                        <p:tav tm="100000">
                                          <p:val>
                                            <p:strVal val="#ppt_h"/>
                                          </p:val>
                                        </p:tav>
                                      </p:tavLst>
                                    </p:anim>
                                    <p:animEffect transition="in" filter="fade">
                                      <p:cBhvr>
                                        <p:cTn id="14" dur="500"/>
                                        <p:tgtEl>
                                          <p:spTgt spid="1741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7414"/>
                                        </p:tgtEl>
                                        <p:attrNameLst>
                                          <p:attrName>style.visibility</p:attrName>
                                        </p:attrNameLst>
                                      </p:cBhvr>
                                      <p:to>
                                        <p:strVal val="visible"/>
                                      </p:to>
                                    </p:set>
                                    <p:anim calcmode="lin" valueType="num">
                                      <p:cBhvr>
                                        <p:cTn id="19" dur="500" fill="hold"/>
                                        <p:tgtEl>
                                          <p:spTgt spid="17414"/>
                                        </p:tgtEl>
                                        <p:attrNameLst>
                                          <p:attrName>ppt_w</p:attrName>
                                        </p:attrNameLst>
                                      </p:cBhvr>
                                      <p:tavLst>
                                        <p:tav tm="0">
                                          <p:val>
                                            <p:fltVal val="0"/>
                                          </p:val>
                                        </p:tav>
                                        <p:tav tm="100000">
                                          <p:val>
                                            <p:strVal val="#ppt_w"/>
                                          </p:val>
                                        </p:tav>
                                      </p:tavLst>
                                    </p:anim>
                                    <p:anim calcmode="lin" valueType="num">
                                      <p:cBhvr>
                                        <p:cTn id="20" dur="500" fill="hold"/>
                                        <p:tgtEl>
                                          <p:spTgt spid="17414"/>
                                        </p:tgtEl>
                                        <p:attrNameLst>
                                          <p:attrName>ppt_h</p:attrName>
                                        </p:attrNameLst>
                                      </p:cBhvr>
                                      <p:tavLst>
                                        <p:tav tm="0">
                                          <p:val>
                                            <p:fltVal val="0"/>
                                          </p:val>
                                        </p:tav>
                                        <p:tav tm="100000">
                                          <p:val>
                                            <p:strVal val="#ppt_h"/>
                                          </p:val>
                                        </p:tav>
                                      </p:tavLst>
                                    </p:anim>
                                    <p:animEffect transition="in" filter="fade">
                                      <p:cBhvr>
                                        <p:cTn id="21" dur="500"/>
                                        <p:tgtEl>
                                          <p:spTgt spid="17414"/>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7415"/>
                                        </p:tgtEl>
                                        <p:attrNameLst>
                                          <p:attrName>style.visibility</p:attrName>
                                        </p:attrNameLst>
                                      </p:cBhvr>
                                      <p:to>
                                        <p:strVal val="visible"/>
                                      </p:to>
                                    </p:set>
                                    <p:anim calcmode="lin" valueType="num">
                                      <p:cBhvr>
                                        <p:cTn id="26" dur="500" fill="hold"/>
                                        <p:tgtEl>
                                          <p:spTgt spid="17415"/>
                                        </p:tgtEl>
                                        <p:attrNameLst>
                                          <p:attrName>ppt_w</p:attrName>
                                        </p:attrNameLst>
                                      </p:cBhvr>
                                      <p:tavLst>
                                        <p:tav tm="0">
                                          <p:val>
                                            <p:fltVal val="0"/>
                                          </p:val>
                                        </p:tav>
                                        <p:tav tm="100000">
                                          <p:val>
                                            <p:strVal val="#ppt_w"/>
                                          </p:val>
                                        </p:tav>
                                      </p:tavLst>
                                    </p:anim>
                                    <p:anim calcmode="lin" valueType="num">
                                      <p:cBhvr>
                                        <p:cTn id="27" dur="500" fill="hold"/>
                                        <p:tgtEl>
                                          <p:spTgt spid="17415"/>
                                        </p:tgtEl>
                                        <p:attrNameLst>
                                          <p:attrName>ppt_h</p:attrName>
                                        </p:attrNameLst>
                                      </p:cBhvr>
                                      <p:tavLst>
                                        <p:tav tm="0">
                                          <p:val>
                                            <p:fltVal val="0"/>
                                          </p:val>
                                        </p:tav>
                                        <p:tav tm="100000">
                                          <p:val>
                                            <p:strVal val="#ppt_h"/>
                                          </p:val>
                                        </p:tav>
                                      </p:tavLst>
                                    </p:anim>
                                    <p:animEffect transition="in" filter="fade">
                                      <p:cBhvr>
                                        <p:cTn id="28"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754326"/>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 </a:t>
            </a:r>
            <a:r>
              <a:rPr lang="zh-CN" altLang="en-US" b="1" smtClean="0">
                <a:solidFill>
                  <a:schemeClr val="accent5">
                    <a:lumMod val="50000"/>
                  </a:schemeClr>
                </a:solidFill>
                <a:latin typeface="微软雅黑" pitchFamily="34" charset="-122"/>
                <a:ea typeface="微软雅黑" pitchFamily="34" charset="-122"/>
              </a:rPr>
              <a:t>日期序列</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日常生活中，处理含有时间序列的数据是必不可少的。</a:t>
            </a:r>
            <a:r>
              <a:rPr lang="en-US" altLang="zh-CN" sz="1600" smtClean="0">
                <a:solidFill>
                  <a:schemeClr val="accent5">
                    <a:lumMod val="75000"/>
                  </a:schemeClr>
                </a:solidFill>
                <a:latin typeface="微软雅黑" pitchFamily="34" charset="-122"/>
                <a:ea typeface="微软雅黑" pitchFamily="34" charset="-122"/>
              </a:rPr>
              <a:t>Pandas</a:t>
            </a:r>
            <a:r>
              <a:rPr lang="zh-CN" altLang="en-US" sz="1600">
                <a:solidFill>
                  <a:schemeClr val="accent5">
                    <a:lumMod val="75000"/>
                  </a:schemeClr>
                </a:solidFill>
                <a:latin typeface="微软雅黑" pitchFamily="34" charset="-122"/>
                <a:ea typeface="微软雅黑" pitchFamily="34" charset="-122"/>
              </a:rPr>
              <a:t>提供了一套日期函数可以帮助我们划分日期区间、对时序</a:t>
            </a:r>
            <a:r>
              <a:rPr lang="zh-CN" altLang="en-US" sz="1600" smtClean="0">
                <a:solidFill>
                  <a:schemeClr val="accent5">
                    <a:lumMod val="75000"/>
                  </a:schemeClr>
                </a:solidFill>
                <a:latin typeface="微软雅黑" pitchFamily="34" charset="-122"/>
                <a:ea typeface="微软雅黑" pitchFamily="34" charset="-122"/>
              </a:rPr>
              <a:t>数据分频重采样以及日期的</a:t>
            </a:r>
            <a:r>
              <a:rPr lang="zh-CN" altLang="en-US" sz="1600">
                <a:solidFill>
                  <a:schemeClr val="accent5">
                    <a:lumMod val="75000"/>
                  </a:schemeClr>
                </a:solidFill>
                <a:latin typeface="微软雅黑" pitchFamily="34" charset="-122"/>
                <a:ea typeface="微软雅黑" pitchFamily="34" charset="-122"/>
              </a:rPr>
              <a:t>算术</a:t>
            </a:r>
            <a:r>
              <a:rPr lang="zh-CN" altLang="en-US" sz="1600" smtClean="0">
                <a:solidFill>
                  <a:schemeClr val="accent5">
                    <a:lumMod val="75000"/>
                  </a:schemeClr>
                </a:solidFill>
                <a:latin typeface="微软雅黑" pitchFamily="34" charset="-122"/>
                <a:ea typeface="微软雅黑" pitchFamily="34" charset="-122"/>
              </a:rPr>
              <a:t>运算</a:t>
            </a:r>
            <a:r>
              <a:rPr lang="zh-CN" altLang="en-US" sz="1600">
                <a:solidFill>
                  <a:schemeClr val="accent5">
                    <a:lumMod val="75000"/>
                  </a:schemeClr>
                </a:solidFill>
                <a:latin typeface="微软雅黑" pitchFamily="34" charset="-122"/>
                <a:ea typeface="微软雅黑" pitchFamily="34" charset="-122"/>
              </a:rPr>
              <a:t>等功能</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下面通过实例来了解日期序列函数的相关用法：</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266" y="2792037"/>
            <a:ext cx="3214694" cy="2456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792037"/>
            <a:ext cx="3456384" cy="341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604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027"/>
                                        </p:tgtEl>
                                        <p:attrNameLst>
                                          <p:attrName>style.visibility</p:attrName>
                                        </p:attrNameLst>
                                      </p:cBhvr>
                                      <p:to>
                                        <p:strVal val="visible"/>
                                      </p:to>
                                    </p:set>
                                    <p:anim calcmode="lin" valueType="num">
                                      <p:cBhvr>
                                        <p:cTn id="22" dur="500" fill="hold"/>
                                        <p:tgtEl>
                                          <p:spTgt spid="1027"/>
                                        </p:tgtEl>
                                        <p:attrNameLst>
                                          <p:attrName>ppt_w</p:attrName>
                                        </p:attrNameLst>
                                      </p:cBhvr>
                                      <p:tavLst>
                                        <p:tav tm="0">
                                          <p:val>
                                            <p:fltVal val="0"/>
                                          </p:val>
                                        </p:tav>
                                        <p:tav tm="100000">
                                          <p:val>
                                            <p:strVal val="#ppt_w"/>
                                          </p:val>
                                        </p:tav>
                                      </p:tavLst>
                                    </p:anim>
                                    <p:anim calcmode="lin" valueType="num">
                                      <p:cBhvr>
                                        <p:cTn id="23" dur="500" fill="hold"/>
                                        <p:tgtEl>
                                          <p:spTgt spid="1027"/>
                                        </p:tgtEl>
                                        <p:attrNameLst>
                                          <p:attrName>ppt_h</p:attrName>
                                        </p:attrNameLst>
                                      </p:cBhvr>
                                      <p:tavLst>
                                        <p:tav tm="0">
                                          <p:val>
                                            <p:fltVal val="0"/>
                                          </p:val>
                                        </p:tav>
                                        <p:tav tm="100000">
                                          <p:val>
                                            <p:strVal val="#ppt_h"/>
                                          </p:val>
                                        </p:tav>
                                      </p:tavLst>
                                    </p:anim>
                                    <p:animEffect transition="in" filter="fade">
                                      <p:cBhvr>
                                        <p:cTn id="24" dur="500"/>
                                        <p:tgtEl>
                                          <p:spTgt spid="102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028"/>
                                        </p:tgtEl>
                                        <p:attrNameLst>
                                          <p:attrName>style.visibility</p:attrName>
                                        </p:attrNameLst>
                                      </p:cBhvr>
                                      <p:to>
                                        <p:strVal val="visible"/>
                                      </p:to>
                                    </p:set>
                                    <p:anim calcmode="lin" valueType="num">
                                      <p:cBhvr>
                                        <p:cTn id="29" dur="500" fill="hold"/>
                                        <p:tgtEl>
                                          <p:spTgt spid="1028"/>
                                        </p:tgtEl>
                                        <p:attrNameLst>
                                          <p:attrName>ppt_w</p:attrName>
                                        </p:attrNameLst>
                                      </p:cBhvr>
                                      <p:tavLst>
                                        <p:tav tm="0">
                                          <p:val>
                                            <p:fltVal val="0"/>
                                          </p:val>
                                        </p:tav>
                                        <p:tav tm="100000">
                                          <p:val>
                                            <p:strVal val="#ppt_w"/>
                                          </p:val>
                                        </p:tav>
                                      </p:tavLst>
                                    </p:anim>
                                    <p:anim calcmode="lin" valueType="num">
                                      <p:cBhvr>
                                        <p:cTn id="30" dur="500" fill="hold"/>
                                        <p:tgtEl>
                                          <p:spTgt spid="1028"/>
                                        </p:tgtEl>
                                        <p:attrNameLst>
                                          <p:attrName>ppt_h</p:attrName>
                                        </p:attrNameLst>
                                      </p:cBhvr>
                                      <p:tavLst>
                                        <p:tav tm="0">
                                          <p:val>
                                            <p:fltVal val="0"/>
                                          </p:val>
                                        </p:tav>
                                        <p:tav tm="100000">
                                          <p:val>
                                            <p:strVal val="#ppt_h"/>
                                          </p:val>
                                        </p:tav>
                                      </p:tavLst>
                                    </p:anim>
                                    <p:animEffect transition="in" filter="fade">
                                      <p:cBhvr>
                                        <p:cTn id="31"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123658"/>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 </a:t>
            </a:r>
            <a:r>
              <a:rPr lang="zh-CN" altLang="en-US" b="1" smtClean="0">
                <a:solidFill>
                  <a:schemeClr val="accent5">
                    <a:lumMod val="50000"/>
                  </a:schemeClr>
                </a:solidFill>
                <a:latin typeface="微软雅黑" pitchFamily="34" charset="-122"/>
                <a:ea typeface="微软雅黑" pitchFamily="34" charset="-122"/>
              </a:rPr>
              <a:t>时间差</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a:solidFill>
                  <a:schemeClr val="accent5">
                    <a:lumMod val="75000"/>
                  </a:schemeClr>
                </a:solidFill>
                <a:latin typeface="微软雅黑" pitchFamily="34" charset="-122"/>
                <a:ea typeface="微软雅黑" pitchFamily="34" charset="-122"/>
              </a:rPr>
              <a:t>时间差</a:t>
            </a:r>
            <a:r>
              <a:rPr lang="en-US" altLang="zh-CN" sz="1600">
                <a:solidFill>
                  <a:schemeClr val="accent5">
                    <a:lumMod val="75000"/>
                  </a:schemeClr>
                </a:solidFill>
                <a:latin typeface="微软雅黑" pitchFamily="34" charset="-122"/>
                <a:ea typeface="微软雅黑" pitchFamily="34" charset="-122"/>
              </a:rPr>
              <a:t>(Timedelta)</a:t>
            </a:r>
            <a:r>
              <a:rPr lang="zh-CN" altLang="en-US" sz="1600">
                <a:solidFill>
                  <a:schemeClr val="accent5">
                    <a:lumMod val="75000"/>
                  </a:schemeClr>
                </a:solidFill>
                <a:latin typeface="微软雅黑" pitchFamily="34" charset="-122"/>
                <a:ea typeface="微软雅黑" pitchFamily="34" charset="-122"/>
              </a:rPr>
              <a:t>是时间上</a:t>
            </a:r>
            <a:r>
              <a:rPr lang="zh-CN" altLang="en-US" sz="1600" smtClean="0">
                <a:solidFill>
                  <a:schemeClr val="accent5">
                    <a:lumMod val="75000"/>
                  </a:schemeClr>
                </a:solidFill>
                <a:latin typeface="微软雅黑" pitchFamily="34" charset="-122"/>
                <a:ea typeface="微软雅黑" pitchFamily="34" charset="-122"/>
              </a:rPr>
              <a:t>的间隔，可用不同</a:t>
            </a:r>
            <a:r>
              <a:rPr lang="zh-CN" altLang="en-US" sz="1600">
                <a:solidFill>
                  <a:schemeClr val="accent5">
                    <a:lumMod val="75000"/>
                  </a:schemeClr>
                </a:solidFill>
                <a:latin typeface="微软雅黑" pitchFamily="34" charset="-122"/>
                <a:ea typeface="微软雅黑" pitchFamily="34" charset="-122"/>
              </a:rPr>
              <a:t>的单位来</a:t>
            </a:r>
            <a:r>
              <a:rPr lang="zh-CN" altLang="en-US" sz="1600" smtClean="0">
                <a:solidFill>
                  <a:schemeClr val="accent5">
                    <a:lumMod val="75000"/>
                  </a:schemeClr>
                </a:solidFill>
                <a:latin typeface="微软雅黑" pitchFamily="34" charset="-122"/>
                <a:ea typeface="微软雅黑" pitchFamily="34" charset="-122"/>
              </a:rPr>
              <a:t>表示</a:t>
            </a:r>
            <a:r>
              <a:rPr lang="zh-CN" altLang="en-US" sz="160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如</a:t>
            </a:r>
            <a:r>
              <a:rPr lang="zh-CN" altLang="en-US" sz="1600">
                <a:solidFill>
                  <a:schemeClr val="accent5">
                    <a:lumMod val="75000"/>
                  </a:schemeClr>
                </a:solidFill>
                <a:latin typeface="微软雅黑" pitchFamily="34" charset="-122"/>
                <a:ea typeface="微软雅黑" pitchFamily="34" charset="-122"/>
              </a:rPr>
              <a:t>：日，小时，分钟，秒。它们可以是正值，也可以是负值</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Pandas</a:t>
            </a:r>
            <a:r>
              <a:rPr lang="zh-CN" altLang="en-US" sz="1600" smtClean="0">
                <a:solidFill>
                  <a:schemeClr val="accent5">
                    <a:lumMod val="75000"/>
                  </a:schemeClr>
                </a:solidFill>
                <a:latin typeface="微软雅黑" pitchFamily="34" charset="-122"/>
                <a:ea typeface="微软雅黑" pitchFamily="34" charset="-122"/>
              </a:rPr>
              <a:t>可以使用一个字符串或整数来创建</a:t>
            </a:r>
            <a:r>
              <a:rPr lang="en-US" altLang="zh-CN" sz="1600" smtClean="0">
                <a:solidFill>
                  <a:schemeClr val="accent5">
                    <a:lumMod val="75000"/>
                  </a:schemeClr>
                </a:solidFill>
                <a:latin typeface="微软雅黑" pitchFamily="34" charset="-122"/>
                <a:ea typeface="微软雅黑" pitchFamily="34" charset="-122"/>
              </a:rPr>
              <a:t>Timedelta</a:t>
            </a:r>
            <a:r>
              <a:rPr lang="zh-CN" altLang="en-US" sz="1600" smtClean="0">
                <a:solidFill>
                  <a:schemeClr val="accent5">
                    <a:lumMod val="75000"/>
                  </a:schemeClr>
                </a:solidFill>
                <a:latin typeface="微软雅黑" pitchFamily="34" charset="-122"/>
                <a:ea typeface="微软雅黑" pitchFamily="34" charset="-122"/>
              </a:rPr>
              <a:t>对象。下面通过实例演示时间差对象的创建以及时间的偏移、相加、相减操作。</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9" y="3140968"/>
            <a:ext cx="3600400" cy="2330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3140968"/>
            <a:ext cx="2232248" cy="169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886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 calcmode="lin" valueType="num">
                                      <p:cBhvr>
                                        <p:cTn id="17" dur="500" fill="hold"/>
                                        <p:tgtEl>
                                          <p:spTgt spid="2050"/>
                                        </p:tgtEl>
                                        <p:attrNameLst>
                                          <p:attrName>ppt_w</p:attrName>
                                        </p:attrNameLst>
                                      </p:cBhvr>
                                      <p:tavLst>
                                        <p:tav tm="0">
                                          <p:val>
                                            <p:fltVal val="0"/>
                                          </p:val>
                                        </p:tav>
                                        <p:tav tm="100000">
                                          <p:val>
                                            <p:strVal val="#ppt_w"/>
                                          </p:val>
                                        </p:tav>
                                      </p:tavLst>
                                    </p:anim>
                                    <p:anim calcmode="lin" valueType="num">
                                      <p:cBhvr>
                                        <p:cTn id="18" dur="500" fill="hold"/>
                                        <p:tgtEl>
                                          <p:spTgt spid="2050"/>
                                        </p:tgtEl>
                                        <p:attrNameLst>
                                          <p:attrName>ppt_h</p:attrName>
                                        </p:attrNameLst>
                                      </p:cBhvr>
                                      <p:tavLst>
                                        <p:tav tm="0">
                                          <p:val>
                                            <p:fltVal val="0"/>
                                          </p:val>
                                        </p:tav>
                                        <p:tav tm="100000">
                                          <p:val>
                                            <p:strVal val="#ppt_h"/>
                                          </p:val>
                                        </p:tav>
                                      </p:tavLst>
                                    </p:anim>
                                    <p:animEffect transition="in" filter="fade">
                                      <p:cBhvr>
                                        <p:cTn id="19" dur="500"/>
                                        <p:tgtEl>
                                          <p:spTgt spid="205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2051"/>
                                        </p:tgtEl>
                                        <p:attrNameLst>
                                          <p:attrName>style.visibility</p:attrName>
                                        </p:attrNameLst>
                                      </p:cBhvr>
                                      <p:to>
                                        <p:strVal val="visible"/>
                                      </p:to>
                                    </p:set>
                                    <p:anim calcmode="lin" valueType="num">
                                      <p:cBhvr>
                                        <p:cTn id="24" dur="500" fill="hold"/>
                                        <p:tgtEl>
                                          <p:spTgt spid="2051"/>
                                        </p:tgtEl>
                                        <p:attrNameLst>
                                          <p:attrName>ppt_w</p:attrName>
                                        </p:attrNameLst>
                                      </p:cBhvr>
                                      <p:tavLst>
                                        <p:tav tm="0">
                                          <p:val>
                                            <p:fltVal val="0"/>
                                          </p:val>
                                        </p:tav>
                                        <p:tav tm="100000">
                                          <p:val>
                                            <p:strVal val="#ppt_w"/>
                                          </p:val>
                                        </p:tav>
                                      </p:tavLst>
                                    </p:anim>
                                    <p:anim calcmode="lin" valueType="num">
                                      <p:cBhvr>
                                        <p:cTn id="25" dur="500" fill="hold"/>
                                        <p:tgtEl>
                                          <p:spTgt spid="2051"/>
                                        </p:tgtEl>
                                        <p:attrNameLst>
                                          <p:attrName>ppt_h</p:attrName>
                                        </p:attrNameLst>
                                      </p:cBhvr>
                                      <p:tavLst>
                                        <p:tav tm="0">
                                          <p:val>
                                            <p:fltVal val="0"/>
                                          </p:val>
                                        </p:tav>
                                        <p:tav tm="100000">
                                          <p:val>
                                            <p:strVal val="#ppt_h"/>
                                          </p:val>
                                        </p:tav>
                                      </p:tavLst>
                                    </p:anim>
                                    <p:animEffect transition="in" filter="fade">
                                      <p:cBhvr>
                                        <p:cTn id="26"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492990"/>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 </a:t>
            </a:r>
            <a:r>
              <a:rPr lang="zh-CN" altLang="en-US" b="1" smtClean="0">
                <a:solidFill>
                  <a:schemeClr val="accent5">
                    <a:lumMod val="50000"/>
                  </a:schemeClr>
                </a:solidFill>
                <a:latin typeface="微软雅黑" pitchFamily="34" charset="-122"/>
                <a:ea typeface="微软雅黑" pitchFamily="34" charset="-122"/>
              </a:rPr>
              <a:t>缺失数据处理</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a:solidFill>
                  <a:schemeClr val="accent5">
                    <a:lumMod val="75000"/>
                  </a:schemeClr>
                </a:solidFill>
                <a:latin typeface="微软雅黑" pitchFamily="34" charset="-122"/>
                <a:ea typeface="微软雅黑" pitchFamily="34" charset="-122"/>
              </a:rPr>
              <a:t>数据丢失</a:t>
            </a:r>
            <a:r>
              <a:rPr lang="en-US" altLang="zh-CN" sz="160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缺失</a:t>
            </a:r>
            <a:r>
              <a:rPr lang="en-US" altLang="zh-CN" sz="160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在现实生活中总是一个问题</a:t>
            </a:r>
            <a:r>
              <a:rPr lang="zh-CN" altLang="en-US" sz="1600" smtClean="0">
                <a:solidFill>
                  <a:schemeClr val="accent5">
                    <a:lumMod val="75000"/>
                  </a:schemeClr>
                </a:solidFill>
                <a:latin typeface="微软雅黑" pitchFamily="34" charset="-122"/>
                <a:ea typeface="微软雅黑" pitchFamily="34" charset="-122"/>
              </a:rPr>
              <a:t>。机器学习</a:t>
            </a:r>
            <a:r>
              <a:rPr lang="zh-CN" altLang="en-US" sz="1600">
                <a:solidFill>
                  <a:schemeClr val="accent5">
                    <a:lumMod val="75000"/>
                  </a:schemeClr>
                </a:solidFill>
                <a:latin typeface="微软雅黑" pitchFamily="34" charset="-122"/>
                <a:ea typeface="微软雅黑" pitchFamily="34" charset="-122"/>
              </a:rPr>
              <a:t>和数据挖掘等领域由于数据缺失导致的数据质量差，在模型预测的准确性上面临着严重的</a:t>
            </a:r>
            <a:r>
              <a:rPr lang="zh-CN" altLang="en-US" sz="1600" smtClean="0">
                <a:solidFill>
                  <a:schemeClr val="accent5">
                    <a:lumMod val="75000"/>
                  </a:schemeClr>
                </a:solidFill>
                <a:latin typeface="微软雅黑" pitchFamily="34" charset="-122"/>
                <a:ea typeface="微软雅黑" pitchFamily="34" charset="-122"/>
              </a:rPr>
              <a:t>问题。</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下面通过代码模拟一个具有缺失值的数据框，然后看看</a:t>
            </a:r>
            <a:r>
              <a:rPr lang="en-US" altLang="zh-CN" sz="1600" smtClean="0">
                <a:solidFill>
                  <a:schemeClr val="accent5">
                    <a:lumMod val="75000"/>
                  </a:schemeClr>
                </a:solidFill>
                <a:latin typeface="微软雅黑" pitchFamily="34" charset="-122"/>
                <a:ea typeface="微软雅黑" pitchFamily="34" charset="-122"/>
              </a:rPr>
              <a:t>Pandas</a:t>
            </a:r>
            <a:r>
              <a:rPr lang="zh-CN" altLang="en-US" sz="1600" smtClean="0">
                <a:solidFill>
                  <a:schemeClr val="accent5">
                    <a:lumMod val="75000"/>
                  </a:schemeClr>
                </a:solidFill>
                <a:latin typeface="微软雅黑" pitchFamily="34" charset="-122"/>
                <a:ea typeface="微软雅黑" pitchFamily="34" charset="-122"/>
              </a:rPr>
              <a:t>提供了哪些方法来处理这些缺失值。</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137658"/>
            <a:ext cx="4208909" cy="2007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0437" y="3137658"/>
            <a:ext cx="2270197" cy="136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627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 calcmode="lin" valueType="num">
                                      <p:cBhvr>
                                        <p:cTn id="22" dur="500" fill="hold"/>
                                        <p:tgtEl>
                                          <p:spTgt spid="1026"/>
                                        </p:tgtEl>
                                        <p:attrNameLst>
                                          <p:attrName>ppt_w</p:attrName>
                                        </p:attrNameLst>
                                      </p:cBhvr>
                                      <p:tavLst>
                                        <p:tav tm="0">
                                          <p:val>
                                            <p:fltVal val="0"/>
                                          </p:val>
                                        </p:tav>
                                        <p:tav tm="100000">
                                          <p:val>
                                            <p:strVal val="#ppt_w"/>
                                          </p:val>
                                        </p:tav>
                                      </p:tavLst>
                                    </p:anim>
                                    <p:anim calcmode="lin" valueType="num">
                                      <p:cBhvr>
                                        <p:cTn id="23" dur="500" fill="hold"/>
                                        <p:tgtEl>
                                          <p:spTgt spid="1026"/>
                                        </p:tgtEl>
                                        <p:attrNameLst>
                                          <p:attrName>ppt_h</p:attrName>
                                        </p:attrNameLst>
                                      </p:cBhvr>
                                      <p:tavLst>
                                        <p:tav tm="0">
                                          <p:val>
                                            <p:fltVal val="0"/>
                                          </p:val>
                                        </p:tav>
                                        <p:tav tm="100000">
                                          <p:val>
                                            <p:strVal val="#ppt_h"/>
                                          </p:val>
                                        </p:tav>
                                      </p:tavLst>
                                    </p:anim>
                                    <p:animEffect transition="in" filter="fade">
                                      <p:cBhvr>
                                        <p:cTn id="24" dur="500"/>
                                        <p:tgtEl>
                                          <p:spTgt spid="1026"/>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027"/>
                                        </p:tgtEl>
                                        <p:attrNameLst>
                                          <p:attrName>style.visibility</p:attrName>
                                        </p:attrNameLst>
                                      </p:cBhvr>
                                      <p:to>
                                        <p:strVal val="visible"/>
                                      </p:to>
                                    </p:set>
                                    <p:anim calcmode="lin" valueType="num">
                                      <p:cBhvr>
                                        <p:cTn id="29" dur="500" fill="hold"/>
                                        <p:tgtEl>
                                          <p:spTgt spid="1027"/>
                                        </p:tgtEl>
                                        <p:attrNameLst>
                                          <p:attrName>ppt_w</p:attrName>
                                        </p:attrNameLst>
                                      </p:cBhvr>
                                      <p:tavLst>
                                        <p:tav tm="0">
                                          <p:val>
                                            <p:fltVal val="0"/>
                                          </p:val>
                                        </p:tav>
                                        <p:tav tm="100000">
                                          <p:val>
                                            <p:strVal val="#ppt_w"/>
                                          </p:val>
                                        </p:tav>
                                      </p:tavLst>
                                    </p:anim>
                                    <p:anim calcmode="lin" valueType="num">
                                      <p:cBhvr>
                                        <p:cTn id="30" dur="500" fill="hold"/>
                                        <p:tgtEl>
                                          <p:spTgt spid="1027"/>
                                        </p:tgtEl>
                                        <p:attrNameLst>
                                          <p:attrName>ppt_h</p:attrName>
                                        </p:attrNameLst>
                                      </p:cBhvr>
                                      <p:tavLst>
                                        <p:tav tm="0">
                                          <p:val>
                                            <p:fltVal val="0"/>
                                          </p:val>
                                        </p:tav>
                                        <p:tav tm="100000">
                                          <p:val>
                                            <p:strVal val="#ppt_h"/>
                                          </p:val>
                                        </p:tav>
                                      </p:tavLst>
                                    </p:anim>
                                    <p:animEffect transition="in" filter="fade">
                                      <p:cBhvr>
                                        <p:cTn id="31"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3970318"/>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VSCode</a:t>
            </a:r>
            <a:r>
              <a:rPr lang="zh-CN" altLang="en-US" b="1">
                <a:solidFill>
                  <a:schemeClr val="accent5">
                    <a:lumMod val="50000"/>
                  </a:schemeClr>
                </a:solidFill>
                <a:latin typeface="微软雅黑" pitchFamily="34" charset="-122"/>
                <a:ea typeface="微软雅黑" pitchFamily="34" charset="-122"/>
              </a:rPr>
              <a:t>安装及</a:t>
            </a:r>
            <a:r>
              <a:rPr lang="en-US" altLang="zh-CN" b="1">
                <a:solidFill>
                  <a:schemeClr val="accent5">
                    <a:lumMod val="50000"/>
                  </a:schemeClr>
                </a:solidFill>
                <a:latin typeface="微软雅黑" pitchFamily="34" charset="-122"/>
                <a:ea typeface="微软雅黑" pitchFamily="34" charset="-122"/>
              </a:rPr>
              <a:t>Python</a:t>
            </a:r>
            <a:r>
              <a:rPr lang="zh-CN" altLang="en-US" b="1">
                <a:solidFill>
                  <a:schemeClr val="accent5">
                    <a:lumMod val="50000"/>
                  </a:schemeClr>
                </a:solidFill>
                <a:latin typeface="微软雅黑" pitchFamily="34" charset="-122"/>
                <a:ea typeface="微软雅黑" pitchFamily="34" charset="-122"/>
              </a:rPr>
              <a:t>开发环境配置</a:t>
            </a: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Visual </a:t>
            </a:r>
            <a:r>
              <a:rPr lang="en-US" altLang="zh-CN" sz="1600">
                <a:solidFill>
                  <a:schemeClr val="accent5">
                    <a:lumMod val="75000"/>
                  </a:schemeClr>
                </a:solidFill>
                <a:latin typeface="微软雅黑" pitchFamily="34" charset="-122"/>
                <a:ea typeface="微软雅黑" pitchFamily="34" charset="-122"/>
              </a:rPr>
              <a:t>Studio </a:t>
            </a:r>
            <a:r>
              <a:rPr lang="en-US" altLang="zh-CN" sz="1600" smtClean="0">
                <a:solidFill>
                  <a:schemeClr val="accent5">
                    <a:lumMod val="75000"/>
                  </a:schemeClr>
                </a:solidFill>
                <a:latin typeface="微软雅黑" pitchFamily="34" charset="-122"/>
                <a:ea typeface="微软雅黑" pitchFamily="34" charset="-122"/>
              </a:rPr>
              <a:t>Code</a:t>
            </a:r>
            <a:r>
              <a:rPr lang="zh-CN" altLang="en-US" sz="1600" smtClean="0">
                <a:solidFill>
                  <a:schemeClr val="accent5">
                    <a:lumMod val="75000"/>
                  </a:schemeClr>
                </a:solidFill>
                <a:latin typeface="微软雅黑" pitchFamily="34" charset="-122"/>
                <a:ea typeface="微软雅黑" pitchFamily="34" charset="-122"/>
              </a:rPr>
              <a:t>是</a:t>
            </a:r>
            <a:r>
              <a:rPr lang="en-US" altLang="zh-CN" sz="1600">
                <a:solidFill>
                  <a:schemeClr val="accent5">
                    <a:lumMod val="75000"/>
                  </a:schemeClr>
                </a:solidFill>
                <a:latin typeface="微软雅黑" pitchFamily="34" charset="-122"/>
                <a:ea typeface="微软雅黑" pitchFamily="34" charset="-122"/>
              </a:rPr>
              <a:t>Microsoft</a:t>
            </a:r>
            <a:r>
              <a:rPr lang="zh-CN" altLang="en-US" sz="1600">
                <a:solidFill>
                  <a:schemeClr val="accent5">
                    <a:lumMod val="75000"/>
                  </a:schemeClr>
                </a:solidFill>
                <a:latin typeface="微软雅黑" pitchFamily="34" charset="-122"/>
                <a:ea typeface="微软雅黑" pitchFamily="34" charset="-122"/>
              </a:rPr>
              <a:t>为</a:t>
            </a:r>
            <a:r>
              <a:rPr lang="en-US" altLang="zh-CN" sz="1600">
                <a:solidFill>
                  <a:schemeClr val="accent5">
                    <a:lumMod val="75000"/>
                  </a:schemeClr>
                </a:solidFill>
                <a:latin typeface="微软雅黑" pitchFamily="34" charset="-122"/>
                <a:ea typeface="微软雅黑" pitchFamily="34" charset="-122"/>
              </a:rPr>
              <a:t>Windows</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Linux</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macOS</a:t>
            </a:r>
            <a:r>
              <a:rPr lang="zh-CN" altLang="en-US" sz="1600">
                <a:solidFill>
                  <a:schemeClr val="accent5">
                    <a:lumMod val="75000"/>
                  </a:schemeClr>
                </a:solidFill>
                <a:latin typeface="微软雅黑" pitchFamily="34" charset="-122"/>
                <a:ea typeface="微软雅黑" pitchFamily="34" charset="-122"/>
              </a:rPr>
              <a:t>开发的免费源代码编辑器。功能</a:t>
            </a:r>
            <a:r>
              <a:rPr lang="zh-CN" altLang="en-US" sz="1600" smtClean="0">
                <a:solidFill>
                  <a:schemeClr val="accent5">
                    <a:lumMod val="75000"/>
                  </a:schemeClr>
                </a:solidFill>
                <a:latin typeface="微软雅黑" pitchFamily="34" charset="-122"/>
                <a:ea typeface="微软雅黑" pitchFamily="34" charset="-122"/>
              </a:rPr>
              <a:t>包括代码调试、语法突出显示、智能</a:t>
            </a:r>
            <a:r>
              <a:rPr lang="zh-CN" altLang="en-US" sz="1600">
                <a:solidFill>
                  <a:schemeClr val="accent5">
                    <a:lumMod val="75000"/>
                  </a:schemeClr>
                </a:solidFill>
                <a:latin typeface="微软雅黑" pitchFamily="34" charset="-122"/>
                <a:ea typeface="微软雅黑" pitchFamily="34" charset="-122"/>
              </a:rPr>
              <a:t>代码</a:t>
            </a:r>
            <a:r>
              <a:rPr lang="zh-CN" altLang="en-US" sz="1600" smtClean="0">
                <a:solidFill>
                  <a:schemeClr val="accent5">
                    <a:lumMod val="75000"/>
                  </a:schemeClr>
                </a:solidFill>
                <a:latin typeface="微软雅黑" pitchFamily="34" charset="-122"/>
                <a:ea typeface="微软雅黑" pitchFamily="34" charset="-122"/>
              </a:rPr>
              <a:t>完成、代码</a:t>
            </a:r>
            <a:r>
              <a:rPr lang="zh-CN" altLang="en-US" sz="1600">
                <a:solidFill>
                  <a:schemeClr val="accent5">
                    <a:lumMod val="75000"/>
                  </a:schemeClr>
                </a:solidFill>
                <a:latin typeface="微软雅黑" pitchFamily="34" charset="-122"/>
                <a:ea typeface="微软雅黑" pitchFamily="34" charset="-122"/>
              </a:rPr>
              <a:t>重构和嵌入式</a:t>
            </a:r>
            <a:r>
              <a:rPr lang="en-US" altLang="zh-CN" sz="1600">
                <a:solidFill>
                  <a:schemeClr val="accent5">
                    <a:lumMod val="75000"/>
                  </a:schemeClr>
                </a:solidFill>
                <a:latin typeface="微软雅黑" pitchFamily="34" charset="-122"/>
                <a:ea typeface="微软雅黑" pitchFamily="34" charset="-122"/>
              </a:rPr>
              <a:t>Git</a:t>
            </a:r>
            <a:r>
              <a:rPr lang="zh-CN" altLang="en-US" sz="1600">
                <a:solidFill>
                  <a:schemeClr val="accent5">
                    <a:lumMod val="75000"/>
                  </a:schemeClr>
                </a:solidFill>
                <a:latin typeface="微软雅黑" pitchFamily="34" charset="-122"/>
                <a:ea typeface="微软雅黑" pitchFamily="34" charset="-122"/>
              </a:rPr>
              <a:t>的支持。 用户可以更改主题，键盘快捷键，首选项，并安装添加了其他功能的扩展</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zh-CN" altLang="en-US" sz="1600">
              <a:solidFill>
                <a:schemeClr val="accent5">
                  <a:lumMod val="75000"/>
                </a:schemeClr>
              </a:solidFill>
              <a:latin typeface="微软雅黑" pitchFamily="34" charset="-122"/>
              <a:ea typeface="微软雅黑" pitchFamily="34" charset="-122"/>
            </a:endParaRPr>
          </a:p>
          <a:p>
            <a:pPr indent="342900">
              <a:lnSpc>
                <a:spcPct val="150000"/>
              </a:lnSpc>
            </a:pPr>
            <a:r>
              <a:rPr lang="en-US" altLang="zh-CN" sz="1600">
                <a:solidFill>
                  <a:schemeClr val="accent5">
                    <a:lumMod val="75000"/>
                  </a:schemeClr>
                </a:solidFill>
                <a:latin typeface="微软雅黑" pitchFamily="34" charset="-122"/>
                <a:ea typeface="微软雅黑" pitchFamily="34" charset="-122"/>
              </a:rPr>
              <a:t>Visual Studio Code</a:t>
            </a:r>
            <a:r>
              <a:rPr lang="zh-CN" altLang="en-US" sz="1600">
                <a:solidFill>
                  <a:schemeClr val="accent5">
                    <a:lumMod val="75000"/>
                  </a:schemeClr>
                </a:solidFill>
                <a:latin typeface="微软雅黑" pitchFamily="34" charset="-122"/>
                <a:ea typeface="微软雅黑" pitchFamily="34" charset="-122"/>
              </a:rPr>
              <a:t>的源代码来自</a:t>
            </a:r>
            <a:r>
              <a:rPr lang="en-US" altLang="zh-CN" sz="1600">
                <a:solidFill>
                  <a:schemeClr val="accent5">
                    <a:lumMod val="75000"/>
                  </a:schemeClr>
                </a:solidFill>
                <a:latin typeface="微软雅黑" pitchFamily="34" charset="-122"/>
                <a:ea typeface="微软雅黑" pitchFamily="34" charset="-122"/>
              </a:rPr>
              <a:t>Microsoft</a:t>
            </a:r>
            <a:r>
              <a:rPr lang="zh-CN" altLang="en-US" sz="1600">
                <a:solidFill>
                  <a:schemeClr val="accent5">
                    <a:lumMod val="75000"/>
                  </a:schemeClr>
                </a:solidFill>
                <a:latin typeface="微软雅黑" pitchFamily="34" charset="-122"/>
                <a:ea typeface="微软雅黑" pitchFamily="34" charset="-122"/>
              </a:rPr>
              <a:t>的免费开放源代码软件</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项目，该项目是在许可的</a:t>
            </a:r>
            <a:r>
              <a:rPr lang="en-US" altLang="zh-CN" sz="1600">
                <a:solidFill>
                  <a:schemeClr val="accent5">
                    <a:lumMod val="75000"/>
                  </a:schemeClr>
                </a:solidFill>
                <a:latin typeface="微软雅黑" pitchFamily="34" charset="-122"/>
                <a:ea typeface="微软雅黑" pitchFamily="34" charset="-122"/>
              </a:rPr>
              <a:t>Expat</a:t>
            </a:r>
            <a:r>
              <a:rPr lang="zh-CN" altLang="en-US" sz="1600">
                <a:solidFill>
                  <a:schemeClr val="accent5">
                    <a:lumMod val="75000"/>
                  </a:schemeClr>
                </a:solidFill>
                <a:latin typeface="微软雅黑" pitchFamily="34" charset="-122"/>
                <a:ea typeface="微软雅黑" pitchFamily="34" charset="-122"/>
              </a:rPr>
              <a:t>下发布的，但已编译的二进制文件是免费的，可用于任何用途</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VSCode</a:t>
            </a:r>
            <a:r>
              <a:rPr lang="zh-CN" altLang="en-US" sz="1600" smtClean="0">
                <a:solidFill>
                  <a:schemeClr val="accent5">
                    <a:lumMod val="75000"/>
                  </a:schemeClr>
                </a:solidFill>
                <a:latin typeface="微软雅黑" pitchFamily="34" charset="-122"/>
                <a:ea typeface="微软雅黑" pitchFamily="34" charset="-122"/>
              </a:rPr>
              <a:t>社区有很多优秀的插件，从而扩展了对多种开发语言的支持。这里主要介绍下其对</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开发环境的配置（</a:t>
            </a:r>
            <a:r>
              <a:rPr lang="zh-CN" altLang="en-US" sz="1600">
                <a:solidFill>
                  <a:schemeClr val="accent5">
                    <a:lumMod val="75000"/>
                  </a:schemeClr>
                </a:solidFill>
                <a:latin typeface="微软雅黑" pitchFamily="34" charset="-122"/>
                <a:ea typeface="微软雅黑" pitchFamily="34" charset="-122"/>
              </a:rPr>
              <a:t>默认大家已经安装好</a:t>
            </a:r>
            <a:r>
              <a:rPr lang="en-US" altLang="zh-CN" sz="160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环境</a:t>
            </a:r>
            <a:r>
              <a:rPr lang="zh-CN" altLang="en-US" sz="1600" smtClean="0">
                <a:solidFill>
                  <a:schemeClr val="accent5">
                    <a:lumMod val="75000"/>
                  </a:schemeClr>
                </a:solidFill>
                <a:latin typeface="微软雅黑" pitchFamily="34" charset="-122"/>
                <a:ea typeface="微软雅黑" pitchFamily="34" charset="-122"/>
              </a:rPr>
              <a:t>），主要有五个步骤：</a:t>
            </a:r>
            <a:endParaRPr lang="zh-CN" altLang="en-US"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39761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randombar(horizontal)">
                                      <p:cBhvr>
                                        <p:cTn id="2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754326"/>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 </a:t>
            </a:r>
            <a:r>
              <a:rPr lang="zh-CN" altLang="en-US" b="1" smtClean="0">
                <a:solidFill>
                  <a:schemeClr val="accent5">
                    <a:lumMod val="50000"/>
                  </a:schemeClr>
                </a:solidFill>
                <a:latin typeface="微软雅黑" pitchFamily="34" charset="-122"/>
                <a:ea typeface="微软雅黑" pitchFamily="34" charset="-122"/>
              </a:rPr>
              <a:t>缺失数据处理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缺失值检查</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a:solidFill>
                  <a:schemeClr val="accent5">
                    <a:lumMod val="75000"/>
                  </a:schemeClr>
                </a:solidFill>
                <a:latin typeface="微软雅黑" pitchFamily="34" charset="-122"/>
                <a:ea typeface="微软雅黑" pitchFamily="34" charset="-122"/>
              </a:rPr>
              <a:t>为了更容易地检测缺失值</a:t>
            </a:r>
            <a:r>
              <a:rPr lang="en-US" altLang="zh-CN" sz="160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以及跨越</a:t>
            </a:r>
            <a:r>
              <a:rPr lang="zh-CN" altLang="en-US" sz="1600" smtClean="0">
                <a:solidFill>
                  <a:schemeClr val="accent5">
                    <a:lumMod val="75000"/>
                  </a:schemeClr>
                </a:solidFill>
                <a:latin typeface="微软雅黑" pitchFamily="34" charset="-122"/>
                <a:ea typeface="微软雅黑" pitchFamily="34" charset="-122"/>
              </a:rPr>
              <a:t>不同</a:t>
            </a:r>
            <a:r>
              <a:rPr lang="en-US" altLang="zh-CN" sz="1600">
                <a:solidFill>
                  <a:schemeClr val="accent5">
                    <a:lumMod val="75000"/>
                  </a:schemeClr>
                </a:solidFill>
                <a:latin typeface="微软雅黑" pitchFamily="34" charset="-122"/>
                <a:ea typeface="微软雅黑" pitchFamily="34" charset="-122"/>
              </a:rPr>
              <a:t>dtype</a:t>
            </a:r>
            <a:r>
              <a:rPr lang="zh-CN" altLang="en-US" sz="1600" smtClean="0">
                <a:solidFill>
                  <a:schemeClr val="accent5">
                    <a:lumMod val="75000"/>
                  </a:schemeClr>
                </a:solidFill>
                <a:latin typeface="微软雅黑" pitchFamily="34" charset="-122"/>
                <a:ea typeface="微软雅黑" pitchFamily="34" charset="-122"/>
              </a:rPr>
              <a:t>的数组</a:t>
            </a:r>
            <a:r>
              <a:rPr lang="en-US" altLang="zh-CN" sz="1600" smtClean="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Pandas</a:t>
            </a:r>
            <a:r>
              <a:rPr lang="zh-CN" altLang="en-US" sz="1600">
                <a:solidFill>
                  <a:schemeClr val="accent5">
                    <a:lumMod val="75000"/>
                  </a:schemeClr>
                </a:solidFill>
                <a:latin typeface="微软雅黑" pitchFamily="34" charset="-122"/>
                <a:ea typeface="微软雅黑" pitchFamily="34" charset="-122"/>
              </a:rPr>
              <a:t>提供了</a:t>
            </a:r>
            <a:r>
              <a:rPr lang="en-US" altLang="zh-CN" sz="1600">
                <a:solidFill>
                  <a:schemeClr val="accent5">
                    <a:lumMod val="75000"/>
                  </a:schemeClr>
                </a:solidFill>
                <a:latin typeface="微软雅黑" pitchFamily="34" charset="-122"/>
                <a:ea typeface="微软雅黑" pitchFamily="34" charset="-122"/>
              </a:rPr>
              <a:t>isnull()</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notnull()</a:t>
            </a:r>
            <a:r>
              <a:rPr lang="zh-CN" altLang="en-US" sz="1600">
                <a:solidFill>
                  <a:schemeClr val="accent5">
                    <a:lumMod val="75000"/>
                  </a:schemeClr>
                </a:solidFill>
                <a:latin typeface="微软雅黑" pitchFamily="34" charset="-122"/>
                <a:ea typeface="微软雅黑" pitchFamily="34" charset="-122"/>
              </a:rPr>
              <a:t>函数，它们也是</a:t>
            </a:r>
            <a:r>
              <a:rPr lang="en-US" altLang="zh-CN" sz="1600">
                <a:solidFill>
                  <a:schemeClr val="accent5">
                    <a:lumMod val="75000"/>
                  </a:schemeClr>
                </a:solidFill>
                <a:latin typeface="微软雅黑" pitchFamily="34" charset="-122"/>
                <a:ea typeface="微软雅黑" pitchFamily="34" charset="-122"/>
              </a:rPr>
              <a:t>Series</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DataFrame</a:t>
            </a:r>
            <a:r>
              <a:rPr lang="zh-CN" altLang="en-US" sz="1600">
                <a:solidFill>
                  <a:schemeClr val="accent5">
                    <a:lumMod val="75000"/>
                  </a:schemeClr>
                </a:solidFill>
                <a:latin typeface="微软雅黑" pitchFamily="34" charset="-122"/>
                <a:ea typeface="微软雅黑" pitchFamily="34" charset="-122"/>
              </a:rPr>
              <a:t>对象的</a:t>
            </a:r>
            <a:r>
              <a:rPr lang="zh-CN" altLang="en-US" sz="1600" smtClean="0">
                <a:solidFill>
                  <a:schemeClr val="accent5">
                    <a:lumMod val="75000"/>
                  </a:schemeClr>
                </a:solidFill>
                <a:latin typeface="微软雅黑" pitchFamily="34" charset="-122"/>
                <a:ea typeface="微软雅黑" pitchFamily="34" charset="-122"/>
              </a:rPr>
              <a:t>方法。</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对于上面例子，使用</a:t>
            </a:r>
            <a:r>
              <a:rPr lang="en-US" altLang="zh-CN" sz="1600" smtClean="0">
                <a:solidFill>
                  <a:schemeClr val="accent5">
                    <a:lumMod val="75000"/>
                  </a:schemeClr>
                </a:solidFill>
                <a:latin typeface="微软雅黑" pitchFamily="34" charset="-122"/>
                <a:ea typeface="微软雅黑" pitchFamily="34" charset="-122"/>
              </a:rPr>
              <a:t>isnull</a:t>
            </a:r>
            <a:r>
              <a:rPr lang="zh-CN" altLang="en-US" sz="1600" smtClean="0">
                <a:solidFill>
                  <a:schemeClr val="accent5">
                    <a:lumMod val="75000"/>
                  </a:schemeClr>
                </a:solidFill>
                <a:latin typeface="微软雅黑" pitchFamily="34" charset="-122"/>
                <a:ea typeface="微软雅黑" pitchFamily="34" charset="-122"/>
              </a:rPr>
              <a:t>和</a:t>
            </a:r>
            <a:r>
              <a:rPr lang="en-US" altLang="zh-CN" sz="1600" smtClean="0">
                <a:solidFill>
                  <a:schemeClr val="accent5">
                    <a:lumMod val="75000"/>
                  </a:schemeClr>
                </a:solidFill>
                <a:latin typeface="微软雅黑" pitchFamily="34" charset="-122"/>
                <a:ea typeface="微软雅黑" pitchFamily="34" charset="-122"/>
              </a:rPr>
              <a:t>notnull</a:t>
            </a:r>
            <a:r>
              <a:rPr lang="zh-CN" altLang="en-US" sz="1600" smtClean="0">
                <a:solidFill>
                  <a:schemeClr val="accent5">
                    <a:lumMod val="75000"/>
                  </a:schemeClr>
                </a:solidFill>
                <a:latin typeface="微软雅黑" pitchFamily="34" charset="-122"/>
                <a:ea typeface="微软雅黑" pitchFamily="34" charset="-122"/>
              </a:rPr>
              <a:t>函数可以检查出数据框当中的空值和非空值。</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340" y="2924944"/>
            <a:ext cx="40005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1828" y="2924944"/>
            <a:ext cx="2506556" cy="262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597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 calcmode="lin" valueType="num">
                                      <p:cBhvr>
                                        <p:cTn id="22" dur="500" fill="hold"/>
                                        <p:tgtEl>
                                          <p:spTgt spid="2050"/>
                                        </p:tgtEl>
                                        <p:attrNameLst>
                                          <p:attrName>ppt_w</p:attrName>
                                        </p:attrNameLst>
                                      </p:cBhvr>
                                      <p:tavLst>
                                        <p:tav tm="0">
                                          <p:val>
                                            <p:fltVal val="0"/>
                                          </p:val>
                                        </p:tav>
                                        <p:tav tm="100000">
                                          <p:val>
                                            <p:strVal val="#ppt_w"/>
                                          </p:val>
                                        </p:tav>
                                      </p:tavLst>
                                    </p:anim>
                                    <p:anim calcmode="lin" valueType="num">
                                      <p:cBhvr>
                                        <p:cTn id="23" dur="500" fill="hold"/>
                                        <p:tgtEl>
                                          <p:spTgt spid="2050"/>
                                        </p:tgtEl>
                                        <p:attrNameLst>
                                          <p:attrName>ppt_h</p:attrName>
                                        </p:attrNameLst>
                                      </p:cBhvr>
                                      <p:tavLst>
                                        <p:tav tm="0">
                                          <p:val>
                                            <p:fltVal val="0"/>
                                          </p:val>
                                        </p:tav>
                                        <p:tav tm="100000">
                                          <p:val>
                                            <p:strVal val="#ppt_h"/>
                                          </p:val>
                                        </p:tav>
                                      </p:tavLst>
                                    </p:anim>
                                    <p:animEffect transition="in" filter="fade">
                                      <p:cBhvr>
                                        <p:cTn id="24" dur="500"/>
                                        <p:tgtEl>
                                          <p:spTgt spid="2050"/>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2051"/>
                                        </p:tgtEl>
                                        <p:attrNameLst>
                                          <p:attrName>style.visibility</p:attrName>
                                        </p:attrNameLst>
                                      </p:cBhvr>
                                      <p:to>
                                        <p:strVal val="visible"/>
                                      </p:to>
                                    </p:set>
                                    <p:anim calcmode="lin" valueType="num">
                                      <p:cBhvr>
                                        <p:cTn id="29" dur="500" fill="hold"/>
                                        <p:tgtEl>
                                          <p:spTgt spid="2051"/>
                                        </p:tgtEl>
                                        <p:attrNameLst>
                                          <p:attrName>ppt_w</p:attrName>
                                        </p:attrNameLst>
                                      </p:cBhvr>
                                      <p:tavLst>
                                        <p:tav tm="0">
                                          <p:val>
                                            <p:fltVal val="0"/>
                                          </p:val>
                                        </p:tav>
                                        <p:tav tm="100000">
                                          <p:val>
                                            <p:strVal val="#ppt_w"/>
                                          </p:val>
                                        </p:tav>
                                      </p:tavLst>
                                    </p:anim>
                                    <p:anim calcmode="lin" valueType="num">
                                      <p:cBhvr>
                                        <p:cTn id="30" dur="500" fill="hold"/>
                                        <p:tgtEl>
                                          <p:spTgt spid="2051"/>
                                        </p:tgtEl>
                                        <p:attrNameLst>
                                          <p:attrName>ppt_h</p:attrName>
                                        </p:attrNameLst>
                                      </p:cBhvr>
                                      <p:tavLst>
                                        <p:tav tm="0">
                                          <p:val>
                                            <p:fltVal val="0"/>
                                          </p:val>
                                        </p:tav>
                                        <p:tav tm="100000">
                                          <p:val>
                                            <p:strVal val="#ppt_h"/>
                                          </p:val>
                                        </p:tav>
                                      </p:tavLst>
                                    </p:anim>
                                    <p:animEffect transition="in" filter="fade">
                                      <p:cBhvr>
                                        <p:cTn id="31"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754326"/>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 </a:t>
            </a:r>
            <a:r>
              <a:rPr lang="zh-CN" altLang="en-US" b="1" smtClean="0">
                <a:solidFill>
                  <a:schemeClr val="accent5">
                    <a:lumMod val="50000"/>
                  </a:schemeClr>
                </a:solidFill>
                <a:latin typeface="微软雅黑" pitchFamily="34" charset="-122"/>
                <a:ea typeface="微软雅黑" pitchFamily="34" charset="-122"/>
              </a:rPr>
              <a:t>缺失数据处理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续</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找到数据的缺失情况后，接下来要考虑的是用什么方式处理这些缺失使其对分析结果影响最小。一般处理的方式有：直接删除法、标量填充法、相邻</a:t>
            </a:r>
            <a:r>
              <a:rPr lang="zh-CN" altLang="en-US" sz="1600">
                <a:solidFill>
                  <a:schemeClr val="accent5">
                    <a:lumMod val="75000"/>
                  </a:schemeClr>
                </a:solidFill>
                <a:latin typeface="微软雅黑" pitchFamily="34" charset="-122"/>
                <a:ea typeface="微软雅黑" pitchFamily="34" charset="-122"/>
              </a:rPr>
              <a:t>前后</a:t>
            </a:r>
            <a:r>
              <a:rPr lang="zh-CN" altLang="en-US" sz="1600" smtClean="0">
                <a:solidFill>
                  <a:schemeClr val="accent5">
                    <a:lumMod val="75000"/>
                  </a:schemeClr>
                </a:solidFill>
                <a:latin typeface="微软雅黑" pitchFamily="34" charset="-122"/>
                <a:ea typeface="微软雅黑" pitchFamily="34" charset="-122"/>
              </a:rPr>
              <a:t>行填充法、通用替换法等。</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62497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015663"/>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 </a:t>
            </a:r>
            <a:r>
              <a:rPr lang="zh-CN" altLang="en-US" b="1" smtClean="0">
                <a:solidFill>
                  <a:schemeClr val="accent5">
                    <a:lumMod val="50000"/>
                  </a:schemeClr>
                </a:solidFill>
                <a:latin typeface="微软雅黑" pitchFamily="34" charset="-122"/>
                <a:ea typeface="微软雅黑" pitchFamily="34" charset="-122"/>
              </a:rPr>
              <a:t>缺失数据处理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下面用实例来解说这些处理方式。</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9" y="1999600"/>
            <a:ext cx="4536504" cy="2272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1999600"/>
            <a:ext cx="3096344" cy="3402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4503558"/>
            <a:ext cx="3331096" cy="2193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505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anim calcmode="lin" valueType="num">
                                      <p:cBhvr>
                                        <p:cTn id="17" dur="500" fill="hold"/>
                                        <p:tgtEl>
                                          <p:spTgt spid="4099"/>
                                        </p:tgtEl>
                                        <p:attrNameLst>
                                          <p:attrName>ppt_w</p:attrName>
                                        </p:attrNameLst>
                                      </p:cBhvr>
                                      <p:tavLst>
                                        <p:tav tm="0">
                                          <p:val>
                                            <p:fltVal val="0"/>
                                          </p:val>
                                        </p:tav>
                                        <p:tav tm="100000">
                                          <p:val>
                                            <p:strVal val="#ppt_w"/>
                                          </p:val>
                                        </p:tav>
                                      </p:tavLst>
                                    </p:anim>
                                    <p:anim calcmode="lin" valueType="num">
                                      <p:cBhvr>
                                        <p:cTn id="18" dur="500" fill="hold"/>
                                        <p:tgtEl>
                                          <p:spTgt spid="4099"/>
                                        </p:tgtEl>
                                        <p:attrNameLst>
                                          <p:attrName>ppt_h</p:attrName>
                                        </p:attrNameLst>
                                      </p:cBhvr>
                                      <p:tavLst>
                                        <p:tav tm="0">
                                          <p:val>
                                            <p:fltVal val="0"/>
                                          </p:val>
                                        </p:tav>
                                        <p:tav tm="100000">
                                          <p:val>
                                            <p:strVal val="#ppt_h"/>
                                          </p:val>
                                        </p:tav>
                                      </p:tavLst>
                                    </p:anim>
                                    <p:animEffect transition="in" filter="fade">
                                      <p:cBhvr>
                                        <p:cTn id="19" dur="500"/>
                                        <p:tgtEl>
                                          <p:spTgt spid="4099"/>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4100"/>
                                        </p:tgtEl>
                                        <p:attrNameLst>
                                          <p:attrName>style.visibility</p:attrName>
                                        </p:attrNameLst>
                                      </p:cBhvr>
                                      <p:to>
                                        <p:strVal val="visible"/>
                                      </p:to>
                                    </p:set>
                                    <p:anim calcmode="lin" valueType="num">
                                      <p:cBhvr>
                                        <p:cTn id="24" dur="500" fill="hold"/>
                                        <p:tgtEl>
                                          <p:spTgt spid="4100"/>
                                        </p:tgtEl>
                                        <p:attrNameLst>
                                          <p:attrName>ppt_w</p:attrName>
                                        </p:attrNameLst>
                                      </p:cBhvr>
                                      <p:tavLst>
                                        <p:tav tm="0">
                                          <p:val>
                                            <p:fltVal val="0"/>
                                          </p:val>
                                        </p:tav>
                                        <p:tav tm="100000">
                                          <p:val>
                                            <p:strVal val="#ppt_w"/>
                                          </p:val>
                                        </p:tav>
                                      </p:tavLst>
                                    </p:anim>
                                    <p:anim calcmode="lin" valueType="num">
                                      <p:cBhvr>
                                        <p:cTn id="25" dur="500" fill="hold"/>
                                        <p:tgtEl>
                                          <p:spTgt spid="4100"/>
                                        </p:tgtEl>
                                        <p:attrNameLst>
                                          <p:attrName>ppt_h</p:attrName>
                                        </p:attrNameLst>
                                      </p:cBhvr>
                                      <p:tavLst>
                                        <p:tav tm="0">
                                          <p:val>
                                            <p:fltVal val="0"/>
                                          </p:val>
                                        </p:tav>
                                        <p:tav tm="100000">
                                          <p:val>
                                            <p:strVal val="#ppt_h"/>
                                          </p:val>
                                        </p:tav>
                                      </p:tavLst>
                                    </p:anim>
                                    <p:animEffect transition="in" filter="fade">
                                      <p:cBhvr>
                                        <p:cTn id="26"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3"/>
          <p:cNvSpPr/>
          <p:nvPr/>
        </p:nvSpPr>
        <p:spPr>
          <a:xfrm flipH="1">
            <a:off x="-6" y="0"/>
            <a:ext cx="9143995" cy="692696"/>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TextBox 1"/>
          <p:cNvSpPr txBox="1">
            <a:spLocks noChangeArrowheads="1"/>
          </p:cNvSpPr>
          <p:nvPr/>
        </p:nvSpPr>
        <p:spPr bwMode="auto">
          <a:xfrm>
            <a:off x="7452320" y="53960"/>
            <a:ext cx="1440160" cy="584775"/>
          </a:xfrm>
          <a:prstGeom prst="rect">
            <a:avLst/>
          </a:prstGeom>
          <a:noFill/>
          <a:ln w="9525">
            <a:noFill/>
            <a:miter lim="800000"/>
            <a:headEnd/>
            <a:tailEnd/>
          </a:ln>
        </p:spPr>
        <p:txBody>
          <a:bodyPr wrap="square">
            <a:spAutoFit/>
          </a:bodyPr>
          <a:lstStyle/>
          <a:p>
            <a:pPr algn="r"/>
            <a:r>
              <a:rPr lang="zh-CN" altLang="en-US" sz="3200" b="1" smtClean="0">
                <a:solidFill>
                  <a:schemeClr val="accent5">
                    <a:lumMod val="50000"/>
                  </a:schemeClr>
                </a:solidFill>
                <a:latin typeface="微软雅黑" pitchFamily="34" charset="-122"/>
                <a:ea typeface="微软雅黑" pitchFamily="34" charset="-122"/>
                <a:cs typeface="Arial" pitchFamily="34" charset="0"/>
              </a:rPr>
              <a:t>第四课</a:t>
            </a:r>
            <a:endParaRPr lang="en-US" altLang="ko-KR" sz="3200" b="1" dirty="0" smtClean="0">
              <a:solidFill>
                <a:schemeClr val="accent5">
                  <a:lumMod val="50000"/>
                </a:schemeClr>
              </a:solidFill>
              <a:latin typeface="微软雅黑" pitchFamily="34" charset="-122"/>
              <a:ea typeface="微软雅黑" pitchFamily="34" charset="-122"/>
              <a:cs typeface="Arial" pitchFamily="34" charset="0"/>
            </a:endParaRPr>
          </a:p>
        </p:txBody>
      </p:sp>
      <p:sp>
        <p:nvSpPr>
          <p:cNvPr id="5" name="TextBox 4"/>
          <p:cNvSpPr txBox="1"/>
          <p:nvPr/>
        </p:nvSpPr>
        <p:spPr>
          <a:xfrm>
            <a:off x="683568" y="908720"/>
            <a:ext cx="7776864" cy="1754326"/>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课程介绍</a:t>
            </a:r>
            <a:endParaRPr lang="en-US" altLang="zh-CN" b="1" smtClean="0">
              <a:solidFill>
                <a:schemeClr val="accent5">
                  <a:lumMod val="50000"/>
                </a:schemeClr>
              </a:solidFill>
              <a:latin typeface="微软雅黑" pitchFamily="34" charset="-122"/>
              <a:ea typeface="微软雅黑" pitchFamily="34" charset="-122"/>
            </a:endParaRPr>
          </a:p>
          <a:p>
            <a:pPr indent="403225" latinLnBrk="0">
              <a:lnSpc>
                <a:spcPct val="150000"/>
              </a:lnSpc>
            </a:pPr>
            <a:r>
              <a:rPr lang="zh-CN" altLang="en-US" sz="1600" smtClean="0">
                <a:solidFill>
                  <a:schemeClr val="accent5">
                    <a:lumMod val="75000"/>
                  </a:schemeClr>
                </a:solidFill>
                <a:latin typeface="微软雅黑" pitchFamily="34" charset="-122"/>
                <a:ea typeface="微软雅黑" pitchFamily="34" charset="-122"/>
              </a:rPr>
              <a:t>本节课开始我们将</a:t>
            </a:r>
            <a:r>
              <a:rPr lang="zh-CN" altLang="en-US" sz="1600">
                <a:solidFill>
                  <a:schemeClr val="accent5">
                    <a:lumMod val="75000"/>
                  </a:schemeClr>
                </a:solidFill>
                <a:latin typeface="微软雅黑" pitchFamily="34" charset="-122"/>
                <a:ea typeface="微软雅黑" pitchFamily="34" charset="-122"/>
              </a:rPr>
              <a:t>基于</a:t>
            </a:r>
            <a:r>
              <a:rPr lang="zh-CN" altLang="en-US" sz="1600" smtClean="0">
                <a:solidFill>
                  <a:schemeClr val="accent5">
                    <a:lumMod val="75000"/>
                  </a:schemeClr>
                </a:solidFill>
                <a:latin typeface="微软雅黑" pitchFamily="34" charset="-122"/>
                <a:ea typeface="微软雅黑" pitchFamily="34" charset="-122"/>
              </a:rPr>
              <a:t>统计学</a:t>
            </a:r>
            <a:r>
              <a:rPr lang="zh-CN" altLang="en-US" sz="1600">
                <a:solidFill>
                  <a:schemeClr val="accent5">
                    <a:lumMod val="75000"/>
                  </a:schemeClr>
                </a:solidFill>
                <a:latin typeface="微软雅黑" pitchFamily="34" charset="-122"/>
                <a:ea typeface="微软雅黑" pitchFamily="34" charset="-122"/>
              </a:rPr>
              <a:t>和</a:t>
            </a:r>
            <a:r>
              <a:rPr lang="zh-CN" altLang="en-US" sz="1600" smtClean="0">
                <a:solidFill>
                  <a:schemeClr val="accent5">
                    <a:lumMod val="75000"/>
                  </a:schemeClr>
                </a:solidFill>
                <a:latin typeface="微软雅黑" pitchFamily="34" charset="-122"/>
                <a:ea typeface="微软雅黑" pitchFamily="34" charset="-122"/>
              </a:rPr>
              <a:t>线性代数的理论，根据实际使用</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a:solidFill>
                  <a:schemeClr val="accent5">
                    <a:lumMod val="75000"/>
                  </a:schemeClr>
                </a:solidFill>
                <a:latin typeface="微软雅黑" pitchFamily="34" charset="-122"/>
                <a:ea typeface="微软雅黑" pitchFamily="34" charset="-122"/>
              </a:rPr>
              <a:t>和</a:t>
            </a:r>
            <a:r>
              <a:rPr lang="en-US" altLang="zh-CN" sz="1600" smtClean="0">
                <a:solidFill>
                  <a:schemeClr val="accent5">
                    <a:lumMod val="75000"/>
                  </a:schemeClr>
                </a:solidFill>
                <a:latin typeface="微软雅黑" pitchFamily="34" charset="-122"/>
                <a:ea typeface="微软雅黑" pitchFamily="34" charset="-122"/>
              </a:rPr>
              <a:t>Pandas</a:t>
            </a:r>
            <a:r>
              <a:rPr lang="zh-CN" altLang="en-US" sz="1600" smtClean="0">
                <a:solidFill>
                  <a:schemeClr val="accent5">
                    <a:lumMod val="75000"/>
                  </a:schemeClr>
                </a:solidFill>
                <a:latin typeface="微软雅黑" pitchFamily="34" charset="-122"/>
                <a:ea typeface="微软雅黑" pitchFamily="34" charset="-122"/>
              </a:rPr>
              <a:t>等</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库进行探索性数据分析，包括描述性统计运算、线性代数运算、寻找特征值和特征向量、</a:t>
            </a:r>
            <a:r>
              <a:rPr lang="zh-CN" altLang="en-US" sz="1600" smtClean="0">
                <a:solidFill>
                  <a:schemeClr val="accent5">
                    <a:lumMod val="75000"/>
                  </a:schemeClr>
                </a:solidFill>
                <a:latin typeface="微软雅黑" pitchFamily="34" charset="-122"/>
                <a:ea typeface="微软雅黑" pitchFamily="34" charset="-122"/>
              </a:rPr>
              <a:t>随机数</a:t>
            </a:r>
            <a:r>
              <a:rPr lang="zh-CN" altLang="en-US" sz="1600">
                <a:solidFill>
                  <a:schemeClr val="accent5">
                    <a:lumMod val="75000"/>
                  </a:schemeClr>
                </a:solidFill>
                <a:latin typeface="微软雅黑" pitchFamily="34" charset="-122"/>
                <a:ea typeface="微软雅黑" pitchFamily="34" charset="-122"/>
              </a:rPr>
              <a:t>生成</a:t>
            </a:r>
            <a:r>
              <a:rPr lang="zh-CN" altLang="en-US" sz="1600" smtClean="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掩码式</a:t>
            </a:r>
            <a:r>
              <a:rPr lang="zh-CN" altLang="en-US" sz="1600" smtClean="0">
                <a:solidFill>
                  <a:schemeClr val="accent5">
                    <a:lumMod val="75000"/>
                  </a:schemeClr>
                </a:solidFill>
                <a:latin typeface="微软雅黑" pitchFamily="34" charset="-122"/>
                <a:ea typeface="微软雅黑" pitchFamily="34" charset="-122"/>
              </a:rPr>
              <a:t>数组。</a:t>
            </a:r>
          </a:p>
        </p:txBody>
      </p:sp>
    </p:spTree>
    <p:extLst>
      <p:ext uri="{BB962C8B-B14F-4D97-AF65-F5344CB8AC3E}">
        <p14:creationId xmlns:p14="http://schemas.microsoft.com/office/powerpoint/2010/main" val="203546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3"/>
          <p:cNvSpPr/>
          <p:nvPr/>
        </p:nvSpPr>
        <p:spPr>
          <a:xfrm flipH="1">
            <a:off x="-6" y="0"/>
            <a:ext cx="9143995" cy="692696"/>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TextBox 1"/>
          <p:cNvSpPr txBox="1">
            <a:spLocks noChangeArrowheads="1"/>
          </p:cNvSpPr>
          <p:nvPr/>
        </p:nvSpPr>
        <p:spPr bwMode="auto">
          <a:xfrm>
            <a:off x="7452320" y="53960"/>
            <a:ext cx="1440160" cy="584775"/>
          </a:xfrm>
          <a:prstGeom prst="rect">
            <a:avLst/>
          </a:prstGeom>
          <a:noFill/>
          <a:ln w="9525">
            <a:noFill/>
            <a:miter lim="800000"/>
            <a:headEnd/>
            <a:tailEnd/>
          </a:ln>
        </p:spPr>
        <p:txBody>
          <a:bodyPr wrap="square">
            <a:spAutoFit/>
          </a:bodyPr>
          <a:lstStyle/>
          <a:p>
            <a:pPr algn="r"/>
            <a:r>
              <a:rPr lang="zh-CN" altLang="en-US" sz="3200" b="1" smtClean="0">
                <a:solidFill>
                  <a:schemeClr val="accent5">
                    <a:lumMod val="50000"/>
                  </a:schemeClr>
                </a:solidFill>
                <a:latin typeface="微软雅黑" pitchFamily="34" charset="-122"/>
                <a:ea typeface="微软雅黑" pitchFamily="34" charset="-122"/>
                <a:cs typeface="Arial" pitchFamily="34" charset="0"/>
              </a:rPr>
              <a:t>第四课</a:t>
            </a:r>
            <a:endParaRPr lang="en-US" altLang="ko-KR" sz="3200" b="1" dirty="0" smtClean="0">
              <a:solidFill>
                <a:schemeClr val="accent5">
                  <a:lumMod val="50000"/>
                </a:schemeClr>
              </a:solidFill>
              <a:latin typeface="微软雅黑" pitchFamily="34" charset="-122"/>
              <a:ea typeface="微软雅黑" pitchFamily="34" charset="-122"/>
              <a:cs typeface="Arial" pitchFamily="34" charset="0"/>
            </a:endParaRPr>
          </a:p>
        </p:txBody>
      </p:sp>
      <p:sp>
        <p:nvSpPr>
          <p:cNvPr id="5" name="TextBox 4"/>
          <p:cNvSpPr txBox="1"/>
          <p:nvPr/>
        </p:nvSpPr>
        <p:spPr>
          <a:xfrm>
            <a:off x="683568" y="908720"/>
            <a:ext cx="7776864" cy="2492990"/>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课程纲要</a:t>
            </a:r>
            <a:endParaRPr lang="en-US" altLang="zh-CN" b="1" smtClean="0">
              <a:solidFill>
                <a:schemeClr val="accent5">
                  <a:lumMod val="50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利用</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处理简单的描述性统计运算</a:t>
            </a:r>
            <a:endParaRPr lang="zh-CN" altLang="en-US" sz="160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利用</a:t>
            </a:r>
            <a:r>
              <a:rPr lang="en-US" altLang="zh-CN" sz="1600">
                <a:solidFill>
                  <a:schemeClr val="accent5">
                    <a:lumMod val="75000"/>
                  </a:schemeClr>
                </a:solidFill>
                <a:latin typeface="微软雅黑" pitchFamily="34" charset="-122"/>
                <a:ea typeface="微软雅黑" pitchFamily="34" charset="-122"/>
              </a:rPr>
              <a:t>NumPy</a:t>
            </a:r>
            <a:r>
              <a:rPr lang="zh-CN" altLang="en-US" sz="1600">
                <a:solidFill>
                  <a:schemeClr val="accent5">
                    <a:lumMod val="75000"/>
                  </a:schemeClr>
                </a:solidFill>
                <a:latin typeface="微软雅黑" pitchFamily="34" charset="-122"/>
                <a:ea typeface="微软雅黑" pitchFamily="34" charset="-122"/>
              </a:rPr>
              <a:t>进行线性代数运算</a:t>
            </a: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利用</a:t>
            </a:r>
            <a:r>
              <a:rPr lang="en-US" altLang="zh-CN" sz="1600">
                <a:solidFill>
                  <a:schemeClr val="accent5">
                    <a:lumMod val="75000"/>
                  </a:schemeClr>
                </a:solidFill>
                <a:latin typeface="微软雅黑" pitchFamily="34" charset="-122"/>
                <a:ea typeface="微软雅黑" pitchFamily="34" charset="-122"/>
              </a:rPr>
              <a:t>NumPy</a:t>
            </a:r>
            <a:r>
              <a:rPr lang="zh-CN" altLang="en-US" sz="1600">
                <a:solidFill>
                  <a:schemeClr val="accent5">
                    <a:lumMod val="75000"/>
                  </a:schemeClr>
                </a:solidFill>
                <a:latin typeface="微软雅黑" pitchFamily="34" charset="-122"/>
                <a:ea typeface="微软雅黑" pitchFamily="34" charset="-122"/>
              </a:rPr>
              <a:t>寻找特征值和特征向量</a:t>
            </a:r>
          </a:p>
          <a:p>
            <a:pPr marL="342900" indent="-342900">
              <a:lnSpc>
                <a:spcPct val="150000"/>
              </a:lnSpc>
              <a:buFont typeface="+mj-lt"/>
              <a:buAutoNum type="arabicPeriod"/>
            </a:pPr>
            <a:r>
              <a:rPr lang="en-US" altLang="zh-CN" sz="1600">
                <a:solidFill>
                  <a:schemeClr val="accent5">
                    <a:lumMod val="75000"/>
                  </a:schemeClr>
                </a:solidFill>
                <a:latin typeface="微软雅黑" pitchFamily="34" charset="-122"/>
                <a:ea typeface="微软雅黑" pitchFamily="34" charset="-122"/>
              </a:rPr>
              <a:t>NumPy</a:t>
            </a:r>
            <a:r>
              <a:rPr lang="zh-CN" altLang="en-US" sz="1600">
                <a:solidFill>
                  <a:schemeClr val="accent5">
                    <a:lumMod val="75000"/>
                  </a:schemeClr>
                </a:solidFill>
                <a:latin typeface="微软雅黑" pitchFamily="34" charset="-122"/>
                <a:ea typeface="微软雅黑" pitchFamily="34" charset="-122"/>
              </a:rPr>
              <a:t>随机数</a:t>
            </a: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创建</a:t>
            </a:r>
            <a:r>
              <a:rPr lang="en-US" altLang="zh-CN" sz="1600">
                <a:solidFill>
                  <a:schemeClr val="accent5">
                    <a:lumMod val="75000"/>
                  </a:schemeClr>
                </a:solidFill>
                <a:latin typeface="微软雅黑" pitchFamily="34" charset="-122"/>
                <a:ea typeface="微软雅黑" pitchFamily="34" charset="-122"/>
              </a:rPr>
              <a:t>NumPy</a:t>
            </a:r>
            <a:r>
              <a:rPr lang="zh-CN" altLang="en-US" sz="1600">
                <a:solidFill>
                  <a:schemeClr val="accent5">
                    <a:lumMod val="75000"/>
                  </a:schemeClr>
                </a:solidFill>
                <a:latin typeface="微软雅黑" pitchFamily="34" charset="-122"/>
                <a:ea typeface="微软雅黑" pitchFamily="34" charset="-122"/>
              </a:rPr>
              <a:t>掩码式数组（</a:t>
            </a:r>
            <a:r>
              <a:rPr lang="en-US" altLang="zh-CN" sz="1600">
                <a:solidFill>
                  <a:schemeClr val="accent5">
                    <a:lumMod val="75000"/>
                  </a:schemeClr>
                </a:solidFill>
                <a:latin typeface="微软雅黑" pitchFamily="34" charset="-122"/>
                <a:ea typeface="微软雅黑" pitchFamily="34" charset="-122"/>
              </a:rPr>
              <a:t>Masked arrays</a:t>
            </a:r>
            <a:r>
              <a:rPr lang="zh-CN" altLang="en-US" sz="1600">
                <a:solidFill>
                  <a:schemeClr val="accent5">
                    <a:lumMod val="75000"/>
                  </a:schemeClr>
                </a:solidFill>
                <a:latin typeface="微软雅黑" pitchFamily="34" charset="-122"/>
                <a:ea typeface="微软雅黑" pitchFamily="34" charset="-122"/>
              </a:rPr>
              <a:t>）</a:t>
            </a:r>
            <a:endParaRPr lang="zh-CN" altLang="en-US"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3871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123658"/>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用</a:t>
            </a:r>
            <a:r>
              <a:rPr lang="en-US" altLang="zh-CN" b="1">
                <a:solidFill>
                  <a:schemeClr val="accent5">
                    <a:lumMod val="50000"/>
                  </a:schemeClr>
                </a:solidFill>
                <a:latin typeface="微软雅黑" pitchFamily="34" charset="-122"/>
                <a:ea typeface="微软雅黑" pitchFamily="34" charset="-122"/>
              </a:rPr>
              <a:t>NumPy</a:t>
            </a:r>
            <a:r>
              <a:rPr lang="zh-CN" altLang="en-US" b="1">
                <a:solidFill>
                  <a:schemeClr val="accent5">
                    <a:lumMod val="50000"/>
                  </a:schemeClr>
                </a:solidFill>
                <a:latin typeface="微软雅黑" pitchFamily="34" charset="-122"/>
                <a:ea typeface="微软雅黑" pitchFamily="34" charset="-122"/>
              </a:rPr>
              <a:t>进行简单的描述性统计计算</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b="1" smtClean="0">
                <a:solidFill>
                  <a:schemeClr val="accent5">
                    <a:lumMod val="75000"/>
                  </a:schemeClr>
                </a:solidFill>
                <a:latin typeface="微软雅黑" pitchFamily="34" charset="-122"/>
                <a:ea typeface="微软雅黑" pitchFamily="34" charset="-122"/>
              </a:rPr>
              <a:t>案例 </a:t>
            </a:r>
            <a:r>
              <a:rPr lang="en-US" altLang="zh-CN" sz="1600" b="1" smtClean="0">
                <a:solidFill>
                  <a:schemeClr val="accent5">
                    <a:lumMod val="75000"/>
                  </a:schemeClr>
                </a:solidFill>
                <a:latin typeface="微软雅黑" pitchFamily="34" charset="-122"/>
                <a:ea typeface="微软雅黑" pitchFamily="34" charset="-122"/>
              </a:rPr>
              <a:t>1</a:t>
            </a:r>
            <a:r>
              <a:rPr lang="zh-CN" altLang="en-US" sz="1600" smtClean="0">
                <a:solidFill>
                  <a:schemeClr val="accent5">
                    <a:lumMod val="75000"/>
                  </a:schemeClr>
                </a:solidFill>
                <a:latin typeface="微软雅黑" pitchFamily="34" charset="-122"/>
                <a:ea typeface="微软雅黑" pitchFamily="34" charset="-122"/>
              </a:rPr>
              <a:t> 对美国夏威夷大气</a:t>
            </a:r>
            <a:r>
              <a:rPr lang="zh-CN" altLang="en-US" sz="1600">
                <a:solidFill>
                  <a:schemeClr val="accent5">
                    <a:lumMod val="75000"/>
                  </a:schemeClr>
                </a:solidFill>
                <a:latin typeface="微软雅黑" pitchFamily="34" charset="-122"/>
                <a:ea typeface="微软雅黑" pitchFamily="34" charset="-122"/>
              </a:rPr>
              <a:t>二氧化碳值</a:t>
            </a:r>
            <a:r>
              <a:rPr lang="zh-CN" altLang="en-US" sz="1600" smtClean="0">
                <a:solidFill>
                  <a:schemeClr val="accent5">
                    <a:lumMod val="75000"/>
                  </a:schemeClr>
                </a:solidFill>
                <a:latin typeface="微软雅黑" pitchFamily="34" charset="-122"/>
                <a:ea typeface="微软雅黑" pitchFamily="34" charset="-122"/>
              </a:rPr>
              <a:t>的进行描述性统计，计算二氧化碳的平均值、中位数、最大最小值以及标准差。</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这里使用到的数据集来自美国夏威夷莫纳罗亚天文台观测到的大气二氧化碳数据。</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和</a:t>
            </a:r>
            <a:r>
              <a:rPr lang="en-US" altLang="zh-CN" sz="1600" smtClean="0">
                <a:solidFill>
                  <a:schemeClr val="accent5">
                    <a:lumMod val="75000"/>
                  </a:schemeClr>
                </a:solidFill>
                <a:latin typeface="微软雅黑" pitchFamily="34" charset="-122"/>
                <a:ea typeface="微软雅黑" pitchFamily="34" charset="-122"/>
              </a:rPr>
              <a:t>scipy</a:t>
            </a:r>
            <a:r>
              <a:rPr lang="zh-CN" altLang="en-US" sz="1600" smtClean="0">
                <a:solidFill>
                  <a:schemeClr val="accent5">
                    <a:lumMod val="75000"/>
                  </a:schemeClr>
                </a:solidFill>
                <a:latin typeface="微软雅黑" pitchFamily="34" charset="-122"/>
                <a:ea typeface="微软雅黑" pitchFamily="34" charset="-122"/>
              </a:rPr>
              <a:t>库都提供了相应的函数或方法实现。（具体代码实现在下一页）</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60229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62783"/>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用</a:t>
            </a:r>
            <a:r>
              <a:rPr lang="en-US" altLang="zh-CN" b="1">
                <a:solidFill>
                  <a:schemeClr val="accent5">
                    <a:lumMod val="50000"/>
                  </a:schemeClr>
                </a:solidFill>
                <a:latin typeface="微软雅黑" pitchFamily="34" charset="-122"/>
                <a:ea typeface="微软雅黑" pitchFamily="34" charset="-122"/>
              </a:rPr>
              <a:t>NumPy</a:t>
            </a:r>
            <a:r>
              <a:rPr lang="zh-CN" altLang="en-US" b="1">
                <a:solidFill>
                  <a:schemeClr val="accent5">
                    <a:lumMod val="50000"/>
                  </a:schemeClr>
                </a:solidFill>
                <a:latin typeface="微软雅黑" pitchFamily="34" charset="-122"/>
                <a:ea typeface="微软雅黑" pitchFamily="34" charset="-122"/>
              </a:rPr>
              <a:t>进行简单的描述性统计</a:t>
            </a:r>
            <a:r>
              <a:rPr lang="zh-CN" altLang="en-US" b="1" smtClean="0">
                <a:solidFill>
                  <a:schemeClr val="accent5">
                    <a:lumMod val="50000"/>
                  </a:schemeClr>
                </a:solidFill>
                <a:latin typeface="微软雅黑" pitchFamily="34" charset="-122"/>
                <a:ea typeface="微软雅黑" pitchFamily="34" charset="-122"/>
              </a:rPr>
              <a:t>计算</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案例</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1772816"/>
            <a:ext cx="5959339" cy="3960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3212976"/>
            <a:ext cx="333375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16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500" fill="hold"/>
                                        <p:tgtEl>
                                          <p:spTgt spid="1026"/>
                                        </p:tgtEl>
                                        <p:attrNameLst>
                                          <p:attrName>ppt_w</p:attrName>
                                        </p:attrNameLst>
                                      </p:cBhvr>
                                      <p:tavLst>
                                        <p:tav tm="0">
                                          <p:val>
                                            <p:fltVal val="0"/>
                                          </p:val>
                                        </p:tav>
                                        <p:tav tm="100000">
                                          <p:val>
                                            <p:strVal val="#ppt_w"/>
                                          </p:val>
                                        </p:tav>
                                      </p:tavLst>
                                    </p:anim>
                                    <p:anim calcmode="lin" valueType="num">
                                      <p:cBhvr>
                                        <p:cTn id="13" dur="500" fill="hold"/>
                                        <p:tgtEl>
                                          <p:spTgt spid="1026"/>
                                        </p:tgtEl>
                                        <p:attrNameLst>
                                          <p:attrName>ppt_h</p:attrName>
                                        </p:attrNameLst>
                                      </p:cBhvr>
                                      <p:tavLst>
                                        <p:tav tm="0">
                                          <p:val>
                                            <p:fltVal val="0"/>
                                          </p:val>
                                        </p:tav>
                                        <p:tav tm="100000">
                                          <p:val>
                                            <p:strVal val="#ppt_h"/>
                                          </p:val>
                                        </p:tav>
                                      </p:tavLst>
                                    </p:anim>
                                    <p:animEffect transition="in" filter="fade">
                                      <p:cBhvr>
                                        <p:cTn id="14" dur="500"/>
                                        <p:tgtEl>
                                          <p:spTgt spid="102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 calcmode="lin" valueType="num">
                                      <p:cBhvr>
                                        <p:cTn id="19" dur="500" fill="hold"/>
                                        <p:tgtEl>
                                          <p:spTgt spid="2050"/>
                                        </p:tgtEl>
                                        <p:attrNameLst>
                                          <p:attrName>ppt_w</p:attrName>
                                        </p:attrNameLst>
                                      </p:cBhvr>
                                      <p:tavLst>
                                        <p:tav tm="0">
                                          <p:val>
                                            <p:fltVal val="0"/>
                                          </p:val>
                                        </p:tav>
                                        <p:tav tm="100000">
                                          <p:val>
                                            <p:strVal val="#ppt_w"/>
                                          </p:val>
                                        </p:tav>
                                      </p:tavLst>
                                    </p:anim>
                                    <p:anim calcmode="lin" valueType="num">
                                      <p:cBhvr>
                                        <p:cTn id="20" dur="500" fill="hold"/>
                                        <p:tgtEl>
                                          <p:spTgt spid="2050"/>
                                        </p:tgtEl>
                                        <p:attrNameLst>
                                          <p:attrName>ppt_h</p:attrName>
                                        </p:attrNameLst>
                                      </p:cBhvr>
                                      <p:tavLst>
                                        <p:tav tm="0">
                                          <p:val>
                                            <p:fltVal val="0"/>
                                          </p:val>
                                        </p:tav>
                                        <p:tav tm="100000">
                                          <p:val>
                                            <p:strVal val="#ppt_h"/>
                                          </p:val>
                                        </p:tav>
                                      </p:tavLst>
                                    </p:anim>
                                    <p:animEffect transition="in" filter="fade">
                                      <p:cBhvr>
                                        <p:cTn id="2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015663"/>
          </a:xfrm>
          <a:prstGeom prst="rect">
            <a:avLst/>
          </a:prstGeom>
          <a:noFill/>
        </p:spPr>
        <p:txBody>
          <a:bodyPr wrap="square" rtlCol="0">
            <a:spAutoFit/>
          </a:bodyPr>
          <a:lstStyle/>
          <a:p>
            <a:pPr>
              <a:lnSpc>
                <a:spcPct val="200000"/>
              </a:lnSpc>
            </a:pPr>
            <a:r>
              <a:rPr lang="zh-CN" altLang="en-US" b="1">
                <a:solidFill>
                  <a:schemeClr val="accent5">
                    <a:lumMod val="50000"/>
                  </a:schemeClr>
                </a:solidFill>
                <a:latin typeface="微软雅黑" pitchFamily="34" charset="-122"/>
                <a:ea typeface="微软雅黑" pitchFamily="34" charset="-122"/>
              </a:rPr>
              <a:t>利用</a:t>
            </a:r>
            <a:r>
              <a:rPr lang="en-US" altLang="zh-CN" b="1">
                <a:solidFill>
                  <a:schemeClr val="accent5">
                    <a:lumMod val="50000"/>
                  </a:schemeClr>
                </a:solidFill>
                <a:latin typeface="微软雅黑" pitchFamily="34" charset="-122"/>
                <a:ea typeface="微软雅黑" pitchFamily="34" charset="-122"/>
              </a:rPr>
              <a:t>NumPy</a:t>
            </a:r>
            <a:r>
              <a:rPr lang="zh-CN" altLang="en-US" b="1">
                <a:solidFill>
                  <a:schemeClr val="accent5">
                    <a:lumMod val="50000"/>
                  </a:schemeClr>
                </a:solidFill>
                <a:latin typeface="微软雅黑" pitchFamily="34" charset="-122"/>
                <a:ea typeface="微软雅黑" pitchFamily="34" charset="-122"/>
              </a:rPr>
              <a:t>进行线性代数</a:t>
            </a:r>
            <a:r>
              <a:rPr lang="zh-CN" altLang="en-US" b="1" smtClean="0">
                <a:solidFill>
                  <a:schemeClr val="accent5">
                    <a:lumMod val="50000"/>
                  </a:schemeClr>
                </a:solidFill>
                <a:latin typeface="微软雅黑" pitchFamily="34" charset="-122"/>
                <a:ea typeface="微软雅黑" pitchFamily="34" charset="-122"/>
              </a:rPr>
              <a:t>运算</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a:solidFill>
                  <a:schemeClr val="accent5">
                    <a:lumMod val="75000"/>
                  </a:schemeClr>
                </a:solidFill>
                <a:latin typeface="微软雅黑" pitchFamily="34" charset="-122"/>
                <a:ea typeface="微软雅黑" pitchFamily="34" charset="-122"/>
              </a:rPr>
              <a:t>NumPy </a:t>
            </a:r>
            <a:r>
              <a:rPr lang="zh-CN" altLang="en-US" sz="1600">
                <a:solidFill>
                  <a:schemeClr val="accent5">
                    <a:lumMod val="75000"/>
                  </a:schemeClr>
                </a:solidFill>
                <a:latin typeface="微软雅黑" pitchFamily="34" charset="-122"/>
                <a:ea typeface="微软雅黑" pitchFamily="34" charset="-122"/>
              </a:rPr>
              <a:t>提供了线性代数函数库 </a:t>
            </a:r>
            <a:r>
              <a:rPr lang="en-US" altLang="zh-CN" sz="1600">
                <a:solidFill>
                  <a:schemeClr val="accent5">
                    <a:lumMod val="75000"/>
                  </a:schemeClr>
                </a:solidFill>
                <a:latin typeface="微软雅黑" pitchFamily="34" charset="-122"/>
                <a:ea typeface="微软雅黑" pitchFamily="34" charset="-122"/>
              </a:rPr>
              <a:t>linalg</a:t>
            </a:r>
            <a:r>
              <a:rPr lang="zh-CN" altLang="en-US" sz="1600">
                <a:solidFill>
                  <a:schemeClr val="accent5">
                    <a:lumMod val="75000"/>
                  </a:schemeClr>
                </a:solidFill>
                <a:latin typeface="微软雅黑" pitchFamily="34" charset="-122"/>
                <a:ea typeface="微软雅黑" pitchFamily="34" charset="-122"/>
              </a:rPr>
              <a:t>，该库包含了线性代数所需的所有</a:t>
            </a:r>
            <a:r>
              <a:rPr lang="zh-CN" altLang="en-US" sz="1600" smtClean="0">
                <a:solidFill>
                  <a:schemeClr val="accent5">
                    <a:lumMod val="75000"/>
                  </a:schemeClr>
                </a:solidFill>
                <a:latin typeface="微软雅黑" pitchFamily="34" charset="-122"/>
                <a:ea typeface="微软雅黑" pitchFamily="34" charset="-122"/>
              </a:rPr>
              <a:t>功能</a:t>
            </a:r>
            <a:r>
              <a:rPr lang="zh-CN" altLang="en-US" sz="160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6595" y="2122909"/>
            <a:ext cx="4070809" cy="274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197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 calcmode="lin" valueType="num">
                                      <p:cBhvr>
                                        <p:cTn id="17" dur="500" fill="hold"/>
                                        <p:tgtEl>
                                          <p:spTgt spid="3074"/>
                                        </p:tgtEl>
                                        <p:attrNameLst>
                                          <p:attrName>ppt_w</p:attrName>
                                        </p:attrNameLst>
                                      </p:cBhvr>
                                      <p:tavLst>
                                        <p:tav tm="0">
                                          <p:val>
                                            <p:fltVal val="0"/>
                                          </p:val>
                                        </p:tav>
                                        <p:tav tm="100000">
                                          <p:val>
                                            <p:strVal val="#ppt_w"/>
                                          </p:val>
                                        </p:tav>
                                      </p:tavLst>
                                    </p:anim>
                                    <p:anim calcmode="lin" valueType="num">
                                      <p:cBhvr>
                                        <p:cTn id="18" dur="500" fill="hold"/>
                                        <p:tgtEl>
                                          <p:spTgt spid="3074"/>
                                        </p:tgtEl>
                                        <p:attrNameLst>
                                          <p:attrName>ppt_h</p:attrName>
                                        </p:attrNameLst>
                                      </p:cBhvr>
                                      <p:tavLst>
                                        <p:tav tm="0">
                                          <p:val>
                                            <p:fltVal val="0"/>
                                          </p:val>
                                        </p:tav>
                                        <p:tav tm="100000">
                                          <p:val>
                                            <p:strVal val="#ppt_h"/>
                                          </p:val>
                                        </p:tav>
                                      </p:tavLst>
                                    </p:anim>
                                    <p:animEffect transition="in" filter="fade">
                                      <p:cBhvr>
                                        <p:cTn id="19"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015663"/>
          </a:xfrm>
          <a:prstGeom prst="rect">
            <a:avLst/>
          </a:prstGeom>
          <a:noFill/>
        </p:spPr>
        <p:txBody>
          <a:bodyPr wrap="square" rtlCol="0">
            <a:spAutoFit/>
          </a:bodyPr>
          <a:lstStyle/>
          <a:p>
            <a:pPr>
              <a:lnSpc>
                <a:spcPct val="200000"/>
              </a:lnSpc>
            </a:pPr>
            <a:r>
              <a:rPr lang="zh-CN" altLang="en-US" b="1">
                <a:solidFill>
                  <a:schemeClr val="accent5">
                    <a:lumMod val="50000"/>
                  </a:schemeClr>
                </a:solidFill>
                <a:latin typeface="微软雅黑" pitchFamily="34" charset="-122"/>
                <a:ea typeface="微软雅黑" pitchFamily="34" charset="-122"/>
              </a:rPr>
              <a:t>利用</a:t>
            </a:r>
            <a:r>
              <a:rPr lang="en-US" altLang="zh-CN" b="1">
                <a:solidFill>
                  <a:schemeClr val="accent5">
                    <a:lumMod val="50000"/>
                  </a:schemeClr>
                </a:solidFill>
                <a:latin typeface="微软雅黑" pitchFamily="34" charset="-122"/>
                <a:ea typeface="微软雅黑" pitchFamily="34" charset="-122"/>
              </a:rPr>
              <a:t>NumPy</a:t>
            </a:r>
            <a:r>
              <a:rPr lang="zh-CN" altLang="en-US" b="1">
                <a:solidFill>
                  <a:schemeClr val="accent5">
                    <a:lumMod val="50000"/>
                  </a:schemeClr>
                </a:solidFill>
                <a:latin typeface="微软雅黑" pitchFamily="34" charset="-122"/>
                <a:ea typeface="微软雅黑" pitchFamily="34" charset="-122"/>
              </a:rPr>
              <a:t>进行线性代数</a:t>
            </a:r>
            <a:r>
              <a:rPr lang="zh-CN" altLang="en-US" b="1" smtClean="0">
                <a:solidFill>
                  <a:schemeClr val="accent5">
                    <a:lumMod val="50000"/>
                  </a:schemeClr>
                </a:solidFill>
                <a:latin typeface="微软雅黑" pitchFamily="34" charset="-122"/>
                <a:ea typeface="微软雅黑" pitchFamily="34" charset="-122"/>
              </a:rPr>
              <a:t>运算</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矩阵求逆实例</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下面通过实例来演示这些函数的使用。</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368" y="1957796"/>
            <a:ext cx="6799263"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85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 calcmode="lin" valueType="num">
                                      <p:cBhvr>
                                        <p:cTn id="17" dur="500" fill="hold"/>
                                        <p:tgtEl>
                                          <p:spTgt spid="4098"/>
                                        </p:tgtEl>
                                        <p:attrNameLst>
                                          <p:attrName>ppt_w</p:attrName>
                                        </p:attrNameLst>
                                      </p:cBhvr>
                                      <p:tavLst>
                                        <p:tav tm="0">
                                          <p:val>
                                            <p:fltVal val="0"/>
                                          </p:val>
                                        </p:tav>
                                        <p:tav tm="100000">
                                          <p:val>
                                            <p:strVal val="#ppt_w"/>
                                          </p:val>
                                        </p:tav>
                                      </p:tavLst>
                                    </p:anim>
                                    <p:anim calcmode="lin" valueType="num">
                                      <p:cBhvr>
                                        <p:cTn id="18" dur="500" fill="hold"/>
                                        <p:tgtEl>
                                          <p:spTgt spid="4098"/>
                                        </p:tgtEl>
                                        <p:attrNameLst>
                                          <p:attrName>ppt_h</p:attrName>
                                        </p:attrNameLst>
                                      </p:cBhvr>
                                      <p:tavLst>
                                        <p:tav tm="0">
                                          <p:val>
                                            <p:fltVal val="0"/>
                                          </p:val>
                                        </p:tav>
                                        <p:tav tm="100000">
                                          <p:val>
                                            <p:strVal val="#ppt_h"/>
                                          </p:val>
                                        </p:tav>
                                      </p:tavLst>
                                    </p:anim>
                                    <p:animEffect transition="in" filter="fade">
                                      <p:cBhvr>
                                        <p:cTn id="1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zh-CN" altLang="en-US" b="1">
                <a:solidFill>
                  <a:schemeClr val="accent5">
                    <a:lumMod val="50000"/>
                  </a:schemeClr>
                </a:solidFill>
                <a:latin typeface="微软雅黑" pitchFamily="34" charset="-122"/>
                <a:ea typeface="微软雅黑" pitchFamily="34" charset="-122"/>
              </a:rPr>
              <a:t>利用</a:t>
            </a:r>
            <a:r>
              <a:rPr lang="en-US" altLang="zh-CN" b="1">
                <a:solidFill>
                  <a:schemeClr val="accent5">
                    <a:lumMod val="50000"/>
                  </a:schemeClr>
                </a:solidFill>
                <a:latin typeface="微软雅黑" pitchFamily="34" charset="-122"/>
                <a:ea typeface="微软雅黑" pitchFamily="34" charset="-122"/>
              </a:rPr>
              <a:t>NumPy</a:t>
            </a:r>
            <a:r>
              <a:rPr lang="zh-CN" altLang="en-US" b="1">
                <a:solidFill>
                  <a:schemeClr val="accent5">
                    <a:lumMod val="50000"/>
                  </a:schemeClr>
                </a:solidFill>
                <a:latin typeface="微软雅黑" pitchFamily="34" charset="-122"/>
                <a:ea typeface="微软雅黑" pitchFamily="34" charset="-122"/>
              </a:rPr>
              <a:t>进行线性代数</a:t>
            </a:r>
            <a:r>
              <a:rPr lang="zh-CN" altLang="en-US" b="1" smtClean="0">
                <a:solidFill>
                  <a:schemeClr val="accent5">
                    <a:lumMod val="50000"/>
                  </a:schemeClr>
                </a:solidFill>
                <a:latin typeface="微软雅黑" pitchFamily="34" charset="-122"/>
                <a:ea typeface="微软雅黑" pitchFamily="34" charset="-122"/>
              </a:rPr>
              <a:t>运算</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矩阵求逆实例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287" y="1844824"/>
            <a:ext cx="6121425" cy="2691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583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p:cTn id="12" dur="500" fill="hold"/>
                                        <p:tgtEl>
                                          <p:spTgt spid="5122"/>
                                        </p:tgtEl>
                                        <p:attrNameLst>
                                          <p:attrName>ppt_w</p:attrName>
                                        </p:attrNameLst>
                                      </p:cBhvr>
                                      <p:tavLst>
                                        <p:tav tm="0">
                                          <p:val>
                                            <p:fltVal val="0"/>
                                          </p:val>
                                        </p:tav>
                                        <p:tav tm="100000">
                                          <p:val>
                                            <p:strVal val="#ppt_w"/>
                                          </p:val>
                                        </p:tav>
                                      </p:tavLst>
                                    </p:anim>
                                    <p:anim calcmode="lin" valueType="num">
                                      <p:cBhvr>
                                        <p:cTn id="13" dur="500" fill="hold"/>
                                        <p:tgtEl>
                                          <p:spTgt spid="5122"/>
                                        </p:tgtEl>
                                        <p:attrNameLst>
                                          <p:attrName>ppt_h</p:attrName>
                                        </p:attrNameLst>
                                      </p:cBhvr>
                                      <p:tavLst>
                                        <p:tav tm="0">
                                          <p:val>
                                            <p:fltVal val="0"/>
                                          </p:val>
                                        </p:tav>
                                        <p:tav tm="100000">
                                          <p:val>
                                            <p:strVal val="#ppt_h"/>
                                          </p:val>
                                        </p:tav>
                                      </p:tavLst>
                                    </p:anim>
                                    <p:animEffect transition="in" filter="fade">
                                      <p:cBhvr>
                                        <p:cTn id="14"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1174100"/>
            <a:ext cx="8208912" cy="3046988"/>
          </a:xfrm>
          <a:prstGeom prst="rect">
            <a:avLst/>
          </a:prstGeom>
          <a:noFill/>
        </p:spPr>
        <p:txBody>
          <a:bodyPr wrap="square" rtlCol="0">
            <a:spAutoFit/>
          </a:bodyPr>
          <a:lstStyle/>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hlinkClick r:id="rId3"/>
              </a:rPr>
              <a:t>下载</a:t>
            </a:r>
            <a:r>
              <a:rPr lang="zh-CN" altLang="en-US" sz="1600" smtClean="0">
                <a:solidFill>
                  <a:schemeClr val="accent5">
                    <a:lumMod val="75000"/>
                  </a:schemeClr>
                </a:solidFill>
                <a:latin typeface="微软雅黑" pitchFamily="34" charset="-122"/>
                <a:ea typeface="微软雅黑" pitchFamily="34" charset="-122"/>
              </a:rPr>
              <a:t>个人电脑</a:t>
            </a:r>
            <a:r>
              <a:rPr lang="zh-CN" altLang="en-US" sz="1600">
                <a:solidFill>
                  <a:schemeClr val="accent5">
                    <a:lumMod val="75000"/>
                  </a:schemeClr>
                </a:solidFill>
                <a:latin typeface="微软雅黑" pitchFamily="34" charset="-122"/>
                <a:ea typeface="微软雅黑" pitchFamily="34" charset="-122"/>
              </a:rPr>
              <a:t>对应的</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版本并安装</a:t>
            </a: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安装</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的</a:t>
            </a:r>
            <a:r>
              <a:rPr lang="en-US" altLang="zh-CN" sz="160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插件</a:t>
            </a: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安装</a:t>
            </a:r>
            <a:r>
              <a:rPr lang="en-US" altLang="zh-CN" sz="1600">
                <a:solidFill>
                  <a:schemeClr val="accent5">
                    <a:lumMod val="75000"/>
                  </a:schemeClr>
                </a:solidFill>
                <a:latin typeface="微软雅黑" pitchFamily="34" charset="-122"/>
                <a:ea typeface="微软雅黑" pitchFamily="34" charset="-122"/>
              </a:rPr>
              <a:t>`flake8`</a:t>
            </a:r>
            <a:r>
              <a:rPr lang="zh-CN" altLang="en-US" sz="1600">
                <a:solidFill>
                  <a:schemeClr val="accent5">
                    <a:lumMod val="75000"/>
                  </a:schemeClr>
                </a:solidFill>
                <a:latin typeface="微软雅黑" pitchFamily="34" charset="-122"/>
                <a:ea typeface="微软雅黑" pitchFamily="34" charset="-122"/>
              </a:rPr>
              <a:t>： </a:t>
            </a:r>
            <a:r>
              <a:rPr lang="en-US" altLang="zh-CN" sz="1600">
                <a:solidFill>
                  <a:schemeClr val="accent5">
                    <a:lumMod val="75000"/>
                  </a:schemeClr>
                </a:solidFill>
                <a:latin typeface="微软雅黑" pitchFamily="34" charset="-122"/>
                <a:ea typeface="微软雅黑" pitchFamily="34" charset="-122"/>
              </a:rPr>
              <a:t>pip3 install flake8</a:t>
            </a:r>
            <a:r>
              <a:rPr lang="zh-CN" altLang="en-US" sz="1600">
                <a:solidFill>
                  <a:schemeClr val="accent5">
                    <a:lumMod val="75000"/>
                  </a:schemeClr>
                </a:solidFill>
                <a:latin typeface="微软雅黑" pitchFamily="34" charset="-122"/>
                <a:ea typeface="微软雅黑" pitchFamily="34" charset="-122"/>
              </a:rPr>
              <a:t>；并在</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配置文件</a:t>
            </a:r>
            <a:r>
              <a:rPr lang="en-US" altLang="zh-CN" sz="1600">
                <a:solidFill>
                  <a:schemeClr val="accent5">
                    <a:lumMod val="75000"/>
                  </a:schemeClr>
                </a:solidFill>
                <a:latin typeface="微软雅黑" pitchFamily="34" charset="-122"/>
                <a:ea typeface="微软雅黑" pitchFamily="34" charset="-122"/>
              </a:rPr>
              <a:t>`settings.json`</a:t>
            </a:r>
            <a:r>
              <a:rPr lang="zh-CN" altLang="en-US" sz="1600">
                <a:solidFill>
                  <a:schemeClr val="accent5">
                    <a:lumMod val="75000"/>
                  </a:schemeClr>
                </a:solidFill>
                <a:latin typeface="微软雅黑" pitchFamily="34" charset="-122"/>
                <a:ea typeface="微软雅黑" pitchFamily="34" charset="-122"/>
              </a:rPr>
              <a:t>中将</a:t>
            </a:r>
            <a:r>
              <a:rPr lang="en-US" altLang="zh-CN" sz="1600">
                <a:solidFill>
                  <a:schemeClr val="accent5">
                    <a:lumMod val="75000"/>
                  </a:schemeClr>
                </a:solidFill>
                <a:latin typeface="微软雅黑" pitchFamily="34" charset="-122"/>
                <a:ea typeface="微软雅黑" pitchFamily="34" charset="-122"/>
              </a:rPr>
              <a:t>`python.linting.flake8Enabled`</a:t>
            </a:r>
            <a:r>
              <a:rPr lang="zh-CN" altLang="en-US" sz="1600">
                <a:solidFill>
                  <a:schemeClr val="accent5">
                    <a:lumMod val="75000"/>
                  </a:schemeClr>
                </a:solidFill>
                <a:latin typeface="微软雅黑" pitchFamily="34" charset="-122"/>
                <a:ea typeface="微软雅黑" pitchFamily="34" charset="-122"/>
              </a:rPr>
              <a:t>设为</a:t>
            </a:r>
            <a:r>
              <a:rPr lang="en-US" altLang="zh-CN" sz="1600">
                <a:solidFill>
                  <a:schemeClr val="accent5">
                    <a:lumMod val="75000"/>
                  </a:schemeClr>
                </a:solidFill>
                <a:latin typeface="微软雅黑" pitchFamily="34" charset="-122"/>
                <a:ea typeface="微软雅黑" pitchFamily="34" charset="-122"/>
              </a:rPr>
              <a:t>`true`</a:t>
            </a: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安装</a:t>
            </a:r>
            <a:r>
              <a:rPr lang="en-US" altLang="zh-CN" sz="1600">
                <a:solidFill>
                  <a:schemeClr val="accent5">
                    <a:lumMod val="75000"/>
                  </a:schemeClr>
                </a:solidFill>
                <a:latin typeface="微软雅黑" pitchFamily="34" charset="-122"/>
                <a:ea typeface="微软雅黑" pitchFamily="34" charset="-122"/>
              </a:rPr>
              <a:t>`yapf`: pip3 install </a:t>
            </a:r>
            <a:r>
              <a:rPr lang="en-US" altLang="zh-CN" sz="1600" smtClean="0">
                <a:solidFill>
                  <a:schemeClr val="accent5">
                    <a:lumMod val="75000"/>
                  </a:schemeClr>
                </a:solidFill>
                <a:latin typeface="微软雅黑" pitchFamily="34" charset="-122"/>
                <a:ea typeface="微软雅黑" pitchFamily="34" charset="-122"/>
              </a:rPr>
              <a:t>yapf</a:t>
            </a:r>
            <a:endParaRPr lang="en-US" altLang="zh-CN" sz="160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使用</a:t>
            </a:r>
            <a:r>
              <a:rPr lang="zh-CN" altLang="en-US" sz="1600">
                <a:solidFill>
                  <a:schemeClr val="accent5">
                    <a:lumMod val="75000"/>
                  </a:schemeClr>
                </a:solidFill>
                <a:latin typeface="微软雅黑" pitchFamily="34" charset="-122"/>
                <a:ea typeface="微软雅黑" pitchFamily="34" charset="-122"/>
              </a:rPr>
              <a:t>快捷键</a:t>
            </a:r>
            <a:r>
              <a:rPr lang="en-US" altLang="zh-CN" sz="1600">
                <a:solidFill>
                  <a:schemeClr val="accent5">
                    <a:lumMod val="75000"/>
                  </a:schemeClr>
                </a:solidFill>
                <a:latin typeface="微软雅黑" pitchFamily="34" charset="-122"/>
                <a:ea typeface="微软雅黑" pitchFamily="34" charset="-122"/>
              </a:rPr>
              <a:t>`ctrl + shift + p`</a:t>
            </a:r>
            <a:r>
              <a:rPr lang="zh-CN" altLang="en-US" sz="1600">
                <a:solidFill>
                  <a:schemeClr val="accent5">
                    <a:lumMod val="75000"/>
                  </a:schemeClr>
                </a:solidFill>
                <a:latin typeface="微软雅黑" pitchFamily="34" charset="-122"/>
                <a:ea typeface="微软雅黑" pitchFamily="34" charset="-122"/>
              </a:rPr>
              <a:t>打开命令输入框，搜索</a:t>
            </a:r>
            <a:r>
              <a:rPr lang="en-US" altLang="zh-CN" sz="1600">
                <a:solidFill>
                  <a:schemeClr val="accent5">
                    <a:lumMod val="75000"/>
                  </a:schemeClr>
                </a:solidFill>
                <a:latin typeface="微软雅黑" pitchFamily="34" charset="-122"/>
                <a:ea typeface="微软雅黑" pitchFamily="34" charset="-122"/>
              </a:rPr>
              <a:t>`settings UI`</a:t>
            </a:r>
            <a:r>
              <a:rPr lang="zh-CN" altLang="en-US" sz="1600">
                <a:solidFill>
                  <a:schemeClr val="accent5">
                    <a:lumMod val="75000"/>
                  </a:schemeClr>
                </a:solidFill>
                <a:latin typeface="微软雅黑" pitchFamily="34" charset="-122"/>
                <a:ea typeface="微软雅黑" pitchFamily="34" charset="-122"/>
              </a:rPr>
              <a:t>打开</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配置面板，搜索</a:t>
            </a:r>
            <a:r>
              <a:rPr lang="en-US" altLang="zh-CN" sz="1600">
                <a:solidFill>
                  <a:schemeClr val="accent5">
                    <a:lumMod val="75000"/>
                  </a:schemeClr>
                </a:solidFill>
                <a:latin typeface="微软雅黑" pitchFamily="34" charset="-122"/>
                <a:ea typeface="微软雅黑" pitchFamily="34" charset="-122"/>
              </a:rPr>
              <a:t>`tab size`</a:t>
            </a:r>
            <a:r>
              <a:rPr lang="zh-CN" altLang="en-US" sz="1600">
                <a:solidFill>
                  <a:schemeClr val="accent5">
                    <a:lumMod val="75000"/>
                  </a:schemeClr>
                </a:solidFill>
                <a:latin typeface="微软雅黑" pitchFamily="34" charset="-122"/>
                <a:ea typeface="微软雅黑" pitchFamily="34" charset="-122"/>
              </a:rPr>
              <a:t>，将</a:t>
            </a:r>
            <a:r>
              <a:rPr lang="en-US" altLang="zh-CN" sz="1600">
                <a:solidFill>
                  <a:schemeClr val="accent5">
                    <a:lumMod val="75000"/>
                  </a:schemeClr>
                </a:solidFill>
                <a:latin typeface="微软雅黑" pitchFamily="34" charset="-122"/>
                <a:ea typeface="微软雅黑" pitchFamily="34" charset="-122"/>
              </a:rPr>
              <a:t>`text editor`</a:t>
            </a:r>
            <a:r>
              <a:rPr lang="zh-CN" altLang="en-US" sz="1600">
                <a:solidFill>
                  <a:schemeClr val="accent5">
                    <a:lumMod val="75000"/>
                  </a:schemeClr>
                </a:solidFill>
                <a:latin typeface="微软雅黑" pitchFamily="34" charset="-122"/>
                <a:ea typeface="微软雅黑" pitchFamily="34" charset="-122"/>
              </a:rPr>
              <a:t>项目下的</a:t>
            </a:r>
            <a:r>
              <a:rPr lang="en-US" altLang="zh-CN" sz="1600">
                <a:solidFill>
                  <a:schemeClr val="accent5">
                    <a:lumMod val="75000"/>
                  </a:schemeClr>
                </a:solidFill>
                <a:latin typeface="微软雅黑" pitchFamily="34" charset="-122"/>
                <a:ea typeface="微软雅黑" pitchFamily="34" charset="-122"/>
              </a:rPr>
              <a:t>`Tab Size`</a:t>
            </a:r>
            <a:r>
              <a:rPr lang="zh-CN" altLang="en-US" sz="1600">
                <a:solidFill>
                  <a:schemeClr val="accent5">
                    <a:lumMod val="75000"/>
                  </a:schemeClr>
                </a:solidFill>
                <a:latin typeface="微软雅黑" pitchFamily="34" charset="-122"/>
                <a:ea typeface="微软雅黑" pitchFamily="34" charset="-122"/>
              </a:rPr>
              <a:t>设为</a:t>
            </a:r>
            <a:r>
              <a:rPr lang="en-US" altLang="zh-CN" sz="1600" smtClean="0">
                <a:solidFill>
                  <a:schemeClr val="accent5">
                    <a:lumMod val="75000"/>
                  </a:schemeClr>
                </a:solidFill>
                <a:latin typeface="微软雅黑" pitchFamily="34" charset="-122"/>
                <a:ea typeface="微软雅黑" pitchFamily="34" charset="-122"/>
              </a:rPr>
              <a:t>4</a:t>
            </a:r>
            <a:r>
              <a:rPr lang="zh-CN" altLang="en-US" sz="1600" smtClean="0">
                <a:solidFill>
                  <a:schemeClr val="accent5">
                    <a:lumMod val="75000"/>
                  </a:schemeClr>
                </a:solidFill>
                <a:latin typeface="微软雅黑" pitchFamily="34" charset="-122"/>
                <a:ea typeface="微软雅黑" pitchFamily="34" charset="-122"/>
              </a:rPr>
              <a:t>；搜索</a:t>
            </a:r>
            <a:r>
              <a:rPr lang="en-US" altLang="zh-CN" sz="1600" smtClean="0">
                <a:solidFill>
                  <a:schemeClr val="accent5">
                    <a:lumMod val="75000"/>
                  </a:schemeClr>
                </a:solidFill>
                <a:latin typeface="微软雅黑" pitchFamily="34" charset="-122"/>
                <a:ea typeface="微软雅黑" pitchFamily="34" charset="-122"/>
              </a:rPr>
              <a:t>`python formatting`</a:t>
            </a:r>
            <a:r>
              <a:rPr lang="zh-CN" altLang="en-US" sz="1600" smtClean="0">
                <a:solidFill>
                  <a:schemeClr val="accent5">
                    <a:lumMod val="75000"/>
                  </a:schemeClr>
                </a:solidFill>
                <a:latin typeface="微软雅黑" pitchFamily="34" charset="-122"/>
                <a:ea typeface="微软雅黑" pitchFamily="34" charset="-122"/>
              </a:rPr>
              <a:t>，将</a:t>
            </a:r>
            <a:r>
              <a:rPr lang="en-US" altLang="zh-CN" sz="1600" smtClean="0">
                <a:solidFill>
                  <a:schemeClr val="accent5">
                    <a:lumMod val="75000"/>
                  </a:schemeClr>
                </a:solidFill>
                <a:latin typeface="微软雅黑" pitchFamily="34" charset="-122"/>
                <a:ea typeface="微软雅黑" pitchFamily="34" charset="-122"/>
              </a:rPr>
              <a:t>`Python &gt;formatting: Provider`</a:t>
            </a:r>
            <a:r>
              <a:rPr lang="zh-CN" altLang="en-US" sz="1600" smtClean="0">
                <a:solidFill>
                  <a:schemeClr val="accent5">
                    <a:lumMod val="75000"/>
                  </a:schemeClr>
                </a:solidFill>
                <a:latin typeface="微软雅黑" pitchFamily="34" charset="-122"/>
                <a:ea typeface="微软雅黑" pitchFamily="34" charset="-122"/>
              </a:rPr>
              <a:t>设为</a:t>
            </a:r>
            <a:r>
              <a:rPr lang="en-US" altLang="zh-CN" sz="1600" smtClean="0">
                <a:solidFill>
                  <a:schemeClr val="accent5">
                    <a:lumMod val="75000"/>
                  </a:schemeClr>
                </a:solidFill>
                <a:latin typeface="微软雅黑" pitchFamily="34" charset="-122"/>
                <a:ea typeface="微软雅黑" pitchFamily="34" charset="-122"/>
              </a:rPr>
              <a:t>`yapf`</a:t>
            </a:r>
          </a:p>
        </p:txBody>
      </p:sp>
    </p:spTree>
    <p:extLst>
      <p:ext uri="{BB962C8B-B14F-4D97-AF65-F5344CB8AC3E}">
        <p14:creationId xmlns:p14="http://schemas.microsoft.com/office/powerpoint/2010/main" val="74883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754326"/>
          </a:xfrm>
          <a:prstGeom prst="rect">
            <a:avLst/>
          </a:prstGeom>
          <a:noFill/>
        </p:spPr>
        <p:txBody>
          <a:bodyPr wrap="square" rtlCol="0">
            <a:spAutoFit/>
          </a:bodyPr>
          <a:lstStyle/>
          <a:p>
            <a:pPr>
              <a:lnSpc>
                <a:spcPct val="200000"/>
              </a:lnSpc>
            </a:pPr>
            <a:r>
              <a:rPr lang="zh-CN" altLang="en-US" b="1">
                <a:solidFill>
                  <a:schemeClr val="accent5">
                    <a:lumMod val="50000"/>
                  </a:schemeClr>
                </a:solidFill>
                <a:latin typeface="微软雅黑" pitchFamily="34" charset="-122"/>
                <a:ea typeface="微软雅黑" pitchFamily="34" charset="-122"/>
              </a:rPr>
              <a:t>利用</a:t>
            </a:r>
            <a:r>
              <a:rPr lang="en-US" altLang="zh-CN" b="1">
                <a:solidFill>
                  <a:schemeClr val="accent5">
                    <a:lumMod val="50000"/>
                  </a:schemeClr>
                </a:solidFill>
                <a:latin typeface="微软雅黑" pitchFamily="34" charset="-122"/>
                <a:ea typeface="微软雅黑" pitchFamily="34" charset="-122"/>
              </a:rPr>
              <a:t>NumPy</a:t>
            </a:r>
            <a:r>
              <a:rPr lang="zh-CN" altLang="en-US" b="1">
                <a:solidFill>
                  <a:schemeClr val="accent5">
                    <a:lumMod val="50000"/>
                  </a:schemeClr>
                </a:solidFill>
                <a:latin typeface="微软雅黑" pitchFamily="34" charset="-122"/>
                <a:ea typeface="微软雅黑" pitchFamily="34" charset="-122"/>
              </a:rPr>
              <a:t>进行线性代数</a:t>
            </a:r>
            <a:r>
              <a:rPr lang="zh-CN" altLang="en-US" b="1" smtClean="0">
                <a:solidFill>
                  <a:schemeClr val="accent5">
                    <a:lumMod val="50000"/>
                  </a:schemeClr>
                </a:solidFill>
                <a:latin typeface="微软雅黑" pitchFamily="34" charset="-122"/>
                <a:ea typeface="微软雅黑" pitchFamily="34" charset="-122"/>
              </a:rPr>
              <a:t>运算</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解线性方程组实例</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这里介绍一下</a:t>
            </a:r>
            <a:r>
              <a:rPr lang="en-US" altLang="zh-CN" sz="1600" smtClean="0">
                <a:solidFill>
                  <a:schemeClr val="accent5">
                    <a:lumMod val="75000"/>
                  </a:schemeClr>
                </a:solidFill>
                <a:latin typeface="微软雅黑" pitchFamily="34" charset="-122"/>
                <a:ea typeface="微软雅黑" pitchFamily="34" charset="-122"/>
              </a:rPr>
              <a:t>solve</a:t>
            </a:r>
            <a:r>
              <a:rPr lang="en-US" altLang="zh-CN" sz="160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子例程求解</a:t>
            </a:r>
            <a:r>
              <a:rPr lang="zh-CN" altLang="en-US" sz="1600">
                <a:solidFill>
                  <a:schemeClr val="accent5">
                    <a:lumMod val="75000"/>
                  </a:schemeClr>
                </a:solidFill>
                <a:latin typeface="微软雅黑" pitchFamily="34" charset="-122"/>
                <a:ea typeface="微软雅黑" pitchFamily="34" charset="-122"/>
              </a:rPr>
              <a:t>类似</a:t>
            </a:r>
            <a:r>
              <a:rPr lang="en-US" altLang="zh-CN" sz="1600">
                <a:solidFill>
                  <a:schemeClr val="accent5">
                    <a:lumMod val="75000"/>
                  </a:schemeClr>
                </a:solidFill>
                <a:latin typeface="微软雅黑" pitchFamily="34" charset="-122"/>
                <a:ea typeface="微软雅黑" pitchFamily="34" charset="-122"/>
              </a:rPr>
              <a:t>Ax = b</a:t>
            </a:r>
            <a:r>
              <a:rPr lang="zh-CN" altLang="en-US" sz="1600">
                <a:solidFill>
                  <a:schemeClr val="accent5">
                    <a:lumMod val="75000"/>
                  </a:schemeClr>
                </a:solidFill>
                <a:latin typeface="微软雅黑" pitchFamily="34" charset="-122"/>
                <a:ea typeface="微软雅黑" pitchFamily="34" charset="-122"/>
              </a:rPr>
              <a:t>这种形式的线性方程组，其中</a:t>
            </a:r>
            <a:r>
              <a:rPr lang="en-US" altLang="zh-CN" sz="1600">
                <a:solidFill>
                  <a:schemeClr val="accent5">
                    <a:lumMod val="75000"/>
                  </a:schemeClr>
                </a:solidFill>
                <a:latin typeface="微软雅黑" pitchFamily="34" charset="-122"/>
                <a:ea typeface="微软雅黑" pitchFamily="34" charset="-122"/>
              </a:rPr>
              <a:t>A</a:t>
            </a:r>
            <a:r>
              <a:rPr lang="zh-CN" altLang="en-US" sz="1600">
                <a:solidFill>
                  <a:schemeClr val="accent5">
                    <a:lumMod val="75000"/>
                  </a:schemeClr>
                </a:solidFill>
                <a:latin typeface="微软雅黑" pitchFamily="34" charset="-122"/>
                <a:ea typeface="微软雅黑" pitchFamily="34" charset="-122"/>
              </a:rPr>
              <a:t>是一个矩阵，</a:t>
            </a:r>
            <a:r>
              <a:rPr lang="en-US" altLang="zh-CN" sz="1600">
                <a:solidFill>
                  <a:schemeClr val="accent5">
                    <a:lumMod val="75000"/>
                  </a:schemeClr>
                </a:solidFill>
                <a:latin typeface="微软雅黑" pitchFamily="34" charset="-122"/>
                <a:ea typeface="微软雅黑" pitchFamily="34" charset="-122"/>
              </a:rPr>
              <a:t>b</a:t>
            </a:r>
            <a:r>
              <a:rPr lang="zh-CN" altLang="en-US" sz="1600">
                <a:solidFill>
                  <a:schemeClr val="accent5">
                    <a:lumMod val="75000"/>
                  </a:schemeClr>
                </a:solidFill>
                <a:latin typeface="微软雅黑" pitchFamily="34" charset="-122"/>
                <a:ea typeface="微软雅黑" pitchFamily="34" charset="-122"/>
              </a:rPr>
              <a:t>是一维或者二维数组，而</a:t>
            </a:r>
            <a:r>
              <a:rPr lang="en-US" altLang="zh-CN" sz="1600">
                <a:solidFill>
                  <a:schemeClr val="accent5">
                    <a:lumMod val="75000"/>
                  </a:schemeClr>
                </a:solidFill>
                <a:latin typeface="微软雅黑" pitchFamily="34" charset="-122"/>
                <a:ea typeface="微软雅黑" pitchFamily="34" charset="-122"/>
              </a:rPr>
              <a:t>x</a:t>
            </a:r>
            <a:r>
              <a:rPr lang="zh-CN" altLang="en-US" sz="1600">
                <a:solidFill>
                  <a:schemeClr val="accent5">
                    <a:lumMod val="75000"/>
                  </a:schemeClr>
                </a:solidFill>
                <a:latin typeface="微软雅黑" pitchFamily="34" charset="-122"/>
                <a:ea typeface="微软雅黑" pitchFamily="34" charset="-122"/>
              </a:rPr>
              <a:t>是未知量</a:t>
            </a:r>
            <a:r>
              <a:rPr lang="zh-CN" altLang="en-US" sz="1600" smtClean="0">
                <a:solidFill>
                  <a:schemeClr val="accent5">
                    <a:lumMod val="75000"/>
                  </a:schemeClr>
                </a:solidFill>
                <a:latin typeface="微软雅黑" pitchFamily="34" charset="-122"/>
                <a:ea typeface="微软雅黑" pitchFamily="34" charset="-122"/>
              </a:rPr>
              <a:t>。随后我们使用</a:t>
            </a:r>
            <a:r>
              <a:rPr lang="en-US" altLang="zh-CN" sz="1600">
                <a:solidFill>
                  <a:schemeClr val="accent5">
                    <a:lumMod val="75000"/>
                  </a:schemeClr>
                </a:solidFill>
                <a:latin typeface="微软雅黑" pitchFamily="34" charset="-122"/>
                <a:ea typeface="微软雅黑" pitchFamily="34" charset="-122"/>
              </a:rPr>
              <a:t>dot()</a:t>
            </a:r>
            <a:r>
              <a:rPr lang="zh-CN" altLang="en-US" sz="1600">
                <a:solidFill>
                  <a:schemeClr val="accent5">
                    <a:lumMod val="75000"/>
                  </a:schemeClr>
                </a:solidFill>
                <a:latin typeface="微软雅黑" pitchFamily="34" charset="-122"/>
                <a:ea typeface="微软雅黑" pitchFamily="34" charset="-122"/>
              </a:rPr>
              <a:t>函数</a:t>
            </a:r>
            <a:r>
              <a:rPr lang="zh-CN" altLang="en-US" sz="1600" smtClean="0">
                <a:solidFill>
                  <a:schemeClr val="accent5">
                    <a:lumMod val="75000"/>
                  </a:schemeClr>
                </a:solidFill>
                <a:latin typeface="微软雅黑" pitchFamily="34" charset="-122"/>
                <a:ea typeface="微软雅黑" pitchFamily="34" charset="-122"/>
              </a:rPr>
              <a:t>来验算求解结果。</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561" y="2733428"/>
            <a:ext cx="4666878" cy="3512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235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 calcmode="lin" valueType="num">
                                      <p:cBhvr>
                                        <p:cTn id="17" dur="500" fill="hold"/>
                                        <p:tgtEl>
                                          <p:spTgt spid="6146"/>
                                        </p:tgtEl>
                                        <p:attrNameLst>
                                          <p:attrName>ppt_w</p:attrName>
                                        </p:attrNameLst>
                                      </p:cBhvr>
                                      <p:tavLst>
                                        <p:tav tm="0">
                                          <p:val>
                                            <p:fltVal val="0"/>
                                          </p:val>
                                        </p:tav>
                                        <p:tav tm="100000">
                                          <p:val>
                                            <p:strVal val="#ppt_w"/>
                                          </p:val>
                                        </p:tav>
                                      </p:tavLst>
                                    </p:anim>
                                    <p:anim calcmode="lin" valueType="num">
                                      <p:cBhvr>
                                        <p:cTn id="18" dur="500" fill="hold"/>
                                        <p:tgtEl>
                                          <p:spTgt spid="6146"/>
                                        </p:tgtEl>
                                        <p:attrNameLst>
                                          <p:attrName>ppt_h</p:attrName>
                                        </p:attrNameLst>
                                      </p:cBhvr>
                                      <p:tavLst>
                                        <p:tav tm="0">
                                          <p:val>
                                            <p:fltVal val="0"/>
                                          </p:val>
                                        </p:tav>
                                        <p:tav tm="100000">
                                          <p:val>
                                            <p:strVal val="#ppt_h"/>
                                          </p:val>
                                        </p:tav>
                                      </p:tavLst>
                                    </p:anim>
                                    <p:animEffect transition="in" filter="fade">
                                      <p:cBhvr>
                                        <p:cTn id="19"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62783"/>
          </a:xfrm>
          <a:prstGeom prst="rect">
            <a:avLst/>
          </a:prstGeom>
          <a:noFill/>
        </p:spPr>
        <p:txBody>
          <a:bodyPr wrap="square" rtlCol="0">
            <a:spAutoFit/>
          </a:bodyPr>
          <a:lstStyle/>
          <a:p>
            <a:pPr>
              <a:lnSpc>
                <a:spcPct val="200000"/>
              </a:lnSpc>
            </a:pPr>
            <a:r>
              <a:rPr lang="zh-CN" altLang="en-US" b="1">
                <a:solidFill>
                  <a:schemeClr val="accent5">
                    <a:lumMod val="50000"/>
                  </a:schemeClr>
                </a:solidFill>
                <a:latin typeface="微软雅黑" pitchFamily="34" charset="-122"/>
                <a:ea typeface="微软雅黑" pitchFamily="34" charset="-122"/>
              </a:rPr>
              <a:t>利用</a:t>
            </a:r>
            <a:r>
              <a:rPr lang="en-US" altLang="zh-CN" b="1">
                <a:solidFill>
                  <a:schemeClr val="accent5">
                    <a:lumMod val="50000"/>
                  </a:schemeClr>
                </a:solidFill>
                <a:latin typeface="微软雅黑" pitchFamily="34" charset="-122"/>
                <a:ea typeface="微软雅黑" pitchFamily="34" charset="-122"/>
              </a:rPr>
              <a:t>NumPy</a:t>
            </a:r>
            <a:r>
              <a:rPr lang="zh-CN" altLang="en-US" b="1">
                <a:solidFill>
                  <a:schemeClr val="accent5">
                    <a:lumMod val="50000"/>
                  </a:schemeClr>
                </a:solidFill>
                <a:latin typeface="微软雅黑" pitchFamily="34" charset="-122"/>
                <a:ea typeface="微软雅黑" pitchFamily="34" charset="-122"/>
              </a:rPr>
              <a:t>进行线性代数</a:t>
            </a:r>
            <a:r>
              <a:rPr lang="zh-CN" altLang="en-US" b="1" smtClean="0">
                <a:solidFill>
                  <a:schemeClr val="accent5">
                    <a:lumMod val="50000"/>
                  </a:schemeClr>
                </a:solidFill>
                <a:latin typeface="微软雅黑" pitchFamily="34" charset="-122"/>
                <a:ea typeface="微软雅黑" pitchFamily="34" charset="-122"/>
              </a:rPr>
              <a:t>运算</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解线性方程组</a:t>
            </a:r>
            <a:r>
              <a:rPr lang="zh-CN" altLang="en-US" b="1" smtClean="0">
                <a:solidFill>
                  <a:schemeClr val="accent5">
                    <a:lumMod val="50000"/>
                  </a:schemeClr>
                </a:solidFill>
                <a:latin typeface="微软雅黑" pitchFamily="34" charset="-122"/>
                <a:ea typeface="微软雅黑" pitchFamily="34" charset="-122"/>
              </a:rPr>
              <a:t>实例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8032" y="1988840"/>
            <a:ext cx="2487935" cy="1938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077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p:cTn id="7" dur="500" fill="hold"/>
                                        <p:tgtEl>
                                          <p:spTgt spid="7170"/>
                                        </p:tgtEl>
                                        <p:attrNameLst>
                                          <p:attrName>ppt_w</p:attrName>
                                        </p:attrNameLst>
                                      </p:cBhvr>
                                      <p:tavLst>
                                        <p:tav tm="0">
                                          <p:val>
                                            <p:fltVal val="0"/>
                                          </p:val>
                                        </p:tav>
                                        <p:tav tm="100000">
                                          <p:val>
                                            <p:strVal val="#ppt_w"/>
                                          </p:val>
                                        </p:tav>
                                      </p:tavLst>
                                    </p:anim>
                                    <p:anim calcmode="lin" valueType="num">
                                      <p:cBhvr>
                                        <p:cTn id="8" dur="500" fill="hold"/>
                                        <p:tgtEl>
                                          <p:spTgt spid="7170"/>
                                        </p:tgtEl>
                                        <p:attrNameLst>
                                          <p:attrName>ppt_h</p:attrName>
                                        </p:attrNameLst>
                                      </p:cBhvr>
                                      <p:tavLst>
                                        <p:tav tm="0">
                                          <p:val>
                                            <p:fltVal val="0"/>
                                          </p:val>
                                        </p:tav>
                                        <p:tav tm="100000">
                                          <p:val>
                                            <p:strVal val="#ppt_h"/>
                                          </p:val>
                                        </p:tav>
                                      </p:tavLst>
                                    </p:anim>
                                    <p:animEffect transition="in" filter="fade">
                                      <p:cBhvr>
                                        <p:cTn id="9"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123658"/>
          </a:xfrm>
          <a:prstGeom prst="rect">
            <a:avLst/>
          </a:prstGeom>
          <a:noFill/>
        </p:spPr>
        <p:txBody>
          <a:bodyPr wrap="square" rtlCol="0">
            <a:spAutoFit/>
          </a:bodyPr>
          <a:lstStyle/>
          <a:p>
            <a:pPr>
              <a:lnSpc>
                <a:spcPct val="200000"/>
              </a:lnSpc>
            </a:pPr>
            <a:r>
              <a:rPr lang="zh-CN" altLang="en-US" b="1">
                <a:solidFill>
                  <a:schemeClr val="accent5">
                    <a:lumMod val="50000"/>
                  </a:schemeClr>
                </a:solidFill>
                <a:latin typeface="微软雅黑" pitchFamily="34" charset="-122"/>
                <a:ea typeface="微软雅黑" pitchFamily="34" charset="-122"/>
              </a:rPr>
              <a:t>用</a:t>
            </a:r>
            <a:r>
              <a:rPr lang="en-US" altLang="zh-CN" b="1">
                <a:solidFill>
                  <a:schemeClr val="accent5">
                    <a:lumMod val="50000"/>
                  </a:schemeClr>
                </a:solidFill>
                <a:latin typeface="微软雅黑" pitchFamily="34" charset="-122"/>
                <a:ea typeface="微软雅黑" pitchFamily="34" charset="-122"/>
              </a:rPr>
              <a:t>NumPy</a:t>
            </a:r>
            <a:r>
              <a:rPr lang="zh-CN" altLang="en-US" b="1">
                <a:solidFill>
                  <a:schemeClr val="accent5">
                    <a:lumMod val="50000"/>
                  </a:schemeClr>
                </a:solidFill>
                <a:latin typeface="微软雅黑" pitchFamily="34" charset="-122"/>
                <a:ea typeface="微软雅黑" pitchFamily="34" charset="-122"/>
              </a:rPr>
              <a:t>计算特征值和</a:t>
            </a:r>
            <a:r>
              <a:rPr lang="zh-CN" altLang="en-US" b="1" smtClean="0">
                <a:solidFill>
                  <a:schemeClr val="accent5">
                    <a:lumMod val="50000"/>
                  </a:schemeClr>
                </a:solidFill>
                <a:latin typeface="微软雅黑" pitchFamily="34" charset="-122"/>
                <a:ea typeface="微软雅黑" pitchFamily="34" charset="-122"/>
              </a:rPr>
              <a:t>特征向量</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特征值是方程式</a:t>
            </a:r>
            <a:r>
              <a:rPr lang="en-US" altLang="zh-CN" sz="1600" smtClean="0">
                <a:solidFill>
                  <a:schemeClr val="accent5">
                    <a:lumMod val="75000"/>
                  </a:schemeClr>
                </a:solidFill>
                <a:latin typeface="微软雅黑" pitchFamily="34" charset="-122"/>
                <a:ea typeface="微软雅黑" pitchFamily="34" charset="-122"/>
              </a:rPr>
              <a:t>`Ax = ax`</a:t>
            </a:r>
            <a:r>
              <a:rPr lang="zh-CN" altLang="en-US" sz="1600" smtClean="0">
                <a:solidFill>
                  <a:schemeClr val="accent5">
                    <a:lumMod val="75000"/>
                  </a:schemeClr>
                </a:solidFill>
                <a:latin typeface="微软雅黑" pitchFamily="34" charset="-122"/>
                <a:ea typeface="微软雅黑" pitchFamily="34" charset="-122"/>
              </a:rPr>
              <a:t>的标量解（</a:t>
            </a:r>
            <a:r>
              <a:rPr lang="en-US" altLang="zh-CN" sz="1600" smtClean="0">
                <a:solidFill>
                  <a:schemeClr val="accent5">
                    <a:lumMod val="75000"/>
                  </a:schemeClr>
                </a:solidFill>
                <a:latin typeface="微软雅黑" pitchFamily="34" charset="-122"/>
                <a:ea typeface="微软雅黑" pitchFamily="34" charset="-122"/>
              </a:rPr>
              <a:t>scalar solutions</a:t>
            </a:r>
            <a:r>
              <a:rPr lang="zh-CN" altLang="en-US" sz="1600" smtClean="0">
                <a:solidFill>
                  <a:schemeClr val="accent5">
                    <a:lumMod val="75000"/>
                  </a:schemeClr>
                </a:solidFill>
                <a:latin typeface="微软雅黑" pitchFamily="34" charset="-122"/>
                <a:ea typeface="微软雅黑" pitchFamily="34" charset="-122"/>
              </a:rPr>
              <a:t>），其中</a:t>
            </a:r>
            <a:r>
              <a:rPr lang="en-US" altLang="zh-CN" sz="1600" smtClean="0">
                <a:solidFill>
                  <a:schemeClr val="accent5">
                    <a:lumMod val="75000"/>
                  </a:schemeClr>
                </a:solidFill>
                <a:latin typeface="微软雅黑" pitchFamily="34" charset="-122"/>
                <a:ea typeface="微软雅黑" pitchFamily="34" charset="-122"/>
              </a:rPr>
              <a:t>A</a:t>
            </a:r>
            <a:r>
              <a:rPr lang="zh-CN" altLang="en-US" sz="1600" smtClean="0">
                <a:solidFill>
                  <a:schemeClr val="accent5">
                    <a:lumMod val="75000"/>
                  </a:schemeClr>
                </a:solidFill>
                <a:latin typeface="微软雅黑" pitchFamily="34" charset="-122"/>
                <a:ea typeface="微软雅黑" pitchFamily="34" charset="-122"/>
              </a:rPr>
              <a:t>是一个二维矩阵，而</a:t>
            </a:r>
            <a:r>
              <a:rPr lang="en-US" altLang="zh-CN" sz="1600" smtClean="0">
                <a:solidFill>
                  <a:schemeClr val="accent5">
                    <a:lumMod val="75000"/>
                  </a:schemeClr>
                </a:solidFill>
                <a:latin typeface="微软雅黑" pitchFamily="34" charset="-122"/>
                <a:ea typeface="微软雅黑" pitchFamily="34" charset="-122"/>
              </a:rPr>
              <a:t>x</a:t>
            </a:r>
            <a:r>
              <a:rPr lang="zh-CN" altLang="en-US" sz="1600">
                <a:solidFill>
                  <a:schemeClr val="accent5">
                    <a:lumMod val="75000"/>
                  </a:schemeClr>
                </a:solidFill>
                <a:latin typeface="微软雅黑" pitchFamily="34" charset="-122"/>
                <a:ea typeface="微软雅黑" pitchFamily="34" charset="-122"/>
              </a:rPr>
              <a:t>是一维向量。特征向量实际上就是表示特征值的向量</a:t>
            </a:r>
            <a:r>
              <a:rPr lang="zh-CN" altLang="en-US" sz="1600" smtClean="0">
                <a:solidFill>
                  <a:schemeClr val="accent5">
                    <a:lumMod val="75000"/>
                  </a:schemeClr>
                </a:solidFill>
                <a:latin typeface="微软雅黑" pitchFamily="34" charset="-122"/>
                <a:ea typeface="微软雅黑" pitchFamily="34" charset="-122"/>
              </a:rPr>
              <a:t>。我们</a:t>
            </a:r>
            <a:r>
              <a:rPr lang="zh-CN" altLang="en-US" sz="1600">
                <a:solidFill>
                  <a:schemeClr val="accent5">
                    <a:lumMod val="75000"/>
                  </a:schemeClr>
                </a:solidFill>
                <a:latin typeface="微软雅黑" pitchFamily="34" charset="-122"/>
                <a:ea typeface="微软雅黑" pitchFamily="34" charset="-122"/>
              </a:rPr>
              <a:t>可以用子程序包</a:t>
            </a:r>
            <a:r>
              <a:rPr lang="en-US" altLang="zh-CN" sz="1600">
                <a:solidFill>
                  <a:schemeClr val="accent5">
                    <a:lumMod val="75000"/>
                  </a:schemeClr>
                </a:solidFill>
                <a:latin typeface="微软雅黑" pitchFamily="34" charset="-122"/>
                <a:ea typeface="微软雅黑" pitchFamily="34" charset="-122"/>
              </a:rPr>
              <a:t>numpy.linalg</a:t>
            </a:r>
            <a:r>
              <a:rPr lang="zh-CN" altLang="en-US" sz="1600">
                <a:solidFill>
                  <a:schemeClr val="accent5">
                    <a:lumMod val="75000"/>
                  </a:schemeClr>
                </a:solidFill>
                <a:latin typeface="微软雅黑" pitchFamily="34" charset="-122"/>
                <a:ea typeface="微软雅黑" pitchFamily="34" charset="-122"/>
              </a:rPr>
              <a:t>的</a:t>
            </a:r>
            <a:r>
              <a:rPr lang="en-US" altLang="zh-CN" sz="1600">
                <a:solidFill>
                  <a:schemeClr val="accent5">
                    <a:lumMod val="75000"/>
                  </a:schemeClr>
                </a:solidFill>
                <a:latin typeface="微软雅黑" pitchFamily="34" charset="-122"/>
                <a:ea typeface="微软雅黑" pitchFamily="34" charset="-122"/>
              </a:rPr>
              <a:t>eigvals()</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eig</a:t>
            </a:r>
            <a:r>
              <a:rPr lang="en-US" altLang="zh-CN" sz="1600" smtClean="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两个函数</a:t>
            </a:r>
            <a:r>
              <a:rPr lang="zh-CN" altLang="en-US" sz="1600">
                <a:solidFill>
                  <a:schemeClr val="accent5">
                    <a:lumMod val="75000"/>
                  </a:schemeClr>
                </a:solidFill>
                <a:latin typeface="微软雅黑" pitchFamily="34" charset="-122"/>
                <a:ea typeface="微软雅黑" pitchFamily="34" charset="-122"/>
              </a:rPr>
              <a:t>来获得矩阵的特征值和特征向量，同时通过</a:t>
            </a:r>
            <a:r>
              <a:rPr lang="en-US" altLang="zh-CN" sz="1600">
                <a:solidFill>
                  <a:schemeClr val="accent5">
                    <a:lumMod val="75000"/>
                  </a:schemeClr>
                </a:solidFill>
                <a:latin typeface="微软雅黑" pitchFamily="34" charset="-122"/>
                <a:ea typeface="微软雅黑" pitchFamily="34" charset="-122"/>
              </a:rPr>
              <a:t>dot()</a:t>
            </a:r>
            <a:r>
              <a:rPr lang="zh-CN" altLang="en-US" sz="1600">
                <a:solidFill>
                  <a:schemeClr val="accent5">
                    <a:lumMod val="75000"/>
                  </a:schemeClr>
                </a:solidFill>
                <a:latin typeface="微软雅黑" pitchFamily="34" charset="-122"/>
                <a:ea typeface="微软雅黑" pitchFamily="34" charset="-122"/>
              </a:rPr>
              <a:t>函数来验算结果</a:t>
            </a:r>
            <a:r>
              <a:rPr lang="zh-CN" altLang="en-US" sz="1600" smtClean="0">
                <a:solidFill>
                  <a:schemeClr val="accent5">
                    <a:lumMod val="75000"/>
                  </a:schemeClr>
                </a:solidFill>
                <a:latin typeface="微软雅黑" pitchFamily="34" charset="-122"/>
                <a:ea typeface="微软雅黑" pitchFamily="34" charset="-122"/>
              </a:rPr>
              <a:t>。</a:t>
            </a:r>
            <a:endParaRPr lang="zh-CN" altLang="en-US" sz="1600">
              <a:solidFill>
                <a:schemeClr val="accent5">
                  <a:lumMod val="75000"/>
                </a:schemeClr>
              </a:solidFill>
              <a:latin typeface="微软雅黑" pitchFamily="34" charset="-122"/>
              <a:ea typeface="微软雅黑" pitchFamily="34"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2894" y="3139253"/>
            <a:ext cx="6498213" cy="3204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098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8194"/>
                                        </p:tgtEl>
                                        <p:attrNameLst>
                                          <p:attrName>style.visibility</p:attrName>
                                        </p:attrNameLst>
                                      </p:cBhvr>
                                      <p:to>
                                        <p:strVal val="visible"/>
                                      </p:to>
                                    </p:set>
                                    <p:anim calcmode="lin" valueType="num">
                                      <p:cBhvr>
                                        <p:cTn id="17" dur="500" fill="hold"/>
                                        <p:tgtEl>
                                          <p:spTgt spid="8194"/>
                                        </p:tgtEl>
                                        <p:attrNameLst>
                                          <p:attrName>ppt_w</p:attrName>
                                        </p:attrNameLst>
                                      </p:cBhvr>
                                      <p:tavLst>
                                        <p:tav tm="0">
                                          <p:val>
                                            <p:fltVal val="0"/>
                                          </p:val>
                                        </p:tav>
                                        <p:tav tm="100000">
                                          <p:val>
                                            <p:strVal val="#ppt_w"/>
                                          </p:val>
                                        </p:tav>
                                      </p:tavLst>
                                    </p:anim>
                                    <p:anim calcmode="lin" valueType="num">
                                      <p:cBhvr>
                                        <p:cTn id="18" dur="500" fill="hold"/>
                                        <p:tgtEl>
                                          <p:spTgt spid="8194"/>
                                        </p:tgtEl>
                                        <p:attrNameLst>
                                          <p:attrName>ppt_h</p:attrName>
                                        </p:attrNameLst>
                                      </p:cBhvr>
                                      <p:tavLst>
                                        <p:tav tm="0">
                                          <p:val>
                                            <p:fltVal val="0"/>
                                          </p:val>
                                        </p:tav>
                                        <p:tav tm="100000">
                                          <p:val>
                                            <p:strVal val="#ppt_h"/>
                                          </p:val>
                                        </p:tav>
                                      </p:tavLst>
                                    </p:anim>
                                    <p:animEffect transition="in" filter="fade">
                                      <p:cBhvr>
                                        <p:cTn id="19"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62783"/>
          </a:xfrm>
          <a:prstGeom prst="rect">
            <a:avLst/>
          </a:prstGeom>
          <a:noFill/>
        </p:spPr>
        <p:txBody>
          <a:bodyPr wrap="square" rtlCol="0">
            <a:spAutoFit/>
          </a:bodyPr>
          <a:lstStyle/>
          <a:p>
            <a:pPr>
              <a:lnSpc>
                <a:spcPct val="200000"/>
              </a:lnSpc>
            </a:pPr>
            <a:r>
              <a:rPr lang="zh-CN" altLang="en-US" b="1">
                <a:solidFill>
                  <a:schemeClr val="accent5">
                    <a:lumMod val="50000"/>
                  </a:schemeClr>
                </a:solidFill>
                <a:latin typeface="微软雅黑" pitchFamily="34" charset="-122"/>
                <a:ea typeface="微软雅黑" pitchFamily="34" charset="-122"/>
              </a:rPr>
              <a:t>用</a:t>
            </a:r>
            <a:r>
              <a:rPr lang="en-US" altLang="zh-CN" b="1">
                <a:solidFill>
                  <a:schemeClr val="accent5">
                    <a:lumMod val="50000"/>
                  </a:schemeClr>
                </a:solidFill>
                <a:latin typeface="微软雅黑" pitchFamily="34" charset="-122"/>
                <a:ea typeface="微软雅黑" pitchFamily="34" charset="-122"/>
              </a:rPr>
              <a:t>NumPy</a:t>
            </a:r>
            <a:r>
              <a:rPr lang="zh-CN" altLang="en-US" b="1">
                <a:solidFill>
                  <a:schemeClr val="accent5">
                    <a:lumMod val="50000"/>
                  </a:schemeClr>
                </a:solidFill>
                <a:latin typeface="微软雅黑" pitchFamily="34" charset="-122"/>
                <a:ea typeface="微软雅黑" pitchFamily="34" charset="-122"/>
              </a:rPr>
              <a:t>计算特征值和特征向量</a:t>
            </a:r>
            <a:endParaRPr lang="en-US" altLang="zh-CN" b="1">
              <a:solidFill>
                <a:schemeClr val="accent5">
                  <a:lumMod val="50000"/>
                </a:schemeClr>
              </a:solidFill>
              <a:latin typeface="微软雅黑" pitchFamily="34" charset="-122"/>
              <a:ea typeface="微软雅黑"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2649" y="2034463"/>
            <a:ext cx="3498701" cy="3028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359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500" fill="hold"/>
                                        <p:tgtEl>
                                          <p:spTgt spid="9218"/>
                                        </p:tgtEl>
                                        <p:attrNameLst>
                                          <p:attrName>ppt_w</p:attrName>
                                        </p:attrNameLst>
                                      </p:cBhvr>
                                      <p:tavLst>
                                        <p:tav tm="0">
                                          <p:val>
                                            <p:fltVal val="0"/>
                                          </p:val>
                                        </p:tav>
                                        <p:tav tm="100000">
                                          <p:val>
                                            <p:strVal val="#ppt_w"/>
                                          </p:val>
                                        </p:tav>
                                      </p:tavLst>
                                    </p:anim>
                                    <p:anim calcmode="lin" valueType="num">
                                      <p:cBhvr>
                                        <p:cTn id="8" dur="500" fill="hold"/>
                                        <p:tgtEl>
                                          <p:spTgt spid="9218"/>
                                        </p:tgtEl>
                                        <p:attrNameLst>
                                          <p:attrName>ppt_h</p:attrName>
                                        </p:attrNameLst>
                                      </p:cBhvr>
                                      <p:tavLst>
                                        <p:tav tm="0">
                                          <p:val>
                                            <p:fltVal val="0"/>
                                          </p:val>
                                        </p:tav>
                                        <p:tav tm="100000">
                                          <p:val>
                                            <p:strVal val="#ppt_h"/>
                                          </p:val>
                                        </p:tav>
                                      </p:tavLst>
                                    </p:anim>
                                    <p:animEffect transition="in" filter="fade">
                                      <p:cBhvr>
                                        <p:cTn id="9"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862322"/>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a:solidFill>
                  <a:schemeClr val="accent5">
                    <a:lumMod val="50000"/>
                  </a:schemeClr>
                </a:solidFill>
                <a:latin typeface="微软雅黑" pitchFamily="34" charset="-122"/>
                <a:ea typeface="微软雅黑" pitchFamily="34" charset="-122"/>
              </a:rPr>
              <a:t>随机数</a:t>
            </a:r>
            <a:endParaRPr lang="en-US" altLang="zh-CN" b="1" smtClean="0">
              <a:solidFill>
                <a:schemeClr val="accent5">
                  <a:lumMod val="50000"/>
                </a:schemeClr>
              </a:solidFill>
              <a:latin typeface="微软雅黑" pitchFamily="34" charset="-122"/>
              <a:ea typeface="微软雅黑" pitchFamily="34" charset="-122"/>
            </a:endParaRPr>
          </a:p>
          <a:p>
            <a:pPr indent="403225" latinLnBrk="0">
              <a:lnSpc>
                <a:spcPct val="150000"/>
              </a:lnSpc>
            </a:pPr>
            <a:r>
              <a:rPr lang="zh-CN" altLang="en-US" sz="1600" smtClean="0">
                <a:solidFill>
                  <a:schemeClr val="accent5">
                    <a:lumMod val="75000"/>
                  </a:schemeClr>
                </a:solidFill>
                <a:latin typeface="微软雅黑" pitchFamily="34" charset="-122"/>
                <a:ea typeface="微软雅黑" pitchFamily="34" charset="-122"/>
              </a:rPr>
              <a:t>随机数常用</a:t>
            </a:r>
            <a:r>
              <a:rPr lang="zh-CN" altLang="en-US" sz="1600">
                <a:solidFill>
                  <a:schemeClr val="accent5">
                    <a:lumMod val="75000"/>
                  </a:schemeClr>
                </a:solidFill>
                <a:latin typeface="微软雅黑" pitchFamily="34" charset="-122"/>
                <a:ea typeface="微软雅黑" pitchFamily="34" charset="-122"/>
              </a:rPr>
              <a:t>于蒙特卡罗法、随机积分等</a:t>
            </a:r>
            <a:r>
              <a:rPr lang="zh-CN" altLang="en-US" sz="1600" smtClean="0">
                <a:solidFill>
                  <a:schemeClr val="accent5">
                    <a:lumMod val="75000"/>
                  </a:schemeClr>
                </a:solidFill>
                <a:latin typeface="微软雅黑" pitchFamily="34" charset="-122"/>
                <a:ea typeface="微软雅黑" pitchFamily="34" charset="-122"/>
              </a:rPr>
              <a:t>方面。实际生活中，要进行</a:t>
            </a:r>
            <a:r>
              <a:rPr lang="zh-CN" altLang="en-US" sz="1600">
                <a:solidFill>
                  <a:schemeClr val="accent5">
                    <a:lumMod val="75000"/>
                  </a:schemeClr>
                </a:solidFill>
                <a:latin typeface="微软雅黑" pitchFamily="34" charset="-122"/>
                <a:ea typeface="微软雅黑" pitchFamily="34" charset="-122"/>
              </a:rPr>
              <a:t>高精度的</a:t>
            </a:r>
            <a:r>
              <a:rPr lang="zh-CN" altLang="en-US" sz="1600" smtClean="0">
                <a:solidFill>
                  <a:schemeClr val="accent5">
                    <a:lumMod val="75000"/>
                  </a:schemeClr>
                </a:solidFill>
                <a:latin typeface="微软雅黑" pitchFamily="34" charset="-122"/>
                <a:ea typeface="微软雅黑" pitchFamily="34" charset="-122"/>
              </a:rPr>
              <a:t>模拟实验时常也需要制造一系列的伪随机数。</a:t>
            </a:r>
            <a:r>
              <a:rPr lang="zh-CN" altLang="en-US" sz="1600">
                <a:solidFill>
                  <a:schemeClr val="accent5">
                    <a:lumMod val="75000"/>
                  </a:schemeClr>
                </a:solidFill>
                <a:latin typeface="微软雅黑" pitchFamily="34" charset="-122"/>
                <a:ea typeface="微软雅黑" pitchFamily="34" charset="-122"/>
              </a:rPr>
              <a:t>对于</a:t>
            </a:r>
            <a:r>
              <a:rPr lang="en-US" altLang="zh-CN" sz="1600">
                <a:solidFill>
                  <a:schemeClr val="accent5">
                    <a:lumMod val="75000"/>
                  </a:schemeClr>
                </a:solidFill>
                <a:latin typeface="微软雅黑" pitchFamily="34" charset="-122"/>
                <a:ea typeface="微软雅黑" pitchFamily="34" charset="-122"/>
              </a:rPr>
              <a:t>NumPy</a:t>
            </a:r>
            <a:r>
              <a:rPr lang="zh-CN" altLang="en-US" sz="1600">
                <a:solidFill>
                  <a:schemeClr val="accent5">
                    <a:lumMod val="75000"/>
                  </a:schemeClr>
                </a:solidFill>
                <a:latin typeface="微软雅黑" pitchFamily="34" charset="-122"/>
                <a:ea typeface="微软雅黑" pitchFamily="34" charset="-122"/>
              </a:rPr>
              <a:t>，与随机数有关的函数都在</a:t>
            </a:r>
            <a:r>
              <a:rPr lang="en-US" altLang="zh-CN" sz="1600">
                <a:solidFill>
                  <a:schemeClr val="accent5">
                    <a:lumMod val="75000"/>
                  </a:schemeClr>
                </a:solidFill>
                <a:latin typeface="微软雅黑" pitchFamily="34" charset="-122"/>
                <a:ea typeface="微软雅黑" pitchFamily="34" charset="-122"/>
              </a:rPr>
              <a:t>random</a:t>
            </a:r>
            <a:r>
              <a:rPr lang="zh-CN" altLang="en-US" sz="1600">
                <a:solidFill>
                  <a:schemeClr val="accent5">
                    <a:lumMod val="75000"/>
                  </a:schemeClr>
                </a:solidFill>
                <a:latin typeface="微软雅黑" pitchFamily="34" charset="-122"/>
                <a:ea typeface="微软雅黑" pitchFamily="34" charset="-122"/>
              </a:rPr>
              <a:t>子程序包</a:t>
            </a:r>
            <a:r>
              <a:rPr lang="zh-CN" altLang="en-US" sz="1600" smtClean="0">
                <a:solidFill>
                  <a:schemeClr val="accent5">
                    <a:lumMod val="75000"/>
                  </a:schemeClr>
                </a:solidFill>
                <a:latin typeface="微软雅黑" pitchFamily="34" charset="-122"/>
                <a:ea typeface="微软雅黑" pitchFamily="34" charset="-122"/>
              </a:rPr>
              <a:t>中，其</a:t>
            </a:r>
            <a:r>
              <a:rPr lang="zh-CN" altLang="en-US" sz="1600">
                <a:solidFill>
                  <a:schemeClr val="accent5">
                    <a:lumMod val="75000"/>
                  </a:schemeClr>
                </a:solidFill>
                <a:latin typeface="微软雅黑" pitchFamily="34" charset="-122"/>
                <a:ea typeface="微软雅黑" pitchFamily="34" charset="-122"/>
              </a:rPr>
              <a:t>核心的随机数发生器是基于梅森旋转</a:t>
            </a:r>
            <a:r>
              <a:rPr lang="zh-CN" altLang="en-US" sz="1600" smtClean="0">
                <a:solidFill>
                  <a:schemeClr val="accent5">
                    <a:lumMod val="75000"/>
                  </a:schemeClr>
                </a:solidFill>
                <a:latin typeface="微软雅黑" pitchFamily="34" charset="-122"/>
                <a:ea typeface="微软雅黑" pitchFamily="34" charset="-122"/>
              </a:rPr>
              <a:t>算法。</a:t>
            </a:r>
            <a:endParaRPr lang="en-US" altLang="zh-CN" sz="1600" smtClean="0">
              <a:solidFill>
                <a:schemeClr val="accent5">
                  <a:lumMod val="75000"/>
                </a:schemeClr>
              </a:solidFill>
              <a:latin typeface="微软雅黑" pitchFamily="34" charset="-122"/>
              <a:ea typeface="微软雅黑" pitchFamily="34" charset="-122"/>
            </a:endParaRPr>
          </a:p>
          <a:p>
            <a:pPr indent="403225" latinLnBrk="0">
              <a:lnSpc>
                <a:spcPct val="150000"/>
              </a:lnSpc>
            </a:pPr>
            <a:r>
              <a:rPr lang="zh-CN" altLang="en-US" sz="1600" smtClean="0">
                <a:solidFill>
                  <a:schemeClr val="accent5">
                    <a:lumMod val="75000"/>
                  </a:schemeClr>
                </a:solidFill>
                <a:latin typeface="微软雅黑" pitchFamily="34" charset="-122"/>
                <a:ea typeface="微软雅黑" pitchFamily="34" charset="-122"/>
              </a:rPr>
              <a:t>与</a:t>
            </a:r>
            <a:r>
              <a:rPr lang="en-US" altLang="zh-CN" sz="1600" smtClean="0">
                <a:solidFill>
                  <a:schemeClr val="accent5">
                    <a:lumMod val="75000"/>
                  </a:schemeClr>
                </a:solidFill>
                <a:latin typeface="微软雅黑" pitchFamily="34" charset="-122"/>
                <a:ea typeface="微软雅黑" pitchFamily="34" charset="-122"/>
              </a:rPr>
              <a:t>R</a:t>
            </a:r>
            <a:r>
              <a:rPr lang="zh-CN" altLang="en-US" sz="1600" smtClean="0">
                <a:solidFill>
                  <a:schemeClr val="accent5">
                    <a:lumMod val="75000"/>
                  </a:schemeClr>
                </a:solidFill>
                <a:latin typeface="微软雅黑" pitchFamily="34" charset="-122"/>
                <a:ea typeface="微软雅黑" pitchFamily="34" charset="-122"/>
              </a:rPr>
              <a:t>类似，我们通过一个分布函数就可得到我们想要的连续分布或离散分布的随机数。离散分布</a:t>
            </a:r>
            <a:r>
              <a:rPr lang="zh-CN" altLang="en-US" sz="1600">
                <a:solidFill>
                  <a:schemeClr val="accent5">
                    <a:lumMod val="75000"/>
                  </a:schemeClr>
                </a:solidFill>
                <a:latin typeface="微软雅黑" pitchFamily="34" charset="-122"/>
                <a:ea typeface="微软雅黑" pitchFamily="34" charset="-122"/>
              </a:rPr>
              <a:t>包括几何分布、超几何分布和二项式分布。连续分布包括正态分布和对数正态分布。</a:t>
            </a:r>
          </a:p>
        </p:txBody>
      </p:sp>
    </p:spTree>
    <p:extLst>
      <p:ext uri="{BB962C8B-B14F-4D97-AF65-F5344CB8AC3E}">
        <p14:creationId xmlns:p14="http://schemas.microsoft.com/office/powerpoint/2010/main" val="107060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754326"/>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随机数</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用二项式分布进行</a:t>
            </a:r>
            <a:r>
              <a:rPr lang="zh-CN" altLang="en-US" b="1" smtClean="0">
                <a:solidFill>
                  <a:schemeClr val="accent5">
                    <a:lumMod val="50000"/>
                  </a:schemeClr>
                </a:solidFill>
                <a:latin typeface="微软雅黑" pitchFamily="34" charset="-122"/>
                <a:ea typeface="微软雅黑" pitchFamily="34" charset="-122"/>
              </a:rPr>
              <a:t>博弈示例</a:t>
            </a:r>
            <a:endParaRPr lang="en-US" altLang="zh-CN" b="1" smtClean="0">
              <a:solidFill>
                <a:schemeClr val="accent5">
                  <a:lumMod val="50000"/>
                </a:schemeClr>
              </a:solidFill>
              <a:latin typeface="微软雅黑" pitchFamily="34" charset="-122"/>
              <a:ea typeface="微软雅黑" pitchFamily="34" charset="-122"/>
            </a:endParaRPr>
          </a:p>
          <a:p>
            <a:pPr indent="403225" latinLnBrk="0">
              <a:lnSpc>
                <a:spcPct val="150000"/>
              </a:lnSpc>
            </a:pPr>
            <a:r>
              <a:rPr lang="zh-CN" altLang="en-US" sz="1600" b="1" smtClean="0">
                <a:solidFill>
                  <a:schemeClr val="accent5">
                    <a:lumMod val="75000"/>
                  </a:schemeClr>
                </a:solidFill>
                <a:latin typeface="微软雅黑" pitchFamily="34" charset="-122"/>
                <a:ea typeface="微软雅黑" pitchFamily="34" charset="-122"/>
              </a:rPr>
              <a:t>案例 </a:t>
            </a:r>
            <a:r>
              <a:rPr lang="en-US" altLang="zh-CN" sz="1600" b="1" smtClean="0">
                <a:solidFill>
                  <a:schemeClr val="accent5">
                    <a:lumMod val="75000"/>
                  </a:schemeClr>
                </a:solidFill>
                <a:latin typeface="微软雅黑" pitchFamily="34" charset="-122"/>
                <a:ea typeface="微软雅黑" pitchFamily="34" charset="-122"/>
              </a:rPr>
              <a:t>1 </a:t>
            </a:r>
            <a:r>
              <a:rPr lang="zh-CN" altLang="en-US" sz="1600" smtClean="0">
                <a:solidFill>
                  <a:schemeClr val="accent5">
                    <a:lumMod val="75000"/>
                  </a:schemeClr>
                </a:solidFill>
                <a:latin typeface="微软雅黑" pitchFamily="34" charset="-122"/>
                <a:ea typeface="微软雅黑" pitchFamily="34" charset="-122"/>
              </a:rPr>
              <a:t>一次抛</a:t>
            </a:r>
            <a:r>
              <a:rPr lang="en-US" altLang="zh-CN" sz="1600" smtClean="0">
                <a:solidFill>
                  <a:schemeClr val="accent5">
                    <a:lumMod val="75000"/>
                  </a:schemeClr>
                </a:solidFill>
                <a:latin typeface="微软雅黑" pitchFamily="34" charset="-122"/>
                <a:ea typeface="微软雅黑" pitchFamily="34" charset="-122"/>
              </a:rPr>
              <a:t>9</a:t>
            </a:r>
            <a:r>
              <a:rPr lang="zh-CN" altLang="en-US" sz="1600">
                <a:solidFill>
                  <a:schemeClr val="accent5">
                    <a:lumMod val="75000"/>
                  </a:schemeClr>
                </a:solidFill>
                <a:latin typeface="微软雅黑" pitchFamily="34" charset="-122"/>
                <a:ea typeface="微软雅黑" pitchFamily="34" charset="-122"/>
              </a:rPr>
              <a:t>枚</a:t>
            </a:r>
            <a:r>
              <a:rPr lang="zh-CN" altLang="en-US" sz="1600" smtClean="0">
                <a:solidFill>
                  <a:schemeClr val="accent5">
                    <a:lumMod val="75000"/>
                  </a:schemeClr>
                </a:solidFill>
                <a:latin typeface="微软雅黑" pitchFamily="34" charset="-122"/>
                <a:ea typeface="微软雅黑" pitchFamily="34" charset="-122"/>
              </a:rPr>
              <a:t>硬币</a:t>
            </a:r>
            <a:r>
              <a:rPr lang="zh-CN" altLang="en-US" sz="160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如果</a:t>
            </a:r>
            <a:r>
              <a:rPr lang="zh-CN" altLang="en-US" sz="1600">
                <a:solidFill>
                  <a:schemeClr val="accent5">
                    <a:lumMod val="75000"/>
                  </a:schemeClr>
                </a:solidFill>
                <a:latin typeface="微软雅黑" pitchFamily="34" charset="-122"/>
                <a:ea typeface="微软雅黑" pitchFamily="34" charset="-122"/>
              </a:rPr>
              <a:t>人头朝上的硬币少于</a:t>
            </a:r>
            <a:r>
              <a:rPr lang="en-US" altLang="zh-CN" sz="1600">
                <a:solidFill>
                  <a:schemeClr val="accent5">
                    <a:lumMod val="75000"/>
                  </a:schemeClr>
                </a:solidFill>
                <a:latin typeface="微软雅黑" pitchFamily="34" charset="-122"/>
                <a:ea typeface="微软雅黑" pitchFamily="34" charset="-122"/>
              </a:rPr>
              <a:t>5</a:t>
            </a:r>
            <a:r>
              <a:rPr lang="zh-CN" altLang="en-US" sz="1600" smtClean="0">
                <a:solidFill>
                  <a:schemeClr val="accent5">
                    <a:lumMod val="75000"/>
                  </a:schemeClr>
                </a:solidFill>
                <a:latin typeface="微软雅黑" pitchFamily="34" charset="-122"/>
                <a:ea typeface="微软雅黑" pitchFamily="34" charset="-122"/>
              </a:rPr>
              <a:t>枚将得一分，否则扣一分。现假设</a:t>
            </a:r>
            <a:r>
              <a:rPr lang="zh-CN" altLang="en-US" sz="1600">
                <a:solidFill>
                  <a:schemeClr val="accent5">
                    <a:lumMod val="75000"/>
                  </a:schemeClr>
                </a:solidFill>
                <a:latin typeface="微软雅黑" pitchFamily="34" charset="-122"/>
                <a:ea typeface="微软雅黑" pitchFamily="34" charset="-122"/>
              </a:rPr>
              <a:t>我们手上有</a:t>
            </a:r>
            <a:r>
              <a:rPr lang="en-US" altLang="zh-CN" sz="1600" smtClean="0">
                <a:solidFill>
                  <a:schemeClr val="accent5">
                    <a:lumMod val="75000"/>
                  </a:schemeClr>
                </a:solidFill>
                <a:latin typeface="微软雅黑" pitchFamily="34" charset="-122"/>
                <a:ea typeface="微软雅黑" pitchFamily="34" charset="-122"/>
              </a:rPr>
              <a:t>1000</a:t>
            </a:r>
            <a:r>
              <a:rPr lang="zh-CN" altLang="en-US" sz="1600" smtClean="0">
                <a:solidFill>
                  <a:schemeClr val="accent5">
                    <a:lumMod val="75000"/>
                  </a:schemeClr>
                </a:solidFill>
                <a:latin typeface="微软雅黑" pitchFamily="34" charset="-122"/>
                <a:ea typeface="微软雅黑" pitchFamily="34" charset="-122"/>
              </a:rPr>
              <a:t>分作为</a:t>
            </a:r>
            <a:r>
              <a:rPr lang="zh-CN" altLang="en-US" sz="1600">
                <a:solidFill>
                  <a:schemeClr val="accent5">
                    <a:lumMod val="75000"/>
                  </a:schemeClr>
                </a:solidFill>
                <a:latin typeface="微软雅黑" pitchFamily="34" charset="-122"/>
                <a:ea typeface="微软雅黑" pitchFamily="34" charset="-122"/>
              </a:rPr>
              <a:t>初始备资</a:t>
            </a:r>
            <a:r>
              <a:rPr lang="zh-CN" altLang="en-US" sz="1600" smtClean="0">
                <a:solidFill>
                  <a:schemeClr val="accent5">
                    <a:lumMod val="75000"/>
                  </a:schemeClr>
                </a:solidFill>
                <a:latin typeface="微软雅黑" pitchFamily="34" charset="-122"/>
                <a:ea typeface="微软雅黑" pitchFamily="34" charset="-122"/>
              </a:rPr>
              <a:t>。使用</a:t>
            </a:r>
            <a:r>
              <a:rPr lang="en-US" altLang="zh-CN" sz="1600">
                <a:solidFill>
                  <a:schemeClr val="accent5">
                    <a:lumMod val="75000"/>
                  </a:schemeClr>
                </a:solidFill>
                <a:latin typeface="微软雅黑" pitchFamily="34" charset="-122"/>
                <a:ea typeface="微软雅黑" pitchFamily="34" charset="-122"/>
              </a:rPr>
              <a:t>random</a:t>
            </a:r>
            <a:r>
              <a:rPr lang="zh-CN" altLang="en-US" sz="1600">
                <a:solidFill>
                  <a:schemeClr val="accent5">
                    <a:lumMod val="75000"/>
                  </a:schemeClr>
                </a:solidFill>
                <a:latin typeface="微软雅黑" pitchFamily="34" charset="-122"/>
                <a:ea typeface="微软雅黑" pitchFamily="34" charset="-122"/>
              </a:rPr>
              <a:t>模块提供的</a:t>
            </a:r>
            <a:r>
              <a:rPr lang="en-US" altLang="zh-CN" sz="1600">
                <a:solidFill>
                  <a:schemeClr val="accent5">
                    <a:lumMod val="75000"/>
                  </a:schemeClr>
                </a:solidFill>
                <a:latin typeface="微软雅黑" pitchFamily="34" charset="-122"/>
                <a:ea typeface="微软雅黑" pitchFamily="34" charset="-122"/>
              </a:rPr>
              <a:t>binomial()</a:t>
            </a:r>
            <a:r>
              <a:rPr lang="zh-CN" altLang="en-US" sz="1600">
                <a:solidFill>
                  <a:schemeClr val="accent5">
                    <a:lumMod val="75000"/>
                  </a:schemeClr>
                </a:solidFill>
                <a:latin typeface="微软雅黑" pitchFamily="34" charset="-122"/>
                <a:ea typeface="微软雅黑" pitchFamily="34" charset="-122"/>
              </a:rPr>
              <a:t>函数</a:t>
            </a:r>
            <a:r>
              <a:rPr lang="zh-CN" altLang="en-US" sz="1600" smtClean="0">
                <a:solidFill>
                  <a:schemeClr val="accent5">
                    <a:lumMod val="75000"/>
                  </a:schemeClr>
                </a:solidFill>
                <a:latin typeface="微软雅黑" pitchFamily="34" charset="-122"/>
                <a:ea typeface="微软雅黑" pitchFamily="34" charset="-122"/>
              </a:rPr>
              <a:t>进行</a:t>
            </a:r>
            <a:r>
              <a:rPr lang="en-US" altLang="zh-CN" sz="1600" smtClean="0">
                <a:solidFill>
                  <a:schemeClr val="accent5">
                    <a:lumMod val="75000"/>
                  </a:schemeClr>
                </a:solidFill>
                <a:latin typeface="微软雅黑" pitchFamily="34" charset="-122"/>
                <a:ea typeface="微软雅黑" pitchFamily="34" charset="-122"/>
              </a:rPr>
              <a:t>10000</a:t>
            </a:r>
            <a:r>
              <a:rPr lang="zh-CN" altLang="en-US" sz="1600" smtClean="0">
                <a:solidFill>
                  <a:schemeClr val="accent5">
                    <a:lumMod val="75000"/>
                  </a:schemeClr>
                </a:solidFill>
                <a:latin typeface="微软雅黑" pitchFamily="34" charset="-122"/>
                <a:ea typeface="微软雅黑" pitchFamily="34" charset="-122"/>
              </a:rPr>
              <a:t>次模拟。</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615152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62783"/>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随机数</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用二项式分布进行博弈示例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102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7920" y="1597064"/>
            <a:ext cx="5068161" cy="4568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8665" y="2082172"/>
            <a:ext cx="4186671" cy="3558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934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45"/>
                                        </p:tgtEl>
                                        <p:attrNameLst>
                                          <p:attrName>style.visibility</p:attrName>
                                        </p:attrNameLst>
                                      </p:cBhvr>
                                      <p:to>
                                        <p:strVal val="visible"/>
                                      </p:to>
                                    </p:set>
                                    <p:anim calcmode="lin" valueType="num">
                                      <p:cBhvr>
                                        <p:cTn id="7" dur="500" fill="hold"/>
                                        <p:tgtEl>
                                          <p:spTgt spid="10245"/>
                                        </p:tgtEl>
                                        <p:attrNameLst>
                                          <p:attrName>ppt_w</p:attrName>
                                        </p:attrNameLst>
                                      </p:cBhvr>
                                      <p:tavLst>
                                        <p:tav tm="0">
                                          <p:val>
                                            <p:fltVal val="0"/>
                                          </p:val>
                                        </p:tav>
                                        <p:tav tm="100000">
                                          <p:val>
                                            <p:strVal val="#ppt_w"/>
                                          </p:val>
                                        </p:tav>
                                      </p:tavLst>
                                    </p:anim>
                                    <p:anim calcmode="lin" valueType="num">
                                      <p:cBhvr>
                                        <p:cTn id="8" dur="500" fill="hold"/>
                                        <p:tgtEl>
                                          <p:spTgt spid="10245"/>
                                        </p:tgtEl>
                                        <p:attrNameLst>
                                          <p:attrName>ppt_h</p:attrName>
                                        </p:attrNameLst>
                                      </p:cBhvr>
                                      <p:tavLst>
                                        <p:tav tm="0">
                                          <p:val>
                                            <p:fltVal val="0"/>
                                          </p:val>
                                        </p:tav>
                                        <p:tav tm="100000">
                                          <p:val>
                                            <p:strVal val="#ppt_h"/>
                                          </p:val>
                                        </p:tav>
                                      </p:tavLst>
                                    </p:anim>
                                    <p:animEffect transition="in" filter="fade">
                                      <p:cBhvr>
                                        <p:cTn id="9" dur="500"/>
                                        <p:tgtEl>
                                          <p:spTgt spid="1024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10245"/>
                                        </p:tgtEl>
                                      </p:cBhvr>
                                    </p:animEffect>
                                    <p:set>
                                      <p:cBhvr>
                                        <p:cTn id="14" dur="1" fill="hold">
                                          <p:stCondLst>
                                            <p:cond delay="499"/>
                                          </p:stCondLst>
                                        </p:cTn>
                                        <p:tgtEl>
                                          <p:spTgt spid="1024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1266"/>
                                        </p:tgtEl>
                                        <p:attrNameLst>
                                          <p:attrName>style.visibility</p:attrName>
                                        </p:attrNameLst>
                                      </p:cBhvr>
                                      <p:to>
                                        <p:strVal val="visible"/>
                                      </p:to>
                                    </p:set>
                                    <p:anim calcmode="lin" valueType="num">
                                      <p:cBhvr>
                                        <p:cTn id="19" dur="500" fill="hold"/>
                                        <p:tgtEl>
                                          <p:spTgt spid="11266"/>
                                        </p:tgtEl>
                                        <p:attrNameLst>
                                          <p:attrName>ppt_w</p:attrName>
                                        </p:attrNameLst>
                                      </p:cBhvr>
                                      <p:tavLst>
                                        <p:tav tm="0">
                                          <p:val>
                                            <p:fltVal val="0"/>
                                          </p:val>
                                        </p:tav>
                                        <p:tav tm="100000">
                                          <p:val>
                                            <p:strVal val="#ppt_w"/>
                                          </p:val>
                                        </p:tav>
                                      </p:tavLst>
                                    </p:anim>
                                    <p:anim calcmode="lin" valueType="num">
                                      <p:cBhvr>
                                        <p:cTn id="20" dur="500" fill="hold"/>
                                        <p:tgtEl>
                                          <p:spTgt spid="11266"/>
                                        </p:tgtEl>
                                        <p:attrNameLst>
                                          <p:attrName>ppt_h</p:attrName>
                                        </p:attrNameLst>
                                      </p:cBhvr>
                                      <p:tavLst>
                                        <p:tav tm="0">
                                          <p:val>
                                            <p:fltVal val="0"/>
                                          </p:val>
                                        </p:tav>
                                        <p:tav tm="100000">
                                          <p:val>
                                            <p:strVal val="#ppt_h"/>
                                          </p:val>
                                        </p:tav>
                                      </p:tavLst>
                                    </p:anim>
                                    <p:animEffect transition="in" filter="fade">
                                      <p:cBhvr>
                                        <p:cTn id="21"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862322"/>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随机数</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正态分布采样示例</a:t>
            </a:r>
            <a:endParaRPr lang="en-US" altLang="zh-CN" b="1" smtClean="0">
              <a:solidFill>
                <a:schemeClr val="accent5">
                  <a:lumMod val="50000"/>
                </a:schemeClr>
              </a:solidFill>
              <a:latin typeface="微软雅黑" pitchFamily="34" charset="-122"/>
              <a:ea typeface="微软雅黑" pitchFamily="34" charset="-122"/>
            </a:endParaRPr>
          </a:p>
          <a:p>
            <a:pPr indent="403225" latinLnBrk="0">
              <a:lnSpc>
                <a:spcPct val="150000"/>
              </a:lnSpc>
            </a:pPr>
            <a:r>
              <a:rPr lang="zh-CN" altLang="en-US" sz="1600" smtClean="0">
                <a:solidFill>
                  <a:schemeClr val="accent5">
                    <a:lumMod val="75000"/>
                  </a:schemeClr>
                </a:solidFill>
                <a:latin typeface="微软雅黑" pitchFamily="34" charset="-122"/>
                <a:ea typeface="微软雅黑" pitchFamily="34" charset="-122"/>
              </a:rPr>
              <a:t>连续分布</a:t>
            </a:r>
            <a:r>
              <a:rPr lang="zh-CN" altLang="en-US" sz="1600">
                <a:solidFill>
                  <a:schemeClr val="accent5">
                    <a:lumMod val="75000"/>
                  </a:schemeClr>
                </a:solidFill>
                <a:latin typeface="微软雅黑" pitchFamily="34" charset="-122"/>
                <a:ea typeface="微软雅黑" pitchFamily="34" charset="-122"/>
              </a:rPr>
              <a:t>是通过概率密度函数（</a:t>
            </a:r>
            <a:r>
              <a:rPr lang="en-US" altLang="zh-CN" sz="1600">
                <a:solidFill>
                  <a:schemeClr val="accent5">
                    <a:lumMod val="75000"/>
                  </a:schemeClr>
                </a:solidFill>
                <a:latin typeface="微软雅黑" pitchFamily="34" charset="-122"/>
                <a:ea typeface="微软雅黑" pitchFamily="34" charset="-122"/>
              </a:rPr>
              <a:t>PDF</a:t>
            </a:r>
            <a:r>
              <a:rPr lang="zh-CN" altLang="en-US" sz="1600">
                <a:solidFill>
                  <a:schemeClr val="accent5">
                    <a:lumMod val="75000"/>
                  </a:schemeClr>
                </a:solidFill>
                <a:latin typeface="微软雅黑" pitchFamily="34" charset="-122"/>
                <a:ea typeface="微软雅黑" pitchFamily="34" charset="-122"/>
              </a:rPr>
              <a:t>）进行建模的。在特定区间发生某事件的可能性可以通过概率密度函数的积分运算求出。</a:t>
            </a:r>
            <a:r>
              <a:rPr lang="en-US" altLang="zh-CN" sz="1600">
                <a:solidFill>
                  <a:schemeClr val="accent5">
                    <a:lumMod val="75000"/>
                  </a:schemeClr>
                </a:solidFill>
                <a:latin typeface="微软雅黑" pitchFamily="34" charset="-122"/>
                <a:ea typeface="微软雅黑" pitchFamily="34" charset="-122"/>
              </a:rPr>
              <a:t>NumPy</a:t>
            </a:r>
            <a:r>
              <a:rPr lang="zh-CN" altLang="en-US" sz="1600">
                <a:solidFill>
                  <a:schemeClr val="accent5">
                    <a:lumMod val="75000"/>
                  </a:schemeClr>
                </a:solidFill>
                <a:latin typeface="微软雅黑" pitchFamily="34" charset="-122"/>
                <a:ea typeface="微软雅黑" pitchFamily="34" charset="-122"/>
              </a:rPr>
              <a:t>的</a:t>
            </a:r>
            <a:r>
              <a:rPr lang="en-US" altLang="zh-CN" sz="1600">
                <a:solidFill>
                  <a:schemeClr val="accent5">
                    <a:lumMod val="75000"/>
                  </a:schemeClr>
                </a:solidFill>
                <a:latin typeface="微软雅黑" pitchFamily="34" charset="-122"/>
                <a:ea typeface="微软雅黑" pitchFamily="34" charset="-122"/>
              </a:rPr>
              <a:t>random</a:t>
            </a:r>
            <a:r>
              <a:rPr lang="zh-CN" altLang="en-US" sz="1600">
                <a:solidFill>
                  <a:schemeClr val="accent5">
                    <a:lumMod val="75000"/>
                  </a:schemeClr>
                </a:solidFill>
                <a:latin typeface="微软雅黑" pitchFamily="34" charset="-122"/>
                <a:ea typeface="微软雅黑" pitchFamily="34" charset="-122"/>
              </a:rPr>
              <a:t>模块提供了许多表示连续分布的函数，如</a:t>
            </a:r>
            <a:r>
              <a:rPr lang="en-US" altLang="zh-CN" sz="1600">
                <a:solidFill>
                  <a:schemeClr val="accent5">
                    <a:lumMod val="75000"/>
                  </a:schemeClr>
                </a:solidFill>
                <a:latin typeface="微软雅黑" pitchFamily="34" charset="-122"/>
                <a:ea typeface="微软雅黑" pitchFamily="34" charset="-122"/>
              </a:rPr>
              <a:t>beta</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chisquare</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exponential</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f</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gamma</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gumbel</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laplace</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lognormal</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logistic</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multivariate_normal</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noncentral_chisquare</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noncentral_f</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normal</a:t>
            </a:r>
            <a:r>
              <a:rPr lang="zh-CN" altLang="en-US" sz="1600">
                <a:solidFill>
                  <a:schemeClr val="accent5">
                    <a:lumMod val="75000"/>
                  </a:schemeClr>
                </a:solidFill>
                <a:latin typeface="微软雅黑" pitchFamily="34" charset="-122"/>
                <a:ea typeface="微软雅黑" pitchFamily="34" charset="-122"/>
              </a:rPr>
              <a:t>等</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403225" latinLnBrk="0">
              <a:lnSpc>
                <a:spcPct val="150000"/>
              </a:lnSpc>
            </a:pPr>
            <a:r>
              <a:rPr lang="zh-CN" altLang="en-US" sz="1600" smtClean="0">
                <a:solidFill>
                  <a:schemeClr val="accent5">
                    <a:lumMod val="75000"/>
                  </a:schemeClr>
                </a:solidFill>
                <a:latin typeface="微软雅黑" pitchFamily="34" charset="-122"/>
                <a:ea typeface="微软雅黑" pitchFamily="34" charset="-122"/>
              </a:rPr>
              <a:t>下面通过</a:t>
            </a:r>
            <a:r>
              <a:rPr lang="en-US" altLang="zh-CN" sz="1600" smtClean="0">
                <a:solidFill>
                  <a:schemeClr val="accent5">
                    <a:lumMod val="75000"/>
                  </a:schemeClr>
                </a:solidFill>
                <a:latin typeface="微软雅黑" pitchFamily="34" charset="-122"/>
                <a:ea typeface="微软雅黑" pitchFamily="34" charset="-122"/>
              </a:rPr>
              <a:t>normal</a:t>
            </a:r>
            <a:r>
              <a:rPr lang="en-US" altLang="zh-CN" sz="160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函数演示正态分布随机</a:t>
            </a:r>
            <a:r>
              <a:rPr lang="zh-CN" altLang="en-US" sz="1600">
                <a:solidFill>
                  <a:schemeClr val="accent5">
                    <a:lumMod val="75000"/>
                  </a:schemeClr>
                </a:solidFill>
                <a:latin typeface="微软雅黑" pitchFamily="34" charset="-122"/>
                <a:ea typeface="微软雅黑" pitchFamily="34" charset="-122"/>
              </a:rPr>
              <a:t>产生的数值的钟形曲线和</a:t>
            </a:r>
            <a:r>
              <a:rPr lang="zh-CN" altLang="en-US" sz="1600" smtClean="0">
                <a:solidFill>
                  <a:schemeClr val="accent5">
                    <a:lumMod val="75000"/>
                  </a:schemeClr>
                </a:solidFill>
                <a:latin typeface="微软雅黑" pitchFamily="34" charset="-122"/>
                <a:ea typeface="微软雅黑" pitchFamily="34" charset="-122"/>
              </a:rPr>
              <a:t>条形图。</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52472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62783"/>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随机数</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正态分布采样</a:t>
            </a:r>
            <a:r>
              <a:rPr lang="zh-CN" altLang="en-US" b="1" smtClean="0">
                <a:solidFill>
                  <a:schemeClr val="accent5">
                    <a:lumMod val="50000"/>
                  </a:schemeClr>
                </a:solidFill>
                <a:latin typeface="微软雅黑" pitchFamily="34" charset="-122"/>
                <a:ea typeface="微软雅黑" pitchFamily="34" charset="-122"/>
              </a:rPr>
              <a:t>示例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130" y="1925294"/>
            <a:ext cx="8049741" cy="297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2225" y="1850770"/>
            <a:ext cx="401955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1219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p:cTn id="7" dur="500" fill="hold"/>
                                        <p:tgtEl>
                                          <p:spTgt spid="12290"/>
                                        </p:tgtEl>
                                        <p:attrNameLst>
                                          <p:attrName>ppt_w</p:attrName>
                                        </p:attrNameLst>
                                      </p:cBhvr>
                                      <p:tavLst>
                                        <p:tav tm="0">
                                          <p:val>
                                            <p:fltVal val="0"/>
                                          </p:val>
                                        </p:tav>
                                        <p:tav tm="100000">
                                          <p:val>
                                            <p:strVal val="#ppt_w"/>
                                          </p:val>
                                        </p:tav>
                                      </p:tavLst>
                                    </p:anim>
                                    <p:anim calcmode="lin" valueType="num">
                                      <p:cBhvr>
                                        <p:cTn id="8" dur="500" fill="hold"/>
                                        <p:tgtEl>
                                          <p:spTgt spid="12290"/>
                                        </p:tgtEl>
                                        <p:attrNameLst>
                                          <p:attrName>ppt_h</p:attrName>
                                        </p:attrNameLst>
                                      </p:cBhvr>
                                      <p:tavLst>
                                        <p:tav tm="0">
                                          <p:val>
                                            <p:fltVal val="0"/>
                                          </p:val>
                                        </p:tav>
                                        <p:tav tm="100000">
                                          <p:val>
                                            <p:strVal val="#ppt_h"/>
                                          </p:val>
                                        </p:tav>
                                      </p:tavLst>
                                    </p:anim>
                                    <p:animEffect transition="in" filter="fade">
                                      <p:cBhvr>
                                        <p:cTn id="9" dur="500"/>
                                        <p:tgtEl>
                                          <p:spTgt spid="12290"/>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12290"/>
                                        </p:tgtEl>
                                      </p:cBhvr>
                                    </p:animEffect>
                                    <p:set>
                                      <p:cBhvr>
                                        <p:cTn id="14" dur="1" fill="hold">
                                          <p:stCondLst>
                                            <p:cond delay="499"/>
                                          </p:stCondLst>
                                        </p:cTn>
                                        <p:tgtEl>
                                          <p:spTgt spid="1229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2291"/>
                                        </p:tgtEl>
                                        <p:attrNameLst>
                                          <p:attrName>style.visibility</p:attrName>
                                        </p:attrNameLst>
                                      </p:cBhvr>
                                      <p:to>
                                        <p:strVal val="visible"/>
                                      </p:to>
                                    </p:set>
                                    <p:anim calcmode="lin" valueType="num">
                                      <p:cBhvr>
                                        <p:cTn id="19" dur="500" fill="hold"/>
                                        <p:tgtEl>
                                          <p:spTgt spid="12291"/>
                                        </p:tgtEl>
                                        <p:attrNameLst>
                                          <p:attrName>ppt_w</p:attrName>
                                        </p:attrNameLst>
                                      </p:cBhvr>
                                      <p:tavLst>
                                        <p:tav tm="0">
                                          <p:val>
                                            <p:fltVal val="0"/>
                                          </p:val>
                                        </p:tav>
                                        <p:tav tm="100000">
                                          <p:val>
                                            <p:strVal val="#ppt_w"/>
                                          </p:val>
                                        </p:tav>
                                      </p:tavLst>
                                    </p:anim>
                                    <p:anim calcmode="lin" valueType="num">
                                      <p:cBhvr>
                                        <p:cTn id="20" dur="500" fill="hold"/>
                                        <p:tgtEl>
                                          <p:spTgt spid="12291"/>
                                        </p:tgtEl>
                                        <p:attrNameLst>
                                          <p:attrName>ppt_h</p:attrName>
                                        </p:attrNameLst>
                                      </p:cBhvr>
                                      <p:tavLst>
                                        <p:tav tm="0">
                                          <p:val>
                                            <p:fltVal val="0"/>
                                          </p:val>
                                        </p:tav>
                                        <p:tav tm="100000">
                                          <p:val>
                                            <p:strVal val="#ppt_h"/>
                                          </p:val>
                                        </p:tav>
                                      </p:tavLst>
                                    </p:anim>
                                    <p:animEffect transition="in" filter="fade">
                                      <p:cBhvr>
                                        <p:cTn id="21"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492990"/>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随机数</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用</a:t>
            </a:r>
            <a:r>
              <a:rPr lang="en-US" altLang="zh-CN" b="1">
                <a:solidFill>
                  <a:schemeClr val="accent5">
                    <a:lumMod val="50000"/>
                  </a:schemeClr>
                </a:solidFill>
                <a:latin typeface="微软雅黑" pitchFamily="34" charset="-122"/>
                <a:ea typeface="微软雅黑" pitchFamily="34" charset="-122"/>
              </a:rPr>
              <a:t>SciPy</a:t>
            </a:r>
            <a:r>
              <a:rPr lang="zh-CN" altLang="en-US" b="1">
                <a:solidFill>
                  <a:schemeClr val="accent5">
                    <a:lumMod val="50000"/>
                  </a:schemeClr>
                </a:solidFill>
                <a:latin typeface="微软雅黑" pitchFamily="34" charset="-122"/>
                <a:ea typeface="微软雅黑" pitchFamily="34" charset="-122"/>
              </a:rPr>
              <a:t>进行正态</a:t>
            </a:r>
            <a:r>
              <a:rPr lang="zh-CN" altLang="en-US" b="1" smtClean="0">
                <a:solidFill>
                  <a:schemeClr val="accent5">
                    <a:lumMod val="50000"/>
                  </a:schemeClr>
                </a:solidFill>
                <a:latin typeface="微软雅黑" pitchFamily="34" charset="-122"/>
                <a:ea typeface="微软雅黑" pitchFamily="34" charset="-122"/>
              </a:rPr>
              <a:t>检验</a:t>
            </a:r>
            <a:endParaRPr lang="en-US" altLang="zh-CN" b="1" smtClean="0">
              <a:solidFill>
                <a:schemeClr val="accent5">
                  <a:lumMod val="50000"/>
                </a:schemeClr>
              </a:solidFill>
              <a:latin typeface="微软雅黑" pitchFamily="34" charset="-122"/>
              <a:ea typeface="微软雅黑" pitchFamily="34" charset="-122"/>
            </a:endParaRPr>
          </a:p>
          <a:p>
            <a:pPr indent="403225" latinLnBrk="0">
              <a:lnSpc>
                <a:spcPct val="150000"/>
              </a:lnSpc>
            </a:pPr>
            <a:r>
              <a:rPr lang="zh-CN" altLang="en-US" sz="1600">
                <a:solidFill>
                  <a:schemeClr val="accent5">
                    <a:lumMod val="75000"/>
                  </a:schemeClr>
                </a:solidFill>
                <a:latin typeface="微软雅黑" pitchFamily="34" charset="-122"/>
                <a:ea typeface="微软雅黑" pitchFamily="34" charset="-122"/>
              </a:rPr>
              <a:t>正态分布被广泛用于科学和统计学领域，按照中心极限定理，随着独立观测的随机样本数量的增加，它们会趋向呈正态分布</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403225"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latinLnBrk="0">
              <a:lnSpc>
                <a:spcPct val="150000"/>
              </a:lnSpc>
            </a:pPr>
            <a:r>
              <a:rPr lang="zh-CN" altLang="en-US" sz="1600" smtClean="0">
                <a:solidFill>
                  <a:schemeClr val="accent5">
                    <a:lumMod val="75000"/>
                  </a:schemeClr>
                </a:solidFill>
                <a:latin typeface="微软雅黑" pitchFamily="34" charset="-122"/>
                <a:ea typeface="微软雅黑" pitchFamily="34" charset="-122"/>
              </a:rPr>
              <a:t>本节将用到</a:t>
            </a:r>
            <a:r>
              <a:rPr lang="en-US" altLang="zh-CN" sz="1600">
                <a:solidFill>
                  <a:schemeClr val="accent5">
                    <a:lumMod val="75000"/>
                  </a:schemeClr>
                </a:solidFill>
                <a:latin typeface="微软雅黑" pitchFamily="34" charset="-122"/>
                <a:ea typeface="微软雅黑" pitchFamily="34" charset="-122"/>
              </a:rPr>
              <a:t>scipy.stats</a:t>
            </a:r>
            <a:r>
              <a:rPr lang="zh-CN" altLang="en-US" sz="1600" smtClean="0">
                <a:solidFill>
                  <a:schemeClr val="accent5">
                    <a:lumMod val="75000"/>
                  </a:schemeClr>
                </a:solidFill>
                <a:latin typeface="微软雅黑" pitchFamily="34" charset="-122"/>
                <a:ea typeface="微软雅黑" pitchFamily="34" charset="-122"/>
              </a:rPr>
              <a:t>程序包和夏皮罗</a:t>
            </a:r>
            <a:r>
              <a:rPr lang="en-US" altLang="zh-CN" sz="1600" smtClean="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威尔克检验法进行正态检验，样本是取自</a:t>
            </a:r>
            <a:r>
              <a:rPr lang="en-US" altLang="zh-CN" sz="1600" smtClean="0">
                <a:solidFill>
                  <a:schemeClr val="accent5">
                    <a:lumMod val="75000"/>
                  </a:schemeClr>
                </a:solidFill>
                <a:latin typeface="微软雅黑" pitchFamily="34" charset="-122"/>
                <a:ea typeface="微软雅黑" pitchFamily="34" charset="-122"/>
              </a:rPr>
              <a:t>Google</a:t>
            </a:r>
            <a:r>
              <a:rPr lang="zh-CN" altLang="en-US" sz="1600" smtClean="0">
                <a:solidFill>
                  <a:schemeClr val="accent5">
                    <a:lumMod val="75000"/>
                  </a:schemeClr>
                </a:solidFill>
                <a:latin typeface="微软雅黑" pitchFamily="34" charset="-122"/>
                <a:ea typeface="微软雅黑" pitchFamily="34" charset="-122"/>
              </a:rPr>
              <a:t>网站的流感趋势数据。因为数据集中存在缺失值，因此需预先进行清洗。</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98501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930" y="1204883"/>
            <a:ext cx="2486287" cy="2380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9266" y="1204885"/>
            <a:ext cx="4042777" cy="894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4678" y="4096759"/>
            <a:ext cx="2606789" cy="122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4460" y="2564904"/>
            <a:ext cx="3892388" cy="1814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489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animEffect transition="in" filter="fade">
                                      <p:cBhvr>
                                        <p:cTn id="9" dur="500"/>
                                        <p:tgtEl>
                                          <p:spTgt spid="512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123"/>
                                        </p:tgtEl>
                                        <p:attrNameLst>
                                          <p:attrName>style.visibility</p:attrName>
                                        </p:attrNameLst>
                                      </p:cBhvr>
                                      <p:to>
                                        <p:strVal val="visible"/>
                                      </p:to>
                                    </p:set>
                                    <p:anim calcmode="lin" valueType="num">
                                      <p:cBhvr>
                                        <p:cTn id="14" dur="500" fill="hold"/>
                                        <p:tgtEl>
                                          <p:spTgt spid="5123"/>
                                        </p:tgtEl>
                                        <p:attrNameLst>
                                          <p:attrName>ppt_w</p:attrName>
                                        </p:attrNameLst>
                                      </p:cBhvr>
                                      <p:tavLst>
                                        <p:tav tm="0">
                                          <p:val>
                                            <p:fltVal val="0"/>
                                          </p:val>
                                        </p:tav>
                                        <p:tav tm="100000">
                                          <p:val>
                                            <p:strVal val="#ppt_w"/>
                                          </p:val>
                                        </p:tav>
                                      </p:tavLst>
                                    </p:anim>
                                    <p:anim calcmode="lin" valueType="num">
                                      <p:cBhvr>
                                        <p:cTn id="15" dur="500" fill="hold"/>
                                        <p:tgtEl>
                                          <p:spTgt spid="5123"/>
                                        </p:tgtEl>
                                        <p:attrNameLst>
                                          <p:attrName>ppt_h</p:attrName>
                                        </p:attrNameLst>
                                      </p:cBhvr>
                                      <p:tavLst>
                                        <p:tav tm="0">
                                          <p:val>
                                            <p:fltVal val="0"/>
                                          </p:val>
                                        </p:tav>
                                        <p:tav tm="100000">
                                          <p:val>
                                            <p:strVal val="#ppt_h"/>
                                          </p:val>
                                        </p:tav>
                                      </p:tavLst>
                                    </p:anim>
                                    <p:animEffect transition="in" filter="fade">
                                      <p:cBhvr>
                                        <p:cTn id="16" dur="500"/>
                                        <p:tgtEl>
                                          <p:spTgt spid="512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124"/>
                                        </p:tgtEl>
                                        <p:attrNameLst>
                                          <p:attrName>style.visibility</p:attrName>
                                        </p:attrNameLst>
                                      </p:cBhvr>
                                      <p:to>
                                        <p:strVal val="visible"/>
                                      </p:to>
                                    </p:set>
                                    <p:anim calcmode="lin" valueType="num">
                                      <p:cBhvr>
                                        <p:cTn id="21" dur="500" fill="hold"/>
                                        <p:tgtEl>
                                          <p:spTgt spid="5124"/>
                                        </p:tgtEl>
                                        <p:attrNameLst>
                                          <p:attrName>ppt_w</p:attrName>
                                        </p:attrNameLst>
                                      </p:cBhvr>
                                      <p:tavLst>
                                        <p:tav tm="0">
                                          <p:val>
                                            <p:fltVal val="0"/>
                                          </p:val>
                                        </p:tav>
                                        <p:tav tm="100000">
                                          <p:val>
                                            <p:strVal val="#ppt_w"/>
                                          </p:val>
                                        </p:tav>
                                      </p:tavLst>
                                    </p:anim>
                                    <p:anim calcmode="lin" valueType="num">
                                      <p:cBhvr>
                                        <p:cTn id="22" dur="500" fill="hold"/>
                                        <p:tgtEl>
                                          <p:spTgt spid="5124"/>
                                        </p:tgtEl>
                                        <p:attrNameLst>
                                          <p:attrName>ppt_h</p:attrName>
                                        </p:attrNameLst>
                                      </p:cBhvr>
                                      <p:tavLst>
                                        <p:tav tm="0">
                                          <p:val>
                                            <p:fltVal val="0"/>
                                          </p:val>
                                        </p:tav>
                                        <p:tav tm="100000">
                                          <p:val>
                                            <p:strVal val="#ppt_h"/>
                                          </p:val>
                                        </p:tav>
                                      </p:tavLst>
                                    </p:anim>
                                    <p:animEffect transition="in" filter="fade">
                                      <p:cBhvr>
                                        <p:cTn id="23" dur="500"/>
                                        <p:tgtEl>
                                          <p:spTgt spid="512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125"/>
                                        </p:tgtEl>
                                        <p:attrNameLst>
                                          <p:attrName>style.visibility</p:attrName>
                                        </p:attrNameLst>
                                      </p:cBhvr>
                                      <p:to>
                                        <p:strVal val="visible"/>
                                      </p:to>
                                    </p:set>
                                    <p:anim calcmode="lin" valueType="num">
                                      <p:cBhvr>
                                        <p:cTn id="28" dur="500" fill="hold"/>
                                        <p:tgtEl>
                                          <p:spTgt spid="5125"/>
                                        </p:tgtEl>
                                        <p:attrNameLst>
                                          <p:attrName>ppt_w</p:attrName>
                                        </p:attrNameLst>
                                      </p:cBhvr>
                                      <p:tavLst>
                                        <p:tav tm="0">
                                          <p:val>
                                            <p:fltVal val="0"/>
                                          </p:val>
                                        </p:tav>
                                        <p:tav tm="100000">
                                          <p:val>
                                            <p:strVal val="#ppt_w"/>
                                          </p:val>
                                        </p:tav>
                                      </p:tavLst>
                                    </p:anim>
                                    <p:anim calcmode="lin" valueType="num">
                                      <p:cBhvr>
                                        <p:cTn id="29" dur="500" fill="hold"/>
                                        <p:tgtEl>
                                          <p:spTgt spid="5125"/>
                                        </p:tgtEl>
                                        <p:attrNameLst>
                                          <p:attrName>ppt_h</p:attrName>
                                        </p:attrNameLst>
                                      </p:cBhvr>
                                      <p:tavLst>
                                        <p:tav tm="0">
                                          <p:val>
                                            <p:fltVal val="0"/>
                                          </p:val>
                                        </p:tav>
                                        <p:tav tm="100000">
                                          <p:val>
                                            <p:strVal val="#ppt_h"/>
                                          </p:val>
                                        </p:tav>
                                      </p:tavLst>
                                    </p:anim>
                                    <p:animEffect transition="in" filter="fade">
                                      <p:cBhvr>
                                        <p:cTn id="30"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62783"/>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随机数</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用</a:t>
            </a:r>
            <a:r>
              <a:rPr lang="en-US" altLang="zh-CN" b="1">
                <a:solidFill>
                  <a:schemeClr val="accent5">
                    <a:lumMod val="50000"/>
                  </a:schemeClr>
                </a:solidFill>
                <a:latin typeface="微软雅黑" pitchFamily="34" charset="-122"/>
                <a:ea typeface="微软雅黑" pitchFamily="34" charset="-122"/>
              </a:rPr>
              <a:t>SciPy</a:t>
            </a:r>
            <a:r>
              <a:rPr lang="zh-CN" altLang="en-US" b="1">
                <a:solidFill>
                  <a:schemeClr val="accent5">
                    <a:lumMod val="50000"/>
                  </a:schemeClr>
                </a:solidFill>
                <a:latin typeface="微软雅黑" pitchFamily="34" charset="-122"/>
                <a:ea typeface="微软雅黑" pitchFamily="34" charset="-122"/>
              </a:rPr>
              <a:t>进行正态</a:t>
            </a:r>
            <a:r>
              <a:rPr lang="zh-CN" altLang="en-US" b="1" smtClean="0">
                <a:solidFill>
                  <a:schemeClr val="accent5">
                    <a:lumMod val="50000"/>
                  </a:schemeClr>
                </a:solidFill>
                <a:latin typeface="微软雅黑" pitchFamily="34" charset="-122"/>
                <a:ea typeface="微软雅黑" pitchFamily="34" charset="-122"/>
              </a:rPr>
              <a:t>检验</a:t>
            </a:r>
            <a:endParaRPr lang="en-US" altLang="zh-CN" b="1" smtClean="0">
              <a:solidFill>
                <a:schemeClr val="accent5">
                  <a:lumMod val="50000"/>
                </a:schemeClr>
              </a:solidFill>
              <a:latin typeface="微软雅黑" pitchFamily="34" charset="-122"/>
              <a:ea typeface="微软雅黑" pitchFamily="34" charset="-122"/>
            </a:endParaRPr>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724" y="1844824"/>
            <a:ext cx="7536550" cy="3760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586" y="2276872"/>
            <a:ext cx="7476827" cy="1520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681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p:cTn id="7" dur="500" fill="hold"/>
                                        <p:tgtEl>
                                          <p:spTgt spid="13316"/>
                                        </p:tgtEl>
                                        <p:attrNameLst>
                                          <p:attrName>ppt_w</p:attrName>
                                        </p:attrNameLst>
                                      </p:cBhvr>
                                      <p:tavLst>
                                        <p:tav tm="0">
                                          <p:val>
                                            <p:fltVal val="0"/>
                                          </p:val>
                                        </p:tav>
                                        <p:tav tm="100000">
                                          <p:val>
                                            <p:strVal val="#ppt_w"/>
                                          </p:val>
                                        </p:tav>
                                      </p:tavLst>
                                    </p:anim>
                                    <p:anim calcmode="lin" valueType="num">
                                      <p:cBhvr>
                                        <p:cTn id="8" dur="500" fill="hold"/>
                                        <p:tgtEl>
                                          <p:spTgt spid="13316"/>
                                        </p:tgtEl>
                                        <p:attrNameLst>
                                          <p:attrName>ppt_h</p:attrName>
                                        </p:attrNameLst>
                                      </p:cBhvr>
                                      <p:tavLst>
                                        <p:tav tm="0">
                                          <p:val>
                                            <p:fltVal val="0"/>
                                          </p:val>
                                        </p:tav>
                                        <p:tav tm="100000">
                                          <p:val>
                                            <p:strVal val="#ppt_h"/>
                                          </p:val>
                                        </p:tav>
                                      </p:tavLst>
                                    </p:anim>
                                    <p:animEffect transition="in" filter="fade">
                                      <p:cBhvr>
                                        <p:cTn id="9" dur="500"/>
                                        <p:tgtEl>
                                          <p:spTgt spid="1331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13316"/>
                                        </p:tgtEl>
                                      </p:cBhvr>
                                    </p:animEffect>
                                    <p:set>
                                      <p:cBhvr>
                                        <p:cTn id="14" dur="1" fill="hold">
                                          <p:stCondLst>
                                            <p:cond delay="499"/>
                                          </p:stCondLst>
                                        </p:cTn>
                                        <p:tgtEl>
                                          <p:spTgt spid="1331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3315"/>
                                        </p:tgtEl>
                                        <p:attrNameLst>
                                          <p:attrName>style.visibility</p:attrName>
                                        </p:attrNameLst>
                                      </p:cBhvr>
                                      <p:to>
                                        <p:strVal val="visible"/>
                                      </p:to>
                                    </p:set>
                                    <p:anim calcmode="lin" valueType="num">
                                      <p:cBhvr>
                                        <p:cTn id="19" dur="500" fill="hold"/>
                                        <p:tgtEl>
                                          <p:spTgt spid="13315"/>
                                        </p:tgtEl>
                                        <p:attrNameLst>
                                          <p:attrName>ppt_w</p:attrName>
                                        </p:attrNameLst>
                                      </p:cBhvr>
                                      <p:tavLst>
                                        <p:tav tm="0">
                                          <p:val>
                                            <p:fltVal val="0"/>
                                          </p:val>
                                        </p:tav>
                                        <p:tav tm="100000">
                                          <p:val>
                                            <p:strVal val="#ppt_w"/>
                                          </p:val>
                                        </p:tav>
                                      </p:tavLst>
                                    </p:anim>
                                    <p:anim calcmode="lin" valueType="num">
                                      <p:cBhvr>
                                        <p:cTn id="20" dur="500" fill="hold"/>
                                        <p:tgtEl>
                                          <p:spTgt spid="13315"/>
                                        </p:tgtEl>
                                        <p:attrNameLst>
                                          <p:attrName>ppt_h</p:attrName>
                                        </p:attrNameLst>
                                      </p:cBhvr>
                                      <p:tavLst>
                                        <p:tav tm="0">
                                          <p:val>
                                            <p:fltVal val="0"/>
                                          </p:val>
                                        </p:tav>
                                        <p:tav tm="100000">
                                          <p:val>
                                            <p:strVal val="#ppt_h"/>
                                          </p:val>
                                        </p:tav>
                                      </p:tavLst>
                                    </p:anim>
                                    <p:animEffect transition="in" filter="fade">
                                      <p:cBhvr>
                                        <p:cTn id="21"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3231654"/>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随机数</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用</a:t>
            </a:r>
            <a:r>
              <a:rPr lang="en-US" altLang="zh-CN" b="1">
                <a:solidFill>
                  <a:schemeClr val="accent5">
                    <a:lumMod val="50000"/>
                  </a:schemeClr>
                </a:solidFill>
                <a:latin typeface="微软雅黑" pitchFamily="34" charset="-122"/>
                <a:ea typeface="微软雅黑" pitchFamily="34" charset="-122"/>
              </a:rPr>
              <a:t>SciPy</a:t>
            </a:r>
            <a:r>
              <a:rPr lang="zh-CN" altLang="en-US" b="1">
                <a:solidFill>
                  <a:schemeClr val="accent5">
                    <a:lumMod val="50000"/>
                  </a:schemeClr>
                </a:solidFill>
                <a:latin typeface="微软雅黑" pitchFamily="34" charset="-122"/>
                <a:ea typeface="微软雅黑" pitchFamily="34" charset="-122"/>
              </a:rPr>
              <a:t>进行正态</a:t>
            </a:r>
            <a:r>
              <a:rPr lang="zh-CN" altLang="en-US" b="1" smtClean="0">
                <a:solidFill>
                  <a:schemeClr val="accent5">
                    <a:lumMod val="50000"/>
                  </a:schemeClr>
                </a:solidFill>
                <a:latin typeface="微软雅黑" pitchFamily="34" charset="-122"/>
                <a:ea typeface="微软雅黑" pitchFamily="34" charset="-122"/>
              </a:rPr>
              <a:t>检验</a:t>
            </a:r>
            <a:endParaRPr lang="en-US" altLang="zh-CN" b="1" smtClean="0">
              <a:solidFill>
                <a:schemeClr val="accent5">
                  <a:lumMod val="50000"/>
                </a:schemeClr>
              </a:solidFill>
              <a:latin typeface="微软雅黑" pitchFamily="34" charset="-122"/>
              <a:ea typeface="微软雅黑" pitchFamily="34" charset="-122"/>
            </a:endParaRPr>
          </a:p>
          <a:p>
            <a:pPr lvl="0" indent="403225" latinLnBrk="0">
              <a:lnSpc>
                <a:spcPct val="150000"/>
              </a:lnSpc>
            </a:pPr>
            <a:r>
              <a:rPr lang="zh-CN" altLang="en-US" sz="1600" smtClean="0">
                <a:solidFill>
                  <a:srgbClr val="4BACC6">
                    <a:lumMod val="75000"/>
                  </a:srgbClr>
                </a:solidFill>
                <a:latin typeface="微软雅黑" pitchFamily="34" charset="-122"/>
                <a:ea typeface="微软雅黑" pitchFamily="34" charset="-122"/>
              </a:rPr>
              <a:t>此外，</a:t>
            </a:r>
            <a:r>
              <a:rPr lang="en-US" altLang="zh-CN" sz="1600">
                <a:solidFill>
                  <a:srgbClr val="4BACC6">
                    <a:lumMod val="75000"/>
                  </a:srgbClr>
                </a:solidFill>
                <a:latin typeface="微软雅黑" pitchFamily="34" charset="-122"/>
                <a:ea typeface="微软雅黑" pitchFamily="34" charset="-122"/>
              </a:rPr>
              <a:t>SciPy</a:t>
            </a:r>
            <a:r>
              <a:rPr lang="zh-CN" altLang="en-US" sz="1600">
                <a:solidFill>
                  <a:srgbClr val="4BACC6">
                    <a:lumMod val="75000"/>
                  </a:srgbClr>
                </a:solidFill>
                <a:latin typeface="微软雅黑" pitchFamily="34" charset="-122"/>
                <a:ea typeface="微软雅黑" pitchFamily="34" charset="-122"/>
              </a:rPr>
              <a:t>的</a:t>
            </a:r>
            <a:r>
              <a:rPr lang="en-US" altLang="zh-CN" sz="1600">
                <a:solidFill>
                  <a:srgbClr val="4BACC6">
                    <a:lumMod val="75000"/>
                  </a:srgbClr>
                </a:solidFill>
                <a:latin typeface="微软雅黑" pitchFamily="34" charset="-122"/>
                <a:ea typeface="微软雅黑" pitchFamily="34" charset="-122"/>
              </a:rPr>
              <a:t>normaltest()</a:t>
            </a:r>
            <a:r>
              <a:rPr lang="zh-CN" altLang="en-US" sz="1600">
                <a:solidFill>
                  <a:srgbClr val="4BACC6">
                    <a:lumMod val="75000"/>
                  </a:srgbClr>
                </a:solidFill>
                <a:latin typeface="微软雅黑" pitchFamily="34" charset="-122"/>
                <a:ea typeface="微软雅黑" pitchFamily="34" charset="-122"/>
              </a:rPr>
              <a:t>函数还实现了</a:t>
            </a:r>
            <a:r>
              <a:rPr lang="en-US" altLang="zh-CN" sz="1600">
                <a:solidFill>
                  <a:srgbClr val="4BACC6">
                    <a:lumMod val="75000"/>
                  </a:srgbClr>
                </a:solidFill>
                <a:latin typeface="微软雅黑" pitchFamily="34" charset="-122"/>
                <a:ea typeface="微软雅黑" pitchFamily="34" charset="-122"/>
              </a:rPr>
              <a:t>D’Agostino</a:t>
            </a:r>
            <a:r>
              <a:rPr lang="zh-CN" altLang="en-US" sz="1600">
                <a:solidFill>
                  <a:srgbClr val="4BACC6">
                    <a:lumMod val="75000"/>
                  </a:srgbClr>
                </a:solidFill>
                <a:latin typeface="微软雅黑" pitchFamily="34" charset="-122"/>
                <a:ea typeface="微软雅黑" pitchFamily="34" charset="-122"/>
              </a:rPr>
              <a:t>检验和</a:t>
            </a:r>
            <a:r>
              <a:rPr lang="en-US" altLang="zh-CN" sz="1600">
                <a:solidFill>
                  <a:srgbClr val="4BACC6">
                    <a:lumMod val="75000"/>
                  </a:srgbClr>
                </a:solidFill>
                <a:latin typeface="微软雅黑" pitchFamily="34" charset="-122"/>
                <a:ea typeface="微软雅黑" pitchFamily="34" charset="-122"/>
              </a:rPr>
              <a:t>Pearson</a:t>
            </a:r>
            <a:r>
              <a:rPr lang="zh-CN" altLang="en-US" sz="1600">
                <a:solidFill>
                  <a:srgbClr val="4BACC6">
                    <a:lumMod val="75000"/>
                  </a:srgbClr>
                </a:solidFill>
                <a:latin typeface="微软雅黑" pitchFamily="34" charset="-122"/>
                <a:ea typeface="微软雅黑" pitchFamily="34" charset="-122"/>
              </a:rPr>
              <a:t>检验功能。该函数返回的元组和</a:t>
            </a:r>
            <a:r>
              <a:rPr lang="en-US" altLang="zh-CN" sz="1600">
                <a:solidFill>
                  <a:srgbClr val="4BACC6">
                    <a:lumMod val="75000"/>
                  </a:srgbClr>
                </a:solidFill>
                <a:latin typeface="微软雅黑" pitchFamily="34" charset="-122"/>
                <a:ea typeface="微软雅黑" pitchFamily="34" charset="-122"/>
              </a:rPr>
              <a:t>shapiro()</a:t>
            </a:r>
            <a:r>
              <a:rPr lang="zh-CN" altLang="en-US" sz="1600">
                <a:solidFill>
                  <a:srgbClr val="4BACC6">
                    <a:lumMod val="75000"/>
                  </a:srgbClr>
                </a:solidFill>
                <a:latin typeface="微软雅黑" pitchFamily="34" charset="-122"/>
                <a:ea typeface="微软雅黑" pitchFamily="34" charset="-122"/>
              </a:rPr>
              <a:t>函数一样，也包括一个统计量和</a:t>
            </a:r>
            <a:r>
              <a:rPr lang="en-US" altLang="zh-CN" sz="1600">
                <a:solidFill>
                  <a:srgbClr val="4BACC6">
                    <a:lumMod val="75000"/>
                  </a:srgbClr>
                </a:solidFill>
                <a:latin typeface="微软雅黑" pitchFamily="34" charset="-122"/>
                <a:ea typeface="微软雅黑" pitchFamily="34" charset="-122"/>
              </a:rPr>
              <a:t>p</a:t>
            </a:r>
            <a:r>
              <a:rPr lang="zh-CN" altLang="en-US" sz="1600">
                <a:solidFill>
                  <a:srgbClr val="4BACC6">
                    <a:lumMod val="75000"/>
                  </a:srgbClr>
                </a:solidFill>
                <a:latin typeface="微软雅黑" pitchFamily="34" charset="-122"/>
                <a:ea typeface="微软雅黑" pitchFamily="34" charset="-122"/>
              </a:rPr>
              <a:t>值。这里的</a:t>
            </a:r>
            <a:r>
              <a:rPr lang="en-US" altLang="zh-CN" sz="1600">
                <a:solidFill>
                  <a:srgbClr val="4BACC6">
                    <a:lumMod val="75000"/>
                  </a:srgbClr>
                </a:solidFill>
                <a:latin typeface="微软雅黑" pitchFamily="34" charset="-122"/>
                <a:ea typeface="微软雅黑" pitchFamily="34" charset="-122"/>
              </a:rPr>
              <a:t>p</a:t>
            </a:r>
            <a:r>
              <a:rPr lang="zh-CN" altLang="en-US" sz="1600">
                <a:solidFill>
                  <a:srgbClr val="4BACC6">
                    <a:lumMod val="75000"/>
                  </a:srgbClr>
                </a:solidFill>
                <a:latin typeface="微软雅黑" pitchFamily="34" charset="-122"/>
                <a:ea typeface="微软雅黑" pitchFamily="34" charset="-122"/>
              </a:rPr>
              <a:t>值是双边卡方概率（</a:t>
            </a:r>
            <a:r>
              <a:rPr lang="en-US" altLang="zh-CN" sz="1600">
                <a:solidFill>
                  <a:srgbClr val="4BACC6">
                    <a:lumMod val="75000"/>
                  </a:srgbClr>
                </a:solidFill>
                <a:latin typeface="微软雅黑" pitchFamily="34" charset="-122"/>
                <a:ea typeface="微软雅黑" pitchFamily="34" charset="-122"/>
              </a:rPr>
              <a:t>two-sided Chi-squared probability</a:t>
            </a:r>
            <a:r>
              <a:rPr lang="zh-CN" altLang="en-US" sz="1600" smtClean="0">
                <a:solidFill>
                  <a:srgbClr val="4BACC6">
                    <a:lumMod val="75000"/>
                  </a:srgbClr>
                </a:solidFill>
                <a:latin typeface="微软雅黑" pitchFamily="34" charset="-122"/>
                <a:ea typeface="微软雅黑" pitchFamily="34" charset="-122"/>
              </a:rPr>
              <a:t>）。</a:t>
            </a:r>
            <a:endParaRPr lang="en-US" altLang="zh-CN" sz="1600" smtClean="0">
              <a:solidFill>
                <a:srgbClr val="4BACC6">
                  <a:lumMod val="75000"/>
                </a:srgbClr>
              </a:solidFill>
              <a:latin typeface="微软雅黑" pitchFamily="34" charset="-122"/>
              <a:ea typeface="微软雅黑" pitchFamily="34" charset="-122"/>
            </a:endParaRPr>
          </a:p>
          <a:p>
            <a:pPr lvl="0" indent="403225" latinLnBrk="0">
              <a:lnSpc>
                <a:spcPct val="150000"/>
              </a:lnSpc>
            </a:pPr>
            <a:r>
              <a:rPr lang="zh-CN" altLang="en-US" sz="1600" smtClean="0">
                <a:solidFill>
                  <a:srgbClr val="4BACC6">
                    <a:lumMod val="75000"/>
                  </a:srgbClr>
                </a:solidFill>
                <a:latin typeface="微软雅黑" pitchFamily="34" charset="-122"/>
                <a:ea typeface="微软雅黑" pitchFamily="34" charset="-122"/>
              </a:rPr>
              <a:t>卡</a:t>
            </a:r>
            <a:r>
              <a:rPr lang="zh-CN" altLang="en-US" sz="1600">
                <a:solidFill>
                  <a:srgbClr val="4BACC6">
                    <a:lumMod val="75000"/>
                  </a:srgbClr>
                </a:solidFill>
                <a:latin typeface="微软雅黑" pitchFamily="34" charset="-122"/>
                <a:ea typeface="微软雅黑" pitchFamily="34" charset="-122"/>
              </a:rPr>
              <a:t>方分布是另一种著名的分布，这种检验本身基于偏度和峰度检验的</a:t>
            </a:r>
            <a:r>
              <a:rPr lang="en-US" altLang="zh-CN" sz="1600">
                <a:solidFill>
                  <a:srgbClr val="4BACC6">
                    <a:lumMod val="75000"/>
                  </a:srgbClr>
                </a:solidFill>
                <a:latin typeface="微软雅黑" pitchFamily="34" charset="-122"/>
                <a:ea typeface="微软雅黑" pitchFamily="34" charset="-122"/>
              </a:rPr>
              <a:t>z</a:t>
            </a:r>
            <a:r>
              <a:rPr lang="zh-CN" altLang="en-US" sz="1600">
                <a:solidFill>
                  <a:srgbClr val="4BACC6">
                    <a:lumMod val="75000"/>
                  </a:srgbClr>
                </a:solidFill>
                <a:latin typeface="微软雅黑" pitchFamily="34" charset="-122"/>
                <a:ea typeface="微软雅黑" pitchFamily="34" charset="-122"/>
              </a:rPr>
              <a:t>分数。偏度系数用来表示分布的对称程度。因为正态分布是对称的，所以偏度系数为零。峰度系数描述的是分布的形状（尖峰、肥尾）。这种正态分布的峰度系数为</a:t>
            </a:r>
            <a:r>
              <a:rPr lang="en-US" altLang="zh-CN" sz="1600">
                <a:solidFill>
                  <a:srgbClr val="4BACC6">
                    <a:lumMod val="75000"/>
                  </a:srgbClr>
                </a:solidFill>
                <a:latin typeface="微软雅黑" pitchFamily="34" charset="-122"/>
                <a:ea typeface="微软雅黑" pitchFamily="34" charset="-122"/>
              </a:rPr>
              <a:t>3</a:t>
            </a:r>
            <a:r>
              <a:rPr lang="zh-CN" altLang="en-US" sz="1600">
                <a:solidFill>
                  <a:srgbClr val="4BACC6">
                    <a:lumMod val="75000"/>
                  </a:srgbClr>
                </a:solidFill>
                <a:latin typeface="微软雅黑" pitchFamily="34" charset="-122"/>
                <a:ea typeface="微软雅黑" pitchFamily="34" charset="-122"/>
              </a:rPr>
              <a:t>，超额峰度的系数为</a:t>
            </a:r>
            <a:r>
              <a:rPr lang="en-US" altLang="zh-CN" sz="1600" smtClean="0">
                <a:solidFill>
                  <a:srgbClr val="4BACC6">
                    <a:lumMod val="75000"/>
                  </a:srgbClr>
                </a:solidFill>
                <a:latin typeface="微软雅黑" pitchFamily="34" charset="-122"/>
                <a:ea typeface="微软雅黑" pitchFamily="34" charset="-122"/>
              </a:rPr>
              <a:t>0</a:t>
            </a:r>
            <a:r>
              <a:rPr lang="zh-CN" altLang="en-US" sz="1600" smtClean="0">
                <a:solidFill>
                  <a:srgbClr val="4BACC6">
                    <a:lumMod val="75000"/>
                  </a:srgbClr>
                </a:solidFill>
                <a:latin typeface="微软雅黑" pitchFamily="34" charset="-122"/>
                <a:ea typeface="微软雅黑" pitchFamily="34" charset="-122"/>
              </a:rPr>
              <a:t>。</a:t>
            </a:r>
            <a:endParaRPr lang="en-US" altLang="zh-CN" sz="1600">
              <a:solidFill>
                <a:srgbClr val="4BACC6">
                  <a:lumMod val="75000"/>
                </a:srgbClr>
              </a:solidFill>
              <a:latin typeface="微软雅黑" pitchFamily="34" charset="-122"/>
              <a:ea typeface="微软雅黑" pitchFamily="34" charset="-122"/>
            </a:endParaRPr>
          </a:p>
        </p:txBody>
      </p:sp>
    </p:spTree>
    <p:extLst>
      <p:ext uri="{BB962C8B-B14F-4D97-AF65-F5344CB8AC3E}">
        <p14:creationId xmlns:p14="http://schemas.microsoft.com/office/powerpoint/2010/main" val="247328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7" dur="500"/>
                                        <p:tgtEl>
                                          <p:spTgt spid="5">
                                            <p:txEl>
                                              <p:pRg st="1" end="1"/>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754326"/>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随机数</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创建掩码式</a:t>
            </a:r>
            <a:r>
              <a:rPr lang="en-US" altLang="zh-CN" b="1">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a:t>
            </a:r>
            <a:endParaRPr lang="en-US" altLang="zh-CN" b="1" smtClean="0">
              <a:solidFill>
                <a:schemeClr val="accent5">
                  <a:lumMod val="50000"/>
                </a:schemeClr>
              </a:solidFill>
              <a:latin typeface="微软雅黑" pitchFamily="34" charset="-122"/>
              <a:ea typeface="微软雅黑" pitchFamily="34" charset="-122"/>
            </a:endParaRPr>
          </a:p>
          <a:p>
            <a:pPr lvl="0" indent="403225" latinLnBrk="0">
              <a:lnSpc>
                <a:spcPct val="150000"/>
              </a:lnSpc>
            </a:pPr>
            <a:r>
              <a:rPr lang="zh-CN" altLang="en-US" sz="1600">
                <a:solidFill>
                  <a:srgbClr val="4BACC6">
                    <a:lumMod val="75000"/>
                  </a:srgbClr>
                </a:solidFill>
                <a:latin typeface="微软雅黑" pitchFamily="34" charset="-122"/>
                <a:ea typeface="微软雅黑" pitchFamily="34" charset="-122"/>
              </a:rPr>
              <a:t>当</a:t>
            </a:r>
            <a:r>
              <a:rPr lang="zh-CN" altLang="en-US" sz="1600" smtClean="0">
                <a:solidFill>
                  <a:srgbClr val="4BACC6">
                    <a:lumMod val="75000"/>
                  </a:srgbClr>
                </a:solidFill>
                <a:latin typeface="微软雅黑" pitchFamily="34" charset="-122"/>
                <a:ea typeface="微软雅黑" pitchFamily="34" charset="-122"/>
              </a:rPr>
              <a:t>原始数据集凌乱</a:t>
            </a:r>
            <a:r>
              <a:rPr lang="zh-CN" altLang="en-US" sz="1600" smtClean="0">
                <a:solidFill>
                  <a:srgbClr val="4BACC6">
                    <a:lumMod val="75000"/>
                  </a:srgbClr>
                </a:solidFill>
                <a:latin typeface="微软雅黑" pitchFamily="34" charset="-122"/>
                <a:ea typeface="微软雅黑" pitchFamily="34" charset="-122"/>
              </a:rPr>
              <a:t>且</a:t>
            </a:r>
            <a:r>
              <a:rPr lang="zh-CN" altLang="en-US" sz="1600">
                <a:solidFill>
                  <a:srgbClr val="4BACC6">
                    <a:lumMod val="75000"/>
                  </a:srgbClr>
                </a:solidFill>
                <a:latin typeface="微软雅黑" pitchFamily="34" charset="-122"/>
                <a:ea typeface="微软雅黑" pitchFamily="34" charset="-122"/>
              </a:rPr>
              <a:t>含有空白项或者无法处理的</a:t>
            </a:r>
            <a:r>
              <a:rPr lang="zh-CN" altLang="en-US" sz="1600" smtClean="0">
                <a:solidFill>
                  <a:srgbClr val="4BACC6">
                    <a:lumMod val="75000"/>
                  </a:srgbClr>
                </a:solidFill>
                <a:latin typeface="微软雅黑" pitchFamily="34" charset="-122"/>
                <a:ea typeface="微软雅黑" pitchFamily="34" charset="-122"/>
              </a:rPr>
              <a:t>字符时，</a:t>
            </a:r>
            <a:r>
              <a:rPr lang="zh-CN" altLang="en-US" sz="1600" smtClean="0">
                <a:solidFill>
                  <a:srgbClr val="4BACC6">
                    <a:lumMod val="75000"/>
                  </a:srgbClr>
                </a:solidFill>
                <a:latin typeface="微软雅黑" pitchFamily="34" charset="-122"/>
                <a:ea typeface="微软雅黑" pitchFamily="34" charset="-122"/>
              </a:rPr>
              <a:t>使用掩码</a:t>
            </a:r>
            <a:r>
              <a:rPr lang="zh-CN" altLang="en-US" sz="1600">
                <a:solidFill>
                  <a:srgbClr val="4BACC6">
                    <a:lumMod val="75000"/>
                  </a:srgbClr>
                </a:solidFill>
                <a:latin typeface="微软雅黑" pitchFamily="34" charset="-122"/>
                <a:ea typeface="微软雅黑" pitchFamily="34" charset="-122"/>
              </a:rPr>
              <a:t>式数组可以忽略残缺的或无效的数据点</a:t>
            </a:r>
            <a:r>
              <a:rPr lang="zh-CN" altLang="en-US" sz="1600" smtClean="0">
                <a:solidFill>
                  <a:srgbClr val="4BACC6">
                    <a:lumMod val="75000"/>
                  </a:srgbClr>
                </a:solidFill>
                <a:latin typeface="微软雅黑" pitchFamily="34" charset="-122"/>
                <a:ea typeface="微软雅黑" pitchFamily="34" charset="-122"/>
              </a:rPr>
              <a:t>。</a:t>
            </a:r>
            <a:r>
              <a:rPr lang="en-US" altLang="zh-CN" sz="1600" smtClean="0">
                <a:solidFill>
                  <a:srgbClr val="4BACC6">
                    <a:lumMod val="75000"/>
                  </a:srgbClr>
                </a:solidFill>
                <a:latin typeface="微软雅黑" pitchFamily="34" charset="-122"/>
                <a:ea typeface="微软雅黑" pitchFamily="34" charset="-122"/>
              </a:rPr>
              <a:t>Numpy.ma</a:t>
            </a:r>
            <a:r>
              <a:rPr lang="zh-CN" altLang="en-US" sz="1600">
                <a:solidFill>
                  <a:srgbClr val="4BACC6">
                    <a:lumMod val="75000"/>
                  </a:srgbClr>
                </a:solidFill>
                <a:latin typeface="微软雅黑" pitchFamily="34" charset="-122"/>
                <a:ea typeface="微软雅黑" pitchFamily="34" charset="-122"/>
              </a:rPr>
              <a:t>子程序包提供的掩码式数组隶属于</a:t>
            </a:r>
            <a:r>
              <a:rPr lang="en-US" altLang="zh-CN" sz="1600">
                <a:solidFill>
                  <a:srgbClr val="4BACC6">
                    <a:lumMod val="75000"/>
                  </a:srgbClr>
                </a:solidFill>
                <a:latin typeface="微软雅黑" pitchFamily="34" charset="-122"/>
                <a:ea typeface="微软雅黑" pitchFamily="34" charset="-122"/>
              </a:rPr>
              <a:t>ndarray</a:t>
            </a:r>
            <a:r>
              <a:rPr lang="zh-CN" altLang="en-US" sz="1600">
                <a:solidFill>
                  <a:srgbClr val="4BACC6">
                    <a:lumMod val="75000"/>
                  </a:srgbClr>
                </a:solidFill>
                <a:latin typeface="微软雅黑" pitchFamily="34" charset="-122"/>
                <a:ea typeface="微软雅黑" pitchFamily="34" charset="-122"/>
              </a:rPr>
              <a:t>，带有一个掩码</a:t>
            </a:r>
            <a:r>
              <a:rPr lang="zh-CN" altLang="en-US" sz="1600" smtClean="0">
                <a:solidFill>
                  <a:srgbClr val="4BACC6">
                    <a:lumMod val="75000"/>
                  </a:srgbClr>
                </a:solidFill>
                <a:latin typeface="微软雅黑" pitchFamily="34" charset="-122"/>
                <a:ea typeface="微软雅黑" pitchFamily="34" charset="-122"/>
              </a:rPr>
              <a:t>。</a:t>
            </a:r>
            <a:endParaRPr lang="en-US" altLang="zh-CN" sz="1600">
              <a:solidFill>
                <a:srgbClr val="4BACC6">
                  <a:lumMod val="75000"/>
                </a:srgbClr>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163" y="2869625"/>
            <a:ext cx="4609673"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666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500" fill="hold"/>
                                        <p:tgtEl>
                                          <p:spTgt spid="1026"/>
                                        </p:tgtEl>
                                        <p:attrNameLst>
                                          <p:attrName>ppt_w</p:attrName>
                                        </p:attrNameLst>
                                      </p:cBhvr>
                                      <p:tavLst>
                                        <p:tav tm="0">
                                          <p:val>
                                            <p:fltVal val="0"/>
                                          </p:val>
                                        </p:tav>
                                        <p:tav tm="100000">
                                          <p:val>
                                            <p:strVal val="#ppt_w"/>
                                          </p:val>
                                        </p:tav>
                                      </p:tavLst>
                                    </p:anim>
                                    <p:anim calcmode="lin" valueType="num">
                                      <p:cBhvr>
                                        <p:cTn id="13" dur="500" fill="hold"/>
                                        <p:tgtEl>
                                          <p:spTgt spid="1026"/>
                                        </p:tgtEl>
                                        <p:attrNameLst>
                                          <p:attrName>ppt_h</p:attrName>
                                        </p:attrNameLst>
                                      </p:cBhvr>
                                      <p:tavLst>
                                        <p:tav tm="0">
                                          <p:val>
                                            <p:fltVal val="0"/>
                                          </p:val>
                                        </p:tav>
                                        <p:tav tm="100000">
                                          <p:val>
                                            <p:strVal val="#ppt_h"/>
                                          </p:val>
                                        </p:tav>
                                      </p:tavLst>
                                    </p:anim>
                                    <p:animEffect transition="in" filter="fade">
                                      <p:cBhvr>
                                        <p:cTn id="1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754326"/>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随机数</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创建掩码式</a:t>
            </a:r>
            <a:r>
              <a:rPr lang="en-US" altLang="zh-CN" b="1">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a:t>
            </a:r>
            <a:endParaRPr lang="en-US" altLang="zh-CN" b="1" smtClean="0">
              <a:solidFill>
                <a:schemeClr val="accent5">
                  <a:lumMod val="50000"/>
                </a:schemeClr>
              </a:solidFill>
              <a:latin typeface="微软雅黑" pitchFamily="34" charset="-122"/>
              <a:ea typeface="微软雅黑" pitchFamily="34" charset="-122"/>
            </a:endParaRPr>
          </a:p>
          <a:p>
            <a:pPr lvl="0" indent="403225" latinLnBrk="0">
              <a:lnSpc>
                <a:spcPct val="150000"/>
              </a:lnSpc>
            </a:pPr>
            <a:r>
              <a:rPr lang="zh-CN" altLang="en-US" sz="1600">
                <a:solidFill>
                  <a:srgbClr val="4BACC6">
                    <a:lumMod val="75000"/>
                  </a:srgbClr>
                </a:solidFill>
                <a:latin typeface="微软雅黑" pitchFamily="34" charset="-122"/>
                <a:ea typeface="微软雅黑" pitchFamily="34" charset="-122"/>
              </a:rPr>
              <a:t>当</a:t>
            </a:r>
            <a:r>
              <a:rPr lang="zh-CN" altLang="en-US" sz="1600" smtClean="0">
                <a:solidFill>
                  <a:srgbClr val="4BACC6">
                    <a:lumMod val="75000"/>
                  </a:srgbClr>
                </a:solidFill>
                <a:latin typeface="微软雅黑" pitchFamily="34" charset="-122"/>
                <a:ea typeface="微软雅黑" pitchFamily="34" charset="-122"/>
              </a:rPr>
              <a:t>原始数据集凌乱</a:t>
            </a:r>
            <a:r>
              <a:rPr lang="zh-CN" altLang="en-US" sz="1600" smtClean="0">
                <a:solidFill>
                  <a:srgbClr val="4BACC6">
                    <a:lumMod val="75000"/>
                  </a:srgbClr>
                </a:solidFill>
                <a:latin typeface="微软雅黑" pitchFamily="34" charset="-122"/>
                <a:ea typeface="微软雅黑" pitchFamily="34" charset="-122"/>
              </a:rPr>
              <a:t>且</a:t>
            </a:r>
            <a:r>
              <a:rPr lang="zh-CN" altLang="en-US" sz="1600">
                <a:solidFill>
                  <a:srgbClr val="4BACC6">
                    <a:lumMod val="75000"/>
                  </a:srgbClr>
                </a:solidFill>
                <a:latin typeface="微软雅黑" pitchFamily="34" charset="-122"/>
                <a:ea typeface="微软雅黑" pitchFamily="34" charset="-122"/>
              </a:rPr>
              <a:t>含有空白项或者无法处理的</a:t>
            </a:r>
            <a:r>
              <a:rPr lang="zh-CN" altLang="en-US" sz="1600">
                <a:solidFill>
                  <a:srgbClr val="4BACC6">
                    <a:lumMod val="75000"/>
                  </a:srgbClr>
                </a:solidFill>
                <a:latin typeface="微软雅黑" pitchFamily="34" charset="-122"/>
                <a:ea typeface="微软雅黑" pitchFamily="34" charset="-122"/>
              </a:rPr>
              <a:t>字符</a:t>
            </a:r>
            <a:r>
              <a:rPr lang="zh-CN" altLang="en-US" sz="1600">
                <a:solidFill>
                  <a:srgbClr val="4BACC6">
                    <a:lumMod val="75000"/>
                  </a:srgbClr>
                </a:solidFill>
                <a:latin typeface="微软雅黑" pitchFamily="34" charset="-122"/>
                <a:ea typeface="微软雅黑" pitchFamily="34" charset="-122"/>
              </a:rPr>
              <a:t>时</a:t>
            </a:r>
            <a:r>
              <a:rPr lang="zh-CN" altLang="en-US" sz="1600" smtClean="0">
                <a:solidFill>
                  <a:srgbClr val="4BACC6">
                    <a:lumMod val="75000"/>
                  </a:srgbClr>
                </a:solidFill>
                <a:latin typeface="微软雅黑" pitchFamily="34" charset="-122"/>
                <a:ea typeface="微软雅黑" pitchFamily="34" charset="-122"/>
              </a:rPr>
              <a:t>，使用</a:t>
            </a:r>
            <a:r>
              <a:rPr lang="zh-CN" altLang="en-US" sz="1600">
                <a:solidFill>
                  <a:srgbClr val="4BACC6">
                    <a:lumMod val="75000"/>
                  </a:srgbClr>
                </a:solidFill>
                <a:latin typeface="微软雅黑" pitchFamily="34" charset="-122"/>
                <a:ea typeface="微软雅黑" pitchFamily="34" charset="-122"/>
              </a:rPr>
              <a:t>掩码</a:t>
            </a:r>
            <a:r>
              <a:rPr lang="zh-CN" altLang="en-US" sz="1600" smtClean="0">
                <a:solidFill>
                  <a:srgbClr val="4BACC6">
                    <a:lumMod val="75000"/>
                  </a:srgbClr>
                </a:solidFill>
                <a:latin typeface="微软雅黑" pitchFamily="34" charset="-122"/>
                <a:ea typeface="微软雅黑" pitchFamily="34" charset="-122"/>
              </a:rPr>
              <a:t>数组可以</a:t>
            </a:r>
            <a:r>
              <a:rPr lang="zh-CN" altLang="en-US" sz="1600">
                <a:solidFill>
                  <a:srgbClr val="4BACC6">
                    <a:lumMod val="75000"/>
                  </a:srgbClr>
                </a:solidFill>
                <a:latin typeface="微软雅黑" pitchFamily="34" charset="-122"/>
                <a:ea typeface="微软雅黑" pitchFamily="34" charset="-122"/>
              </a:rPr>
              <a:t>方便的处理缺失值或者被污染的值。</a:t>
            </a:r>
            <a:r>
              <a:rPr lang="en-US" altLang="zh-CN" sz="1600" smtClean="0">
                <a:solidFill>
                  <a:srgbClr val="4BACC6">
                    <a:lumMod val="75000"/>
                  </a:srgbClr>
                </a:solidFill>
                <a:latin typeface="微软雅黑" pitchFamily="34" charset="-122"/>
                <a:ea typeface="微软雅黑" pitchFamily="34" charset="-122"/>
              </a:rPr>
              <a:t>Numpy.ma</a:t>
            </a:r>
            <a:r>
              <a:rPr lang="zh-CN" altLang="en-US" sz="1600">
                <a:solidFill>
                  <a:srgbClr val="4BACC6">
                    <a:lumMod val="75000"/>
                  </a:srgbClr>
                </a:solidFill>
                <a:latin typeface="微软雅黑" pitchFamily="34" charset="-122"/>
                <a:ea typeface="微软雅黑" pitchFamily="34" charset="-122"/>
              </a:rPr>
              <a:t>子程序包提供的掩码式数组隶属于</a:t>
            </a:r>
            <a:r>
              <a:rPr lang="en-US" altLang="zh-CN" sz="1600">
                <a:solidFill>
                  <a:srgbClr val="4BACC6">
                    <a:lumMod val="75000"/>
                  </a:srgbClr>
                </a:solidFill>
                <a:latin typeface="微软雅黑" pitchFamily="34" charset="-122"/>
                <a:ea typeface="微软雅黑" pitchFamily="34" charset="-122"/>
              </a:rPr>
              <a:t>ndarray</a:t>
            </a:r>
            <a:r>
              <a:rPr lang="zh-CN" altLang="en-US" sz="1600">
                <a:solidFill>
                  <a:srgbClr val="4BACC6">
                    <a:lumMod val="75000"/>
                  </a:srgbClr>
                </a:solidFill>
                <a:latin typeface="微软雅黑" pitchFamily="34" charset="-122"/>
                <a:ea typeface="微软雅黑" pitchFamily="34" charset="-122"/>
              </a:rPr>
              <a:t>，带有一个掩码</a:t>
            </a:r>
            <a:r>
              <a:rPr lang="zh-CN" altLang="en-US" sz="1600" smtClean="0">
                <a:solidFill>
                  <a:srgbClr val="4BACC6">
                    <a:lumMod val="75000"/>
                  </a:srgbClr>
                </a:solidFill>
                <a:latin typeface="微软雅黑" pitchFamily="34" charset="-122"/>
                <a:ea typeface="微软雅黑" pitchFamily="34" charset="-122"/>
              </a:rPr>
              <a:t>。</a:t>
            </a:r>
            <a:endParaRPr lang="en-US" altLang="zh-CN" sz="1600">
              <a:solidFill>
                <a:srgbClr val="4BACC6">
                  <a:lumMod val="75000"/>
                </a:srgbClr>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163" y="2869625"/>
            <a:ext cx="4609673"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0157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492990"/>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随机数</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创建掩码式</a:t>
            </a:r>
            <a:r>
              <a:rPr lang="en-US" altLang="zh-CN" b="1">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a:t>
            </a:r>
            <a:endParaRPr lang="en-US" altLang="zh-CN" b="1" smtClean="0">
              <a:solidFill>
                <a:schemeClr val="accent5">
                  <a:lumMod val="50000"/>
                </a:schemeClr>
              </a:solidFill>
              <a:latin typeface="微软雅黑" pitchFamily="34" charset="-122"/>
              <a:ea typeface="微软雅黑" pitchFamily="34" charset="-122"/>
            </a:endParaRPr>
          </a:p>
          <a:p>
            <a:pPr lvl="0" indent="403225" latinLnBrk="0">
              <a:lnSpc>
                <a:spcPct val="150000"/>
              </a:lnSpc>
            </a:pPr>
            <a:r>
              <a:rPr lang="zh-CN" altLang="en-US" sz="1600">
                <a:solidFill>
                  <a:srgbClr val="4BACC6">
                    <a:lumMod val="75000"/>
                  </a:srgbClr>
                </a:solidFill>
                <a:latin typeface="微软雅黑" pitchFamily="34" charset="-122"/>
                <a:ea typeface="微软雅黑" pitchFamily="34" charset="-122"/>
              </a:rPr>
              <a:t>所谓掩码，就是掩盖的意思。上述代码中，掩藏了数组的前</a:t>
            </a:r>
            <a:r>
              <a:rPr lang="en-US" altLang="zh-CN" sz="1600">
                <a:solidFill>
                  <a:srgbClr val="4BACC6">
                    <a:lumMod val="75000"/>
                  </a:srgbClr>
                </a:solidFill>
                <a:latin typeface="微软雅黑" pitchFamily="34" charset="-122"/>
                <a:ea typeface="微软雅黑" pitchFamily="34" charset="-122"/>
              </a:rPr>
              <a:t>3</a:t>
            </a:r>
            <a:r>
              <a:rPr lang="zh-CN" altLang="en-US" sz="1600">
                <a:solidFill>
                  <a:srgbClr val="4BACC6">
                    <a:lumMod val="75000"/>
                  </a:srgbClr>
                </a:solidFill>
                <a:latin typeface="微软雅黑" pitchFamily="34" charset="-122"/>
                <a:ea typeface="微软雅黑" pitchFamily="34" charset="-122"/>
              </a:rPr>
              <a:t>个元素，形成了一个新的掩码</a:t>
            </a:r>
            <a:r>
              <a:rPr lang="zh-CN" altLang="en-US" sz="1600">
                <a:solidFill>
                  <a:srgbClr val="4BACC6">
                    <a:lumMod val="75000"/>
                  </a:srgbClr>
                </a:solidFill>
                <a:latin typeface="微软雅黑" pitchFamily="34" charset="-122"/>
                <a:ea typeface="微软雅黑" pitchFamily="34" charset="-122"/>
              </a:rPr>
              <a:t>数组</a:t>
            </a:r>
            <a:r>
              <a:rPr lang="zh-CN" altLang="en-US" sz="1600" smtClean="0">
                <a:solidFill>
                  <a:srgbClr val="4BACC6">
                    <a:lumMod val="75000"/>
                  </a:srgbClr>
                </a:solidFill>
                <a:latin typeface="微软雅黑" pitchFamily="34" charset="-122"/>
                <a:ea typeface="微软雅黑" pitchFamily="34" charset="-122"/>
              </a:rPr>
              <a:t>，其中被</a:t>
            </a:r>
            <a:r>
              <a:rPr lang="zh-CN" altLang="en-US" sz="1600">
                <a:solidFill>
                  <a:srgbClr val="4BACC6">
                    <a:lumMod val="75000"/>
                  </a:srgbClr>
                </a:solidFill>
                <a:latin typeface="微软雅黑" pitchFamily="34" charset="-122"/>
                <a:ea typeface="微软雅黑" pitchFamily="34" charset="-122"/>
              </a:rPr>
              <a:t>掩藏的前</a:t>
            </a:r>
            <a:r>
              <a:rPr lang="en-US" altLang="zh-CN" sz="1600">
                <a:solidFill>
                  <a:srgbClr val="4BACC6">
                    <a:lumMod val="75000"/>
                  </a:srgbClr>
                </a:solidFill>
                <a:latin typeface="微软雅黑" pitchFamily="34" charset="-122"/>
                <a:ea typeface="微软雅黑" pitchFamily="34" charset="-122"/>
              </a:rPr>
              <a:t>3</a:t>
            </a:r>
            <a:r>
              <a:rPr lang="zh-CN" altLang="en-US" sz="1600">
                <a:solidFill>
                  <a:srgbClr val="4BACC6">
                    <a:lumMod val="75000"/>
                  </a:srgbClr>
                </a:solidFill>
                <a:latin typeface="微软雅黑" pitchFamily="34" charset="-122"/>
                <a:ea typeface="微软雅黑" pitchFamily="34" charset="-122"/>
              </a:rPr>
              <a:t>位用短横</a:t>
            </a:r>
            <a:r>
              <a:rPr lang="zh-CN" altLang="en-US" sz="1600">
                <a:solidFill>
                  <a:srgbClr val="4BACC6">
                    <a:lumMod val="75000"/>
                  </a:srgbClr>
                </a:solidFill>
                <a:latin typeface="微软雅黑" pitchFamily="34" charset="-122"/>
                <a:ea typeface="微软雅黑" pitchFamily="34" charset="-122"/>
              </a:rPr>
              <a:t>杠</a:t>
            </a:r>
            <a:r>
              <a:rPr lang="zh-CN" altLang="en-US" sz="1600" smtClean="0">
                <a:solidFill>
                  <a:srgbClr val="4BACC6">
                    <a:lumMod val="75000"/>
                  </a:srgbClr>
                </a:solidFill>
                <a:latin typeface="微软雅黑" pitchFamily="34" charset="-122"/>
                <a:ea typeface="微软雅黑" pitchFamily="34" charset="-122"/>
              </a:rPr>
              <a:t>表示。对</a:t>
            </a:r>
            <a:r>
              <a:rPr lang="zh-CN" altLang="en-US" sz="1600">
                <a:solidFill>
                  <a:srgbClr val="4BACC6">
                    <a:lumMod val="75000"/>
                  </a:srgbClr>
                </a:solidFill>
                <a:latin typeface="微软雅黑" pitchFamily="34" charset="-122"/>
                <a:ea typeface="微软雅黑" pitchFamily="34" charset="-122"/>
              </a:rPr>
              <a:t>原始数组和对应的掩码数组同时</a:t>
            </a:r>
            <a:r>
              <a:rPr lang="zh-CN" altLang="en-US" sz="1600">
                <a:solidFill>
                  <a:srgbClr val="4BACC6">
                    <a:lumMod val="75000"/>
                  </a:srgbClr>
                </a:solidFill>
                <a:latin typeface="微软雅黑" pitchFamily="34" charset="-122"/>
                <a:ea typeface="微软雅黑" pitchFamily="34" charset="-122"/>
              </a:rPr>
              <a:t>求</a:t>
            </a:r>
            <a:r>
              <a:rPr lang="zh-CN" altLang="en-US" sz="1600" smtClean="0">
                <a:solidFill>
                  <a:srgbClr val="4BACC6">
                    <a:lumMod val="75000"/>
                  </a:srgbClr>
                </a:solidFill>
                <a:latin typeface="微软雅黑" pitchFamily="34" charset="-122"/>
                <a:ea typeface="微软雅黑" pitchFamily="34" charset="-122"/>
              </a:rPr>
              <a:t>最小值时，发现只有</a:t>
            </a:r>
            <a:r>
              <a:rPr lang="zh-CN" altLang="en-US" sz="1600">
                <a:solidFill>
                  <a:srgbClr val="4BACC6">
                    <a:lumMod val="75000"/>
                  </a:srgbClr>
                </a:solidFill>
                <a:latin typeface="微软雅黑" pitchFamily="34" charset="-122"/>
                <a:ea typeface="微软雅黑" pitchFamily="34" charset="-122"/>
              </a:rPr>
              <a:t>未被掩藏的元素参与了</a:t>
            </a:r>
            <a:r>
              <a:rPr lang="zh-CN" altLang="en-US" sz="1600">
                <a:solidFill>
                  <a:srgbClr val="4BACC6">
                    <a:lumMod val="75000"/>
                  </a:srgbClr>
                </a:solidFill>
                <a:latin typeface="微软雅黑" pitchFamily="34" charset="-122"/>
                <a:ea typeface="微软雅黑" pitchFamily="34" charset="-122"/>
              </a:rPr>
              <a:t>计算</a:t>
            </a:r>
            <a:r>
              <a:rPr lang="zh-CN" altLang="en-US" sz="1600" smtClean="0">
                <a:solidFill>
                  <a:srgbClr val="4BACC6">
                    <a:lumMod val="75000"/>
                  </a:srgbClr>
                </a:solidFill>
                <a:latin typeface="微软雅黑" pitchFamily="34" charset="-122"/>
                <a:ea typeface="微软雅黑" pitchFamily="34" charset="-122"/>
              </a:rPr>
              <a:t>。</a:t>
            </a:r>
            <a:endParaRPr lang="zh-CN" altLang="en-US" sz="1600">
              <a:solidFill>
                <a:srgbClr val="4BACC6">
                  <a:lumMod val="75000"/>
                </a:srgbClr>
              </a:solidFill>
              <a:latin typeface="微软雅黑" pitchFamily="34" charset="-122"/>
              <a:ea typeface="微软雅黑" pitchFamily="34" charset="-122"/>
            </a:endParaRPr>
          </a:p>
          <a:p>
            <a:pPr lvl="0" indent="403225" latinLnBrk="0">
              <a:lnSpc>
                <a:spcPct val="150000"/>
              </a:lnSpc>
            </a:pPr>
            <a:r>
              <a:rPr lang="zh-CN" altLang="en-US" sz="1600">
                <a:solidFill>
                  <a:srgbClr val="4BACC6">
                    <a:lumMod val="75000"/>
                  </a:srgbClr>
                </a:solidFill>
                <a:latin typeface="微软雅黑" pitchFamily="34" charset="-122"/>
                <a:ea typeface="微软雅黑" pitchFamily="34" charset="-122"/>
              </a:rPr>
              <a:t>掩码数组赋予了我们重新选择元素的权利，而不用改变矩阵的维度。在可视化领域，最典型的应用就是绘制三角热图，</a:t>
            </a:r>
            <a:r>
              <a:rPr lang="zh-CN" altLang="en-US" sz="1600">
                <a:solidFill>
                  <a:srgbClr val="4BACC6">
                    <a:lumMod val="75000"/>
                  </a:srgbClr>
                </a:solidFill>
                <a:latin typeface="微软雅黑" pitchFamily="34" charset="-122"/>
                <a:ea typeface="微软雅黑" pitchFamily="34" charset="-122"/>
              </a:rPr>
              <a:t>代码</a:t>
            </a:r>
            <a:r>
              <a:rPr lang="zh-CN" altLang="en-US" sz="1600" smtClean="0">
                <a:solidFill>
                  <a:srgbClr val="4BACC6">
                    <a:lumMod val="75000"/>
                  </a:srgbClr>
                </a:solidFill>
                <a:latin typeface="微软雅黑" pitchFamily="34" charset="-122"/>
                <a:ea typeface="微软雅黑" pitchFamily="34" charset="-122"/>
              </a:rPr>
              <a:t>如下：</a:t>
            </a:r>
            <a:endParaRPr lang="zh-CN" altLang="en-US" sz="1600">
              <a:solidFill>
                <a:srgbClr val="4BACC6">
                  <a:lumMod val="75000"/>
                </a:srgbClr>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3552566"/>
            <a:ext cx="4032448" cy="2270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0157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7" dur="500"/>
                                        <p:tgtEl>
                                          <p:spTgt spid="5">
                                            <p:txEl>
                                              <p:pRg st="1" end="1"/>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1" dur="500"/>
                                        <p:tgtEl>
                                          <p:spTgt spid="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2050"/>
                                        </p:tgtEl>
                                        <p:attrNameLst>
                                          <p:attrName>style.visibility</p:attrName>
                                        </p:attrNameLst>
                                      </p:cBhvr>
                                      <p:to>
                                        <p:strVal val="visible"/>
                                      </p:to>
                                    </p:set>
                                    <p:anim calcmode="lin" valueType="num">
                                      <p:cBhvr>
                                        <p:cTn id="16" dur="500" fill="hold"/>
                                        <p:tgtEl>
                                          <p:spTgt spid="2050"/>
                                        </p:tgtEl>
                                        <p:attrNameLst>
                                          <p:attrName>ppt_w</p:attrName>
                                        </p:attrNameLst>
                                      </p:cBhvr>
                                      <p:tavLst>
                                        <p:tav tm="0">
                                          <p:val>
                                            <p:fltVal val="0"/>
                                          </p:val>
                                        </p:tav>
                                        <p:tav tm="100000">
                                          <p:val>
                                            <p:strVal val="#ppt_w"/>
                                          </p:val>
                                        </p:tav>
                                      </p:tavLst>
                                    </p:anim>
                                    <p:anim calcmode="lin" valueType="num">
                                      <p:cBhvr>
                                        <p:cTn id="17" dur="500" fill="hold"/>
                                        <p:tgtEl>
                                          <p:spTgt spid="2050"/>
                                        </p:tgtEl>
                                        <p:attrNameLst>
                                          <p:attrName>ppt_h</p:attrName>
                                        </p:attrNameLst>
                                      </p:cBhvr>
                                      <p:tavLst>
                                        <p:tav tm="0">
                                          <p:val>
                                            <p:fltVal val="0"/>
                                          </p:val>
                                        </p:tav>
                                        <p:tav tm="100000">
                                          <p:val>
                                            <p:strVal val="#ppt_h"/>
                                          </p:val>
                                        </p:tav>
                                      </p:tavLst>
                                    </p:anim>
                                    <p:animEffect transition="in" filter="fade">
                                      <p:cBhvr>
                                        <p:cTn id="18"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015663"/>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随机数</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创建掩码式</a:t>
            </a:r>
            <a:r>
              <a:rPr lang="en-US" altLang="zh-CN" b="1">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a:t>
            </a:r>
            <a:endParaRPr lang="en-US" altLang="zh-CN" b="1" smtClean="0">
              <a:solidFill>
                <a:schemeClr val="accent5">
                  <a:lumMod val="50000"/>
                </a:schemeClr>
              </a:solidFill>
              <a:latin typeface="微软雅黑" pitchFamily="34" charset="-122"/>
              <a:ea typeface="微软雅黑" pitchFamily="34" charset="-122"/>
            </a:endParaRPr>
          </a:p>
          <a:p>
            <a:pPr lvl="0" indent="403225" latinLnBrk="0">
              <a:lnSpc>
                <a:spcPct val="150000"/>
              </a:lnSpc>
            </a:pPr>
            <a:r>
              <a:rPr lang="zh-CN" altLang="en-US" sz="1600">
                <a:solidFill>
                  <a:srgbClr val="4BACC6">
                    <a:lumMod val="75000"/>
                  </a:srgbClr>
                </a:solidFill>
                <a:latin typeface="微软雅黑" pitchFamily="34" charset="-122"/>
                <a:ea typeface="微软雅黑" pitchFamily="34" charset="-122"/>
              </a:rPr>
              <a:t>在</a:t>
            </a:r>
            <a:r>
              <a:rPr lang="en-US" altLang="zh-CN" sz="1600">
                <a:solidFill>
                  <a:srgbClr val="4BACC6">
                    <a:lumMod val="75000"/>
                  </a:srgbClr>
                </a:solidFill>
                <a:latin typeface="微软雅黑" pitchFamily="34" charset="-122"/>
                <a:ea typeface="微软雅黑" pitchFamily="34" charset="-122"/>
              </a:rPr>
              <a:t>numpy.ma</a:t>
            </a:r>
            <a:r>
              <a:rPr lang="zh-CN" altLang="en-US" sz="1600">
                <a:solidFill>
                  <a:srgbClr val="4BACC6">
                    <a:lumMod val="75000"/>
                  </a:srgbClr>
                </a:solidFill>
                <a:latin typeface="微软雅黑" pitchFamily="34" charset="-122"/>
                <a:ea typeface="微软雅黑" pitchFamily="34" charset="-122"/>
              </a:rPr>
              <a:t>子模块中，还提供了多种创建掩码数组的方式，</a:t>
            </a:r>
            <a:r>
              <a:rPr lang="zh-CN" altLang="en-US" sz="1600">
                <a:solidFill>
                  <a:srgbClr val="4BACC6">
                    <a:lumMod val="75000"/>
                  </a:srgbClr>
                </a:solidFill>
                <a:latin typeface="微软雅黑" pitchFamily="34" charset="-122"/>
                <a:ea typeface="微软雅黑" pitchFamily="34" charset="-122"/>
              </a:rPr>
              <a:t>用法</a:t>
            </a:r>
            <a:r>
              <a:rPr lang="zh-CN" altLang="en-US" sz="1600" smtClean="0">
                <a:solidFill>
                  <a:srgbClr val="4BACC6">
                    <a:lumMod val="75000"/>
                  </a:srgbClr>
                </a:solidFill>
                <a:latin typeface="微软雅黑" pitchFamily="34" charset="-122"/>
                <a:ea typeface="微软雅黑" pitchFamily="34" charset="-122"/>
              </a:rPr>
              <a:t>如下：</a:t>
            </a:r>
            <a:endParaRPr lang="zh-CN" altLang="en-US" sz="1600">
              <a:solidFill>
                <a:srgbClr val="4BACC6">
                  <a:lumMod val="75000"/>
                </a:srgbClr>
              </a:solidFill>
              <a:latin typeface="微软雅黑" pitchFamily="34" charset="-122"/>
              <a:ea typeface="微软雅黑"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060848"/>
            <a:ext cx="4608512" cy="4147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567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 calcmode="lin" valueType="num">
                                      <p:cBhvr>
                                        <p:cTn id="12" dur="500" fill="hold"/>
                                        <p:tgtEl>
                                          <p:spTgt spid="3074"/>
                                        </p:tgtEl>
                                        <p:attrNameLst>
                                          <p:attrName>ppt_w</p:attrName>
                                        </p:attrNameLst>
                                      </p:cBhvr>
                                      <p:tavLst>
                                        <p:tav tm="0">
                                          <p:val>
                                            <p:fltVal val="0"/>
                                          </p:val>
                                        </p:tav>
                                        <p:tav tm="100000">
                                          <p:val>
                                            <p:strVal val="#ppt_w"/>
                                          </p:val>
                                        </p:tav>
                                      </p:tavLst>
                                    </p:anim>
                                    <p:anim calcmode="lin" valueType="num">
                                      <p:cBhvr>
                                        <p:cTn id="13" dur="500" fill="hold"/>
                                        <p:tgtEl>
                                          <p:spTgt spid="3074"/>
                                        </p:tgtEl>
                                        <p:attrNameLst>
                                          <p:attrName>ppt_h</p:attrName>
                                        </p:attrNameLst>
                                      </p:cBhvr>
                                      <p:tavLst>
                                        <p:tav tm="0">
                                          <p:val>
                                            <p:fltVal val="0"/>
                                          </p:val>
                                        </p:tav>
                                        <p:tav tm="100000">
                                          <p:val>
                                            <p:strVal val="#ppt_h"/>
                                          </p:val>
                                        </p:tav>
                                      </p:tavLst>
                                    </p:anim>
                                    <p:animEffect transition="in" filter="fade">
                                      <p:cBhvr>
                                        <p:cTn id="14"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862322"/>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随机数</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忽略负值和</a:t>
            </a:r>
            <a:r>
              <a:rPr lang="zh-CN" altLang="en-US" b="1" smtClean="0">
                <a:solidFill>
                  <a:schemeClr val="accent5">
                    <a:lumMod val="50000"/>
                  </a:schemeClr>
                </a:solidFill>
                <a:latin typeface="微软雅黑" pitchFamily="34" charset="-122"/>
                <a:ea typeface="微软雅黑" pitchFamily="34" charset="-122"/>
              </a:rPr>
              <a:t>极值</a:t>
            </a:r>
            <a:endParaRPr lang="en-US" altLang="zh-CN" b="1" smtClean="0">
              <a:solidFill>
                <a:schemeClr val="accent5">
                  <a:lumMod val="50000"/>
                </a:schemeClr>
              </a:solidFill>
              <a:latin typeface="微软雅黑" pitchFamily="34" charset="-122"/>
              <a:ea typeface="微软雅黑" pitchFamily="34" charset="-122"/>
            </a:endParaRPr>
          </a:p>
          <a:p>
            <a:pPr lvl="0" indent="403225" latinLnBrk="0">
              <a:lnSpc>
                <a:spcPct val="150000"/>
              </a:lnSpc>
            </a:pPr>
            <a:r>
              <a:rPr lang="zh-CN" altLang="en-US" sz="1600">
                <a:solidFill>
                  <a:srgbClr val="4BACC6">
                    <a:lumMod val="75000"/>
                  </a:srgbClr>
                </a:solidFill>
                <a:latin typeface="微软雅黑" pitchFamily="34" charset="-122"/>
                <a:ea typeface="微软雅黑" pitchFamily="34" charset="-122"/>
              </a:rPr>
              <a:t>当希望忽略负值，例如对数组的值取对数时，掩码式数组将会非常有用；此外，剔除异常值时，我们也会用到掩码式数组。这项工作是以极值的上下限为基础的</a:t>
            </a:r>
            <a:r>
              <a:rPr lang="zh-CN" altLang="en-US" sz="1600" smtClean="0">
                <a:solidFill>
                  <a:srgbClr val="4BACC6">
                    <a:lumMod val="75000"/>
                  </a:srgbClr>
                </a:solidFill>
                <a:latin typeface="微软雅黑" pitchFamily="34" charset="-122"/>
                <a:ea typeface="微软雅黑" pitchFamily="34" charset="-122"/>
              </a:rPr>
              <a:t>。</a:t>
            </a:r>
            <a:endParaRPr lang="en-US" altLang="zh-CN" sz="1600" smtClean="0">
              <a:solidFill>
                <a:srgbClr val="4BACC6">
                  <a:lumMod val="75000"/>
                </a:srgbClr>
              </a:solidFill>
              <a:latin typeface="微软雅黑" pitchFamily="34" charset="-122"/>
              <a:ea typeface="微软雅黑" pitchFamily="34" charset="-122"/>
            </a:endParaRPr>
          </a:p>
          <a:p>
            <a:pPr lvl="0" indent="403225" latinLnBrk="0">
              <a:lnSpc>
                <a:spcPct val="150000"/>
              </a:lnSpc>
            </a:pPr>
            <a:r>
              <a:rPr lang="en-US" altLang="zh-CN" sz="1600">
                <a:solidFill>
                  <a:srgbClr val="4BACC6">
                    <a:lumMod val="75000"/>
                  </a:srgbClr>
                </a:solidFill>
                <a:latin typeface="微软雅黑" pitchFamily="34" charset="-122"/>
                <a:ea typeface="微软雅黑" pitchFamily="34" charset="-122"/>
              </a:rPr>
              <a:t>Numpy.ma</a:t>
            </a:r>
            <a:r>
              <a:rPr lang="zh-CN" altLang="en-US" sz="1600">
                <a:solidFill>
                  <a:srgbClr val="4BACC6">
                    <a:lumMod val="75000"/>
                  </a:srgbClr>
                </a:solidFill>
                <a:latin typeface="微软雅黑" pitchFamily="34" charset="-122"/>
                <a:ea typeface="微软雅黑" pitchFamily="34" charset="-122"/>
              </a:rPr>
              <a:t>子程序包中的函数可以屏蔽数组中被视为无效的元素，例如无法应用</a:t>
            </a:r>
            <a:r>
              <a:rPr lang="en-US" altLang="zh-CN" sz="1600">
                <a:solidFill>
                  <a:srgbClr val="4BACC6">
                    <a:lumMod val="75000"/>
                  </a:srgbClr>
                </a:solidFill>
                <a:latin typeface="微软雅黑" pitchFamily="34" charset="-122"/>
                <a:ea typeface="微软雅黑" pitchFamily="34" charset="-122"/>
              </a:rPr>
              <a:t>log()</a:t>
            </a:r>
            <a:r>
              <a:rPr lang="zh-CN" altLang="en-US" sz="1600">
                <a:solidFill>
                  <a:srgbClr val="4BACC6">
                    <a:lumMod val="75000"/>
                  </a:srgbClr>
                </a:solidFill>
                <a:latin typeface="微软雅黑" pitchFamily="34" charset="-122"/>
                <a:ea typeface="微软雅黑" pitchFamily="34" charset="-122"/>
              </a:rPr>
              <a:t>和</a:t>
            </a:r>
            <a:r>
              <a:rPr lang="en-US" altLang="zh-CN" sz="1600">
                <a:solidFill>
                  <a:srgbClr val="4BACC6">
                    <a:lumMod val="75000"/>
                  </a:srgbClr>
                </a:solidFill>
                <a:latin typeface="微软雅黑" pitchFamily="34" charset="-122"/>
                <a:ea typeface="微软雅黑" pitchFamily="34" charset="-122"/>
              </a:rPr>
              <a:t>sqrt()</a:t>
            </a:r>
            <a:r>
              <a:rPr lang="zh-CN" altLang="en-US" sz="1600">
                <a:solidFill>
                  <a:srgbClr val="4BACC6">
                    <a:lumMod val="75000"/>
                  </a:srgbClr>
                </a:solidFill>
                <a:latin typeface="微软雅黑" pitchFamily="34" charset="-122"/>
                <a:ea typeface="微软雅黑" pitchFamily="34" charset="-122"/>
              </a:rPr>
              <a:t>函数的负值元素。被屏蔽的值类似于关系数据库和程序设计中的</a:t>
            </a:r>
            <a:r>
              <a:rPr lang="en-US" altLang="zh-CN" sz="1600">
                <a:solidFill>
                  <a:srgbClr val="4BACC6">
                    <a:lumMod val="75000"/>
                  </a:srgbClr>
                </a:solidFill>
                <a:latin typeface="微软雅黑" pitchFamily="34" charset="-122"/>
                <a:ea typeface="微软雅黑" pitchFamily="34" charset="-122"/>
              </a:rPr>
              <a:t>NULL</a:t>
            </a:r>
            <a:r>
              <a:rPr lang="zh-CN" altLang="en-US" sz="1600">
                <a:solidFill>
                  <a:srgbClr val="4BACC6">
                    <a:lumMod val="75000"/>
                  </a:srgbClr>
                </a:solidFill>
                <a:latin typeface="微软雅黑" pitchFamily="34" charset="-122"/>
                <a:ea typeface="微软雅黑" pitchFamily="34" charset="-122"/>
              </a:rPr>
              <a:t>值，对被屏蔽的值进行运算时，给它的都是一个屏蔽后的</a:t>
            </a:r>
            <a:r>
              <a:rPr lang="zh-CN" altLang="en-US" sz="1600" smtClean="0">
                <a:solidFill>
                  <a:srgbClr val="4BACC6">
                    <a:lumMod val="75000"/>
                  </a:srgbClr>
                </a:solidFill>
                <a:latin typeface="微软雅黑" pitchFamily="34" charset="-122"/>
                <a:ea typeface="微软雅黑" pitchFamily="34" charset="-122"/>
              </a:rPr>
              <a:t>值。</a:t>
            </a:r>
            <a:endParaRPr lang="en-US" altLang="zh-CN" sz="1600">
              <a:solidFill>
                <a:srgbClr val="4BACC6">
                  <a:lumMod val="75000"/>
                </a:srgbClr>
              </a:solidFill>
              <a:latin typeface="微软雅黑" pitchFamily="34" charset="-122"/>
              <a:ea typeface="微软雅黑" pitchFamily="34" charset="-122"/>
            </a:endParaRPr>
          </a:p>
          <a:p>
            <a:pPr lvl="0" indent="403225" latinLnBrk="0">
              <a:lnSpc>
                <a:spcPct val="150000"/>
              </a:lnSpc>
            </a:pPr>
            <a:r>
              <a:rPr lang="zh-CN" altLang="en-US" sz="1600" smtClean="0">
                <a:solidFill>
                  <a:srgbClr val="4BACC6">
                    <a:lumMod val="75000"/>
                  </a:srgbClr>
                </a:solidFill>
                <a:latin typeface="微软雅黑" pitchFamily="34" charset="-122"/>
                <a:ea typeface="微软雅黑" pitchFamily="34" charset="-122"/>
              </a:rPr>
              <a:t>下面</a:t>
            </a:r>
            <a:r>
              <a:rPr lang="zh-CN" altLang="en-US" sz="1600">
                <a:solidFill>
                  <a:srgbClr val="4BACC6">
                    <a:lumMod val="75000"/>
                  </a:srgbClr>
                </a:solidFill>
                <a:latin typeface="微软雅黑" pitchFamily="34" charset="-122"/>
                <a:ea typeface="微软雅黑" pitchFamily="34" charset="-122"/>
              </a:rPr>
              <a:t>我们以来源于美国职业棒球大联盟（</a:t>
            </a:r>
            <a:r>
              <a:rPr lang="en-US" altLang="zh-CN" sz="1600">
                <a:solidFill>
                  <a:srgbClr val="4BACC6">
                    <a:lumMod val="75000"/>
                  </a:srgbClr>
                </a:solidFill>
                <a:latin typeface="微软雅黑" pitchFamily="34" charset="-122"/>
                <a:ea typeface="微软雅黑" pitchFamily="34" charset="-122"/>
              </a:rPr>
              <a:t>MLB</a:t>
            </a:r>
            <a:r>
              <a:rPr lang="zh-CN" altLang="en-US" sz="1600">
                <a:solidFill>
                  <a:srgbClr val="4BACC6">
                    <a:lumMod val="75000"/>
                  </a:srgbClr>
                </a:solidFill>
                <a:latin typeface="微软雅黑" pitchFamily="34" charset="-122"/>
                <a:ea typeface="微软雅黑" pitchFamily="34" charset="-122"/>
              </a:rPr>
              <a:t>）选手的薪金数据为</a:t>
            </a:r>
            <a:r>
              <a:rPr lang="zh-CN" altLang="en-US" sz="1600" smtClean="0">
                <a:solidFill>
                  <a:srgbClr val="4BACC6">
                    <a:lumMod val="75000"/>
                  </a:srgbClr>
                </a:solidFill>
                <a:latin typeface="微软雅黑" pitchFamily="34" charset="-122"/>
                <a:ea typeface="微软雅黑" pitchFamily="34" charset="-122"/>
              </a:rPr>
              <a:t>例</a:t>
            </a:r>
            <a:r>
              <a:rPr lang="zh-CN" altLang="en-US" sz="1600">
                <a:solidFill>
                  <a:srgbClr val="4BACC6">
                    <a:lumMod val="75000"/>
                  </a:srgbClr>
                </a:solidFill>
                <a:latin typeface="微软雅黑" pitchFamily="34" charset="-122"/>
                <a:ea typeface="微软雅黑" pitchFamily="34" charset="-122"/>
              </a:rPr>
              <a:t>。</a:t>
            </a:r>
            <a:endParaRPr lang="en-US" altLang="zh-CN" sz="1600">
              <a:solidFill>
                <a:srgbClr val="4BACC6">
                  <a:lumMod val="75000"/>
                </a:srgbClr>
              </a:solidFill>
              <a:latin typeface="微软雅黑" pitchFamily="34" charset="-122"/>
              <a:ea typeface="微软雅黑" pitchFamily="34" charset="-122"/>
            </a:endParaRPr>
          </a:p>
        </p:txBody>
      </p:sp>
    </p:spTree>
    <p:extLst>
      <p:ext uri="{BB962C8B-B14F-4D97-AF65-F5344CB8AC3E}">
        <p14:creationId xmlns:p14="http://schemas.microsoft.com/office/powerpoint/2010/main" val="363071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62783"/>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随机数</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忽略负值和</a:t>
            </a:r>
            <a:r>
              <a:rPr lang="zh-CN" altLang="en-US" b="1" smtClean="0">
                <a:solidFill>
                  <a:schemeClr val="accent5">
                    <a:lumMod val="50000"/>
                  </a:schemeClr>
                </a:solidFill>
                <a:latin typeface="微软雅黑" pitchFamily="34" charset="-122"/>
                <a:ea typeface="微软雅黑" pitchFamily="34" charset="-122"/>
              </a:rPr>
              <a:t>极值</a:t>
            </a:r>
            <a:endParaRPr lang="en-US" altLang="zh-CN" b="1" smtClean="0">
              <a:solidFill>
                <a:schemeClr val="accent5">
                  <a:lumMod val="50000"/>
                </a:schemeClr>
              </a:solidFill>
              <a:latin typeface="微软雅黑" pitchFamily="34" charset="-122"/>
              <a:ea typeface="微软雅黑" pitchFamily="34" charset="-122"/>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0546" y="1772816"/>
            <a:ext cx="5202907" cy="3675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719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p:cTn id="7" dur="500" fill="hold"/>
                                        <p:tgtEl>
                                          <p:spTgt spid="14338"/>
                                        </p:tgtEl>
                                        <p:attrNameLst>
                                          <p:attrName>ppt_w</p:attrName>
                                        </p:attrNameLst>
                                      </p:cBhvr>
                                      <p:tavLst>
                                        <p:tav tm="0">
                                          <p:val>
                                            <p:fltVal val="0"/>
                                          </p:val>
                                        </p:tav>
                                        <p:tav tm="100000">
                                          <p:val>
                                            <p:strVal val="#ppt_w"/>
                                          </p:val>
                                        </p:tav>
                                      </p:tavLst>
                                    </p:anim>
                                    <p:anim calcmode="lin" valueType="num">
                                      <p:cBhvr>
                                        <p:cTn id="8" dur="500" fill="hold"/>
                                        <p:tgtEl>
                                          <p:spTgt spid="14338"/>
                                        </p:tgtEl>
                                        <p:attrNameLst>
                                          <p:attrName>ppt_h</p:attrName>
                                        </p:attrNameLst>
                                      </p:cBhvr>
                                      <p:tavLst>
                                        <p:tav tm="0">
                                          <p:val>
                                            <p:fltVal val="0"/>
                                          </p:val>
                                        </p:tav>
                                        <p:tav tm="100000">
                                          <p:val>
                                            <p:strVal val="#ppt_h"/>
                                          </p:val>
                                        </p:tav>
                                      </p:tavLst>
                                    </p:anim>
                                    <p:animEffect transition="in" filter="fade">
                                      <p:cBhvr>
                                        <p:cTn id="9"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62783"/>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随机数</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忽略负值和</a:t>
            </a:r>
            <a:r>
              <a:rPr lang="zh-CN" altLang="en-US" b="1" smtClean="0">
                <a:solidFill>
                  <a:schemeClr val="accent5">
                    <a:lumMod val="50000"/>
                  </a:schemeClr>
                </a:solidFill>
                <a:latin typeface="微软雅黑" pitchFamily="34" charset="-122"/>
                <a:ea typeface="微软雅黑" pitchFamily="34" charset="-122"/>
              </a:rPr>
              <a:t>极值</a:t>
            </a:r>
            <a:endParaRPr lang="en-US" altLang="zh-CN" b="1" smtClean="0">
              <a:solidFill>
                <a:schemeClr val="accent5">
                  <a:lumMod val="50000"/>
                </a:schemeClr>
              </a:solidFill>
              <a:latin typeface="微软雅黑" pitchFamily="34" charset="-122"/>
              <a:ea typeface="微软雅黑" pitchFamily="34" charset="-122"/>
            </a:endParaRPr>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521" y="1988840"/>
            <a:ext cx="5348957" cy="2249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3723" y="2014914"/>
            <a:ext cx="4056552" cy="3218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863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p:cTn id="7" dur="500" fill="hold"/>
                                        <p:tgtEl>
                                          <p:spTgt spid="15363"/>
                                        </p:tgtEl>
                                        <p:attrNameLst>
                                          <p:attrName>ppt_w</p:attrName>
                                        </p:attrNameLst>
                                      </p:cBhvr>
                                      <p:tavLst>
                                        <p:tav tm="0">
                                          <p:val>
                                            <p:fltVal val="0"/>
                                          </p:val>
                                        </p:tav>
                                        <p:tav tm="100000">
                                          <p:val>
                                            <p:strVal val="#ppt_w"/>
                                          </p:val>
                                        </p:tav>
                                      </p:tavLst>
                                    </p:anim>
                                    <p:anim calcmode="lin" valueType="num">
                                      <p:cBhvr>
                                        <p:cTn id="8" dur="500" fill="hold"/>
                                        <p:tgtEl>
                                          <p:spTgt spid="15363"/>
                                        </p:tgtEl>
                                        <p:attrNameLst>
                                          <p:attrName>ppt_h</p:attrName>
                                        </p:attrNameLst>
                                      </p:cBhvr>
                                      <p:tavLst>
                                        <p:tav tm="0">
                                          <p:val>
                                            <p:fltVal val="0"/>
                                          </p:val>
                                        </p:tav>
                                        <p:tav tm="100000">
                                          <p:val>
                                            <p:strVal val="#ppt_h"/>
                                          </p:val>
                                        </p:tav>
                                      </p:tavLst>
                                    </p:anim>
                                    <p:animEffect transition="in" filter="fade">
                                      <p:cBhvr>
                                        <p:cTn id="9" dur="500"/>
                                        <p:tgtEl>
                                          <p:spTgt spid="15363"/>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15363"/>
                                        </p:tgtEl>
                                      </p:cBhvr>
                                    </p:animEffect>
                                    <p:set>
                                      <p:cBhvr>
                                        <p:cTn id="14" dur="1" fill="hold">
                                          <p:stCondLst>
                                            <p:cond delay="499"/>
                                          </p:stCondLst>
                                        </p:cTn>
                                        <p:tgtEl>
                                          <p:spTgt spid="1536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364"/>
                                        </p:tgtEl>
                                        <p:attrNameLst>
                                          <p:attrName>style.visibility</p:attrName>
                                        </p:attrNameLst>
                                      </p:cBhvr>
                                      <p:to>
                                        <p:strVal val="visible"/>
                                      </p:to>
                                    </p:set>
                                    <p:anim calcmode="lin" valueType="num">
                                      <p:cBhvr>
                                        <p:cTn id="19" dur="500" fill="hold"/>
                                        <p:tgtEl>
                                          <p:spTgt spid="15364"/>
                                        </p:tgtEl>
                                        <p:attrNameLst>
                                          <p:attrName>ppt_w</p:attrName>
                                        </p:attrNameLst>
                                      </p:cBhvr>
                                      <p:tavLst>
                                        <p:tav tm="0">
                                          <p:val>
                                            <p:fltVal val="0"/>
                                          </p:val>
                                        </p:tav>
                                        <p:tav tm="100000">
                                          <p:val>
                                            <p:strVal val="#ppt_w"/>
                                          </p:val>
                                        </p:tav>
                                      </p:tavLst>
                                    </p:anim>
                                    <p:anim calcmode="lin" valueType="num">
                                      <p:cBhvr>
                                        <p:cTn id="20" dur="500" fill="hold"/>
                                        <p:tgtEl>
                                          <p:spTgt spid="15364"/>
                                        </p:tgtEl>
                                        <p:attrNameLst>
                                          <p:attrName>ppt_h</p:attrName>
                                        </p:attrNameLst>
                                      </p:cBhvr>
                                      <p:tavLst>
                                        <p:tav tm="0">
                                          <p:val>
                                            <p:fltVal val="0"/>
                                          </p:val>
                                        </p:tav>
                                        <p:tav tm="100000">
                                          <p:val>
                                            <p:strVal val="#ppt_h"/>
                                          </p:val>
                                        </p:tav>
                                      </p:tavLst>
                                    </p:anim>
                                    <p:animEffect transition="in" filter="fade">
                                      <p:cBhvr>
                                        <p:cTn id="21"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flipH="1">
            <a:off x="-2" y="2000240"/>
            <a:ext cx="9143995" cy="2357454"/>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 name="TextBox 1"/>
          <p:cNvSpPr txBox="1">
            <a:spLocks noChangeArrowheads="1"/>
          </p:cNvSpPr>
          <p:nvPr/>
        </p:nvSpPr>
        <p:spPr bwMode="auto">
          <a:xfrm>
            <a:off x="0" y="2701369"/>
            <a:ext cx="8892480" cy="1015663"/>
          </a:xfrm>
          <a:prstGeom prst="rect">
            <a:avLst/>
          </a:prstGeom>
          <a:noFill/>
          <a:ln w="9525">
            <a:noFill/>
            <a:miter lim="800000"/>
            <a:headEnd/>
            <a:tailEnd/>
          </a:ln>
        </p:spPr>
        <p:txBody>
          <a:bodyPr wrap="square">
            <a:spAutoFit/>
          </a:bodyPr>
          <a:lstStyle/>
          <a:p>
            <a:pPr algn="r"/>
            <a:r>
              <a:rPr lang="en-US" altLang="ko-KR" sz="6000" b="1" dirty="0" smtClean="0">
                <a:solidFill>
                  <a:schemeClr val="tx1">
                    <a:lumMod val="75000"/>
                    <a:lumOff val="25000"/>
                  </a:schemeClr>
                </a:solidFill>
                <a:latin typeface="Arial" pitchFamily="34" charset="0"/>
                <a:ea typeface="맑은 고딕" pitchFamily="50" charset="-127"/>
                <a:cs typeface="Arial" pitchFamily="34" charset="0"/>
              </a:rPr>
              <a:t>THANK YOU</a:t>
            </a:r>
          </a:p>
        </p:txBody>
      </p:sp>
      <p:sp>
        <p:nvSpPr>
          <p:cNvPr id="7" name="TextBox 6">
            <a:hlinkClick r:id="rId2"/>
          </p:cNvPr>
          <p:cNvSpPr txBox="1"/>
          <p:nvPr/>
        </p:nvSpPr>
        <p:spPr>
          <a:xfrm>
            <a:off x="0" y="6577300"/>
            <a:ext cx="9144000" cy="215444"/>
          </a:xfrm>
          <a:prstGeom prst="rect">
            <a:avLst/>
          </a:prstGeom>
          <a:noFill/>
        </p:spPr>
        <p:txBody>
          <a:bodyPr wrap="square" rtlCol="0">
            <a:spAutoFit/>
          </a:bodyPr>
          <a:lstStyle/>
          <a:p>
            <a:pPr algn="ctr"/>
            <a:r>
              <a:rPr lang="en-US" altLang="ko-KR" sz="800" dirty="0" smtClean="0">
                <a:solidFill>
                  <a:schemeClr val="tx1">
                    <a:lumMod val="75000"/>
                    <a:lumOff val="25000"/>
                  </a:schemeClr>
                </a:solidFill>
                <a:latin typeface="Arial" pitchFamily="34" charset="0"/>
                <a:cs typeface="Arial" pitchFamily="34" charset="0"/>
              </a:rPr>
              <a:t>ALLPPT.com _ Free PowerPoint Templates, Diagrams and Charts</a:t>
            </a:r>
            <a:endParaRPr lang="ko-KR" altLang="en-US" sz="800"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val="3935913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3923</TotalTime>
  <Words>4585</Words>
  <Application>Microsoft Office PowerPoint</Application>
  <PresentationFormat>全屏显示(4:3)</PresentationFormat>
  <Paragraphs>387</Paragraphs>
  <Slides>99</Slides>
  <Notes>9</Notes>
  <HiddenSlides>0</HiddenSlides>
  <MMClips>0</MMClips>
  <ScaleCrop>false</ScaleCrop>
  <HeadingPairs>
    <vt:vector size="4" baseType="variant">
      <vt:variant>
        <vt:lpstr>主题</vt:lpstr>
      </vt:variant>
      <vt:variant>
        <vt:i4>1</vt:i4>
      </vt:variant>
      <vt:variant>
        <vt:lpstr>幻灯片标题</vt:lpstr>
      </vt:variant>
      <vt:variant>
        <vt:i4>99</vt:i4>
      </vt:variant>
    </vt:vector>
  </HeadingPairs>
  <TitlesOfParts>
    <vt:vector size="100" baseType="lpstr">
      <vt:lpstr>Office 테마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Gray-leaf-PowerPoint-Templates-Design-pptx</dc:title>
  <dc:creator>ALLPPT.COM</dc:creator>
  <cp:lastModifiedBy>Vector</cp:lastModifiedBy>
  <cp:revision>723</cp:revision>
  <dcterms:created xsi:type="dcterms:W3CDTF">2012-06-16T23:27:00Z</dcterms:created>
  <dcterms:modified xsi:type="dcterms:W3CDTF">2020-10-14T01:32:57Z</dcterms:modified>
</cp:coreProperties>
</file>