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sldIdLst>
    <p:sldId id="256" r:id="rId2"/>
    <p:sldId id="257" r:id="rId3"/>
    <p:sldId id="261" r:id="rId4"/>
    <p:sldId id="260" r:id="rId5"/>
    <p:sldId id="262" r:id="rId6"/>
    <p:sldId id="263" r:id="rId7"/>
    <p:sldId id="264" r:id="rId8"/>
    <p:sldId id="269" r:id="rId9"/>
    <p:sldId id="268" r:id="rId10"/>
    <p:sldId id="265" r:id="rId11"/>
    <p:sldId id="266" r:id="rId12"/>
    <p:sldId id="267" r:id="rId13"/>
    <p:sldId id="270" r:id="rId14"/>
    <p:sldId id="271" r:id="rId15"/>
    <p:sldId id="275" r:id="rId16"/>
    <p:sldId id="276" r:id="rId17"/>
    <p:sldId id="277" r:id="rId18"/>
    <p:sldId id="278" r:id="rId19"/>
    <p:sldId id="280" r:id="rId20"/>
    <p:sldId id="279" r:id="rId21"/>
    <p:sldId id="283" r:id="rId22"/>
    <p:sldId id="272" r:id="rId23"/>
    <p:sldId id="273" r:id="rId24"/>
    <p:sldId id="274" r:id="rId25"/>
    <p:sldId id="281" r:id="rId26"/>
    <p:sldId id="282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5" r:id="rId54"/>
    <p:sldId id="316" r:id="rId55"/>
    <p:sldId id="310" r:id="rId56"/>
    <p:sldId id="311" r:id="rId57"/>
    <p:sldId id="312" r:id="rId58"/>
    <p:sldId id="313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259" r:id="rId7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732" y="8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BB65A-9694-4378-BFCD-AAC1A36774CD}" type="datetimeFigureOut">
              <a:rPr lang="zh-CN" altLang="en-US" smtClean="0"/>
              <a:t>2020/9/30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C61C4C-4C18-4A01-AD54-50B462009B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424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61C4C-4C18-4A01-AD54-50B462009B3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979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61C4C-4C18-4A01-AD54-50B462009B3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979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61C4C-4C18-4A01-AD54-50B462009B3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979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61C4C-4C18-4A01-AD54-50B462009B3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979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61C4C-4C18-4A01-AD54-50B462009B3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979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61C4C-4C18-4A01-AD54-50B462009B3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979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61C4C-4C18-4A01-AD54-50B462009B3C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0139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61C4C-4C18-4A01-AD54-50B462009B3C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013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61C4C-4C18-4A01-AD54-50B462009B3C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013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2.htm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ProgrammingTeaching/Python-Data-Analysi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2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7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#alt-download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flipH="1">
            <a:off x="-1" y="2420888"/>
            <a:ext cx="9143995" cy="2016224"/>
          </a:xfrm>
          <a:prstGeom prst="rect">
            <a:avLst/>
          </a:prstGeom>
          <a:gradFill flip="none" rotWithShape="1">
            <a:gsLst>
              <a:gs pos="10000">
                <a:schemeClr val="bg1">
                  <a:alpha val="6000"/>
                </a:schemeClr>
              </a:gs>
              <a:gs pos="0">
                <a:schemeClr val="bg1">
                  <a:alpha val="0"/>
                </a:schemeClr>
              </a:gs>
              <a:gs pos="47000">
                <a:schemeClr val="tx1">
                  <a:gamma/>
                  <a:tint val="0"/>
                  <a:invGamma/>
                  <a:alpha val="8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0" y="2805316"/>
            <a:ext cx="874846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4400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Python</a:t>
            </a:r>
            <a:r>
              <a:rPr lang="zh-CN" altLang="en-US" sz="4400" b="1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案例分析</a:t>
            </a:r>
            <a:endParaRPr lang="en-US" altLang="ko-KR" sz="4400" b="1" dirty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573016"/>
            <a:ext cx="8710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Python Data Analysis</a:t>
            </a:r>
            <a:endParaRPr kumimoji="0" lang="en-US" altLang="ko-KR" b="1" dirty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4" y="95459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b="1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VSCode</a:t>
            </a:r>
            <a:r>
              <a:rPr lang="zh-CN" altLang="en-US" b="1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编写</a:t>
            </a:r>
            <a:r>
              <a:rPr lang="en-US" altLang="zh-CN" b="1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b="1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程序</a:t>
            </a:r>
          </a:p>
          <a:p>
            <a:pPr indent="342900">
              <a:lnSpc>
                <a:spcPct val="150000"/>
              </a:lnSpc>
            </a:pPr>
            <a:r>
              <a:rPr lang="zh-CN" altLang="en-US" sz="1600" b="1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有两个向量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，其中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保存的是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(0 ~ n-1)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次幂，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保存的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(0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~ 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n)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次幂；求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的向量积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342900">
              <a:lnSpc>
                <a:spcPct val="150000"/>
              </a:lnSpc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这里我们使用两种方式实现：</a:t>
            </a:r>
            <a:endParaRPr lang="zh-CN" altLang="en-US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287520"/>
            <a:ext cx="3006651" cy="402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67544" y="2604309"/>
            <a:ext cx="29523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42900">
              <a:lnSpc>
                <a:spcPct val="150000"/>
              </a:lnSpc>
            </a:pP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从执行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结果可以看出，当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较大时，使用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库时程序运行的性能远超过直接手写。这也说明，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库底层做了很多的性能优化工作。</a:t>
            </a:r>
            <a:endParaRPr lang="zh-CN" altLang="en-US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9413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4" y="908720"/>
            <a:ext cx="8208912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b="1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VSCode</a:t>
            </a:r>
            <a:r>
              <a:rPr lang="zh-CN" altLang="en-US" b="1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中编写</a:t>
            </a:r>
            <a:r>
              <a:rPr lang="en-US" altLang="zh-CN" b="1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Jupyter Notebook</a:t>
            </a:r>
            <a:endParaRPr lang="zh-CN" altLang="en-US" b="1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342900">
              <a:lnSpc>
                <a:spcPct val="150000"/>
              </a:lnSpc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快捷键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`ctrl + shift + p`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打开命令输入框，搜索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`jupyter notebook`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找到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`Python: Create New Blank Jupyter Notebook`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并打开，然后便可在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VSCode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中编写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Jupyter Notebook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342900">
              <a:lnSpc>
                <a:spcPct val="150000"/>
              </a:lnSpc>
            </a:pPr>
            <a:endParaRPr lang="en-US" altLang="zh-CN" sz="14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342900">
              <a:lnSpc>
                <a:spcPct val="150000"/>
              </a:lnSpc>
            </a:pPr>
            <a:endParaRPr lang="en-US" altLang="zh-CN" sz="14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342900">
              <a:lnSpc>
                <a:spcPct val="150000"/>
              </a:lnSpc>
            </a:pPr>
            <a:endParaRPr lang="zh-CN" altLang="en-US" sz="14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342900">
              <a:lnSpc>
                <a:spcPct val="150000"/>
              </a:lnSpc>
            </a:pP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接下来，我们将通过编写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Jupyter Notebook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，来演示有关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Matplotlib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库针对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sklearn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数据集进行可视化的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功能。</a:t>
            </a:r>
            <a:endParaRPr lang="zh-CN" altLang="en-US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112" y="2577083"/>
            <a:ext cx="581977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4230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5" y="495300"/>
            <a:ext cx="5238750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8382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3"/>
          <p:cNvSpPr/>
          <p:nvPr/>
        </p:nvSpPr>
        <p:spPr>
          <a:xfrm flipH="1">
            <a:off x="-6" y="0"/>
            <a:ext cx="9143995" cy="692696"/>
          </a:xfrm>
          <a:prstGeom prst="rect">
            <a:avLst/>
          </a:prstGeom>
          <a:gradFill flip="none" rotWithShape="1">
            <a:gsLst>
              <a:gs pos="10000">
                <a:schemeClr val="bg1">
                  <a:alpha val="6000"/>
                </a:schemeClr>
              </a:gs>
              <a:gs pos="0">
                <a:schemeClr val="bg1">
                  <a:alpha val="0"/>
                </a:schemeClr>
              </a:gs>
              <a:gs pos="47000">
                <a:schemeClr val="tx1">
                  <a:gamma/>
                  <a:tint val="0"/>
                  <a:invGamma/>
                  <a:alpha val="8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452320" y="53960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zh-CN" altLang="en-US" sz="3200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第二课</a:t>
            </a:r>
            <a:endParaRPr lang="en-US" altLang="ko-KR" sz="3200" b="1" dirty="0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908720"/>
            <a:ext cx="777686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课程纲要</a:t>
            </a:r>
            <a:endParaRPr lang="en-US" altLang="zh-CN" b="1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数据结构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数据类型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数组属性</a:t>
            </a: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创建数组</a:t>
            </a:r>
            <a:endParaRPr lang="zh-CN" altLang="en-US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切片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索引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广播</a:t>
            </a: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数组操作</a:t>
            </a:r>
          </a:p>
        </p:txBody>
      </p:sp>
    </p:spTree>
    <p:extLst>
      <p:ext uri="{BB962C8B-B14F-4D97-AF65-F5344CB8AC3E}">
        <p14:creationId xmlns:p14="http://schemas.microsoft.com/office/powerpoint/2010/main" val="369263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08720"/>
            <a:ext cx="77768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数据结构</a:t>
            </a:r>
            <a:endParaRPr lang="en-US" altLang="zh-CN" b="1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基于前面已经安装好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，接下来我们来看下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的基本构造。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 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提供了一个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 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维数组对象 </a:t>
            </a:r>
            <a:r>
              <a:rPr lang="en-US" altLang="zh-CN" sz="160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ndarray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(n 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dimension array)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它是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组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同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类型数据的集合，以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0 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下标为开始进行集合中元素的索引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。此外，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使用了优化过的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C API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，因此运算速度非常快。</a:t>
            </a:r>
            <a:endParaRPr lang="zh-CN" altLang="en-US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ndarray 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对象是用于存放同类型元素的多维数组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ndarray 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中的每个元素在内存中都有相同存储大小的区域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ndarray 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内部结构如下：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2" descr="https://www.runoob.com/wp-content/uploads/2018/10/ndarra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130" y="3802752"/>
            <a:ext cx="5795739" cy="207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95536" y="5893111"/>
            <a:ext cx="723275" cy="307777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元数据</a:t>
            </a: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" name="曲线连接符 7"/>
          <p:cNvCxnSpPr>
            <a:endCxn id="6" idx="3"/>
          </p:cNvCxnSpPr>
          <p:nvPr/>
        </p:nvCxnSpPr>
        <p:spPr>
          <a:xfrm rot="10800000" flipV="1">
            <a:off x="1118812" y="5229198"/>
            <a:ext cx="1004921" cy="817802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曲线连接符 9"/>
          <p:cNvCxnSpPr>
            <a:endCxn id="6" idx="3"/>
          </p:cNvCxnSpPr>
          <p:nvPr/>
        </p:nvCxnSpPr>
        <p:spPr>
          <a:xfrm rot="10800000" flipV="1">
            <a:off x="1118811" y="4005062"/>
            <a:ext cx="4533312" cy="2041938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702604" y="4273351"/>
            <a:ext cx="1261884" cy="307777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具体标量数据</a:t>
            </a: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直接箭头连接符 16"/>
          <p:cNvCxnSpPr>
            <a:endCxn id="16" idx="1"/>
          </p:cNvCxnSpPr>
          <p:nvPr/>
        </p:nvCxnSpPr>
        <p:spPr>
          <a:xfrm>
            <a:off x="6228184" y="4412604"/>
            <a:ext cx="1474420" cy="1463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747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08720"/>
            <a:ext cx="7776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tabLst>
                <a:tab pos="2628900" algn="l"/>
              </a:tabLst>
            </a:pP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数据类型</a:t>
            </a:r>
            <a:endParaRPr lang="en-US" altLang="zh-CN" b="1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 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支持的数据类型比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Python 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内置的类型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要丰富得多，基本能与 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C 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语言的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数据类型相对应。下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表列举了常用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 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基本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类型：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663" y="2492896"/>
            <a:ext cx="4000674" cy="2978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104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090" y="1888987"/>
            <a:ext cx="5047821" cy="3080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791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08720"/>
            <a:ext cx="777686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数据类型</a:t>
            </a: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数据类型对象（</a:t>
            </a: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dtype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b="1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342900">
              <a:lnSpc>
                <a:spcPct val="150000"/>
              </a:lnSpc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数据类型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对象是用来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描述存储数组的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内存区域如何使用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，包含如下方面：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数组的形状（数组的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维度信息）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元素的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类型（整数，浮点数或者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Python 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对象）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的存储空间大小</a:t>
            </a:r>
            <a:endParaRPr lang="zh-CN" altLang="en-US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存储的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字节顺序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（通过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对数据类型预先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设定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“&lt;”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“&gt;”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来指定。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“&lt;”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指明采用小端序，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即数据高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字节保存在内存的低地址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“&gt;”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指明采用大端序，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即数据高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字节保存在内存的高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地址）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结构化类型下的字段名称</a:t>
            </a:r>
            <a:endParaRPr lang="zh-CN" altLang="en-US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dtype 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对象的构造函数为：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其中，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object 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为要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转换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为数据类型对象的数据；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align 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是否填充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字段使其类似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C 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结构体；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copy 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是否复制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dtype 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对象，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如果为 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false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则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是对内置数据类型对象的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引用。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539977"/>
            <a:ext cx="243840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1262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08720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03225">
              <a:lnSpc>
                <a:spcPct val="150000"/>
              </a:lnSpc>
            </a:pP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对于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每个内置类型，它都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有一个唯一定义它的字符代码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，如下表所示：</a:t>
            </a:r>
            <a:endParaRPr lang="zh-CN" altLang="en-US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810" y="1496913"/>
            <a:ext cx="2404379" cy="373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83567" y="5445224"/>
            <a:ext cx="7776864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03225">
              <a:lnSpc>
                <a:spcPct val="150000"/>
              </a:lnSpc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通过函数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`np.sctypeDict.keys()`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可打印出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所有支持的数据类型。下面通过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（实例演示）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来理解相关属性的作用与意义。</a:t>
            </a: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329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08720"/>
            <a:ext cx="77768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数组属性</a:t>
            </a:r>
            <a:endParaRPr lang="en-US" altLang="zh-CN" b="1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342900">
              <a:lnSpc>
                <a:spcPct val="150000"/>
              </a:lnSpc>
            </a:pP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 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数组的维数称为秩（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rank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），秩就是轴的数量，即数组的维度，一维数组的秩为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，二维数组的秩为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，以此类推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。在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中，每一个线性的数组称为是一个轴（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axis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），也就是维度（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dimensions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）。</a:t>
            </a:r>
            <a:endParaRPr lang="zh-CN" altLang="en-US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342900">
              <a:lnSpc>
                <a:spcPct val="150000"/>
              </a:lnSpc>
            </a:pP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 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数组属性也就是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ndarray 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的对象属性，主要有：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744" y="3140968"/>
            <a:ext cx="5202511" cy="296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5843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3"/>
          <p:cNvSpPr/>
          <p:nvPr/>
        </p:nvSpPr>
        <p:spPr>
          <a:xfrm flipH="1">
            <a:off x="-6" y="0"/>
            <a:ext cx="9143995" cy="692696"/>
          </a:xfrm>
          <a:prstGeom prst="rect">
            <a:avLst/>
          </a:prstGeom>
          <a:gradFill flip="none" rotWithShape="1">
            <a:gsLst>
              <a:gs pos="10000">
                <a:schemeClr val="bg1">
                  <a:alpha val="6000"/>
                </a:schemeClr>
              </a:gs>
              <a:gs pos="0">
                <a:schemeClr val="bg1">
                  <a:alpha val="0"/>
                </a:schemeClr>
              </a:gs>
              <a:gs pos="47000">
                <a:schemeClr val="tx1">
                  <a:gamma/>
                  <a:tint val="0"/>
                  <a:invGamma/>
                  <a:alpha val="8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452320" y="53960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zh-CN" altLang="en-US" sz="3200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第一课</a:t>
            </a:r>
            <a:endParaRPr lang="en-US" altLang="ko-KR" sz="3200" b="1" dirty="0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908720"/>
            <a:ext cx="77768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课程纲要</a:t>
            </a:r>
            <a:endParaRPr lang="en-US" altLang="zh-CN" b="1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课程资料的获取、答疑形式、考核形式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基础回顾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数据分析库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Pandas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SciPy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Matplotlib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Jupyter Notebook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的安装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VSCode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进行开发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08720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03225">
              <a:lnSpc>
                <a:spcPct val="150000"/>
              </a:lnSpc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下面通过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实例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来学习各属性的使用。</a:t>
            </a: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850" y="1412776"/>
            <a:ext cx="3924300" cy="290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004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08720"/>
            <a:ext cx="7776864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创建数组</a:t>
            </a:r>
            <a:r>
              <a:rPr lang="en-US" altLang="zh-CN" b="1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—arange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b="1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4488" indent="-344488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b="1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arange</a:t>
            </a:r>
            <a:r>
              <a:rPr lang="zh-CN" altLang="en-US" sz="1600" b="1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sz="1600" b="1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通过数值范围（可设定步长）创建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ndarray 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对象。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参数说明如下：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以步长为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10~20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ndarray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类似的，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linspace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函数可用于创建成等差关系的一维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ndarray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logspace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函数可用于创建等比关系的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一维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ndarray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76872"/>
            <a:ext cx="28575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570" y="2863602"/>
            <a:ext cx="1562857" cy="1131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417" y="4519785"/>
            <a:ext cx="1729165" cy="364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416" y="5080896"/>
            <a:ext cx="1008599" cy="16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4992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08720"/>
            <a:ext cx="77768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创建数组</a:t>
            </a: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—array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b="1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4488" indent="-344488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zh-CN" sz="1600" b="1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array</a:t>
            </a:r>
            <a:r>
              <a:rPr lang="zh-CN" altLang="en-US" sz="1600" b="1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sz="1600" b="1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参数说明如下：</a:t>
            </a: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365" y="2780928"/>
            <a:ext cx="4001269" cy="227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755" y="1988840"/>
            <a:ext cx="561022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0467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08720"/>
            <a:ext cx="7776864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03225">
              <a:lnSpc>
                <a:spcPct val="150000"/>
              </a:lnSpc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例：使用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array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函数分别创建一维、二维以及复数数组。</a:t>
            </a: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052217"/>
            <a:ext cx="1524000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556792"/>
            <a:ext cx="32385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4876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08720"/>
            <a:ext cx="7776864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创建数组</a:t>
            </a: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—empty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b="1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4488" indent="-344488">
              <a:lnSpc>
                <a:spcPct val="150000"/>
              </a:lnSpc>
              <a:buFont typeface="+mj-lt"/>
              <a:buAutoNum type="arabicPeriod" startAt="3"/>
            </a:pPr>
            <a:r>
              <a:rPr lang="en-US" altLang="zh-CN" sz="1600" b="1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empty</a:t>
            </a:r>
            <a:r>
              <a:rPr lang="zh-CN" altLang="en-US" sz="1600" b="1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sz="1600" b="1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用于创建一个指定形状（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shape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）、数据类型（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dtype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）且未初始化的数组。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参数说明如下：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下面代码创建一个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行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列的数组：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类似的还有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zeros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ones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函数。</a:t>
            </a: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76872"/>
            <a:ext cx="348615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026" y="3212976"/>
            <a:ext cx="4003948" cy="1043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563" y="4821888"/>
            <a:ext cx="242887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563" y="5388074"/>
            <a:ext cx="5238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7427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08720"/>
            <a:ext cx="777686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创建数组</a:t>
            </a:r>
            <a:r>
              <a:rPr lang="en-US" altLang="zh-CN" b="1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—asarray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b="1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4488" indent="-344488">
              <a:lnSpc>
                <a:spcPct val="150000"/>
              </a:lnSpc>
              <a:buFont typeface="+mj-lt"/>
              <a:buAutoNum type="arabicPeriod" startAt="4"/>
            </a:pPr>
            <a:r>
              <a:rPr lang="en-US" altLang="zh-CN" sz="1600" b="1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asarray</a:t>
            </a:r>
            <a:r>
              <a:rPr lang="zh-CN" altLang="en-US" sz="1600" b="1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sz="1600" b="1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类似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numpy.array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但比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numpy.array 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少两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个参数。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参数说明如下：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下面代码从一个元组创建一个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float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类型的数组：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2276872"/>
            <a:ext cx="333375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928" y="2988400"/>
            <a:ext cx="4360143" cy="1071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545" y="4509120"/>
            <a:ext cx="2030908" cy="513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545" y="5207098"/>
            <a:ext cx="790575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2308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08720"/>
            <a:ext cx="777686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创建数组</a:t>
            </a:r>
            <a:r>
              <a:rPr lang="en-US" altLang="zh-CN" b="1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—fromiter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b="1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4488" indent="-344488">
              <a:lnSpc>
                <a:spcPct val="150000"/>
              </a:lnSpc>
              <a:buFont typeface="+mj-lt"/>
              <a:buAutoNum type="arabicPeriod" startAt="5"/>
            </a:pPr>
            <a:r>
              <a:rPr lang="en-US" altLang="zh-CN" sz="1600" b="1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fromiter</a:t>
            </a:r>
            <a:r>
              <a:rPr lang="zh-CN" altLang="en-US" sz="1600" b="1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sz="1600" b="1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从可迭代对象中建立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ndarray 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对象，返回一维数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组。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参数说明如下：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下面代码从一个可迭代对象创建一个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float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类型的数组：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816" y="2276872"/>
            <a:ext cx="3133725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841" y="2996952"/>
            <a:ext cx="2620317" cy="965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193" y="4509120"/>
            <a:ext cx="2325613" cy="766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193" y="5425803"/>
            <a:ext cx="1018791" cy="182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1746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08720"/>
            <a:ext cx="77768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切片和索引</a:t>
            </a:r>
            <a:endParaRPr lang="en-US" altLang="zh-CN" b="1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ndarray 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对象的内容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可以通过索引或切片来访问和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修改。与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Python 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list 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的切片操作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一样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内置的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slice 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指定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start, stop 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及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step 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参数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进行切割以提取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子数组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，然后从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可迭代对象中建立 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ndarray 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对象，返回一维数组。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例：从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索引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至索引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，间隔为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提取子数组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除了使用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slice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函数，也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可以通过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冒号分隔切片参数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start:stop:step 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来进行切片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操作。（如果只出现一个冒号，则冒号前的数字则表示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start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，冒号后的数字表示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stop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014" y="3066286"/>
            <a:ext cx="1371972" cy="550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834" y="3789040"/>
            <a:ext cx="2736303" cy="191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924" y="4889889"/>
            <a:ext cx="1184151" cy="483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83568" y="5785519"/>
            <a:ext cx="3526795" cy="307777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注：冒号切片的切割区间为左闭右开区间。</a:t>
            </a: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6005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08720"/>
            <a:ext cx="777686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切片和索引</a:t>
            </a: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续</a:t>
            </a:r>
            <a:endParaRPr lang="en-US" altLang="zh-CN" b="1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多维数组相对复杂一些，如：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此外，还可以使用省略号“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…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”来指明切片值（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start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end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）为轴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axis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）的索引。如果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在行位置使用省略号，它将返回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包含列中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元素的 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ndarray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，列位置相反。</a:t>
            </a: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854" y="1924383"/>
            <a:ext cx="2536292" cy="564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854" y="2598812"/>
            <a:ext cx="483306" cy="715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056" y="4140374"/>
            <a:ext cx="2683887" cy="15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026" y="4570718"/>
            <a:ext cx="409601" cy="1113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8895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08720"/>
            <a:ext cx="77768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切片和索引</a:t>
            </a: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高级索引</a:t>
            </a:r>
            <a:endParaRPr lang="en-US" altLang="zh-CN" b="1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除了切片索引外，数组可以由整数数组索引、布尔索引及花式索引。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1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整数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数组索引</a:t>
            </a:r>
            <a:endParaRPr lang="en-US" altLang="zh-CN" sz="1600" b="1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获取数组中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0 ,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0)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1 ,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1)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(2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, 0)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坐标处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的元素</a:t>
            </a: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：获取 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4X3 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的数组中四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个角的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</a:t>
            </a: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375" y="2682921"/>
            <a:ext cx="2489249" cy="584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494" y="3789040"/>
            <a:ext cx="3291012" cy="1236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5284" y="3789040"/>
            <a:ext cx="866848" cy="1720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068" y="2682921"/>
            <a:ext cx="380262" cy="563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0166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08720"/>
            <a:ext cx="7776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课程资料的获取与答疑形式</a:t>
            </a:r>
            <a:endParaRPr lang="en-US" altLang="zh-CN" b="1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课程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及源码可在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Github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上下载，答疑方式也在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Github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上以提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issue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方式进行。具体操作如下：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 descr="D:\Course\Python\Python-Data-Analysis\image\gi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875" y="2374070"/>
            <a:ext cx="7040251" cy="3503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865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08720"/>
            <a:ext cx="777686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切片和索引</a:t>
            </a: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高级索引</a:t>
            </a: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续</a:t>
            </a:r>
            <a:endParaRPr lang="en-US" altLang="zh-CN" b="1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zh-CN" altLang="en-US" sz="1600" b="1" smtClean="0">
                <a:solidFill>
                  <a:srgbClr val="4BACC6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布尔索引</a:t>
            </a:r>
            <a:endParaRPr lang="en-US" altLang="zh-CN" sz="1600" b="1">
              <a:solidFill>
                <a:srgbClr val="4BACC6">
                  <a:lumMod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数组大于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5 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的元素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：过滤数组中的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NaN</a:t>
            </a: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392" y="2295922"/>
            <a:ext cx="3303215" cy="470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393" y="2839021"/>
            <a:ext cx="1291568" cy="825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672" y="4120927"/>
            <a:ext cx="3082653" cy="411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673" y="4658304"/>
            <a:ext cx="1037272" cy="277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9315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08720"/>
            <a:ext cx="77768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切片和索引</a:t>
            </a: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高级索引</a:t>
            </a: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续</a:t>
            </a:r>
            <a:endParaRPr lang="en-US" altLang="zh-CN" b="1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zh-CN" altLang="en-US" sz="1600" b="1" smtClean="0">
                <a:solidFill>
                  <a:srgbClr val="4BACC6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花式索引</a:t>
            </a:r>
            <a:endParaRPr lang="en-US" altLang="zh-CN" sz="1600" b="1">
              <a:solidFill>
                <a:srgbClr val="4BACC6">
                  <a:lumMod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例：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顺序、逆序索引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数组以及多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个索引数组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095" y="2353961"/>
            <a:ext cx="5213809" cy="835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095" y="3356992"/>
            <a:ext cx="2577455" cy="2676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716016" y="5510360"/>
            <a:ext cx="2807881" cy="52322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注：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np.ix_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的具体用法可执行</a:t>
            </a: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help(np.ix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_)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进行查看。</a:t>
            </a: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7678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08720"/>
            <a:ext cx="777686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数组广播</a:t>
            </a:r>
            <a:endParaRPr lang="en-US" altLang="zh-CN" b="1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如果两个数组 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形状相同，即满足 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a.shape == b.shape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，那么 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a*b 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的结果就是 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与 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数组对应位相乘。对于不同形状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(shape)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的数组进行数值计算时，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会以广播（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Broadcast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）的方式进行处理。具体广播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规则如下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所有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输入数组都向其中形状最长的数组看齐，形状中不足的部分都通过在前面加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补齐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输出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数组的形状是输入数组形状的各个维度上的最大值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当输入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数组的某个维度和输出数组的对应维度的长度相同或者其长度为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，能够进行计算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否则抛出错误。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输入数组的某个维度的长度为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时，沿着此维度运算时都用此维度上的第一组值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9734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08720"/>
            <a:ext cx="7776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数组广播</a:t>
            </a: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实例</a:t>
            </a:r>
            <a:endParaRPr lang="en-US" altLang="zh-CN" b="1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4x3 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的二维数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组（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）与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长为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 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的一维数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组（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）相加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，等效于把数组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在二维上重复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4 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次再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运算。</a:t>
            </a: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461" name="Picture 5" descr="https://www.runoob.com/wp-content/uploads/2018/10/image0020619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747" y="2060849"/>
            <a:ext cx="3434507" cy="1476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723878"/>
            <a:ext cx="1488569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680" y="3723878"/>
            <a:ext cx="808665" cy="16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83568" y="5661248"/>
            <a:ext cx="5976664" cy="52322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注：</a:t>
            </a: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tile() 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函数作用是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将原矩阵横向、纵向地复制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np.ones((2,3)) 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等效于 </a:t>
            </a: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np.tile(1., (2,3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))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；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np.zeros</a:t>
            </a: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((2,3)) 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等效于 </a:t>
            </a: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np.tile(0., (2,3)) </a:t>
            </a: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180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08720"/>
            <a:ext cx="777686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数组操作</a:t>
            </a:r>
            <a:endParaRPr lang="en-US" altLang="zh-CN" b="1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 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中包含了一些函数用于处理数组，大概可分为以下几类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zh-CN" altLang="en-US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修改数组形状</a:t>
            </a:r>
          </a:p>
          <a:p>
            <a:pPr marL="74295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翻转数组</a:t>
            </a:r>
          </a:p>
          <a:p>
            <a:pPr marL="74295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修改数组维度</a:t>
            </a:r>
          </a:p>
          <a:p>
            <a:pPr marL="74295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连接数组</a:t>
            </a:r>
          </a:p>
          <a:p>
            <a:pPr marL="74295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分割数组</a:t>
            </a:r>
          </a:p>
          <a:p>
            <a:pPr marL="74295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数组元素的添加与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删除</a:t>
            </a: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154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08720"/>
            <a:ext cx="7776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数组操作</a:t>
            </a: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b="1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修改数组形状</a:t>
            </a:r>
            <a:endParaRPr lang="en-US" altLang="zh-CN" b="1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 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数组形状的修改函数主要有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reshape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flat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flatten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ravel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，各自功能分别如下：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848" y="2175148"/>
            <a:ext cx="3452304" cy="1389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5437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08720"/>
            <a:ext cx="7776864" cy="562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数组操作</a:t>
            </a: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b="1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修改数组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形状</a:t>
            </a: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endParaRPr lang="en-US" altLang="zh-CN" b="1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843" y="1844824"/>
            <a:ext cx="3610159" cy="2664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197" y="1844824"/>
            <a:ext cx="1947356" cy="3274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5731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08720"/>
            <a:ext cx="7776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数组操作</a:t>
            </a: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翻转数组</a:t>
            </a:r>
            <a:endParaRPr lang="en-US" altLang="zh-CN" b="1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 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数组反转的函数主要有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transpose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ndarray.T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同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self.transpose()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）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rollaxis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swapaxes	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，各自功能分别如下：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532" y="2420888"/>
            <a:ext cx="3036937" cy="1340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700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08720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数组操作</a:t>
            </a: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b="1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翻转数组</a:t>
            </a: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endParaRPr lang="en-US" altLang="zh-CN" b="1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824549"/>
            <a:ext cx="3884683" cy="3967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844824"/>
            <a:ext cx="3196631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71600" y="6021288"/>
            <a:ext cx="4752528" cy="307777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注：这里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where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函数用于返回满足条件的索引值。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1058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08720"/>
            <a:ext cx="7776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数组操作</a:t>
            </a: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b="1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修改数组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维度</a:t>
            </a:r>
            <a:endParaRPr lang="en-US" altLang="zh-CN" b="1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 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修改数组维度的函数主要有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broadcast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broadcast_to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expand_dims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squeeze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，各自功能分别如下：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812" y="2348880"/>
            <a:ext cx="3384376" cy="135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6291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Course\Python\Python-Data-Analysis\image\issu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596" y="649832"/>
            <a:ext cx="6418808" cy="5558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205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08720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数组操作</a:t>
            </a: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修改数组维度</a:t>
            </a: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endParaRPr lang="en-US" altLang="zh-CN" b="1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160" y="1665337"/>
            <a:ext cx="3423680" cy="4427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30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08720"/>
            <a:ext cx="7776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数组操作</a:t>
            </a: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连接数组</a:t>
            </a:r>
            <a:endParaRPr lang="en-US" altLang="zh-CN" b="1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 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连接数组的函数主要有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concatenate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stack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hstack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vstack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，各自功能分别如下：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775" y="2530460"/>
            <a:ext cx="4362450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3560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08720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数组操作</a:t>
            </a: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连接数组</a:t>
            </a: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endParaRPr lang="en-US" altLang="zh-CN" b="1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844824"/>
            <a:ext cx="3554363" cy="2196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091" y="1844824"/>
            <a:ext cx="1651726" cy="3277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3590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08720"/>
            <a:ext cx="77768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数组操作</a:t>
            </a: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分割数组</a:t>
            </a:r>
            <a:endParaRPr lang="en-US" altLang="zh-CN" b="1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 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分割数组的函数主要有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split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hsplit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vsplit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，各自功能分别如下：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204864"/>
            <a:ext cx="3312368" cy="1226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8199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08720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数组操作</a:t>
            </a: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分割数组</a:t>
            </a: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endParaRPr lang="en-US" altLang="zh-CN" b="1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320" y="1772816"/>
            <a:ext cx="2746655" cy="2235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772816"/>
            <a:ext cx="2664296" cy="196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975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08720"/>
            <a:ext cx="7776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数组操作</a:t>
            </a: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数组的添加与删除</a:t>
            </a:r>
            <a:endParaRPr lang="en-US" altLang="zh-CN" b="1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 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数组添加与删除的函数主要有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resize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append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insert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delete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unique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，各自功能分别如下：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238" y="2348880"/>
            <a:ext cx="3181524" cy="1772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371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08720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数组操作</a:t>
            </a: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数组的添加与删除</a:t>
            </a: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endParaRPr lang="en-US" altLang="zh-CN" b="1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273" y="1700808"/>
            <a:ext cx="4248472" cy="3509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777" y="1700808"/>
            <a:ext cx="2244599" cy="388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270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08720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数组操作</a:t>
            </a: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数组的添加与删除</a:t>
            </a: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续</a:t>
            </a:r>
            <a:endParaRPr lang="en-US" altLang="zh-CN" b="1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772816"/>
            <a:ext cx="1296144" cy="1398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787" y="1772816"/>
            <a:ext cx="2107213" cy="2315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4221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3"/>
          <p:cNvSpPr/>
          <p:nvPr/>
        </p:nvSpPr>
        <p:spPr>
          <a:xfrm flipH="1">
            <a:off x="-6" y="0"/>
            <a:ext cx="9143995" cy="692696"/>
          </a:xfrm>
          <a:prstGeom prst="rect">
            <a:avLst/>
          </a:prstGeom>
          <a:gradFill flip="none" rotWithShape="1">
            <a:gsLst>
              <a:gs pos="10000">
                <a:schemeClr val="bg1">
                  <a:alpha val="6000"/>
                </a:schemeClr>
              </a:gs>
              <a:gs pos="0">
                <a:schemeClr val="bg1">
                  <a:alpha val="0"/>
                </a:schemeClr>
              </a:gs>
              <a:gs pos="47000">
                <a:schemeClr val="tx1">
                  <a:gamma/>
                  <a:tint val="0"/>
                  <a:invGamma/>
                  <a:alpha val="8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452320" y="53960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zh-CN" altLang="en-US" sz="3200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第</a:t>
            </a:r>
            <a:r>
              <a:rPr lang="zh-CN" altLang="en-US" sz="3200" b="1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三</a:t>
            </a:r>
            <a:r>
              <a:rPr lang="zh-CN" altLang="en-US" sz="3200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课</a:t>
            </a:r>
            <a:endParaRPr lang="en-US" altLang="ko-KR" sz="3200" b="1" dirty="0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908720"/>
            <a:ext cx="777686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课程纲要</a:t>
            </a:r>
            <a:endParaRPr lang="en-US" altLang="zh-CN" b="1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Pandas 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基本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介绍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Pandas 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数据结构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Pandas 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系列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Series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Pandas 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框（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DataFrame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Pandas 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统计分析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Pandas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操作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Pandas 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框串联与附加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Pandas 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框分组与聚合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Pandas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日期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序列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Pandas 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时间差</a:t>
            </a:r>
            <a:endParaRPr lang="zh-CN" altLang="en-US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1815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08720"/>
            <a:ext cx="7776864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200000"/>
              </a:lnSpc>
            </a:pP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Pandas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基本介绍</a:t>
            </a:r>
            <a:endParaRPr lang="en-US" altLang="zh-CN" b="1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 latinLnBrk="0">
              <a:lnSpc>
                <a:spcPct val="150000"/>
              </a:lnSpc>
            </a:pP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Pandas 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即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Panel Data 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面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板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数据（一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个计量经济学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名词）。它是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一款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开源的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BSD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许可的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库，为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编程语言提供了高性能，易于使用的数据结构和数据分析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工具。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Pandas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用于广泛的领域，包括金融，经济，统计，分析等学术和商业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领域。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 latinLnBrk="0">
              <a:lnSpc>
                <a:spcPct val="150000"/>
              </a:lnSpc>
            </a:pP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Pandas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的主要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特点如下：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6125" indent="-342900" latinLnBrk="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快速高效的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DataFrame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对象，具有默认和自定义的索引。</a:t>
            </a:r>
          </a:p>
          <a:p>
            <a:pPr marL="746125" indent="-342900" latinLnBrk="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将数据从不同文件格式加载到内存中的数据对象的工具。</a:t>
            </a:r>
          </a:p>
          <a:p>
            <a:pPr marL="746125" indent="-342900" latinLnBrk="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丢失数据的数据对齐和综合处理。重组和摆动日期集。</a:t>
            </a:r>
          </a:p>
          <a:p>
            <a:pPr marL="746125" indent="-342900" latinLnBrk="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基于标签的切片，索引和大数据集的子集。</a:t>
            </a:r>
          </a:p>
          <a:p>
            <a:pPr marL="746125" indent="-342900" latinLnBrk="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可以删除或插入来自数据结构的列。</a:t>
            </a:r>
          </a:p>
          <a:p>
            <a:pPr marL="746125" indent="-342900" latinLnBrk="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按数据分组进行聚合和转换。</a:t>
            </a:r>
          </a:p>
          <a:p>
            <a:pPr marL="746125" indent="-342900" latinLnBrk="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高性能合并和数据加入。</a:t>
            </a:r>
          </a:p>
          <a:p>
            <a:pPr marL="746125" indent="-342900" latinLnBrk="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时间序列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功能。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635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08720"/>
            <a:ext cx="77768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考核</a:t>
            </a:r>
            <a:r>
              <a:rPr lang="zh-CN" altLang="en-US" b="1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形式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期末成绩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（不定期考勤点名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+ 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课堂作业成绩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+ 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考卷分数）按比计算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5645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08720"/>
            <a:ext cx="77768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Pandas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数据结构</a:t>
            </a:r>
            <a:endParaRPr lang="en-US" altLang="zh-CN" b="1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Pandas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库包括以下两种数据结构：</a:t>
            </a: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6125" indent="-342900">
              <a:lnSpc>
                <a:spcPct val="150000"/>
              </a:lnSpc>
              <a:buAutoNum type="arabicPeriod"/>
            </a:pPr>
            <a:r>
              <a:rPr lang="zh-CN" altLang="en-US" sz="1600" b="1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系列</a:t>
            </a:r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(Series</a:t>
            </a:r>
            <a:r>
              <a:rPr lang="en-US" altLang="zh-CN" sz="1600" b="1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)—</a:t>
            </a:r>
            <a:r>
              <a:rPr lang="zh-CN" altLang="en-US" sz="1600" b="1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一维数组</a:t>
            </a:r>
            <a:endParaRPr lang="en-US" altLang="zh-CN" sz="1600" b="1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6125" indent="-342900">
              <a:lnSpc>
                <a:spcPct val="150000"/>
              </a:lnSpc>
              <a:buAutoNum type="arabicPeriod"/>
            </a:pPr>
            <a:r>
              <a:rPr lang="zh-CN" altLang="en-US" sz="1600" b="1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数据框</a:t>
            </a:r>
            <a:r>
              <a:rPr lang="en-US" altLang="zh-CN" sz="1600" b="1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DataFrame</a:t>
            </a:r>
            <a:r>
              <a:rPr lang="en-US" altLang="zh-CN" sz="1600" b="1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)—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en-US" sz="1600" b="1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维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</a:t>
            </a:r>
            <a:endParaRPr lang="en-US" altLang="zh-CN" sz="1600" b="1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它们均建立在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数组之上，意味着它们的性能较好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。另外还有一种叫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Panel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的三维结构，因为使用场景很少，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Pandas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开发者会在下个版本将其移除，这里就不作介绍。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300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08720"/>
            <a:ext cx="77768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Pandas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系列</a:t>
            </a:r>
            <a:r>
              <a:rPr lang="en-US" altLang="zh-CN" b="1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(Series)</a:t>
            </a:r>
            <a:endParaRPr lang="en-US" altLang="zh-CN" b="1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系列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(Series)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是能够保存任何类型的数据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整数，字符串，浮点数，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对象等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的一维标记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数组，轴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标签统称为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索引。</a:t>
            </a: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Series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的构造函数及函数参数描述如下：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808126"/>
            <a:ext cx="2808312" cy="260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370435"/>
            <a:ext cx="5543638" cy="1391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7408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08720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Pandas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系列</a:t>
            </a:r>
            <a:r>
              <a:rPr lang="en-US" altLang="zh-CN" b="1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endParaRPr lang="en-US" altLang="zh-CN" b="1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083" y="908719"/>
            <a:ext cx="3257922" cy="5207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861048"/>
            <a:ext cx="507293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2104" y="1916833"/>
            <a:ext cx="582393" cy="2340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16833"/>
            <a:ext cx="1783582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9932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08720"/>
            <a:ext cx="7776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Pandas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系列</a:t>
            </a: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属性及方法</a:t>
            </a:r>
            <a:endParaRPr lang="en-US" altLang="zh-CN" b="1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在了解系列创建过程之后，我们再来看有关系列对象的属性和方法。下表展示了系列对象的常用属性及方法：</a:t>
            </a: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114" y="2348880"/>
            <a:ext cx="2619772" cy="220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355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08720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Pandas</a:t>
            </a:r>
            <a:r>
              <a:rPr lang="zh-CN" altLang="en-US" b="1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系列</a:t>
            </a: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属性及方法</a:t>
            </a: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endParaRPr lang="en-US" altLang="zh-CN" b="1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305" y="1555051"/>
            <a:ext cx="1901752" cy="3242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550487"/>
            <a:ext cx="2232248" cy="2027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4388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08720"/>
            <a:ext cx="777686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Pandas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数据框</a:t>
            </a:r>
            <a:r>
              <a:rPr lang="en-US" altLang="zh-CN" b="1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(DataFrame)</a:t>
            </a:r>
            <a:endParaRPr lang="en-US" altLang="zh-CN" b="1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框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DataFrame)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是二维数据结构，即数据以行和列的表格方式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排列，类似于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Excel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表格和关系数据库中的数据表。</a:t>
            </a:r>
            <a:endParaRPr lang="zh-CN" altLang="en-US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数据框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DataFrame)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的具有以下</a:t>
            </a:r>
            <a:r>
              <a:rPr lang="zh-CN" altLang="en-US" sz="1600" b="1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功能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特点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</a:p>
          <a:p>
            <a:pPr marL="747713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潜在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的列是不同的类型</a:t>
            </a:r>
          </a:p>
          <a:p>
            <a:pPr marL="747713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大小可变</a:t>
            </a:r>
          </a:p>
          <a:p>
            <a:pPr marL="747713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标记轴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行和列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可以对行和列执行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算术运算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DataFrame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的构造函数及函数参数描述如下：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137941"/>
            <a:ext cx="2994075" cy="21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537695"/>
            <a:ext cx="3023642" cy="1900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2947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08720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Pandas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数据框</a:t>
            </a: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endParaRPr lang="en-US" altLang="zh-CN" b="1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586" y="1700808"/>
            <a:ext cx="3116472" cy="4310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700808"/>
            <a:ext cx="1368152" cy="4715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3651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08720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Pandas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数据框</a:t>
            </a: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endParaRPr lang="en-US" altLang="zh-CN" b="1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700808"/>
            <a:ext cx="3009702" cy="3522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166" y="1700808"/>
            <a:ext cx="1166440" cy="45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4841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08720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Pandas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数据框</a:t>
            </a: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endParaRPr lang="en-US" altLang="zh-CN" b="1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1" y="1700809"/>
            <a:ext cx="2922677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531" y="1700809"/>
            <a:ext cx="1619733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83568" y="5455988"/>
            <a:ext cx="6264696" cy="52322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注：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Pandas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支持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三种类型的多轴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索引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—loc</a:t>
            </a: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：基于标签；</a:t>
            </a: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iloc()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：基于整数；</a:t>
            </a: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ix()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：基于标签和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整数。</a:t>
            </a: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4841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08720"/>
            <a:ext cx="7776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Pandas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数据框</a:t>
            </a: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属性及方法</a:t>
            </a:r>
            <a:endParaRPr lang="en-US" altLang="zh-CN" b="1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同样，了解数据框创建方式后，继续来看数据框对象的属性及方法。常见的数据框属性与方法如下表所示：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241" y="2382606"/>
            <a:ext cx="4309517" cy="2702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065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08720"/>
            <a:ext cx="7776864" cy="1116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200000"/>
              </a:lnSpc>
              <a:defRPr b="1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安装数据分析库</a:t>
            </a:r>
          </a:p>
          <a:p>
            <a:endParaRPr lang="en-US" altLang="zh-CN"/>
          </a:p>
        </p:txBody>
      </p:sp>
      <p:sp>
        <p:nvSpPr>
          <p:cNvPr id="2" name="TextBox 1"/>
          <p:cNvSpPr txBox="1"/>
          <p:nvPr/>
        </p:nvSpPr>
        <p:spPr>
          <a:xfrm>
            <a:off x="683568" y="1681063"/>
            <a:ext cx="7323357" cy="3077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pip3 install NumPy Pandas SciPy Matplotlib Jupyter Notebook </a:t>
            </a:r>
            <a:r>
              <a:rPr lang="en-US" altLang="zh-CN" sz="140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scikit-learn</a:t>
            </a:r>
            <a:endParaRPr lang="en-US" altLang="zh-CN" sz="140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832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08720"/>
            <a:ext cx="77768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Pandas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统计分析函数</a:t>
            </a:r>
            <a:endParaRPr lang="en-US" altLang="zh-CN" b="1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下表列出了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Pandas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数据对象常见的统计分析方法：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315927"/>
              </p:ext>
            </p:extLst>
          </p:nvPr>
        </p:nvGraphicFramePr>
        <p:xfrm>
          <a:off x="2260600" y="2132856"/>
          <a:ext cx="4622800" cy="42005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9300"/>
                <a:gridCol w="3873500"/>
              </a:tblGrid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方法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说明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describe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返回描述性统计信息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count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返回非</a:t>
                      </a:r>
                      <a:r>
                        <a:rPr lang="en-US" altLang="zh-CN" sz="1100" u="none" strike="noStrike">
                          <a:effectLst/>
                        </a:rPr>
                        <a:t>NaN</a:t>
                      </a:r>
                      <a:r>
                        <a:rPr lang="zh-CN" altLang="en-US" sz="1100" u="none" strike="noStrike">
                          <a:effectLst/>
                        </a:rPr>
                        <a:t>数据项的数量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计算平均绝对偏差（类似于标准差）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median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返回中位数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返回最小值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max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返回最大值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abs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返回绝对值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prod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返回数组元素的乘积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sum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返回请求轴的值的总和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cumsum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返回累计总和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cumprod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返回累计乘积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mode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返回众数（出现频率最高者）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std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返回离散度的标准差，即方差的平方根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var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返回方差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skew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返回偏态系数，即数据分布的对称程度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kurt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返回峰态系数，即数据分布的顶端尖峭或扁平程度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cov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返回协方差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corr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返回两个数值</a:t>
                      </a:r>
                      <a:r>
                        <a:rPr lang="en-US" altLang="zh-CN" sz="1100" u="none" strike="noStrike">
                          <a:effectLst/>
                        </a:rPr>
                        <a:t>(</a:t>
                      </a:r>
                      <a:r>
                        <a:rPr lang="zh-CN" altLang="en-US" sz="1100" u="none" strike="noStrike">
                          <a:effectLst/>
                        </a:rPr>
                        <a:t>系列</a:t>
                      </a:r>
                      <a:r>
                        <a:rPr lang="en-US" altLang="zh-CN" sz="1100" u="none" strike="noStrike">
                          <a:effectLst/>
                        </a:rPr>
                        <a:t>)</a:t>
                      </a:r>
                      <a:r>
                        <a:rPr lang="zh-CN" altLang="en-US" sz="1100" u="none" strike="noStrike">
                          <a:effectLst/>
                        </a:rPr>
                        <a:t>之间的线性关系，即相关性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rank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按指定规则返回排名（规则有</a:t>
                      </a:r>
                      <a:r>
                        <a:rPr lang="en-US" sz="1100" u="none" strike="noStrike">
                          <a:effectLst/>
                        </a:rPr>
                        <a:t>average、min、max、first）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1533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08720"/>
            <a:ext cx="7776864" cy="562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Pandas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统计分析函数</a:t>
            </a: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endParaRPr lang="en-US" altLang="zh-CN" b="1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618" y="1785012"/>
            <a:ext cx="5268764" cy="1211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941" y="3356992"/>
            <a:ext cx="5608117" cy="2452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935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08720"/>
            <a:ext cx="77768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Pandas I/O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操作</a:t>
            </a:r>
            <a:endParaRPr lang="en-US" altLang="zh-CN" b="1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主要指文件的读写。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Pandas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提供了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read_csv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read_table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两个方法来读取文本文件或电子表格的数据内容并转换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DataFrame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对象。其中，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read_csv()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方法原型如为：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下面通过具体例子来解释各个参数代表的意义。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764" y="2339355"/>
            <a:ext cx="6696744" cy="210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269" y="3032378"/>
            <a:ext cx="2471725" cy="3301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032378"/>
            <a:ext cx="3341018" cy="2842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7071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08720"/>
            <a:ext cx="7776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Pandas 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数据框串联与附加</a:t>
            </a:r>
            <a:endParaRPr lang="en-US" altLang="zh-CN" b="1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在关系数据库中，可以对多个数据表进行内连接、外连接等操作，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Pandas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数据框也提供了类似的功能。相关的方法如下：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639073"/>
              </p:ext>
            </p:extLst>
          </p:nvPr>
        </p:nvGraphicFramePr>
        <p:xfrm>
          <a:off x="678396" y="2492896"/>
          <a:ext cx="7787208" cy="15298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94920"/>
                <a:gridCol w="2592288"/>
              </a:tblGrid>
              <a:tr h="316523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方法原型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功能说明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792" marR="8792" marT="8792" marB="0" anchor="ctr"/>
                </a:tc>
              </a:tr>
              <a:tr h="25497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concat(objs, axis=0, join='outer', join_axes=None, ignore_index=False)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沿轴串联两个数据框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792" marR="8792" marT="8792" marB="0" anchor="ctr"/>
                </a:tc>
              </a:tr>
              <a:tr h="25497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obj1.append(obj2)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concat</a:t>
                      </a:r>
                      <a:r>
                        <a:rPr lang="zh-CN" altLang="en-US" sz="10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的特例，沿</a:t>
                      </a:r>
                      <a:r>
                        <a:rPr lang="en-US" sz="10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axis=0</a:t>
                      </a:r>
                      <a:r>
                        <a:rPr lang="zh-CN" altLang="en-US" sz="10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轴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792" marR="8792" marT="8792" marB="0" anchor="ctr"/>
                </a:tc>
              </a:tr>
              <a:tr h="44840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merge(left, right, how='inner', on=None, left_on=None, right_on=None, left_index=False, right_index=False, sort=True)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对两个数据框进行合并操作（类似</a:t>
                      </a:r>
                      <a:r>
                        <a:rPr lang="en-US" altLang="zh-CN" sz="10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SQL join</a:t>
                      </a:r>
                      <a:r>
                        <a:rPr lang="zh-CN" altLang="en-US" sz="10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）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792" marR="8792" marT="8792" marB="0" anchor="ctr"/>
                </a:tc>
              </a:tr>
              <a:tr h="25497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obj1.join(obj2)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merge</a:t>
                      </a:r>
                      <a:r>
                        <a:rPr lang="zh-CN" altLang="en-US" sz="10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的特例，在索引上进行连接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792" marR="8792" marT="8792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175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08720"/>
            <a:ext cx="7776864" cy="562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Pandas </a:t>
            </a:r>
            <a:r>
              <a:rPr lang="zh-CN" altLang="en-US" b="1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数据框串联与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附加</a:t>
            </a: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endParaRPr lang="en-US" altLang="zh-CN" b="1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93" y="1794217"/>
            <a:ext cx="5019929" cy="1771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8077" y="1794217"/>
            <a:ext cx="3183345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283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08720"/>
            <a:ext cx="77768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Pandas 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数据框分组与聚合</a:t>
            </a:r>
            <a:endParaRPr lang="en-US" altLang="zh-CN" b="1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在许多情况下，我们将数据分成多个集合，并在每个子集上应用一些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函数来执行聚合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转换、过滤等操作。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Pandas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中用于实现这些功能的类是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DataFrameGroupBy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，我们可通过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groupby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方法针对某个数据框构造一个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DataFrameGroupBy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8365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08720"/>
            <a:ext cx="7776864" cy="562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Pandas 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数据框分组与聚合</a:t>
            </a: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endParaRPr lang="en-US" altLang="zh-CN" b="1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492" y="1556793"/>
            <a:ext cx="3414370" cy="2721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491" y="4365104"/>
            <a:ext cx="3414371" cy="2330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556792"/>
            <a:ext cx="3456384" cy="3595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6900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08720"/>
            <a:ext cx="77768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Pandas 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日期序列</a:t>
            </a:r>
            <a:endParaRPr lang="en-US" altLang="zh-CN" b="1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日常生活中，处理含有时间序列的数据是必不可少的。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Pandas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提供了一套日期函数可以帮助我们划分日期区间、对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时序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数据分频重采样以及日期的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算术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运算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等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功能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下面通过实例来了解日期序列函数的相关用法：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266" y="2792037"/>
            <a:ext cx="3214694" cy="2456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792037"/>
            <a:ext cx="3456384" cy="341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6042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08720"/>
            <a:ext cx="77768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Pandas 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时间差</a:t>
            </a:r>
            <a:endParaRPr lang="en-US" altLang="zh-CN" b="1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时间差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(Timedelta)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是时间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的间隔，可用不同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的单位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来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表示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：日，小时，分钟，秒。它们可以是正值，也可以是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负值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Pandas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可以使用一个字符串或整数来创建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Timedelta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对象。下面通过实例演示时间差对象的创建以及时间的偏移、相加、相减操作。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9" y="3140968"/>
            <a:ext cx="3600400" cy="2330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140968"/>
            <a:ext cx="2232248" cy="1694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886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flipH="1">
            <a:off x="-2" y="2000240"/>
            <a:ext cx="9143995" cy="2357454"/>
          </a:xfrm>
          <a:prstGeom prst="rect">
            <a:avLst/>
          </a:prstGeom>
          <a:gradFill flip="none" rotWithShape="1">
            <a:gsLst>
              <a:gs pos="10000">
                <a:schemeClr val="bg1">
                  <a:alpha val="6000"/>
                </a:schemeClr>
              </a:gs>
              <a:gs pos="0">
                <a:schemeClr val="bg1">
                  <a:alpha val="0"/>
                </a:schemeClr>
              </a:gs>
              <a:gs pos="47000">
                <a:schemeClr val="tx1">
                  <a:gamma/>
                  <a:tint val="0"/>
                  <a:invGamma/>
                  <a:alpha val="8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0" y="2701369"/>
            <a:ext cx="889248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THANK YOU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6577300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91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4" y="908720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VSCode</a:t>
            </a:r>
            <a:r>
              <a:rPr lang="zh-CN" altLang="en-US" b="1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安装及</a:t>
            </a:r>
            <a:r>
              <a:rPr lang="en-US" altLang="zh-CN" b="1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b="1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开发环境配置</a:t>
            </a:r>
          </a:p>
          <a:p>
            <a:pPr indent="342900">
              <a:lnSpc>
                <a:spcPct val="150000"/>
              </a:lnSpc>
            </a:pP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Visual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Studio 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Code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Microsoft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Windows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macOS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开发的免费源代码编辑器。功能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包括代码调试、语法突出显示、智能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代码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完成、代码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重构和嵌入式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的支持。 用户可以更改主题，键盘快捷键，首选项，并安装添加了其他功能的扩展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342900">
              <a:lnSpc>
                <a:spcPct val="150000"/>
              </a:lnSpc>
            </a:pPr>
            <a:endParaRPr lang="zh-CN" altLang="en-US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342900">
              <a:lnSpc>
                <a:spcPct val="150000"/>
              </a:lnSpc>
            </a:pP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Visual Studio Code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的源代码来自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Microsoft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的免费开放源代码软件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VSCode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项目，该项目是在许可的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Expat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下发布的，但已编译的二进制文件是免费的，可用于任何用途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342900">
              <a:lnSpc>
                <a:spcPct val="150000"/>
              </a:lnSpc>
            </a:pP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342900">
              <a:lnSpc>
                <a:spcPct val="150000"/>
              </a:lnSpc>
            </a:pP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VSCode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社区有很多优秀的插件，从而扩展了对多种开发语言的支持。这里主要介绍下其对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开发环境的配置（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默认大家已经安装好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环境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），主要有五个步骤：</a:t>
            </a:r>
            <a:endParaRPr lang="zh-CN" altLang="en-US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7612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4" y="1174100"/>
            <a:ext cx="82089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下载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个人电脑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对应的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VSCode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版本并安装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VSCode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插件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`flake8`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pip3 install flake8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；并在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VSCode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配置文件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`settings.json`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中将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`python.linting.flake8Enabled`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设为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`true`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`yapf`: pip3 install 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yapf</a:t>
            </a: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快捷键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`ctrl + shift + p`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打开命令输入框，搜索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`settings UI`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打开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VSCode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配置面板，搜索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`tab size`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，将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`text editor`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项目下的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`Tab Size`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设为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；搜索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`python formatting`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，将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`Python &gt;formatting: Provider`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设为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`yapf`</a:t>
            </a:r>
          </a:p>
        </p:txBody>
      </p:sp>
    </p:spTree>
    <p:extLst>
      <p:ext uri="{BB962C8B-B14F-4D97-AF65-F5344CB8AC3E}">
        <p14:creationId xmlns:p14="http://schemas.microsoft.com/office/powerpoint/2010/main" val="748837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930" y="1204883"/>
            <a:ext cx="2486287" cy="2380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266" y="1204885"/>
            <a:ext cx="4042777" cy="894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678" y="4096759"/>
            <a:ext cx="2606789" cy="1229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460" y="2564904"/>
            <a:ext cx="3892388" cy="1814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4896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2677</TotalTime>
  <Words>3143</Words>
  <Application>Microsoft Office PowerPoint</Application>
  <PresentationFormat>全屏显示(4:3)</PresentationFormat>
  <Paragraphs>317</Paragraphs>
  <Slides>69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69</vt:i4>
      </vt:variant>
    </vt:vector>
  </HeadingPairs>
  <TitlesOfParts>
    <vt:vector size="70" baseType="lpstr">
      <vt:lpstr>Office 테마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Gray-leaf-PowerPoint-Templates-Design-pptx</dc:title>
  <dc:creator>ALLPPT.COM</dc:creator>
  <cp:lastModifiedBy>Vector</cp:lastModifiedBy>
  <cp:revision>545</cp:revision>
  <dcterms:created xsi:type="dcterms:W3CDTF">2012-06-16T23:27:00Z</dcterms:created>
  <dcterms:modified xsi:type="dcterms:W3CDTF">2020-09-30T05:07:21Z</dcterms:modified>
</cp:coreProperties>
</file>