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9" r:id="rId9"/>
    <p:sldId id="268" r:id="rId10"/>
    <p:sldId id="265" r:id="rId11"/>
    <p:sldId id="266" r:id="rId12"/>
    <p:sldId id="267" r:id="rId13"/>
    <p:sldId id="270" r:id="rId14"/>
    <p:sldId id="271" r:id="rId15"/>
    <p:sldId id="275" r:id="rId16"/>
    <p:sldId id="276" r:id="rId17"/>
    <p:sldId id="277" r:id="rId18"/>
    <p:sldId id="278" r:id="rId19"/>
    <p:sldId id="280" r:id="rId20"/>
    <p:sldId id="279" r:id="rId21"/>
    <p:sldId id="283" r:id="rId22"/>
    <p:sldId id="272" r:id="rId23"/>
    <p:sldId id="273" r:id="rId24"/>
    <p:sldId id="274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59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3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BB65A-9694-4378-BFCD-AAC1A36774CD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61C4C-4C18-4A01-AD54-50B462009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2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2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rogrammingTeaching/Python-Data-Analysi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#alt-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>
            <a:off x="-1" y="2420888"/>
            <a:ext cx="9143995" cy="2016224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805316"/>
            <a:ext cx="874846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4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Python</a:t>
            </a:r>
            <a:r>
              <a:rPr lang="zh-CN" altLang="en-US" sz="4400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案例分析</a:t>
            </a:r>
            <a:endParaRPr lang="en-US" altLang="ko-KR" sz="44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573016"/>
            <a:ext cx="8710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Python Data Analysis</a:t>
            </a:r>
            <a:endParaRPr kumimoji="0" lang="en-US" altLang="ko-KR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5459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</a:p>
          <a:p>
            <a:pPr indent="342900">
              <a:lnSpc>
                <a:spcPct val="150000"/>
              </a:lnSpc>
            </a:pP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有两个向量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，其中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保存的是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(0 ~ n-1)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次幂，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(0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~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n)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次幂；求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的向量积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这里我们使用两种方式实现：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87520"/>
            <a:ext cx="3006651" cy="402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2604309"/>
            <a:ext cx="295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2900"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从执行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结果可以看出，当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较大时，使用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库时程序运行的性能远超过直接手写。这也说明，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库底层做了很多的性能优化工作。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41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08720"/>
            <a:ext cx="820891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中编写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Jupyter Notebook</a:t>
            </a:r>
            <a:endParaRPr lang="zh-CN" altLang="en-US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快捷键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`ctrl + shift + p`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打开命令输入框，搜索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`jupyter notebook`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找到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`Python: Create New Blank Jupyter Notebook`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并打开，然后便可在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中编写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Jupyter Notebook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en-US" altLang="zh-CN" sz="14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en-US" altLang="zh-CN" sz="14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zh-CN" altLang="en-US" sz="14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接下来，我们将通过编写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Jupyter Notebook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，来演示有关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Matplotlib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库针对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sklearn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数据集进行可视化的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功能。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2577083"/>
            <a:ext cx="58197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2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495300"/>
            <a:ext cx="523875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38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3"/>
          <p:cNvSpPr/>
          <p:nvPr/>
        </p:nvSpPr>
        <p:spPr>
          <a:xfrm flipH="1">
            <a:off x="-6" y="0"/>
            <a:ext cx="9143995" cy="692696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452320" y="53960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32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第二课</a:t>
            </a:r>
            <a:endParaRPr lang="en-US" altLang="ko-KR" sz="3200" b="1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908720"/>
            <a:ext cx="77768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课程纲要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数据结构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数组属性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创建数组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切片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广播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</a:p>
        </p:txBody>
      </p:sp>
    </p:spTree>
    <p:extLst>
      <p:ext uri="{BB962C8B-B14F-4D97-AF65-F5344CB8AC3E}">
        <p14:creationId xmlns:p14="http://schemas.microsoft.com/office/powerpoint/2010/main" val="369263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数据结构</a:t>
            </a:r>
            <a:endParaRPr lang="en-US" altLang="zh-CN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基于前面已经安装好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，接下来我们来看下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的基本构造。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提供了一个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维数组对象 </a:t>
            </a:r>
            <a:r>
              <a:rPr lang="en-US" altLang="zh-CN" sz="160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(n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dimension array)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它是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类型数据的集合，以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下标为开始进行集合中元素的索引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。此外，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使用了优化过的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 API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，因此运算速度非常快。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对象是用于存放同类型元素的多维数组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中的每个元素在内存中都有相同存储大小的区域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内部结构如下：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 descr="https://www.runoob.com/wp-content/uploads/2018/10/ndar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130" y="3802752"/>
            <a:ext cx="5795739" cy="20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5893111"/>
            <a:ext cx="723275" cy="30777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元数据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曲线连接符 7"/>
          <p:cNvCxnSpPr>
            <a:endCxn id="6" idx="3"/>
          </p:cNvCxnSpPr>
          <p:nvPr/>
        </p:nvCxnSpPr>
        <p:spPr>
          <a:xfrm rot="10800000" flipV="1">
            <a:off x="1118812" y="5229198"/>
            <a:ext cx="1004921" cy="81780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endCxn id="6" idx="3"/>
          </p:cNvCxnSpPr>
          <p:nvPr/>
        </p:nvCxnSpPr>
        <p:spPr>
          <a:xfrm rot="10800000" flipV="1">
            <a:off x="1118811" y="4005062"/>
            <a:ext cx="4533312" cy="204193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02604" y="4273351"/>
            <a:ext cx="1261884" cy="30777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具体标量数据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>
            <a:endCxn id="16" idx="1"/>
          </p:cNvCxnSpPr>
          <p:nvPr/>
        </p:nvCxnSpPr>
        <p:spPr>
          <a:xfrm>
            <a:off x="6228184" y="4412604"/>
            <a:ext cx="1474420" cy="14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74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tabLst>
                <a:tab pos="2628900" algn="l"/>
              </a:tabLst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endParaRPr lang="en-US" altLang="zh-CN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支持的数据类型比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内置的类型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要丰富得多，基本能与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数据类型相对应。下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表列举了常用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663" y="2492896"/>
            <a:ext cx="4000674" cy="2978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04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90" y="1888987"/>
            <a:ext cx="5047821" cy="308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91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数据类型对象（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dtype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对象是用来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描述存储数组的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内存区域如何使用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，包含如下方面：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数组的形状（数组的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维度信息）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类型（整数，浮点数或者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对象）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的存储空间大小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存储的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字节顺序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（通过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对数据类型预先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设定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“&lt;”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“&gt;”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来指定。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“&lt;”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指明采用小端序，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即数据高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字节保存在内存的低地址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“&gt;”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指明采用大端序，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即数据高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字节保存在内存的高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地址）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结构化类型下的字段名称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dtype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对象的构造函数为：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其中，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为要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为数据类型对象的数据；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align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是否填充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字段使其类似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结构体；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是否复制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dtype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对象，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如果为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是对内置数据类型对象的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539977"/>
            <a:ext cx="24384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26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03225"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每个内置类型，它都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有一个唯一定义它的字符代码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，如下表所示：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810" y="1496913"/>
            <a:ext cx="2404379" cy="373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7" y="5445224"/>
            <a:ext cx="777686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通过函数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`np.sctypeDict.keys()`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可打印出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所有支持的数据类型。下面通过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（实例演示）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来理解相关属性的作用与意义。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32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数组属性</a:t>
            </a:r>
            <a:endParaRPr lang="en-US" altLang="zh-CN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数组的维数称为秩（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rank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），秩就是轴的数量，即数组的维度，一维数组的秩为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，二维数组的秩为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，以此类推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。在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中，每一个线性的数组称为是一个轴（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axis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），也就是维度（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dimensions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数组属性也就是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的对象属性，主要有：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744" y="3140968"/>
            <a:ext cx="5202511" cy="296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84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3"/>
          <p:cNvSpPr/>
          <p:nvPr/>
        </p:nvSpPr>
        <p:spPr>
          <a:xfrm flipH="1">
            <a:off x="-6" y="0"/>
            <a:ext cx="9143995" cy="692696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452320" y="53960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32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第一课</a:t>
            </a:r>
            <a:endParaRPr lang="en-US" altLang="ko-KR" sz="3200" b="1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908720"/>
            <a:ext cx="77768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课程纲要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课程资料的获取、答疑形式、考核形式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基础回顾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数据分析库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SciPy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Matplotlib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Jupyter Notebook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进行开发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下面通过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来学习各属性的使用。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1412776"/>
            <a:ext cx="392430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0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创建数组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—arange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4488" indent="-344488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arange</a:t>
            </a: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600" b="1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通过数值范围（可设定步长）创建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参数说明如下：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以步长为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10~20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类似的，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linspace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函数可用于创建成等差关系的一维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logspace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函数可用于创建等比关系的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一维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28575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570" y="2863602"/>
            <a:ext cx="1562857" cy="113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17" y="4519785"/>
            <a:ext cx="1729165" cy="364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16" y="5080896"/>
            <a:ext cx="1008599" cy="16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9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创建数组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—array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4488" indent="-344488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CN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600" b="1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参数说明如下：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365" y="2780928"/>
            <a:ext cx="4001269" cy="227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55" y="1988840"/>
            <a:ext cx="56102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46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例：使用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函数分别创建一维、二维以及复数数组。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052217"/>
            <a:ext cx="15240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32385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48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创建数组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—empty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4488" indent="-344488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CN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empty</a:t>
            </a: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600" b="1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用于创建一个指定形状（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shape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）、数据类型（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dtype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）且未初始化的数组。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参数说明如下：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下面代码创建一个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列的数组：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类似的还有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zeros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ones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34861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026" y="3212976"/>
            <a:ext cx="4003948" cy="1043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4821888"/>
            <a:ext cx="24288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5388074"/>
            <a:ext cx="523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42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创建数组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—asarray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4488" indent="-344488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CN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asarray</a:t>
            </a: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600" b="1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类似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numpy.array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但比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numpy.array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少两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个参数。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参数说明如下：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下面代码从一个元祖创建一个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类型的数组：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276872"/>
            <a:ext cx="33337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28" y="2988400"/>
            <a:ext cx="4360143" cy="107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545" y="4509120"/>
            <a:ext cx="2030908" cy="513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545" y="5207098"/>
            <a:ext cx="79057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30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创建数组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—fromiter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4488" indent="-344488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zh-CN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fromiter</a:t>
            </a: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600" b="1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从可迭代对象中建立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对象，返回一维数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参数说明如下：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下面代码从一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个可迭代对象创建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类型的数组：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816" y="2276872"/>
            <a:ext cx="31337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841" y="2996952"/>
            <a:ext cx="2620317" cy="96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193" y="4509120"/>
            <a:ext cx="2325613" cy="766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193" y="5425803"/>
            <a:ext cx="1018791" cy="182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74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切片和索引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对象的内容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可以通过索引或切片来访问和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修改。与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的切片操作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一样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内置的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slice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start, stop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step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进行切割以提取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子数组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，然后从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可迭代对象中建立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对象，返回一维数组。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例：从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至索引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，间隔为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提取子数组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除了使用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函数，也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可以通过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冒号分隔切片参数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start:stop:step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来进行切片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操作。（如果只出现一个冒号，则冒号前的数字则表示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，冒号后的数字表示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stop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14" y="3066286"/>
            <a:ext cx="1371972" cy="55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834" y="3789040"/>
            <a:ext cx="2736303" cy="19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924" y="4889889"/>
            <a:ext cx="1184151" cy="483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568" y="5785519"/>
            <a:ext cx="3526795" cy="30777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注：冒号切片的切割区间为左闭右开区间。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00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切片和索引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续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多维数组相对复杂一些，如：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此外，还可以使用省略号“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”来指明切片值（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end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）为轴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axis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）的索引。如果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在行位置使用省略号，它将返回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包含列中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，列位置相反。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54" y="1924383"/>
            <a:ext cx="2536292" cy="564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54" y="2598812"/>
            <a:ext cx="483306" cy="715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56" y="4140374"/>
            <a:ext cx="2683887" cy="15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26" y="4570718"/>
            <a:ext cx="409601" cy="111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89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切片和索引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高级索引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除了切片索引外，数组可以由整数数组索引、布尔索引及花式索引。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整数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数组索引</a:t>
            </a:r>
            <a:endParaRPr lang="en-US" altLang="zh-CN" sz="1600" b="1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获取数组中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0 ,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0)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1 ,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(2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, 0)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坐标处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的元素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：获取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4X3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的数组中四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个角的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375" y="2682921"/>
            <a:ext cx="2489249" cy="58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037" y="2764084"/>
            <a:ext cx="358480" cy="503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494" y="3789040"/>
            <a:ext cx="3291012" cy="123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284" y="3789040"/>
            <a:ext cx="866848" cy="172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16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课程资料的获取与答疑形式</a:t>
            </a:r>
            <a:endParaRPr lang="en-US" altLang="zh-CN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及源码可在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Github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上下载，答疑方式也在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上以提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issue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方式进行。具体操作如下：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D:\Course\Python\Python-Data-Analysis\image\g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75" y="2374070"/>
            <a:ext cx="7040251" cy="350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86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切片和索引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高级索引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续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1600" b="1" smtClean="0">
                <a:solidFill>
                  <a:srgbClr val="4BACC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布尔索引</a:t>
            </a:r>
            <a:endParaRPr lang="en-US" altLang="zh-CN" sz="1600" b="1">
              <a:solidFill>
                <a:srgbClr val="4BACC6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获取数组获取大于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的元素的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：过滤数组中的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NaN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392" y="2295922"/>
            <a:ext cx="3303215" cy="470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393" y="2839021"/>
            <a:ext cx="1291568" cy="82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672" y="4120927"/>
            <a:ext cx="3082653" cy="411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673" y="4658304"/>
            <a:ext cx="1037272" cy="27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31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切片和索引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高级索引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续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1600" b="1" smtClean="0">
                <a:solidFill>
                  <a:srgbClr val="4BACC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花式索引</a:t>
            </a:r>
            <a:endParaRPr lang="en-US" altLang="zh-CN" sz="1600" b="1">
              <a:solidFill>
                <a:srgbClr val="4BACC6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顺序、逆序索引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数组以及多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个索引数组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095" y="2353961"/>
            <a:ext cx="5213809" cy="835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095" y="3356992"/>
            <a:ext cx="2577455" cy="267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716016" y="5510360"/>
            <a:ext cx="2807881" cy="5232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np.ix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函数的具体用法可执行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help(np.ix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_)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进行查看。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67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数组广播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如果两个数组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形状相同，即满足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a.shape == b.shape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，那么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a*b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的结果就是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数组对应位相乘。对于不同形状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(shape)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的数组进行数值计算时，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会以广播（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Broadcast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）的方式进行处理。具体广播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规则如下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输入数组都向其中形状最长的数组看齐，形状中不足的部分都通过在前面加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补齐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数组的形状是输入数组形状的各个维度上的最大值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当输入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数组的某个维度和输出数组的对应维度的长度相同或者其长度为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，能够进行计算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否则抛出错误。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输入数组的某个维度的长度为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时，沿着此维度运算时都用此维度上的第一组值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73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数组广播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4x3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的二维数组与长为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的一维数组相加，等效于把数组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在二维上重复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次再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1" name="Picture 5" descr="https://www.runoob.com/wp-content/uploads/2018/10/image002061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747" y="2060849"/>
            <a:ext cx="3434507" cy="147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23878"/>
            <a:ext cx="1488569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680" y="3723878"/>
            <a:ext cx="808665" cy="16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3568" y="5661248"/>
            <a:ext cx="5976664" cy="5232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tile()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函数作用是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将原矩阵横向、纵向地复制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np.ones((2,3))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等效于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np.tile(1., (2,3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))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np.zeros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((2,3))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等效于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np.tile(0., (2,3)) 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80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中包含了一些函数用于处理数组，大概可分为以下几类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修改数组形状</a:t>
            </a:r>
          </a:p>
          <a:p>
            <a:pPr marL="74295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翻转数组</a:t>
            </a:r>
          </a:p>
          <a:p>
            <a:pPr marL="74295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修改数组维度</a:t>
            </a:r>
          </a:p>
          <a:p>
            <a:pPr marL="74295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连接数组</a:t>
            </a:r>
          </a:p>
          <a:p>
            <a:pPr marL="74295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分割数组</a:t>
            </a:r>
          </a:p>
          <a:p>
            <a:pPr marL="74295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数组元素的添加与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5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修改数组形状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数组形状的修改函数主要有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reshape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flat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flatten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ravel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，各自功能分别如下：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848" y="2175148"/>
            <a:ext cx="3452304" cy="138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543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修改数组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形状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43" y="1844824"/>
            <a:ext cx="3610159" cy="266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197" y="1844824"/>
            <a:ext cx="1947356" cy="327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44843" y="5346998"/>
            <a:ext cx="4752528" cy="30777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：这里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函数用于返回满足条件的索引值。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73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翻转数组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数组反转的函数主要有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transpose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ndarray.T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self.transpose()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）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rollaxis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swapaxes	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，各自功能分别如下：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532" y="2420888"/>
            <a:ext cx="3036937" cy="134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0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翻转数组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24549"/>
            <a:ext cx="3884683" cy="3967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319663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05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修改数组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维度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03225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修改数组维度的函数主要有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broadcast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broadcast_to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expand_dims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squeeze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，各自功能分别如下：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2348880"/>
            <a:ext cx="3384376" cy="135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29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Course\Python\Python-Data-Analysis\image\iss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96" y="649832"/>
            <a:ext cx="6418808" cy="555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0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修改数组维度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60" y="1665337"/>
            <a:ext cx="3423680" cy="4427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3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>
            <a:off x="-2" y="2000240"/>
            <a:ext cx="9143995" cy="2357454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701369"/>
            <a:ext cx="88924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考核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形式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期末成绩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（不定期考勤点名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课堂作业成绩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考卷分数）按比计算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64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11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安装数据分析库</a:t>
            </a:r>
          </a:p>
          <a:p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683568" y="1681063"/>
            <a:ext cx="7323357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pip3 install NumPy Pandas SciPy Matplotlib Jupyter Notebook </a:t>
            </a:r>
            <a:r>
              <a:rPr lang="en-US" altLang="zh-CN" sz="140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scikit-learn</a:t>
            </a:r>
            <a:endParaRPr lang="en-US" altLang="zh-CN" sz="140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83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08720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安装及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开发环境配置</a:t>
            </a:r>
          </a:p>
          <a:p>
            <a:pPr indent="342900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Studio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Code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Microsoft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macOS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开发的免费源代码编辑器。功能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包括代码调试、语法突出显示、智能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完成、代码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重构和嵌入式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的支持。 用户可以更改主题，键盘快捷键，首选项，并安装添加了其他功能的扩展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Visual Studio 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的源代码来自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Microsoft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的免费开放源代码软件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项目，该项目是在许可的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Expat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下发布的，但已编译的二进制文件是免费的，可用于任何用途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社区有很多优秀的插件，从而扩展了对多种开发语言的支持。这里主要介绍下其对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开发环境的配置（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默认大家已经安装好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），主要有五个步骤：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61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174100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下载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个人电脑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对应的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版本并安装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`flake8`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pip3 install flake8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；并在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`settings.json`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中将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`python.linting.flake8Enabled`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设为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`true`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`yapf`: pip3 install yapf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；并在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`settings.json`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中将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`python.formatting.provider`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设为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`true`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快捷键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`ctrl + shift + p`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打开命令输入框，搜索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`settings UI`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配置面板，搜索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`tab size`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，将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`text editor`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项目下的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`Tab Size`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4883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30" y="1204883"/>
            <a:ext cx="2486287" cy="238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266" y="1204885"/>
            <a:ext cx="4042777" cy="89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78" y="4096759"/>
            <a:ext cx="2606789" cy="122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460" y="2564904"/>
            <a:ext cx="3892388" cy="181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89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1953</Words>
  <Application>Microsoft Office PowerPoint</Application>
  <PresentationFormat>全屏显示(4:3)</PresentationFormat>
  <Paragraphs>189</Paragraphs>
  <Slides>41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Gray-leaf-PowerPoint-Templates-Design-pptx</dc:title>
  <dc:creator>ALLPPT.COM</dc:creator>
  <cp:lastModifiedBy>Vector</cp:lastModifiedBy>
  <cp:revision>332</cp:revision>
  <dcterms:created xsi:type="dcterms:W3CDTF">2012-06-16T23:27:00Z</dcterms:created>
  <dcterms:modified xsi:type="dcterms:W3CDTF">2020-09-23T05:31:31Z</dcterms:modified>
</cp:coreProperties>
</file>