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5"/>
  </p:notesMasterIdLst>
  <p:sldIdLst>
    <p:sldId id="256" r:id="rId2"/>
    <p:sldId id="257" r:id="rId3"/>
    <p:sldId id="261" r:id="rId4"/>
    <p:sldId id="260" r:id="rId5"/>
    <p:sldId id="262" r:id="rId6"/>
    <p:sldId id="263" r:id="rId7"/>
    <p:sldId id="264" r:id="rId8"/>
    <p:sldId id="269" r:id="rId9"/>
    <p:sldId id="268" r:id="rId10"/>
    <p:sldId id="265" r:id="rId11"/>
    <p:sldId id="266" r:id="rId12"/>
    <p:sldId id="267" r:id="rId13"/>
    <p:sldId id="270" r:id="rId14"/>
    <p:sldId id="271" r:id="rId15"/>
    <p:sldId id="275" r:id="rId16"/>
    <p:sldId id="276" r:id="rId17"/>
    <p:sldId id="277" r:id="rId18"/>
    <p:sldId id="278" r:id="rId19"/>
    <p:sldId id="280" r:id="rId20"/>
    <p:sldId id="279" r:id="rId21"/>
    <p:sldId id="283" r:id="rId22"/>
    <p:sldId id="272" r:id="rId23"/>
    <p:sldId id="273" r:id="rId24"/>
    <p:sldId id="274" r:id="rId25"/>
    <p:sldId id="281" r:id="rId26"/>
    <p:sldId id="282" r:id="rId27"/>
    <p:sldId id="284" r:id="rId28"/>
    <p:sldId id="285" r:id="rId29"/>
    <p:sldId id="286" r:id="rId30"/>
    <p:sldId id="287" r:id="rId31"/>
    <p:sldId id="288" r:id="rId32"/>
    <p:sldId id="289" r:id="rId33"/>
    <p:sldId id="290" r:id="rId34"/>
    <p:sldId id="291" r:id="rId35"/>
    <p:sldId id="292" r:id="rId36"/>
    <p:sldId id="293" r:id="rId37"/>
    <p:sldId id="294" r:id="rId38"/>
    <p:sldId id="295" r:id="rId39"/>
    <p:sldId id="296" r:id="rId40"/>
    <p:sldId id="297" r:id="rId41"/>
    <p:sldId id="298" r:id="rId42"/>
    <p:sldId id="299" r:id="rId43"/>
    <p:sldId id="300" r:id="rId44"/>
    <p:sldId id="301" r:id="rId45"/>
    <p:sldId id="302" r:id="rId46"/>
    <p:sldId id="303" r:id="rId47"/>
    <p:sldId id="304" r:id="rId48"/>
    <p:sldId id="305" r:id="rId49"/>
    <p:sldId id="306" r:id="rId50"/>
    <p:sldId id="307" r:id="rId51"/>
    <p:sldId id="308" r:id="rId52"/>
    <p:sldId id="309" r:id="rId53"/>
    <p:sldId id="315" r:id="rId54"/>
    <p:sldId id="316" r:id="rId55"/>
    <p:sldId id="310" r:id="rId56"/>
    <p:sldId id="311" r:id="rId57"/>
    <p:sldId id="312" r:id="rId58"/>
    <p:sldId id="313" r:id="rId59"/>
    <p:sldId id="317" r:id="rId60"/>
    <p:sldId id="318" r:id="rId61"/>
    <p:sldId id="319" r:id="rId62"/>
    <p:sldId id="320" r:id="rId63"/>
    <p:sldId id="321" r:id="rId64"/>
    <p:sldId id="322" r:id="rId65"/>
    <p:sldId id="323" r:id="rId66"/>
    <p:sldId id="324" r:id="rId67"/>
    <p:sldId id="325" r:id="rId68"/>
    <p:sldId id="326" r:id="rId69"/>
    <p:sldId id="327" r:id="rId70"/>
    <p:sldId id="328" r:id="rId71"/>
    <p:sldId id="329" r:id="rId72"/>
    <p:sldId id="330" r:id="rId73"/>
    <p:sldId id="259" r:id="rId74"/>
  </p:sldIdLst>
  <p:sldSz cx="9144000" cy="6858000" type="screen4x3"/>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中度样式 1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80" d="100"/>
          <a:sy n="80" d="100"/>
        </p:scale>
        <p:origin x="-1182" y="-3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B9BB65A-9694-4378-BFCD-AAC1A36774CD}" type="datetimeFigureOut">
              <a:rPr lang="zh-CN" altLang="en-US" smtClean="0"/>
              <a:t>2020/9/30</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4C61C4C-4C18-4A01-AD54-50B462009B3C}" type="slidenum">
              <a:rPr lang="zh-CN" altLang="en-US" smtClean="0"/>
              <a:t>‹#›</a:t>
            </a:fld>
            <a:endParaRPr lang="zh-CN" altLang="en-US"/>
          </a:p>
        </p:txBody>
      </p:sp>
    </p:spTree>
    <p:extLst>
      <p:ext uri="{BB962C8B-B14F-4D97-AF65-F5344CB8AC3E}">
        <p14:creationId xmlns:p14="http://schemas.microsoft.com/office/powerpoint/2010/main" val="22154241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4C61C4C-4C18-4A01-AD54-50B462009B3C}" type="slidenum">
              <a:rPr lang="zh-CN" altLang="en-US" smtClean="0"/>
              <a:t>7</a:t>
            </a:fld>
            <a:endParaRPr lang="zh-CN" altLang="en-US"/>
          </a:p>
        </p:txBody>
      </p:sp>
    </p:spTree>
    <p:extLst>
      <p:ext uri="{BB962C8B-B14F-4D97-AF65-F5344CB8AC3E}">
        <p14:creationId xmlns:p14="http://schemas.microsoft.com/office/powerpoint/2010/main" val="16689795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4C61C4C-4C18-4A01-AD54-50B462009B3C}" type="slidenum">
              <a:rPr lang="zh-CN" altLang="en-US" smtClean="0"/>
              <a:t>8</a:t>
            </a:fld>
            <a:endParaRPr lang="zh-CN" altLang="en-US"/>
          </a:p>
        </p:txBody>
      </p:sp>
    </p:spTree>
    <p:extLst>
      <p:ext uri="{BB962C8B-B14F-4D97-AF65-F5344CB8AC3E}">
        <p14:creationId xmlns:p14="http://schemas.microsoft.com/office/powerpoint/2010/main" val="16689795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4C61C4C-4C18-4A01-AD54-50B462009B3C}" type="slidenum">
              <a:rPr lang="zh-CN" altLang="en-US" smtClean="0"/>
              <a:t>9</a:t>
            </a:fld>
            <a:endParaRPr lang="zh-CN" altLang="en-US"/>
          </a:p>
        </p:txBody>
      </p:sp>
    </p:spTree>
    <p:extLst>
      <p:ext uri="{BB962C8B-B14F-4D97-AF65-F5344CB8AC3E}">
        <p14:creationId xmlns:p14="http://schemas.microsoft.com/office/powerpoint/2010/main" val="16689795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4C61C4C-4C18-4A01-AD54-50B462009B3C}" type="slidenum">
              <a:rPr lang="zh-CN" altLang="en-US" smtClean="0"/>
              <a:t>10</a:t>
            </a:fld>
            <a:endParaRPr lang="zh-CN" altLang="en-US"/>
          </a:p>
        </p:txBody>
      </p:sp>
    </p:spTree>
    <p:extLst>
      <p:ext uri="{BB962C8B-B14F-4D97-AF65-F5344CB8AC3E}">
        <p14:creationId xmlns:p14="http://schemas.microsoft.com/office/powerpoint/2010/main" val="16689795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4C61C4C-4C18-4A01-AD54-50B462009B3C}" type="slidenum">
              <a:rPr lang="zh-CN" altLang="en-US" smtClean="0"/>
              <a:t>11</a:t>
            </a:fld>
            <a:endParaRPr lang="zh-CN" altLang="en-US"/>
          </a:p>
        </p:txBody>
      </p:sp>
    </p:spTree>
    <p:extLst>
      <p:ext uri="{BB962C8B-B14F-4D97-AF65-F5344CB8AC3E}">
        <p14:creationId xmlns:p14="http://schemas.microsoft.com/office/powerpoint/2010/main" val="16689795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4C61C4C-4C18-4A01-AD54-50B462009B3C}" type="slidenum">
              <a:rPr lang="zh-CN" altLang="en-US" smtClean="0"/>
              <a:t>12</a:t>
            </a:fld>
            <a:endParaRPr lang="zh-CN" altLang="en-US"/>
          </a:p>
        </p:txBody>
      </p:sp>
    </p:spTree>
    <p:extLst>
      <p:ext uri="{BB962C8B-B14F-4D97-AF65-F5344CB8AC3E}">
        <p14:creationId xmlns:p14="http://schemas.microsoft.com/office/powerpoint/2010/main" val="16689795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4C61C4C-4C18-4A01-AD54-50B462009B3C}" type="slidenum">
              <a:rPr lang="zh-CN" altLang="en-US" smtClean="0"/>
              <a:t>44</a:t>
            </a:fld>
            <a:endParaRPr lang="zh-CN" altLang="en-US"/>
          </a:p>
        </p:txBody>
      </p:sp>
    </p:spTree>
    <p:extLst>
      <p:ext uri="{BB962C8B-B14F-4D97-AF65-F5344CB8AC3E}">
        <p14:creationId xmlns:p14="http://schemas.microsoft.com/office/powerpoint/2010/main" val="39910139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4C61C4C-4C18-4A01-AD54-50B462009B3C}" type="slidenum">
              <a:rPr lang="zh-CN" altLang="en-US" smtClean="0"/>
              <a:t>46</a:t>
            </a:fld>
            <a:endParaRPr lang="zh-CN" altLang="en-US"/>
          </a:p>
        </p:txBody>
      </p:sp>
    </p:spTree>
    <p:extLst>
      <p:ext uri="{BB962C8B-B14F-4D97-AF65-F5344CB8AC3E}">
        <p14:creationId xmlns:p14="http://schemas.microsoft.com/office/powerpoint/2010/main" val="39910139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4C61C4C-4C18-4A01-AD54-50B462009B3C}" type="slidenum">
              <a:rPr lang="zh-CN" altLang="en-US" smtClean="0"/>
              <a:t>47</a:t>
            </a:fld>
            <a:endParaRPr lang="zh-CN" altLang="en-US"/>
          </a:p>
        </p:txBody>
      </p:sp>
    </p:spTree>
    <p:extLst>
      <p:ext uri="{BB962C8B-B14F-4D97-AF65-F5344CB8AC3E}">
        <p14:creationId xmlns:p14="http://schemas.microsoft.com/office/powerpoint/2010/main" val="399101396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제목 슬라이드">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제목 및 내용">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2.html" TargetMode="External"/><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2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31.png"/></Relationships>
</file>

<file path=ppt/slides/_rels/slide2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5" Type="http://schemas.openxmlformats.org/officeDocument/2006/relationships/image" Target="../media/image36.png"/><Relationship Id="rId4" Type="http://schemas.openxmlformats.org/officeDocument/2006/relationships/image" Target="../media/image35.png"/></Relationships>
</file>

<file path=ppt/slides/_rels/slide2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 Id="rId5" Type="http://schemas.openxmlformats.org/officeDocument/2006/relationships/image" Target="../media/image40.png"/><Relationship Id="rId4" Type="http://schemas.openxmlformats.org/officeDocument/2006/relationships/image" Target="../media/image39.png"/></Relationships>
</file>

<file path=ppt/slides/_rels/slide2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28.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 Id="rId5" Type="http://schemas.openxmlformats.org/officeDocument/2006/relationships/image" Target="../media/image47.png"/><Relationship Id="rId4" Type="http://schemas.openxmlformats.org/officeDocument/2006/relationships/image" Target="../media/image46.png"/></Relationships>
</file>

<file path=ppt/slides/_rels/slide29.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 Id="rId5" Type="http://schemas.openxmlformats.org/officeDocument/2006/relationships/image" Target="../media/image51.png"/><Relationship Id="rId4" Type="http://schemas.openxmlformats.org/officeDocument/2006/relationships/image" Target="../media/image50.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github.com/ProgrammingTeaching/Python-Data-Analysis"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xml"/><Relationship Id="rId5" Type="http://schemas.openxmlformats.org/officeDocument/2006/relationships/image" Target="../media/image55.png"/><Relationship Id="rId4" Type="http://schemas.openxmlformats.org/officeDocument/2006/relationships/image" Target="../media/image54.png"/></Relationships>
</file>

<file path=ppt/slides/_rels/slide31.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gif"/><Relationship Id="rId1" Type="http://schemas.openxmlformats.org/officeDocument/2006/relationships/slideLayout" Target="../slideLayouts/slideLayout2.xml"/><Relationship Id="rId4" Type="http://schemas.openxmlformats.org/officeDocument/2006/relationships/image" Target="../media/image60.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74.png"/></Relationships>
</file>

<file path=ppt/slides/_rels/slide45.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77.png"/></Relationships>
</file>

<file path=ppt/slides/_rels/slide47.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79.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image" Target="../media/image82.png"/><Relationship Id="rId1" Type="http://schemas.openxmlformats.org/officeDocument/2006/relationships/slideLayout" Target="../slideLayouts/slideLayout2.xml"/><Relationship Id="rId5" Type="http://schemas.openxmlformats.org/officeDocument/2006/relationships/image" Target="../media/image85.png"/><Relationship Id="rId4" Type="http://schemas.openxmlformats.org/officeDocument/2006/relationships/image" Target="../media/image84.png"/></Relationships>
</file>

<file path=ppt/slides/_rels/slide53.xml.rels><?xml version="1.0" encoding="UTF-8" standalone="yes"?>
<Relationships xmlns="http://schemas.openxmlformats.org/package/2006/relationships"><Relationship Id="rId2" Type="http://schemas.openxmlformats.org/officeDocument/2006/relationships/image" Target="../media/image86.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image" Target="../media/image87.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image" Target="../media/image89.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92.png"/><Relationship Id="rId2" Type="http://schemas.openxmlformats.org/officeDocument/2006/relationships/image" Target="../media/image91.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94.png"/><Relationship Id="rId2" Type="http://schemas.openxmlformats.org/officeDocument/2006/relationships/image" Target="../media/image93.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96.png"/><Relationship Id="rId2" Type="http://schemas.openxmlformats.org/officeDocument/2006/relationships/image" Target="../media/image95.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9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99.png"/><Relationship Id="rId2" Type="http://schemas.openxmlformats.org/officeDocument/2006/relationships/image" Target="../media/image98.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101.png"/><Relationship Id="rId2" Type="http://schemas.openxmlformats.org/officeDocument/2006/relationships/image" Target="../media/image100.png"/><Relationship Id="rId1" Type="http://schemas.openxmlformats.org/officeDocument/2006/relationships/slideLayout" Target="../slideLayouts/slideLayout2.xml"/><Relationship Id="rId4" Type="http://schemas.openxmlformats.org/officeDocument/2006/relationships/image" Target="../media/image102.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104.png"/><Relationship Id="rId2" Type="http://schemas.openxmlformats.org/officeDocument/2006/relationships/image" Target="../media/image103.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106.png"/><Relationship Id="rId2" Type="http://schemas.openxmlformats.org/officeDocument/2006/relationships/image" Target="../media/image105.png"/><Relationship Id="rId1" Type="http://schemas.openxmlformats.org/officeDocument/2006/relationships/slideLayout" Target="../slideLayouts/slideLayout2.xml"/><Relationship Id="rId4" Type="http://schemas.openxmlformats.org/officeDocument/2006/relationships/image" Target="../media/image107.png"/></Relationships>
</file>

<file path=ppt/slides/_rels/slide67.xml.rels><?xml version="1.0" encoding="UTF-8" standalone="yes"?>
<Relationships xmlns="http://schemas.openxmlformats.org/package/2006/relationships"><Relationship Id="rId3" Type="http://schemas.openxmlformats.org/officeDocument/2006/relationships/image" Target="../media/image109.png"/><Relationship Id="rId2" Type="http://schemas.openxmlformats.org/officeDocument/2006/relationships/image" Target="../media/image108.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111.png"/><Relationship Id="rId2" Type="http://schemas.openxmlformats.org/officeDocument/2006/relationships/image" Target="../media/image110.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113.png"/><Relationship Id="rId2" Type="http://schemas.openxmlformats.org/officeDocument/2006/relationships/image" Target="../media/image11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115.png"/><Relationship Id="rId2" Type="http://schemas.openxmlformats.org/officeDocument/2006/relationships/image" Target="../media/image114.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117.png"/><Relationship Id="rId2" Type="http://schemas.openxmlformats.org/officeDocument/2006/relationships/image" Target="../media/image116.png"/><Relationship Id="rId1" Type="http://schemas.openxmlformats.org/officeDocument/2006/relationships/slideLayout" Target="../slideLayouts/slideLayout2.xml"/><Relationship Id="rId4" Type="http://schemas.openxmlformats.org/officeDocument/2006/relationships/image" Target="../media/image118.png"/></Relationships>
</file>

<file path=ppt/slides/_rels/slide73.xml.rels><?xml version="1.0" encoding="UTF-8" standalone="yes"?>
<Relationships xmlns="http://schemas.openxmlformats.org/package/2006/relationships"><Relationship Id="rId2" Type="http://schemas.openxmlformats.org/officeDocument/2006/relationships/hyperlink" Target="http://www.free-powerpoint-templates-design.com/free-powerpoint-templates-design" TargetMode="Externa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hyperlink" Target="https://code.visualstudio.com/#alt-downloads"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직사각형 3"/>
          <p:cNvSpPr/>
          <p:nvPr/>
        </p:nvSpPr>
        <p:spPr>
          <a:xfrm flipH="1">
            <a:off x="-1" y="2420888"/>
            <a:ext cx="9143995" cy="2016224"/>
          </a:xfrm>
          <a:prstGeom prst="rect">
            <a:avLst/>
          </a:prstGeom>
          <a:gradFill flip="none" rotWithShape="1">
            <a:gsLst>
              <a:gs pos="10000">
                <a:schemeClr val="bg1">
                  <a:alpha val="6000"/>
                </a:schemeClr>
              </a:gs>
              <a:gs pos="0">
                <a:schemeClr val="bg1">
                  <a:alpha val="0"/>
                </a:schemeClr>
              </a:gs>
              <a:gs pos="47000">
                <a:schemeClr val="tx1">
                  <a:gamma/>
                  <a:tint val="0"/>
                  <a:invGamma/>
                  <a:alpha val="8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5" name="TextBox 1"/>
          <p:cNvSpPr txBox="1">
            <a:spLocks noChangeArrowheads="1"/>
          </p:cNvSpPr>
          <p:nvPr/>
        </p:nvSpPr>
        <p:spPr bwMode="auto">
          <a:xfrm>
            <a:off x="0" y="2805316"/>
            <a:ext cx="8748464" cy="769441"/>
          </a:xfrm>
          <a:prstGeom prst="rect">
            <a:avLst/>
          </a:prstGeom>
          <a:noFill/>
          <a:ln w="9525">
            <a:noFill/>
            <a:miter lim="800000"/>
            <a:headEnd/>
            <a:tailEnd/>
          </a:ln>
        </p:spPr>
        <p:txBody>
          <a:bodyPr wrap="square">
            <a:spAutoFit/>
          </a:bodyPr>
          <a:lstStyle/>
          <a:p>
            <a:pPr algn="r"/>
            <a:r>
              <a:rPr lang="en-US" altLang="ko-KR" sz="4400" b="1" smtClean="0">
                <a:solidFill>
                  <a:schemeClr val="accent5">
                    <a:lumMod val="50000"/>
                  </a:schemeClr>
                </a:solidFill>
                <a:latin typeface="微软雅黑" pitchFamily="34" charset="-122"/>
                <a:ea typeface="微软雅黑" pitchFamily="34" charset="-122"/>
                <a:cs typeface="Arial" pitchFamily="34" charset="0"/>
              </a:rPr>
              <a:t>Python</a:t>
            </a:r>
            <a:r>
              <a:rPr lang="zh-CN" altLang="en-US" sz="4400" b="1">
                <a:solidFill>
                  <a:schemeClr val="accent5">
                    <a:lumMod val="50000"/>
                  </a:schemeClr>
                </a:solidFill>
                <a:latin typeface="微软雅黑" pitchFamily="34" charset="-122"/>
                <a:ea typeface="微软雅黑" pitchFamily="34" charset="-122"/>
                <a:cs typeface="Arial" pitchFamily="34" charset="0"/>
              </a:rPr>
              <a:t>案例分析</a:t>
            </a:r>
            <a:endParaRPr lang="en-US" altLang="ko-KR" sz="4400" b="1" dirty="0">
              <a:solidFill>
                <a:schemeClr val="accent5">
                  <a:lumMod val="50000"/>
                </a:schemeClr>
              </a:solidFill>
              <a:latin typeface="微软雅黑" pitchFamily="34" charset="-122"/>
              <a:ea typeface="微软雅黑" pitchFamily="34" charset="-122"/>
              <a:cs typeface="Arial" pitchFamily="34" charset="0"/>
            </a:endParaRPr>
          </a:p>
        </p:txBody>
      </p:sp>
      <p:sp>
        <p:nvSpPr>
          <p:cNvPr id="6" name="TextBox 5"/>
          <p:cNvSpPr txBox="1"/>
          <p:nvPr/>
        </p:nvSpPr>
        <p:spPr>
          <a:xfrm>
            <a:off x="0" y="3573016"/>
            <a:ext cx="8710812" cy="369332"/>
          </a:xfrm>
          <a:prstGeom prst="rect">
            <a:avLst/>
          </a:prstGeom>
          <a:noFill/>
        </p:spPr>
        <p:txBody>
          <a:bodyPr wrap="square">
            <a:spAutoFit/>
          </a:bodyPr>
          <a:lstStyle/>
          <a:p>
            <a:pPr algn="r" fontAlgn="auto">
              <a:spcBef>
                <a:spcPts val="0"/>
              </a:spcBef>
              <a:spcAft>
                <a:spcPts val="0"/>
              </a:spcAft>
              <a:defRPr/>
            </a:pPr>
            <a:r>
              <a:rPr kumimoji="0" lang="en-US" altLang="ko-KR" b="1" smtClean="0">
                <a:solidFill>
                  <a:schemeClr val="accent5">
                    <a:lumMod val="50000"/>
                  </a:schemeClr>
                </a:solidFill>
                <a:latin typeface="微软雅黑" pitchFamily="34" charset="-122"/>
                <a:ea typeface="微软雅黑" pitchFamily="34" charset="-122"/>
                <a:cs typeface="Arial" pitchFamily="34" charset="0"/>
              </a:rPr>
              <a:t>Python Data Analysis</a:t>
            </a:r>
            <a:endParaRPr kumimoji="0" lang="en-US" altLang="ko-KR" b="1" dirty="0">
              <a:solidFill>
                <a:schemeClr val="accent5">
                  <a:lumMod val="50000"/>
                </a:schemeClr>
              </a:solidFill>
              <a:latin typeface="微软雅黑" pitchFamily="34" charset="-122"/>
              <a:ea typeface="微软雅黑" pitchFamily="34" charset="-122"/>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down)">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67544" y="954594"/>
            <a:ext cx="8208912" cy="1754326"/>
          </a:xfrm>
          <a:prstGeom prst="rect">
            <a:avLst/>
          </a:prstGeom>
          <a:noFill/>
        </p:spPr>
        <p:txBody>
          <a:bodyPr wrap="square" rtlCol="0">
            <a:spAutoFit/>
          </a:bodyPr>
          <a:lstStyle/>
          <a:p>
            <a:pPr>
              <a:lnSpc>
                <a:spcPct val="200000"/>
              </a:lnSpc>
            </a:pPr>
            <a:r>
              <a:rPr lang="zh-CN" altLang="en-US" b="1" smtClean="0">
                <a:solidFill>
                  <a:schemeClr val="accent5">
                    <a:lumMod val="50000"/>
                  </a:schemeClr>
                </a:solidFill>
                <a:latin typeface="微软雅黑" pitchFamily="34" charset="-122"/>
                <a:ea typeface="微软雅黑" pitchFamily="34" charset="-122"/>
              </a:rPr>
              <a:t>使用</a:t>
            </a:r>
            <a:r>
              <a:rPr lang="en-US" altLang="zh-CN" b="1">
                <a:solidFill>
                  <a:schemeClr val="accent5">
                    <a:lumMod val="50000"/>
                  </a:schemeClr>
                </a:solidFill>
                <a:latin typeface="微软雅黑" pitchFamily="34" charset="-122"/>
                <a:ea typeface="微软雅黑" pitchFamily="34" charset="-122"/>
              </a:rPr>
              <a:t>VSCode</a:t>
            </a:r>
            <a:r>
              <a:rPr lang="zh-CN" altLang="en-US" b="1">
                <a:solidFill>
                  <a:schemeClr val="accent5">
                    <a:lumMod val="50000"/>
                  </a:schemeClr>
                </a:solidFill>
                <a:latin typeface="微软雅黑" pitchFamily="34" charset="-122"/>
                <a:ea typeface="微软雅黑" pitchFamily="34" charset="-122"/>
              </a:rPr>
              <a:t>编写</a:t>
            </a:r>
            <a:r>
              <a:rPr lang="en-US" altLang="zh-CN" b="1">
                <a:solidFill>
                  <a:schemeClr val="accent5">
                    <a:lumMod val="50000"/>
                  </a:schemeClr>
                </a:solidFill>
                <a:latin typeface="微软雅黑" pitchFamily="34" charset="-122"/>
                <a:ea typeface="微软雅黑" pitchFamily="34" charset="-122"/>
              </a:rPr>
              <a:t>Python</a:t>
            </a:r>
            <a:r>
              <a:rPr lang="zh-CN" altLang="en-US" b="1">
                <a:solidFill>
                  <a:schemeClr val="accent5">
                    <a:lumMod val="50000"/>
                  </a:schemeClr>
                </a:solidFill>
                <a:latin typeface="微软雅黑" pitchFamily="34" charset="-122"/>
                <a:ea typeface="微软雅黑" pitchFamily="34" charset="-122"/>
              </a:rPr>
              <a:t>程序</a:t>
            </a:r>
          </a:p>
          <a:p>
            <a:pPr indent="342900">
              <a:lnSpc>
                <a:spcPct val="150000"/>
              </a:lnSpc>
            </a:pPr>
            <a:r>
              <a:rPr lang="zh-CN" altLang="en-US" sz="1600" b="1" smtClean="0">
                <a:solidFill>
                  <a:schemeClr val="accent5">
                    <a:lumMod val="75000"/>
                  </a:schemeClr>
                </a:solidFill>
                <a:latin typeface="微软雅黑" pitchFamily="34" charset="-122"/>
                <a:ea typeface="微软雅黑" pitchFamily="34" charset="-122"/>
              </a:rPr>
              <a:t>例</a:t>
            </a:r>
            <a:r>
              <a:rPr lang="en-US" altLang="zh-CN" sz="1600" smtClean="0">
                <a:solidFill>
                  <a:schemeClr val="accent5">
                    <a:lumMod val="75000"/>
                  </a:schemeClr>
                </a:solidFill>
                <a:latin typeface="微软雅黑" pitchFamily="34" charset="-122"/>
                <a:ea typeface="微软雅黑" pitchFamily="34" charset="-122"/>
              </a:rPr>
              <a:t> </a:t>
            </a:r>
            <a:r>
              <a:rPr lang="zh-CN" altLang="en-US" sz="1600">
                <a:solidFill>
                  <a:schemeClr val="accent5">
                    <a:lumMod val="75000"/>
                  </a:schemeClr>
                </a:solidFill>
                <a:latin typeface="微软雅黑" pitchFamily="34" charset="-122"/>
                <a:ea typeface="微软雅黑" pitchFamily="34" charset="-122"/>
              </a:rPr>
              <a:t>有两个向量</a:t>
            </a:r>
            <a:r>
              <a:rPr lang="en-US" altLang="zh-CN" sz="1600">
                <a:solidFill>
                  <a:schemeClr val="accent5">
                    <a:lumMod val="75000"/>
                  </a:schemeClr>
                </a:solidFill>
                <a:latin typeface="微软雅黑" pitchFamily="34" charset="-122"/>
                <a:ea typeface="微软雅黑" pitchFamily="34" charset="-122"/>
              </a:rPr>
              <a:t>a</a:t>
            </a:r>
            <a:r>
              <a:rPr lang="zh-CN" altLang="en-US" sz="1600">
                <a:solidFill>
                  <a:schemeClr val="accent5">
                    <a:lumMod val="75000"/>
                  </a:schemeClr>
                </a:solidFill>
                <a:latin typeface="微软雅黑" pitchFamily="34" charset="-122"/>
                <a:ea typeface="微软雅黑" pitchFamily="34" charset="-122"/>
              </a:rPr>
              <a:t>和</a:t>
            </a:r>
            <a:r>
              <a:rPr lang="en-US" altLang="zh-CN" sz="1600">
                <a:solidFill>
                  <a:schemeClr val="accent5">
                    <a:lumMod val="75000"/>
                  </a:schemeClr>
                </a:solidFill>
                <a:latin typeface="微软雅黑" pitchFamily="34" charset="-122"/>
                <a:ea typeface="微软雅黑" pitchFamily="34" charset="-122"/>
              </a:rPr>
              <a:t>b</a:t>
            </a:r>
            <a:r>
              <a:rPr lang="zh-CN" altLang="en-US" sz="1600">
                <a:solidFill>
                  <a:schemeClr val="accent5">
                    <a:lumMod val="75000"/>
                  </a:schemeClr>
                </a:solidFill>
                <a:latin typeface="微软雅黑" pitchFamily="34" charset="-122"/>
                <a:ea typeface="微软雅黑" pitchFamily="34" charset="-122"/>
              </a:rPr>
              <a:t>，其中</a:t>
            </a:r>
            <a:r>
              <a:rPr lang="en-US" altLang="zh-CN" sz="1600">
                <a:solidFill>
                  <a:schemeClr val="accent5">
                    <a:lumMod val="75000"/>
                  </a:schemeClr>
                </a:solidFill>
                <a:latin typeface="微软雅黑" pitchFamily="34" charset="-122"/>
                <a:ea typeface="微软雅黑" pitchFamily="34" charset="-122"/>
              </a:rPr>
              <a:t>a</a:t>
            </a:r>
            <a:r>
              <a:rPr lang="zh-CN" altLang="en-US" sz="1600">
                <a:solidFill>
                  <a:schemeClr val="accent5">
                    <a:lumMod val="75000"/>
                  </a:schemeClr>
                </a:solidFill>
                <a:latin typeface="微软雅黑" pitchFamily="34" charset="-122"/>
                <a:ea typeface="微软雅黑" pitchFamily="34" charset="-122"/>
              </a:rPr>
              <a:t>保存的是</a:t>
            </a:r>
            <a:r>
              <a:rPr lang="en-US" altLang="zh-CN" sz="1600">
                <a:solidFill>
                  <a:schemeClr val="accent5">
                    <a:lumMod val="75000"/>
                  </a:schemeClr>
                </a:solidFill>
                <a:latin typeface="微软雅黑" pitchFamily="34" charset="-122"/>
                <a:ea typeface="微软雅黑" pitchFamily="34" charset="-122"/>
              </a:rPr>
              <a:t>(0 ~ n-1)</a:t>
            </a:r>
            <a:r>
              <a:rPr lang="zh-CN" altLang="en-US" sz="1600">
                <a:solidFill>
                  <a:schemeClr val="accent5">
                    <a:lumMod val="75000"/>
                  </a:schemeClr>
                </a:solidFill>
                <a:latin typeface="微软雅黑" pitchFamily="34" charset="-122"/>
                <a:ea typeface="微软雅黑" pitchFamily="34" charset="-122"/>
              </a:rPr>
              <a:t>的</a:t>
            </a:r>
            <a:r>
              <a:rPr lang="en-US" altLang="zh-CN" sz="1600">
                <a:solidFill>
                  <a:schemeClr val="accent5">
                    <a:lumMod val="75000"/>
                  </a:schemeClr>
                </a:solidFill>
                <a:latin typeface="微软雅黑" pitchFamily="34" charset="-122"/>
                <a:ea typeface="微软雅黑" pitchFamily="34" charset="-122"/>
              </a:rPr>
              <a:t>2</a:t>
            </a:r>
            <a:r>
              <a:rPr lang="zh-CN" altLang="en-US" sz="1600">
                <a:solidFill>
                  <a:schemeClr val="accent5">
                    <a:lumMod val="75000"/>
                  </a:schemeClr>
                </a:solidFill>
                <a:latin typeface="微软雅黑" pitchFamily="34" charset="-122"/>
                <a:ea typeface="微软雅黑" pitchFamily="34" charset="-122"/>
              </a:rPr>
              <a:t>次幂，</a:t>
            </a:r>
            <a:r>
              <a:rPr lang="en-US" altLang="zh-CN" sz="1600">
                <a:solidFill>
                  <a:schemeClr val="accent5">
                    <a:lumMod val="75000"/>
                  </a:schemeClr>
                </a:solidFill>
                <a:latin typeface="微软雅黑" pitchFamily="34" charset="-122"/>
                <a:ea typeface="微软雅黑" pitchFamily="34" charset="-122"/>
              </a:rPr>
              <a:t>b</a:t>
            </a:r>
            <a:r>
              <a:rPr lang="zh-CN" altLang="en-US" sz="1600">
                <a:solidFill>
                  <a:schemeClr val="accent5">
                    <a:lumMod val="75000"/>
                  </a:schemeClr>
                </a:solidFill>
                <a:latin typeface="微软雅黑" pitchFamily="34" charset="-122"/>
                <a:ea typeface="微软雅黑" pitchFamily="34" charset="-122"/>
              </a:rPr>
              <a:t>保存的</a:t>
            </a:r>
            <a:r>
              <a:rPr lang="zh-CN" altLang="en-US" sz="1600" smtClean="0">
                <a:solidFill>
                  <a:schemeClr val="accent5">
                    <a:lumMod val="75000"/>
                  </a:schemeClr>
                </a:solidFill>
                <a:latin typeface="微软雅黑" pitchFamily="34" charset="-122"/>
                <a:ea typeface="微软雅黑" pitchFamily="34" charset="-122"/>
              </a:rPr>
              <a:t>是</a:t>
            </a:r>
            <a:r>
              <a:rPr lang="en-US" altLang="zh-CN" sz="1600" smtClean="0">
                <a:solidFill>
                  <a:schemeClr val="accent5">
                    <a:lumMod val="75000"/>
                  </a:schemeClr>
                </a:solidFill>
                <a:latin typeface="微软雅黑" pitchFamily="34" charset="-122"/>
                <a:ea typeface="微软雅黑" pitchFamily="34" charset="-122"/>
              </a:rPr>
              <a:t>(0 </a:t>
            </a:r>
            <a:r>
              <a:rPr lang="en-US" altLang="zh-CN" sz="1600">
                <a:solidFill>
                  <a:schemeClr val="accent5">
                    <a:lumMod val="75000"/>
                  </a:schemeClr>
                </a:solidFill>
                <a:latin typeface="微软雅黑" pitchFamily="34" charset="-122"/>
                <a:ea typeface="微软雅黑" pitchFamily="34" charset="-122"/>
              </a:rPr>
              <a:t>~ </a:t>
            </a:r>
            <a:r>
              <a:rPr lang="en-US" altLang="zh-CN" sz="1600" smtClean="0">
                <a:solidFill>
                  <a:schemeClr val="accent5">
                    <a:lumMod val="75000"/>
                  </a:schemeClr>
                </a:solidFill>
                <a:latin typeface="微软雅黑" pitchFamily="34" charset="-122"/>
                <a:ea typeface="微软雅黑" pitchFamily="34" charset="-122"/>
              </a:rPr>
              <a:t>n)</a:t>
            </a:r>
            <a:r>
              <a:rPr lang="zh-CN" altLang="en-US" sz="1600" smtClean="0">
                <a:solidFill>
                  <a:schemeClr val="accent5">
                    <a:lumMod val="75000"/>
                  </a:schemeClr>
                </a:solidFill>
                <a:latin typeface="微软雅黑" pitchFamily="34" charset="-122"/>
                <a:ea typeface="微软雅黑" pitchFamily="34" charset="-122"/>
              </a:rPr>
              <a:t>的</a:t>
            </a:r>
            <a:r>
              <a:rPr lang="en-US" altLang="zh-CN" sz="1600">
                <a:solidFill>
                  <a:schemeClr val="accent5">
                    <a:lumMod val="75000"/>
                  </a:schemeClr>
                </a:solidFill>
                <a:latin typeface="微软雅黑" pitchFamily="34" charset="-122"/>
                <a:ea typeface="微软雅黑" pitchFamily="34" charset="-122"/>
              </a:rPr>
              <a:t>3</a:t>
            </a:r>
            <a:r>
              <a:rPr lang="zh-CN" altLang="en-US" sz="1600">
                <a:solidFill>
                  <a:schemeClr val="accent5">
                    <a:lumMod val="75000"/>
                  </a:schemeClr>
                </a:solidFill>
                <a:latin typeface="微软雅黑" pitchFamily="34" charset="-122"/>
                <a:ea typeface="微软雅黑" pitchFamily="34" charset="-122"/>
              </a:rPr>
              <a:t>次幂；求</a:t>
            </a:r>
            <a:r>
              <a:rPr lang="en-US" altLang="zh-CN" sz="1600">
                <a:solidFill>
                  <a:schemeClr val="accent5">
                    <a:lumMod val="75000"/>
                  </a:schemeClr>
                </a:solidFill>
                <a:latin typeface="微软雅黑" pitchFamily="34" charset="-122"/>
                <a:ea typeface="微软雅黑" pitchFamily="34" charset="-122"/>
              </a:rPr>
              <a:t>a</a:t>
            </a:r>
            <a:r>
              <a:rPr lang="zh-CN" altLang="en-US" sz="1600">
                <a:solidFill>
                  <a:schemeClr val="accent5">
                    <a:lumMod val="75000"/>
                  </a:schemeClr>
                </a:solidFill>
                <a:latin typeface="微软雅黑" pitchFamily="34" charset="-122"/>
                <a:ea typeface="微软雅黑" pitchFamily="34" charset="-122"/>
              </a:rPr>
              <a:t>与</a:t>
            </a:r>
            <a:r>
              <a:rPr lang="en-US" altLang="zh-CN" sz="1600">
                <a:solidFill>
                  <a:schemeClr val="accent5">
                    <a:lumMod val="75000"/>
                  </a:schemeClr>
                </a:solidFill>
                <a:latin typeface="微软雅黑" pitchFamily="34" charset="-122"/>
                <a:ea typeface="微软雅黑" pitchFamily="34" charset="-122"/>
              </a:rPr>
              <a:t>b</a:t>
            </a:r>
            <a:r>
              <a:rPr lang="zh-CN" altLang="en-US" sz="1600">
                <a:solidFill>
                  <a:schemeClr val="accent5">
                    <a:lumMod val="75000"/>
                  </a:schemeClr>
                </a:solidFill>
                <a:latin typeface="微软雅黑" pitchFamily="34" charset="-122"/>
                <a:ea typeface="微软雅黑" pitchFamily="34" charset="-122"/>
              </a:rPr>
              <a:t>的向量积</a:t>
            </a:r>
            <a:r>
              <a:rPr lang="zh-CN" altLang="en-US" sz="1600" smtClean="0">
                <a:solidFill>
                  <a:schemeClr val="accent5">
                    <a:lumMod val="75000"/>
                  </a:schemeClr>
                </a:solidFill>
                <a:latin typeface="微软雅黑" pitchFamily="34" charset="-122"/>
                <a:ea typeface="微软雅黑" pitchFamily="34" charset="-122"/>
              </a:rPr>
              <a:t>。</a:t>
            </a:r>
            <a:endParaRPr lang="en-US" altLang="zh-CN" sz="1600" smtClean="0">
              <a:solidFill>
                <a:schemeClr val="accent5">
                  <a:lumMod val="75000"/>
                </a:schemeClr>
              </a:solidFill>
              <a:latin typeface="微软雅黑" pitchFamily="34" charset="-122"/>
              <a:ea typeface="微软雅黑" pitchFamily="34" charset="-122"/>
            </a:endParaRPr>
          </a:p>
          <a:p>
            <a:pPr indent="342900">
              <a:lnSpc>
                <a:spcPct val="150000"/>
              </a:lnSpc>
            </a:pPr>
            <a:r>
              <a:rPr lang="zh-CN" altLang="en-US" sz="1600" smtClean="0">
                <a:solidFill>
                  <a:schemeClr val="accent5">
                    <a:lumMod val="75000"/>
                  </a:schemeClr>
                </a:solidFill>
                <a:latin typeface="微软雅黑" pitchFamily="34" charset="-122"/>
                <a:ea typeface="微软雅黑" pitchFamily="34" charset="-122"/>
              </a:rPr>
              <a:t>这里我们使用两种方式实现：</a:t>
            </a:r>
            <a:endParaRPr lang="zh-CN" altLang="en-US" sz="1600">
              <a:solidFill>
                <a:schemeClr val="accent5">
                  <a:lumMod val="75000"/>
                </a:schemeClr>
              </a:solidFill>
              <a:latin typeface="微软雅黑" pitchFamily="34" charset="-122"/>
              <a:ea typeface="微软雅黑" pitchFamily="34" charset="-122"/>
            </a:endParaRPr>
          </a:p>
        </p:txBody>
      </p:sp>
      <p:pic>
        <p:nvPicPr>
          <p:cNvPr id="307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63888" y="2287520"/>
            <a:ext cx="3006651" cy="402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467544" y="2604309"/>
            <a:ext cx="2952328" cy="1938992"/>
          </a:xfrm>
          <a:prstGeom prst="rect">
            <a:avLst/>
          </a:prstGeom>
          <a:noFill/>
        </p:spPr>
        <p:txBody>
          <a:bodyPr wrap="square" rtlCol="0">
            <a:spAutoFit/>
          </a:bodyPr>
          <a:lstStyle/>
          <a:p>
            <a:pPr indent="342900">
              <a:lnSpc>
                <a:spcPct val="150000"/>
              </a:lnSpc>
            </a:pPr>
            <a:r>
              <a:rPr lang="zh-CN" altLang="en-US" sz="1600">
                <a:solidFill>
                  <a:schemeClr val="accent5">
                    <a:lumMod val="75000"/>
                  </a:schemeClr>
                </a:solidFill>
                <a:latin typeface="微软雅黑" pitchFamily="34" charset="-122"/>
                <a:ea typeface="微软雅黑" pitchFamily="34" charset="-122"/>
              </a:rPr>
              <a:t>从执行</a:t>
            </a:r>
            <a:r>
              <a:rPr lang="zh-CN" altLang="en-US" sz="1600" smtClean="0">
                <a:solidFill>
                  <a:schemeClr val="accent5">
                    <a:lumMod val="75000"/>
                  </a:schemeClr>
                </a:solidFill>
                <a:latin typeface="微软雅黑" pitchFamily="34" charset="-122"/>
                <a:ea typeface="微软雅黑" pitchFamily="34" charset="-122"/>
              </a:rPr>
              <a:t>结果可以看出，当</a:t>
            </a:r>
            <a:r>
              <a:rPr lang="en-US" altLang="zh-CN" sz="1600" smtClean="0">
                <a:solidFill>
                  <a:schemeClr val="accent5">
                    <a:lumMod val="75000"/>
                  </a:schemeClr>
                </a:solidFill>
                <a:latin typeface="微软雅黑" pitchFamily="34" charset="-122"/>
                <a:ea typeface="微软雅黑" pitchFamily="34" charset="-122"/>
              </a:rPr>
              <a:t>n</a:t>
            </a:r>
            <a:r>
              <a:rPr lang="zh-CN" altLang="en-US" sz="1600" smtClean="0">
                <a:solidFill>
                  <a:schemeClr val="accent5">
                    <a:lumMod val="75000"/>
                  </a:schemeClr>
                </a:solidFill>
                <a:latin typeface="微软雅黑" pitchFamily="34" charset="-122"/>
                <a:ea typeface="微软雅黑" pitchFamily="34" charset="-122"/>
              </a:rPr>
              <a:t>较大时，使用</a:t>
            </a:r>
            <a:r>
              <a:rPr lang="en-US" altLang="zh-CN" sz="1600" smtClean="0">
                <a:solidFill>
                  <a:schemeClr val="accent5">
                    <a:lumMod val="75000"/>
                  </a:schemeClr>
                </a:solidFill>
                <a:latin typeface="微软雅黑" pitchFamily="34" charset="-122"/>
                <a:ea typeface="微软雅黑" pitchFamily="34" charset="-122"/>
              </a:rPr>
              <a:t>NumPy</a:t>
            </a:r>
            <a:r>
              <a:rPr lang="zh-CN" altLang="en-US" sz="1600" smtClean="0">
                <a:solidFill>
                  <a:schemeClr val="accent5">
                    <a:lumMod val="75000"/>
                  </a:schemeClr>
                </a:solidFill>
                <a:latin typeface="微软雅黑" pitchFamily="34" charset="-122"/>
                <a:ea typeface="微软雅黑" pitchFamily="34" charset="-122"/>
              </a:rPr>
              <a:t>库时程序运行的性能远超过直接手写。这也说明，</a:t>
            </a:r>
            <a:r>
              <a:rPr lang="en-US" altLang="zh-CN" sz="1600" smtClean="0">
                <a:solidFill>
                  <a:schemeClr val="accent5">
                    <a:lumMod val="75000"/>
                  </a:schemeClr>
                </a:solidFill>
                <a:latin typeface="微软雅黑" pitchFamily="34" charset="-122"/>
                <a:ea typeface="微软雅黑" pitchFamily="34" charset="-122"/>
              </a:rPr>
              <a:t>NumPy</a:t>
            </a:r>
            <a:r>
              <a:rPr lang="zh-CN" altLang="en-US" sz="1600" smtClean="0">
                <a:solidFill>
                  <a:schemeClr val="accent5">
                    <a:lumMod val="75000"/>
                  </a:schemeClr>
                </a:solidFill>
                <a:latin typeface="微软雅黑" pitchFamily="34" charset="-122"/>
                <a:ea typeface="微软雅黑" pitchFamily="34" charset="-122"/>
              </a:rPr>
              <a:t>库底层做了很多的性能优化工作。</a:t>
            </a:r>
            <a:endParaRPr lang="zh-CN" altLang="en-US" sz="1600">
              <a:solidFill>
                <a:schemeClr val="accent5">
                  <a:lumMod val="75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17894130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randombar(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randombar(horizontal)">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randombar(horizontal)">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3" presetClass="entr" presetSubtype="16" fill="hold" nodeType="clickEffect">
                                  <p:stCondLst>
                                    <p:cond delay="0"/>
                                  </p:stCondLst>
                                  <p:childTnLst>
                                    <p:set>
                                      <p:cBhvr>
                                        <p:cTn id="21" dur="1" fill="hold">
                                          <p:stCondLst>
                                            <p:cond delay="0"/>
                                          </p:stCondLst>
                                        </p:cTn>
                                        <p:tgtEl>
                                          <p:spTgt spid="3076"/>
                                        </p:tgtEl>
                                        <p:attrNameLst>
                                          <p:attrName>style.visibility</p:attrName>
                                        </p:attrNameLst>
                                      </p:cBhvr>
                                      <p:to>
                                        <p:strVal val="visible"/>
                                      </p:to>
                                    </p:set>
                                    <p:anim calcmode="lin" valueType="num">
                                      <p:cBhvr>
                                        <p:cTn id="22" dur="500" fill="hold"/>
                                        <p:tgtEl>
                                          <p:spTgt spid="3076"/>
                                        </p:tgtEl>
                                        <p:attrNameLst>
                                          <p:attrName>ppt_w</p:attrName>
                                        </p:attrNameLst>
                                      </p:cBhvr>
                                      <p:tavLst>
                                        <p:tav tm="0">
                                          <p:val>
                                            <p:fltVal val="0"/>
                                          </p:val>
                                        </p:tav>
                                        <p:tav tm="100000">
                                          <p:val>
                                            <p:strVal val="#ppt_w"/>
                                          </p:val>
                                        </p:tav>
                                      </p:tavLst>
                                    </p:anim>
                                    <p:anim calcmode="lin" valueType="num">
                                      <p:cBhvr>
                                        <p:cTn id="23" dur="500" fill="hold"/>
                                        <p:tgtEl>
                                          <p:spTgt spid="3076"/>
                                        </p:tgtEl>
                                        <p:attrNameLst>
                                          <p:attrName>ppt_h</p:attrName>
                                        </p:attrNameLst>
                                      </p:cBhvr>
                                      <p:tavLst>
                                        <p:tav tm="0">
                                          <p:val>
                                            <p:fltVal val="0"/>
                                          </p:val>
                                        </p:tav>
                                        <p:tav tm="100000">
                                          <p:val>
                                            <p:strVal val="#ppt_h"/>
                                          </p:val>
                                        </p:tav>
                                      </p:tavLst>
                                    </p:anim>
                                    <p:animEffect transition="in" filter="fade">
                                      <p:cBhvr>
                                        <p:cTn id="24" dur="500"/>
                                        <p:tgtEl>
                                          <p:spTgt spid="3076"/>
                                        </p:tgtEl>
                                      </p:cBhvr>
                                    </p:animEffect>
                                  </p:childTnLst>
                                </p:cTn>
                              </p:par>
                            </p:childTnLst>
                          </p:cTn>
                        </p:par>
                      </p:childTnLst>
                    </p:cTn>
                  </p:par>
                  <p:par>
                    <p:cTn id="25" fill="hold">
                      <p:stCondLst>
                        <p:cond delay="indefinite"/>
                      </p:stCondLst>
                      <p:childTnLst>
                        <p:par>
                          <p:cTn id="26" fill="hold">
                            <p:stCondLst>
                              <p:cond delay="0"/>
                            </p:stCondLst>
                            <p:childTnLst>
                              <p:par>
                                <p:cTn id="27" presetID="14" presetClass="entr" presetSubtype="10" fill="hold" grpId="0" nodeType="clickEffect">
                                  <p:stCondLst>
                                    <p:cond delay="0"/>
                                  </p:stCondLst>
                                  <p:childTnLst>
                                    <p:set>
                                      <p:cBhvr>
                                        <p:cTn id="28" dur="1" fill="hold">
                                          <p:stCondLst>
                                            <p:cond delay="0"/>
                                          </p:stCondLst>
                                        </p:cTn>
                                        <p:tgtEl>
                                          <p:spTgt spid="2"/>
                                        </p:tgtEl>
                                        <p:attrNameLst>
                                          <p:attrName>style.visibility</p:attrName>
                                        </p:attrNameLst>
                                      </p:cBhvr>
                                      <p:to>
                                        <p:strVal val="visible"/>
                                      </p:to>
                                    </p:set>
                                    <p:animEffect transition="in" filter="randombar(horizontal)">
                                      <p:cBhvr>
                                        <p:cTn id="2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67544" y="908720"/>
            <a:ext cx="8208912" cy="3462486"/>
          </a:xfrm>
          <a:prstGeom prst="rect">
            <a:avLst/>
          </a:prstGeom>
          <a:noFill/>
        </p:spPr>
        <p:txBody>
          <a:bodyPr wrap="square" rtlCol="0">
            <a:spAutoFit/>
          </a:bodyPr>
          <a:lstStyle/>
          <a:p>
            <a:pPr>
              <a:lnSpc>
                <a:spcPct val="200000"/>
              </a:lnSpc>
            </a:pPr>
            <a:r>
              <a:rPr lang="zh-CN" altLang="en-US" b="1" smtClean="0">
                <a:solidFill>
                  <a:schemeClr val="accent5">
                    <a:lumMod val="50000"/>
                  </a:schemeClr>
                </a:solidFill>
                <a:latin typeface="微软雅黑" pitchFamily="34" charset="-122"/>
                <a:ea typeface="微软雅黑" pitchFamily="34" charset="-122"/>
              </a:rPr>
              <a:t>在</a:t>
            </a:r>
            <a:r>
              <a:rPr lang="en-US" altLang="zh-CN" b="1">
                <a:solidFill>
                  <a:schemeClr val="accent5">
                    <a:lumMod val="50000"/>
                  </a:schemeClr>
                </a:solidFill>
                <a:latin typeface="微软雅黑" pitchFamily="34" charset="-122"/>
                <a:ea typeface="微软雅黑" pitchFamily="34" charset="-122"/>
              </a:rPr>
              <a:t>VSCode</a:t>
            </a:r>
            <a:r>
              <a:rPr lang="zh-CN" altLang="en-US" b="1">
                <a:solidFill>
                  <a:schemeClr val="accent5">
                    <a:lumMod val="50000"/>
                  </a:schemeClr>
                </a:solidFill>
                <a:latin typeface="微软雅黑" pitchFamily="34" charset="-122"/>
                <a:ea typeface="微软雅黑" pitchFamily="34" charset="-122"/>
              </a:rPr>
              <a:t>中编写</a:t>
            </a:r>
            <a:r>
              <a:rPr lang="en-US" altLang="zh-CN" b="1">
                <a:solidFill>
                  <a:schemeClr val="accent5">
                    <a:lumMod val="50000"/>
                  </a:schemeClr>
                </a:solidFill>
                <a:latin typeface="微软雅黑" pitchFamily="34" charset="-122"/>
                <a:ea typeface="微软雅黑" pitchFamily="34" charset="-122"/>
              </a:rPr>
              <a:t>Jupyter Notebook</a:t>
            </a:r>
            <a:endParaRPr lang="zh-CN" altLang="en-US" b="1" smtClean="0">
              <a:solidFill>
                <a:schemeClr val="accent5">
                  <a:lumMod val="50000"/>
                </a:schemeClr>
              </a:solidFill>
              <a:latin typeface="微软雅黑" pitchFamily="34" charset="-122"/>
              <a:ea typeface="微软雅黑" pitchFamily="34" charset="-122"/>
            </a:endParaRPr>
          </a:p>
          <a:p>
            <a:pPr indent="342900">
              <a:lnSpc>
                <a:spcPct val="150000"/>
              </a:lnSpc>
            </a:pPr>
            <a:r>
              <a:rPr lang="zh-CN" altLang="en-US" sz="1600" smtClean="0">
                <a:solidFill>
                  <a:schemeClr val="accent5">
                    <a:lumMod val="75000"/>
                  </a:schemeClr>
                </a:solidFill>
                <a:latin typeface="微软雅黑" pitchFamily="34" charset="-122"/>
                <a:ea typeface="微软雅黑" pitchFamily="34" charset="-122"/>
              </a:rPr>
              <a:t>使用</a:t>
            </a:r>
            <a:r>
              <a:rPr lang="zh-CN" altLang="en-US" sz="1600">
                <a:solidFill>
                  <a:schemeClr val="accent5">
                    <a:lumMod val="75000"/>
                  </a:schemeClr>
                </a:solidFill>
                <a:latin typeface="微软雅黑" pitchFamily="34" charset="-122"/>
                <a:ea typeface="微软雅黑" pitchFamily="34" charset="-122"/>
              </a:rPr>
              <a:t>快捷键</a:t>
            </a:r>
            <a:r>
              <a:rPr lang="en-US" altLang="zh-CN" sz="1600">
                <a:solidFill>
                  <a:schemeClr val="accent5">
                    <a:lumMod val="75000"/>
                  </a:schemeClr>
                </a:solidFill>
                <a:latin typeface="微软雅黑" pitchFamily="34" charset="-122"/>
                <a:ea typeface="微软雅黑" pitchFamily="34" charset="-122"/>
              </a:rPr>
              <a:t>`ctrl + shift + p`</a:t>
            </a:r>
            <a:r>
              <a:rPr lang="zh-CN" altLang="en-US" sz="1600">
                <a:solidFill>
                  <a:schemeClr val="accent5">
                    <a:lumMod val="75000"/>
                  </a:schemeClr>
                </a:solidFill>
                <a:latin typeface="微软雅黑" pitchFamily="34" charset="-122"/>
                <a:ea typeface="微软雅黑" pitchFamily="34" charset="-122"/>
              </a:rPr>
              <a:t>打开命令输入框，搜索</a:t>
            </a:r>
            <a:r>
              <a:rPr lang="en-US" altLang="zh-CN" sz="1600">
                <a:solidFill>
                  <a:schemeClr val="accent5">
                    <a:lumMod val="75000"/>
                  </a:schemeClr>
                </a:solidFill>
                <a:latin typeface="微软雅黑" pitchFamily="34" charset="-122"/>
                <a:ea typeface="微软雅黑" pitchFamily="34" charset="-122"/>
              </a:rPr>
              <a:t>`jupyter notebook`</a:t>
            </a:r>
            <a:r>
              <a:rPr lang="zh-CN" altLang="en-US" sz="1600">
                <a:solidFill>
                  <a:schemeClr val="accent5">
                    <a:lumMod val="75000"/>
                  </a:schemeClr>
                </a:solidFill>
                <a:latin typeface="微软雅黑" pitchFamily="34" charset="-122"/>
                <a:ea typeface="微软雅黑" pitchFamily="34" charset="-122"/>
              </a:rPr>
              <a:t>找到</a:t>
            </a:r>
            <a:r>
              <a:rPr lang="en-US" altLang="zh-CN" sz="1600">
                <a:solidFill>
                  <a:schemeClr val="accent5">
                    <a:lumMod val="75000"/>
                  </a:schemeClr>
                </a:solidFill>
                <a:latin typeface="微软雅黑" pitchFamily="34" charset="-122"/>
                <a:ea typeface="微软雅黑" pitchFamily="34" charset="-122"/>
              </a:rPr>
              <a:t>`Python: Create New Blank Jupyter Notebook`</a:t>
            </a:r>
            <a:r>
              <a:rPr lang="zh-CN" altLang="en-US" sz="1600">
                <a:solidFill>
                  <a:schemeClr val="accent5">
                    <a:lumMod val="75000"/>
                  </a:schemeClr>
                </a:solidFill>
                <a:latin typeface="微软雅黑" pitchFamily="34" charset="-122"/>
                <a:ea typeface="微软雅黑" pitchFamily="34" charset="-122"/>
              </a:rPr>
              <a:t>并打开，然后便可在</a:t>
            </a:r>
            <a:r>
              <a:rPr lang="en-US" altLang="zh-CN" sz="1600">
                <a:solidFill>
                  <a:schemeClr val="accent5">
                    <a:lumMod val="75000"/>
                  </a:schemeClr>
                </a:solidFill>
                <a:latin typeface="微软雅黑" pitchFamily="34" charset="-122"/>
                <a:ea typeface="微软雅黑" pitchFamily="34" charset="-122"/>
              </a:rPr>
              <a:t>VSCode</a:t>
            </a:r>
            <a:r>
              <a:rPr lang="zh-CN" altLang="en-US" sz="1600">
                <a:solidFill>
                  <a:schemeClr val="accent5">
                    <a:lumMod val="75000"/>
                  </a:schemeClr>
                </a:solidFill>
                <a:latin typeface="微软雅黑" pitchFamily="34" charset="-122"/>
                <a:ea typeface="微软雅黑" pitchFamily="34" charset="-122"/>
              </a:rPr>
              <a:t>中编写</a:t>
            </a:r>
            <a:r>
              <a:rPr lang="en-US" altLang="zh-CN" sz="1600">
                <a:solidFill>
                  <a:schemeClr val="accent5">
                    <a:lumMod val="75000"/>
                  </a:schemeClr>
                </a:solidFill>
                <a:latin typeface="微软雅黑" pitchFamily="34" charset="-122"/>
                <a:ea typeface="微软雅黑" pitchFamily="34" charset="-122"/>
              </a:rPr>
              <a:t>Jupyter Notebook</a:t>
            </a:r>
            <a:r>
              <a:rPr lang="zh-CN" altLang="en-US" sz="1600" smtClean="0">
                <a:solidFill>
                  <a:schemeClr val="accent5">
                    <a:lumMod val="75000"/>
                  </a:schemeClr>
                </a:solidFill>
                <a:latin typeface="微软雅黑" pitchFamily="34" charset="-122"/>
                <a:ea typeface="微软雅黑" pitchFamily="34" charset="-122"/>
              </a:rPr>
              <a:t>。</a:t>
            </a:r>
            <a:endParaRPr lang="en-US" altLang="zh-CN" sz="1600" smtClean="0">
              <a:solidFill>
                <a:schemeClr val="accent5">
                  <a:lumMod val="75000"/>
                </a:schemeClr>
              </a:solidFill>
              <a:latin typeface="微软雅黑" pitchFamily="34" charset="-122"/>
              <a:ea typeface="微软雅黑" pitchFamily="34" charset="-122"/>
            </a:endParaRPr>
          </a:p>
          <a:p>
            <a:pPr indent="342900">
              <a:lnSpc>
                <a:spcPct val="150000"/>
              </a:lnSpc>
            </a:pPr>
            <a:endParaRPr lang="en-US" altLang="zh-CN" sz="1400">
              <a:solidFill>
                <a:schemeClr val="accent5">
                  <a:lumMod val="75000"/>
                </a:schemeClr>
              </a:solidFill>
              <a:latin typeface="微软雅黑" pitchFamily="34" charset="-122"/>
              <a:ea typeface="微软雅黑" pitchFamily="34" charset="-122"/>
            </a:endParaRPr>
          </a:p>
          <a:p>
            <a:pPr indent="342900">
              <a:lnSpc>
                <a:spcPct val="150000"/>
              </a:lnSpc>
            </a:pPr>
            <a:endParaRPr lang="en-US" altLang="zh-CN" sz="1400" smtClean="0">
              <a:solidFill>
                <a:schemeClr val="accent5">
                  <a:lumMod val="75000"/>
                </a:schemeClr>
              </a:solidFill>
              <a:latin typeface="微软雅黑" pitchFamily="34" charset="-122"/>
              <a:ea typeface="微软雅黑" pitchFamily="34" charset="-122"/>
            </a:endParaRPr>
          </a:p>
          <a:p>
            <a:pPr indent="342900">
              <a:lnSpc>
                <a:spcPct val="150000"/>
              </a:lnSpc>
            </a:pPr>
            <a:endParaRPr lang="zh-CN" altLang="en-US" sz="1400">
              <a:solidFill>
                <a:schemeClr val="accent5">
                  <a:lumMod val="75000"/>
                </a:schemeClr>
              </a:solidFill>
              <a:latin typeface="微软雅黑" pitchFamily="34" charset="-122"/>
              <a:ea typeface="微软雅黑" pitchFamily="34" charset="-122"/>
            </a:endParaRPr>
          </a:p>
          <a:p>
            <a:pPr indent="342900">
              <a:lnSpc>
                <a:spcPct val="150000"/>
              </a:lnSpc>
            </a:pPr>
            <a:r>
              <a:rPr lang="zh-CN" altLang="en-US" sz="1600">
                <a:solidFill>
                  <a:schemeClr val="accent5">
                    <a:lumMod val="75000"/>
                  </a:schemeClr>
                </a:solidFill>
                <a:latin typeface="微软雅黑" pitchFamily="34" charset="-122"/>
                <a:ea typeface="微软雅黑" pitchFamily="34" charset="-122"/>
              </a:rPr>
              <a:t>接下来，我们将通过编写</a:t>
            </a:r>
            <a:r>
              <a:rPr lang="en-US" altLang="zh-CN" sz="1600">
                <a:solidFill>
                  <a:schemeClr val="accent5">
                    <a:lumMod val="75000"/>
                  </a:schemeClr>
                </a:solidFill>
                <a:latin typeface="微软雅黑" pitchFamily="34" charset="-122"/>
                <a:ea typeface="微软雅黑" pitchFamily="34" charset="-122"/>
              </a:rPr>
              <a:t>Jupyter Notebook</a:t>
            </a:r>
            <a:r>
              <a:rPr lang="zh-CN" altLang="en-US" sz="1600">
                <a:solidFill>
                  <a:schemeClr val="accent5">
                    <a:lumMod val="75000"/>
                  </a:schemeClr>
                </a:solidFill>
                <a:latin typeface="微软雅黑" pitchFamily="34" charset="-122"/>
                <a:ea typeface="微软雅黑" pitchFamily="34" charset="-122"/>
              </a:rPr>
              <a:t>，来演示有关</a:t>
            </a:r>
            <a:r>
              <a:rPr lang="en-US" altLang="zh-CN" sz="1600">
                <a:solidFill>
                  <a:schemeClr val="accent5">
                    <a:lumMod val="75000"/>
                  </a:schemeClr>
                </a:solidFill>
                <a:latin typeface="微软雅黑" pitchFamily="34" charset="-122"/>
                <a:ea typeface="微软雅黑" pitchFamily="34" charset="-122"/>
              </a:rPr>
              <a:t>Matplotlib</a:t>
            </a:r>
            <a:r>
              <a:rPr lang="zh-CN" altLang="en-US" sz="1600">
                <a:solidFill>
                  <a:schemeClr val="accent5">
                    <a:lumMod val="75000"/>
                  </a:schemeClr>
                </a:solidFill>
                <a:latin typeface="微软雅黑" pitchFamily="34" charset="-122"/>
                <a:ea typeface="微软雅黑" pitchFamily="34" charset="-122"/>
              </a:rPr>
              <a:t>库针对</a:t>
            </a:r>
            <a:r>
              <a:rPr lang="en-US" altLang="zh-CN" sz="1600">
                <a:solidFill>
                  <a:schemeClr val="accent5">
                    <a:lumMod val="75000"/>
                  </a:schemeClr>
                </a:solidFill>
                <a:latin typeface="微软雅黑" pitchFamily="34" charset="-122"/>
                <a:ea typeface="微软雅黑" pitchFamily="34" charset="-122"/>
              </a:rPr>
              <a:t>sklearn</a:t>
            </a:r>
            <a:r>
              <a:rPr lang="zh-CN" altLang="en-US" sz="1600">
                <a:solidFill>
                  <a:schemeClr val="accent5">
                    <a:lumMod val="75000"/>
                  </a:schemeClr>
                </a:solidFill>
                <a:latin typeface="微软雅黑" pitchFamily="34" charset="-122"/>
                <a:ea typeface="微软雅黑" pitchFamily="34" charset="-122"/>
              </a:rPr>
              <a:t>数据集进行可视化的</a:t>
            </a:r>
            <a:r>
              <a:rPr lang="zh-CN" altLang="en-US" sz="1600" smtClean="0">
                <a:solidFill>
                  <a:schemeClr val="accent5">
                    <a:lumMod val="75000"/>
                  </a:schemeClr>
                </a:solidFill>
                <a:latin typeface="微软雅黑" pitchFamily="34" charset="-122"/>
                <a:ea typeface="微软雅黑" pitchFamily="34" charset="-122"/>
              </a:rPr>
              <a:t>功能。</a:t>
            </a:r>
            <a:endParaRPr lang="zh-CN" altLang="en-US" sz="1600">
              <a:solidFill>
                <a:schemeClr val="accent5">
                  <a:lumMod val="75000"/>
                </a:schemeClr>
              </a:solidFill>
              <a:latin typeface="微软雅黑" pitchFamily="34" charset="-122"/>
              <a:ea typeface="微软雅黑" pitchFamily="34" charset="-122"/>
            </a:endParaRPr>
          </a:p>
        </p:txBody>
      </p:sp>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62112" y="2577083"/>
            <a:ext cx="5819775" cy="923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442303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randombar(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randombar(horizontal)">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3" presetClass="entr" presetSubtype="16" fill="hold" nodeType="clickEffect">
                                  <p:stCondLst>
                                    <p:cond delay="0"/>
                                  </p:stCondLst>
                                  <p:childTnLst>
                                    <p:set>
                                      <p:cBhvr>
                                        <p:cTn id="16" dur="1" fill="hold">
                                          <p:stCondLst>
                                            <p:cond delay="0"/>
                                          </p:stCondLst>
                                        </p:cTn>
                                        <p:tgtEl>
                                          <p:spTgt spid="4099"/>
                                        </p:tgtEl>
                                        <p:attrNameLst>
                                          <p:attrName>style.visibility</p:attrName>
                                        </p:attrNameLst>
                                      </p:cBhvr>
                                      <p:to>
                                        <p:strVal val="visible"/>
                                      </p:to>
                                    </p:set>
                                    <p:anim calcmode="lin" valueType="num">
                                      <p:cBhvr>
                                        <p:cTn id="17" dur="500" fill="hold"/>
                                        <p:tgtEl>
                                          <p:spTgt spid="4099"/>
                                        </p:tgtEl>
                                        <p:attrNameLst>
                                          <p:attrName>ppt_w</p:attrName>
                                        </p:attrNameLst>
                                      </p:cBhvr>
                                      <p:tavLst>
                                        <p:tav tm="0">
                                          <p:val>
                                            <p:fltVal val="0"/>
                                          </p:val>
                                        </p:tav>
                                        <p:tav tm="100000">
                                          <p:val>
                                            <p:strVal val="#ppt_w"/>
                                          </p:val>
                                        </p:tav>
                                      </p:tavLst>
                                    </p:anim>
                                    <p:anim calcmode="lin" valueType="num">
                                      <p:cBhvr>
                                        <p:cTn id="18" dur="500" fill="hold"/>
                                        <p:tgtEl>
                                          <p:spTgt spid="4099"/>
                                        </p:tgtEl>
                                        <p:attrNameLst>
                                          <p:attrName>ppt_h</p:attrName>
                                        </p:attrNameLst>
                                      </p:cBhvr>
                                      <p:tavLst>
                                        <p:tav tm="0">
                                          <p:val>
                                            <p:fltVal val="0"/>
                                          </p:val>
                                        </p:tav>
                                        <p:tav tm="100000">
                                          <p:val>
                                            <p:strVal val="#ppt_h"/>
                                          </p:val>
                                        </p:tav>
                                      </p:tavLst>
                                    </p:anim>
                                    <p:animEffect transition="in" filter="fade">
                                      <p:cBhvr>
                                        <p:cTn id="19" dur="500"/>
                                        <p:tgtEl>
                                          <p:spTgt spid="4099"/>
                                        </p:tgtEl>
                                      </p:cBhvr>
                                    </p:animEffect>
                                  </p:childTnLst>
                                </p:cTn>
                              </p:par>
                            </p:childTnLst>
                          </p:cTn>
                        </p:par>
                      </p:childTnLst>
                    </p:cTn>
                  </p:par>
                  <p:par>
                    <p:cTn id="20" fill="hold">
                      <p:stCondLst>
                        <p:cond delay="indefinite"/>
                      </p:stCondLst>
                      <p:childTnLst>
                        <p:par>
                          <p:cTn id="21" fill="hold">
                            <p:stCondLst>
                              <p:cond delay="0"/>
                            </p:stCondLst>
                            <p:childTnLst>
                              <p:par>
                                <p:cTn id="22" presetID="14" presetClass="entr" presetSubtype="10" fill="hold" nodeType="clickEffect">
                                  <p:stCondLst>
                                    <p:cond delay="0"/>
                                  </p:stCondLst>
                                  <p:childTnLst>
                                    <p:set>
                                      <p:cBhvr>
                                        <p:cTn id="23" dur="1" fill="hold">
                                          <p:stCondLst>
                                            <p:cond delay="0"/>
                                          </p:stCondLst>
                                        </p:cTn>
                                        <p:tgtEl>
                                          <p:spTgt spid="5">
                                            <p:txEl>
                                              <p:pRg st="5" end="5"/>
                                            </p:txEl>
                                          </p:spTgt>
                                        </p:tgtEl>
                                        <p:attrNameLst>
                                          <p:attrName>style.visibility</p:attrName>
                                        </p:attrNameLst>
                                      </p:cBhvr>
                                      <p:to>
                                        <p:strVal val="visible"/>
                                      </p:to>
                                    </p:set>
                                    <p:animEffect transition="in" filter="randombar(horizontal)">
                                      <p:cBhvr>
                                        <p:cTn id="24"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52625" y="495300"/>
            <a:ext cx="5238750" cy="586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083827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027"/>
                                        </p:tgtEl>
                                        <p:attrNameLst>
                                          <p:attrName>style.visibility</p:attrName>
                                        </p:attrNameLst>
                                      </p:cBhvr>
                                      <p:to>
                                        <p:strVal val="visible"/>
                                      </p:to>
                                    </p:set>
                                    <p:anim calcmode="lin" valueType="num">
                                      <p:cBhvr>
                                        <p:cTn id="7" dur="500" fill="hold"/>
                                        <p:tgtEl>
                                          <p:spTgt spid="1027"/>
                                        </p:tgtEl>
                                        <p:attrNameLst>
                                          <p:attrName>ppt_w</p:attrName>
                                        </p:attrNameLst>
                                      </p:cBhvr>
                                      <p:tavLst>
                                        <p:tav tm="0">
                                          <p:val>
                                            <p:fltVal val="0"/>
                                          </p:val>
                                        </p:tav>
                                        <p:tav tm="100000">
                                          <p:val>
                                            <p:strVal val="#ppt_w"/>
                                          </p:val>
                                        </p:tav>
                                      </p:tavLst>
                                    </p:anim>
                                    <p:anim calcmode="lin" valueType="num">
                                      <p:cBhvr>
                                        <p:cTn id="8" dur="500" fill="hold"/>
                                        <p:tgtEl>
                                          <p:spTgt spid="1027"/>
                                        </p:tgtEl>
                                        <p:attrNameLst>
                                          <p:attrName>ppt_h</p:attrName>
                                        </p:attrNameLst>
                                      </p:cBhvr>
                                      <p:tavLst>
                                        <p:tav tm="0">
                                          <p:val>
                                            <p:fltVal val="0"/>
                                          </p:val>
                                        </p:tav>
                                        <p:tav tm="100000">
                                          <p:val>
                                            <p:strVal val="#ppt_h"/>
                                          </p:val>
                                        </p:tav>
                                      </p:tavLst>
                                    </p:anim>
                                    <p:animEffect transition="in" filter="fade">
                                      <p:cBhvr>
                                        <p:cTn id="9" dur="500"/>
                                        <p:tgtEl>
                                          <p:spTgt spid="10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직사각형 3"/>
          <p:cNvSpPr/>
          <p:nvPr/>
        </p:nvSpPr>
        <p:spPr>
          <a:xfrm flipH="1">
            <a:off x="-6" y="0"/>
            <a:ext cx="9143995" cy="692696"/>
          </a:xfrm>
          <a:prstGeom prst="rect">
            <a:avLst/>
          </a:prstGeom>
          <a:gradFill flip="none" rotWithShape="1">
            <a:gsLst>
              <a:gs pos="10000">
                <a:schemeClr val="bg1">
                  <a:alpha val="6000"/>
                </a:schemeClr>
              </a:gs>
              <a:gs pos="0">
                <a:schemeClr val="bg1">
                  <a:alpha val="0"/>
                </a:schemeClr>
              </a:gs>
              <a:gs pos="47000">
                <a:schemeClr val="tx1">
                  <a:gamma/>
                  <a:tint val="0"/>
                  <a:invGamma/>
                  <a:alpha val="8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4" name="TextBox 1"/>
          <p:cNvSpPr txBox="1">
            <a:spLocks noChangeArrowheads="1"/>
          </p:cNvSpPr>
          <p:nvPr/>
        </p:nvSpPr>
        <p:spPr bwMode="auto">
          <a:xfrm>
            <a:off x="7452320" y="53960"/>
            <a:ext cx="1440160" cy="584775"/>
          </a:xfrm>
          <a:prstGeom prst="rect">
            <a:avLst/>
          </a:prstGeom>
          <a:noFill/>
          <a:ln w="9525">
            <a:noFill/>
            <a:miter lim="800000"/>
            <a:headEnd/>
            <a:tailEnd/>
          </a:ln>
        </p:spPr>
        <p:txBody>
          <a:bodyPr wrap="square">
            <a:spAutoFit/>
          </a:bodyPr>
          <a:lstStyle/>
          <a:p>
            <a:pPr algn="r"/>
            <a:r>
              <a:rPr lang="zh-CN" altLang="en-US" sz="3200" b="1" smtClean="0">
                <a:solidFill>
                  <a:schemeClr val="accent5">
                    <a:lumMod val="50000"/>
                  </a:schemeClr>
                </a:solidFill>
                <a:latin typeface="微软雅黑" pitchFamily="34" charset="-122"/>
                <a:ea typeface="微软雅黑" pitchFamily="34" charset="-122"/>
                <a:cs typeface="Arial" pitchFamily="34" charset="0"/>
              </a:rPr>
              <a:t>第二课</a:t>
            </a:r>
            <a:endParaRPr lang="en-US" altLang="ko-KR" sz="3200" b="1" dirty="0" smtClean="0">
              <a:solidFill>
                <a:schemeClr val="accent5">
                  <a:lumMod val="50000"/>
                </a:schemeClr>
              </a:solidFill>
              <a:latin typeface="微软雅黑" pitchFamily="34" charset="-122"/>
              <a:ea typeface="微软雅黑" pitchFamily="34" charset="-122"/>
              <a:cs typeface="Arial" pitchFamily="34" charset="0"/>
            </a:endParaRPr>
          </a:p>
        </p:txBody>
      </p:sp>
      <p:sp>
        <p:nvSpPr>
          <p:cNvPr id="5" name="TextBox 4"/>
          <p:cNvSpPr txBox="1"/>
          <p:nvPr/>
        </p:nvSpPr>
        <p:spPr>
          <a:xfrm>
            <a:off x="683568" y="908720"/>
            <a:ext cx="7776864" cy="3231654"/>
          </a:xfrm>
          <a:prstGeom prst="rect">
            <a:avLst/>
          </a:prstGeom>
          <a:noFill/>
        </p:spPr>
        <p:txBody>
          <a:bodyPr wrap="square" rtlCol="0">
            <a:spAutoFit/>
          </a:bodyPr>
          <a:lstStyle/>
          <a:p>
            <a:pPr>
              <a:lnSpc>
                <a:spcPct val="200000"/>
              </a:lnSpc>
            </a:pPr>
            <a:r>
              <a:rPr lang="zh-CN" altLang="en-US" b="1" smtClean="0">
                <a:solidFill>
                  <a:schemeClr val="accent5">
                    <a:lumMod val="50000"/>
                  </a:schemeClr>
                </a:solidFill>
                <a:latin typeface="微软雅黑" pitchFamily="34" charset="-122"/>
                <a:ea typeface="微软雅黑" pitchFamily="34" charset="-122"/>
              </a:rPr>
              <a:t>课程纲要</a:t>
            </a:r>
            <a:endParaRPr lang="en-US" altLang="zh-CN" b="1" smtClean="0">
              <a:solidFill>
                <a:schemeClr val="accent5">
                  <a:lumMod val="50000"/>
                </a:schemeClr>
              </a:solidFill>
              <a:latin typeface="微软雅黑" pitchFamily="34" charset="-122"/>
              <a:ea typeface="微软雅黑" pitchFamily="34" charset="-122"/>
            </a:endParaRPr>
          </a:p>
          <a:p>
            <a:pPr marL="342900" indent="-342900">
              <a:lnSpc>
                <a:spcPct val="150000"/>
              </a:lnSpc>
              <a:buFont typeface="+mj-lt"/>
              <a:buAutoNum type="arabicPeriod"/>
            </a:pPr>
            <a:r>
              <a:rPr lang="en-US" altLang="zh-CN" sz="1600" smtClean="0">
                <a:solidFill>
                  <a:schemeClr val="accent5">
                    <a:lumMod val="75000"/>
                  </a:schemeClr>
                </a:solidFill>
                <a:latin typeface="微软雅黑" pitchFamily="34" charset="-122"/>
                <a:ea typeface="微软雅黑" pitchFamily="34" charset="-122"/>
              </a:rPr>
              <a:t>NumPy</a:t>
            </a:r>
            <a:r>
              <a:rPr lang="zh-CN" altLang="en-US" sz="1600" smtClean="0">
                <a:solidFill>
                  <a:schemeClr val="accent5">
                    <a:lumMod val="75000"/>
                  </a:schemeClr>
                </a:solidFill>
                <a:latin typeface="微软雅黑" pitchFamily="34" charset="-122"/>
                <a:ea typeface="微软雅黑" pitchFamily="34" charset="-122"/>
              </a:rPr>
              <a:t>数据结构</a:t>
            </a:r>
            <a:endParaRPr lang="en-US" altLang="zh-CN" sz="1600" smtClean="0">
              <a:solidFill>
                <a:schemeClr val="accent5">
                  <a:lumMod val="75000"/>
                </a:schemeClr>
              </a:solidFill>
              <a:latin typeface="微软雅黑" pitchFamily="34" charset="-122"/>
              <a:ea typeface="微软雅黑" pitchFamily="34" charset="-122"/>
            </a:endParaRPr>
          </a:p>
          <a:p>
            <a:pPr marL="342900" indent="-342900">
              <a:lnSpc>
                <a:spcPct val="150000"/>
              </a:lnSpc>
              <a:buFont typeface="+mj-lt"/>
              <a:buAutoNum type="arabicPeriod"/>
            </a:pPr>
            <a:r>
              <a:rPr lang="en-US" altLang="zh-CN" sz="1600" smtClean="0">
                <a:solidFill>
                  <a:schemeClr val="accent5">
                    <a:lumMod val="75000"/>
                  </a:schemeClr>
                </a:solidFill>
                <a:latin typeface="微软雅黑" pitchFamily="34" charset="-122"/>
                <a:ea typeface="微软雅黑" pitchFamily="34" charset="-122"/>
              </a:rPr>
              <a:t>NumPy</a:t>
            </a:r>
            <a:r>
              <a:rPr lang="zh-CN" altLang="en-US" sz="1600" smtClean="0">
                <a:solidFill>
                  <a:schemeClr val="accent5">
                    <a:lumMod val="75000"/>
                  </a:schemeClr>
                </a:solidFill>
                <a:latin typeface="微软雅黑" pitchFamily="34" charset="-122"/>
                <a:ea typeface="微软雅黑" pitchFamily="34" charset="-122"/>
              </a:rPr>
              <a:t>数据类型</a:t>
            </a:r>
            <a:endParaRPr lang="en-US" altLang="zh-CN" sz="1600" smtClean="0">
              <a:solidFill>
                <a:schemeClr val="accent5">
                  <a:lumMod val="75000"/>
                </a:schemeClr>
              </a:solidFill>
              <a:latin typeface="微软雅黑" pitchFamily="34" charset="-122"/>
              <a:ea typeface="微软雅黑" pitchFamily="34" charset="-122"/>
            </a:endParaRPr>
          </a:p>
          <a:p>
            <a:pPr marL="342900" indent="-342900">
              <a:lnSpc>
                <a:spcPct val="150000"/>
              </a:lnSpc>
              <a:buFont typeface="+mj-lt"/>
              <a:buAutoNum type="arabicPeriod"/>
            </a:pPr>
            <a:r>
              <a:rPr lang="en-US" altLang="zh-CN" sz="1600">
                <a:solidFill>
                  <a:schemeClr val="accent5">
                    <a:lumMod val="75000"/>
                  </a:schemeClr>
                </a:solidFill>
                <a:latin typeface="微软雅黑" pitchFamily="34" charset="-122"/>
                <a:ea typeface="微软雅黑" pitchFamily="34" charset="-122"/>
              </a:rPr>
              <a:t>NumPy</a:t>
            </a:r>
            <a:r>
              <a:rPr lang="zh-CN" altLang="en-US" sz="1600" smtClean="0">
                <a:solidFill>
                  <a:schemeClr val="accent5">
                    <a:lumMod val="75000"/>
                  </a:schemeClr>
                </a:solidFill>
                <a:latin typeface="微软雅黑" pitchFamily="34" charset="-122"/>
                <a:ea typeface="微软雅黑" pitchFamily="34" charset="-122"/>
              </a:rPr>
              <a:t>数组属性</a:t>
            </a:r>
            <a:endParaRPr lang="en-US" altLang="zh-CN" sz="1600">
              <a:solidFill>
                <a:schemeClr val="accent5">
                  <a:lumMod val="75000"/>
                </a:schemeClr>
              </a:solidFill>
              <a:latin typeface="微软雅黑" pitchFamily="34" charset="-122"/>
              <a:ea typeface="微软雅黑" pitchFamily="34" charset="-122"/>
            </a:endParaRPr>
          </a:p>
          <a:p>
            <a:pPr marL="342900" indent="-342900">
              <a:lnSpc>
                <a:spcPct val="150000"/>
              </a:lnSpc>
              <a:buFont typeface="+mj-lt"/>
              <a:buAutoNum type="arabicPeriod"/>
            </a:pPr>
            <a:r>
              <a:rPr lang="en-US" altLang="zh-CN" sz="1600" smtClean="0">
                <a:solidFill>
                  <a:schemeClr val="accent5">
                    <a:lumMod val="75000"/>
                  </a:schemeClr>
                </a:solidFill>
                <a:latin typeface="微软雅黑" pitchFamily="34" charset="-122"/>
                <a:ea typeface="微软雅黑" pitchFamily="34" charset="-122"/>
              </a:rPr>
              <a:t>NumPy</a:t>
            </a:r>
            <a:r>
              <a:rPr lang="zh-CN" altLang="en-US" sz="1600" smtClean="0">
                <a:solidFill>
                  <a:schemeClr val="accent5">
                    <a:lumMod val="75000"/>
                  </a:schemeClr>
                </a:solidFill>
                <a:latin typeface="微软雅黑" pitchFamily="34" charset="-122"/>
                <a:ea typeface="微软雅黑" pitchFamily="34" charset="-122"/>
              </a:rPr>
              <a:t>创建数组</a:t>
            </a:r>
            <a:endParaRPr lang="zh-CN" altLang="en-US" sz="1600">
              <a:solidFill>
                <a:schemeClr val="accent5">
                  <a:lumMod val="75000"/>
                </a:schemeClr>
              </a:solidFill>
              <a:latin typeface="微软雅黑" pitchFamily="34" charset="-122"/>
              <a:ea typeface="微软雅黑" pitchFamily="34" charset="-122"/>
            </a:endParaRPr>
          </a:p>
          <a:p>
            <a:pPr marL="342900" indent="-342900">
              <a:lnSpc>
                <a:spcPct val="150000"/>
              </a:lnSpc>
              <a:buFont typeface="+mj-lt"/>
              <a:buAutoNum type="arabicPeriod"/>
            </a:pPr>
            <a:r>
              <a:rPr lang="en-US" altLang="zh-CN" sz="1600" smtClean="0">
                <a:solidFill>
                  <a:schemeClr val="accent5">
                    <a:lumMod val="75000"/>
                  </a:schemeClr>
                </a:solidFill>
                <a:latin typeface="微软雅黑" pitchFamily="34" charset="-122"/>
                <a:ea typeface="微软雅黑" pitchFamily="34" charset="-122"/>
              </a:rPr>
              <a:t>NumPy</a:t>
            </a:r>
            <a:r>
              <a:rPr lang="zh-CN" altLang="en-US" sz="1600" smtClean="0">
                <a:solidFill>
                  <a:schemeClr val="accent5">
                    <a:lumMod val="75000"/>
                  </a:schemeClr>
                </a:solidFill>
                <a:latin typeface="微软雅黑" pitchFamily="34" charset="-122"/>
                <a:ea typeface="微软雅黑" pitchFamily="34" charset="-122"/>
              </a:rPr>
              <a:t>切片</a:t>
            </a:r>
            <a:r>
              <a:rPr lang="zh-CN" altLang="en-US" sz="1600">
                <a:solidFill>
                  <a:schemeClr val="accent5">
                    <a:lumMod val="75000"/>
                  </a:schemeClr>
                </a:solidFill>
                <a:latin typeface="微软雅黑" pitchFamily="34" charset="-122"/>
                <a:ea typeface="微软雅黑" pitchFamily="34" charset="-122"/>
              </a:rPr>
              <a:t>和</a:t>
            </a:r>
            <a:r>
              <a:rPr lang="zh-CN" altLang="en-US" sz="1600" smtClean="0">
                <a:solidFill>
                  <a:schemeClr val="accent5">
                    <a:lumMod val="75000"/>
                  </a:schemeClr>
                </a:solidFill>
                <a:latin typeface="微软雅黑" pitchFamily="34" charset="-122"/>
                <a:ea typeface="微软雅黑" pitchFamily="34" charset="-122"/>
              </a:rPr>
              <a:t>索引</a:t>
            </a:r>
            <a:endParaRPr lang="en-US" altLang="zh-CN" sz="1600" smtClean="0">
              <a:solidFill>
                <a:schemeClr val="accent5">
                  <a:lumMod val="75000"/>
                </a:schemeClr>
              </a:solidFill>
              <a:latin typeface="微软雅黑" pitchFamily="34" charset="-122"/>
              <a:ea typeface="微软雅黑" pitchFamily="34" charset="-122"/>
            </a:endParaRPr>
          </a:p>
          <a:p>
            <a:pPr marL="342900" indent="-342900">
              <a:lnSpc>
                <a:spcPct val="150000"/>
              </a:lnSpc>
              <a:buFont typeface="+mj-lt"/>
              <a:buAutoNum type="arabicPeriod"/>
            </a:pPr>
            <a:r>
              <a:rPr lang="en-US" altLang="zh-CN" sz="1600" smtClean="0">
                <a:solidFill>
                  <a:schemeClr val="accent5">
                    <a:lumMod val="75000"/>
                  </a:schemeClr>
                </a:solidFill>
                <a:latin typeface="微软雅黑" pitchFamily="34" charset="-122"/>
                <a:ea typeface="微软雅黑" pitchFamily="34" charset="-122"/>
              </a:rPr>
              <a:t>NumPy</a:t>
            </a:r>
            <a:r>
              <a:rPr lang="zh-CN" altLang="en-US" sz="1600">
                <a:solidFill>
                  <a:schemeClr val="accent5">
                    <a:lumMod val="75000"/>
                  </a:schemeClr>
                </a:solidFill>
                <a:latin typeface="微软雅黑" pitchFamily="34" charset="-122"/>
                <a:ea typeface="微软雅黑" pitchFamily="34" charset="-122"/>
              </a:rPr>
              <a:t>数组</a:t>
            </a:r>
            <a:r>
              <a:rPr lang="zh-CN" altLang="en-US" sz="1600" smtClean="0">
                <a:solidFill>
                  <a:schemeClr val="accent5">
                    <a:lumMod val="75000"/>
                  </a:schemeClr>
                </a:solidFill>
                <a:latin typeface="微软雅黑" pitchFamily="34" charset="-122"/>
                <a:ea typeface="微软雅黑" pitchFamily="34" charset="-122"/>
              </a:rPr>
              <a:t>广播</a:t>
            </a:r>
            <a:endParaRPr lang="en-US" altLang="zh-CN" sz="1600">
              <a:solidFill>
                <a:schemeClr val="accent5">
                  <a:lumMod val="75000"/>
                </a:schemeClr>
              </a:solidFill>
              <a:latin typeface="微软雅黑" pitchFamily="34" charset="-122"/>
              <a:ea typeface="微软雅黑" pitchFamily="34" charset="-122"/>
            </a:endParaRPr>
          </a:p>
          <a:p>
            <a:pPr marL="342900" indent="-342900">
              <a:lnSpc>
                <a:spcPct val="150000"/>
              </a:lnSpc>
              <a:buFont typeface="+mj-lt"/>
              <a:buAutoNum type="arabicPeriod"/>
            </a:pPr>
            <a:r>
              <a:rPr lang="en-US" altLang="zh-CN" sz="1600" smtClean="0">
                <a:solidFill>
                  <a:schemeClr val="accent5">
                    <a:lumMod val="75000"/>
                  </a:schemeClr>
                </a:solidFill>
                <a:latin typeface="微软雅黑" pitchFamily="34" charset="-122"/>
                <a:ea typeface="微软雅黑" pitchFamily="34" charset="-122"/>
              </a:rPr>
              <a:t>Numpy</a:t>
            </a:r>
            <a:r>
              <a:rPr lang="zh-CN" altLang="en-US" sz="1600" smtClean="0">
                <a:solidFill>
                  <a:schemeClr val="accent5">
                    <a:lumMod val="75000"/>
                  </a:schemeClr>
                </a:solidFill>
                <a:latin typeface="微软雅黑" pitchFamily="34" charset="-122"/>
                <a:ea typeface="微软雅黑" pitchFamily="34" charset="-122"/>
              </a:rPr>
              <a:t>数组操作</a:t>
            </a:r>
          </a:p>
        </p:txBody>
      </p:sp>
    </p:spTree>
    <p:extLst>
      <p:ext uri="{BB962C8B-B14F-4D97-AF65-F5344CB8AC3E}">
        <p14:creationId xmlns:p14="http://schemas.microsoft.com/office/powerpoint/2010/main" val="36926397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randombar(horizontal)">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3568" y="908720"/>
            <a:ext cx="7776864" cy="2862322"/>
          </a:xfrm>
          <a:prstGeom prst="rect">
            <a:avLst/>
          </a:prstGeom>
          <a:noFill/>
        </p:spPr>
        <p:txBody>
          <a:bodyPr wrap="square" rtlCol="0">
            <a:spAutoFit/>
          </a:bodyPr>
          <a:lstStyle/>
          <a:p>
            <a:pPr>
              <a:lnSpc>
                <a:spcPct val="200000"/>
              </a:lnSpc>
            </a:pPr>
            <a:r>
              <a:rPr lang="en-US" altLang="zh-CN" b="1" smtClean="0">
                <a:solidFill>
                  <a:schemeClr val="accent5">
                    <a:lumMod val="50000"/>
                  </a:schemeClr>
                </a:solidFill>
                <a:latin typeface="微软雅黑" pitchFamily="34" charset="-122"/>
                <a:ea typeface="微软雅黑" pitchFamily="34" charset="-122"/>
              </a:rPr>
              <a:t>NumPy</a:t>
            </a:r>
            <a:r>
              <a:rPr lang="zh-CN" altLang="en-US" b="1" smtClean="0">
                <a:solidFill>
                  <a:schemeClr val="accent5">
                    <a:lumMod val="50000"/>
                  </a:schemeClr>
                </a:solidFill>
                <a:latin typeface="微软雅黑" pitchFamily="34" charset="-122"/>
                <a:ea typeface="微软雅黑" pitchFamily="34" charset="-122"/>
              </a:rPr>
              <a:t>数据结构</a:t>
            </a:r>
            <a:endParaRPr lang="en-US" altLang="zh-CN" b="1">
              <a:solidFill>
                <a:schemeClr val="accent5">
                  <a:lumMod val="50000"/>
                </a:schemeClr>
              </a:solidFill>
              <a:latin typeface="微软雅黑" pitchFamily="34" charset="-122"/>
              <a:ea typeface="微软雅黑" pitchFamily="34" charset="-122"/>
            </a:endParaRPr>
          </a:p>
          <a:p>
            <a:pPr indent="403225">
              <a:lnSpc>
                <a:spcPct val="150000"/>
              </a:lnSpc>
            </a:pPr>
            <a:r>
              <a:rPr lang="zh-CN" altLang="en-US" sz="1600" smtClean="0">
                <a:solidFill>
                  <a:schemeClr val="accent5">
                    <a:lumMod val="75000"/>
                  </a:schemeClr>
                </a:solidFill>
                <a:latin typeface="微软雅黑" pitchFamily="34" charset="-122"/>
                <a:ea typeface="微软雅黑" pitchFamily="34" charset="-122"/>
              </a:rPr>
              <a:t>基于前面已经安装好</a:t>
            </a:r>
            <a:r>
              <a:rPr lang="en-US" altLang="zh-CN" sz="1600" smtClean="0">
                <a:solidFill>
                  <a:schemeClr val="accent5">
                    <a:lumMod val="75000"/>
                  </a:schemeClr>
                </a:solidFill>
                <a:latin typeface="微软雅黑" pitchFamily="34" charset="-122"/>
                <a:ea typeface="微软雅黑" pitchFamily="34" charset="-122"/>
              </a:rPr>
              <a:t>NumPy</a:t>
            </a:r>
            <a:r>
              <a:rPr lang="zh-CN" altLang="en-US" sz="1600" smtClean="0">
                <a:solidFill>
                  <a:schemeClr val="accent5">
                    <a:lumMod val="75000"/>
                  </a:schemeClr>
                </a:solidFill>
                <a:latin typeface="微软雅黑" pitchFamily="34" charset="-122"/>
                <a:ea typeface="微软雅黑" pitchFamily="34" charset="-122"/>
              </a:rPr>
              <a:t>，接下来我们来看下</a:t>
            </a:r>
            <a:r>
              <a:rPr lang="en-US" altLang="zh-CN" sz="1600" smtClean="0">
                <a:solidFill>
                  <a:schemeClr val="accent5">
                    <a:lumMod val="75000"/>
                  </a:schemeClr>
                </a:solidFill>
                <a:latin typeface="微软雅黑" pitchFamily="34" charset="-122"/>
                <a:ea typeface="微软雅黑" pitchFamily="34" charset="-122"/>
              </a:rPr>
              <a:t>NumPy</a:t>
            </a:r>
            <a:r>
              <a:rPr lang="zh-CN" altLang="en-US" sz="1600" smtClean="0">
                <a:solidFill>
                  <a:schemeClr val="accent5">
                    <a:lumMod val="75000"/>
                  </a:schemeClr>
                </a:solidFill>
                <a:latin typeface="微软雅黑" pitchFamily="34" charset="-122"/>
                <a:ea typeface="微软雅黑" pitchFamily="34" charset="-122"/>
              </a:rPr>
              <a:t>的基本构造。</a:t>
            </a:r>
            <a:endParaRPr lang="en-US" altLang="zh-CN" sz="1600" smtClean="0">
              <a:solidFill>
                <a:schemeClr val="accent5">
                  <a:lumMod val="75000"/>
                </a:schemeClr>
              </a:solidFill>
              <a:latin typeface="微软雅黑" pitchFamily="34" charset="-122"/>
              <a:ea typeface="微软雅黑" pitchFamily="34" charset="-122"/>
            </a:endParaRPr>
          </a:p>
          <a:p>
            <a:pPr indent="403225">
              <a:lnSpc>
                <a:spcPct val="150000"/>
              </a:lnSpc>
            </a:pPr>
            <a:r>
              <a:rPr lang="en-US" altLang="zh-CN" sz="1600" smtClean="0">
                <a:solidFill>
                  <a:schemeClr val="accent5">
                    <a:lumMod val="75000"/>
                  </a:schemeClr>
                </a:solidFill>
                <a:latin typeface="微软雅黑" pitchFamily="34" charset="-122"/>
                <a:ea typeface="微软雅黑" pitchFamily="34" charset="-122"/>
              </a:rPr>
              <a:t>NumPy </a:t>
            </a:r>
            <a:r>
              <a:rPr lang="zh-CN" altLang="en-US" sz="1600" smtClean="0">
                <a:solidFill>
                  <a:schemeClr val="accent5">
                    <a:lumMod val="75000"/>
                  </a:schemeClr>
                </a:solidFill>
                <a:latin typeface="微软雅黑" pitchFamily="34" charset="-122"/>
                <a:ea typeface="微软雅黑" pitchFamily="34" charset="-122"/>
              </a:rPr>
              <a:t>提供了一个 </a:t>
            </a:r>
            <a:r>
              <a:rPr lang="en-US" altLang="zh-CN" sz="1600">
                <a:solidFill>
                  <a:schemeClr val="accent5">
                    <a:lumMod val="75000"/>
                  </a:schemeClr>
                </a:solidFill>
                <a:latin typeface="微软雅黑" pitchFamily="34" charset="-122"/>
                <a:ea typeface="微软雅黑" pitchFamily="34" charset="-122"/>
              </a:rPr>
              <a:t>N </a:t>
            </a:r>
            <a:r>
              <a:rPr lang="zh-CN" altLang="en-US" sz="1600">
                <a:solidFill>
                  <a:schemeClr val="accent5">
                    <a:lumMod val="75000"/>
                  </a:schemeClr>
                </a:solidFill>
                <a:latin typeface="微软雅黑" pitchFamily="34" charset="-122"/>
                <a:ea typeface="微软雅黑" pitchFamily="34" charset="-122"/>
              </a:rPr>
              <a:t>维数组对象 </a:t>
            </a:r>
            <a:r>
              <a:rPr lang="en-US" altLang="zh-CN" sz="1600">
                <a:solidFill>
                  <a:schemeClr val="accent6">
                    <a:lumMod val="75000"/>
                  </a:schemeClr>
                </a:solidFill>
                <a:latin typeface="微软雅黑" pitchFamily="34" charset="-122"/>
                <a:ea typeface="微软雅黑" pitchFamily="34" charset="-122"/>
              </a:rPr>
              <a:t>ndarray </a:t>
            </a:r>
            <a:r>
              <a:rPr lang="en-US" altLang="zh-CN" sz="1600">
                <a:solidFill>
                  <a:schemeClr val="accent5">
                    <a:lumMod val="75000"/>
                  </a:schemeClr>
                </a:solidFill>
                <a:latin typeface="微软雅黑" pitchFamily="34" charset="-122"/>
                <a:ea typeface="微软雅黑" pitchFamily="34" charset="-122"/>
              </a:rPr>
              <a:t>(n </a:t>
            </a:r>
            <a:r>
              <a:rPr lang="en-US" altLang="zh-CN" sz="1600" smtClean="0">
                <a:solidFill>
                  <a:schemeClr val="accent5">
                    <a:lumMod val="75000"/>
                  </a:schemeClr>
                </a:solidFill>
                <a:latin typeface="微软雅黑" pitchFamily="34" charset="-122"/>
                <a:ea typeface="微软雅黑" pitchFamily="34" charset="-122"/>
              </a:rPr>
              <a:t>dimension array)</a:t>
            </a:r>
            <a:r>
              <a:rPr lang="zh-CN" altLang="en-US" sz="1600" smtClean="0">
                <a:solidFill>
                  <a:schemeClr val="accent5">
                    <a:lumMod val="75000"/>
                  </a:schemeClr>
                </a:solidFill>
                <a:latin typeface="微软雅黑" pitchFamily="34" charset="-122"/>
                <a:ea typeface="微软雅黑" pitchFamily="34" charset="-122"/>
              </a:rPr>
              <a:t>，</a:t>
            </a:r>
            <a:r>
              <a:rPr lang="zh-CN" altLang="en-US" sz="1600">
                <a:solidFill>
                  <a:schemeClr val="accent5">
                    <a:lumMod val="75000"/>
                  </a:schemeClr>
                </a:solidFill>
                <a:latin typeface="微软雅黑" pitchFamily="34" charset="-122"/>
                <a:ea typeface="微软雅黑" pitchFamily="34" charset="-122"/>
              </a:rPr>
              <a:t>它是</a:t>
            </a:r>
            <a:r>
              <a:rPr lang="zh-CN" altLang="en-US" sz="1600" smtClean="0">
                <a:solidFill>
                  <a:schemeClr val="accent5">
                    <a:lumMod val="75000"/>
                  </a:schemeClr>
                </a:solidFill>
                <a:latin typeface="微软雅黑" pitchFamily="34" charset="-122"/>
                <a:ea typeface="微软雅黑" pitchFamily="34" charset="-122"/>
              </a:rPr>
              <a:t>一</a:t>
            </a:r>
            <a:r>
              <a:rPr lang="zh-CN" altLang="en-US" sz="1600">
                <a:solidFill>
                  <a:schemeClr val="accent5">
                    <a:lumMod val="75000"/>
                  </a:schemeClr>
                </a:solidFill>
                <a:latin typeface="微软雅黑" pitchFamily="34" charset="-122"/>
                <a:ea typeface="微软雅黑" pitchFamily="34" charset="-122"/>
              </a:rPr>
              <a:t>组</a:t>
            </a:r>
            <a:r>
              <a:rPr lang="zh-CN" altLang="en-US" sz="1600" smtClean="0">
                <a:solidFill>
                  <a:schemeClr val="accent5">
                    <a:lumMod val="75000"/>
                  </a:schemeClr>
                </a:solidFill>
                <a:latin typeface="微软雅黑" pitchFamily="34" charset="-122"/>
                <a:ea typeface="微软雅黑" pitchFamily="34" charset="-122"/>
              </a:rPr>
              <a:t>同</a:t>
            </a:r>
            <a:r>
              <a:rPr lang="zh-CN" altLang="en-US" sz="1600">
                <a:solidFill>
                  <a:schemeClr val="accent5">
                    <a:lumMod val="75000"/>
                  </a:schemeClr>
                </a:solidFill>
                <a:latin typeface="微软雅黑" pitchFamily="34" charset="-122"/>
                <a:ea typeface="微软雅黑" pitchFamily="34" charset="-122"/>
              </a:rPr>
              <a:t>类型数据的集合，以 </a:t>
            </a:r>
            <a:r>
              <a:rPr lang="en-US" altLang="zh-CN" sz="1600">
                <a:solidFill>
                  <a:schemeClr val="accent5">
                    <a:lumMod val="75000"/>
                  </a:schemeClr>
                </a:solidFill>
                <a:latin typeface="微软雅黑" pitchFamily="34" charset="-122"/>
                <a:ea typeface="微软雅黑" pitchFamily="34" charset="-122"/>
              </a:rPr>
              <a:t>0 </a:t>
            </a:r>
            <a:r>
              <a:rPr lang="zh-CN" altLang="en-US" sz="1600">
                <a:solidFill>
                  <a:schemeClr val="accent5">
                    <a:lumMod val="75000"/>
                  </a:schemeClr>
                </a:solidFill>
                <a:latin typeface="微软雅黑" pitchFamily="34" charset="-122"/>
                <a:ea typeface="微软雅黑" pitchFamily="34" charset="-122"/>
              </a:rPr>
              <a:t>下标为开始进行集合中元素的索引</a:t>
            </a:r>
            <a:r>
              <a:rPr lang="zh-CN" altLang="en-US" sz="1600" smtClean="0">
                <a:solidFill>
                  <a:schemeClr val="accent5">
                    <a:lumMod val="75000"/>
                  </a:schemeClr>
                </a:solidFill>
                <a:latin typeface="微软雅黑" pitchFamily="34" charset="-122"/>
                <a:ea typeface="微软雅黑" pitchFamily="34" charset="-122"/>
              </a:rPr>
              <a:t>。此外，</a:t>
            </a:r>
            <a:r>
              <a:rPr lang="en-US" altLang="zh-CN" sz="1600" smtClean="0">
                <a:solidFill>
                  <a:schemeClr val="accent5">
                    <a:lumMod val="75000"/>
                  </a:schemeClr>
                </a:solidFill>
                <a:latin typeface="微软雅黑" pitchFamily="34" charset="-122"/>
                <a:ea typeface="微软雅黑" pitchFamily="34" charset="-122"/>
              </a:rPr>
              <a:t>NumPy</a:t>
            </a:r>
            <a:r>
              <a:rPr lang="zh-CN" altLang="en-US" sz="1600" smtClean="0">
                <a:solidFill>
                  <a:schemeClr val="accent5">
                    <a:lumMod val="75000"/>
                  </a:schemeClr>
                </a:solidFill>
                <a:latin typeface="微软雅黑" pitchFamily="34" charset="-122"/>
                <a:ea typeface="微软雅黑" pitchFamily="34" charset="-122"/>
              </a:rPr>
              <a:t>使用了优化过的</a:t>
            </a:r>
            <a:r>
              <a:rPr lang="en-US" altLang="zh-CN" sz="1600" smtClean="0">
                <a:solidFill>
                  <a:schemeClr val="accent5">
                    <a:lumMod val="75000"/>
                  </a:schemeClr>
                </a:solidFill>
                <a:latin typeface="微软雅黑" pitchFamily="34" charset="-122"/>
                <a:ea typeface="微软雅黑" pitchFamily="34" charset="-122"/>
              </a:rPr>
              <a:t>C API</a:t>
            </a:r>
            <a:r>
              <a:rPr lang="zh-CN" altLang="en-US" sz="1600" smtClean="0">
                <a:solidFill>
                  <a:schemeClr val="accent5">
                    <a:lumMod val="75000"/>
                  </a:schemeClr>
                </a:solidFill>
                <a:latin typeface="微软雅黑" pitchFamily="34" charset="-122"/>
                <a:ea typeface="微软雅黑" pitchFamily="34" charset="-122"/>
              </a:rPr>
              <a:t>，因此运算速度非常快。</a:t>
            </a:r>
            <a:endParaRPr lang="zh-CN" altLang="en-US" sz="1600">
              <a:solidFill>
                <a:schemeClr val="accent5">
                  <a:lumMod val="75000"/>
                </a:schemeClr>
              </a:solidFill>
              <a:latin typeface="微软雅黑" pitchFamily="34" charset="-122"/>
              <a:ea typeface="微软雅黑" pitchFamily="34" charset="-122"/>
            </a:endParaRPr>
          </a:p>
          <a:p>
            <a:pPr indent="403225">
              <a:lnSpc>
                <a:spcPct val="150000"/>
              </a:lnSpc>
            </a:pPr>
            <a:r>
              <a:rPr lang="en-US" altLang="zh-CN" sz="1600">
                <a:solidFill>
                  <a:schemeClr val="accent5">
                    <a:lumMod val="75000"/>
                  </a:schemeClr>
                </a:solidFill>
                <a:latin typeface="微软雅黑" pitchFamily="34" charset="-122"/>
                <a:ea typeface="微软雅黑" pitchFamily="34" charset="-122"/>
              </a:rPr>
              <a:t>ndarray </a:t>
            </a:r>
            <a:r>
              <a:rPr lang="zh-CN" altLang="en-US" sz="1600">
                <a:solidFill>
                  <a:schemeClr val="accent5">
                    <a:lumMod val="75000"/>
                  </a:schemeClr>
                </a:solidFill>
                <a:latin typeface="微软雅黑" pitchFamily="34" charset="-122"/>
                <a:ea typeface="微软雅黑" pitchFamily="34" charset="-122"/>
              </a:rPr>
              <a:t>对象是用于存放同类型元素的多维数组</a:t>
            </a:r>
            <a:r>
              <a:rPr lang="zh-CN" altLang="en-US" sz="1600" smtClean="0">
                <a:solidFill>
                  <a:schemeClr val="accent5">
                    <a:lumMod val="75000"/>
                  </a:schemeClr>
                </a:solidFill>
                <a:latin typeface="微软雅黑" pitchFamily="34" charset="-122"/>
                <a:ea typeface="微软雅黑" pitchFamily="34" charset="-122"/>
              </a:rPr>
              <a:t>。</a:t>
            </a:r>
            <a:r>
              <a:rPr lang="en-US" altLang="zh-CN" sz="1600" smtClean="0">
                <a:solidFill>
                  <a:schemeClr val="accent5">
                    <a:lumMod val="75000"/>
                  </a:schemeClr>
                </a:solidFill>
                <a:latin typeface="微软雅黑" pitchFamily="34" charset="-122"/>
                <a:ea typeface="微软雅黑" pitchFamily="34" charset="-122"/>
              </a:rPr>
              <a:t>ndarray </a:t>
            </a:r>
            <a:r>
              <a:rPr lang="zh-CN" altLang="en-US" sz="1600">
                <a:solidFill>
                  <a:schemeClr val="accent5">
                    <a:lumMod val="75000"/>
                  </a:schemeClr>
                </a:solidFill>
                <a:latin typeface="微软雅黑" pitchFamily="34" charset="-122"/>
                <a:ea typeface="微软雅黑" pitchFamily="34" charset="-122"/>
              </a:rPr>
              <a:t>中的每个元素在内存中都有相同存储大小的区域</a:t>
            </a:r>
            <a:r>
              <a:rPr lang="zh-CN" altLang="en-US" sz="1600" smtClean="0">
                <a:solidFill>
                  <a:schemeClr val="accent5">
                    <a:lumMod val="75000"/>
                  </a:schemeClr>
                </a:solidFill>
                <a:latin typeface="微软雅黑" pitchFamily="34" charset="-122"/>
                <a:ea typeface="微软雅黑" pitchFamily="34" charset="-122"/>
              </a:rPr>
              <a:t>。</a:t>
            </a:r>
            <a:r>
              <a:rPr lang="en-US" altLang="zh-CN" sz="1600" smtClean="0">
                <a:solidFill>
                  <a:schemeClr val="accent5">
                    <a:lumMod val="75000"/>
                  </a:schemeClr>
                </a:solidFill>
                <a:latin typeface="微软雅黑" pitchFamily="34" charset="-122"/>
                <a:ea typeface="微软雅黑" pitchFamily="34" charset="-122"/>
              </a:rPr>
              <a:t>ndarray </a:t>
            </a:r>
            <a:r>
              <a:rPr lang="zh-CN" altLang="en-US" sz="1600" smtClean="0">
                <a:solidFill>
                  <a:schemeClr val="accent5">
                    <a:lumMod val="75000"/>
                  </a:schemeClr>
                </a:solidFill>
                <a:latin typeface="微软雅黑" pitchFamily="34" charset="-122"/>
                <a:ea typeface="微软雅黑" pitchFamily="34" charset="-122"/>
              </a:rPr>
              <a:t>内部结构如下：</a:t>
            </a:r>
            <a:endParaRPr lang="en-US" altLang="zh-CN" sz="1600" smtClean="0">
              <a:solidFill>
                <a:schemeClr val="accent5">
                  <a:lumMod val="75000"/>
                </a:schemeClr>
              </a:solidFill>
              <a:latin typeface="微软雅黑" pitchFamily="34" charset="-122"/>
              <a:ea typeface="微软雅黑" pitchFamily="34" charset="-122"/>
            </a:endParaRPr>
          </a:p>
        </p:txBody>
      </p:sp>
      <p:pic>
        <p:nvPicPr>
          <p:cNvPr id="2" name="Picture 2" descr="https://www.runoob.com/wp-content/uploads/2018/10/ndarray.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4130" y="3802752"/>
            <a:ext cx="5795739" cy="207452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395536" y="5893111"/>
            <a:ext cx="723275" cy="307777"/>
          </a:xfrm>
          <a:prstGeom prst="rect">
            <a:avLst/>
          </a:prstGeom>
          <a:ln>
            <a:noFill/>
          </a:ln>
        </p:spPr>
        <p:style>
          <a:lnRef idx="3">
            <a:schemeClr val="lt1"/>
          </a:lnRef>
          <a:fillRef idx="1">
            <a:schemeClr val="accent3"/>
          </a:fillRef>
          <a:effectRef idx="1">
            <a:schemeClr val="accent3"/>
          </a:effectRef>
          <a:fontRef idx="minor">
            <a:schemeClr val="lt1"/>
          </a:fontRef>
        </p:style>
        <p:txBody>
          <a:bodyPr wrap="none" rtlCol="0">
            <a:spAutoFit/>
          </a:bodyPr>
          <a:lstStyle/>
          <a:p>
            <a:r>
              <a:rPr lang="zh-CN" altLang="en-US" sz="1400" smtClean="0">
                <a:latin typeface="微软雅黑" pitchFamily="34" charset="-122"/>
                <a:ea typeface="微软雅黑" pitchFamily="34" charset="-122"/>
              </a:rPr>
              <a:t>元数据</a:t>
            </a:r>
            <a:endParaRPr lang="zh-CN" altLang="en-US" sz="1400">
              <a:latin typeface="微软雅黑" pitchFamily="34" charset="-122"/>
              <a:ea typeface="微软雅黑" pitchFamily="34" charset="-122"/>
            </a:endParaRPr>
          </a:p>
        </p:txBody>
      </p:sp>
      <p:cxnSp>
        <p:nvCxnSpPr>
          <p:cNvPr id="8" name="曲线连接符 7"/>
          <p:cNvCxnSpPr>
            <a:endCxn id="6" idx="3"/>
          </p:cNvCxnSpPr>
          <p:nvPr/>
        </p:nvCxnSpPr>
        <p:spPr>
          <a:xfrm rot="10800000" flipV="1">
            <a:off x="1118812" y="5229198"/>
            <a:ext cx="1004921" cy="817802"/>
          </a:xfrm>
          <a:prstGeom prst="curvedConnector3">
            <a:avLst>
              <a:gd name="adj1" fmla="val 50000"/>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0" name="曲线连接符 9"/>
          <p:cNvCxnSpPr>
            <a:endCxn id="6" idx="3"/>
          </p:cNvCxnSpPr>
          <p:nvPr/>
        </p:nvCxnSpPr>
        <p:spPr>
          <a:xfrm rot="10800000" flipV="1">
            <a:off x="1118811" y="4005062"/>
            <a:ext cx="4533312" cy="2041938"/>
          </a:xfrm>
          <a:prstGeom prst="curvedConnector3">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7702604" y="4273351"/>
            <a:ext cx="1261884" cy="307777"/>
          </a:xfrm>
          <a:prstGeom prst="rect">
            <a:avLst/>
          </a:prstGeom>
          <a:ln>
            <a:noFill/>
          </a:ln>
        </p:spPr>
        <p:style>
          <a:lnRef idx="3">
            <a:schemeClr val="lt1"/>
          </a:lnRef>
          <a:fillRef idx="1">
            <a:schemeClr val="accent3"/>
          </a:fillRef>
          <a:effectRef idx="1">
            <a:schemeClr val="accent3"/>
          </a:effectRef>
          <a:fontRef idx="minor">
            <a:schemeClr val="lt1"/>
          </a:fontRef>
        </p:style>
        <p:txBody>
          <a:bodyPr wrap="none" rtlCol="0">
            <a:spAutoFit/>
          </a:bodyPr>
          <a:lstStyle/>
          <a:p>
            <a:r>
              <a:rPr lang="zh-CN" altLang="en-US" sz="1400" smtClean="0">
                <a:latin typeface="微软雅黑" pitchFamily="34" charset="-122"/>
                <a:ea typeface="微软雅黑" pitchFamily="34" charset="-122"/>
              </a:rPr>
              <a:t>具体标量数据</a:t>
            </a:r>
            <a:endParaRPr lang="zh-CN" altLang="en-US" sz="1400">
              <a:latin typeface="微软雅黑" pitchFamily="34" charset="-122"/>
              <a:ea typeface="微软雅黑" pitchFamily="34" charset="-122"/>
            </a:endParaRPr>
          </a:p>
        </p:txBody>
      </p:sp>
      <p:cxnSp>
        <p:nvCxnSpPr>
          <p:cNvPr id="17" name="直接箭头连接符 16"/>
          <p:cNvCxnSpPr>
            <a:endCxn id="16" idx="1"/>
          </p:cNvCxnSpPr>
          <p:nvPr/>
        </p:nvCxnSpPr>
        <p:spPr>
          <a:xfrm>
            <a:off x="6228184" y="4412604"/>
            <a:ext cx="1474420" cy="14636"/>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657471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randombar(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randombar(horizontal)">
                                      <p:cBhvr>
                                        <p:cTn id="12" dur="500"/>
                                        <p:tgtEl>
                                          <p:spTgt spid="5">
                                            <p:txEl>
                                              <p:pRg st="1" end="1"/>
                                            </p:txEl>
                                          </p:spTgt>
                                        </p:tgtEl>
                                      </p:cBhvr>
                                    </p:animEffect>
                                  </p:childTnLst>
                                </p:cTn>
                              </p:par>
                              <p:par>
                                <p:cTn id="13" presetID="14" presetClass="entr" presetSubtype="10" fill="hold"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Effect transition="in" filter="randombar(horizontal)">
                                      <p:cBhvr>
                                        <p:cTn id="15" dur="500"/>
                                        <p:tgtEl>
                                          <p:spTgt spid="5">
                                            <p:txEl>
                                              <p:pRg st="2" end="2"/>
                                            </p:txEl>
                                          </p:spTgt>
                                        </p:tgtEl>
                                      </p:cBhvr>
                                    </p:animEffect>
                                  </p:childTnLst>
                                </p:cTn>
                              </p:par>
                              <p:par>
                                <p:cTn id="16" presetID="14" presetClass="entr" presetSubtype="10" fill="hold" nodeType="withEffect">
                                  <p:stCondLst>
                                    <p:cond delay="0"/>
                                  </p:stCondLst>
                                  <p:childTnLst>
                                    <p:set>
                                      <p:cBhvr>
                                        <p:cTn id="17" dur="1" fill="hold">
                                          <p:stCondLst>
                                            <p:cond delay="0"/>
                                          </p:stCondLst>
                                        </p:cTn>
                                        <p:tgtEl>
                                          <p:spTgt spid="5">
                                            <p:txEl>
                                              <p:pRg st="3" end="3"/>
                                            </p:txEl>
                                          </p:spTgt>
                                        </p:tgtEl>
                                        <p:attrNameLst>
                                          <p:attrName>style.visibility</p:attrName>
                                        </p:attrNameLst>
                                      </p:cBhvr>
                                      <p:to>
                                        <p:strVal val="visible"/>
                                      </p:to>
                                    </p:set>
                                    <p:animEffect transition="in" filter="randombar(horizontal)">
                                      <p:cBhvr>
                                        <p:cTn id="18" dur="500"/>
                                        <p:tgtEl>
                                          <p:spTgt spid="5">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53" presetClass="entr" presetSubtype="16" fill="hold" nodeType="clickEffect">
                                  <p:stCondLst>
                                    <p:cond delay="0"/>
                                  </p:stCondLst>
                                  <p:childTnLst>
                                    <p:set>
                                      <p:cBhvr>
                                        <p:cTn id="22" dur="1" fill="hold">
                                          <p:stCondLst>
                                            <p:cond delay="0"/>
                                          </p:stCondLst>
                                        </p:cTn>
                                        <p:tgtEl>
                                          <p:spTgt spid="2"/>
                                        </p:tgtEl>
                                        <p:attrNameLst>
                                          <p:attrName>style.visibility</p:attrName>
                                        </p:attrNameLst>
                                      </p:cBhvr>
                                      <p:to>
                                        <p:strVal val="visible"/>
                                      </p:to>
                                    </p:set>
                                    <p:anim calcmode="lin" valueType="num">
                                      <p:cBhvr>
                                        <p:cTn id="23" dur="500" fill="hold"/>
                                        <p:tgtEl>
                                          <p:spTgt spid="2"/>
                                        </p:tgtEl>
                                        <p:attrNameLst>
                                          <p:attrName>ppt_w</p:attrName>
                                        </p:attrNameLst>
                                      </p:cBhvr>
                                      <p:tavLst>
                                        <p:tav tm="0">
                                          <p:val>
                                            <p:fltVal val="0"/>
                                          </p:val>
                                        </p:tav>
                                        <p:tav tm="100000">
                                          <p:val>
                                            <p:strVal val="#ppt_w"/>
                                          </p:val>
                                        </p:tav>
                                      </p:tavLst>
                                    </p:anim>
                                    <p:anim calcmode="lin" valueType="num">
                                      <p:cBhvr>
                                        <p:cTn id="24" dur="500" fill="hold"/>
                                        <p:tgtEl>
                                          <p:spTgt spid="2"/>
                                        </p:tgtEl>
                                        <p:attrNameLst>
                                          <p:attrName>ppt_h</p:attrName>
                                        </p:attrNameLst>
                                      </p:cBhvr>
                                      <p:tavLst>
                                        <p:tav tm="0">
                                          <p:val>
                                            <p:fltVal val="0"/>
                                          </p:val>
                                        </p:tav>
                                        <p:tav tm="100000">
                                          <p:val>
                                            <p:strVal val="#ppt_h"/>
                                          </p:val>
                                        </p:tav>
                                      </p:tavLst>
                                    </p:anim>
                                    <p:animEffect transition="in" filter="fade">
                                      <p:cBhvr>
                                        <p:cTn id="25" dur="500"/>
                                        <p:tgtEl>
                                          <p:spTgt spid="2"/>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2" fill="hold" nodeType="click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wipe(right)">
                                      <p:cBhvr>
                                        <p:cTn id="30" dur="500"/>
                                        <p:tgtEl>
                                          <p:spTgt spid="8"/>
                                        </p:tgtEl>
                                      </p:cBhvr>
                                    </p:animEffect>
                                  </p:childTnLst>
                                </p:cTn>
                              </p:par>
                              <p:par>
                                <p:cTn id="31" presetID="22" presetClass="entr" presetSubtype="2" fill="hold" nodeType="withEffect">
                                  <p:stCondLst>
                                    <p:cond delay="0"/>
                                  </p:stCondLst>
                                  <p:childTnLst>
                                    <p:set>
                                      <p:cBhvr>
                                        <p:cTn id="32" dur="1" fill="hold">
                                          <p:stCondLst>
                                            <p:cond delay="0"/>
                                          </p:stCondLst>
                                        </p:cTn>
                                        <p:tgtEl>
                                          <p:spTgt spid="10"/>
                                        </p:tgtEl>
                                        <p:attrNameLst>
                                          <p:attrName>style.visibility</p:attrName>
                                        </p:attrNameLst>
                                      </p:cBhvr>
                                      <p:to>
                                        <p:strVal val="visible"/>
                                      </p:to>
                                    </p:set>
                                    <p:animEffect transition="in" filter="wipe(right)">
                                      <p:cBhvr>
                                        <p:cTn id="33" dur="500"/>
                                        <p:tgtEl>
                                          <p:spTgt spid="10"/>
                                        </p:tgtEl>
                                      </p:cBhvr>
                                    </p:animEffec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6"/>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17"/>
                                        </p:tgtEl>
                                        <p:attrNameLst>
                                          <p:attrName>style.visibility</p:attrName>
                                        </p:attrNameLst>
                                      </p:cBhvr>
                                      <p:to>
                                        <p:strVal val="visible"/>
                                      </p:to>
                                    </p:set>
                                    <p:animEffect transition="in" filter="wipe(left)">
                                      <p:cBhvr>
                                        <p:cTn id="42" dur="500"/>
                                        <p:tgtEl>
                                          <p:spTgt spid="17"/>
                                        </p:tgtEl>
                                      </p:cBhvr>
                                    </p:animEffec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6"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3568" y="908720"/>
            <a:ext cx="7776864" cy="1384995"/>
          </a:xfrm>
          <a:prstGeom prst="rect">
            <a:avLst/>
          </a:prstGeom>
          <a:noFill/>
        </p:spPr>
        <p:txBody>
          <a:bodyPr wrap="square" rtlCol="0">
            <a:spAutoFit/>
          </a:bodyPr>
          <a:lstStyle/>
          <a:p>
            <a:pPr>
              <a:lnSpc>
                <a:spcPct val="200000"/>
              </a:lnSpc>
              <a:tabLst>
                <a:tab pos="2628900" algn="l"/>
              </a:tabLst>
            </a:pPr>
            <a:r>
              <a:rPr lang="en-US" altLang="zh-CN" b="1" smtClean="0">
                <a:solidFill>
                  <a:schemeClr val="accent5">
                    <a:lumMod val="50000"/>
                  </a:schemeClr>
                </a:solidFill>
                <a:latin typeface="微软雅黑" pitchFamily="34" charset="-122"/>
                <a:ea typeface="微软雅黑" pitchFamily="34" charset="-122"/>
              </a:rPr>
              <a:t>NumPy</a:t>
            </a:r>
            <a:r>
              <a:rPr lang="zh-CN" altLang="en-US" b="1" smtClean="0">
                <a:solidFill>
                  <a:schemeClr val="accent5">
                    <a:lumMod val="50000"/>
                  </a:schemeClr>
                </a:solidFill>
                <a:latin typeface="微软雅黑" pitchFamily="34" charset="-122"/>
                <a:ea typeface="微软雅黑" pitchFamily="34" charset="-122"/>
              </a:rPr>
              <a:t>数据类型</a:t>
            </a:r>
            <a:endParaRPr lang="en-US" altLang="zh-CN" b="1">
              <a:solidFill>
                <a:schemeClr val="accent5">
                  <a:lumMod val="50000"/>
                </a:schemeClr>
              </a:solidFill>
              <a:latin typeface="微软雅黑" pitchFamily="34" charset="-122"/>
              <a:ea typeface="微软雅黑" pitchFamily="34" charset="-122"/>
            </a:endParaRPr>
          </a:p>
          <a:p>
            <a:pPr indent="403225">
              <a:lnSpc>
                <a:spcPct val="150000"/>
              </a:lnSpc>
            </a:pPr>
            <a:r>
              <a:rPr lang="en-US" altLang="zh-CN" sz="1600">
                <a:solidFill>
                  <a:schemeClr val="accent5">
                    <a:lumMod val="75000"/>
                  </a:schemeClr>
                </a:solidFill>
                <a:latin typeface="微软雅黑" pitchFamily="34" charset="-122"/>
                <a:ea typeface="微软雅黑" pitchFamily="34" charset="-122"/>
              </a:rPr>
              <a:t>numpy </a:t>
            </a:r>
            <a:r>
              <a:rPr lang="zh-CN" altLang="en-US" sz="1600">
                <a:solidFill>
                  <a:schemeClr val="accent5">
                    <a:lumMod val="75000"/>
                  </a:schemeClr>
                </a:solidFill>
                <a:latin typeface="微软雅黑" pitchFamily="34" charset="-122"/>
                <a:ea typeface="微软雅黑" pitchFamily="34" charset="-122"/>
              </a:rPr>
              <a:t>支持的数据类型比 </a:t>
            </a:r>
            <a:r>
              <a:rPr lang="en-US" altLang="zh-CN" sz="1600">
                <a:solidFill>
                  <a:schemeClr val="accent5">
                    <a:lumMod val="75000"/>
                  </a:schemeClr>
                </a:solidFill>
                <a:latin typeface="微软雅黑" pitchFamily="34" charset="-122"/>
                <a:ea typeface="微软雅黑" pitchFamily="34" charset="-122"/>
              </a:rPr>
              <a:t>Python </a:t>
            </a:r>
            <a:r>
              <a:rPr lang="zh-CN" altLang="en-US" sz="1600">
                <a:solidFill>
                  <a:schemeClr val="accent5">
                    <a:lumMod val="75000"/>
                  </a:schemeClr>
                </a:solidFill>
                <a:latin typeface="微软雅黑" pitchFamily="34" charset="-122"/>
                <a:ea typeface="微软雅黑" pitchFamily="34" charset="-122"/>
              </a:rPr>
              <a:t>内置的类型</a:t>
            </a:r>
            <a:r>
              <a:rPr lang="zh-CN" altLang="en-US" sz="1600" smtClean="0">
                <a:solidFill>
                  <a:schemeClr val="accent5">
                    <a:lumMod val="75000"/>
                  </a:schemeClr>
                </a:solidFill>
                <a:latin typeface="微软雅黑" pitchFamily="34" charset="-122"/>
                <a:ea typeface="微软雅黑" pitchFamily="34" charset="-122"/>
              </a:rPr>
              <a:t>要丰富得多，基本能与 </a:t>
            </a:r>
            <a:r>
              <a:rPr lang="en-US" altLang="zh-CN" sz="1600" smtClean="0">
                <a:solidFill>
                  <a:schemeClr val="accent5">
                    <a:lumMod val="75000"/>
                  </a:schemeClr>
                </a:solidFill>
                <a:latin typeface="微软雅黑" pitchFamily="34" charset="-122"/>
                <a:ea typeface="微软雅黑" pitchFamily="34" charset="-122"/>
              </a:rPr>
              <a:t>C </a:t>
            </a:r>
            <a:r>
              <a:rPr lang="zh-CN" altLang="en-US" sz="1600">
                <a:solidFill>
                  <a:schemeClr val="accent5">
                    <a:lumMod val="75000"/>
                  </a:schemeClr>
                </a:solidFill>
                <a:latin typeface="微软雅黑" pitchFamily="34" charset="-122"/>
                <a:ea typeface="微软雅黑" pitchFamily="34" charset="-122"/>
              </a:rPr>
              <a:t>语言的</a:t>
            </a:r>
            <a:r>
              <a:rPr lang="zh-CN" altLang="en-US" sz="1600" smtClean="0">
                <a:solidFill>
                  <a:schemeClr val="accent5">
                    <a:lumMod val="75000"/>
                  </a:schemeClr>
                </a:solidFill>
                <a:latin typeface="微软雅黑" pitchFamily="34" charset="-122"/>
                <a:ea typeface="微软雅黑" pitchFamily="34" charset="-122"/>
              </a:rPr>
              <a:t>数据类型相对应。下</a:t>
            </a:r>
            <a:r>
              <a:rPr lang="zh-CN" altLang="en-US" sz="1600">
                <a:solidFill>
                  <a:schemeClr val="accent5">
                    <a:lumMod val="75000"/>
                  </a:schemeClr>
                </a:solidFill>
                <a:latin typeface="微软雅黑" pitchFamily="34" charset="-122"/>
                <a:ea typeface="微软雅黑" pitchFamily="34" charset="-122"/>
              </a:rPr>
              <a:t>表列举了常用 </a:t>
            </a:r>
            <a:r>
              <a:rPr lang="en-US" altLang="zh-CN" sz="1600">
                <a:solidFill>
                  <a:schemeClr val="accent5">
                    <a:lumMod val="75000"/>
                  </a:schemeClr>
                </a:solidFill>
                <a:latin typeface="微软雅黑" pitchFamily="34" charset="-122"/>
                <a:ea typeface="微软雅黑" pitchFamily="34" charset="-122"/>
              </a:rPr>
              <a:t>NumPy </a:t>
            </a:r>
            <a:r>
              <a:rPr lang="zh-CN" altLang="en-US" sz="1600">
                <a:solidFill>
                  <a:schemeClr val="accent5">
                    <a:lumMod val="75000"/>
                  </a:schemeClr>
                </a:solidFill>
                <a:latin typeface="微软雅黑" pitchFamily="34" charset="-122"/>
                <a:ea typeface="微软雅黑" pitchFamily="34" charset="-122"/>
              </a:rPr>
              <a:t>基本</a:t>
            </a:r>
            <a:r>
              <a:rPr lang="zh-CN" altLang="en-US" sz="1600" smtClean="0">
                <a:solidFill>
                  <a:schemeClr val="accent5">
                    <a:lumMod val="75000"/>
                  </a:schemeClr>
                </a:solidFill>
                <a:latin typeface="微软雅黑" pitchFamily="34" charset="-122"/>
                <a:ea typeface="微软雅黑" pitchFamily="34" charset="-122"/>
              </a:rPr>
              <a:t>类型：</a:t>
            </a:r>
            <a:endParaRPr lang="en-US" altLang="zh-CN" sz="1600" smtClean="0">
              <a:solidFill>
                <a:schemeClr val="accent5">
                  <a:lumMod val="75000"/>
                </a:schemeClr>
              </a:solidFill>
              <a:latin typeface="微软雅黑" pitchFamily="34" charset="-122"/>
              <a:ea typeface="微软雅黑" pitchFamily="34" charset="-122"/>
            </a:endParaRPr>
          </a:p>
        </p:txBody>
      </p:sp>
      <p:pic>
        <p:nvPicPr>
          <p:cNvPr id="410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663" y="2492896"/>
            <a:ext cx="4000674" cy="29782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010426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randombar(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randombar(horizontal)">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3" presetClass="entr" presetSubtype="16" fill="hold" nodeType="clickEffect">
                                  <p:stCondLst>
                                    <p:cond delay="0"/>
                                  </p:stCondLst>
                                  <p:childTnLst>
                                    <p:set>
                                      <p:cBhvr>
                                        <p:cTn id="16" dur="1" fill="hold">
                                          <p:stCondLst>
                                            <p:cond delay="0"/>
                                          </p:stCondLst>
                                        </p:cTn>
                                        <p:tgtEl>
                                          <p:spTgt spid="4100"/>
                                        </p:tgtEl>
                                        <p:attrNameLst>
                                          <p:attrName>style.visibility</p:attrName>
                                        </p:attrNameLst>
                                      </p:cBhvr>
                                      <p:to>
                                        <p:strVal val="visible"/>
                                      </p:to>
                                    </p:set>
                                    <p:anim calcmode="lin" valueType="num">
                                      <p:cBhvr>
                                        <p:cTn id="17" dur="500" fill="hold"/>
                                        <p:tgtEl>
                                          <p:spTgt spid="4100"/>
                                        </p:tgtEl>
                                        <p:attrNameLst>
                                          <p:attrName>ppt_w</p:attrName>
                                        </p:attrNameLst>
                                      </p:cBhvr>
                                      <p:tavLst>
                                        <p:tav tm="0">
                                          <p:val>
                                            <p:fltVal val="0"/>
                                          </p:val>
                                        </p:tav>
                                        <p:tav tm="100000">
                                          <p:val>
                                            <p:strVal val="#ppt_w"/>
                                          </p:val>
                                        </p:tav>
                                      </p:tavLst>
                                    </p:anim>
                                    <p:anim calcmode="lin" valueType="num">
                                      <p:cBhvr>
                                        <p:cTn id="18" dur="500" fill="hold"/>
                                        <p:tgtEl>
                                          <p:spTgt spid="4100"/>
                                        </p:tgtEl>
                                        <p:attrNameLst>
                                          <p:attrName>ppt_h</p:attrName>
                                        </p:attrNameLst>
                                      </p:cBhvr>
                                      <p:tavLst>
                                        <p:tav tm="0">
                                          <p:val>
                                            <p:fltVal val="0"/>
                                          </p:val>
                                        </p:tav>
                                        <p:tav tm="100000">
                                          <p:val>
                                            <p:strVal val="#ppt_h"/>
                                          </p:val>
                                        </p:tav>
                                      </p:tavLst>
                                    </p:anim>
                                    <p:animEffect transition="in" filter="fade">
                                      <p:cBhvr>
                                        <p:cTn id="19" dur="500"/>
                                        <p:tgtEl>
                                          <p:spTgt spid="4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48090" y="1888987"/>
            <a:ext cx="5047821" cy="30800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57917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5122"/>
                                        </p:tgtEl>
                                        <p:attrNameLst>
                                          <p:attrName>style.visibility</p:attrName>
                                        </p:attrNameLst>
                                      </p:cBhvr>
                                      <p:to>
                                        <p:strVal val="visible"/>
                                      </p:to>
                                    </p:set>
                                    <p:anim calcmode="lin" valueType="num">
                                      <p:cBhvr>
                                        <p:cTn id="7" dur="500" fill="hold"/>
                                        <p:tgtEl>
                                          <p:spTgt spid="5122"/>
                                        </p:tgtEl>
                                        <p:attrNameLst>
                                          <p:attrName>ppt_w</p:attrName>
                                        </p:attrNameLst>
                                      </p:cBhvr>
                                      <p:tavLst>
                                        <p:tav tm="0">
                                          <p:val>
                                            <p:fltVal val="0"/>
                                          </p:val>
                                        </p:tav>
                                        <p:tav tm="100000">
                                          <p:val>
                                            <p:strVal val="#ppt_w"/>
                                          </p:val>
                                        </p:tav>
                                      </p:tavLst>
                                    </p:anim>
                                    <p:anim calcmode="lin" valueType="num">
                                      <p:cBhvr>
                                        <p:cTn id="8" dur="500" fill="hold"/>
                                        <p:tgtEl>
                                          <p:spTgt spid="5122"/>
                                        </p:tgtEl>
                                        <p:attrNameLst>
                                          <p:attrName>ppt_h</p:attrName>
                                        </p:attrNameLst>
                                      </p:cBhvr>
                                      <p:tavLst>
                                        <p:tav tm="0">
                                          <p:val>
                                            <p:fltVal val="0"/>
                                          </p:val>
                                        </p:tav>
                                        <p:tav tm="100000">
                                          <p:val>
                                            <p:strVal val="#ppt_h"/>
                                          </p:val>
                                        </p:tav>
                                      </p:tavLst>
                                    </p:anim>
                                    <p:animEffect transition="in" filter="fade">
                                      <p:cBhvr>
                                        <p:cTn id="9" dur="500"/>
                                        <p:tgtEl>
                                          <p:spTgt spid="51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3568" y="908720"/>
            <a:ext cx="7776864" cy="4708981"/>
          </a:xfrm>
          <a:prstGeom prst="rect">
            <a:avLst/>
          </a:prstGeom>
          <a:noFill/>
        </p:spPr>
        <p:txBody>
          <a:bodyPr wrap="square" rtlCol="0">
            <a:spAutoFit/>
          </a:bodyPr>
          <a:lstStyle/>
          <a:p>
            <a:pPr>
              <a:lnSpc>
                <a:spcPct val="200000"/>
              </a:lnSpc>
            </a:pPr>
            <a:r>
              <a:rPr lang="en-US" altLang="zh-CN" b="1" smtClean="0">
                <a:solidFill>
                  <a:schemeClr val="accent5">
                    <a:lumMod val="50000"/>
                  </a:schemeClr>
                </a:solidFill>
                <a:latin typeface="微软雅黑" pitchFamily="34" charset="-122"/>
                <a:ea typeface="微软雅黑" pitchFamily="34" charset="-122"/>
              </a:rPr>
              <a:t>NumPy</a:t>
            </a:r>
            <a:r>
              <a:rPr lang="zh-CN" altLang="en-US" b="1" smtClean="0">
                <a:solidFill>
                  <a:schemeClr val="accent5">
                    <a:lumMod val="50000"/>
                  </a:schemeClr>
                </a:solidFill>
                <a:latin typeface="微软雅黑" pitchFamily="34" charset="-122"/>
                <a:ea typeface="微软雅黑" pitchFamily="34" charset="-122"/>
              </a:rPr>
              <a:t>数据类型</a:t>
            </a:r>
            <a:r>
              <a:rPr lang="en-US" altLang="zh-CN" b="1" smtClean="0">
                <a:solidFill>
                  <a:schemeClr val="accent5">
                    <a:lumMod val="50000"/>
                  </a:schemeClr>
                </a:solidFill>
                <a:latin typeface="微软雅黑" pitchFamily="34" charset="-122"/>
                <a:ea typeface="微软雅黑" pitchFamily="34" charset="-122"/>
              </a:rPr>
              <a:t>—</a:t>
            </a:r>
            <a:r>
              <a:rPr lang="zh-CN" altLang="en-US" b="1" smtClean="0">
                <a:solidFill>
                  <a:schemeClr val="accent5">
                    <a:lumMod val="50000"/>
                  </a:schemeClr>
                </a:solidFill>
                <a:latin typeface="微软雅黑" pitchFamily="34" charset="-122"/>
                <a:ea typeface="微软雅黑" pitchFamily="34" charset="-122"/>
              </a:rPr>
              <a:t>数据类型对象（</a:t>
            </a:r>
            <a:r>
              <a:rPr lang="en-US" altLang="zh-CN" b="1" smtClean="0">
                <a:solidFill>
                  <a:schemeClr val="accent5">
                    <a:lumMod val="50000"/>
                  </a:schemeClr>
                </a:solidFill>
                <a:latin typeface="微软雅黑" pitchFamily="34" charset="-122"/>
                <a:ea typeface="微软雅黑" pitchFamily="34" charset="-122"/>
              </a:rPr>
              <a:t>dtype</a:t>
            </a:r>
            <a:r>
              <a:rPr lang="zh-CN" altLang="en-US" b="1" smtClean="0">
                <a:solidFill>
                  <a:schemeClr val="accent5">
                    <a:lumMod val="50000"/>
                  </a:schemeClr>
                </a:solidFill>
                <a:latin typeface="微软雅黑" pitchFamily="34" charset="-122"/>
                <a:ea typeface="微软雅黑" pitchFamily="34" charset="-122"/>
              </a:rPr>
              <a:t>）</a:t>
            </a:r>
            <a:endParaRPr lang="en-US" altLang="zh-CN" b="1">
              <a:solidFill>
                <a:schemeClr val="accent5">
                  <a:lumMod val="50000"/>
                </a:schemeClr>
              </a:solidFill>
              <a:latin typeface="微软雅黑" pitchFamily="34" charset="-122"/>
              <a:ea typeface="微软雅黑" pitchFamily="34" charset="-122"/>
            </a:endParaRPr>
          </a:p>
          <a:p>
            <a:pPr indent="342900">
              <a:lnSpc>
                <a:spcPct val="150000"/>
              </a:lnSpc>
            </a:pPr>
            <a:r>
              <a:rPr lang="zh-CN" altLang="en-US" sz="1600" smtClean="0">
                <a:solidFill>
                  <a:schemeClr val="accent5">
                    <a:lumMod val="75000"/>
                  </a:schemeClr>
                </a:solidFill>
                <a:latin typeface="微软雅黑" pitchFamily="34" charset="-122"/>
                <a:ea typeface="微软雅黑" pitchFamily="34" charset="-122"/>
              </a:rPr>
              <a:t>数据类型</a:t>
            </a:r>
            <a:r>
              <a:rPr lang="zh-CN" altLang="en-US" sz="1600">
                <a:solidFill>
                  <a:schemeClr val="accent5">
                    <a:lumMod val="75000"/>
                  </a:schemeClr>
                </a:solidFill>
                <a:latin typeface="微软雅黑" pitchFamily="34" charset="-122"/>
                <a:ea typeface="微软雅黑" pitchFamily="34" charset="-122"/>
              </a:rPr>
              <a:t>对象是用来</a:t>
            </a:r>
            <a:r>
              <a:rPr lang="zh-CN" altLang="en-US" sz="1600" smtClean="0">
                <a:solidFill>
                  <a:schemeClr val="accent5">
                    <a:lumMod val="75000"/>
                  </a:schemeClr>
                </a:solidFill>
                <a:latin typeface="微软雅黑" pitchFamily="34" charset="-122"/>
                <a:ea typeface="微软雅黑" pitchFamily="34" charset="-122"/>
              </a:rPr>
              <a:t>描述存储数组的</a:t>
            </a:r>
            <a:r>
              <a:rPr lang="zh-CN" altLang="en-US" sz="1600">
                <a:solidFill>
                  <a:schemeClr val="accent5">
                    <a:lumMod val="75000"/>
                  </a:schemeClr>
                </a:solidFill>
                <a:latin typeface="微软雅黑" pitchFamily="34" charset="-122"/>
                <a:ea typeface="微软雅黑" pitchFamily="34" charset="-122"/>
              </a:rPr>
              <a:t>内存区域如何使用</a:t>
            </a:r>
            <a:r>
              <a:rPr lang="zh-CN" altLang="en-US" sz="1600" smtClean="0">
                <a:solidFill>
                  <a:schemeClr val="accent5">
                    <a:lumMod val="75000"/>
                  </a:schemeClr>
                </a:solidFill>
                <a:latin typeface="微软雅黑" pitchFamily="34" charset="-122"/>
                <a:ea typeface="微软雅黑" pitchFamily="34" charset="-122"/>
              </a:rPr>
              <a:t>，包含如下方面：</a:t>
            </a:r>
            <a:endParaRPr lang="en-US" altLang="zh-CN" sz="1600" smtClean="0">
              <a:solidFill>
                <a:schemeClr val="accent5">
                  <a:lumMod val="75000"/>
                </a:schemeClr>
              </a:solidFill>
              <a:latin typeface="微软雅黑" pitchFamily="34" charset="-122"/>
              <a:ea typeface="微软雅黑" pitchFamily="34" charset="-122"/>
            </a:endParaRPr>
          </a:p>
          <a:p>
            <a:pPr marL="342900" indent="-342900">
              <a:lnSpc>
                <a:spcPct val="150000"/>
              </a:lnSpc>
              <a:buFont typeface="+mj-lt"/>
              <a:buAutoNum type="arabicPeriod"/>
            </a:pPr>
            <a:r>
              <a:rPr lang="zh-CN" altLang="en-US" sz="1600">
                <a:solidFill>
                  <a:schemeClr val="accent5">
                    <a:lumMod val="75000"/>
                  </a:schemeClr>
                </a:solidFill>
                <a:latin typeface="微软雅黑" pitchFamily="34" charset="-122"/>
                <a:ea typeface="微软雅黑" pitchFamily="34" charset="-122"/>
              </a:rPr>
              <a:t>数组的形状（数组的</a:t>
            </a:r>
            <a:r>
              <a:rPr lang="zh-CN" altLang="en-US" sz="1600" smtClean="0">
                <a:solidFill>
                  <a:schemeClr val="accent5">
                    <a:lumMod val="75000"/>
                  </a:schemeClr>
                </a:solidFill>
                <a:latin typeface="微软雅黑" pitchFamily="34" charset="-122"/>
                <a:ea typeface="微软雅黑" pitchFamily="34" charset="-122"/>
              </a:rPr>
              <a:t>维度信息）</a:t>
            </a:r>
            <a:endParaRPr lang="en-US" altLang="zh-CN" sz="1600" smtClean="0">
              <a:solidFill>
                <a:schemeClr val="accent5">
                  <a:lumMod val="75000"/>
                </a:schemeClr>
              </a:solidFill>
              <a:latin typeface="微软雅黑" pitchFamily="34" charset="-122"/>
              <a:ea typeface="微软雅黑" pitchFamily="34" charset="-122"/>
            </a:endParaRPr>
          </a:p>
          <a:p>
            <a:pPr marL="342900" indent="-342900">
              <a:lnSpc>
                <a:spcPct val="150000"/>
              </a:lnSpc>
              <a:buFont typeface="+mj-lt"/>
              <a:buAutoNum type="arabicPeriod"/>
            </a:pPr>
            <a:r>
              <a:rPr lang="zh-CN" altLang="en-US" sz="1600" smtClean="0">
                <a:solidFill>
                  <a:schemeClr val="accent5">
                    <a:lumMod val="75000"/>
                  </a:schemeClr>
                </a:solidFill>
                <a:latin typeface="微软雅黑" pitchFamily="34" charset="-122"/>
                <a:ea typeface="微软雅黑" pitchFamily="34" charset="-122"/>
              </a:rPr>
              <a:t>元素的</a:t>
            </a:r>
            <a:r>
              <a:rPr lang="zh-CN" altLang="en-US" sz="1600">
                <a:solidFill>
                  <a:schemeClr val="accent5">
                    <a:lumMod val="75000"/>
                  </a:schemeClr>
                </a:solidFill>
                <a:latin typeface="微软雅黑" pitchFamily="34" charset="-122"/>
                <a:ea typeface="微软雅黑" pitchFamily="34" charset="-122"/>
              </a:rPr>
              <a:t>类型（整数，浮点数或者 </a:t>
            </a:r>
            <a:r>
              <a:rPr lang="en-US" altLang="zh-CN" sz="1600">
                <a:solidFill>
                  <a:schemeClr val="accent5">
                    <a:lumMod val="75000"/>
                  </a:schemeClr>
                </a:solidFill>
                <a:latin typeface="微软雅黑" pitchFamily="34" charset="-122"/>
                <a:ea typeface="微软雅黑" pitchFamily="34" charset="-122"/>
              </a:rPr>
              <a:t>Python </a:t>
            </a:r>
            <a:r>
              <a:rPr lang="zh-CN" altLang="en-US" sz="1600">
                <a:solidFill>
                  <a:schemeClr val="accent5">
                    <a:lumMod val="75000"/>
                  </a:schemeClr>
                </a:solidFill>
                <a:latin typeface="微软雅黑" pitchFamily="34" charset="-122"/>
                <a:ea typeface="微软雅黑" pitchFamily="34" charset="-122"/>
              </a:rPr>
              <a:t>对象）</a:t>
            </a:r>
          </a:p>
          <a:p>
            <a:pPr marL="342900" indent="-342900">
              <a:lnSpc>
                <a:spcPct val="150000"/>
              </a:lnSpc>
              <a:buFont typeface="+mj-lt"/>
              <a:buAutoNum type="arabicPeriod"/>
            </a:pPr>
            <a:r>
              <a:rPr lang="zh-CN" altLang="en-US" sz="1600">
                <a:solidFill>
                  <a:schemeClr val="accent5">
                    <a:lumMod val="75000"/>
                  </a:schemeClr>
                </a:solidFill>
                <a:latin typeface="微软雅黑" pitchFamily="34" charset="-122"/>
                <a:ea typeface="微软雅黑" pitchFamily="34" charset="-122"/>
              </a:rPr>
              <a:t>数组</a:t>
            </a:r>
            <a:r>
              <a:rPr lang="zh-CN" altLang="en-US" sz="1600" smtClean="0">
                <a:solidFill>
                  <a:schemeClr val="accent5">
                    <a:lumMod val="75000"/>
                  </a:schemeClr>
                </a:solidFill>
                <a:latin typeface="微软雅黑" pitchFamily="34" charset="-122"/>
                <a:ea typeface="微软雅黑" pitchFamily="34" charset="-122"/>
              </a:rPr>
              <a:t>的存储空间大小</a:t>
            </a:r>
            <a:endParaRPr lang="zh-CN" altLang="en-US" sz="1600">
              <a:solidFill>
                <a:schemeClr val="accent5">
                  <a:lumMod val="75000"/>
                </a:schemeClr>
              </a:solidFill>
              <a:latin typeface="微软雅黑" pitchFamily="34" charset="-122"/>
              <a:ea typeface="微软雅黑" pitchFamily="34" charset="-122"/>
            </a:endParaRPr>
          </a:p>
          <a:p>
            <a:pPr marL="342900" indent="-342900">
              <a:lnSpc>
                <a:spcPct val="150000"/>
              </a:lnSpc>
              <a:buFont typeface="+mj-lt"/>
              <a:buAutoNum type="arabicPeriod"/>
            </a:pPr>
            <a:r>
              <a:rPr lang="zh-CN" altLang="en-US" sz="1600" smtClean="0">
                <a:solidFill>
                  <a:schemeClr val="accent5">
                    <a:lumMod val="75000"/>
                  </a:schemeClr>
                </a:solidFill>
                <a:latin typeface="微软雅黑" pitchFamily="34" charset="-122"/>
                <a:ea typeface="微软雅黑" pitchFamily="34" charset="-122"/>
              </a:rPr>
              <a:t>存储的</a:t>
            </a:r>
            <a:r>
              <a:rPr lang="zh-CN" altLang="en-US" sz="1600">
                <a:solidFill>
                  <a:schemeClr val="accent5">
                    <a:lumMod val="75000"/>
                  </a:schemeClr>
                </a:solidFill>
                <a:latin typeface="微软雅黑" pitchFamily="34" charset="-122"/>
                <a:ea typeface="微软雅黑" pitchFamily="34" charset="-122"/>
              </a:rPr>
              <a:t>字节顺序</a:t>
            </a:r>
            <a:r>
              <a:rPr lang="zh-CN" altLang="en-US" sz="1600" smtClean="0">
                <a:solidFill>
                  <a:schemeClr val="accent5">
                    <a:lumMod val="75000"/>
                  </a:schemeClr>
                </a:solidFill>
                <a:latin typeface="微软雅黑" pitchFamily="34" charset="-122"/>
                <a:ea typeface="微软雅黑" pitchFamily="34" charset="-122"/>
              </a:rPr>
              <a:t>（通过</a:t>
            </a:r>
            <a:r>
              <a:rPr lang="zh-CN" altLang="en-US" sz="1600">
                <a:solidFill>
                  <a:schemeClr val="accent5">
                    <a:lumMod val="75000"/>
                  </a:schemeClr>
                </a:solidFill>
                <a:latin typeface="微软雅黑" pitchFamily="34" charset="-122"/>
                <a:ea typeface="微软雅黑" pitchFamily="34" charset="-122"/>
              </a:rPr>
              <a:t>对数据类型预先</a:t>
            </a:r>
            <a:r>
              <a:rPr lang="zh-CN" altLang="en-US" sz="1600" smtClean="0">
                <a:solidFill>
                  <a:schemeClr val="accent5">
                    <a:lumMod val="75000"/>
                  </a:schemeClr>
                </a:solidFill>
                <a:latin typeface="微软雅黑" pitchFamily="34" charset="-122"/>
                <a:ea typeface="微软雅黑" pitchFamily="34" charset="-122"/>
              </a:rPr>
              <a:t>设定</a:t>
            </a:r>
            <a:r>
              <a:rPr lang="en-US" altLang="zh-CN" sz="1600" smtClean="0">
                <a:solidFill>
                  <a:schemeClr val="accent5">
                    <a:lumMod val="75000"/>
                  </a:schemeClr>
                </a:solidFill>
                <a:latin typeface="微软雅黑" pitchFamily="34" charset="-122"/>
                <a:ea typeface="微软雅黑" pitchFamily="34" charset="-122"/>
              </a:rPr>
              <a:t>“&lt;”</a:t>
            </a:r>
            <a:r>
              <a:rPr lang="zh-CN" altLang="en-US" sz="1600" smtClean="0">
                <a:solidFill>
                  <a:schemeClr val="accent5">
                    <a:lumMod val="75000"/>
                  </a:schemeClr>
                </a:solidFill>
                <a:latin typeface="微软雅黑" pitchFamily="34" charset="-122"/>
                <a:ea typeface="微软雅黑" pitchFamily="34" charset="-122"/>
              </a:rPr>
              <a:t>或</a:t>
            </a:r>
            <a:r>
              <a:rPr lang="en-US" altLang="zh-CN" sz="1600" smtClean="0">
                <a:solidFill>
                  <a:schemeClr val="accent5">
                    <a:lumMod val="75000"/>
                  </a:schemeClr>
                </a:solidFill>
                <a:latin typeface="微软雅黑" pitchFamily="34" charset="-122"/>
                <a:ea typeface="微软雅黑" pitchFamily="34" charset="-122"/>
              </a:rPr>
              <a:t>“&gt;”</a:t>
            </a:r>
            <a:r>
              <a:rPr lang="zh-CN" altLang="en-US" sz="1600" smtClean="0">
                <a:solidFill>
                  <a:schemeClr val="accent5">
                    <a:lumMod val="75000"/>
                  </a:schemeClr>
                </a:solidFill>
                <a:latin typeface="微软雅黑" pitchFamily="34" charset="-122"/>
                <a:ea typeface="微软雅黑" pitchFamily="34" charset="-122"/>
              </a:rPr>
              <a:t>来指定。</a:t>
            </a:r>
            <a:r>
              <a:rPr lang="en-US" altLang="zh-CN" sz="1600" smtClean="0">
                <a:solidFill>
                  <a:schemeClr val="accent5">
                    <a:lumMod val="75000"/>
                  </a:schemeClr>
                </a:solidFill>
                <a:latin typeface="微软雅黑" pitchFamily="34" charset="-122"/>
                <a:ea typeface="微软雅黑" pitchFamily="34" charset="-122"/>
              </a:rPr>
              <a:t>“&lt;”</a:t>
            </a:r>
            <a:r>
              <a:rPr lang="zh-CN" altLang="en-US" sz="1600">
                <a:solidFill>
                  <a:schemeClr val="accent5">
                    <a:lumMod val="75000"/>
                  </a:schemeClr>
                </a:solidFill>
                <a:latin typeface="微软雅黑" pitchFamily="34" charset="-122"/>
                <a:ea typeface="微软雅黑" pitchFamily="34" charset="-122"/>
              </a:rPr>
              <a:t>指明采用小端序，</a:t>
            </a:r>
            <a:r>
              <a:rPr lang="zh-CN" altLang="en-US" sz="1600" smtClean="0">
                <a:solidFill>
                  <a:schemeClr val="accent5">
                    <a:lumMod val="75000"/>
                  </a:schemeClr>
                </a:solidFill>
                <a:latin typeface="微软雅黑" pitchFamily="34" charset="-122"/>
                <a:ea typeface="微软雅黑" pitchFamily="34" charset="-122"/>
              </a:rPr>
              <a:t>即数据高</a:t>
            </a:r>
            <a:r>
              <a:rPr lang="zh-CN" altLang="en-US" sz="1600">
                <a:solidFill>
                  <a:schemeClr val="accent5">
                    <a:lumMod val="75000"/>
                  </a:schemeClr>
                </a:solidFill>
                <a:latin typeface="微软雅黑" pitchFamily="34" charset="-122"/>
                <a:ea typeface="微软雅黑" pitchFamily="34" charset="-122"/>
              </a:rPr>
              <a:t>字节保存在内存的低地址</a:t>
            </a:r>
            <a:r>
              <a:rPr lang="zh-CN" altLang="en-US" sz="1600" smtClean="0">
                <a:solidFill>
                  <a:schemeClr val="accent5">
                    <a:lumMod val="75000"/>
                  </a:schemeClr>
                </a:solidFill>
                <a:latin typeface="微软雅黑" pitchFamily="34" charset="-122"/>
                <a:ea typeface="微软雅黑" pitchFamily="34" charset="-122"/>
              </a:rPr>
              <a:t>。</a:t>
            </a:r>
            <a:r>
              <a:rPr lang="en-US" altLang="zh-CN" sz="1600" smtClean="0">
                <a:solidFill>
                  <a:schemeClr val="accent5">
                    <a:lumMod val="75000"/>
                  </a:schemeClr>
                </a:solidFill>
                <a:latin typeface="微软雅黑" pitchFamily="34" charset="-122"/>
                <a:ea typeface="微软雅黑" pitchFamily="34" charset="-122"/>
              </a:rPr>
              <a:t>“&gt;”</a:t>
            </a:r>
            <a:r>
              <a:rPr lang="zh-CN" altLang="en-US" sz="1600">
                <a:solidFill>
                  <a:schemeClr val="accent5">
                    <a:lumMod val="75000"/>
                  </a:schemeClr>
                </a:solidFill>
                <a:latin typeface="微软雅黑" pitchFamily="34" charset="-122"/>
                <a:ea typeface="微软雅黑" pitchFamily="34" charset="-122"/>
              </a:rPr>
              <a:t>指明采用大端序，</a:t>
            </a:r>
            <a:r>
              <a:rPr lang="zh-CN" altLang="en-US" sz="1600" smtClean="0">
                <a:solidFill>
                  <a:schemeClr val="accent5">
                    <a:lumMod val="75000"/>
                  </a:schemeClr>
                </a:solidFill>
                <a:latin typeface="微软雅黑" pitchFamily="34" charset="-122"/>
                <a:ea typeface="微软雅黑" pitchFamily="34" charset="-122"/>
              </a:rPr>
              <a:t>即数据高</a:t>
            </a:r>
            <a:r>
              <a:rPr lang="zh-CN" altLang="en-US" sz="1600">
                <a:solidFill>
                  <a:schemeClr val="accent5">
                    <a:lumMod val="75000"/>
                  </a:schemeClr>
                </a:solidFill>
                <a:latin typeface="微软雅黑" pitchFamily="34" charset="-122"/>
                <a:ea typeface="微软雅黑" pitchFamily="34" charset="-122"/>
              </a:rPr>
              <a:t>字节保存在内存的高</a:t>
            </a:r>
            <a:r>
              <a:rPr lang="zh-CN" altLang="en-US" sz="1600" smtClean="0">
                <a:solidFill>
                  <a:schemeClr val="accent5">
                    <a:lumMod val="75000"/>
                  </a:schemeClr>
                </a:solidFill>
                <a:latin typeface="微软雅黑" pitchFamily="34" charset="-122"/>
                <a:ea typeface="微软雅黑" pitchFamily="34" charset="-122"/>
              </a:rPr>
              <a:t>地址）</a:t>
            </a:r>
            <a:endParaRPr lang="en-US" altLang="zh-CN" sz="1600" smtClean="0">
              <a:solidFill>
                <a:schemeClr val="accent5">
                  <a:lumMod val="75000"/>
                </a:schemeClr>
              </a:solidFill>
              <a:latin typeface="微软雅黑" pitchFamily="34" charset="-122"/>
              <a:ea typeface="微软雅黑" pitchFamily="34" charset="-122"/>
            </a:endParaRPr>
          </a:p>
          <a:p>
            <a:pPr marL="342900" indent="-342900">
              <a:lnSpc>
                <a:spcPct val="150000"/>
              </a:lnSpc>
              <a:buFont typeface="+mj-lt"/>
              <a:buAutoNum type="arabicPeriod"/>
            </a:pPr>
            <a:r>
              <a:rPr lang="zh-CN" altLang="en-US" sz="1600" smtClean="0">
                <a:solidFill>
                  <a:schemeClr val="accent5">
                    <a:lumMod val="75000"/>
                  </a:schemeClr>
                </a:solidFill>
                <a:latin typeface="微软雅黑" pitchFamily="34" charset="-122"/>
                <a:ea typeface="微软雅黑" pitchFamily="34" charset="-122"/>
              </a:rPr>
              <a:t>结构化类型下的字段名称</a:t>
            </a:r>
            <a:endParaRPr lang="zh-CN" altLang="en-US" sz="1600">
              <a:solidFill>
                <a:schemeClr val="accent5">
                  <a:lumMod val="75000"/>
                </a:schemeClr>
              </a:solidFill>
              <a:latin typeface="微软雅黑" pitchFamily="34" charset="-122"/>
              <a:ea typeface="微软雅黑" pitchFamily="34" charset="-122"/>
            </a:endParaRPr>
          </a:p>
          <a:p>
            <a:pPr>
              <a:lnSpc>
                <a:spcPct val="150000"/>
              </a:lnSpc>
            </a:pPr>
            <a:r>
              <a:rPr lang="en-US" altLang="zh-CN" sz="1600" smtClean="0">
                <a:solidFill>
                  <a:schemeClr val="accent5">
                    <a:lumMod val="75000"/>
                  </a:schemeClr>
                </a:solidFill>
                <a:latin typeface="微软雅黑" pitchFamily="34" charset="-122"/>
                <a:ea typeface="微软雅黑" pitchFamily="34" charset="-122"/>
              </a:rPr>
              <a:t>dtype </a:t>
            </a:r>
            <a:r>
              <a:rPr lang="zh-CN" altLang="en-US" sz="1600" smtClean="0">
                <a:solidFill>
                  <a:schemeClr val="accent5">
                    <a:lumMod val="75000"/>
                  </a:schemeClr>
                </a:solidFill>
                <a:latin typeface="微软雅黑" pitchFamily="34" charset="-122"/>
                <a:ea typeface="微软雅黑" pitchFamily="34" charset="-122"/>
              </a:rPr>
              <a:t>对象的构造函数为：</a:t>
            </a:r>
            <a:endParaRPr lang="en-US" altLang="zh-CN" sz="1600" smtClean="0">
              <a:solidFill>
                <a:schemeClr val="accent5">
                  <a:lumMod val="75000"/>
                </a:schemeClr>
              </a:solidFill>
              <a:latin typeface="微软雅黑" pitchFamily="34" charset="-122"/>
              <a:ea typeface="微软雅黑" pitchFamily="34" charset="-122"/>
            </a:endParaRPr>
          </a:p>
          <a:p>
            <a:pPr>
              <a:lnSpc>
                <a:spcPct val="150000"/>
              </a:lnSpc>
            </a:pPr>
            <a:r>
              <a:rPr lang="zh-CN" altLang="en-US" sz="1600" smtClean="0">
                <a:solidFill>
                  <a:schemeClr val="accent5">
                    <a:lumMod val="75000"/>
                  </a:schemeClr>
                </a:solidFill>
                <a:latin typeface="微软雅黑" pitchFamily="34" charset="-122"/>
                <a:ea typeface="微软雅黑" pitchFamily="34" charset="-122"/>
              </a:rPr>
              <a:t>其中，</a:t>
            </a:r>
            <a:r>
              <a:rPr lang="en-US" altLang="zh-CN" sz="1600" smtClean="0">
                <a:solidFill>
                  <a:schemeClr val="accent5">
                    <a:lumMod val="75000"/>
                  </a:schemeClr>
                </a:solidFill>
                <a:latin typeface="微软雅黑" pitchFamily="34" charset="-122"/>
                <a:ea typeface="微软雅黑" pitchFamily="34" charset="-122"/>
              </a:rPr>
              <a:t>object </a:t>
            </a:r>
            <a:r>
              <a:rPr lang="zh-CN" altLang="en-US" sz="1600" smtClean="0">
                <a:solidFill>
                  <a:schemeClr val="accent5">
                    <a:lumMod val="75000"/>
                  </a:schemeClr>
                </a:solidFill>
                <a:latin typeface="微软雅黑" pitchFamily="34" charset="-122"/>
                <a:ea typeface="微软雅黑" pitchFamily="34" charset="-122"/>
              </a:rPr>
              <a:t>为要</a:t>
            </a:r>
            <a:r>
              <a:rPr lang="zh-CN" altLang="en-US" sz="1600">
                <a:solidFill>
                  <a:schemeClr val="accent5">
                    <a:lumMod val="75000"/>
                  </a:schemeClr>
                </a:solidFill>
                <a:latin typeface="微软雅黑" pitchFamily="34" charset="-122"/>
                <a:ea typeface="微软雅黑" pitchFamily="34" charset="-122"/>
              </a:rPr>
              <a:t>转换</a:t>
            </a:r>
            <a:r>
              <a:rPr lang="zh-CN" altLang="en-US" sz="1600" smtClean="0">
                <a:solidFill>
                  <a:schemeClr val="accent5">
                    <a:lumMod val="75000"/>
                  </a:schemeClr>
                </a:solidFill>
                <a:latin typeface="微软雅黑" pitchFamily="34" charset="-122"/>
                <a:ea typeface="微软雅黑" pitchFamily="34" charset="-122"/>
              </a:rPr>
              <a:t>为数据类型对象的数据；</a:t>
            </a:r>
            <a:r>
              <a:rPr lang="en-US" altLang="zh-CN" sz="1600" smtClean="0">
                <a:solidFill>
                  <a:schemeClr val="accent5">
                    <a:lumMod val="75000"/>
                  </a:schemeClr>
                </a:solidFill>
                <a:latin typeface="微软雅黑" pitchFamily="34" charset="-122"/>
                <a:ea typeface="微软雅黑" pitchFamily="34" charset="-122"/>
              </a:rPr>
              <a:t>align </a:t>
            </a:r>
            <a:r>
              <a:rPr lang="zh-CN" altLang="en-US" sz="1600" smtClean="0">
                <a:solidFill>
                  <a:schemeClr val="accent5">
                    <a:lumMod val="75000"/>
                  </a:schemeClr>
                </a:solidFill>
                <a:latin typeface="微软雅黑" pitchFamily="34" charset="-122"/>
                <a:ea typeface="微软雅黑" pitchFamily="34" charset="-122"/>
              </a:rPr>
              <a:t>是否填充</a:t>
            </a:r>
            <a:r>
              <a:rPr lang="zh-CN" altLang="en-US" sz="1600">
                <a:solidFill>
                  <a:schemeClr val="accent5">
                    <a:lumMod val="75000"/>
                  </a:schemeClr>
                </a:solidFill>
                <a:latin typeface="微软雅黑" pitchFamily="34" charset="-122"/>
                <a:ea typeface="微软雅黑" pitchFamily="34" charset="-122"/>
              </a:rPr>
              <a:t>字段使其类似 </a:t>
            </a:r>
            <a:r>
              <a:rPr lang="en-US" altLang="zh-CN" sz="1600">
                <a:solidFill>
                  <a:schemeClr val="accent5">
                    <a:lumMod val="75000"/>
                  </a:schemeClr>
                </a:solidFill>
                <a:latin typeface="微软雅黑" pitchFamily="34" charset="-122"/>
                <a:ea typeface="微软雅黑" pitchFamily="34" charset="-122"/>
              </a:rPr>
              <a:t>C </a:t>
            </a:r>
            <a:r>
              <a:rPr lang="zh-CN" altLang="en-US" sz="1600">
                <a:solidFill>
                  <a:schemeClr val="accent5">
                    <a:lumMod val="75000"/>
                  </a:schemeClr>
                </a:solidFill>
                <a:latin typeface="微软雅黑" pitchFamily="34" charset="-122"/>
                <a:ea typeface="微软雅黑" pitchFamily="34" charset="-122"/>
              </a:rPr>
              <a:t>的</a:t>
            </a:r>
            <a:r>
              <a:rPr lang="zh-CN" altLang="en-US" sz="1600" smtClean="0">
                <a:solidFill>
                  <a:schemeClr val="accent5">
                    <a:lumMod val="75000"/>
                  </a:schemeClr>
                </a:solidFill>
                <a:latin typeface="微软雅黑" pitchFamily="34" charset="-122"/>
                <a:ea typeface="微软雅黑" pitchFamily="34" charset="-122"/>
              </a:rPr>
              <a:t>结构体；</a:t>
            </a:r>
            <a:r>
              <a:rPr lang="en-US" altLang="zh-CN" sz="1600" smtClean="0">
                <a:solidFill>
                  <a:schemeClr val="accent5">
                    <a:lumMod val="75000"/>
                  </a:schemeClr>
                </a:solidFill>
                <a:latin typeface="微软雅黑" pitchFamily="34" charset="-122"/>
                <a:ea typeface="微软雅黑" pitchFamily="34" charset="-122"/>
              </a:rPr>
              <a:t>copy </a:t>
            </a:r>
            <a:r>
              <a:rPr lang="zh-CN" altLang="en-US" sz="1600" smtClean="0">
                <a:solidFill>
                  <a:schemeClr val="accent5">
                    <a:lumMod val="75000"/>
                  </a:schemeClr>
                </a:solidFill>
                <a:latin typeface="微软雅黑" pitchFamily="34" charset="-122"/>
                <a:ea typeface="微软雅黑" pitchFamily="34" charset="-122"/>
              </a:rPr>
              <a:t>是否复制 </a:t>
            </a:r>
            <a:r>
              <a:rPr lang="en-US" altLang="zh-CN" sz="1600">
                <a:solidFill>
                  <a:schemeClr val="accent5">
                    <a:lumMod val="75000"/>
                  </a:schemeClr>
                </a:solidFill>
                <a:latin typeface="微软雅黑" pitchFamily="34" charset="-122"/>
                <a:ea typeface="微软雅黑" pitchFamily="34" charset="-122"/>
              </a:rPr>
              <a:t>dtype </a:t>
            </a:r>
            <a:r>
              <a:rPr lang="zh-CN" altLang="en-US" sz="1600" smtClean="0">
                <a:solidFill>
                  <a:schemeClr val="accent5">
                    <a:lumMod val="75000"/>
                  </a:schemeClr>
                </a:solidFill>
                <a:latin typeface="微软雅黑" pitchFamily="34" charset="-122"/>
                <a:ea typeface="微软雅黑" pitchFamily="34" charset="-122"/>
              </a:rPr>
              <a:t>对象，</a:t>
            </a:r>
            <a:r>
              <a:rPr lang="zh-CN" altLang="en-US" sz="1600">
                <a:solidFill>
                  <a:schemeClr val="accent5">
                    <a:lumMod val="75000"/>
                  </a:schemeClr>
                </a:solidFill>
                <a:latin typeface="微软雅黑" pitchFamily="34" charset="-122"/>
                <a:ea typeface="微软雅黑" pitchFamily="34" charset="-122"/>
              </a:rPr>
              <a:t>如果为 </a:t>
            </a:r>
            <a:r>
              <a:rPr lang="en-US" altLang="zh-CN" sz="1600" smtClean="0">
                <a:solidFill>
                  <a:schemeClr val="accent5">
                    <a:lumMod val="75000"/>
                  </a:schemeClr>
                </a:solidFill>
                <a:latin typeface="微软雅黑" pitchFamily="34" charset="-122"/>
                <a:ea typeface="微软雅黑" pitchFamily="34" charset="-122"/>
              </a:rPr>
              <a:t>false</a:t>
            </a:r>
            <a:r>
              <a:rPr lang="zh-CN" altLang="en-US" sz="1600" smtClean="0">
                <a:solidFill>
                  <a:schemeClr val="accent5">
                    <a:lumMod val="75000"/>
                  </a:schemeClr>
                </a:solidFill>
                <a:latin typeface="微软雅黑" pitchFamily="34" charset="-122"/>
                <a:ea typeface="微软雅黑" pitchFamily="34" charset="-122"/>
              </a:rPr>
              <a:t>则</a:t>
            </a:r>
            <a:r>
              <a:rPr lang="zh-CN" altLang="en-US" sz="1600">
                <a:solidFill>
                  <a:schemeClr val="accent5">
                    <a:lumMod val="75000"/>
                  </a:schemeClr>
                </a:solidFill>
                <a:latin typeface="微软雅黑" pitchFamily="34" charset="-122"/>
                <a:ea typeface="微软雅黑" pitchFamily="34" charset="-122"/>
              </a:rPr>
              <a:t>是对内置数据类型对象的</a:t>
            </a:r>
            <a:r>
              <a:rPr lang="zh-CN" altLang="en-US" sz="1600" smtClean="0">
                <a:solidFill>
                  <a:schemeClr val="accent5">
                    <a:lumMod val="75000"/>
                  </a:schemeClr>
                </a:solidFill>
                <a:latin typeface="微软雅黑" pitchFamily="34" charset="-122"/>
                <a:ea typeface="微软雅黑" pitchFamily="34" charset="-122"/>
              </a:rPr>
              <a:t>引用。</a:t>
            </a:r>
            <a:endParaRPr lang="en-US" altLang="zh-CN" sz="1600" smtClean="0">
              <a:solidFill>
                <a:schemeClr val="accent5">
                  <a:lumMod val="75000"/>
                </a:schemeClr>
              </a:solidFill>
              <a:latin typeface="微软雅黑" pitchFamily="34" charset="-122"/>
              <a:ea typeface="微软雅黑" pitchFamily="34" charset="-122"/>
            </a:endParaRP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5856" y="4539977"/>
            <a:ext cx="2438400"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012622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randombar(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randombar(horizontal)">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randombar(horizontal)">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randombar(horizontal)">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randombar(horizontal)">
                                      <p:cBhvr>
                                        <p:cTn id="27" dur="500"/>
                                        <p:tgtEl>
                                          <p:spTgt spid="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nodeType="clickEffect">
                                  <p:stCondLst>
                                    <p:cond delay="0"/>
                                  </p:stCondLst>
                                  <p:childTnLst>
                                    <p:set>
                                      <p:cBhvr>
                                        <p:cTn id="31" dur="1" fill="hold">
                                          <p:stCondLst>
                                            <p:cond delay="0"/>
                                          </p:stCondLst>
                                        </p:cTn>
                                        <p:tgtEl>
                                          <p:spTgt spid="5">
                                            <p:txEl>
                                              <p:pRg st="5" end="5"/>
                                            </p:txEl>
                                          </p:spTgt>
                                        </p:tgtEl>
                                        <p:attrNameLst>
                                          <p:attrName>style.visibility</p:attrName>
                                        </p:attrNameLst>
                                      </p:cBhvr>
                                      <p:to>
                                        <p:strVal val="visible"/>
                                      </p:to>
                                    </p:set>
                                    <p:animEffect transition="in" filter="randombar(horizontal)">
                                      <p:cBhvr>
                                        <p:cTn id="32" dur="500"/>
                                        <p:tgtEl>
                                          <p:spTgt spid="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nodeType="clickEffect">
                                  <p:stCondLst>
                                    <p:cond delay="0"/>
                                  </p:stCondLst>
                                  <p:childTnLst>
                                    <p:set>
                                      <p:cBhvr>
                                        <p:cTn id="36" dur="1" fill="hold">
                                          <p:stCondLst>
                                            <p:cond delay="0"/>
                                          </p:stCondLst>
                                        </p:cTn>
                                        <p:tgtEl>
                                          <p:spTgt spid="5">
                                            <p:txEl>
                                              <p:pRg st="6" end="6"/>
                                            </p:txEl>
                                          </p:spTgt>
                                        </p:tgtEl>
                                        <p:attrNameLst>
                                          <p:attrName>style.visibility</p:attrName>
                                        </p:attrNameLst>
                                      </p:cBhvr>
                                      <p:to>
                                        <p:strVal val="visible"/>
                                      </p:to>
                                    </p:set>
                                    <p:animEffect transition="in" filter="randombar(horizontal)">
                                      <p:cBhvr>
                                        <p:cTn id="37" dur="500"/>
                                        <p:tgtEl>
                                          <p:spTgt spid="5">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4" presetClass="entr" presetSubtype="10" fill="hold" nodeType="clickEffect">
                                  <p:stCondLst>
                                    <p:cond delay="0"/>
                                  </p:stCondLst>
                                  <p:childTnLst>
                                    <p:set>
                                      <p:cBhvr>
                                        <p:cTn id="41" dur="1" fill="hold">
                                          <p:stCondLst>
                                            <p:cond delay="0"/>
                                          </p:stCondLst>
                                        </p:cTn>
                                        <p:tgtEl>
                                          <p:spTgt spid="5">
                                            <p:txEl>
                                              <p:pRg st="7" end="7"/>
                                            </p:txEl>
                                          </p:spTgt>
                                        </p:tgtEl>
                                        <p:attrNameLst>
                                          <p:attrName>style.visibility</p:attrName>
                                        </p:attrNameLst>
                                      </p:cBhvr>
                                      <p:to>
                                        <p:strVal val="visible"/>
                                      </p:to>
                                    </p:set>
                                    <p:animEffect transition="in" filter="randombar(horizontal)">
                                      <p:cBhvr>
                                        <p:cTn id="42" dur="500"/>
                                        <p:tgtEl>
                                          <p:spTgt spid="5">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53" presetClass="entr" presetSubtype="16" fill="hold" nodeType="clickEffect">
                                  <p:stCondLst>
                                    <p:cond delay="0"/>
                                  </p:stCondLst>
                                  <p:childTnLst>
                                    <p:set>
                                      <p:cBhvr>
                                        <p:cTn id="46" dur="1" fill="hold">
                                          <p:stCondLst>
                                            <p:cond delay="0"/>
                                          </p:stCondLst>
                                        </p:cTn>
                                        <p:tgtEl>
                                          <p:spTgt spid="6146"/>
                                        </p:tgtEl>
                                        <p:attrNameLst>
                                          <p:attrName>style.visibility</p:attrName>
                                        </p:attrNameLst>
                                      </p:cBhvr>
                                      <p:to>
                                        <p:strVal val="visible"/>
                                      </p:to>
                                    </p:set>
                                    <p:anim calcmode="lin" valueType="num">
                                      <p:cBhvr>
                                        <p:cTn id="47" dur="500" fill="hold"/>
                                        <p:tgtEl>
                                          <p:spTgt spid="6146"/>
                                        </p:tgtEl>
                                        <p:attrNameLst>
                                          <p:attrName>ppt_w</p:attrName>
                                        </p:attrNameLst>
                                      </p:cBhvr>
                                      <p:tavLst>
                                        <p:tav tm="0">
                                          <p:val>
                                            <p:fltVal val="0"/>
                                          </p:val>
                                        </p:tav>
                                        <p:tav tm="100000">
                                          <p:val>
                                            <p:strVal val="#ppt_w"/>
                                          </p:val>
                                        </p:tav>
                                      </p:tavLst>
                                    </p:anim>
                                    <p:anim calcmode="lin" valueType="num">
                                      <p:cBhvr>
                                        <p:cTn id="48" dur="500" fill="hold"/>
                                        <p:tgtEl>
                                          <p:spTgt spid="6146"/>
                                        </p:tgtEl>
                                        <p:attrNameLst>
                                          <p:attrName>ppt_h</p:attrName>
                                        </p:attrNameLst>
                                      </p:cBhvr>
                                      <p:tavLst>
                                        <p:tav tm="0">
                                          <p:val>
                                            <p:fltVal val="0"/>
                                          </p:val>
                                        </p:tav>
                                        <p:tav tm="100000">
                                          <p:val>
                                            <p:strVal val="#ppt_h"/>
                                          </p:val>
                                        </p:tav>
                                      </p:tavLst>
                                    </p:anim>
                                    <p:animEffect transition="in" filter="fade">
                                      <p:cBhvr>
                                        <p:cTn id="49" dur="500"/>
                                        <p:tgtEl>
                                          <p:spTgt spid="6146"/>
                                        </p:tgtEl>
                                      </p:cBhvr>
                                    </p:animEffect>
                                  </p:childTnLst>
                                </p:cTn>
                              </p:par>
                            </p:childTnLst>
                          </p:cTn>
                        </p:par>
                      </p:childTnLst>
                    </p:cTn>
                  </p:par>
                  <p:par>
                    <p:cTn id="50" fill="hold">
                      <p:stCondLst>
                        <p:cond delay="indefinite"/>
                      </p:stCondLst>
                      <p:childTnLst>
                        <p:par>
                          <p:cTn id="51" fill="hold">
                            <p:stCondLst>
                              <p:cond delay="0"/>
                            </p:stCondLst>
                            <p:childTnLst>
                              <p:par>
                                <p:cTn id="52" presetID="14" presetClass="entr" presetSubtype="10" fill="hold" nodeType="clickEffect">
                                  <p:stCondLst>
                                    <p:cond delay="0"/>
                                  </p:stCondLst>
                                  <p:childTnLst>
                                    <p:set>
                                      <p:cBhvr>
                                        <p:cTn id="53" dur="1" fill="hold">
                                          <p:stCondLst>
                                            <p:cond delay="0"/>
                                          </p:stCondLst>
                                        </p:cTn>
                                        <p:tgtEl>
                                          <p:spTgt spid="5">
                                            <p:txEl>
                                              <p:pRg st="8" end="8"/>
                                            </p:txEl>
                                          </p:spTgt>
                                        </p:tgtEl>
                                        <p:attrNameLst>
                                          <p:attrName>style.visibility</p:attrName>
                                        </p:attrNameLst>
                                      </p:cBhvr>
                                      <p:to>
                                        <p:strVal val="visible"/>
                                      </p:to>
                                    </p:set>
                                    <p:animEffect transition="in" filter="randombar(horizontal)">
                                      <p:cBhvr>
                                        <p:cTn id="54" dur="500"/>
                                        <p:tgtEl>
                                          <p:spTgt spid="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3568" y="908720"/>
            <a:ext cx="7776864" cy="461665"/>
          </a:xfrm>
          <a:prstGeom prst="rect">
            <a:avLst/>
          </a:prstGeom>
          <a:noFill/>
        </p:spPr>
        <p:txBody>
          <a:bodyPr wrap="square" rtlCol="0">
            <a:spAutoFit/>
          </a:bodyPr>
          <a:lstStyle/>
          <a:p>
            <a:pPr indent="403225">
              <a:lnSpc>
                <a:spcPct val="150000"/>
              </a:lnSpc>
            </a:pPr>
            <a:r>
              <a:rPr lang="zh-CN" altLang="en-US" sz="1600">
                <a:solidFill>
                  <a:schemeClr val="accent5">
                    <a:lumMod val="75000"/>
                  </a:schemeClr>
                </a:solidFill>
                <a:latin typeface="微软雅黑" pitchFamily="34" charset="-122"/>
                <a:ea typeface="微软雅黑" pitchFamily="34" charset="-122"/>
              </a:rPr>
              <a:t>对于</a:t>
            </a:r>
            <a:r>
              <a:rPr lang="zh-CN" altLang="en-US" sz="1600" smtClean="0">
                <a:solidFill>
                  <a:schemeClr val="accent5">
                    <a:lumMod val="75000"/>
                  </a:schemeClr>
                </a:solidFill>
                <a:latin typeface="微软雅黑" pitchFamily="34" charset="-122"/>
                <a:ea typeface="微软雅黑" pitchFamily="34" charset="-122"/>
              </a:rPr>
              <a:t>每个内置类型，它都</a:t>
            </a:r>
            <a:r>
              <a:rPr lang="zh-CN" altLang="en-US" sz="1600">
                <a:solidFill>
                  <a:schemeClr val="accent5">
                    <a:lumMod val="75000"/>
                  </a:schemeClr>
                </a:solidFill>
                <a:latin typeface="微软雅黑" pitchFamily="34" charset="-122"/>
                <a:ea typeface="微软雅黑" pitchFamily="34" charset="-122"/>
              </a:rPr>
              <a:t>有一个唯一定义它的字符代码</a:t>
            </a:r>
            <a:r>
              <a:rPr lang="zh-CN" altLang="en-US" sz="1600" smtClean="0">
                <a:solidFill>
                  <a:schemeClr val="accent5">
                    <a:lumMod val="75000"/>
                  </a:schemeClr>
                </a:solidFill>
                <a:latin typeface="微软雅黑" pitchFamily="34" charset="-122"/>
                <a:ea typeface="微软雅黑" pitchFamily="34" charset="-122"/>
              </a:rPr>
              <a:t>，如下表所示：</a:t>
            </a:r>
            <a:endParaRPr lang="zh-CN" altLang="en-US" sz="1600">
              <a:solidFill>
                <a:schemeClr val="accent5">
                  <a:lumMod val="75000"/>
                </a:schemeClr>
              </a:solidFill>
              <a:latin typeface="微软雅黑" pitchFamily="34" charset="-122"/>
              <a:ea typeface="微软雅黑" pitchFamily="34" charset="-122"/>
            </a:endParaRP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69810" y="1496913"/>
            <a:ext cx="2404379" cy="3732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683567" y="5445224"/>
            <a:ext cx="7776864" cy="787523"/>
          </a:xfrm>
          <a:prstGeom prst="rect">
            <a:avLst/>
          </a:prstGeom>
          <a:noFill/>
        </p:spPr>
        <p:txBody>
          <a:bodyPr wrap="square" rtlCol="0">
            <a:spAutoFit/>
          </a:bodyPr>
          <a:lstStyle/>
          <a:p>
            <a:pPr indent="403225">
              <a:lnSpc>
                <a:spcPct val="150000"/>
              </a:lnSpc>
            </a:pPr>
            <a:r>
              <a:rPr lang="zh-CN" altLang="en-US" sz="1600" smtClean="0">
                <a:solidFill>
                  <a:schemeClr val="accent5">
                    <a:lumMod val="75000"/>
                  </a:schemeClr>
                </a:solidFill>
                <a:latin typeface="微软雅黑" pitchFamily="34" charset="-122"/>
                <a:ea typeface="微软雅黑" pitchFamily="34" charset="-122"/>
              </a:rPr>
              <a:t>通过函数</a:t>
            </a:r>
            <a:r>
              <a:rPr lang="en-US" altLang="zh-CN" sz="1600" smtClean="0">
                <a:solidFill>
                  <a:schemeClr val="accent5">
                    <a:lumMod val="75000"/>
                  </a:schemeClr>
                </a:solidFill>
                <a:latin typeface="微软雅黑" pitchFamily="34" charset="-122"/>
                <a:ea typeface="微软雅黑" pitchFamily="34" charset="-122"/>
              </a:rPr>
              <a:t>`np.sctypeDict.keys()`</a:t>
            </a:r>
            <a:r>
              <a:rPr lang="zh-CN" altLang="en-US" sz="1600" smtClean="0">
                <a:solidFill>
                  <a:schemeClr val="accent5">
                    <a:lumMod val="75000"/>
                  </a:schemeClr>
                </a:solidFill>
                <a:latin typeface="微软雅黑" pitchFamily="34" charset="-122"/>
                <a:ea typeface="微软雅黑" pitchFamily="34" charset="-122"/>
              </a:rPr>
              <a:t>可打印出</a:t>
            </a:r>
            <a:r>
              <a:rPr lang="en-US" altLang="zh-CN" sz="1600" smtClean="0">
                <a:solidFill>
                  <a:schemeClr val="accent5">
                    <a:lumMod val="75000"/>
                  </a:schemeClr>
                </a:solidFill>
                <a:latin typeface="微软雅黑" pitchFamily="34" charset="-122"/>
                <a:ea typeface="微软雅黑" pitchFamily="34" charset="-122"/>
              </a:rPr>
              <a:t>NumPy</a:t>
            </a:r>
            <a:r>
              <a:rPr lang="zh-CN" altLang="en-US" sz="1600" smtClean="0">
                <a:solidFill>
                  <a:schemeClr val="accent5">
                    <a:lumMod val="75000"/>
                  </a:schemeClr>
                </a:solidFill>
                <a:latin typeface="微软雅黑" pitchFamily="34" charset="-122"/>
                <a:ea typeface="微软雅黑" pitchFamily="34" charset="-122"/>
              </a:rPr>
              <a:t>所有支持的数据类型。下面通过</a:t>
            </a:r>
            <a:r>
              <a:rPr lang="zh-CN" altLang="en-US" sz="1600" smtClean="0">
                <a:solidFill>
                  <a:schemeClr val="accent5">
                    <a:lumMod val="75000"/>
                  </a:schemeClr>
                </a:solidFill>
                <a:latin typeface="微软雅黑" pitchFamily="34" charset="-122"/>
                <a:ea typeface="微软雅黑" pitchFamily="34" charset="-122"/>
                <a:hlinkClick r:id="rId3" action="ppaction://hlinkfile"/>
              </a:rPr>
              <a:t>（实例演示）</a:t>
            </a:r>
            <a:r>
              <a:rPr lang="zh-CN" altLang="en-US" sz="1600" smtClean="0">
                <a:solidFill>
                  <a:schemeClr val="accent5">
                    <a:lumMod val="75000"/>
                  </a:schemeClr>
                </a:solidFill>
                <a:latin typeface="微软雅黑" pitchFamily="34" charset="-122"/>
                <a:ea typeface="微软雅黑" pitchFamily="34" charset="-122"/>
              </a:rPr>
              <a:t>来理解相关属性的作用与意义。</a:t>
            </a:r>
            <a:endParaRPr lang="en-US" altLang="zh-CN" sz="1600">
              <a:solidFill>
                <a:schemeClr val="accent5">
                  <a:lumMod val="75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2233297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nodeType="clickEffect">
                                  <p:stCondLst>
                                    <p:cond delay="0"/>
                                  </p:stCondLst>
                                  <p:childTnLst>
                                    <p:set>
                                      <p:cBhvr>
                                        <p:cTn id="11" dur="1" fill="hold">
                                          <p:stCondLst>
                                            <p:cond delay="0"/>
                                          </p:stCondLst>
                                        </p:cTn>
                                        <p:tgtEl>
                                          <p:spTgt spid="7170"/>
                                        </p:tgtEl>
                                        <p:attrNameLst>
                                          <p:attrName>style.visibility</p:attrName>
                                        </p:attrNameLst>
                                      </p:cBhvr>
                                      <p:to>
                                        <p:strVal val="visible"/>
                                      </p:to>
                                    </p:set>
                                    <p:anim calcmode="lin" valueType="num">
                                      <p:cBhvr>
                                        <p:cTn id="12" dur="500" fill="hold"/>
                                        <p:tgtEl>
                                          <p:spTgt spid="7170"/>
                                        </p:tgtEl>
                                        <p:attrNameLst>
                                          <p:attrName>ppt_w</p:attrName>
                                        </p:attrNameLst>
                                      </p:cBhvr>
                                      <p:tavLst>
                                        <p:tav tm="0">
                                          <p:val>
                                            <p:fltVal val="0"/>
                                          </p:val>
                                        </p:tav>
                                        <p:tav tm="100000">
                                          <p:val>
                                            <p:strVal val="#ppt_w"/>
                                          </p:val>
                                        </p:tav>
                                      </p:tavLst>
                                    </p:anim>
                                    <p:anim calcmode="lin" valueType="num">
                                      <p:cBhvr>
                                        <p:cTn id="13" dur="500" fill="hold"/>
                                        <p:tgtEl>
                                          <p:spTgt spid="7170"/>
                                        </p:tgtEl>
                                        <p:attrNameLst>
                                          <p:attrName>ppt_h</p:attrName>
                                        </p:attrNameLst>
                                      </p:cBhvr>
                                      <p:tavLst>
                                        <p:tav tm="0">
                                          <p:val>
                                            <p:fltVal val="0"/>
                                          </p:val>
                                        </p:tav>
                                        <p:tav tm="100000">
                                          <p:val>
                                            <p:strVal val="#ppt_h"/>
                                          </p:val>
                                        </p:tav>
                                      </p:tavLst>
                                    </p:anim>
                                    <p:animEffect transition="in" filter="fade">
                                      <p:cBhvr>
                                        <p:cTn id="14" dur="500"/>
                                        <p:tgtEl>
                                          <p:spTgt spid="7170"/>
                                        </p:tgtEl>
                                      </p:cBhvr>
                                    </p:animEffect>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randombar(horizontal)">
                                      <p:cBhvr>
                                        <p:cTn id="1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3568" y="908720"/>
            <a:ext cx="7776864" cy="2123658"/>
          </a:xfrm>
          <a:prstGeom prst="rect">
            <a:avLst/>
          </a:prstGeom>
          <a:noFill/>
        </p:spPr>
        <p:txBody>
          <a:bodyPr wrap="square" rtlCol="0">
            <a:spAutoFit/>
          </a:bodyPr>
          <a:lstStyle/>
          <a:p>
            <a:pPr>
              <a:lnSpc>
                <a:spcPct val="200000"/>
              </a:lnSpc>
            </a:pPr>
            <a:r>
              <a:rPr lang="en-US" altLang="zh-CN" b="1" smtClean="0">
                <a:solidFill>
                  <a:schemeClr val="accent5">
                    <a:lumMod val="50000"/>
                  </a:schemeClr>
                </a:solidFill>
                <a:latin typeface="微软雅黑" pitchFamily="34" charset="-122"/>
                <a:ea typeface="微软雅黑" pitchFamily="34" charset="-122"/>
              </a:rPr>
              <a:t>NumPy</a:t>
            </a:r>
            <a:r>
              <a:rPr lang="zh-CN" altLang="en-US" b="1" smtClean="0">
                <a:solidFill>
                  <a:schemeClr val="accent5">
                    <a:lumMod val="50000"/>
                  </a:schemeClr>
                </a:solidFill>
                <a:latin typeface="微软雅黑" pitchFamily="34" charset="-122"/>
                <a:ea typeface="微软雅黑" pitchFamily="34" charset="-122"/>
              </a:rPr>
              <a:t>数组属性</a:t>
            </a:r>
            <a:endParaRPr lang="en-US" altLang="zh-CN" b="1">
              <a:solidFill>
                <a:schemeClr val="accent5">
                  <a:lumMod val="50000"/>
                </a:schemeClr>
              </a:solidFill>
              <a:latin typeface="微软雅黑" pitchFamily="34" charset="-122"/>
              <a:ea typeface="微软雅黑" pitchFamily="34" charset="-122"/>
            </a:endParaRPr>
          </a:p>
          <a:p>
            <a:pPr indent="342900">
              <a:lnSpc>
                <a:spcPct val="150000"/>
              </a:lnSpc>
            </a:pPr>
            <a:r>
              <a:rPr lang="en-US" altLang="zh-CN" sz="1600">
                <a:solidFill>
                  <a:schemeClr val="accent5">
                    <a:lumMod val="75000"/>
                  </a:schemeClr>
                </a:solidFill>
                <a:latin typeface="微软雅黑" pitchFamily="34" charset="-122"/>
                <a:ea typeface="微软雅黑" pitchFamily="34" charset="-122"/>
              </a:rPr>
              <a:t>NumPy </a:t>
            </a:r>
            <a:r>
              <a:rPr lang="zh-CN" altLang="en-US" sz="1600">
                <a:solidFill>
                  <a:schemeClr val="accent5">
                    <a:lumMod val="75000"/>
                  </a:schemeClr>
                </a:solidFill>
                <a:latin typeface="微软雅黑" pitchFamily="34" charset="-122"/>
                <a:ea typeface="微软雅黑" pitchFamily="34" charset="-122"/>
              </a:rPr>
              <a:t>数组的维数称为秩（</a:t>
            </a:r>
            <a:r>
              <a:rPr lang="en-US" altLang="zh-CN" sz="1600">
                <a:solidFill>
                  <a:schemeClr val="accent5">
                    <a:lumMod val="75000"/>
                  </a:schemeClr>
                </a:solidFill>
                <a:latin typeface="微软雅黑" pitchFamily="34" charset="-122"/>
                <a:ea typeface="微软雅黑" pitchFamily="34" charset="-122"/>
              </a:rPr>
              <a:t>rank</a:t>
            </a:r>
            <a:r>
              <a:rPr lang="zh-CN" altLang="en-US" sz="1600">
                <a:solidFill>
                  <a:schemeClr val="accent5">
                    <a:lumMod val="75000"/>
                  </a:schemeClr>
                </a:solidFill>
                <a:latin typeface="微软雅黑" pitchFamily="34" charset="-122"/>
                <a:ea typeface="微软雅黑" pitchFamily="34" charset="-122"/>
              </a:rPr>
              <a:t>），秩就是轴的数量，即数组的维度，一维数组的秩为 </a:t>
            </a:r>
            <a:r>
              <a:rPr lang="en-US" altLang="zh-CN" sz="1600">
                <a:solidFill>
                  <a:schemeClr val="accent5">
                    <a:lumMod val="75000"/>
                  </a:schemeClr>
                </a:solidFill>
                <a:latin typeface="微软雅黑" pitchFamily="34" charset="-122"/>
                <a:ea typeface="微软雅黑" pitchFamily="34" charset="-122"/>
              </a:rPr>
              <a:t>1</a:t>
            </a:r>
            <a:r>
              <a:rPr lang="zh-CN" altLang="en-US" sz="1600">
                <a:solidFill>
                  <a:schemeClr val="accent5">
                    <a:lumMod val="75000"/>
                  </a:schemeClr>
                </a:solidFill>
                <a:latin typeface="微软雅黑" pitchFamily="34" charset="-122"/>
                <a:ea typeface="微软雅黑" pitchFamily="34" charset="-122"/>
              </a:rPr>
              <a:t>，二维数组的秩为 </a:t>
            </a:r>
            <a:r>
              <a:rPr lang="en-US" altLang="zh-CN" sz="1600">
                <a:solidFill>
                  <a:schemeClr val="accent5">
                    <a:lumMod val="75000"/>
                  </a:schemeClr>
                </a:solidFill>
                <a:latin typeface="微软雅黑" pitchFamily="34" charset="-122"/>
                <a:ea typeface="微软雅黑" pitchFamily="34" charset="-122"/>
              </a:rPr>
              <a:t>2</a:t>
            </a:r>
            <a:r>
              <a:rPr lang="zh-CN" altLang="en-US" sz="1600">
                <a:solidFill>
                  <a:schemeClr val="accent5">
                    <a:lumMod val="75000"/>
                  </a:schemeClr>
                </a:solidFill>
                <a:latin typeface="微软雅黑" pitchFamily="34" charset="-122"/>
                <a:ea typeface="微软雅黑" pitchFamily="34" charset="-122"/>
              </a:rPr>
              <a:t>，以此类推</a:t>
            </a:r>
            <a:r>
              <a:rPr lang="zh-CN" altLang="en-US" sz="1600" smtClean="0">
                <a:solidFill>
                  <a:schemeClr val="accent5">
                    <a:lumMod val="75000"/>
                  </a:schemeClr>
                </a:solidFill>
                <a:latin typeface="微软雅黑" pitchFamily="34" charset="-122"/>
                <a:ea typeface="微软雅黑" pitchFamily="34" charset="-122"/>
              </a:rPr>
              <a:t>。在 </a:t>
            </a:r>
            <a:r>
              <a:rPr lang="en-US" altLang="zh-CN" sz="1600">
                <a:solidFill>
                  <a:schemeClr val="accent5">
                    <a:lumMod val="75000"/>
                  </a:schemeClr>
                </a:solidFill>
                <a:latin typeface="微软雅黑" pitchFamily="34" charset="-122"/>
                <a:ea typeface="微软雅黑" pitchFamily="34" charset="-122"/>
              </a:rPr>
              <a:t>NumPy</a:t>
            </a:r>
            <a:r>
              <a:rPr lang="zh-CN" altLang="en-US" sz="1600">
                <a:solidFill>
                  <a:schemeClr val="accent5">
                    <a:lumMod val="75000"/>
                  </a:schemeClr>
                </a:solidFill>
                <a:latin typeface="微软雅黑" pitchFamily="34" charset="-122"/>
                <a:ea typeface="微软雅黑" pitchFamily="34" charset="-122"/>
              </a:rPr>
              <a:t>中，每一个线性的数组称为是一个轴（</a:t>
            </a:r>
            <a:r>
              <a:rPr lang="en-US" altLang="zh-CN" sz="1600">
                <a:solidFill>
                  <a:schemeClr val="accent5">
                    <a:lumMod val="75000"/>
                  </a:schemeClr>
                </a:solidFill>
                <a:latin typeface="微软雅黑" pitchFamily="34" charset="-122"/>
                <a:ea typeface="微软雅黑" pitchFamily="34" charset="-122"/>
              </a:rPr>
              <a:t>axis</a:t>
            </a:r>
            <a:r>
              <a:rPr lang="zh-CN" altLang="en-US" sz="1600">
                <a:solidFill>
                  <a:schemeClr val="accent5">
                    <a:lumMod val="75000"/>
                  </a:schemeClr>
                </a:solidFill>
                <a:latin typeface="微软雅黑" pitchFamily="34" charset="-122"/>
                <a:ea typeface="微软雅黑" pitchFamily="34" charset="-122"/>
              </a:rPr>
              <a:t>），也就是维度（</a:t>
            </a:r>
            <a:r>
              <a:rPr lang="en-US" altLang="zh-CN" sz="1600">
                <a:solidFill>
                  <a:schemeClr val="accent5">
                    <a:lumMod val="75000"/>
                  </a:schemeClr>
                </a:solidFill>
                <a:latin typeface="微软雅黑" pitchFamily="34" charset="-122"/>
                <a:ea typeface="微软雅黑" pitchFamily="34" charset="-122"/>
              </a:rPr>
              <a:t>dimensions</a:t>
            </a:r>
            <a:r>
              <a:rPr lang="zh-CN" altLang="en-US" sz="1600" smtClean="0">
                <a:solidFill>
                  <a:schemeClr val="accent5">
                    <a:lumMod val="75000"/>
                  </a:schemeClr>
                </a:solidFill>
                <a:latin typeface="微软雅黑" pitchFamily="34" charset="-122"/>
                <a:ea typeface="微软雅黑" pitchFamily="34" charset="-122"/>
              </a:rPr>
              <a:t>）。</a:t>
            </a:r>
            <a:endParaRPr lang="zh-CN" altLang="en-US" sz="1600">
              <a:solidFill>
                <a:schemeClr val="accent5">
                  <a:lumMod val="75000"/>
                </a:schemeClr>
              </a:solidFill>
              <a:latin typeface="微软雅黑" pitchFamily="34" charset="-122"/>
              <a:ea typeface="微软雅黑" pitchFamily="34" charset="-122"/>
            </a:endParaRPr>
          </a:p>
          <a:p>
            <a:pPr indent="342900">
              <a:lnSpc>
                <a:spcPct val="150000"/>
              </a:lnSpc>
            </a:pPr>
            <a:r>
              <a:rPr lang="en-US" altLang="zh-CN" sz="1600" smtClean="0">
                <a:solidFill>
                  <a:schemeClr val="accent5">
                    <a:lumMod val="75000"/>
                  </a:schemeClr>
                </a:solidFill>
                <a:latin typeface="微软雅黑" pitchFamily="34" charset="-122"/>
                <a:ea typeface="微软雅黑" pitchFamily="34" charset="-122"/>
              </a:rPr>
              <a:t>NumPy </a:t>
            </a:r>
            <a:r>
              <a:rPr lang="zh-CN" altLang="en-US" sz="1600">
                <a:solidFill>
                  <a:schemeClr val="accent5">
                    <a:lumMod val="75000"/>
                  </a:schemeClr>
                </a:solidFill>
                <a:latin typeface="微软雅黑" pitchFamily="34" charset="-122"/>
                <a:ea typeface="微软雅黑" pitchFamily="34" charset="-122"/>
              </a:rPr>
              <a:t>的</a:t>
            </a:r>
            <a:r>
              <a:rPr lang="zh-CN" altLang="en-US" sz="1600" smtClean="0">
                <a:solidFill>
                  <a:schemeClr val="accent5">
                    <a:lumMod val="75000"/>
                  </a:schemeClr>
                </a:solidFill>
                <a:latin typeface="微软雅黑" pitchFamily="34" charset="-122"/>
                <a:ea typeface="微软雅黑" pitchFamily="34" charset="-122"/>
              </a:rPr>
              <a:t>数组属性也就是 </a:t>
            </a:r>
            <a:r>
              <a:rPr lang="en-US" altLang="zh-CN" sz="1600">
                <a:solidFill>
                  <a:schemeClr val="accent5">
                    <a:lumMod val="75000"/>
                  </a:schemeClr>
                </a:solidFill>
                <a:latin typeface="微软雅黑" pitchFamily="34" charset="-122"/>
                <a:ea typeface="微软雅黑" pitchFamily="34" charset="-122"/>
              </a:rPr>
              <a:t>ndarray </a:t>
            </a:r>
            <a:r>
              <a:rPr lang="zh-CN" altLang="en-US" sz="1600" smtClean="0">
                <a:solidFill>
                  <a:schemeClr val="accent5">
                    <a:lumMod val="75000"/>
                  </a:schemeClr>
                </a:solidFill>
                <a:latin typeface="微软雅黑" pitchFamily="34" charset="-122"/>
                <a:ea typeface="微软雅黑" pitchFamily="34" charset="-122"/>
              </a:rPr>
              <a:t>的对象属性，主要有：</a:t>
            </a:r>
            <a:endParaRPr lang="en-US" altLang="zh-CN" sz="1600" smtClean="0">
              <a:solidFill>
                <a:schemeClr val="accent5">
                  <a:lumMod val="75000"/>
                </a:schemeClr>
              </a:solidFill>
              <a:latin typeface="微软雅黑" pitchFamily="34" charset="-122"/>
              <a:ea typeface="微软雅黑" pitchFamily="34" charset="-122"/>
            </a:endParaRPr>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0744" y="3140968"/>
            <a:ext cx="5202511" cy="29638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058438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randombar(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randombar(horizontal)">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randombar(horizontal)">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3" presetClass="entr" presetSubtype="16" fill="hold" nodeType="clickEffect">
                                  <p:stCondLst>
                                    <p:cond delay="0"/>
                                  </p:stCondLst>
                                  <p:childTnLst>
                                    <p:set>
                                      <p:cBhvr>
                                        <p:cTn id="21" dur="1" fill="hold">
                                          <p:stCondLst>
                                            <p:cond delay="0"/>
                                          </p:stCondLst>
                                        </p:cTn>
                                        <p:tgtEl>
                                          <p:spTgt spid="8194"/>
                                        </p:tgtEl>
                                        <p:attrNameLst>
                                          <p:attrName>style.visibility</p:attrName>
                                        </p:attrNameLst>
                                      </p:cBhvr>
                                      <p:to>
                                        <p:strVal val="visible"/>
                                      </p:to>
                                    </p:set>
                                    <p:anim calcmode="lin" valueType="num">
                                      <p:cBhvr>
                                        <p:cTn id="22" dur="500" fill="hold"/>
                                        <p:tgtEl>
                                          <p:spTgt spid="8194"/>
                                        </p:tgtEl>
                                        <p:attrNameLst>
                                          <p:attrName>ppt_w</p:attrName>
                                        </p:attrNameLst>
                                      </p:cBhvr>
                                      <p:tavLst>
                                        <p:tav tm="0">
                                          <p:val>
                                            <p:fltVal val="0"/>
                                          </p:val>
                                        </p:tav>
                                        <p:tav tm="100000">
                                          <p:val>
                                            <p:strVal val="#ppt_w"/>
                                          </p:val>
                                        </p:tav>
                                      </p:tavLst>
                                    </p:anim>
                                    <p:anim calcmode="lin" valueType="num">
                                      <p:cBhvr>
                                        <p:cTn id="23" dur="500" fill="hold"/>
                                        <p:tgtEl>
                                          <p:spTgt spid="8194"/>
                                        </p:tgtEl>
                                        <p:attrNameLst>
                                          <p:attrName>ppt_h</p:attrName>
                                        </p:attrNameLst>
                                      </p:cBhvr>
                                      <p:tavLst>
                                        <p:tav tm="0">
                                          <p:val>
                                            <p:fltVal val="0"/>
                                          </p:val>
                                        </p:tav>
                                        <p:tav tm="100000">
                                          <p:val>
                                            <p:strVal val="#ppt_h"/>
                                          </p:val>
                                        </p:tav>
                                      </p:tavLst>
                                    </p:anim>
                                    <p:animEffect transition="in" filter="fade">
                                      <p:cBhvr>
                                        <p:cTn id="24" dur="500"/>
                                        <p:tgtEl>
                                          <p:spTgt spid="81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직사각형 3"/>
          <p:cNvSpPr/>
          <p:nvPr/>
        </p:nvSpPr>
        <p:spPr>
          <a:xfrm flipH="1">
            <a:off x="-6" y="0"/>
            <a:ext cx="9143995" cy="692696"/>
          </a:xfrm>
          <a:prstGeom prst="rect">
            <a:avLst/>
          </a:prstGeom>
          <a:gradFill flip="none" rotWithShape="1">
            <a:gsLst>
              <a:gs pos="10000">
                <a:schemeClr val="bg1">
                  <a:alpha val="6000"/>
                </a:schemeClr>
              </a:gs>
              <a:gs pos="0">
                <a:schemeClr val="bg1">
                  <a:alpha val="0"/>
                </a:schemeClr>
              </a:gs>
              <a:gs pos="47000">
                <a:schemeClr val="tx1">
                  <a:gamma/>
                  <a:tint val="0"/>
                  <a:invGamma/>
                  <a:alpha val="8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4" name="TextBox 1"/>
          <p:cNvSpPr txBox="1">
            <a:spLocks noChangeArrowheads="1"/>
          </p:cNvSpPr>
          <p:nvPr/>
        </p:nvSpPr>
        <p:spPr bwMode="auto">
          <a:xfrm>
            <a:off x="7452320" y="53960"/>
            <a:ext cx="1440160" cy="584775"/>
          </a:xfrm>
          <a:prstGeom prst="rect">
            <a:avLst/>
          </a:prstGeom>
          <a:noFill/>
          <a:ln w="9525">
            <a:noFill/>
            <a:miter lim="800000"/>
            <a:headEnd/>
            <a:tailEnd/>
          </a:ln>
        </p:spPr>
        <p:txBody>
          <a:bodyPr wrap="square">
            <a:spAutoFit/>
          </a:bodyPr>
          <a:lstStyle/>
          <a:p>
            <a:pPr algn="r"/>
            <a:r>
              <a:rPr lang="zh-CN" altLang="en-US" sz="3200" b="1" smtClean="0">
                <a:solidFill>
                  <a:schemeClr val="accent5">
                    <a:lumMod val="50000"/>
                  </a:schemeClr>
                </a:solidFill>
                <a:latin typeface="微软雅黑" pitchFamily="34" charset="-122"/>
                <a:ea typeface="微软雅黑" pitchFamily="34" charset="-122"/>
                <a:cs typeface="Arial" pitchFamily="34" charset="0"/>
              </a:rPr>
              <a:t>第一课</a:t>
            </a:r>
            <a:endParaRPr lang="en-US" altLang="ko-KR" sz="3200" b="1" dirty="0" smtClean="0">
              <a:solidFill>
                <a:schemeClr val="accent5">
                  <a:lumMod val="50000"/>
                </a:schemeClr>
              </a:solidFill>
              <a:latin typeface="微软雅黑" pitchFamily="34" charset="-122"/>
              <a:ea typeface="微软雅黑" pitchFamily="34" charset="-122"/>
              <a:cs typeface="Arial" pitchFamily="34" charset="0"/>
            </a:endParaRPr>
          </a:p>
        </p:txBody>
      </p:sp>
      <p:sp>
        <p:nvSpPr>
          <p:cNvPr id="5" name="TextBox 4"/>
          <p:cNvSpPr txBox="1"/>
          <p:nvPr/>
        </p:nvSpPr>
        <p:spPr>
          <a:xfrm>
            <a:off x="683568" y="908720"/>
            <a:ext cx="7776864" cy="2123658"/>
          </a:xfrm>
          <a:prstGeom prst="rect">
            <a:avLst/>
          </a:prstGeom>
          <a:noFill/>
        </p:spPr>
        <p:txBody>
          <a:bodyPr wrap="square" rtlCol="0">
            <a:spAutoFit/>
          </a:bodyPr>
          <a:lstStyle/>
          <a:p>
            <a:pPr>
              <a:lnSpc>
                <a:spcPct val="200000"/>
              </a:lnSpc>
            </a:pPr>
            <a:r>
              <a:rPr lang="zh-CN" altLang="en-US" b="1" smtClean="0">
                <a:solidFill>
                  <a:schemeClr val="accent5">
                    <a:lumMod val="50000"/>
                  </a:schemeClr>
                </a:solidFill>
                <a:latin typeface="微软雅黑" pitchFamily="34" charset="-122"/>
                <a:ea typeface="微软雅黑" pitchFamily="34" charset="-122"/>
              </a:rPr>
              <a:t>课程纲要</a:t>
            </a:r>
            <a:endParaRPr lang="en-US" altLang="zh-CN" b="1" smtClean="0">
              <a:solidFill>
                <a:schemeClr val="accent5">
                  <a:lumMod val="50000"/>
                </a:schemeClr>
              </a:solidFill>
              <a:latin typeface="微软雅黑" pitchFamily="34" charset="-122"/>
              <a:ea typeface="微软雅黑" pitchFamily="34" charset="-122"/>
            </a:endParaRPr>
          </a:p>
          <a:p>
            <a:pPr marL="342900" indent="-342900">
              <a:lnSpc>
                <a:spcPct val="150000"/>
              </a:lnSpc>
              <a:buFont typeface="+mj-lt"/>
              <a:buAutoNum type="arabicPeriod"/>
            </a:pPr>
            <a:r>
              <a:rPr lang="zh-CN" altLang="en-US" sz="1600">
                <a:solidFill>
                  <a:schemeClr val="accent5">
                    <a:lumMod val="75000"/>
                  </a:schemeClr>
                </a:solidFill>
                <a:latin typeface="微软雅黑" pitchFamily="34" charset="-122"/>
                <a:ea typeface="微软雅黑" pitchFamily="34" charset="-122"/>
              </a:rPr>
              <a:t>课程资料的获取、答疑形式、考核形式</a:t>
            </a:r>
          </a:p>
          <a:p>
            <a:pPr marL="342900" indent="-342900">
              <a:lnSpc>
                <a:spcPct val="150000"/>
              </a:lnSpc>
              <a:buFont typeface="+mj-lt"/>
              <a:buAutoNum type="arabicPeriod"/>
            </a:pPr>
            <a:r>
              <a:rPr lang="en-US" altLang="zh-CN" sz="1600">
                <a:solidFill>
                  <a:schemeClr val="accent5">
                    <a:lumMod val="75000"/>
                  </a:schemeClr>
                </a:solidFill>
                <a:latin typeface="微软雅黑" pitchFamily="34" charset="-122"/>
                <a:ea typeface="微软雅黑" pitchFamily="34" charset="-122"/>
              </a:rPr>
              <a:t>Python</a:t>
            </a:r>
            <a:r>
              <a:rPr lang="zh-CN" altLang="en-US" sz="1600">
                <a:solidFill>
                  <a:schemeClr val="accent5">
                    <a:lumMod val="75000"/>
                  </a:schemeClr>
                </a:solidFill>
                <a:latin typeface="微软雅黑" pitchFamily="34" charset="-122"/>
                <a:ea typeface="微软雅黑" pitchFamily="34" charset="-122"/>
              </a:rPr>
              <a:t>基础回顾</a:t>
            </a:r>
          </a:p>
          <a:p>
            <a:pPr marL="342900" indent="-342900">
              <a:lnSpc>
                <a:spcPct val="150000"/>
              </a:lnSpc>
              <a:buFont typeface="+mj-lt"/>
              <a:buAutoNum type="arabicPeriod"/>
            </a:pPr>
            <a:r>
              <a:rPr lang="zh-CN" altLang="en-US" sz="1600">
                <a:solidFill>
                  <a:schemeClr val="accent5">
                    <a:lumMod val="75000"/>
                  </a:schemeClr>
                </a:solidFill>
                <a:latin typeface="微软雅黑" pitchFamily="34" charset="-122"/>
                <a:ea typeface="微软雅黑" pitchFamily="34" charset="-122"/>
              </a:rPr>
              <a:t>数据分析库</a:t>
            </a:r>
            <a:r>
              <a:rPr lang="en-US" altLang="zh-CN" sz="1600">
                <a:solidFill>
                  <a:schemeClr val="accent5">
                    <a:lumMod val="75000"/>
                  </a:schemeClr>
                </a:solidFill>
                <a:latin typeface="微软雅黑" pitchFamily="34" charset="-122"/>
                <a:ea typeface="微软雅黑" pitchFamily="34" charset="-122"/>
              </a:rPr>
              <a:t>NumPy</a:t>
            </a:r>
            <a:r>
              <a:rPr lang="zh-CN" altLang="en-US" sz="1600">
                <a:solidFill>
                  <a:schemeClr val="accent5">
                    <a:lumMod val="75000"/>
                  </a:schemeClr>
                </a:solidFill>
                <a:latin typeface="微软雅黑" pitchFamily="34" charset="-122"/>
                <a:ea typeface="微软雅黑" pitchFamily="34" charset="-122"/>
              </a:rPr>
              <a:t>、</a:t>
            </a:r>
            <a:r>
              <a:rPr lang="en-US" altLang="zh-CN" sz="1600">
                <a:solidFill>
                  <a:schemeClr val="accent5">
                    <a:lumMod val="75000"/>
                  </a:schemeClr>
                </a:solidFill>
                <a:latin typeface="微软雅黑" pitchFamily="34" charset="-122"/>
                <a:ea typeface="微软雅黑" pitchFamily="34" charset="-122"/>
              </a:rPr>
              <a:t>Pandas</a:t>
            </a:r>
            <a:r>
              <a:rPr lang="zh-CN" altLang="en-US" sz="1600">
                <a:solidFill>
                  <a:schemeClr val="accent5">
                    <a:lumMod val="75000"/>
                  </a:schemeClr>
                </a:solidFill>
                <a:latin typeface="微软雅黑" pitchFamily="34" charset="-122"/>
                <a:ea typeface="微软雅黑" pitchFamily="34" charset="-122"/>
              </a:rPr>
              <a:t>、</a:t>
            </a:r>
            <a:r>
              <a:rPr lang="en-US" altLang="zh-CN" sz="1600">
                <a:solidFill>
                  <a:schemeClr val="accent5">
                    <a:lumMod val="75000"/>
                  </a:schemeClr>
                </a:solidFill>
                <a:latin typeface="微软雅黑" pitchFamily="34" charset="-122"/>
                <a:ea typeface="微软雅黑" pitchFamily="34" charset="-122"/>
              </a:rPr>
              <a:t>SciPy</a:t>
            </a:r>
            <a:r>
              <a:rPr lang="zh-CN" altLang="en-US" sz="1600">
                <a:solidFill>
                  <a:schemeClr val="accent5">
                    <a:lumMod val="75000"/>
                  </a:schemeClr>
                </a:solidFill>
                <a:latin typeface="微软雅黑" pitchFamily="34" charset="-122"/>
                <a:ea typeface="微软雅黑" pitchFamily="34" charset="-122"/>
              </a:rPr>
              <a:t>、</a:t>
            </a:r>
            <a:r>
              <a:rPr lang="en-US" altLang="zh-CN" sz="1600">
                <a:solidFill>
                  <a:schemeClr val="accent5">
                    <a:lumMod val="75000"/>
                  </a:schemeClr>
                </a:solidFill>
                <a:latin typeface="微软雅黑" pitchFamily="34" charset="-122"/>
                <a:ea typeface="微软雅黑" pitchFamily="34" charset="-122"/>
              </a:rPr>
              <a:t>Matplotlib</a:t>
            </a:r>
            <a:r>
              <a:rPr lang="zh-CN" altLang="en-US" sz="1600">
                <a:solidFill>
                  <a:schemeClr val="accent5">
                    <a:lumMod val="75000"/>
                  </a:schemeClr>
                </a:solidFill>
                <a:latin typeface="微软雅黑" pitchFamily="34" charset="-122"/>
                <a:ea typeface="微软雅黑" pitchFamily="34" charset="-122"/>
              </a:rPr>
              <a:t>、</a:t>
            </a:r>
            <a:r>
              <a:rPr lang="en-US" altLang="zh-CN" sz="1600">
                <a:solidFill>
                  <a:schemeClr val="accent5">
                    <a:lumMod val="75000"/>
                  </a:schemeClr>
                </a:solidFill>
                <a:latin typeface="微软雅黑" pitchFamily="34" charset="-122"/>
                <a:ea typeface="微软雅黑" pitchFamily="34" charset="-122"/>
              </a:rPr>
              <a:t>Jupyter Notebook</a:t>
            </a:r>
            <a:r>
              <a:rPr lang="zh-CN" altLang="en-US" sz="1600">
                <a:solidFill>
                  <a:schemeClr val="accent5">
                    <a:lumMod val="75000"/>
                  </a:schemeClr>
                </a:solidFill>
                <a:latin typeface="微软雅黑" pitchFamily="34" charset="-122"/>
                <a:ea typeface="微软雅黑" pitchFamily="34" charset="-122"/>
              </a:rPr>
              <a:t>的安装</a:t>
            </a:r>
          </a:p>
          <a:p>
            <a:pPr marL="342900" indent="-342900">
              <a:lnSpc>
                <a:spcPct val="150000"/>
              </a:lnSpc>
              <a:buFont typeface="+mj-lt"/>
              <a:buAutoNum type="arabicPeriod"/>
            </a:pPr>
            <a:r>
              <a:rPr lang="zh-CN" altLang="en-US" sz="1600">
                <a:solidFill>
                  <a:schemeClr val="accent5">
                    <a:lumMod val="75000"/>
                  </a:schemeClr>
                </a:solidFill>
                <a:latin typeface="微软雅黑" pitchFamily="34" charset="-122"/>
                <a:ea typeface="微软雅黑" pitchFamily="34" charset="-122"/>
              </a:rPr>
              <a:t>使用</a:t>
            </a:r>
            <a:r>
              <a:rPr lang="en-US" altLang="zh-CN" sz="1600">
                <a:solidFill>
                  <a:schemeClr val="accent5">
                    <a:lumMod val="75000"/>
                  </a:schemeClr>
                </a:solidFill>
                <a:latin typeface="微软雅黑" pitchFamily="34" charset="-122"/>
                <a:ea typeface="微软雅黑" pitchFamily="34" charset="-122"/>
              </a:rPr>
              <a:t>VSCode</a:t>
            </a:r>
            <a:r>
              <a:rPr lang="zh-CN" altLang="en-US" sz="1600">
                <a:solidFill>
                  <a:schemeClr val="accent5">
                    <a:lumMod val="75000"/>
                  </a:schemeClr>
                </a:solidFill>
                <a:latin typeface="微软雅黑" pitchFamily="34" charset="-122"/>
                <a:ea typeface="微软雅黑" pitchFamily="34" charset="-122"/>
              </a:rPr>
              <a:t>进行开发</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randombar(horizontal)">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3568" y="908720"/>
            <a:ext cx="7776864" cy="461665"/>
          </a:xfrm>
          <a:prstGeom prst="rect">
            <a:avLst/>
          </a:prstGeom>
          <a:noFill/>
        </p:spPr>
        <p:txBody>
          <a:bodyPr wrap="square" rtlCol="0">
            <a:spAutoFit/>
          </a:bodyPr>
          <a:lstStyle/>
          <a:p>
            <a:pPr indent="403225">
              <a:lnSpc>
                <a:spcPct val="150000"/>
              </a:lnSpc>
            </a:pPr>
            <a:r>
              <a:rPr lang="zh-CN" altLang="en-US" sz="1600" smtClean="0">
                <a:solidFill>
                  <a:schemeClr val="accent5">
                    <a:lumMod val="75000"/>
                  </a:schemeClr>
                </a:solidFill>
                <a:latin typeface="微软雅黑" pitchFamily="34" charset="-122"/>
                <a:ea typeface="微软雅黑" pitchFamily="34" charset="-122"/>
              </a:rPr>
              <a:t>下面通过</a:t>
            </a:r>
            <a:r>
              <a:rPr lang="zh-CN" altLang="en-US" sz="1600">
                <a:solidFill>
                  <a:schemeClr val="accent5">
                    <a:lumMod val="75000"/>
                  </a:schemeClr>
                </a:solidFill>
                <a:latin typeface="微软雅黑" pitchFamily="34" charset="-122"/>
                <a:ea typeface="微软雅黑" pitchFamily="34" charset="-122"/>
              </a:rPr>
              <a:t>实例</a:t>
            </a:r>
            <a:r>
              <a:rPr lang="zh-CN" altLang="en-US" sz="1600" smtClean="0">
                <a:solidFill>
                  <a:schemeClr val="accent5">
                    <a:lumMod val="75000"/>
                  </a:schemeClr>
                </a:solidFill>
                <a:latin typeface="微软雅黑" pitchFamily="34" charset="-122"/>
                <a:ea typeface="微软雅黑" pitchFamily="34" charset="-122"/>
              </a:rPr>
              <a:t>来学习各属性的使用。</a:t>
            </a:r>
            <a:endParaRPr lang="en-US" altLang="zh-CN" sz="1600">
              <a:solidFill>
                <a:schemeClr val="accent5">
                  <a:lumMod val="75000"/>
                </a:schemeClr>
              </a:solidFill>
              <a:latin typeface="微软雅黑" pitchFamily="34" charset="-122"/>
              <a:ea typeface="微软雅黑" pitchFamily="34" charset="-122"/>
            </a:endParaRPr>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09850" y="1412776"/>
            <a:ext cx="3924300" cy="290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600489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nodeType="clickEffect">
                                  <p:stCondLst>
                                    <p:cond delay="0"/>
                                  </p:stCondLst>
                                  <p:childTnLst>
                                    <p:set>
                                      <p:cBhvr>
                                        <p:cTn id="11" dur="1" fill="hold">
                                          <p:stCondLst>
                                            <p:cond delay="0"/>
                                          </p:stCondLst>
                                        </p:cTn>
                                        <p:tgtEl>
                                          <p:spTgt spid="9218"/>
                                        </p:tgtEl>
                                        <p:attrNameLst>
                                          <p:attrName>style.visibility</p:attrName>
                                        </p:attrNameLst>
                                      </p:cBhvr>
                                      <p:to>
                                        <p:strVal val="visible"/>
                                      </p:to>
                                    </p:set>
                                    <p:anim calcmode="lin" valueType="num">
                                      <p:cBhvr>
                                        <p:cTn id="12" dur="500" fill="hold"/>
                                        <p:tgtEl>
                                          <p:spTgt spid="9218"/>
                                        </p:tgtEl>
                                        <p:attrNameLst>
                                          <p:attrName>ppt_w</p:attrName>
                                        </p:attrNameLst>
                                      </p:cBhvr>
                                      <p:tavLst>
                                        <p:tav tm="0">
                                          <p:val>
                                            <p:fltVal val="0"/>
                                          </p:val>
                                        </p:tav>
                                        <p:tav tm="100000">
                                          <p:val>
                                            <p:strVal val="#ppt_w"/>
                                          </p:val>
                                        </p:tav>
                                      </p:tavLst>
                                    </p:anim>
                                    <p:anim calcmode="lin" valueType="num">
                                      <p:cBhvr>
                                        <p:cTn id="13" dur="500" fill="hold"/>
                                        <p:tgtEl>
                                          <p:spTgt spid="9218"/>
                                        </p:tgtEl>
                                        <p:attrNameLst>
                                          <p:attrName>ppt_h</p:attrName>
                                        </p:attrNameLst>
                                      </p:cBhvr>
                                      <p:tavLst>
                                        <p:tav tm="0">
                                          <p:val>
                                            <p:fltVal val="0"/>
                                          </p:val>
                                        </p:tav>
                                        <p:tav tm="100000">
                                          <p:val>
                                            <p:strVal val="#ppt_h"/>
                                          </p:val>
                                        </p:tav>
                                      </p:tavLst>
                                    </p:anim>
                                    <p:animEffect transition="in" filter="fade">
                                      <p:cBhvr>
                                        <p:cTn id="14" dur="500"/>
                                        <p:tgtEl>
                                          <p:spTgt spid="92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3568" y="908720"/>
            <a:ext cx="7776864" cy="5447645"/>
          </a:xfrm>
          <a:prstGeom prst="rect">
            <a:avLst/>
          </a:prstGeom>
          <a:noFill/>
        </p:spPr>
        <p:txBody>
          <a:bodyPr wrap="square" rtlCol="0">
            <a:spAutoFit/>
          </a:bodyPr>
          <a:lstStyle/>
          <a:p>
            <a:pPr>
              <a:lnSpc>
                <a:spcPct val="200000"/>
              </a:lnSpc>
            </a:pPr>
            <a:r>
              <a:rPr lang="en-US" altLang="zh-CN" b="1" smtClean="0">
                <a:solidFill>
                  <a:schemeClr val="accent5">
                    <a:lumMod val="50000"/>
                  </a:schemeClr>
                </a:solidFill>
                <a:latin typeface="微软雅黑" pitchFamily="34" charset="-122"/>
                <a:ea typeface="微软雅黑" pitchFamily="34" charset="-122"/>
              </a:rPr>
              <a:t>NumPy</a:t>
            </a:r>
            <a:r>
              <a:rPr lang="zh-CN" altLang="en-US" b="1" smtClean="0">
                <a:solidFill>
                  <a:schemeClr val="accent5">
                    <a:lumMod val="50000"/>
                  </a:schemeClr>
                </a:solidFill>
                <a:latin typeface="微软雅黑" pitchFamily="34" charset="-122"/>
                <a:ea typeface="微软雅黑" pitchFamily="34" charset="-122"/>
              </a:rPr>
              <a:t>创建数组</a:t>
            </a:r>
            <a:r>
              <a:rPr lang="en-US" altLang="zh-CN" b="1">
                <a:solidFill>
                  <a:schemeClr val="accent5">
                    <a:lumMod val="50000"/>
                  </a:schemeClr>
                </a:solidFill>
                <a:latin typeface="微软雅黑" pitchFamily="34" charset="-122"/>
                <a:ea typeface="微软雅黑" pitchFamily="34" charset="-122"/>
              </a:rPr>
              <a:t>—arange</a:t>
            </a:r>
            <a:r>
              <a:rPr lang="zh-CN" altLang="en-US" b="1" smtClean="0">
                <a:solidFill>
                  <a:schemeClr val="accent5">
                    <a:lumMod val="50000"/>
                  </a:schemeClr>
                </a:solidFill>
                <a:latin typeface="微软雅黑" pitchFamily="34" charset="-122"/>
                <a:ea typeface="微软雅黑" pitchFamily="34" charset="-122"/>
              </a:rPr>
              <a:t>函数</a:t>
            </a:r>
            <a:endParaRPr lang="en-US" altLang="zh-CN" b="1" smtClean="0">
              <a:solidFill>
                <a:schemeClr val="accent5">
                  <a:lumMod val="50000"/>
                </a:schemeClr>
              </a:solidFill>
              <a:latin typeface="微软雅黑" pitchFamily="34" charset="-122"/>
              <a:ea typeface="微软雅黑" pitchFamily="34" charset="-122"/>
            </a:endParaRPr>
          </a:p>
          <a:p>
            <a:pPr marL="344488" indent="-344488">
              <a:lnSpc>
                <a:spcPct val="150000"/>
              </a:lnSpc>
              <a:buFont typeface="+mj-lt"/>
              <a:buAutoNum type="arabicPeriod"/>
            </a:pPr>
            <a:r>
              <a:rPr lang="en-US" altLang="zh-CN" sz="1600" b="1" smtClean="0">
                <a:solidFill>
                  <a:schemeClr val="accent5">
                    <a:lumMod val="75000"/>
                  </a:schemeClr>
                </a:solidFill>
                <a:latin typeface="微软雅黑" pitchFamily="34" charset="-122"/>
                <a:ea typeface="微软雅黑" pitchFamily="34" charset="-122"/>
              </a:rPr>
              <a:t>arange</a:t>
            </a:r>
            <a:r>
              <a:rPr lang="zh-CN" altLang="en-US" sz="1600" b="1" smtClean="0">
                <a:solidFill>
                  <a:schemeClr val="accent5">
                    <a:lumMod val="75000"/>
                  </a:schemeClr>
                </a:solidFill>
                <a:latin typeface="微软雅黑" pitchFamily="34" charset="-122"/>
                <a:ea typeface="微软雅黑" pitchFamily="34" charset="-122"/>
              </a:rPr>
              <a:t>函数</a:t>
            </a:r>
            <a:endParaRPr lang="en-US" altLang="zh-CN" sz="1600" b="1" smtClean="0">
              <a:solidFill>
                <a:schemeClr val="accent5">
                  <a:lumMod val="75000"/>
                </a:schemeClr>
              </a:solidFill>
              <a:latin typeface="微软雅黑" pitchFamily="34" charset="-122"/>
              <a:ea typeface="微软雅黑" pitchFamily="34" charset="-122"/>
            </a:endParaRPr>
          </a:p>
          <a:p>
            <a:pPr indent="403225">
              <a:lnSpc>
                <a:spcPct val="150000"/>
              </a:lnSpc>
            </a:pPr>
            <a:r>
              <a:rPr lang="zh-CN" altLang="en-US" sz="1600" smtClean="0">
                <a:solidFill>
                  <a:schemeClr val="accent5">
                    <a:lumMod val="75000"/>
                  </a:schemeClr>
                </a:solidFill>
                <a:latin typeface="微软雅黑" pitchFamily="34" charset="-122"/>
                <a:ea typeface="微软雅黑" pitchFamily="34" charset="-122"/>
              </a:rPr>
              <a:t>通过数值范围（可设定步长）创建 </a:t>
            </a:r>
            <a:r>
              <a:rPr lang="en-US" altLang="zh-CN" sz="1600">
                <a:solidFill>
                  <a:schemeClr val="accent5">
                    <a:lumMod val="75000"/>
                  </a:schemeClr>
                </a:solidFill>
                <a:latin typeface="微软雅黑" pitchFamily="34" charset="-122"/>
                <a:ea typeface="微软雅黑" pitchFamily="34" charset="-122"/>
              </a:rPr>
              <a:t>ndarray </a:t>
            </a:r>
            <a:r>
              <a:rPr lang="zh-CN" altLang="en-US" sz="1600" smtClean="0">
                <a:solidFill>
                  <a:schemeClr val="accent5">
                    <a:lumMod val="75000"/>
                  </a:schemeClr>
                </a:solidFill>
                <a:latin typeface="微软雅黑" pitchFamily="34" charset="-122"/>
                <a:ea typeface="微软雅黑" pitchFamily="34" charset="-122"/>
              </a:rPr>
              <a:t>对象。</a:t>
            </a:r>
            <a:endParaRPr lang="en-US" altLang="zh-CN" sz="1600" smtClean="0">
              <a:solidFill>
                <a:schemeClr val="accent5">
                  <a:lumMod val="75000"/>
                </a:schemeClr>
              </a:solidFill>
              <a:latin typeface="微软雅黑" pitchFamily="34" charset="-122"/>
              <a:ea typeface="微软雅黑" pitchFamily="34" charset="-122"/>
            </a:endParaRPr>
          </a:p>
          <a:p>
            <a:pPr indent="403225">
              <a:lnSpc>
                <a:spcPct val="150000"/>
              </a:lnSpc>
            </a:pPr>
            <a:endParaRPr lang="en-US" altLang="zh-CN" sz="1600">
              <a:solidFill>
                <a:schemeClr val="accent5">
                  <a:lumMod val="75000"/>
                </a:schemeClr>
              </a:solidFill>
              <a:latin typeface="微软雅黑" pitchFamily="34" charset="-122"/>
              <a:ea typeface="微软雅黑" pitchFamily="34" charset="-122"/>
            </a:endParaRPr>
          </a:p>
          <a:p>
            <a:pPr indent="403225">
              <a:lnSpc>
                <a:spcPct val="150000"/>
              </a:lnSpc>
            </a:pPr>
            <a:r>
              <a:rPr lang="zh-CN" altLang="en-US" sz="1600" smtClean="0">
                <a:solidFill>
                  <a:schemeClr val="accent5">
                    <a:lumMod val="75000"/>
                  </a:schemeClr>
                </a:solidFill>
                <a:latin typeface="微软雅黑" pitchFamily="34" charset="-122"/>
                <a:ea typeface="微软雅黑" pitchFamily="34" charset="-122"/>
              </a:rPr>
              <a:t>参数说明如下：</a:t>
            </a:r>
            <a:endParaRPr lang="en-US" altLang="zh-CN" sz="1600" smtClean="0">
              <a:solidFill>
                <a:schemeClr val="accent5">
                  <a:lumMod val="75000"/>
                </a:schemeClr>
              </a:solidFill>
              <a:latin typeface="微软雅黑" pitchFamily="34" charset="-122"/>
              <a:ea typeface="微软雅黑" pitchFamily="34" charset="-122"/>
            </a:endParaRPr>
          </a:p>
          <a:p>
            <a:pPr indent="403225">
              <a:lnSpc>
                <a:spcPct val="150000"/>
              </a:lnSpc>
            </a:pPr>
            <a:endParaRPr lang="en-US" altLang="zh-CN" sz="1600">
              <a:solidFill>
                <a:schemeClr val="accent5">
                  <a:lumMod val="75000"/>
                </a:schemeClr>
              </a:solidFill>
              <a:latin typeface="微软雅黑" pitchFamily="34" charset="-122"/>
              <a:ea typeface="微软雅黑" pitchFamily="34" charset="-122"/>
            </a:endParaRPr>
          </a:p>
          <a:p>
            <a:pPr indent="403225">
              <a:lnSpc>
                <a:spcPct val="150000"/>
              </a:lnSpc>
            </a:pPr>
            <a:endParaRPr lang="en-US" altLang="zh-CN" sz="1600" smtClean="0">
              <a:solidFill>
                <a:schemeClr val="accent5">
                  <a:lumMod val="75000"/>
                </a:schemeClr>
              </a:solidFill>
              <a:latin typeface="微软雅黑" pitchFamily="34" charset="-122"/>
              <a:ea typeface="微软雅黑" pitchFamily="34" charset="-122"/>
            </a:endParaRPr>
          </a:p>
          <a:p>
            <a:pPr indent="403225">
              <a:lnSpc>
                <a:spcPct val="150000"/>
              </a:lnSpc>
            </a:pPr>
            <a:endParaRPr lang="en-US" altLang="zh-CN" sz="1600">
              <a:solidFill>
                <a:schemeClr val="accent5">
                  <a:lumMod val="75000"/>
                </a:schemeClr>
              </a:solidFill>
              <a:latin typeface="微软雅黑" pitchFamily="34" charset="-122"/>
              <a:ea typeface="微软雅黑" pitchFamily="34" charset="-122"/>
            </a:endParaRPr>
          </a:p>
          <a:p>
            <a:pPr indent="403225">
              <a:lnSpc>
                <a:spcPct val="150000"/>
              </a:lnSpc>
            </a:pPr>
            <a:r>
              <a:rPr lang="zh-CN" altLang="en-US" sz="1600" smtClean="0">
                <a:solidFill>
                  <a:schemeClr val="accent5">
                    <a:lumMod val="75000"/>
                  </a:schemeClr>
                </a:solidFill>
                <a:latin typeface="微软雅黑" pitchFamily="34" charset="-122"/>
                <a:ea typeface="微软雅黑" pitchFamily="34" charset="-122"/>
              </a:rPr>
              <a:t>以步长为</a:t>
            </a:r>
            <a:r>
              <a:rPr lang="en-US" altLang="zh-CN" sz="1600" smtClean="0">
                <a:solidFill>
                  <a:schemeClr val="accent5">
                    <a:lumMod val="75000"/>
                  </a:schemeClr>
                </a:solidFill>
                <a:latin typeface="微软雅黑" pitchFamily="34" charset="-122"/>
                <a:ea typeface="微软雅黑" pitchFamily="34" charset="-122"/>
              </a:rPr>
              <a:t>2</a:t>
            </a:r>
            <a:r>
              <a:rPr lang="zh-CN" altLang="en-US" sz="1600" smtClean="0">
                <a:solidFill>
                  <a:schemeClr val="accent5">
                    <a:lumMod val="75000"/>
                  </a:schemeClr>
                </a:solidFill>
                <a:latin typeface="微软雅黑" pitchFamily="34" charset="-122"/>
                <a:ea typeface="微软雅黑" pitchFamily="34" charset="-122"/>
              </a:rPr>
              <a:t>用</a:t>
            </a:r>
            <a:r>
              <a:rPr lang="en-US" altLang="zh-CN" sz="1600" smtClean="0">
                <a:solidFill>
                  <a:schemeClr val="accent5">
                    <a:lumMod val="75000"/>
                  </a:schemeClr>
                </a:solidFill>
                <a:latin typeface="微软雅黑" pitchFamily="34" charset="-122"/>
                <a:ea typeface="微软雅黑" pitchFamily="34" charset="-122"/>
              </a:rPr>
              <a:t>10~20</a:t>
            </a:r>
            <a:r>
              <a:rPr lang="zh-CN" altLang="en-US" sz="1600" smtClean="0">
                <a:solidFill>
                  <a:schemeClr val="accent5">
                    <a:lumMod val="75000"/>
                  </a:schemeClr>
                </a:solidFill>
                <a:latin typeface="微软雅黑" pitchFamily="34" charset="-122"/>
                <a:ea typeface="微软雅黑" pitchFamily="34" charset="-122"/>
              </a:rPr>
              <a:t>创建</a:t>
            </a:r>
            <a:r>
              <a:rPr lang="en-US" altLang="zh-CN" sz="1600" smtClean="0">
                <a:solidFill>
                  <a:schemeClr val="accent5">
                    <a:lumMod val="75000"/>
                  </a:schemeClr>
                </a:solidFill>
                <a:latin typeface="微软雅黑" pitchFamily="34" charset="-122"/>
                <a:ea typeface="微软雅黑" pitchFamily="34" charset="-122"/>
              </a:rPr>
              <a:t>ndarray</a:t>
            </a:r>
            <a:r>
              <a:rPr lang="zh-CN" altLang="en-US" sz="1600" smtClean="0">
                <a:solidFill>
                  <a:schemeClr val="accent5">
                    <a:lumMod val="75000"/>
                  </a:schemeClr>
                </a:solidFill>
                <a:latin typeface="微软雅黑" pitchFamily="34" charset="-122"/>
                <a:ea typeface="微软雅黑" pitchFamily="34" charset="-122"/>
              </a:rPr>
              <a:t>：</a:t>
            </a:r>
            <a:endParaRPr lang="en-US" altLang="zh-CN" sz="1600" smtClean="0">
              <a:solidFill>
                <a:schemeClr val="accent5">
                  <a:lumMod val="75000"/>
                </a:schemeClr>
              </a:solidFill>
              <a:latin typeface="微软雅黑" pitchFamily="34" charset="-122"/>
              <a:ea typeface="微软雅黑" pitchFamily="34" charset="-122"/>
            </a:endParaRPr>
          </a:p>
          <a:p>
            <a:pPr indent="403225">
              <a:lnSpc>
                <a:spcPct val="150000"/>
              </a:lnSpc>
            </a:pPr>
            <a:endParaRPr lang="en-US" altLang="zh-CN" sz="1600">
              <a:solidFill>
                <a:schemeClr val="accent5">
                  <a:lumMod val="75000"/>
                </a:schemeClr>
              </a:solidFill>
              <a:latin typeface="微软雅黑" pitchFamily="34" charset="-122"/>
              <a:ea typeface="微软雅黑" pitchFamily="34" charset="-122"/>
            </a:endParaRPr>
          </a:p>
          <a:p>
            <a:pPr indent="403225">
              <a:lnSpc>
                <a:spcPct val="150000"/>
              </a:lnSpc>
            </a:pPr>
            <a:endParaRPr lang="en-US" altLang="zh-CN" sz="1600" smtClean="0">
              <a:solidFill>
                <a:schemeClr val="accent5">
                  <a:lumMod val="75000"/>
                </a:schemeClr>
              </a:solidFill>
              <a:latin typeface="微软雅黑" pitchFamily="34" charset="-122"/>
              <a:ea typeface="微软雅黑" pitchFamily="34" charset="-122"/>
            </a:endParaRPr>
          </a:p>
          <a:p>
            <a:pPr indent="403225">
              <a:lnSpc>
                <a:spcPct val="150000"/>
              </a:lnSpc>
            </a:pPr>
            <a:endParaRPr lang="en-US" altLang="zh-CN" sz="1600">
              <a:solidFill>
                <a:schemeClr val="accent5">
                  <a:lumMod val="75000"/>
                </a:schemeClr>
              </a:solidFill>
              <a:latin typeface="微软雅黑" pitchFamily="34" charset="-122"/>
              <a:ea typeface="微软雅黑" pitchFamily="34" charset="-122"/>
            </a:endParaRPr>
          </a:p>
          <a:p>
            <a:pPr indent="403225">
              <a:lnSpc>
                <a:spcPct val="150000"/>
              </a:lnSpc>
            </a:pPr>
            <a:r>
              <a:rPr lang="zh-CN" altLang="en-US" sz="1600" smtClean="0">
                <a:solidFill>
                  <a:schemeClr val="accent5">
                    <a:lumMod val="75000"/>
                  </a:schemeClr>
                </a:solidFill>
                <a:latin typeface="微软雅黑" pitchFamily="34" charset="-122"/>
                <a:ea typeface="微软雅黑" pitchFamily="34" charset="-122"/>
              </a:rPr>
              <a:t>类似的，</a:t>
            </a:r>
            <a:r>
              <a:rPr lang="en-US" altLang="zh-CN" sz="1600" smtClean="0">
                <a:solidFill>
                  <a:schemeClr val="accent5">
                    <a:lumMod val="75000"/>
                  </a:schemeClr>
                </a:solidFill>
                <a:latin typeface="微软雅黑" pitchFamily="34" charset="-122"/>
                <a:ea typeface="微软雅黑" pitchFamily="34" charset="-122"/>
              </a:rPr>
              <a:t>linspace</a:t>
            </a:r>
            <a:r>
              <a:rPr lang="zh-CN" altLang="en-US" sz="1600" smtClean="0">
                <a:solidFill>
                  <a:schemeClr val="accent5">
                    <a:lumMod val="75000"/>
                  </a:schemeClr>
                </a:solidFill>
                <a:latin typeface="微软雅黑" pitchFamily="34" charset="-122"/>
                <a:ea typeface="微软雅黑" pitchFamily="34" charset="-122"/>
              </a:rPr>
              <a:t>函数可用于创建成等差关系的一维</a:t>
            </a:r>
            <a:r>
              <a:rPr lang="en-US" altLang="zh-CN" sz="1600" smtClean="0">
                <a:solidFill>
                  <a:schemeClr val="accent5">
                    <a:lumMod val="75000"/>
                  </a:schemeClr>
                </a:solidFill>
                <a:latin typeface="微软雅黑" pitchFamily="34" charset="-122"/>
                <a:ea typeface="微软雅黑" pitchFamily="34" charset="-122"/>
              </a:rPr>
              <a:t>ndarray</a:t>
            </a:r>
            <a:r>
              <a:rPr lang="zh-CN" altLang="en-US" sz="1600" smtClean="0">
                <a:solidFill>
                  <a:schemeClr val="accent5">
                    <a:lumMod val="75000"/>
                  </a:schemeClr>
                </a:solidFill>
                <a:latin typeface="微软雅黑" pitchFamily="34" charset="-122"/>
                <a:ea typeface="微软雅黑" pitchFamily="34" charset="-122"/>
              </a:rPr>
              <a:t>；</a:t>
            </a:r>
            <a:r>
              <a:rPr lang="en-US" altLang="zh-CN" sz="1600" smtClean="0">
                <a:solidFill>
                  <a:schemeClr val="accent5">
                    <a:lumMod val="75000"/>
                  </a:schemeClr>
                </a:solidFill>
                <a:latin typeface="微软雅黑" pitchFamily="34" charset="-122"/>
                <a:ea typeface="微软雅黑" pitchFamily="34" charset="-122"/>
              </a:rPr>
              <a:t>logspace</a:t>
            </a:r>
            <a:r>
              <a:rPr lang="zh-CN" altLang="en-US" sz="1600" smtClean="0">
                <a:solidFill>
                  <a:schemeClr val="accent5">
                    <a:lumMod val="75000"/>
                  </a:schemeClr>
                </a:solidFill>
                <a:latin typeface="微软雅黑" pitchFamily="34" charset="-122"/>
                <a:ea typeface="微软雅黑" pitchFamily="34" charset="-122"/>
              </a:rPr>
              <a:t>函数可用于创建等比关系的</a:t>
            </a:r>
            <a:r>
              <a:rPr lang="zh-CN" altLang="en-US" sz="1600">
                <a:solidFill>
                  <a:schemeClr val="accent5">
                    <a:lumMod val="75000"/>
                  </a:schemeClr>
                </a:solidFill>
                <a:latin typeface="微软雅黑" pitchFamily="34" charset="-122"/>
                <a:ea typeface="微软雅黑" pitchFamily="34" charset="-122"/>
              </a:rPr>
              <a:t>一维</a:t>
            </a:r>
            <a:r>
              <a:rPr lang="en-US" altLang="zh-CN" sz="1600" smtClean="0">
                <a:solidFill>
                  <a:schemeClr val="accent5">
                    <a:lumMod val="75000"/>
                  </a:schemeClr>
                </a:solidFill>
                <a:latin typeface="微软雅黑" pitchFamily="34" charset="-122"/>
                <a:ea typeface="微软雅黑" pitchFamily="34" charset="-122"/>
              </a:rPr>
              <a:t>ndarray</a:t>
            </a:r>
            <a:r>
              <a:rPr lang="zh-CN" altLang="en-US" sz="1600" smtClean="0">
                <a:solidFill>
                  <a:schemeClr val="accent5">
                    <a:lumMod val="75000"/>
                  </a:schemeClr>
                </a:solidFill>
                <a:latin typeface="微软雅黑" pitchFamily="34" charset="-122"/>
                <a:ea typeface="微软雅黑" pitchFamily="34" charset="-122"/>
              </a:rPr>
              <a:t>。</a:t>
            </a:r>
            <a:endParaRPr lang="en-US" altLang="zh-CN" sz="1600">
              <a:solidFill>
                <a:schemeClr val="accent5">
                  <a:lumMod val="75000"/>
                </a:schemeClr>
              </a:solidFill>
              <a:latin typeface="微软雅黑" pitchFamily="34" charset="-122"/>
              <a:ea typeface="微软雅黑" pitchFamily="34" charset="-122"/>
            </a:endParaRPr>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624" y="2276872"/>
            <a:ext cx="2857500" cy="247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31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90570" y="2863602"/>
            <a:ext cx="1562857" cy="11317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31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07417" y="4519785"/>
            <a:ext cx="1729165" cy="3649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317"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07416" y="5080896"/>
            <a:ext cx="1008599" cy="1652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749925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randombar(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randombar(horizontal)">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randombar(horizontal)">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3" presetClass="entr" presetSubtype="16" fill="hold" nodeType="clickEffect">
                                  <p:stCondLst>
                                    <p:cond delay="0"/>
                                  </p:stCondLst>
                                  <p:childTnLst>
                                    <p:set>
                                      <p:cBhvr>
                                        <p:cTn id="21" dur="1" fill="hold">
                                          <p:stCondLst>
                                            <p:cond delay="0"/>
                                          </p:stCondLst>
                                        </p:cTn>
                                        <p:tgtEl>
                                          <p:spTgt spid="13314"/>
                                        </p:tgtEl>
                                        <p:attrNameLst>
                                          <p:attrName>style.visibility</p:attrName>
                                        </p:attrNameLst>
                                      </p:cBhvr>
                                      <p:to>
                                        <p:strVal val="visible"/>
                                      </p:to>
                                    </p:set>
                                    <p:anim calcmode="lin" valueType="num">
                                      <p:cBhvr>
                                        <p:cTn id="22" dur="500" fill="hold"/>
                                        <p:tgtEl>
                                          <p:spTgt spid="13314"/>
                                        </p:tgtEl>
                                        <p:attrNameLst>
                                          <p:attrName>ppt_w</p:attrName>
                                        </p:attrNameLst>
                                      </p:cBhvr>
                                      <p:tavLst>
                                        <p:tav tm="0">
                                          <p:val>
                                            <p:fltVal val="0"/>
                                          </p:val>
                                        </p:tav>
                                        <p:tav tm="100000">
                                          <p:val>
                                            <p:strVal val="#ppt_w"/>
                                          </p:val>
                                        </p:tav>
                                      </p:tavLst>
                                    </p:anim>
                                    <p:anim calcmode="lin" valueType="num">
                                      <p:cBhvr>
                                        <p:cTn id="23" dur="500" fill="hold"/>
                                        <p:tgtEl>
                                          <p:spTgt spid="13314"/>
                                        </p:tgtEl>
                                        <p:attrNameLst>
                                          <p:attrName>ppt_h</p:attrName>
                                        </p:attrNameLst>
                                      </p:cBhvr>
                                      <p:tavLst>
                                        <p:tav tm="0">
                                          <p:val>
                                            <p:fltVal val="0"/>
                                          </p:val>
                                        </p:tav>
                                        <p:tav tm="100000">
                                          <p:val>
                                            <p:strVal val="#ppt_h"/>
                                          </p:val>
                                        </p:tav>
                                      </p:tavLst>
                                    </p:anim>
                                    <p:animEffect transition="in" filter="fade">
                                      <p:cBhvr>
                                        <p:cTn id="24" dur="500"/>
                                        <p:tgtEl>
                                          <p:spTgt spid="13314"/>
                                        </p:tgtEl>
                                      </p:cBhvr>
                                    </p:animEffect>
                                  </p:childTnLst>
                                </p:cTn>
                              </p:par>
                            </p:childTnLst>
                          </p:cTn>
                        </p:par>
                      </p:childTnLst>
                    </p:cTn>
                  </p:par>
                  <p:par>
                    <p:cTn id="25" fill="hold">
                      <p:stCondLst>
                        <p:cond delay="indefinite"/>
                      </p:stCondLst>
                      <p:childTnLst>
                        <p:par>
                          <p:cTn id="26" fill="hold">
                            <p:stCondLst>
                              <p:cond delay="0"/>
                            </p:stCondLst>
                            <p:childTnLst>
                              <p:par>
                                <p:cTn id="27" presetID="14" presetClass="entr" presetSubtype="10" fill="hold" nodeType="clickEffect">
                                  <p:stCondLst>
                                    <p:cond delay="0"/>
                                  </p:stCondLst>
                                  <p:childTnLst>
                                    <p:set>
                                      <p:cBhvr>
                                        <p:cTn id="28" dur="1" fill="hold">
                                          <p:stCondLst>
                                            <p:cond delay="0"/>
                                          </p:stCondLst>
                                        </p:cTn>
                                        <p:tgtEl>
                                          <p:spTgt spid="5">
                                            <p:txEl>
                                              <p:pRg st="4" end="4"/>
                                            </p:txEl>
                                          </p:spTgt>
                                        </p:tgtEl>
                                        <p:attrNameLst>
                                          <p:attrName>style.visibility</p:attrName>
                                        </p:attrNameLst>
                                      </p:cBhvr>
                                      <p:to>
                                        <p:strVal val="visible"/>
                                      </p:to>
                                    </p:set>
                                    <p:animEffect transition="in" filter="randombar(horizontal)">
                                      <p:cBhvr>
                                        <p:cTn id="29" dur="500"/>
                                        <p:tgtEl>
                                          <p:spTgt spid="5">
                                            <p:txEl>
                                              <p:pRg st="4" end="4"/>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53" presetClass="entr" presetSubtype="16" fill="hold" nodeType="clickEffect">
                                  <p:stCondLst>
                                    <p:cond delay="0"/>
                                  </p:stCondLst>
                                  <p:childTnLst>
                                    <p:set>
                                      <p:cBhvr>
                                        <p:cTn id="33" dur="1" fill="hold">
                                          <p:stCondLst>
                                            <p:cond delay="0"/>
                                          </p:stCondLst>
                                        </p:cTn>
                                        <p:tgtEl>
                                          <p:spTgt spid="13315"/>
                                        </p:tgtEl>
                                        <p:attrNameLst>
                                          <p:attrName>style.visibility</p:attrName>
                                        </p:attrNameLst>
                                      </p:cBhvr>
                                      <p:to>
                                        <p:strVal val="visible"/>
                                      </p:to>
                                    </p:set>
                                    <p:anim calcmode="lin" valueType="num">
                                      <p:cBhvr>
                                        <p:cTn id="34" dur="500" fill="hold"/>
                                        <p:tgtEl>
                                          <p:spTgt spid="13315"/>
                                        </p:tgtEl>
                                        <p:attrNameLst>
                                          <p:attrName>ppt_w</p:attrName>
                                        </p:attrNameLst>
                                      </p:cBhvr>
                                      <p:tavLst>
                                        <p:tav tm="0">
                                          <p:val>
                                            <p:fltVal val="0"/>
                                          </p:val>
                                        </p:tav>
                                        <p:tav tm="100000">
                                          <p:val>
                                            <p:strVal val="#ppt_w"/>
                                          </p:val>
                                        </p:tav>
                                      </p:tavLst>
                                    </p:anim>
                                    <p:anim calcmode="lin" valueType="num">
                                      <p:cBhvr>
                                        <p:cTn id="35" dur="500" fill="hold"/>
                                        <p:tgtEl>
                                          <p:spTgt spid="13315"/>
                                        </p:tgtEl>
                                        <p:attrNameLst>
                                          <p:attrName>ppt_h</p:attrName>
                                        </p:attrNameLst>
                                      </p:cBhvr>
                                      <p:tavLst>
                                        <p:tav tm="0">
                                          <p:val>
                                            <p:fltVal val="0"/>
                                          </p:val>
                                        </p:tav>
                                        <p:tav tm="100000">
                                          <p:val>
                                            <p:strVal val="#ppt_h"/>
                                          </p:val>
                                        </p:tav>
                                      </p:tavLst>
                                    </p:anim>
                                    <p:animEffect transition="in" filter="fade">
                                      <p:cBhvr>
                                        <p:cTn id="36" dur="500"/>
                                        <p:tgtEl>
                                          <p:spTgt spid="13315"/>
                                        </p:tgtEl>
                                      </p:cBhvr>
                                    </p:animEffect>
                                  </p:childTnLst>
                                </p:cTn>
                              </p:par>
                            </p:childTnLst>
                          </p:cTn>
                        </p:par>
                      </p:childTnLst>
                    </p:cTn>
                  </p:par>
                  <p:par>
                    <p:cTn id="37" fill="hold">
                      <p:stCondLst>
                        <p:cond delay="indefinite"/>
                      </p:stCondLst>
                      <p:childTnLst>
                        <p:par>
                          <p:cTn id="38" fill="hold">
                            <p:stCondLst>
                              <p:cond delay="0"/>
                            </p:stCondLst>
                            <p:childTnLst>
                              <p:par>
                                <p:cTn id="39" presetID="14" presetClass="entr" presetSubtype="10" fill="hold" nodeType="clickEffect">
                                  <p:stCondLst>
                                    <p:cond delay="0"/>
                                  </p:stCondLst>
                                  <p:childTnLst>
                                    <p:set>
                                      <p:cBhvr>
                                        <p:cTn id="40" dur="1" fill="hold">
                                          <p:stCondLst>
                                            <p:cond delay="0"/>
                                          </p:stCondLst>
                                        </p:cTn>
                                        <p:tgtEl>
                                          <p:spTgt spid="5">
                                            <p:txEl>
                                              <p:pRg st="8" end="8"/>
                                            </p:txEl>
                                          </p:spTgt>
                                        </p:tgtEl>
                                        <p:attrNameLst>
                                          <p:attrName>style.visibility</p:attrName>
                                        </p:attrNameLst>
                                      </p:cBhvr>
                                      <p:to>
                                        <p:strVal val="visible"/>
                                      </p:to>
                                    </p:set>
                                    <p:animEffect transition="in" filter="randombar(horizontal)">
                                      <p:cBhvr>
                                        <p:cTn id="41" dur="500"/>
                                        <p:tgtEl>
                                          <p:spTgt spid="5">
                                            <p:txEl>
                                              <p:pRg st="8" end="8"/>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53" presetClass="entr" presetSubtype="16" fill="hold" nodeType="clickEffect">
                                  <p:stCondLst>
                                    <p:cond delay="0"/>
                                  </p:stCondLst>
                                  <p:childTnLst>
                                    <p:set>
                                      <p:cBhvr>
                                        <p:cTn id="45" dur="1" fill="hold">
                                          <p:stCondLst>
                                            <p:cond delay="0"/>
                                          </p:stCondLst>
                                        </p:cTn>
                                        <p:tgtEl>
                                          <p:spTgt spid="13316"/>
                                        </p:tgtEl>
                                        <p:attrNameLst>
                                          <p:attrName>style.visibility</p:attrName>
                                        </p:attrNameLst>
                                      </p:cBhvr>
                                      <p:to>
                                        <p:strVal val="visible"/>
                                      </p:to>
                                    </p:set>
                                    <p:anim calcmode="lin" valueType="num">
                                      <p:cBhvr>
                                        <p:cTn id="46" dur="500" fill="hold"/>
                                        <p:tgtEl>
                                          <p:spTgt spid="13316"/>
                                        </p:tgtEl>
                                        <p:attrNameLst>
                                          <p:attrName>ppt_w</p:attrName>
                                        </p:attrNameLst>
                                      </p:cBhvr>
                                      <p:tavLst>
                                        <p:tav tm="0">
                                          <p:val>
                                            <p:fltVal val="0"/>
                                          </p:val>
                                        </p:tav>
                                        <p:tav tm="100000">
                                          <p:val>
                                            <p:strVal val="#ppt_w"/>
                                          </p:val>
                                        </p:tav>
                                      </p:tavLst>
                                    </p:anim>
                                    <p:anim calcmode="lin" valueType="num">
                                      <p:cBhvr>
                                        <p:cTn id="47" dur="500" fill="hold"/>
                                        <p:tgtEl>
                                          <p:spTgt spid="13316"/>
                                        </p:tgtEl>
                                        <p:attrNameLst>
                                          <p:attrName>ppt_h</p:attrName>
                                        </p:attrNameLst>
                                      </p:cBhvr>
                                      <p:tavLst>
                                        <p:tav tm="0">
                                          <p:val>
                                            <p:fltVal val="0"/>
                                          </p:val>
                                        </p:tav>
                                        <p:tav tm="100000">
                                          <p:val>
                                            <p:strVal val="#ppt_h"/>
                                          </p:val>
                                        </p:tav>
                                      </p:tavLst>
                                    </p:anim>
                                    <p:animEffect transition="in" filter="fade">
                                      <p:cBhvr>
                                        <p:cTn id="48" dur="500"/>
                                        <p:tgtEl>
                                          <p:spTgt spid="13316"/>
                                        </p:tgtEl>
                                      </p:cBhvr>
                                    </p:animEffect>
                                  </p:childTnLst>
                                </p:cTn>
                              </p:par>
                            </p:childTnLst>
                          </p:cTn>
                        </p:par>
                      </p:childTnLst>
                    </p:cTn>
                  </p:par>
                  <p:par>
                    <p:cTn id="49" fill="hold">
                      <p:stCondLst>
                        <p:cond delay="indefinite"/>
                      </p:stCondLst>
                      <p:childTnLst>
                        <p:par>
                          <p:cTn id="50" fill="hold">
                            <p:stCondLst>
                              <p:cond delay="0"/>
                            </p:stCondLst>
                            <p:childTnLst>
                              <p:par>
                                <p:cTn id="51" presetID="53" presetClass="entr" presetSubtype="16" fill="hold" nodeType="clickEffect">
                                  <p:stCondLst>
                                    <p:cond delay="0"/>
                                  </p:stCondLst>
                                  <p:childTnLst>
                                    <p:set>
                                      <p:cBhvr>
                                        <p:cTn id="52" dur="1" fill="hold">
                                          <p:stCondLst>
                                            <p:cond delay="0"/>
                                          </p:stCondLst>
                                        </p:cTn>
                                        <p:tgtEl>
                                          <p:spTgt spid="13317"/>
                                        </p:tgtEl>
                                        <p:attrNameLst>
                                          <p:attrName>style.visibility</p:attrName>
                                        </p:attrNameLst>
                                      </p:cBhvr>
                                      <p:to>
                                        <p:strVal val="visible"/>
                                      </p:to>
                                    </p:set>
                                    <p:anim calcmode="lin" valueType="num">
                                      <p:cBhvr>
                                        <p:cTn id="53" dur="500" fill="hold"/>
                                        <p:tgtEl>
                                          <p:spTgt spid="13317"/>
                                        </p:tgtEl>
                                        <p:attrNameLst>
                                          <p:attrName>ppt_w</p:attrName>
                                        </p:attrNameLst>
                                      </p:cBhvr>
                                      <p:tavLst>
                                        <p:tav tm="0">
                                          <p:val>
                                            <p:fltVal val="0"/>
                                          </p:val>
                                        </p:tav>
                                        <p:tav tm="100000">
                                          <p:val>
                                            <p:strVal val="#ppt_w"/>
                                          </p:val>
                                        </p:tav>
                                      </p:tavLst>
                                    </p:anim>
                                    <p:anim calcmode="lin" valueType="num">
                                      <p:cBhvr>
                                        <p:cTn id="54" dur="500" fill="hold"/>
                                        <p:tgtEl>
                                          <p:spTgt spid="13317"/>
                                        </p:tgtEl>
                                        <p:attrNameLst>
                                          <p:attrName>ppt_h</p:attrName>
                                        </p:attrNameLst>
                                      </p:cBhvr>
                                      <p:tavLst>
                                        <p:tav tm="0">
                                          <p:val>
                                            <p:fltVal val="0"/>
                                          </p:val>
                                        </p:tav>
                                        <p:tav tm="100000">
                                          <p:val>
                                            <p:strVal val="#ppt_h"/>
                                          </p:val>
                                        </p:tav>
                                      </p:tavLst>
                                    </p:anim>
                                    <p:animEffect transition="in" filter="fade">
                                      <p:cBhvr>
                                        <p:cTn id="55" dur="500"/>
                                        <p:tgtEl>
                                          <p:spTgt spid="13317"/>
                                        </p:tgtEl>
                                      </p:cBhvr>
                                    </p:animEffect>
                                  </p:childTnLst>
                                </p:cTn>
                              </p:par>
                            </p:childTnLst>
                          </p:cTn>
                        </p:par>
                      </p:childTnLst>
                    </p:cTn>
                  </p:par>
                  <p:par>
                    <p:cTn id="56" fill="hold">
                      <p:stCondLst>
                        <p:cond delay="indefinite"/>
                      </p:stCondLst>
                      <p:childTnLst>
                        <p:par>
                          <p:cTn id="57" fill="hold">
                            <p:stCondLst>
                              <p:cond delay="0"/>
                            </p:stCondLst>
                            <p:childTnLst>
                              <p:par>
                                <p:cTn id="58" presetID="14" presetClass="entr" presetSubtype="10" fill="hold" nodeType="clickEffect">
                                  <p:stCondLst>
                                    <p:cond delay="0"/>
                                  </p:stCondLst>
                                  <p:childTnLst>
                                    <p:set>
                                      <p:cBhvr>
                                        <p:cTn id="59" dur="1" fill="hold">
                                          <p:stCondLst>
                                            <p:cond delay="0"/>
                                          </p:stCondLst>
                                        </p:cTn>
                                        <p:tgtEl>
                                          <p:spTgt spid="5">
                                            <p:txEl>
                                              <p:pRg st="12" end="12"/>
                                            </p:txEl>
                                          </p:spTgt>
                                        </p:tgtEl>
                                        <p:attrNameLst>
                                          <p:attrName>style.visibility</p:attrName>
                                        </p:attrNameLst>
                                      </p:cBhvr>
                                      <p:to>
                                        <p:strVal val="visible"/>
                                      </p:to>
                                    </p:set>
                                    <p:animEffect transition="in" filter="randombar(horizontal)">
                                      <p:cBhvr>
                                        <p:cTn id="60" dur="500"/>
                                        <p:tgtEl>
                                          <p:spTgt spid="5">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3568" y="908720"/>
            <a:ext cx="7776864" cy="1754326"/>
          </a:xfrm>
          <a:prstGeom prst="rect">
            <a:avLst/>
          </a:prstGeom>
          <a:noFill/>
        </p:spPr>
        <p:txBody>
          <a:bodyPr wrap="square" rtlCol="0">
            <a:spAutoFit/>
          </a:bodyPr>
          <a:lstStyle/>
          <a:p>
            <a:pPr>
              <a:lnSpc>
                <a:spcPct val="200000"/>
              </a:lnSpc>
            </a:pPr>
            <a:r>
              <a:rPr lang="en-US" altLang="zh-CN" b="1" smtClean="0">
                <a:solidFill>
                  <a:schemeClr val="accent5">
                    <a:lumMod val="50000"/>
                  </a:schemeClr>
                </a:solidFill>
                <a:latin typeface="微软雅黑" pitchFamily="34" charset="-122"/>
                <a:ea typeface="微软雅黑" pitchFamily="34" charset="-122"/>
              </a:rPr>
              <a:t>NumPy</a:t>
            </a:r>
            <a:r>
              <a:rPr lang="zh-CN" altLang="en-US" b="1" smtClean="0">
                <a:solidFill>
                  <a:schemeClr val="accent5">
                    <a:lumMod val="50000"/>
                  </a:schemeClr>
                </a:solidFill>
                <a:latin typeface="微软雅黑" pitchFamily="34" charset="-122"/>
                <a:ea typeface="微软雅黑" pitchFamily="34" charset="-122"/>
              </a:rPr>
              <a:t>创建数组</a:t>
            </a:r>
            <a:r>
              <a:rPr lang="en-US" altLang="zh-CN" b="1" smtClean="0">
                <a:solidFill>
                  <a:schemeClr val="accent5">
                    <a:lumMod val="50000"/>
                  </a:schemeClr>
                </a:solidFill>
                <a:latin typeface="微软雅黑" pitchFamily="34" charset="-122"/>
                <a:ea typeface="微软雅黑" pitchFamily="34" charset="-122"/>
              </a:rPr>
              <a:t>—array</a:t>
            </a:r>
            <a:r>
              <a:rPr lang="zh-CN" altLang="en-US" b="1" smtClean="0">
                <a:solidFill>
                  <a:schemeClr val="accent5">
                    <a:lumMod val="50000"/>
                  </a:schemeClr>
                </a:solidFill>
                <a:latin typeface="微软雅黑" pitchFamily="34" charset="-122"/>
                <a:ea typeface="微软雅黑" pitchFamily="34" charset="-122"/>
              </a:rPr>
              <a:t>函数</a:t>
            </a:r>
            <a:endParaRPr lang="en-US" altLang="zh-CN" b="1">
              <a:solidFill>
                <a:schemeClr val="accent5">
                  <a:lumMod val="50000"/>
                </a:schemeClr>
              </a:solidFill>
              <a:latin typeface="微软雅黑" pitchFamily="34" charset="-122"/>
              <a:ea typeface="微软雅黑" pitchFamily="34" charset="-122"/>
            </a:endParaRPr>
          </a:p>
          <a:p>
            <a:pPr marL="344488" indent="-344488">
              <a:lnSpc>
                <a:spcPct val="150000"/>
              </a:lnSpc>
              <a:buFont typeface="+mj-lt"/>
              <a:buAutoNum type="arabicPeriod" startAt="2"/>
            </a:pPr>
            <a:r>
              <a:rPr lang="en-US" altLang="zh-CN" sz="1600" b="1" smtClean="0">
                <a:solidFill>
                  <a:schemeClr val="accent5">
                    <a:lumMod val="75000"/>
                  </a:schemeClr>
                </a:solidFill>
                <a:latin typeface="微软雅黑" pitchFamily="34" charset="-122"/>
                <a:ea typeface="微软雅黑" pitchFamily="34" charset="-122"/>
              </a:rPr>
              <a:t>array</a:t>
            </a:r>
            <a:r>
              <a:rPr lang="zh-CN" altLang="en-US" sz="1600" b="1" smtClean="0">
                <a:solidFill>
                  <a:schemeClr val="accent5">
                    <a:lumMod val="75000"/>
                  </a:schemeClr>
                </a:solidFill>
                <a:latin typeface="微软雅黑" pitchFamily="34" charset="-122"/>
                <a:ea typeface="微软雅黑" pitchFamily="34" charset="-122"/>
              </a:rPr>
              <a:t>函数</a:t>
            </a:r>
            <a:endParaRPr lang="en-US" altLang="zh-CN" sz="1600" b="1" smtClean="0">
              <a:solidFill>
                <a:schemeClr val="accent5">
                  <a:lumMod val="75000"/>
                </a:schemeClr>
              </a:solidFill>
              <a:latin typeface="微软雅黑" pitchFamily="34" charset="-122"/>
              <a:ea typeface="微软雅黑" pitchFamily="34" charset="-122"/>
            </a:endParaRPr>
          </a:p>
          <a:p>
            <a:pPr indent="403225">
              <a:lnSpc>
                <a:spcPct val="150000"/>
              </a:lnSpc>
            </a:pPr>
            <a:endParaRPr lang="en-US" altLang="zh-CN" sz="1600" smtClean="0">
              <a:solidFill>
                <a:schemeClr val="accent5">
                  <a:lumMod val="75000"/>
                </a:schemeClr>
              </a:solidFill>
              <a:latin typeface="微软雅黑" pitchFamily="34" charset="-122"/>
              <a:ea typeface="微软雅黑" pitchFamily="34" charset="-122"/>
            </a:endParaRPr>
          </a:p>
          <a:p>
            <a:pPr>
              <a:lnSpc>
                <a:spcPct val="150000"/>
              </a:lnSpc>
            </a:pPr>
            <a:r>
              <a:rPr lang="zh-CN" altLang="en-US" sz="1600" smtClean="0">
                <a:solidFill>
                  <a:schemeClr val="accent5">
                    <a:lumMod val="75000"/>
                  </a:schemeClr>
                </a:solidFill>
                <a:latin typeface="微软雅黑" pitchFamily="34" charset="-122"/>
                <a:ea typeface="微软雅黑" pitchFamily="34" charset="-122"/>
              </a:rPr>
              <a:t>参数说明如下：</a:t>
            </a:r>
            <a:endParaRPr lang="en-US" altLang="zh-CN" sz="1600">
              <a:solidFill>
                <a:schemeClr val="accent5">
                  <a:lumMod val="75000"/>
                </a:schemeClr>
              </a:solidFill>
              <a:latin typeface="微软雅黑" pitchFamily="34" charset="-122"/>
              <a:ea typeface="微软雅黑" pitchFamily="34" charset="-122"/>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365" y="2780928"/>
            <a:ext cx="4001269" cy="2275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9755" y="1988840"/>
            <a:ext cx="5610225" cy="200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504679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randombar(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randombar(horizontal)">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3" presetClass="entr" presetSubtype="16" fill="hold" nodeType="clickEffect">
                                  <p:stCondLst>
                                    <p:cond delay="0"/>
                                  </p:stCondLst>
                                  <p:childTnLst>
                                    <p:set>
                                      <p:cBhvr>
                                        <p:cTn id="16" dur="1" fill="hold">
                                          <p:stCondLst>
                                            <p:cond delay="0"/>
                                          </p:stCondLst>
                                        </p:cTn>
                                        <p:tgtEl>
                                          <p:spTgt spid="2051"/>
                                        </p:tgtEl>
                                        <p:attrNameLst>
                                          <p:attrName>style.visibility</p:attrName>
                                        </p:attrNameLst>
                                      </p:cBhvr>
                                      <p:to>
                                        <p:strVal val="visible"/>
                                      </p:to>
                                    </p:set>
                                    <p:anim calcmode="lin" valueType="num">
                                      <p:cBhvr>
                                        <p:cTn id="17" dur="500" fill="hold"/>
                                        <p:tgtEl>
                                          <p:spTgt spid="2051"/>
                                        </p:tgtEl>
                                        <p:attrNameLst>
                                          <p:attrName>ppt_w</p:attrName>
                                        </p:attrNameLst>
                                      </p:cBhvr>
                                      <p:tavLst>
                                        <p:tav tm="0">
                                          <p:val>
                                            <p:fltVal val="0"/>
                                          </p:val>
                                        </p:tav>
                                        <p:tav tm="100000">
                                          <p:val>
                                            <p:strVal val="#ppt_w"/>
                                          </p:val>
                                        </p:tav>
                                      </p:tavLst>
                                    </p:anim>
                                    <p:anim calcmode="lin" valueType="num">
                                      <p:cBhvr>
                                        <p:cTn id="18" dur="500" fill="hold"/>
                                        <p:tgtEl>
                                          <p:spTgt spid="2051"/>
                                        </p:tgtEl>
                                        <p:attrNameLst>
                                          <p:attrName>ppt_h</p:attrName>
                                        </p:attrNameLst>
                                      </p:cBhvr>
                                      <p:tavLst>
                                        <p:tav tm="0">
                                          <p:val>
                                            <p:fltVal val="0"/>
                                          </p:val>
                                        </p:tav>
                                        <p:tav tm="100000">
                                          <p:val>
                                            <p:strVal val="#ppt_h"/>
                                          </p:val>
                                        </p:tav>
                                      </p:tavLst>
                                    </p:anim>
                                    <p:animEffect transition="in" filter="fade">
                                      <p:cBhvr>
                                        <p:cTn id="19" dur="500"/>
                                        <p:tgtEl>
                                          <p:spTgt spid="2051"/>
                                        </p:tgtEl>
                                      </p:cBhvr>
                                    </p:animEffect>
                                  </p:childTnLst>
                                </p:cTn>
                              </p:par>
                            </p:childTnLst>
                          </p:cTn>
                        </p:par>
                      </p:childTnLst>
                    </p:cTn>
                  </p:par>
                  <p:par>
                    <p:cTn id="20" fill="hold">
                      <p:stCondLst>
                        <p:cond delay="indefinite"/>
                      </p:stCondLst>
                      <p:childTnLst>
                        <p:par>
                          <p:cTn id="21" fill="hold">
                            <p:stCondLst>
                              <p:cond delay="0"/>
                            </p:stCondLst>
                            <p:childTnLst>
                              <p:par>
                                <p:cTn id="22" presetID="14" presetClass="entr" presetSubtype="10" fill="hold" nodeType="clickEffect">
                                  <p:stCondLst>
                                    <p:cond delay="0"/>
                                  </p:stCondLst>
                                  <p:childTnLst>
                                    <p:set>
                                      <p:cBhvr>
                                        <p:cTn id="23" dur="1" fill="hold">
                                          <p:stCondLst>
                                            <p:cond delay="0"/>
                                          </p:stCondLst>
                                        </p:cTn>
                                        <p:tgtEl>
                                          <p:spTgt spid="5">
                                            <p:txEl>
                                              <p:pRg st="3" end="3"/>
                                            </p:txEl>
                                          </p:spTgt>
                                        </p:tgtEl>
                                        <p:attrNameLst>
                                          <p:attrName>style.visibility</p:attrName>
                                        </p:attrNameLst>
                                      </p:cBhvr>
                                      <p:to>
                                        <p:strVal val="visible"/>
                                      </p:to>
                                    </p:set>
                                    <p:animEffect transition="in" filter="randombar(horizontal)">
                                      <p:cBhvr>
                                        <p:cTn id="24" dur="500"/>
                                        <p:tgtEl>
                                          <p:spTgt spid="5">
                                            <p:txEl>
                                              <p:pRg st="3" end="3"/>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53" presetClass="entr" presetSubtype="16" fill="hold" nodeType="clickEffect">
                                  <p:stCondLst>
                                    <p:cond delay="0"/>
                                  </p:stCondLst>
                                  <p:childTnLst>
                                    <p:set>
                                      <p:cBhvr>
                                        <p:cTn id="28" dur="1" fill="hold">
                                          <p:stCondLst>
                                            <p:cond delay="0"/>
                                          </p:stCondLst>
                                        </p:cTn>
                                        <p:tgtEl>
                                          <p:spTgt spid="2050"/>
                                        </p:tgtEl>
                                        <p:attrNameLst>
                                          <p:attrName>style.visibility</p:attrName>
                                        </p:attrNameLst>
                                      </p:cBhvr>
                                      <p:to>
                                        <p:strVal val="visible"/>
                                      </p:to>
                                    </p:set>
                                    <p:anim calcmode="lin" valueType="num">
                                      <p:cBhvr>
                                        <p:cTn id="29" dur="500" fill="hold"/>
                                        <p:tgtEl>
                                          <p:spTgt spid="2050"/>
                                        </p:tgtEl>
                                        <p:attrNameLst>
                                          <p:attrName>ppt_w</p:attrName>
                                        </p:attrNameLst>
                                      </p:cBhvr>
                                      <p:tavLst>
                                        <p:tav tm="0">
                                          <p:val>
                                            <p:fltVal val="0"/>
                                          </p:val>
                                        </p:tav>
                                        <p:tav tm="100000">
                                          <p:val>
                                            <p:strVal val="#ppt_w"/>
                                          </p:val>
                                        </p:tav>
                                      </p:tavLst>
                                    </p:anim>
                                    <p:anim calcmode="lin" valueType="num">
                                      <p:cBhvr>
                                        <p:cTn id="30" dur="500" fill="hold"/>
                                        <p:tgtEl>
                                          <p:spTgt spid="2050"/>
                                        </p:tgtEl>
                                        <p:attrNameLst>
                                          <p:attrName>ppt_h</p:attrName>
                                        </p:attrNameLst>
                                      </p:cBhvr>
                                      <p:tavLst>
                                        <p:tav tm="0">
                                          <p:val>
                                            <p:fltVal val="0"/>
                                          </p:val>
                                        </p:tav>
                                        <p:tav tm="100000">
                                          <p:val>
                                            <p:strVal val="#ppt_h"/>
                                          </p:val>
                                        </p:tav>
                                      </p:tavLst>
                                    </p:anim>
                                    <p:animEffect transition="in" filter="fade">
                                      <p:cBhvr>
                                        <p:cTn id="31"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3568" y="908720"/>
            <a:ext cx="7776864" cy="418191"/>
          </a:xfrm>
          <a:prstGeom prst="rect">
            <a:avLst/>
          </a:prstGeom>
          <a:noFill/>
        </p:spPr>
        <p:txBody>
          <a:bodyPr wrap="square" rtlCol="0">
            <a:spAutoFit/>
          </a:bodyPr>
          <a:lstStyle/>
          <a:p>
            <a:pPr indent="403225">
              <a:lnSpc>
                <a:spcPct val="150000"/>
              </a:lnSpc>
            </a:pPr>
            <a:r>
              <a:rPr lang="zh-CN" altLang="en-US" sz="1600" smtClean="0">
                <a:solidFill>
                  <a:schemeClr val="accent5">
                    <a:lumMod val="75000"/>
                  </a:schemeClr>
                </a:solidFill>
                <a:latin typeface="微软雅黑" pitchFamily="34" charset="-122"/>
                <a:ea typeface="微软雅黑" pitchFamily="34" charset="-122"/>
              </a:rPr>
              <a:t>例：使用</a:t>
            </a:r>
            <a:r>
              <a:rPr lang="en-US" altLang="zh-CN" sz="1600" smtClean="0">
                <a:solidFill>
                  <a:schemeClr val="accent5">
                    <a:lumMod val="75000"/>
                  </a:schemeClr>
                </a:solidFill>
                <a:latin typeface="微软雅黑" pitchFamily="34" charset="-122"/>
                <a:ea typeface="微软雅黑" pitchFamily="34" charset="-122"/>
              </a:rPr>
              <a:t>array</a:t>
            </a:r>
            <a:r>
              <a:rPr lang="zh-CN" altLang="en-US" sz="1600" smtClean="0">
                <a:solidFill>
                  <a:schemeClr val="accent5">
                    <a:lumMod val="75000"/>
                  </a:schemeClr>
                </a:solidFill>
                <a:latin typeface="微软雅黑" pitchFamily="34" charset="-122"/>
                <a:ea typeface="微软雅黑" pitchFamily="34" charset="-122"/>
              </a:rPr>
              <a:t>函数分别创建一维、二维以及复数数组。</a:t>
            </a:r>
            <a:endParaRPr lang="en-US" altLang="zh-CN" sz="1600">
              <a:solidFill>
                <a:schemeClr val="accent5">
                  <a:lumMod val="75000"/>
                </a:schemeClr>
              </a:solidFill>
              <a:latin typeface="微软雅黑" pitchFamily="34" charset="-122"/>
              <a:ea typeface="微软雅黑" pitchFamily="34" charset="-122"/>
            </a:endParaRPr>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88024" y="3052217"/>
            <a:ext cx="1524000" cy="866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7624" y="1556792"/>
            <a:ext cx="3238500" cy="2362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048761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arn(inVertic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nodeType="clickEffect">
                                  <p:stCondLst>
                                    <p:cond delay="0"/>
                                  </p:stCondLst>
                                  <p:childTnLst>
                                    <p:set>
                                      <p:cBhvr>
                                        <p:cTn id="11" dur="1" fill="hold">
                                          <p:stCondLst>
                                            <p:cond delay="0"/>
                                          </p:stCondLst>
                                        </p:cTn>
                                        <p:tgtEl>
                                          <p:spTgt spid="3076"/>
                                        </p:tgtEl>
                                        <p:attrNameLst>
                                          <p:attrName>style.visibility</p:attrName>
                                        </p:attrNameLst>
                                      </p:cBhvr>
                                      <p:to>
                                        <p:strVal val="visible"/>
                                      </p:to>
                                    </p:set>
                                    <p:anim calcmode="lin" valueType="num">
                                      <p:cBhvr>
                                        <p:cTn id="12" dur="500" fill="hold"/>
                                        <p:tgtEl>
                                          <p:spTgt spid="3076"/>
                                        </p:tgtEl>
                                        <p:attrNameLst>
                                          <p:attrName>ppt_w</p:attrName>
                                        </p:attrNameLst>
                                      </p:cBhvr>
                                      <p:tavLst>
                                        <p:tav tm="0">
                                          <p:val>
                                            <p:fltVal val="0"/>
                                          </p:val>
                                        </p:tav>
                                        <p:tav tm="100000">
                                          <p:val>
                                            <p:strVal val="#ppt_w"/>
                                          </p:val>
                                        </p:tav>
                                      </p:tavLst>
                                    </p:anim>
                                    <p:anim calcmode="lin" valueType="num">
                                      <p:cBhvr>
                                        <p:cTn id="13" dur="500" fill="hold"/>
                                        <p:tgtEl>
                                          <p:spTgt spid="3076"/>
                                        </p:tgtEl>
                                        <p:attrNameLst>
                                          <p:attrName>ppt_h</p:attrName>
                                        </p:attrNameLst>
                                      </p:cBhvr>
                                      <p:tavLst>
                                        <p:tav tm="0">
                                          <p:val>
                                            <p:fltVal val="0"/>
                                          </p:val>
                                        </p:tav>
                                        <p:tav tm="100000">
                                          <p:val>
                                            <p:strVal val="#ppt_h"/>
                                          </p:val>
                                        </p:tav>
                                      </p:tavLst>
                                    </p:anim>
                                    <p:animEffect transition="in" filter="fade">
                                      <p:cBhvr>
                                        <p:cTn id="14" dur="500"/>
                                        <p:tgtEl>
                                          <p:spTgt spid="3076"/>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nodeType="clickEffect">
                                  <p:stCondLst>
                                    <p:cond delay="0"/>
                                  </p:stCondLst>
                                  <p:childTnLst>
                                    <p:set>
                                      <p:cBhvr>
                                        <p:cTn id="18" dur="1" fill="hold">
                                          <p:stCondLst>
                                            <p:cond delay="0"/>
                                          </p:stCondLst>
                                        </p:cTn>
                                        <p:tgtEl>
                                          <p:spTgt spid="3075"/>
                                        </p:tgtEl>
                                        <p:attrNameLst>
                                          <p:attrName>style.visibility</p:attrName>
                                        </p:attrNameLst>
                                      </p:cBhvr>
                                      <p:to>
                                        <p:strVal val="visible"/>
                                      </p:to>
                                    </p:set>
                                    <p:anim calcmode="lin" valueType="num">
                                      <p:cBhvr>
                                        <p:cTn id="19" dur="500" fill="hold"/>
                                        <p:tgtEl>
                                          <p:spTgt spid="3075"/>
                                        </p:tgtEl>
                                        <p:attrNameLst>
                                          <p:attrName>ppt_w</p:attrName>
                                        </p:attrNameLst>
                                      </p:cBhvr>
                                      <p:tavLst>
                                        <p:tav tm="0">
                                          <p:val>
                                            <p:fltVal val="0"/>
                                          </p:val>
                                        </p:tav>
                                        <p:tav tm="100000">
                                          <p:val>
                                            <p:strVal val="#ppt_w"/>
                                          </p:val>
                                        </p:tav>
                                      </p:tavLst>
                                    </p:anim>
                                    <p:anim calcmode="lin" valueType="num">
                                      <p:cBhvr>
                                        <p:cTn id="20" dur="500" fill="hold"/>
                                        <p:tgtEl>
                                          <p:spTgt spid="3075"/>
                                        </p:tgtEl>
                                        <p:attrNameLst>
                                          <p:attrName>ppt_h</p:attrName>
                                        </p:attrNameLst>
                                      </p:cBhvr>
                                      <p:tavLst>
                                        <p:tav tm="0">
                                          <p:val>
                                            <p:fltVal val="0"/>
                                          </p:val>
                                        </p:tav>
                                        <p:tav tm="100000">
                                          <p:val>
                                            <p:strVal val="#ppt_h"/>
                                          </p:val>
                                        </p:tav>
                                      </p:tavLst>
                                    </p:anim>
                                    <p:animEffect transition="in" filter="fade">
                                      <p:cBhvr>
                                        <p:cTn id="21" dur="500"/>
                                        <p:tgtEl>
                                          <p:spTgt spid="30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3568" y="908720"/>
            <a:ext cx="7776864" cy="5447645"/>
          </a:xfrm>
          <a:prstGeom prst="rect">
            <a:avLst/>
          </a:prstGeom>
          <a:noFill/>
        </p:spPr>
        <p:txBody>
          <a:bodyPr wrap="square" rtlCol="0">
            <a:spAutoFit/>
          </a:bodyPr>
          <a:lstStyle/>
          <a:p>
            <a:pPr>
              <a:lnSpc>
                <a:spcPct val="200000"/>
              </a:lnSpc>
            </a:pPr>
            <a:r>
              <a:rPr lang="en-US" altLang="zh-CN" b="1" smtClean="0">
                <a:solidFill>
                  <a:schemeClr val="accent5">
                    <a:lumMod val="50000"/>
                  </a:schemeClr>
                </a:solidFill>
                <a:latin typeface="微软雅黑" pitchFamily="34" charset="-122"/>
                <a:ea typeface="微软雅黑" pitchFamily="34" charset="-122"/>
              </a:rPr>
              <a:t>NumPy</a:t>
            </a:r>
            <a:r>
              <a:rPr lang="zh-CN" altLang="en-US" b="1" smtClean="0">
                <a:solidFill>
                  <a:schemeClr val="accent5">
                    <a:lumMod val="50000"/>
                  </a:schemeClr>
                </a:solidFill>
                <a:latin typeface="微软雅黑" pitchFamily="34" charset="-122"/>
                <a:ea typeface="微软雅黑" pitchFamily="34" charset="-122"/>
              </a:rPr>
              <a:t>创建数组</a:t>
            </a:r>
            <a:r>
              <a:rPr lang="en-US" altLang="zh-CN" b="1" smtClean="0">
                <a:solidFill>
                  <a:schemeClr val="accent5">
                    <a:lumMod val="50000"/>
                  </a:schemeClr>
                </a:solidFill>
                <a:latin typeface="微软雅黑" pitchFamily="34" charset="-122"/>
                <a:ea typeface="微软雅黑" pitchFamily="34" charset="-122"/>
              </a:rPr>
              <a:t>—empty</a:t>
            </a:r>
            <a:r>
              <a:rPr lang="zh-CN" altLang="en-US" b="1" smtClean="0">
                <a:solidFill>
                  <a:schemeClr val="accent5">
                    <a:lumMod val="50000"/>
                  </a:schemeClr>
                </a:solidFill>
                <a:latin typeface="微软雅黑" pitchFamily="34" charset="-122"/>
                <a:ea typeface="微软雅黑" pitchFamily="34" charset="-122"/>
              </a:rPr>
              <a:t>函数</a:t>
            </a:r>
            <a:endParaRPr lang="en-US" altLang="zh-CN" b="1" smtClean="0">
              <a:solidFill>
                <a:schemeClr val="accent5">
                  <a:lumMod val="50000"/>
                </a:schemeClr>
              </a:solidFill>
              <a:latin typeface="微软雅黑" pitchFamily="34" charset="-122"/>
              <a:ea typeface="微软雅黑" pitchFamily="34" charset="-122"/>
            </a:endParaRPr>
          </a:p>
          <a:p>
            <a:pPr marL="344488" indent="-344488">
              <a:lnSpc>
                <a:spcPct val="150000"/>
              </a:lnSpc>
              <a:buFont typeface="+mj-lt"/>
              <a:buAutoNum type="arabicPeriod" startAt="3"/>
            </a:pPr>
            <a:r>
              <a:rPr lang="en-US" altLang="zh-CN" sz="1600" b="1" smtClean="0">
                <a:solidFill>
                  <a:schemeClr val="accent5">
                    <a:lumMod val="75000"/>
                  </a:schemeClr>
                </a:solidFill>
                <a:latin typeface="微软雅黑" pitchFamily="34" charset="-122"/>
                <a:ea typeface="微软雅黑" pitchFamily="34" charset="-122"/>
              </a:rPr>
              <a:t>empty</a:t>
            </a:r>
            <a:r>
              <a:rPr lang="zh-CN" altLang="en-US" sz="1600" b="1" smtClean="0">
                <a:solidFill>
                  <a:schemeClr val="accent5">
                    <a:lumMod val="75000"/>
                  </a:schemeClr>
                </a:solidFill>
                <a:latin typeface="微软雅黑" pitchFamily="34" charset="-122"/>
                <a:ea typeface="微软雅黑" pitchFamily="34" charset="-122"/>
              </a:rPr>
              <a:t>函数</a:t>
            </a:r>
            <a:endParaRPr lang="en-US" altLang="zh-CN" sz="1600" b="1" smtClean="0">
              <a:solidFill>
                <a:schemeClr val="accent5">
                  <a:lumMod val="75000"/>
                </a:schemeClr>
              </a:solidFill>
              <a:latin typeface="微软雅黑" pitchFamily="34" charset="-122"/>
              <a:ea typeface="微软雅黑" pitchFamily="34" charset="-122"/>
            </a:endParaRPr>
          </a:p>
          <a:p>
            <a:pPr indent="403225">
              <a:lnSpc>
                <a:spcPct val="150000"/>
              </a:lnSpc>
            </a:pPr>
            <a:r>
              <a:rPr lang="zh-CN" altLang="en-US" sz="1600" smtClean="0">
                <a:solidFill>
                  <a:schemeClr val="accent5">
                    <a:lumMod val="75000"/>
                  </a:schemeClr>
                </a:solidFill>
                <a:latin typeface="微软雅黑" pitchFamily="34" charset="-122"/>
                <a:ea typeface="微软雅黑" pitchFamily="34" charset="-122"/>
              </a:rPr>
              <a:t>用于创建一个指定形状（</a:t>
            </a:r>
            <a:r>
              <a:rPr lang="en-US" altLang="zh-CN" sz="1600" smtClean="0">
                <a:solidFill>
                  <a:schemeClr val="accent5">
                    <a:lumMod val="75000"/>
                  </a:schemeClr>
                </a:solidFill>
                <a:latin typeface="微软雅黑" pitchFamily="34" charset="-122"/>
                <a:ea typeface="微软雅黑" pitchFamily="34" charset="-122"/>
              </a:rPr>
              <a:t>shape</a:t>
            </a:r>
            <a:r>
              <a:rPr lang="zh-CN" altLang="en-US" sz="1600" smtClean="0">
                <a:solidFill>
                  <a:schemeClr val="accent5">
                    <a:lumMod val="75000"/>
                  </a:schemeClr>
                </a:solidFill>
                <a:latin typeface="微软雅黑" pitchFamily="34" charset="-122"/>
                <a:ea typeface="微软雅黑" pitchFamily="34" charset="-122"/>
              </a:rPr>
              <a:t>）、数据类型（</a:t>
            </a:r>
            <a:r>
              <a:rPr lang="en-US" altLang="zh-CN" sz="1600" smtClean="0">
                <a:solidFill>
                  <a:schemeClr val="accent5">
                    <a:lumMod val="75000"/>
                  </a:schemeClr>
                </a:solidFill>
                <a:latin typeface="微软雅黑" pitchFamily="34" charset="-122"/>
                <a:ea typeface="微软雅黑" pitchFamily="34" charset="-122"/>
              </a:rPr>
              <a:t>dtype</a:t>
            </a:r>
            <a:r>
              <a:rPr lang="zh-CN" altLang="en-US" sz="1600" smtClean="0">
                <a:solidFill>
                  <a:schemeClr val="accent5">
                    <a:lumMod val="75000"/>
                  </a:schemeClr>
                </a:solidFill>
                <a:latin typeface="微软雅黑" pitchFamily="34" charset="-122"/>
                <a:ea typeface="微软雅黑" pitchFamily="34" charset="-122"/>
              </a:rPr>
              <a:t>）且未初始化的数组。</a:t>
            </a:r>
            <a:endParaRPr lang="en-US" altLang="zh-CN" sz="1600" smtClean="0">
              <a:solidFill>
                <a:schemeClr val="accent5">
                  <a:lumMod val="75000"/>
                </a:schemeClr>
              </a:solidFill>
              <a:latin typeface="微软雅黑" pitchFamily="34" charset="-122"/>
              <a:ea typeface="微软雅黑" pitchFamily="34" charset="-122"/>
            </a:endParaRPr>
          </a:p>
          <a:p>
            <a:pPr indent="403225">
              <a:lnSpc>
                <a:spcPct val="150000"/>
              </a:lnSpc>
            </a:pPr>
            <a:endParaRPr lang="en-US" altLang="zh-CN" sz="1600">
              <a:solidFill>
                <a:schemeClr val="accent5">
                  <a:lumMod val="75000"/>
                </a:schemeClr>
              </a:solidFill>
              <a:latin typeface="微软雅黑" pitchFamily="34" charset="-122"/>
              <a:ea typeface="微软雅黑" pitchFamily="34" charset="-122"/>
            </a:endParaRPr>
          </a:p>
          <a:p>
            <a:pPr indent="403225">
              <a:lnSpc>
                <a:spcPct val="150000"/>
              </a:lnSpc>
            </a:pPr>
            <a:r>
              <a:rPr lang="zh-CN" altLang="en-US" sz="1600" smtClean="0">
                <a:solidFill>
                  <a:schemeClr val="accent5">
                    <a:lumMod val="75000"/>
                  </a:schemeClr>
                </a:solidFill>
                <a:latin typeface="微软雅黑" pitchFamily="34" charset="-122"/>
                <a:ea typeface="微软雅黑" pitchFamily="34" charset="-122"/>
              </a:rPr>
              <a:t>参数说明如下：</a:t>
            </a:r>
            <a:endParaRPr lang="en-US" altLang="zh-CN" sz="1600" smtClean="0">
              <a:solidFill>
                <a:schemeClr val="accent5">
                  <a:lumMod val="75000"/>
                </a:schemeClr>
              </a:solidFill>
              <a:latin typeface="微软雅黑" pitchFamily="34" charset="-122"/>
              <a:ea typeface="微软雅黑" pitchFamily="34" charset="-122"/>
            </a:endParaRPr>
          </a:p>
          <a:p>
            <a:pPr indent="403225">
              <a:lnSpc>
                <a:spcPct val="150000"/>
              </a:lnSpc>
            </a:pPr>
            <a:endParaRPr lang="en-US" altLang="zh-CN" sz="1600">
              <a:solidFill>
                <a:schemeClr val="accent5">
                  <a:lumMod val="75000"/>
                </a:schemeClr>
              </a:solidFill>
              <a:latin typeface="微软雅黑" pitchFamily="34" charset="-122"/>
              <a:ea typeface="微软雅黑" pitchFamily="34" charset="-122"/>
            </a:endParaRPr>
          </a:p>
          <a:p>
            <a:pPr indent="403225">
              <a:lnSpc>
                <a:spcPct val="150000"/>
              </a:lnSpc>
            </a:pPr>
            <a:endParaRPr lang="en-US" altLang="zh-CN" sz="1600" smtClean="0">
              <a:solidFill>
                <a:schemeClr val="accent5">
                  <a:lumMod val="75000"/>
                </a:schemeClr>
              </a:solidFill>
              <a:latin typeface="微软雅黑" pitchFamily="34" charset="-122"/>
              <a:ea typeface="微软雅黑" pitchFamily="34" charset="-122"/>
            </a:endParaRPr>
          </a:p>
          <a:p>
            <a:pPr indent="403225">
              <a:lnSpc>
                <a:spcPct val="150000"/>
              </a:lnSpc>
            </a:pPr>
            <a:endParaRPr lang="en-US" altLang="zh-CN" sz="1600">
              <a:solidFill>
                <a:schemeClr val="accent5">
                  <a:lumMod val="75000"/>
                </a:schemeClr>
              </a:solidFill>
              <a:latin typeface="微软雅黑" pitchFamily="34" charset="-122"/>
              <a:ea typeface="微软雅黑" pitchFamily="34" charset="-122"/>
            </a:endParaRPr>
          </a:p>
          <a:p>
            <a:pPr indent="403225">
              <a:lnSpc>
                <a:spcPct val="150000"/>
              </a:lnSpc>
            </a:pPr>
            <a:endParaRPr lang="en-US" altLang="zh-CN" sz="1600" smtClean="0">
              <a:solidFill>
                <a:schemeClr val="accent5">
                  <a:lumMod val="75000"/>
                </a:schemeClr>
              </a:solidFill>
              <a:latin typeface="微软雅黑" pitchFamily="34" charset="-122"/>
              <a:ea typeface="微软雅黑" pitchFamily="34" charset="-122"/>
            </a:endParaRPr>
          </a:p>
          <a:p>
            <a:pPr indent="403225">
              <a:lnSpc>
                <a:spcPct val="150000"/>
              </a:lnSpc>
            </a:pPr>
            <a:r>
              <a:rPr lang="zh-CN" altLang="en-US" sz="1600" smtClean="0">
                <a:solidFill>
                  <a:schemeClr val="accent5">
                    <a:lumMod val="75000"/>
                  </a:schemeClr>
                </a:solidFill>
                <a:latin typeface="微软雅黑" pitchFamily="34" charset="-122"/>
                <a:ea typeface="微软雅黑" pitchFamily="34" charset="-122"/>
              </a:rPr>
              <a:t>下面代码创建一个</a:t>
            </a:r>
            <a:r>
              <a:rPr lang="en-US" altLang="zh-CN" sz="1600" smtClean="0">
                <a:solidFill>
                  <a:schemeClr val="accent5">
                    <a:lumMod val="75000"/>
                  </a:schemeClr>
                </a:solidFill>
                <a:latin typeface="微软雅黑" pitchFamily="34" charset="-122"/>
                <a:ea typeface="微软雅黑" pitchFamily="34" charset="-122"/>
              </a:rPr>
              <a:t>3</a:t>
            </a:r>
            <a:r>
              <a:rPr lang="zh-CN" altLang="en-US" sz="1600" smtClean="0">
                <a:solidFill>
                  <a:schemeClr val="accent5">
                    <a:lumMod val="75000"/>
                  </a:schemeClr>
                </a:solidFill>
                <a:latin typeface="微软雅黑" pitchFamily="34" charset="-122"/>
                <a:ea typeface="微软雅黑" pitchFamily="34" charset="-122"/>
              </a:rPr>
              <a:t>行</a:t>
            </a:r>
            <a:r>
              <a:rPr lang="en-US" altLang="zh-CN" sz="1600" smtClean="0">
                <a:solidFill>
                  <a:schemeClr val="accent5">
                    <a:lumMod val="75000"/>
                  </a:schemeClr>
                </a:solidFill>
                <a:latin typeface="微软雅黑" pitchFamily="34" charset="-122"/>
                <a:ea typeface="微软雅黑" pitchFamily="34" charset="-122"/>
              </a:rPr>
              <a:t>2</a:t>
            </a:r>
            <a:r>
              <a:rPr lang="zh-CN" altLang="en-US" sz="1600" smtClean="0">
                <a:solidFill>
                  <a:schemeClr val="accent5">
                    <a:lumMod val="75000"/>
                  </a:schemeClr>
                </a:solidFill>
                <a:latin typeface="微软雅黑" pitchFamily="34" charset="-122"/>
                <a:ea typeface="微软雅黑" pitchFamily="34" charset="-122"/>
              </a:rPr>
              <a:t>列的数组：</a:t>
            </a:r>
            <a:endParaRPr lang="en-US" altLang="zh-CN" sz="1600" smtClean="0">
              <a:solidFill>
                <a:schemeClr val="accent5">
                  <a:lumMod val="75000"/>
                </a:schemeClr>
              </a:solidFill>
              <a:latin typeface="微软雅黑" pitchFamily="34" charset="-122"/>
              <a:ea typeface="微软雅黑" pitchFamily="34" charset="-122"/>
            </a:endParaRPr>
          </a:p>
          <a:p>
            <a:pPr indent="403225">
              <a:lnSpc>
                <a:spcPct val="150000"/>
              </a:lnSpc>
            </a:pPr>
            <a:endParaRPr lang="en-US" altLang="zh-CN" sz="1600">
              <a:solidFill>
                <a:schemeClr val="accent5">
                  <a:lumMod val="75000"/>
                </a:schemeClr>
              </a:solidFill>
              <a:latin typeface="微软雅黑" pitchFamily="34" charset="-122"/>
              <a:ea typeface="微软雅黑" pitchFamily="34" charset="-122"/>
            </a:endParaRPr>
          </a:p>
          <a:p>
            <a:pPr indent="403225">
              <a:lnSpc>
                <a:spcPct val="150000"/>
              </a:lnSpc>
            </a:pPr>
            <a:endParaRPr lang="en-US" altLang="zh-CN" sz="1600" smtClean="0">
              <a:solidFill>
                <a:schemeClr val="accent5">
                  <a:lumMod val="75000"/>
                </a:schemeClr>
              </a:solidFill>
              <a:latin typeface="微软雅黑" pitchFamily="34" charset="-122"/>
              <a:ea typeface="微软雅黑" pitchFamily="34" charset="-122"/>
            </a:endParaRPr>
          </a:p>
          <a:p>
            <a:pPr indent="403225">
              <a:lnSpc>
                <a:spcPct val="150000"/>
              </a:lnSpc>
            </a:pPr>
            <a:endParaRPr lang="en-US" altLang="zh-CN" sz="1600">
              <a:solidFill>
                <a:schemeClr val="accent5">
                  <a:lumMod val="75000"/>
                </a:schemeClr>
              </a:solidFill>
              <a:latin typeface="微软雅黑" pitchFamily="34" charset="-122"/>
              <a:ea typeface="微软雅黑" pitchFamily="34" charset="-122"/>
            </a:endParaRPr>
          </a:p>
          <a:p>
            <a:pPr indent="403225">
              <a:lnSpc>
                <a:spcPct val="150000"/>
              </a:lnSpc>
            </a:pPr>
            <a:r>
              <a:rPr lang="zh-CN" altLang="en-US" sz="1600" smtClean="0">
                <a:solidFill>
                  <a:schemeClr val="accent5">
                    <a:lumMod val="75000"/>
                  </a:schemeClr>
                </a:solidFill>
                <a:latin typeface="微软雅黑" pitchFamily="34" charset="-122"/>
                <a:ea typeface="微软雅黑" pitchFamily="34" charset="-122"/>
              </a:rPr>
              <a:t>类似的还有</a:t>
            </a:r>
            <a:r>
              <a:rPr lang="en-US" altLang="zh-CN" sz="1600" smtClean="0">
                <a:solidFill>
                  <a:schemeClr val="accent5">
                    <a:lumMod val="75000"/>
                  </a:schemeClr>
                </a:solidFill>
                <a:latin typeface="微软雅黑" pitchFamily="34" charset="-122"/>
                <a:ea typeface="微软雅黑" pitchFamily="34" charset="-122"/>
              </a:rPr>
              <a:t>zeros</a:t>
            </a:r>
            <a:r>
              <a:rPr lang="zh-CN" altLang="en-US" sz="1600" smtClean="0">
                <a:solidFill>
                  <a:schemeClr val="accent5">
                    <a:lumMod val="75000"/>
                  </a:schemeClr>
                </a:solidFill>
                <a:latin typeface="微软雅黑" pitchFamily="34" charset="-122"/>
                <a:ea typeface="微软雅黑" pitchFamily="34" charset="-122"/>
              </a:rPr>
              <a:t>、</a:t>
            </a:r>
            <a:r>
              <a:rPr lang="en-US" altLang="zh-CN" sz="1600" smtClean="0">
                <a:solidFill>
                  <a:schemeClr val="accent5">
                    <a:lumMod val="75000"/>
                  </a:schemeClr>
                </a:solidFill>
                <a:latin typeface="微软雅黑" pitchFamily="34" charset="-122"/>
                <a:ea typeface="微软雅黑" pitchFamily="34" charset="-122"/>
              </a:rPr>
              <a:t>ones</a:t>
            </a:r>
            <a:r>
              <a:rPr lang="zh-CN" altLang="en-US" sz="1600" smtClean="0">
                <a:solidFill>
                  <a:schemeClr val="accent5">
                    <a:lumMod val="75000"/>
                  </a:schemeClr>
                </a:solidFill>
                <a:latin typeface="微软雅黑" pitchFamily="34" charset="-122"/>
                <a:ea typeface="微软雅黑" pitchFamily="34" charset="-122"/>
              </a:rPr>
              <a:t>函数。</a:t>
            </a:r>
            <a:endParaRPr lang="en-US" altLang="zh-CN" sz="1600">
              <a:solidFill>
                <a:schemeClr val="accent5">
                  <a:lumMod val="75000"/>
                </a:schemeClr>
              </a:solidFill>
              <a:latin typeface="微软雅黑" pitchFamily="34" charset="-122"/>
              <a:ea typeface="微软雅黑" pitchFamily="34" charset="-122"/>
            </a:endParaRPr>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624" y="2276872"/>
            <a:ext cx="3486150"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70026" y="3212976"/>
            <a:ext cx="4003948" cy="10435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57563" y="4821888"/>
            <a:ext cx="2428875" cy="41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5"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57563" y="5388074"/>
            <a:ext cx="523875"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474270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randombar(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randombar(horizontal)">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randombar(horizontal)">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3" presetClass="entr" presetSubtype="16" fill="hold" nodeType="clickEffect">
                                  <p:stCondLst>
                                    <p:cond delay="0"/>
                                  </p:stCondLst>
                                  <p:childTnLst>
                                    <p:set>
                                      <p:cBhvr>
                                        <p:cTn id="21" dur="1" fill="hold">
                                          <p:stCondLst>
                                            <p:cond delay="0"/>
                                          </p:stCondLst>
                                        </p:cTn>
                                        <p:tgtEl>
                                          <p:spTgt spid="10242"/>
                                        </p:tgtEl>
                                        <p:attrNameLst>
                                          <p:attrName>style.visibility</p:attrName>
                                        </p:attrNameLst>
                                      </p:cBhvr>
                                      <p:to>
                                        <p:strVal val="visible"/>
                                      </p:to>
                                    </p:set>
                                    <p:anim calcmode="lin" valueType="num">
                                      <p:cBhvr>
                                        <p:cTn id="22" dur="500" fill="hold"/>
                                        <p:tgtEl>
                                          <p:spTgt spid="10242"/>
                                        </p:tgtEl>
                                        <p:attrNameLst>
                                          <p:attrName>ppt_w</p:attrName>
                                        </p:attrNameLst>
                                      </p:cBhvr>
                                      <p:tavLst>
                                        <p:tav tm="0">
                                          <p:val>
                                            <p:fltVal val="0"/>
                                          </p:val>
                                        </p:tav>
                                        <p:tav tm="100000">
                                          <p:val>
                                            <p:strVal val="#ppt_w"/>
                                          </p:val>
                                        </p:tav>
                                      </p:tavLst>
                                    </p:anim>
                                    <p:anim calcmode="lin" valueType="num">
                                      <p:cBhvr>
                                        <p:cTn id="23" dur="500" fill="hold"/>
                                        <p:tgtEl>
                                          <p:spTgt spid="10242"/>
                                        </p:tgtEl>
                                        <p:attrNameLst>
                                          <p:attrName>ppt_h</p:attrName>
                                        </p:attrNameLst>
                                      </p:cBhvr>
                                      <p:tavLst>
                                        <p:tav tm="0">
                                          <p:val>
                                            <p:fltVal val="0"/>
                                          </p:val>
                                        </p:tav>
                                        <p:tav tm="100000">
                                          <p:val>
                                            <p:strVal val="#ppt_h"/>
                                          </p:val>
                                        </p:tav>
                                      </p:tavLst>
                                    </p:anim>
                                    <p:animEffect transition="in" filter="fade">
                                      <p:cBhvr>
                                        <p:cTn id="24" dur="500"/>
                                        <p:tgtEl>
                                          <p:spTgt spid="10242"/>
                                        </p:tgtEl>
                                      </p:cBhvr>
                                    </p:animEffect>
                                  </p:childTnLst>
                                </p:cTn>
                              </p:par>
                            </p:childTnLst>
                          </p:cTn>
                        </p:par>
                      </p:childTnLst>
                    </p:cTn>
                  </p:par>
                  <p:par>
                    <p:cTn id="25" fill="hold">
                      <p:stCondLst>
                        <p:cond delay="indefinite"/>
                      </p:stCondLst>
                      <p:childTnLst>
                        <p:par>
                          <p:cTn id="26" fill="hold">
                            <p:stCondLst>
                              <p:cond delay="0"/>
                            </p:stCondLst>
                            <p:childTnLst>
                              <p:par>
                                <p:cTn id="27" presetID="14" presetClass="entr" presetSubtype="10" fill="hold" nodeType="clickEffect">
                                  <p:stCondLst>
                                    <p:cond delay="0"/>
                                  </p:stCondLst>
                                  <p:childTnLst>
                                    <p:set>
                                      <p:cBhvr>
                                        <p:cTn id="28" dur="1" fill="hold">
                                          <p:stCondLst>
                                            <p:cond delay="0"/>
                                          </p:stCondLst>
                                        </p:cTn>
                                        <p:tgtEl>
                                          <p:spTgt spid="5">
                                            <p:txEl>
                                              <p:pRg st="4" end="4"/>
                                            </p:txEl>
                                          </p:spTgt>
                                        </p:tgtEl>
                                        <p:attrNameLst>
                                          <p:attrName>style.visibility</p:attrName>
                                        </p:attrNameLst>
                                      </p:cBhvr>
                                      <p:to>
                                        <p:strVal val="visible"/>
                                      </p:to>
                                    </p:set>
                                    <p:animEffect transition="in" filter="randombar(horizontal)">
                                      <p:cBhvr>
                                        <p:cTn id="29" dur="500"/>
                                        <p:tgtEl>
                                          <p:spTgt spid="5">
                                            <p:txEl>
                                              <p:pRg st="4" end="4"/>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53" presetClass="entr" presetSubtype="16" fill="hold" nodeType="clickEffect">
                                  <p:stCondLst>
                                    <p:cond delay="0"/>
                                  </p:stCondLst>
                                  <p:childTnLst>
                                    <p:set>
                                      <p:cBhvr>
                                        <p:cTn id="33" dur="1" fill="hold">
                                          <p:stCondLst>
                                            <p:cond delay="0"/>
                                          </p:stCondLst>
                                        </p:cTn>
                                        <p:tgtEl>
                                          <p:spTgt spid="10243"/>
                                        </p:tgtEl>
                                        <p:attrNameLst>
                                          <p:attrName>style.visibility</p:attrName>
                                        </p:attrNameLst>
                                      </p:cBhvr>
                                      <p:to>
                                        <p:strVal val="visible"/>
                                      </p:to>
                                    </p:set>
                                    <p:anim calcmode="lin" valueType="num">
                                      <p:cBhvr>
                                        <p:cTn id="34" dur="500" fill="hold"/>
                                        <p:tgtEl>
                                          <p:spTgt spid="10243"/>
                                        </p:tgtEl>
                                        <p:attrNameLst>
                                          <p:attrName>ppt_w</p:attrName>
                                        </p:attrNameLst>
                                      </p:cBhvr>
                                      <p:tavLst>
                                        <p:tav tm="0">
                                          <p:val>
                                            <p:fltVal val="0"/>
                                          </p:val>
                                        </p:tav>
                                        <p:tav tm="100000">
                                          <p:val>
                                            <p:strVal val="#ppt_w"/>
                                          </p:val>
                                        </p:tav>
                                      </p:tavLst>
                                    </p:anim>
                                    <p:anim calcmode="lin" valueType="num">
                                      <p:cBhvr>
                                        <p:cTn id="35" dur="500" fill="hold"/>
                                        <p:tgtEl>
                                          <p:spTgt spid="10243"/>
                                        </p:tgtEl>
                                        <p:attrNameLst>
                                          <p:attrName>ppt_h</p:attrName>
                                        </p:attrNameLst>
                                      </p:cBhvr>
                                      <p:tavLst>
                                        <p:tav tm="0">
                                          <p:val>
                                            <p:fltVal val="0"/>
                                          </p:val>
                                        </p:tav>
                                        <p:tav tm="100000">
                                          <p:val>
                                            <p:strVal val="#ppt_h"/>
                                          </p:val>
                                        </p:tav>
                                      </p:tavLst>
                                    </p:anim>
                                    <p:animEffect transition="in" filter="fade">
                                      <p:cBhvr>
                                        <p:cTn id="36" dur="500"/>
                                        <p:tgtEl>
                                          <p:spTgt spid="10243"/>
                                        </p:tgtEl>
                                      </p:cBhvr>
                                    </p:animEffect>
                                  </p:childTnLst>
                                </p:cTn>
                              </p:par>
                            </p:childTnLst>
                          </p:cTn>
                        </p:par>
                      </p:childTnLst>
                    </p:cTn>
                  </p:par>
                  <p:par>
                    <p:cTn id="37" fill="hold">
                      <p:stCondLst>
                        <p:cond delay="indefinite"/>
                      </p:stCondLst>
                      <p:childTnLst>
                        <p:par>
                          <p:cTn id="38" fill="hold">
                            <p:stCondLst>
                              <p:cond delay="0"/>
                            </p:stCondLst>
                            <p:childTnLst>
                              <p:par>
                                <p:cTn id="39" presetID="14" presetClass="entr" presetSubtype="10" fill="hold" nodeType="clickEffect">
                                  <p:stCondLst>
                                    <p:cond delay="0"/>
                                  </p:stCondLst>
                                  <p:childTnLst>
                                    <p:set>
                                      <p:cBhvr>
                                        <p:cTn id="40" dur="1" fill="hold">
                                          <p:stCondLst>
                                            <p:cond delay="0"/>
                                          </p:stCondLst>
                                        </p:cTn>
                                        <p:tgtEl>
                                          <p:spTgt spid="5">
                                            <p:txEl>
                                              <p:pRg st="9" end="9"/>
                                            </p:txEl>
                                          </p:spTgt>
                                        </p:tgtEl>
                                        <p:attrNameLst>
                                          <p:attrName>style.visibility</p:attrName>
                                        </p:attrNameLst>
                                      </p:cBhvr>
                                      <p:to>
                                        <p:strVal val="visible"/>
                                      </p:to>
                                    </p:set>
                                    <p:animEffect transition="in" filter="randombar(horizontal)">
                                      <p:cBhvr>
                                        <p:cTn id="41" dur="500"/>
                                        <p:tgtEl>
                                          <p:spTgt spid="5">
                                            <p:txEl>
                                              <p:pRg st="9" end="9"/>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53" presetClass="entr" presetSubtype="16" fill="hold" nodeType="clickEffect">
                                  <p:stCondLst>
                                    <p:cond delay="0"/>
                                  </p:stCondLst>
                                  <p:childTnLst>
                                    <p:set>
                                      <p:cBhvr>
                                        <p:cTn id="45" dur="1" fill="hold">
                                          <p:stCondLst>
                                            <p:cond delay="0"/>
                                          </p:stCondLst>
                                        </p:cTn>
                                        <p:tgtEl>
                                          <p:spTgt spid="10244"/>
                                        </p:tgtEl>
                                        <p:attrNameLst>
                                          <p:attrName>style.visibility</p:attrName>
                                        </p:attrNameLst>
                                      </p:cBhvr>
                                      <p:to>
                                        <p:strVal val="visible"/>
                                      </p:to>
                                    </p:set>
                                    <p:anim calcmode="lin" valueType="num">
                                      <p:cBhvr>
                                        <p:cTn id="46" dur="500" fill="hold"/>
                                        <p:tgtEl>
                                          <p:spTgt spid="10244"/>
                                        </p:tgtEl>
                                        <p:attrNameLst>
                                          <p:attrName>ppt_w</p:attrName>
                                        </p:attrNameLst>
                                      </p:cBhvr>
                                      <p:tavLst>
                                        <p:tav tm="0">
                                          <p:val>
                                            <p:fltVal val="0"/>
                                          </p:val>
                                        </p:tav>
                                        <p:tav tm="100000">
                                          <p:val>
                                            <p:strVal val="#ppt_w"/>
                                          </p:val>
                                        </p:tav>
                                      </p:tavLst>
                                    </p:anim>
                                    <p:anim calcmode="lin" valueType="num">
                                      <p:cBhvr>
                                        <p:cTn id="47" dur="500" fill="hold"/>
                                        <p:tgtEl>
                                          <p:spTgt spid="10244"/>
                                        </p:tgtEl>
                                        <p:attrNameLst>
                                          <p:attrName>ppt_h</p:attrName>
                                        </p:attrNameLst>
                                      </p:cBhvr>
                                      <p:tavLst>
                                        <p:tav tm="0">
                                          <p:val>
                                            <p:fltVal val="0"/>
                                          </p:val>
                                        </p:tav>
                                        <p:tav tm="100000">
                                          <p:val>
                                            <p:strVal val="#ppt_h"/>
                                          </p:val>
                                        </p:tav>
                                      </p:tavLst>
                                    </p:anim>
                                    <p:animEffect transition="in" filter="fade">
                                      <p:cBhvr>
                                        <p:cTn id="48" dur="500"/>
                                        <p:tgtEl>
                                          <p:spTgt spid="10244"/>
                                        </p:tgtEl>
                                      </p:cBhvr>
                                    </p:animEffect>
                                  </p:childTnLst>
                                </p:cTn>
                              </p:par>
                            </p:childTnLst>
                          </p:cTn>
                        </p:par>
                      </p:childTnLst>
                    </p:cTn>
                  </p:par>
                  <p:par>
                    <p:cTn id="49" fill="hold">
                      <p:stCondLst>
                        <p:cond delay="indefinite"/>
                      </p:stCondLst>
                      <p:childTnLst>
                        <p:par>
                          <p:cTn id="50" fill="hold">
                            <p:stCondLst>
                              <p:cond delay="0"/>
                            </p:stCondLst>
                            <p:childTnLst>
                              <p:par>
                                <p:cTn id="51" presetID="53" presetClass="entr" presetSubtype="16" fill="hold" nodeType="clickEffect">
                                  <p:stCondLst>
                                    <p:cond delay="0"/>
                                  </p:stCondLst>
                                  <p:childTnLst>
                                    <p:set>
                                      <p:cBhvr>
                                        <p:cTn id="52" dur="1" fill="hold">
                                          <p:stCondLst>
                                            <p:cond delay="0"/>
                                          </p:stCondLst>
                                        </p:cTn>
                                        <p:tgtEl>
                                          <p:spTgt spid="10245"/>
                                        </p:tgtEl>
                                        <p:attrNameLst>
                                          <p:attrName>style.visibility</p:attrName>
                                        </p:attrNameLst>
                                      </p:cBhvr>
                                      <p:to>
                                        <p:strVal val="visible"/>
                                      </p:to>
                                    </p:set>
                                    <p:anim calcmode="lin" valueType="num">
                                      <p:cBhvr>
                                        <p:cTn id="53" dur="500" fill="hold"/>
                                        <p:tgtEl>
                                          <p:spTgt spid="10245"/>
                                        </p:tgtEl>
                                        <p:attrNameLst>
                                          <p:attrName>ppt_w</p:attrName>
                                        </p:attrNameLst>
                                      </p:cBhvr>
                                      <p:tavLst>
                                        <p:tav tm="0">
                                          <p:val>
                                            <p:fltVal val="0"/>
                                          </p:val>
                                        </p:tav>
                                        <p:tav tm="100000">
                                          <p:val>
                                            <p:strVal val="#ppt_w"/>
                                          </p:val>
                                        </p:tav>
                                      </p:tavLst>
                                    </p:anim>
                                    <p:anim calcmode="lin" valueType="num">
                                      <p:cBhvr>
                                        <p:cTn id="54" dur="500" fill="hold"/>
                                        <p:tgtEl>
                                          <p:spTgt spid="10245"/>
                                        </p:tgtEl>
                                        <p:attrNameLst>
                                          <p:attrName>ppt_h</p:attrName>
                                        </p:attrNameLst>
                                      </p:cBhvr>
                                      <p:tavLst>
                                        <p:tav tm="0">
                                          <p:val>
                                            <p:fltVal val="0"/>
                                          </p:val>
                                        </p:tav>
                                        <p:tav tm="100000">
                                          <p:val>
                                            <p:strVal val="#ppt_h"/>
                                          </p:val>
                                        </p:tav>
                                      </p:tavLst>
                                    </p:anim>
                                    <p:animEffect transition="in" filter="fade">
                                      <p:cBhvr>
                                        <p:cTn id="55" dur="500"/>
                                        <p:tgtEl>
                                          <p:spTgt spid="10245"/>
                                        </p:tgtEl>
                                      </p:cBhvr>
                                    </p:animEffect>
                                  </p:childTnLst>
                                </p:cTn>
                              </p:par>
                            </p:childTnLst>
                          </p:cTn>
                        </p:par>
                      </p:childTnLst>
                    </p:cTn>
                  </p:par>
                  <p:par>
                    <p:cTn id="56" fill="hold">
                      <p:stCondLst>
                        <p:cond delay="indefinite"/>
                      </p:stCondLst>
                      <p:childTnLst>
                        <p:par>
                          <p:cTn id="57" fill="hold">
                            <p:stCondLst>
                              <p:cond delay="0"/>
                            </p:stCondLst>
                            <p:childTnLst>
                              <p:par>
                                <p:cTn id="58" presetID="14" presetClass="entr" presetSubtype="10" fill="hold" nodeType="clickEffect">
                                  <p:stCondLst>
                                    <p:cond delay="0"/>
                                  </p:stCondLst>
                                  <p:childTnLst>
                                    <p:set>
                                      <p:cBhvr>
                                        <p:cTn id="59" dur="1" fill="hold">
                                          <p:stCondLst>
                                            <p:cond delay="0"/>
                                          </p:stCondLst>
                                        </p:cTn>
                                        <p:tgtEl>
                                          <p:spTgt spid="5">
                                            <p:txEl>
                                              <p:pRg st="13" end="13"/>
                                            </p:txEl>
                                          </p:spTgt>
                                        </p:tgtEl>
                                        <p:attrNameLst>
                                          <p:attrName>style.visibility</p:attrName>
                                        </p:attrNameLst>
                                      </p:cBhvr>
                                      <p:to>
                                        <p:strVal val="visible"/>
                                      </p:to>
                                    </p:set>
                                    <p:animEffect transition="in" filter="randombar(horizontal)">
                                      <p:cBhvr>
                                        <p:cTn id="60" dur="500"/>
                                        <p:tgtEl>
                                          <p:spTgt spid="5">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3568" y="908720"/>
            <a:ext cx="7776864" cy="4708981"/>
          </a:xfrm>
          <a:prstGeom prst="rect">
            <a:avLst/>
          </a:prstGeom>
          <a:noFill/>
        </p:spPr>
        <p:txBody>
          <a:bodyPr wrap="square" rtlCol="0">
            <a:spAutoFit/>
          </a:bodyPr>
          <a:lstStyle/>
          <a:p>
            <a:pPr>
              <a:lnSpc>
                <a:spcPct val="200000"/>
              </a:lnSpc>
            </a:pPr>
            <a:r>
              <a:rPr lang="en-US" altLang="zh-CN" b="1" smtClean="0">
                <a:solidFill>
                  <a:schemeClr val="accent5">
                    <a:lumMod val="50000"/>
                  </a:schemeClr>
                </a:solidFill>
                <a:latin typeface="微软雅黑" pitchFamily="34" charset="-122"/>
                <a:ea typeface="微软雅黑" pitchFamily="34" charset="-122"/>
              </a:rPr>
              <a:t>NumPy</a:t>
            </a:r>
            <a:r>
              <a:rPr lang="zh-CN" altLang="en-US" b="1" smtClean="0">
                <a:solidFill>
                  <a:schemeClr val="accent5">
                    <a:lumMod val="50000"/>
                  </a:schemeClr>
                </a:solidFill>
                <a:latin typeface="微软雅黑" pitchFamily="34" charset="-122"/>
                <a:ea typeface="微软雅黑" pitchFamily="34" charset="-122"/>
              </a:rPr>
              <a:t>创建数组</a:t>
            </a:r>
            <a:r>
              <a:rPr lang="en-US" altLang="zh-CN" b="1">
                <a:solidFill>
                  <a:schemeClr val="accent5">
                    <a:lumMod val="50000"/>
                  </a:schemeClr>
                </a:solidFill>
                <a:latin typeface="微软雅黑" pitchFamily="34" charset="-122"/>
                <a:ea typeface="微软雅黑" pitchFamily="34" charset="-122"/>
              </a:rPr>
              <a:t>—asarray</a:t>
            </a:r>
            <a:r>
              <a:rPr lang="zh-CN" altLang="en-US" b="1" smtClean="0">
                <a:solidFill>
                  <a:schemeClr val="accent5">
                    <a:lumMod val="50000"/>
                  </a:schemeClr>
                </a:solidFill>
                <a:latin typeface="微软雅黑" pitchFamily="34" charset="-122"/>
                <a:ea typeface="微软雅黑" pitchFamily="34" charset="-122"/>
              </a:rPr>
              <a:t>函数</a:t>
            </a:r>
            <a:endParaRPr lang="en-US" altLang="zh-CN" b="1" smtClean="0">
              <a:solidFill>
                <a:schemeClr val="accent5">
                  <a:lumMod val="50000"/>
                </a:schemeClr>
              </a:solidFill>
              <a:latin typeface="微软雅黑" pitchFamily="34" charset="-122"/>
              <a:ea typeface="微软雅黑" pitchFamily="34" charset="-122"/>
            </a:endParaRPr>
          </a:p>
          <a:p>
            <a:pPr marL="344488" indent="-344488">
              <a:lnSpc>
                <a:spcPct val="150000"/>
              </a:lnSpc>
              <a:buFont typeface="+mj-lt"/>
              <a:buAutoNum type="arabicPeriod" startAt="4"/>
            </a:pPr>
            <a:r>
              <a:rPr lang="en-US" altLang="zh-CN" sz="1600" b="1" smtClean="0">
                <a:solidFill>
                  <a:schemeClr val="accent5">
                    <a:lumMod val="75000"/>
                  </a:schemeClr>
                </a:solidFill>
                <a:latin typeface="微软雅黑" pitchFamily="34" charset="-122"/>
                <a:ea typeface="微软雅黑" pitchFamily="34" charset="-122"/>
              </a:rPr>
              <a:t>asarray</a:t>
            </a:r>
            <a:r>
              <a:rPr lang="zh-CN" altLang="en-US" sz="1600" b="1" smtClean="0">
                <a:solidFill>
                  <a:schemeClr val="accent5">
                    <a:lumMod val="75000"/>
                  </a:schemeClr>
                </a:solidFill>
                <a:latin typeface="微软雅黑" pitchFamily="34" charset="-122"/>
                <a:ea typeface="微软雅黑" pitchFamily="34" charset="-122"/>
              </a:rPr>
              <a:t>函数</a:t>
            </a:r>
            <a:endParaRPr lang="en-US" altLang="zh-CN" sz="1600" b="1" smtClean="0">
              <a:solidFill>
                <a:schemeClr val="accent5">
                  <a:lumMod val="75000"/>
                </a:schemeClr>
              </a:solidFill>
              <a:latin typeface="微软雅黑" pitchFamily="34" charset="-122"/>
              <a:ea typeface="微软雅黑" pitchFamily="34" charset="-122"/>
            </a:endParaRPr>
          </a:p>
          <a:p>
            <a:pPr indent="403225">
              <a:lnSpc>
                <a:spcPct val="150000"/>
              </a:lnSpc>
            </a:pPr>
            <a:r>
              <a:rPr lang="zh-CN" altLang="en-US" sz="1600">
                <a:solidFill>
                  <a:schemeClr val="accent5">
                    <a:lumMod val="75000"/>
                  </a:schemeClr>
                </a:solidFill>
                <a:latin typeface="微软雅黑" pitchFamily="34" charset="-122"/>
                <a:ea typeface="微软雅黑" pitchFamily="34" charset="-122"/>
              </a:rPr>
              <a:t>类似 </a:t>
            </a:r>
            <a:r>
              <a:rPr lang="en-US" altLang="zh-CN" sz="1600">
                <a:solidFill>
                  <a:schemeClr val="accent5">
                    <a:lumMod val="75000"/>
                  </a:schemeClr>
                </a:solidFill>
                <a:latin typeface="微软雅黑" pitchFamily="34" charset="-122"/>
                <a:ea typeface="微软雅黑" pitchFamily="34" charset="-122"/>
              </a:rPr>
              <a:t>numpy.array</a:t>
            </a:r>
            <a:r>
              <a:rPr lang="zh-CN" altLang="en-US" sz="1600">
                <a:solidFill>
                  <a:schemeClr val="accent5">
                    <a:lumMod val="75000"/>
                  </a:schemeClr>
                </a:solidFill>
                <a:latin typeface="微软雅黑" pitchFamily="34" charset="-122"/>
                <a:ea typeface="微软雅黑" pitchFamily="34" charset="-122"/>
              </a:rPr>
              <a:t>，</a:t>
            </a:r>
            <a:r>
              <a:rPr lang="zh-CN" altLang="en-US" sz="1600" smtClean="0">
                <a:solidFill>
                  <a:schemeClr val="accent5">
                    <a:lumMod val="75000"/>
                  </a:schemeClr>
                </a:solidFill>
                <a:latin typeface="微软雅黑" pitchFamily="34" charset="-122"/>
                <a:ea typeface="微软雅黑" pitchFamily="34" charset="-122"/>
              </a:rPr>
              <a:t>但比 </a:t>
            </a:r>
            <a:r>
              <a:rPr lang="en-US" altLang="zh-CN" sz="1600">
                <a:solidFill>
                  <a:schemeClr val="accent5">
                    <a:lumMod val="75000"/>
                  </a:schemeClr>
                </a:solidFill>
                <a:latin typeface="微软雅黑" pitchFamily="34" charset="-122"/>
                <a:ea typeface="微软雅黑" pitchFamily="34" charset="-122"/>
              </a:rPr>
              <a:t>numpy.array </a:t>
            </a:r>
            <a:r>
              <a:rPr lang="zh-CN" altLang="en-US" sz="1600">
                <a:solidFill>
                  <a:schemeClr val="accent5">
                    <a:lumMod val="75000"/>
                  </a:schemeClr>
                </a:solidFill>
                <a:latin typeface="微软雅黑" pitchFamily="34" charset="-122"/>
                <a:ea typeface="微软雅黑" pitchFamily="34" charset="-122"/>
              </a:rPr>
              <a:t>少两</a:t>
            </a:r>
            <a:r>
              <a:rPr lang="zh-CN" altLang="en-US" sz="1600" smtClean="0">
                <a:solidFill>
                  <a:schemeClr val="accent5">
                    <a:lumMod val="75000"/>
                  </a:schemeClr>
                </a:solidFill>
                <a:latin typeface="微软雅黑" pitchFamily="34" charset="-122"/>
                <a:ea typeface="微软雅黑" pitchFamily="34" charset="-122"/>
              </a:rPr>
              <a:t>个参数。</a:t>
            </a:r>
            <a:endParaRPr lang="en-US" altLang="zh-CN" sz="1600" smtClean="0">
              <a:solidFill>
                <a:schemeClr val="accent5">
                  <a:lumMod val="75000"/>
                </a:schemeClr>
              </a:solidFill>
              <a:latin typeface="微软雅黑" pitchFamily="34" charset="-122"/>
              <a:ea typeface="微软雅黑" pitchFamily="34" charset="-122"/>
            </a:endParaRPr>
          </a:p>
          <a:p>
            <a:pPr indent="403225">
              <a:lnSpc>
                <a:spcPct val="150000"/>
              </a:lnSpc>
            </a:pPr>
            <a:endParaRPr lang="en-US" altLang="zh-CN" sz="1600">
              <a:solidFill>
                <a:schemeClr val="accent5">
                  <a:lumMod val="75000"/>
                </a:schemeClr>
              </a:solidFill>
              <a:latin typeface="微软雅黑" pitchFamily="34" charset="-122"/>
              <a:ea typeface="微软雅黑" pitchFamily="34" charset="-122"/>
            </a:endParaRPr>
          </a:p>
          <a:p>
            <a:pPr indent="403225">
              <a:lnSpc>
                <a:spcPct val="150000"/>
              </a:lnSpc>
            </a:pPr>
            <a:r>
              <a:rPr lang="zh-CN" altLang="en-US" sz="1600" smtClean="0">
                <a:solidFill>
                  <a:schemeClr val="accent5">
                    <a:lumMod val="75000"/>
                  </a:schemeClr>
                </a:solidFill>
                <a:latin typeface="微软雅黑" pitchFamily="34" charset="-122"/>
                <a:ea typeface="微软雅黑" pitchFamily="34" charset="-122"/>
              </a:rPr>
              <a:t>参数说明如下：</a:t>
            </a:r>
            <a:endParaRPr lang="en-US" altLang="zh-CN" sz="1600" smtClean="0">
              <a:solidFill>
                <a:schemeClr val="accent5">
                  <a:lumMod val="75000"/>
                </a:schemeClr>
              </a:solidFill>
              <a:latin typeface="微软雅黑" pitchFamily="34" charset="-122"/>
              <a:ea typeface="微软雅黑" pitchFamily="34" charset="-122"/>
            </a:endParaRPr>
          </a:p>
          <a:p>
            <a:pPr indent="403225">
              <a:lnSpc>
                <a:spcPct val="150000"/>
              </a:lnSpc>
            </a:pPr>
            <a:endParaRPr lang="en-US" altLang="zh-CN" sz="1600">
              <a:solidFill>
                <a:schemeClr val="accent5">
                  <a:lumMod val="75000"/>
                </a:schemeClr>
              </a:solidFill>
              <a:latin typeface="微软雅黑" pitchFamily="34" charset="-122"/>
              <a:ea typeface="微软雅黑" pitchFamily="34" charset="-122"/>
            </a:endParaRPr>
          </a:p>
          <a:p>
            <a:pPr indent="403225">
              <a:lnSpc>
                <a:spcPct val="150000"/>
              </a:lnSpc>
            </a:pPr>
            <a:endParaRPr lang="en-US" altLang="zh-CN" sz="1600" smtClean="0">
              <a:solidFill>
                <a:schemeClr val="accent5">
                  <a:lumMod val="75000"/>
                </a:schemeClr>
              </a:solidFill>
              <a:latin typeface="微软雅黑" pitchFamily="34" charset="-122"/>
              <a:ea typeface="微软雅黑" pitchFamily="34" charset="-122"/>
            </a:endParaRPr>
          </a:p>
          <a:p>
            <a:pPr indent="403225">
              <a:lnSpc>
                <a:spcPct val="150000"/>
              </a:lnSpc>
            </a:pPr>
            <a:endParaRPr lang="en-US" altLang="zh-CN" sz="1600">
              <a:solidFill>
                <a:schemeClr val="accent5">
                  <a:lumMod val="75000"/>
                </a:schemeClr>
              </a:solidFill>
              <a:latin typeface="微软雅黑" pitchFamily="34" charset="-122"/>
              <a:ea typeface="微软雅黑" pitchFamily="34" charset="-122"/>
            </a:endParaRPr>
          </a:p>
          <a:p>
            <a:pPr indent="403225">
              <a:lnSpc>
                <a:spcPct val="150000"/>
              </a:lnSpc>
            </a:pPr>
            <a:r>
              <a:rPr lang="zh-CN" altLang="en-US" sz="1600" smtClean="0">
                <a:solidFill>
                  <a:schemeClr val="accent5">
                    <a:lumMod val="75000"/>
                  </a:schemeClr>
                </a:solidFill>
                <a:latin typeface="微软雅黑" pitchFamily="34" charset="-122"/>
                <a:ea typeface="微软雅黑" pitchFamily="34" charset="-122"/>
              </a:rPr>
              <a:t>下面代码从一个元组创建一个</a:t>
            </a:r>
            <a:r>
              <a:rPr lang="en-US" altLang="zh-CN" sz="1600" smtClean="0">
                <a:solidFill>
                  <a:schemeClr val="accent5">
                    <a:lumMod val="75000"/>
                  </a:schemeClr>
                </a:solidFill>
                <a:latin typeface="微软雅黑" pitchFamily="34" charset="-122"/>
                <a:ea typeface="微软雅黑" pitchFamily="34" charset="-122"/>
              </a:rPr>
              <a:t>float</a:t>
            </a:r>
            <a:r>
              <a:rPr lang="zh-CN" altLang="en-US" sz="1600" smtClean="0">
                <a:solidFill>
                  <a:schemeClr val="accent5">
                    <a:lumMod val="75000"/>
                  </a:schemeClr>
                </a:solidFill>
                <a:latin typeface="微软雅黑" pitchFamily="34" charset="-122"/>
                <a:ea typeface="微软雅黑" pitchFamily="34" charset="-122"/>
              </a:rPr>
              <a:t>类型的数组：</a:t>
            </a:r>
            <a:endParaRPr lang="en-US" altLang="zh-CN" sz="1600" smtClean="0">
              <a:solidFill>
                <a:schemeClr val="accent5">
                  <a:lumMod val="75000"/>
                </a:schemeClr>
              </a:solidFill>
              <a:latin typeface="微软雅黑" pitchFamily="34" charset="-122"/>
              <a:ea typeface="微软雅黑" pitchFamily="34" charset="-122"/>
            </a:endParaRPr>
          </a:p>
          <a:p>
            <a:pPr indent="403225">
              <a:lnSpc>
                <a:spcPct val="150000"/>
              </a:lnSpc>
            </a:pPr>
            <a:endParaRPr lang="en-US" altLang="zh-CN" sz="1600">
              <a:solidFill>
                <a:schemeClr val="accent5">
                  <a:lumMod val="75000"/>
                </a:schemeClr>
              </a:solidFill>
              <a:latin typeface="微软雅黑" pitchFamily="34" charset="-122"/>
              <a:ea typeface="微软雅黑" pitchFamily="34" charset="-122"/>
            </a:endParaRPr>
          </a:p>
          <a:p>
            <a:pPr indent="403225">
              <a:lnSpc>
                <a:spcPct val="150000"/>
              </a:lnSpc>
            </a:pPr>
            <a:endParaRPr lang="en-US" altLang="zh-CN" sz="1600" smtClean="0">
              <a:solidFill>
                <a:schemeClr val="accent5">
                  <a:lumMod val="75000"/>
                </a:schemeClr>
              </a:solidFill>
              <a:latin typeface="微软雅黑" pitchFamily="34" charset="-122"/>
              <a:ea typeface="微软雅黑" pitchFamily="34" charset="-122"/>
            </a:endParaRPr>
          </a:p>
          <a:p>
            <a:pPr indent="403225">
              <a:lnSpc>
                <a:spcPct val="150000"/>
              </a:lnSpc>
            </a:pPr>
            <a:endParaRPr lang="en-US" altLang="zh-CN" sz="1600">
              <a:solidFill>
                <a:schemeClr val="accent5">
                  <a:lumMod val="75000"/>
                </a:schemeClr>
              </a:solidFill>
              <a:latin typeface="微软雅黑" pitchFamily="34" charset="-122"/>
              <a:ea typeface="微软雅黑" pitchFamily="34" charset="-122"/>
            </a:endParaRPr>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76338" y="2276872"/>
            <a:ext cx="3333750" cy="247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6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91928" y="2988400"/>
            <a:ext cx="4360143" cy="10718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6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56545" y="4509120"/>
            <a:ext cx="2030908" cy="5139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69"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56545" y="5207098"/>
            <a:ext cx="790575" cy="180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823089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randombar(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randombar(horizontal)">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randombar(horizontal)">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3" presetClass="entr" presetSubtype="16" fill="hold" nodeType="clickEffect">
                                  <p:stCondLst>
                                    <p:cond delay="0"/>
                                  </p:stCondLst>
                                  <p:childTnLst>
                                    <p:set>
                                      <p:cBhvr>
                                        <p:cTn id="21" dur="1" fill="hold">
                                          <p:stCondLst>
                                            <p:cond delay="0"/>
                                          </p:stCondLst>
                                        </p:cTn>
                                        <p:tgtEl>
                                          <p:spTgt spid="11266"/>
                                        </p:tgtEl>
                                        <p:attrNameLst>
                                          <p:attrName>style.visibility</p:attrName>
                                        </p:attrNameLst>
                                      </p:cBhvr>
                                      <p:to>
                                        <p:strVal val="visible"/>
                                      </p:to>
                                    </p:set>
                                    <p:anim calcmode="lin" valueType="num">
                                      <p:cBhvr>
                                        <p:cTn id="22" dur="500" fill="hold"/>
                                        <p:tgtEl>
                                          <p:spTgt spid="11266"/>
                                        </p:tgtEl>
                                        <p:attrNameLst>
                                          <p:attrName>ppt_w</p:attrName>
                                        </p:attrNameLst>
                                      </p:cBhvr>
                                      <p:tavLst>
                                        <p:tav tm="0">
                                          <p:val>
                                            <p:fltVal val="0"/>
                                          </p:val>
                                        </p:tav>
                                        <p:tav tm="100000">
                                          <p:val>
                                            <p:strVal val="#ppt_w"/>
                                          </p:val>
                                        </p:tav>
                                      </p:tavLst>
                                    </p:anim>
                                    <p:anim calcmode="lin" valueType="num">
                                      <p:cBhvr>
                                        <p:cTn id="23" dur="500" fill="hold"/>
                                        <p:tgtEl>
                                          <p:spTgt spid="11266"/>
                                        </p:tgtEl>
                                        <p:attrNameLst>
                                          <p:attrName>ppt_h</p:attrName>
                                        </p:attrNameLst>
                                      </p:cBhvr>
                                      <p:tavLst>
                                        <p:tav tm="0">
                                          <p:val>
                                            <p:fltVal val="0"/>
                                          </p:val>
                                        </p:tav>
                                        <p:tav tm="100000">
                                          <p:val>
                                            <p:strVal val="#ppt_h"/>
                                          </p:val>
                                        </p:tav>
                                      </p:tavLst>
                                    </p:anim>
                                    <p:animEffect transition="in" filter="fade">
                                      <p:cBhvr>
                                        <p:cTn id="24" dur="500"/>
                                        <p:tgtEl>
                                          <p:spTgt spid="11266"/>
                                        </p:tgtEl>
                                      </p:cBhvr>
                                    </p:animEffect>
                                  </p:childTnLst>
                                </p:cTn>
                              </p:par>
                            </p:childTnLst>
                          </p:cTn>
                        </p:par>
                      </p:childTnLst>
                    </p:cTn>
                  </p:par>
                  <p:par>
                    <p:cTn id="25" fill="hold">
                      <p:stCondLst>
                        <p:cond delay="indefinite"/>
                      </p:stCondLst>
                      <p:childTnLst>
                        <p:par>
                          <p:cTn id="26" fill="hold">
                            <p:stCondLst>
                              <p:cond delay="0"/>
                            </p:stCondLst>
                            <p:childTnLst>
                              <p:par>
                                <p:cTn id="27" presetID="14" presetClass="entr" presetSubtype="10" fill="hold" nodeType="clickEffect">
                                  <p:stCondLst>
                                    <p:cond delay="0"/>
                                  </p:stCondLst>
                                  <p:childTnLst>
                                    <p:set>
                                      <p:cBhvr>
                                        <p:cTn id="28" dur="1" fill="hold">
                                          <p:stCondLst>
                                            <p:cond delay="0"/>
                                          </p:stCondLst>
                                        </p:cTn>
                                        <p:tgtEl>
                                          <p:spTgt spid="5">
                                            <p:txEl>
                                              <p:pRg st="4" end="4"/>
                                            </p:txEl>
                                          </p:spTgt>
                                        </p:tgtEl>
                                        <p:attrNameLst>
                                          <p:attrName>style.visibility</p:attrName>
                                        </p:attrNameLst>
                                      </p:cBhvr>
                                      <p:to>
                                        <p:strVal val="visible"/>
                                      </p:to>
                                    </p:set>
                                    <p:animEffect transition="in" filter="randombar(horizontal)">
                                      <p:cBhvr>
                                        <p:cTn id="29" dur="500"/>
                                        <p:tgtEl>
                                          <p:spTgt spid="5">
                                            <p:txEl>
                                              <p:pRg st="4" end="4"/>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53" presetClass="entr" presetSubtype="16" fill="hold" nodeType="clickEffect">
                                  <p:stCondLst>
                                    <p:cond delay="0"/>
                                  </p:stCondLst>
                                  <p:childTnLst>
                                    <p:set>
                                      <p:cBhvr>
                                        <p:cTn id="33" dur="1" fill="hold">
                                          <p:stCondLst>
                                            <p:cond delay="0"/>
                                          </p:stCondLst>
                                        </p:cTn>
                                        <p:tgtEl>
                                          <p:spTgt spid="11267"/>
                                        </p:tgtEl>
                                        <p:attrNameLst>
                                          <p:attrName>style.visibility</p:attrName>
                                        </p:attrNameLst>
                                      </p:cBhvr>
                                      <p:to>
                                        <p:strVal val="visible"/>
                                      </p:to>
                                    </p:set>
                                    <p:anim calcmode="lin" valueType="num">
                                      <p:cBhvr>
                                        <p:cTn id="34" dur="500" fill="hold"/>
                                        <p:tgtEl>
                                          <p:spTgt spid="11267"/>
                                        </p:tgtEl>
                                        <p:attrNameLst>
                                          <p:attrName>ppt_w</p:attrName>
                                        </p:attrNameLst>
                                      </p:cBhvr>
                                      <p:tavLst>
                                        <p:tav tm="0">
                                          <p:val>
                                            <p:fltVal val="0"/>
                                          </p:val>
                                        </p:tav>
                                        <p:tav tm="100000">
                                          <p:val>
                                            <p:strVal val="#ppt_w"/>
                                          </p:val>
                                        </p:tav>
                                      </p:tavLst>
                                    </p:anim>
                                    <p:anim calcmode="lin" valueType="num">
                                      <p:cBhvr>
                                        <p:cTn id="35" dur="500" fill="hold"/>
                                        <p:tgtEl>
                                          <p:spTgt spid="11267"/>
                                        </p:tgtEl>
                                        <p:attrNameLst>
                                          <p:attrName>ppt_h</p:attrName>
                                        </p:attrNameLst>
                                      </p:cBhvr>
                                      <p:tavLst>
                                        <p:tav tm="0">
                                          <p:val>
                                            <p:fltVal val="0"/>
                                          </p:val>
                                        </p:tav>
                                        <p:tav tm="100000">
                                          <p:val>
                                            <p:strVal val="#ppt_h"/>
                                          </p:val>
                                        </p:tav>
                                      </p:tavLst>
                                    </p:anim>
                                    <p:animEffect transition="in" filter="fade">
                                      <p:cBhvr>
                                        <p:cTn id="36" dur="500"/>
                                        <p:tgtEl>
                                          <p:spTgt spid="11267"/>
                                        </p:tgtEl>
                                      </p:cBhvr>
                                    </p:animEffect>
                                  </p:childTnLst>
                                </p:cTn>
                              </p:par>
                            </p:childTnLst>
                          </p:cTn>
                        </p:par>
                      </p:childTnLst>
                    </p:cTn>
                  </p:par>
                  <p:par>
                    <p:cTn id="37" fill="hold">
                      <p:stCondLst>
                        <p:cond delay="indefinite"/>
                      </p:stCondLst>
                      <p:childTnLst>
                        <p:par>
                          <p:cTn id="38" fill="hold">
                            <p:stCondLst>
                              <p:cond delay="0"/>
                            </p:stCondLst>
                            <p:childTnLst>
                              <p:par>
                                <p:cTn id="39" presetID="14" presetClass="entr" presetSubtype="10" fill="hold" nodeType="clickEffect">
                                  <p:stCondLst>
                                    <p:cond delay="0"/>
                                  </p:stCondLst>
                                  <p:childTnLst>
                                    <p:set>
                                      <p:cBhvr>
                                        <p:cTn id="40" dur="1" fill="hold">
                                          <p:stCondLst>
                                            <p:cond delay="0"/>
                                          </p:stCondLst>
                                        </p:cTn>
                                        <p:tgtEl>
                                          <p:spTgt spid="5">
                                            <p:txEl>
                                              <p:pRg st="8" end="8"/>
                                            </p:txEl>
                                          </p:spTgt>
                                        </p:tgtEl>
                                        <p:attrNameLst>
                                          <p:attrName>style.visibility</p:attrName>
                                        </p:attrNameLst>
                                      </p:cBhvr>
                                      <p:to>
                                        <p:strVal val="visible"/>
                                      </p:to>
                                    </p:set>
                                    <p:animEffect transition="in" filter="randombar(horizontal)">
                                      <p:cBhvr>
                                        <p:cTn id="41" dur="500"/>
                                        <p:tgtEl>
                                          <p:spTgt spid="5">
                                            <p:txEl>
                                              <p:pRg st="8" end="8"/>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53" presetClass="entr" presetSubtype="16" fill="hold" nodeType="clickEffect">
                                  <p:stCondLst>
                                    <p:cond delay="0"/>
                                  </p:stCondLst>
                                  <p:childTnLst>
                                    <p:set>
                                      <p:cBhvr>
                                        <p:cTn id="45" dur="1" fill="hold">
                                          <p:stCondLst>
                                            <p:cond delay="0"/>
                                          </p:stCondLst>
                                        </p:cTn>
                                        <p:tgtEl>
                                          <p:spTgt spid="11268"/>
                                        </p:tgtEl>
                                        <p:attrNameLst>
                                          <p:attrName>style.visibility</p:attrName>
                                        </p:attrNameLst>
                                      </p:cBhvr>
                                      <p:to>
                                        <p:strVal val="visible"/>
                                      </p:to>
                                    </p:set>
                                    <p:anim calcmode="lin" valueType="num">
                                      <p:cBhvr>
                                        <p:cTn id="46" dur="500" fill="hold"/>
                                        <p:tgtEl>
                                          <p:spTgt spid="11268"/>
                                        </p:tgtEl>
                                        <p:attrNameLst>
                                          <p:attrName>ppt_w</p:attrName>
                                        </p:attrNameLst>
                                      </p:cBhvr>
                                      <p:tavLst>
                                        <p:tav tm="0">
                                          <p:val>
                                            <p:fltVal val="0"/>
                                          </p:val>
                                        </p:tav>
                                        <p:tav tm="100000">
                                          <p:val>
                                            <p:strVal val="#ppt_w"/>
                                          </p:val>
                                        </p:tav>
                                      </p:tavLst>
                                    </p:anim>
                                    <p:anim calcmode="lin" valueType="num">
                                      <p:cBhvr>
                                        <p:cTn id="47" dur="500" fill="hold"/>
                                        <p:tgtEl>
                                          <p:spTgt spid="11268"/>
                                        </p:tgtEl>
                                        <p:attrNameLst>
                                          <p:attrName>ppt_h</p:attrName>
                                        </p:attrNameLst>
                                      </p:cBhvr>
                                      <p:tavLst>
                                        <p:tav tm="0">
                                          <p:val>
                                            <p:fltVal val="0"/>
                                          </p:val>
                                        </p:tav>
                                        <p:tav tm="100000">
                                          <p:val>
                                            <p:strVal val="#ppt_h"/>
                                          </p:val>
                                        </p:tav>
                                      </p:tavLst>
                                    </p:anim>
                                    <p:animEffect transition="in" filter="fade">
                                      <p:cBhvr>
                                        <p:cTn id="48" dur="500"/>
                                        <p:tgtEl>
                                          <p:spTgt spid="11268"/>
                                        </p:tgtEl>
                                      </p:cBhvr>
                                    </p:animEffect>
                                  </p:childTnLst>
                                </p:cTn>
                              </p:par>
                            </p:childTnLst>
                          </p:cTn>
                        </p:par>
                      </p:childTnLst>
                    </p:cTn>
                  </p:par>
                  <p:par>
                    <p:cTn id="49" fill="hold">
                      <p:stCondLst>
                        <p:cond delay="indefinite"/>
                      </p:stCondLst>
                      <p:childTnLst>
                        <p:par>
                          <p:cTn id="50" fill="hold">
                            <p:stCondLst>
                              <p:cond delay="0"/>
                            </p:stCondLst>
                            <p:childTnLst>
                              <p:par>
                                <p:cTn id="51" presetID="53" presetClass="entr" presetSubtype="16" fill="hold" nodeType="clickEffect">
                                  <p:stCondLst>
                                    <p:cond delay="0"/>
                                  </p:stCondLst>
                                  <p:childTnLst>
                                    <p:set>
                                      <p:cBhvr>
                                        <p:cTn id="52" dur="1" fill="hold">
                                          <p:stCondLst>
                                            <p:cond delay="0"/>
                                          </p:stCondLst>
                                        </p:cTn>
                                        <p:tgtEl>
                                          <p:spTgt spid="11269"/>
                                        </p:tgtEl>
                                        <p:attrNameLst>
                                          <p:attrName>style.visibility</p:attrName>
                                        </p:attrNameLst>
                                      </p:cBhvr>
                                      <p:to>
                                        <p:strVal val="visible"/>
                                      </p:to>
                                    </p:set>
                                    <p:anim calcmode="lin" valueType="num">
                                      <p:cBhvr>
                                        <p:cTn id="53" dur="500" fill="hold"/>
                                        <p:tgtEl>
                                          <p:spTgt spid="11269"/>
                                        </p:tgtEl>
                                        <p:attrNameLst>
                                          <p:attrName>ppt_w</p:attrName>
                                        </p:attrNameLst>
                                      </p:cBhvr>
                                      <p:tavLst>
                                        <p:tav tm="0">
                                          <p:val>
                                            <p:fltVal val="0"/>
                                          </p:val>
                                        </p:tav>
                                        <p:tav tm="100000">
                                          <p:val>
                                            <p:strVal val="#ppt_w"/>
                                          </p:val>
                                        </p:tav>
                                      </p:tavLst>
                                    </p:anim>
                                    <p:anim calcmode="lin" valueType="num">
                                      <p:cBhvr>
                                        <p:cTn id="54" dur="500" fill="hold"/>
                                        <p:tgtEl>
                                          <p:spTgt spid="11269"/>
                                        </p:tgtEl>
                                        <p:attrNameLst>
                                          <p:attrName>ppt_h</p:attrName>
                                        </p:attrNameLst>
                                      </p:cBhvr>
                                      <p:tavLst>
                                        <p:tav tm="0">
                                          <p:val>
                                            <p:fltVal val="0"/>
                                          </p:val>
                                        </p:tav>
                                        <p:tav tm="100000">
                                          <p:val>
                                            <p:strVal val="#ppt_h"/>
                                          </p:val>
                                        </p:tav>
                                      </p:tavLst>
                                    </p:anim>
                                    <p:animEffect transition="in" filter="fade">
                                      <p:cBhvr>
                                        <p:cTn id="55" dur="500"/>
                                        <p:tgtEl>
                                          <p:spTgt spid="112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3568" y="908720"/>
            <a:ext cx="7776864" cy="3600986"/>
          </a:xfrm>
          <a:prstGeom prst="rect">
            <a:avLst/>
          </a:prstGeom>
          <a:noFill/>
        </p:spPr>
        <p:txBody>
          <a:bodyPr wrap="square" rtlCol="0">
            <a:spAutoFit/>
          </a:bodyPr>
          <a:lstStyle/>
          <a:p>
            <a:pPr>
              <a:lnSpc>
                <a:spcPct val="200000"/>
              </a:lnSpc>
            </a:pPr>
            <a:r>
              <a:rPr lang="en-US" altLang="zh-CN" b="1" smtClean="0">
                <a:solidFill>
                  <a:schemeClr val="accent5">
                    <a:lumMod val="50000"/>
                  </a:schemeClr>
                </a:solidFill>
                <a:latin typeface="微软雅黑" pitchFamily="34" charset="-122"/>
                <a:ea typeface="微软雅黑" pitchFamily="34" charset="-122"/>
              </a:rPr>
              <a:t>NumPy</a:t>
            </a:r>
            <a:r>
              <a:rPr lang="zh-CN" altLang="en-US" b="1" smtClean="0">
                <a:solidFill>
                  <a:schemeClr val="accent5">
                    <a:lumMod val="50000"/>
                  </a:schemeClr>
                </a:solidFill>
                <a:latin typeface="微软雅黑" pitchFamily="34" charset="-122"/>
                <a:ea typeface="微软雅黑" pitchFamily="34" charset="-122"/>
              </a:rPr>
              <a:t>创建数组</a:t>
            </a:r>
            <a:r>
              <a:rPr lang="en-US" altLang="zh-CN" b="1">
                <a:solidFill>
                  <a:schemeClr val="accent5">
                    <a:lumMod val="50000"/>
                  </a:schemeClr>
                </a:solidFill>
                <a:latin typeface="微软雅黑" pitchFamily="34" charset="-122"/>
                <a:ea typeface="微软雅黑" pitchFamily="34" charset="-122"/>
              </a:rPr>
              <a:t>—fromiter</a:t>
            </a:r>
            <a:r>
              <a:rPr lang="zh-CN" altLang="en-US" b="1" smtClean="0">
                <a:solidFill>
                  <a:schemeClr val="accent5">
                    <a:lumMod val="50000"/>
                  </a:schemeClr>
                </a:solidFill>
                <a:latin typeface="微软雅黑" pitchFamily="34" charset="-122"/>
                <a:ea typeface="微软雅黑" pitchFamily="34" charset="-122"/>
              </a:rPr>
              <a:t>函数</a:t>
            </a:r>
            <a:endParaRPr lang="en-US" altLang="zh-CN" b="1" smtClean="0">
              <a:solidFill>
                <a:schemeClr val="accent5">
                  <a:lumMod val="50000"/>
                </a:schemeClr>
              </a:solidFill>
              <a:latin typeface="微软雅黑" pitchFamily="34" charset="-122"/>
              <a:ea typeface="微软雅黑" pitchFamily="34" charset="-122"/>
            </a:endParaRPr>
          </a:p>
          <a:p>
            <a:pPr marL="344488" indent="-344488">
              <a:lnSpc>
                <a:spcPct val="150000"/>
              </a:lnSpc>
              <a:buFont typeface="+mj-lt"/>
              <a:buAutoNum type="arabicPeriod" startAt="5"/>
            </a:pPr>
            <a:r>
              <a:rPr lang="en-US" altLang="zh-CN" sz="1600" b="1" smtClean="0">
                <a:solidFill>
                  <a:schemeClr val="accent5">
                    <a:lumMod val="75000"/>
                  </a:schemeClr>
                </a:solidFill>
                <a:latin typeface="微软雅黑" pitchFamily="34" charset="-122"/>
                <a:ea typeface="微软雅黑" pitchFamily="34" charset="-122"/>
              </a:rPr>
              <a:t>fromiter</a:t>
            </a:r>
            <a:r>
              <a:rPr lang="zh-CN" altLang="en-US" sz="1600" b="1" smtClean="0">
                <a:solidFill>
                  <a:schemeClr val="accent5">
                    <a:lumMod val="75000"/>
                  </a:schemeClr>
                </a:solidFill>
                <a:latin typeface="微软雅黑" pitchFamily="34" charset="-122"/>
                <a:ea typeface="微软雅黑" pitchFamily="34" charset="-122"/>
              </a:rPr>
              <a:t>函数</a:t>
            </a:r>
            <a:endParaRPr lang="en-US" altLang="zh-CN" sz="1600" b="1" smtClean="0">
              <a:solidFill>
                <a:schemeClr val="accent5">
                  <a:lumMod val="75000"/>
                </a:schemeClr>
              </a:solidFill>
              <a:latin typeface="微软雅黑" pitchFamily="34" charset="-122"/>
              <a:ea typeface="微软雅黑" pitchFamily="34" charset="-122"/>
            </a:endParaRPr>
          </a:p>
          <a:p>
            <a:pPr indent="403225">
              <a:lnSpc>
                <a:spcPct val="150000"/>
              </a:lnSpc>
            </a:pPr>
            <a:r>
              <a:rPr lang="zh-CN" altLang="en-US" sz="1600">
                <a:solidFill>
                  <a:schemeClr val="accent5">
                    <a:lumMod val="75000"/>
                  </a:schemeClr>
                </a:solidFill>
                <a:latin typeface="微软雅黑" pitchFamily="34" charset="-122"/>
                <a:ea typeface="微软雅黑" pitchFamily="34" charset="-122"/>
              </a:rPr>
              <a:t>从可迭代对象中建立 </a:t>
            </a:r>
            <a:r>
              <a:rPr lang="en-US" altLang="zh-CN" sz="1600">
                <a:solidFill>
                  <a:schemeClr val="accent5">
                    <a:lumMod val="75000"/>
                  </a:schemeClr>
                </a:solidFill>
                <a:latin typeface="微软雅黑" pitchFamily="34" charset="-122"/>
                <a:ea typeface="微软雅黑" pitchFamily="34" charset="-122"/>
              </a:rPr>
              <a:t>ndarray </a:t>
            </a:r>
            <a:r>
              <a:rPr lang="zh-CN" altLang="en-US" sz="1600">
                <a:solidFill>
                  <a:schemeClr val="accent5">
                    <a:lumMod val="75000"/>
                  </a:schemeClr>
                </a:solidFill>
                <a:latin typeface="微软雅黑" pitchFamily="34" charset="-122"/>
                <a:ea typeface="微软雅黑" pitchFamily="34" charset="-122"/>
              </a:rPr>
              <a:t>对象，返回一维数</a:t>
            </a:r>
            <a:r>
              <a:rPr lang="zh-CN" altLang="en-US" sz="1600" smtClean="0">
                <a:solidFill>
                  <a:schemeClr val="accent5">
                    <a:lumMod val="75000"/>
                  </a:schemeClr>
                </a:solidFill>
                <a:latin typeface="微软雅黑" pitchFamily="34" charset="-122"/>
                <a:ea typeface="微软雅黑" pitchFamily="34" charset="-122"/>
              </a:rPr>
              <a:t>组。</a:t>
            </a:r>
            <a:endParaRPr lang="en-US" altLang="zh-CN" sz="1600" smtClean="0">
              <a:solidFill>
                <a:schemeClr val="accent5">
                  <a:lumMod val="75000"/>
                </a:schemeClr>
              </a:solidFill>
              <a:latin typeface="微软雅黑" pitchFamily="34" charset="-122"/>
              <a:ea typeface="微软雅黑" pitchFamily="34" charset="-122"/>
            </a:endParaRPr>
          </a:p>
          <a:p>
            <a:pPr indent="403225">
              <a:lnSpc>
                <a:spcPct val="150000"/>
              </a:lnSpc>
            </a:pPr>
            <a:endParaRPr lang="en-US" altLang="zh-CN" sz="1600">
              <a:solidFill>
                <a:schemeClr val="accent5">
                  <a:lumMod val="75000"/>
                </a:schemeClr>
              </a:solidFill>
              <a:latin typeface="微软雅黑" pitchFamily="34" charset="-122"/>
              <a:ea typeface="微软雅黑" pitchFamily="34" charset="-122"/>
            </a:endParaRPr>
          </a:p>
          <a:p>
            <a:pPr indent="403225">
              <a:lnSpc>
                <a:spcPct val="150000"/>
              </a:lnSpc>
            </a:pPr>
            <a:r>
              <a:rPr lang="zh-CN" altLang="en-US" sz="1600" smtClean="0">
                <a:solidFill>
                  <a:schemeClr val="accent5">
                    <a:lumMod val="75000"/>
                  </a:schemeClr>
                </a:solidFill>
                <a:latin typeface="微软雅黑" pitchFamily="34" charset="-122"/>
                <a:ea typeface="微软雅黑" pitchFamily="34" charset="-122"/>
              </a:rPr>
              <a:t>参数说明如下：</a:t>
            </a:r>
            <a:endParaRPr lang="en-US" altLang="zh-CN" sz="1600" smtClean="0">
              <a:solidFill>
                <a:schemeClr val="accent5">
                  <a:lumMod val="75000"/>
                </a:schemeClr>
              </a:solidFill>
              <a:latin typeface="微软雅黑" pitchFamily="34" charset="-122"/>
              <a:ea typeface="微软雅黑" pitchFamily="34" charset="-122"/>
            </a:endParaRPr>
          </a:p>
          <a:p>
            <a:pPr indent="403225">
              <a:lnSpc>
                <a:spcPct val="150000"/>
              </a:lnSpc>
            </a:pPr>
            <a:endParaRPr lang="en-US" altLang="zh-CN" sz="1600">
              <a:solidFill>
                <a:schemeClr val="accent5">
                  <a:lumMod val="75000"/>
                </a:schemeClr>
              </a:solidFill>
              <a:latin typeface="微软雅黑" pitchFamily="34" charset="-122"/>
              <a:ea typeface="微软雅黑" pitchFamily="34" charset="-122"/>
            </a:endParaRPr>
          </a:p>
          <a:p>
            <a:pPr indent="403225">
              <a:lnSpc>
                <a:spcPct val="150000"/>
              </a:lnSpc>
            </a:pPr>
            <a:endParaRPr lang="en-US" altLang="zh-CN" sz="1600" smtClean="0">
              <a:solidFill>
                <a:schemeClr val="accent5">
                  <a:lumMod val="75000"/>
                </a:schemeClr>
              </a:solidFill>
              <a:latin typeface="微软雅黑" pitchFamily="34" charset="-122"/>
              <a:ea typeface="微软雅黑" pitchFamily="34" charset="-122"/>
            </a:endParaRPr>
          </a:p>
          <a:p>
            <a:pPr indent="403225">
              <a:lnSpc>
                <a:spcPct val="150000"/>
              </a:lnSpc>
            </a:pPr>
            <a:endParaRPr lang="en-US" altLang="zh-CN" sz="1600">
              <a:solidFill>
                <a:schemeClr val="accent5">
                  <a:lumMod val="75000"/>
                </a:schemeClr>
              </a:solidFill>
              <a:latin typeface="微软雅黑" pitchFamily="34" charset="-122"/>
              <a:ea typeface="微软雅黑" pitchFamily="34" charset="-122"/>
            </a:endParaRPr>
          </a:p>
          <a:p>
            <a:pPr indent="403225">
              <a:lnSpc>
                <a:spcPct val="150000"/>
              </a:lnSpc>
            </a:pPr>
            <a:r>
              <a:rPr lang="zh-CN" altLang="en-US" sz="1600" smtClean="0">
                <a:solidFill>
                  <a:schemeClr val="accent5">
                    <a:lumMod val="75000"/>
                  </a:schemeClr>
                </a:solidFill>
                <a:latin typeface="微软雅黑" pitchFamily="34" charset="-122"/>
                <a:ea typeface="微软雅黑" pitchFamily="34" charset="-122"/>
              </a:rPr>
              <a:t>下面代码从一个可迭代对象创建一个</a:t>
            </a:r>
            <a:r>
              <a:rPr lang="en-US" altLang="zh-CN" sz="1600" smtClean="0">
                <a:solidFill>
                  <a:schemeClr val="accent5">
                    <a:lumMod val="75000"/>
                  </a:schemeClr>
                </a:solidFill>
                <a:latin typeface="微软雅黑" pitchFamily="34" charset="-122"/>
                <a:ea typeface="微软雅黑" pitchFamily="34" charset="-122"/>
              </a:rPr>
              <a:t>float</a:t>
            </a:r>
            <a:r>
              <a:rPr lang="zh-CN" altLang="en-US" sz="1600" smtClean="0">
                <a:solidFill>
                  <a:schemeClr val="accent5">
                    <a:lumMod val="75000"/>
                  </a:schemeClr>
                </a:solidFill>
                <a:latin typeface="微软雅黑" pitchFamily="34" charset="-122"/>
                <a:ea typeface="微软雅黑" pitchFamily="34" charset="-122"/>
              </a:rPr>
              <a:t>类型的数组：</a:t>
            </a:r>
            <a:endParaRPr lang="en-US" altLang="zh-CN" sz="1600" smtClean="0">
              <a:solidFill>
                <a:schemeClr val="accent5">
                  <a:lumMod val="75000"/>
                </a:schemeClr>
              </a:solidFill>
              <a:latin typeface="微软雅黑" pitchFamily="34" charset="-122"/>
              <a:ea typeface="微软雅黑" pitchFamily="34" charset="-122"/>
            </a:endParaRPr>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91816" y="2276872"/>
            <a:ext cx="3133725" cy="28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29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61841" y="2996952"/>
            <a:ext cx="2620317" cy="9653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29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09193" y="4509120"/>
            <a:ext cx="2325613" cy="7662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293"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09193" y="5425803"/>
            <a:ext cx="1018791" cy="1828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71746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randombar(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randombar(horizontal)">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randombar(horizontal)">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3" presetClass="entr" presetSubtype="16" fill="hold" nodeType="clickEffect">
                                  <p:stCondLst>
                                    <p:cond delay="0"/>
                                  </p:stCondLst>
                                  <p:childTnLst>
                                    <p:set>
                                      <p:cBhvr>
                                        <p:cTn id="21" dur="1" fill="hold">
                                          <p:stCondLst>
                                            <p:cond delay="0"/>
                                          </p:stCondLst>
                                        </p:cTn>
                                        <p:tgtEl>
                                          <p:spTgt spid="12290"/>
                                        </p:tgtEl>
                                        <p:attrNameLst>
                                          <p:attrName>style.visibility</p:attrName>
                                        </p:attrNameLst>
                                      </p:cBhvr>
                                      <p:to>
                                        <p:strVal val="visible"/>
                                      </p:to>
                                    </p:set>
                                    <p:anim calcmode="lin" valueType="num">
                                      <p:cBhvr>
                                        <p:cTn id="22" dur="500" fill="hold"/>
                                        <p:tgtEl>
                                          <p:spTgt spid="12290"/>
                                        </p:tgtEl>
                                        <p:attrNameLst>
                                          <p:attrName>ppt_w</p:attrName>
                                        </p:attrNameLst>
                                      </p:cBhvr>
                                      <p:tavLst>
                                        <p:tav tm="0">
                                          <p:val>
                                            <p:fltVal val="0"/>
                                          </p:val>
                                        </p:tav>
                                        <p:tav tm="100000">
                                          <p:val>
                                            <p:strVal val="#ppt_w"/>
                                          </p:val>
                                        </p:tav>
                                      </p:tavLst>
                                    </p:anim>
                                    <p:anim calcmode="lin" valueType="num">
                                      <p:cBhvr>
                                        <p:cTn id="23" dur="500" fill="hold"/>
                                        <p:tgtEl>
                                          <p:spTgt spid="12290"/>
                                        </p:tgtEl>
                                        <p:attrNameLst>
                                          <p:attrName>ppt_h</p:attrName>
                                        </p:attrNameLst>
                                      </p:cBhvr>
                                      <p:tavLst>
                                        <p:tav tm="0">
                                          <p:val>
                                            <p:fltVal val="0"/>
                                          </p:val>
                                        </p:tav>
                                        <p:tav tm="100000">
                                          <p:val>
                                            <p:strVal val="#ppt_h"/>
                                          </p:val>
                                        </p:tav>
                                      </p:tavLst>
                                    </p:anim>
                                    <p:animEffect transition="in" filter="fade">
                                      <p:cBhvr>
                                        <p:cTn id="24" dur="500"/>
                                        <p:tgtEl>
                                          <p:spTgt spid="12290"/>
                                        </p:tgtEl>
                                      </p:cBhvr>
                                    </p:animEffect>
                                  </p:childTnLst>
                                </p:cTn>
                              </p:par>
                            </p:childTnLst>
                          </p:cTn>
                        </p:par>
                      </p:childTnLst>
                    </p:cTn>
                  </p:par>
                  <p:par>
                    <p:cTn id="25" fill="hold">
                      <p:stCondLst>
                        <p:cond delay="indefinite"/>
                      </p:stCondLst>
                      <p:childTnLst>
                        <p:par>
                          <p:cTn id="26" fill="hold">
                            <p:stCondLst>
                              <p:cond delay="0"/>
                            </p:stCondLst>
                            <p:childTnLst>
                              <p:par>
                                <p:cTn id="27" presetID="14" presetClass="entr" presetSubtype="10" fill="hold" nodeType="clickEffect">
                                  <p:stCondLst>
                                    <p:cond delay="0"/>
                                  </p:stCondLst>
                                  <p:childTnLst>
                                    <p:set>
                                      <p:cBhvr>
                                        <p:cTn id="28" dur="1" fill="hold">
                                          <p:stCondLst>
                                            <p:cond delay="0"/>
                                          </p:stCondLst>
                                        </p:cTn>
                                        <p:tgtEl>
                                          <p:spTgt spid="5">
                                            <p:txEl>
                                              <p:pRg st="4" end="4"/>
                                            </p:txEl>
                                          </p:spTgt>
                                        </p:tgtEl>
                                        <p:attrNameLst>
                                          <p:attrName>style.visibility</p:attrName>
                                        </p:attrNameLst>
                                      </p:cBhvr>
                                      <p:to>
                                        <p:strVal val="visible"/>
                                      </p:to>
                                    </p:set>
                                    <p:animEffect transition="in" filter="randombar(horizontal)">
                                      <p:cBhvr>
                                        <p:cTn id="29" dur="500"/>
                                        <p:tgtEl>
                                          <p:spTgt spid="5">
                                            <p:txEl>
                                              <p:pRg st="4" end="4"/>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53" presetClass="entr" presetSubtype="16" fill="hold" nodeType="clickEffect">
                                  <p:stCondLst>
                                    <p:cond delay="0"/>
                                  </p:stCondLst>
                                  <p:childTnLst>
                                    <p:set>
                                      <p:cBhvr>
                                        <p:cTn id="33" dur="1" fill="hold">
                                          <p:stCondLst>
                                            <p:cond delay="0"/>
                                          </p:stCondLst>
                                        </p:cTn>
                                        <p:tgtEl>
                                          <p:spTgt spid="12291"/>
                                        </p:tgtEl>
                                        <p:attrNameLst>
                                          <p:attrName>style.visibility</p:attrName>
                                        </p:attrNameLst>
                                      </p:cBhvr>
                                      <p:to>
                                        <p:strVal val="visible"/>
                                      </p:to>
                                    </p:set>
                                    <p:anim calcmode="lin" valueType="num">
                                      <p:cBhvr>
                                        <p:cTn id="34" dur="500" fill="hold"/>
                                        <p:tgtEl>
                                          <p:spTgt spid="12291"/>
                                        </p:tgtEl>
                                        <p:attrNameLst>
                                          <p:attrName>ppt_w</p:attrName>
                                        </p:attrNameLst>
                                      </p:cBhvr>
                                      <p:tavLst>
                                        <p:tav tm="0">
                                          <p:val>
                                            <p:fltVal val="0"/>
                                          </p:val>
                                        </p:tav>
                                        <p:tav tm="100000">
                                          <p:val>
                                            <p:strVal val="#ppt_w"/>
                                          </p:val>
                                        </p:tav>
                                      </p:tavLst>
                                    </p:anim>
                                    <p:anim calcmode="lin" valueType="num">
                                      <p:cBhvr>
                                        <p:cTn id="35" dur="500" fill="hold"/>
                                        <p:tgtEl>
                                          <p:spTgt spid="12291"/>
                                        </p:tgtEl>
                                        <p:attrNameLst>
                                          <p:attrName>ppt_h</p:attrName>
                                        </p:attrNameLst>
                                      </p:cBhvr>
                                      <p:tavLst>
                                        <p:tav tm="0">
                                          <p:val>
                                            <p:fltVal val="0"/>
                                          </p:val>
                                        </p:tav>
                                        <p:tav tm="100000">
                                          <p:val>
                                            <p:strVal val="#ppt_h"/>
                                          </p:val>
                                        </p:tav>
                                      </p:tavLst>
                                    </p:anim>
                                    <p:animEffect transition="in" filter="fade">
                                      <p:cBhvr>
                                        <p:cTn id="36" dur="500"/>
                                        <p:tgtEl>
                                          <p:spTgt spid="12291"/>
                                        </p:tgtEl>
                                      </p:cBhvr>
                                    </p:animEffect>
                                  </p:childTnLst>
                                </p:cTn>
                              </p:par>
                            </p:childTnLst>
                          </p:cTn>
                        </p:par>
                      </p:childTnLst>
                    </p:cTn>
                  </p:par>
                  <p:par>
                    <p:cTn id="37" fill="hold">
                      <p:stCondLst>
                        <p:cond delay="indefinite"/>
                      </p:stCondLst>
                      <p:childTnLst>
                        <p:par>
                          <p:cTn id="38" fill="hold">
                            <p:stCondLst>
                              <p:cond delay="0"/>
                            </p:stCondLst>
                            <p:childTnLst>
                              <p:par>
                                <p:cTn id="39" presetID="14" presetClass="entr" presetSubtype="10" fill="hold" nodeType="clickEffect">
                                  <p:stCondLst>
                                    <p:cond delay="0"/>
                                  </p:stCondLst>
                                  <p:childTnLst>
                                    <p:set>
                                      <p:cBhvr>
                                        <p:cTn id="40" dur="1" fill="hold">
                                          <p:stCondLst>
                                            <p:cond delay="0"/>
                                          </p:stCondLst>
                                        </p:cTn>
                                        <p:tgtEl>
                                          <p:spTgt spid="5">
                                            <p:txEl>
                                              <p:pRg st="8" end="8"/>
                                            </p:txEl>
                                          </p:spTgt>
                                        </p:tgtEl>
                                        <p:attrNameLst>
                                          <p:attrName>style.visibility</p:attrName>
                                        </p:attrNameLst>
                                      </p:cBhvr>
                                      <p:to>
                                        <p:strVal val="visible"/>
                                      </p:to>
                                    </p:set>
                                    <p:animEffect transition="in" filter="randombar(horizontal)">
                                      <p:cBhvr>
                                        <p:cTn id="41" dur="500"/>
                                        <p:tgtEl>
                                          <p:spTgt spid="5">
                                            <p:txEl>
                                              <p:pRg st="8" end="8"/>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53" presetClass="entr" presetSubtype="16" fill="hold" nodeType="clickEffect">
                                  <p:stCondLst>
                                    <p:cond delay="0"/>
                                  </p:stCondLst>
                                  <p:childTnLst>
                                    <p:set>
                                      <p:cBhvr>
                                        <p:cTn id="45" dur="1" fill="hold">
                                          <p:stCondLst>
                                            <p:cond delay="0"/>
                                          </p:stCondLst>
                                        </p:cTn>
                                        <p:tgtEl>
                                          <p:spTgt spid="12292"/>
                                        </p:tgtEl>
                                        <p:attrNameLst>
                                          <p:attrName>style.visibility</p:attrName>
                                        </p:attrNameLst>
                                      </p:cBhvr>
                                      <p:to>
                                        <p:strVal val="visible"/>
                                      </p:to>
                                    </p:set>
                                    <p:anim calcmode="lin" valueType="num">
                                      <p:cBhvr>
                                        <p:cTn id="46" dur="500" fill="hold"/>
                                        <p:tgtEl>
                                          <p:spTgt spid="12292"/>
                                        </p:tgtEl>
                                        <p:attrNameLst>
                                          <p:attrName>ppt_w</p:attrName>
                                        </p:attrNameLst>
                                      </p:cBhvr>
                                      <p:tavLst>
                                        <p:tav tm="0">
                                          <p:val>
                                            <p:fltVal val="0"/>
                                          </p:val>
                                        </p:tav>
                                        <p:tav tm="100000">
                                          <p:val>
                                            <p:strVal val="#ppt_w"/>
                                          </p:val>
                                        </p:tav>
                                      </p:tavLst>
                                    </p:anim>
                                    <p:anim calcmode="lin" valueType="num">
                                      <p:cBhvr>
                                        <p:cTn id="47" dur="500" fill="hold"/>
                                        <p:tgtEl>
                                          <p:spTgt spid="12292"/>
                                        </p:tgtEl>
                                        <p:attrNameLst>
                                          <p:attrName>ppt_h</p:attrName>
                                        </p:attrNameLst>
                                      </p:cBhvr>
                                      <p:tavLst>
                                        <p:tav tm="0">
                                          <p:val>
                                            <p:fltVal val="0"/>
                                          </p:val>
                                        </p:tav>
                                        <p:tav tm="100000">
                                          <p:val>
                                            <p:strVal val="#ppt_h"/>
                                          </p:val>
                                        </p:tav>
                                      </p:tavLst>
                                    </p:anim>
                                    <p:animEffect transition="in" filter="fade">
                                      <p:cBhvr>
                                        <p:cTn id="48" dur="500"/>
                                        <p:tgtEl>
                                          <p:spTgt spid="12292"/>
                                        </p:tgtEl>
                                      </p:cBhvr>
                                    </p:animEffect>
                                  </p:childTnLst>
                                </p:cTn>
                              </p:par>
                            </p:childTnLst>
                          </p:cTn>
                        </p:par>
                      </p:childTnLst>
                    </p:cTn>
                  </p:par>
                  <p:par>
                    <p:cTn id="49" fill="hold">
                      <p:stCondLst>
                        <p:cond delay="indefinite"/>
                      </p:stCondLst>
                      <p:childTnLst>
                        <p:par>
                          <p:cTn id="50" fill="hold">
                            <p:stCondLst>
                              <p:cond delay="0"/>
                            </p:stCondLst>
                            <p:childTnLst>
                              <p:par>
                                <p:cTn id="51" presetID="53" presetClass="entr" presetSubtype="16" fill="hold" nodeType="clickEffect">
                                  <p:stCondLst>
                                    <p:cond delay="0"/>
                                  </p:stCondLst>
                                  <p:childTnLst>
                                    <p:set>
                                      <p:cBhvr>
                                        <p:cTn id="52" dur="1" fill="hold">
                                          <p:stCondLst>
                                            <p:cond delay="0"/>
                                          </p:stCondLst>
                                        </p:cTn>
                                        <p:tgtEl>
                                          <p:spTgt spid="12293"/>
                                        </p:tgtEl>
                                        <p:attrNameLst>
                                          <p:attrName>style.visibility</p:attrName>
                                        </p:attrNameLst>
                                      </p:cBhvr>
                                      <p:to>
                                        <p:strVal val="visible"/>
                                      </p:to>
                                    </p:set>
                                    <p:anim calcmode="lin" valueType="num">
                                      <p:cBhvr>
                                        <p:cTn id="53" dur="500" fill="hold"/>
                                        <p:tgtEl>
                                          <p:spTgt spid="12293"/>
                                        </p:tgtEl>
                                        <p:attrNameLst>
                                          <p:attrName>ppt_w</p:attrName>
                                        </p:attrNameLst>
                                      </p:cBhvr>
                                      <p:tavLst>
                                        <p:tav tm="0">
                                          <p:val>
                                            <p:fltVal val="0"/>
                                          </p:val>
                                        </p:tav>
                                        <p:tav tm="100000">
                                          <p:val>
                                            <p:strVal val="#ppt_w"/>
                                          </p:val>
                                        </p:tav>
                                      </p:tavLst>
                                    </p:anim>
                                    <p:anim calcmode="lin" valueType="num">
                                      <p:cBhvr>
                                        <p:cTn id="54" dur="500" fill="hold"/>
                                        <p:tgtEl>
                                          <p:spTgt spid="12293"/>
                                        </p:tgtEl>
                                        <p:attrNameLst>
                                          <p:attrName>ppt_h</p:attrName>
                                        </p:attrNameLst>
                                      </p:cBhvr>
                                      <p:tavLst>
                                        <p:tav tm="0">
                                          <p:val>
                                            <p:fltVal val="0"/>
                                          </p:val>
                                        </p:tav>
                                        <p:tav tm="100000">
                                          <p:val>
                                            <p:strVal val="#ppt_h"/>
                                          </p:val>
                                        </p:tav>
                                      </p:tavLst>
                                    </p:anim>
                                    <p:animEffect transition="in" filter="fade">
                                      <p:cBhvr>
                                        <p:cTn id="55" dur="500"/>
                                        <p:tgtEl>
                                          <p:spTgt spid="122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3568" y="908720"/>
            <a:ext cx="7776864" cy="3970318"/>
          </a:xfrm>
          <a:prstGeom prst="rect">
            <a:avLst/>
          </a:prstGeom>
          <a:noFill/>
        </p:spPr>
        <p:txBody>
          <a:bodyPr wrap="square" rtlCol="0">
            <a:spAutoFit/>
          </a:bodyPr>
          <a:lstStyle/>
          <a:p>
            <a:pPr>
              <a:lnSpc>
                <a:spcPct val="200000"/>
              </a:lnSpc>
            </a:pPr>
            <a:r>
              <a:rPr lang="en-US" altLang="zh-CN" b="1" smtClean="0">
                <a:solidFill>
                  <a:schemeClr val="accent5">
                    <a:lumMod val="50000"/>
                  </a:schemeClr>
                </a:solidFill>
                <a:latin typeface="微软雅黑" pitchFamily="34" charset="-122"/>
                <a:ea typeface="微软雅黑" pitchFamily="34" charset="-122"/>
              </a:rPr>
              <a:t>NumPy</a:t>
            </a:r>
            <a:r>
              <a:rPr lang="zh-CN" altLang="en-US" b="1" smtClean="0">
                <a:solidFill>
                  <a:schemeClr val="accent5">
                    <a:lumMod val="50000"/>
                  </a:schemeClr>
                </a:solidFill>
                <a:latin typeface="微软雅黑" pitchFamily="34" charset="-122"/>
                <a:ea typeface="微软雅黑" pitchFamily="34" charset="-122"/>
              </a:rPr>
              <a:t>切片和索引</a:t>
            </a:r>
            <a:endParaRPr lang="en-US" altLang="zh-CN" b="1" smtClean="0">
              <a:solidFill>
                <a:schemeClr val="accent5">
                  <a:lumMod val="50000"/>
                </a:schemeClr>
              </a:solidFill>
              <a:latin typeface="微软雅黑" pitchFamily="34" charset="-122"/>
              <a:ea typeface="微软雅黑" pitchFamily="34" charset="-122"/>
            </a:endParaRPr>
          </a:p>
          <a:p>
            <a:pPr indent="403225">
              <a:lnSpc>
                <a:spcPct val="150000"/>
              </a:lnSpc>
            </a:pPr>
            <a:r>
              <a:rPr lang="en-US" altLang="zh-CN" sz="1600" smtClean="0">
                <a:solidFill>
                  <a:schemeClr val="accent5">
                    <a:lumMod val="75000"/>
                  </a:schemeClr>
                </a:solidFill>
                <a:latin typeface="微软雅黑" pitchFamily="34" charset="-122"/>
                <a:ea typeface="微软雅黑" pitchFamily="34" charset="-122"/>
              </a:rPr>
              <a:t>ndarray </a:t>
            </a:r>
            <a:r>
              <a:rPr lang="zh-CN" altLang="en-US" sz="1600" smtClean="0">
                <a:solidFill>
                  <a:schemeClr val="accent5">
                    <a:lumMod val="75000"/>
                  </a:schemeClr>
                </a:solidFill>
                <a:latin typeface="微软雅黑" pitchFamily="34" charset="-122"/>
                <a:ea typeface="微软雅黑" pitchFamily="34" charset="-122"/>
              </a:rPr>
              <a:t>对象的内容</a:t>
            </a:r>
            <a:r>
              <a:rPr lang="zh-CN" altLang="en-US" sz="1600">
                <a:solidFill>
                  <a:schemeClr val="accent5">
                    <a:lumMod val="75000"/>
                  </a:schemeClr>
                </a:solidFill>
                <a:latin typeface="微软雅黑" pitchFamily="34" charset="-122"/>
                <a:ea typeface="微软雅黑" pitchFamily="34" charset="-122"/>
              </a:rPr>
              <a:t>可以通过索引或切片来访问和</a:t>
            </a:r>
            <a:r>
              <a:rPr lang="zh-CN" altLang="en-US" sz="1600" smtClean="0">
                <a:solidFill>
                  <a:schemeClr val="accent5">
                    <a:lumMod val="75000"/>
                  </a:schemeClr>
                </a:solidFill>
                <a:latin typeface="微软雅黑" pitchFamily="34" charset="-122"/>
                <a:ea typeface="微软雅黑" pitchFamily="34" charset="-122"/>
              </a:rPr>
              <a:t>修改。与 </a:t>
            </a:r>
            <a:r>
              <a:rPr lang="en-US" altLang="zh-CN" sz="1600">
                <a:solidFill>
                  <a:schemeClr val="accent5">
                    <a:lumMod val="75000"/>
                  </a:schemeClr>
                </a:solidFill>
                <a:latin typeface="微软雅黑" pitchFamily="34" charset="-122"/>
                <a:ea typeface="微软雅黑" pitchFamily="34" charset="-122"/>
              </a:rPr>
              <a:t>Python </a:t>
            </a:r>
            <a:r>
              <a:rPr lang="zh-CN" altLang="en-US" sz="1600">
                <a:solidFill>
                  <a:schemeClr val="accent5">
                    <a:lumMod val="75000"/>
                  </a:schemeClr>
                </a:solidFill>
                <a:latin typeface="微软雅黑" pitchFamily="34" charset="-122"/>
                <a:ea typeface="微软雅黑" pitchFamily="34" charset="-122"/>
              </a:rPr>
              <a:t>中 </a:t>
            </a:r>
            <a:r>
              <a:rPr lang="en-US" altLang="zh-CN" sz="1600">
                <a:solidFill>
                  <a:schemeClr val="accent5">
                    <a:lumMod val="75000"/>
                  </a:schemeClr>
                </a:solidFill>
                <a:latin typeface="微软雅黑" pitchFamily="34" charset="-122"/>
                <a:ea typeface="微软雅黑" pitchFamily="34" charset="-122"/>
              </a:rPr>
              <a:t>list </a:t>
            </a:r>
            <a:r>
              <a:rPr lang="zh-CN" altLang="en-US" sz="1600">
                <a:solidFill>
                  <a:schemeClr val="accent5">
                    <a:lumMod val="75000"/>
                  </a:schemeClr>
                </a:solidFill>
                <a:latin typeface="微软雅黑" pitchFamily="34" charset="-122"/>
                <a:ea typeface="微软雅黑" pitchFamily="34" charset="-122"/>
              </a:rPr>
              <a:t>的切片操作</a:t>
            </a:r>
            <a:r>
              <a:rPr lang="zh-CN" altLang="en-US" sz="1600" smtClean="0">
                <a:solidFill>
                  <a:schemeClr val="accent5">
                    <a:lumMod val="75000"/>
                  </a:schemeClr>
                </a:solidFill>
                <a:latin typeface="微软雅黑" pitchFamily="34" charset="-122"/>
                <a:ea typeface="微软雅黑" pitchFamily="34" charset="-122"/>
              </a:rPr>
              <a:t>一样</a:t>
            </a:r>
            <a:r>
              <a:rPr lang="zh-CN" altLang="en-US" sz="1600">
                <a:solidFill>
                  <a:schemeClr val="accent5">
                    <a:lumMod val="75000"/>
                  </a:schemeClr>
                </a:solidFill>
                <a:latin typeface="微软雅黑" pitchFamily="34" charset="-122"/>
                <a:ea typeface="微软雅黑" pitchFamily="34" charset="-122"/>
              </a:rPr>
              <a:t>，</a:t>
            </a:r>
            <a:r>
              <a:rPr lang="zh-CN" altLang="en-US" sz="1600" smtClean="0">
                <a:solidFill>
                  <a:schemeClr val="accent5">
                    <a:lumMod val="75000"/>
                  </a:schemeClr>
                </a:solidFill>
                <a:latin typeface="微软雅黑" pitchFamily="34" charset="-122"/>
                <a:ea typeface="微软雅黑" pitchFamily="34" charset="-122"/>
              </a:rPr>
              <a:t>通过</a:t>
            </a:r>
            <a:r>
              <a:rPr lang="zh-CN" altLang="en-US" sz="1600">
                <a:solidFill>
                  <a:schemeClr val="accent5">
                    <a:lumMod val="75000"/>
                  </a:schemeClr>
                </a:solidFill>
                <a:latin typeface="微软雅黑" pitchFamily="34" charset="-122"/>
                <a:ea typeface="微软雅黑" pitchFamily="34" charset="-122"/>
              </a:rPr>
              <a:t>内置的 </a:t>
            </a:r>
            <a:r>
              <a:rPr lang="en-US" altLang="zh-CN" sz="1600">
                <a:solidFill>
                  <a:schemeClr val="accent5">
                    <a:lumMod val="75000"/>
                  </a:schemeClr>
                </a:solidFill>
                <a:latin typeface="微软雅黑" pitchFamily="34" charset="-122"/>
                <a:ea typeface="微软雅黑" pitchFamily="34" charset="-122"/>
              </a:rPr>
              <a:t>slice </a:t>
            </a:r>
            <a:r>
              <a:rPr lang="zh-CN" altLang="en-US" sz="1600">
                <a:solidFill>
                  <a:schemeClr val="accent5">
                    <a:lumMod val="75000"/>
                  </a:schemeClr>
                </a:solidFill>
                <a:latin typeface="微软雅黑" pitchFamily="34" charset="-122"/>
                <a:ea typeface="微软雅黑" pitchFamily="34" charset="-122"/>
              </a:rPr>
              <a:t>函数</a:t>
            </a:r>
            <a:r>
              <a:rPr lang="zh-CN" altLang="en-US" sz="1600" smtClean="0">
                <a:solidFill>
                  <a:schemeClr val="accent5">
                    <a:lumMod val="75000"/>
                  </a:schemeClr>
                </a:solidFill>
                <a:latin typeface="微软雅黑" pitchFamily="34" charset="-122"/>
                <a:ea typeface="微软雅黑" pitchFamily="34" charset="-122"/>
              </a:rPr>
              <a:t>，</a:t>
            </a:r>
            <a:r>
              <a:rPr lang="zh-CN" altLang="en-US" sz="1600">
                <a:solidFill>
                  <a:schemeClr val="accent5">
                    <a:lumMod val="75000"/>
                  </a:schemeClr>
                </a:solidFill>
                <a:latin typeface="微软雅黑" pitchFamily="34" charset="-122"/>
                <a:ea typeface="微软雅黑" pitchFamily="34" charset="-122"/>
              </a:rPr>
              <a:t>指定</a:t>
            </a:r>
            <a:r>
              <a:rPr lang="zh-CN" altLang="en-US" sz="1600" smtClean="0">
                <a:solidFill>
                  <a:schemeClr val="accent5">
                    <a:lumMod val="75000"/>
                  </a:schemeClr>
                </a:solidFill>
                <a:latin typeface="微软雅黑" pitchFamily="34" charset="-122"/>
                <a:ea typeface="微软雅黑" pitchFamily="34" charset="-122"/>
              </a:rPr>
              <a:t> </a:t>
            </a:r>
            <a:r>
              <a:rPr lang="en-US" altLang="zh-CN" sz="1600">
                <a:solidFill>
                  <a:schemeClr val="accent5">
                    <a:lumMod val="75000"/>
                  </a:schemeClr>
                </a:solidFill>
                <a:latin typeface="微软雅黑" pitchFamily="34" charset="-122"/>
                <a:ea typeface="微软雅黑" pitchFamily="34" charset="-122"/>
              </a:rPr>
              <a:t>start, stop </a:t>
            </a:r>
            <a:r>
              <a:rPr lang="zh-CN" altLang="en-US" sz="1600">
                <a:solidFill>
                  <a:schemeClr val="accent5">
                    <a:lumMod val="75000"/>
                  </a:schemeClr>
                </a:solidFill>
                <a:latin typeface="微软雅黑" pitchFamily="34" charset="-122"/>
                <a:ea typeface="微软雅黑" pitchFamily="34" charset="-122"/>
              </a:rPr>
              <a:t>及 </a:t>
            </a:r>
            <a:r>
              <a:rPr lang="en-US" altLang="zh-CN" sz="1600">
                <a:solidFill>
                  <a:schemeClr val="accent5">
                    <a:lumMod val="75000"/>
                  </a:schemeClr>
                </a:solidFill>
                <a:latin typeface="微软雅黑" pitchFamily="34" charset="-122"/>
                <a:ea typeface="微软雅黑" pitchFamily="34" charset="-122"/>
              </a:rPr>
              <a:t>step </a:t>
            </a:r>
            <a:r>
              <a:rPr lang="zh-CN" altLang="en-US" sz="1600">
                <a:solidFill>
                  <a:schemeClr val="accent5">
                    <a:lumMod val="75000"/>
                  </a:schemeClr>
                </a:solidFill>
                <a:latin typeface="微软雅黑" pitchFamily="34" charset="-122"/>
                <a:ea typeface="微软雅黑" pitchFamily="34" charset="-122"/>
              </a:rPr>
              <a:t>参数</a:t>
            </a:r>
            <a:r>
              <a:rPr lang="zh-CN" altLang="en-US" sz="1600" smtClean="0">
                <a:solidFill>
                  <a:schemeClr val="accent5">
                    <a:lumMod val="75000"/>
                  </a:schemeClr>
                </a:solidFill>
                <a:latin typeface="微软雅黑" pitchFamily="34" charset="-122"/>
                <a:ea typeface="微软雅黑" pitchFamily="34" charset="-122"/>
              </a:rPr>
              <a:t>进行切割以提取</a:t>
            </a:r>
            <a:r>
              <a:rPr lang="zh-CN" altLang="en-US" sz="1600">
                <a:solidFill>
                  <a:schemeClr val="accent5">
                    <a:lumMod val="75000"/>
                  </a:schemeClr>
                </a:solidFill>
                <a:latin typeface="微软雅黑" pitchFamily="34" charset="-122"/>
                <a:ea typeface="微软雅黑" pitchFamily="34" charset="-122"/>
              </a:rPr>
              <a:t>子数组</a:t>
            </a:r>
            <a:r>
              <a:rPr lang="zh-CN" altLang="en-US" sz="1600" smtClean="0">
                <a:solidFill>
                  <a:schemeClr val="accent5">
                    <a:lumMod val="75000"/>
                  </a:schemeClr>
                </a:solidFill>
                <a:latin typeface="微软雅黑" pitchFamily="34" charset="-122"/>
                <a:ea typeface="微软雅黑" pitchFamily="34" charset="-122"/>
              </a:rPr>
              <a:t>，然后从</a:t>
            </a:r>
            <a:r>
              <a:rPr lang="zh-CN" altLang="en-US" sz="1600">
                <a:solidFill>
                  <a:schemeClr val="accent5">
                    <a:lumMod val="75000"/>
                  </a:schemeClr>
                </a:solidFill>
                <a:latin typeface="微软雅黑" pitchFamily="34" charset="-122"/>
                <a:ea typeface="微软雅黑" pitchFamily="34" charset="-122"/>
              </a:rPr>
              <a:t>可迭代对象中建立 </a:t>
            </a:r>
            <a:r>
              <a:rPr lang="en-US" altLang="zh-CN" sz="1600" smtClean="0">
                <a:solidFill>
                  <a:schemeClr val="accent5">
                    <a:lumMod val="75000"/>
                  </a:schemeClr>
                </a:solidFill>
                <a:latin typeface="微软雅黑" pitchFamily="34" charset="-122"/>
                <a:ea typeface="微软雅黑" pitchFamily="34" charset="-122"/>
              </a:rPr>
              <a:t>ndarray </a:t>
            </a:r>
            <a:r>
              <a:rPr lang="zh-CN" altLang="en-US" sz="1600" smtClean="0">
                <a:solidFill>
                  <a:schemeClr val="accent5">
                    <a:lumMod val="75000"/>
                  </a:schemeClr>
                </a:solidFill>
                <a:latin typeface="微软雅黑" pitchFamily="34" charset="-122"/>
                <a:ea typeface="微软雅黑" pitchFamily="34" charset="-122"/>
              </a:rPr>
              <a:t>对象，返回一维数组。</a:t>
            </a:r>
            <a:endParaRPr lang="en-US" altLang="zh-CN" sz="1600" smtClean="0">
              <a:solidFill>
                <a:schemeClr val="accent5">
                  <a:lumMod val="75000"/>
                </a:schemeClr>
              </a:solidFill>
              <a:latin typeface="微软雅黑" pitchFamily="34" charset="-122"/>
              <a:ea typeface="微软雅黑" pitchFamily="34" charset="-122"/>
            </a:endParaRPr>
          </a:p>
          <a:p>
            <a:pPr indent="403225">
              <a:lnSpc>
                <a:spcPct val="150000"/>
              </a:lnSpc>
            </a:pPr>
            <a:r>
              <a:rPr lang="zh-CN" altLang="en-US" sz="1600" smtClean="0">
                <a:solidFill>
                  <a:schemeClr val="accent5">
                    <a:lumMod val="75000"/>
                  </a:schemeClr>
                </a:solidFill>
                <a:latin typeface="微软雅黑" pitchFamily="34" charset="-122"/>
                <a:ea typeface="微软雅黑" pitchFamily="34" charset="-122"/>
              </a:rPr>
              <a:t>例：从</a:t>
            </a:r>
            <a:r>
              <a:rPr lang="zh-CN" altLang="en-US" sz="1600">
                <a:solidFill>
                  <a:schemeClr val="accent5">
                    <a:lumMod val="75000"/>
                  </a:schemeClr>
                </a:solidFill>
                <a:latin typeface="微软雅黑" pitchFamily="34" charset="-122"/>
                <a:ea typeface="微软雅黑" pitchFamily="34" charset="-122"/>
              </a:rPr>
              <a:t>索引</a:t>
            </a:r>
            <a:r>
              <a:rPr lang="en-US" altLang="zh-CN" sz="1600">
                <a:solidFill>
                  <a:schemeClr val="accent5">
                    <a:lumMod val="75000"/>
                  </a:schemeClr>
                </a:solidFill>
                <a:latin typeface="微软雅黑" pitchFamily="34" charset="-122"/>
                <a:ea typeface="微软雅黑" pitchFamily="34" charset="-122"/>
              </a:rPr>
              <a:t>2</a:t>
            </a:r>
            <a:r>
              <a:rPr lang="zh-CN" altLang="en-US" sz="1600">
                <a:solidFill>
                  <a:schemeClr val="accent5">
                    <a:lumMod val="75000"/>
                  </a:schemeClr>
                </a:solidFill>
                <a:latin typeface="微软雅黑" pitchFamily="34" charset="-122"/>
                <a:ea typeface="微软雅黑" pitchFamily="34" charset="-122"/>
              </a:rPr>
              <a:t>至索引</a:t>
            </a:r>
            <a:r>
              <a:rPr lang="en-US" altLang="zh-CN" sz="1600">
                <a:solidFill>
                  <a:schemeClr val="accent5">
                    <a:lumMod val="75000"/>
                  </a:schemeClr>
                </a:solidFill>
                <a:latin typeface="微软雅黑" pitchFamily="34" charset="-122"/>
                <a:ea typeface="微软雅黑" pitchFamily="34" charset="-122"/>
              </a:rPr>
              <a:t>7</a:t>
            </a:r>
            <a:r>
              <a:rPr lang="zh-CN" altLang="en-US" sz="1600">
                <a:solidFill>
                  <a:schemeClr val="accent5">
                    <a:lumMod val="75000"/>
                  </a:schemeClr>
                </a:solidFill>
                <a:latin typeface="微软雅黑" pitchFamily="34" charset="-122"/>
                <a:ea typeface="微软雅黑" pitchFamily="34" charset="-122"/>
              </a:rPr>
              <a:t>，间隔为</a:t>
            </a:r>
            <a:r>
              <a:rPr lang="en-US" altLang="zh-CN" sz="1600" smtClean="0">
                <a:solidFill>
                  <a:schemeClr val="accent5">
                    <a:lumMod val="75000"/>
                  </a:schemeClr>
                </a:solidFill>
                <a:latin typeface="微软雅黑" pitchFamily="34" charset="-122"/>
                <a:ea typeface="微软雅黑" pitchFamily="34" charset="-122"/>
              </a:rPr>
              <a:t>2</a:t>
            </a:r>
            <a:r>
              <a:rPr lang="zh-CN" altLang="en-US" sz="1600" smtClean="0">
                <a:solidFill>
                  <a:schemeClr val="accent5">
                    <a:lumMod val="75000"/>
                  </a:schemeClr>
                </a:solidFill>
                <a:latin typeface="微软雅黑" pitchFamily="34" charset="-122"/>
                <a:ea typeface="微软雅黑" pitchFamily="34" charset="-122"/>
              </a:rPr>
              <a:t>提取子数组</a:t>
            </a:r>
            <a:endParaRPr lang="en-US" altLang="zh-CN" sz="1600" smtClean="0">
              <a:solidFill>
                <a:schemeClr val="accent5">
                  <a:lumMod val="75000"/>
                </a:schemeClr>
              </a:solidFill>
              <a:latin typeface="微软雅黑" pitchFamily="34" charset="-122"/>
              <a:ea typeface="微软雅黑" pitchFamily="34" charset="-122"/>
            </a:endParaRPr>
          </a:p>
          <a:p>
            <a:pPr indent="403225">
              <a:lnSpc>
                <a:spcPct val="150000"/>
              </a:lnSpc>
            </a:pPr>
            <a:endParaRPr lang="en-US" altLang="zh-CN" sz="1600">
              <a:solidFill>
                <a:schemeClr val="accent5">
                  <a:lumMod val="75000"/>
                </a:schemeClr>
              </a:solidFill>
              <a:latin typeface="微软雅黑" pitchFamily="34" charset="-122"/>
              <a:ea typeface="微软雅黑" pitchFamily="34" charset="-122"/>
            </a:endParaRPr>
          </a:p>
          <a:p>
            <a:pPr indent="403225">
              <a:lnSpc>
                <a:spcPct val="150000"/>
              </a:lnSpc>
            </a:pPr>
            <a:endParaRPr lang="en-US" altLang="zh-CN" sz="1600" smtClean="0">
              <a:solidFill>
                <a:schemeClr val="accent5">
                  <a:lumMod val="75000"/>
                </a:schemeClr>
              </a:solidFill>
              <a:latin typeface="微软雅黑" pitchFamily="34" charset="-122"/>
              <a:ea typeface="微软雅黑" pitchFamily="34" charset="-122"/>
            </a:endParaRPr>
          </a:p>
          <a:p>
            <a:pPr indent="403225">
              <a:lnSpc>
                <a:spcPct val="150000"/>
              </a:lnSpc>
            </a:pPr>
            <a:endParaRPr lang="en-US" altLang="zh-CN" sz="1600">
              <a:solidFill>
                <a:schemeClr val="accent5">
                  <a:lumMod val="75000"/>
                </a:schemeClr>
              </a:solidFill>
              <a:latin typeface="微软雅黑" pitchFamily="34" charset="-122"/>
              <a:ea typeface="微软雅黑" pitchFamily="34" charset="-122"/>
            </a:endParaRPr>
          </a:p>
          <a:p>
            <a:pPr indent="403225">
              <a:lnSpc>
                <a:spcPct val="150000"/>
              </a:lnSpc>
            </a:pPr>
            <a:r>
              <a:rPr lang="zh-CN" altLang="en-US" sz="1600" smtClean="0">
                <a:solidFill>
                  <a:schemeClr val="accent5">
                    <a:lumMod val="75000"/>
                  </a:schemeClr>
                </a:solidFill>
                <a:latin typeface="微软雅黑" pitchFamily="34" charset="-122"/>
                <a:ea typeface="微软雅黑" pitchFamily="34" charset="-122"/>
              </a:rPr>
              <a:t>除了使用</a:t>
            </a:r>
            <a:r>
              <a:rPr lang="en-US" altLang="zh-CN" sz="1600" smtClean="0">
                <a:solidFill>
                  <a:schemeClr val="accent5">
                    <a:lumMod val="75000"/>
                  </a:schemeClr>
                </a:solidFill>
                <a:latin typeface="微软雅黑" pitchFamily="34" charset="-122"/>
                <a:ea typeface="微软雅黑" pitchFamily="34" charset="-122"/>
              </a:rPr>
              <a:t>slice</a:t>
            </a:r>
            <a:r>
              <a:rPr lang="zh-CN" altLang="en-US" sz="1600">
                <a:solidFill>
                  <a:schemeClr val="accent5">
                    <a:lumMod val="75000"/>
                  </a:schemeClr>
                </a:solidFill>
                <a:latin typeface="微软雅黑" pitchFamily="34" charset="-122"/>
                <a:ea typeface="微软雅黑" pitchFamily="34" charset="-122"/>
              </a:rPr>
              <a:t>函数，也</a:t>
            </a:r>
            <a:r>
              <a:rPr lang="zh-CN" altLang="en-US" sz="1600" smtClean="0">
                <a:solidFill>
                  <a:schemeClr val="accent5">
                    <a:lumMod val="75000"/>
                  </a:schemeClr>
                </a:solidFill>
                <a:latin typeface="微软雅黑" pitchFamily="34" charset="-122"/>
                <a:ea typeface="微软雅黑" pitchFamily="34" charset="-122"/>
              </a:rPr>
              <a:t>可以通过</a:t>
            </a:r>
            <a:r>
              <a:rPr lang="zh-CN" altLang="en-US" sz="1600">
                <a:solidFill>
                  <a:schemeClr val="accent5">
                    <a:lumMod val="75000"/>
                  </a:schemeClr>
                </a:solidFill>
                <a:latin typeface="微软雅黑" pitchFamily="34" charset="-122"/>
                <a:ea typeface="微软雅黑" pitchFamily="34" charset="-122"/>
              </a:rPr>
              <a:t>冒号分隔切片参数 </a:t>
            </a:r>
            <a:r>
              <a:rPr lang="en-US" altLang="zh-CN" sz="1600">
                <a:solidFill>
                  <a:schemeClr val="accent5">
                    <a:lumMod val="75000"/>
                  </a:schemeClr>
                </a:solidFill>
                <a:latin typeface="微软雅黑" pitchFamily="34" charset="-122"/>
                <a:ea typeface="微软雅黑" pitchFamily="34" charset="-122"/>
              </a:rPr>
              <a:t>start:stop:step </a:t>
            </a:r>
            <a:r>
              <a:rPr lang="zh-CN" altLang="en-US" sz="1600">
                <a:solidFill>
                  <a:schemeClr val="accent5">
                    <a:lumMod val="75000"/>
                  </a:schemeClr>
                </a:solidFill>
                <a:latin typeface="微软雅黑" pitchFamily="34" charset="-122"/>
                <a:ea typeface="微软雅黑" pitchFamily="34" charset="-122"/>
              </a:rPr>
              <a:t>来进行切片</a:t>
            </a:r>
            <a:r>
              <a:rPr lang="zh-CN" altLang="en-US" sz="1600" smtClean="0">
                <a:solidFill>
                  <a:schemeClr val="accent5">
                    <a:lumMod val="75000"/>
                  </a:schemeClr>
                </a:solidFill>
                <a:latin typeface="微软雅黑" pitchFamily="34" charset="-122"/>
                <a:ea typeface="微软雅黑" pitchFamily="34" charset="-122"/>
              </a:rPr>
              <a:t>操作。（如果只出现一个冒号，则冒号前的数字则表示</a:t>
            </a:r>
            <a:r>
              <a:rPr lang="en-US" altLang="zh-CN" sz="1600" smtClean="0">
                <a:solidFill>
                  <a:schemeClr val="accent5">
                    <a:lumMod val="75000"/>
                  </a:schemeClr>
                </a:solidFill>
                <a:latin typeface="微软雅黑" pitchFamily="34" charset="-122"/>
                <a:ea typeface="微软雅黑" pitchFamily="34" charset="-122"/>
              </a:rPr>
              <a:t>start</a:t>
            </a:r>
            <a:r>
              <a:rPr lang="zh-CN" altLang="en-US" sz="1600" smtClean="0">
                <a:solidFill>
                  <a:schemeClr val="accent5">
                    <a:lumMod val="75000"/>
                  </a:schemeClr>
                </a:solidFill>
                <a:latin typeface="微软雅黑" pitchFamily="34" charset="-122"/>
                <a:ea typeface="微软雅黑" pitchFamily="34" charset="-122"/>
              </a:rPr>
              <a:t>，冒号后的数字表示</a:t>
            </a:r>
            <a:r>
              <a:rPr lang="en-US" altLang="zh-CN" sz="1600" smtClean="0">
                <a:solidFill>
                  <a:schemeClr val="accent5">
                    <a:lumMod val="75000"/>
                  </a:schemeClr>
                </a:solidFill>
                <a:latin typeface="微软雅黑" pitchFamily="34" charset="-122"/>
                <a:ea typeface="微软雅黑" pitchFamily="34" charset="-122"/>
              </a:rPr>
              <a:t>stop</a:t>
            </a:r>
            <a:r>
              <a:rPr lang="zh-CN" altLang="en-US" sz="1600" smtClean="0">
                <a:solidFill>
                  <a:schemeClr val="accent5">
                    <a:lumMod val="75000"/>
                  </a:schemeClr>
                </a:solidFill>
                <a:latin typeface="微软雅黑" pitchFamily="34" charset="-122"/>
                <a:ea typeface="微软雅黑" pitchFamily="34" charset="-122"/>
              </a:rPr>
              <a:t>）</a:t>
            </a:r>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86014" y="3066286"/>
            <a:ext cx="1371972" cy="5505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33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89834" y="3789040"/>
            <a:ext cx="2736303" cy="191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34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79924" y="4889889"/>
            <a:ext cx="1184151" cy="483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TextBox 11"/>
          <p:cNvSpPr txBox="1"/>
          <p:nvPr/>
        </p:nvSpPr>
        <p:spPr>
          <a:xfrm>
            <a:off x="683568" y="5785519"/>
            <a:ext cx="3526795" cy="307777"/>
          </a:xfrm>
          <a:prstGeom prst="rect">
            <a:avLst/>
          </a:prstGeom>
          <a:ln>
            <a:noFill/>
          </a:ln>
        </p:spPr>
        <p:style>
          <a:lnRef idx="3">
            <a:schemeClr val="lt1"/>
          </a:lnRef>
          <a:fillRef idx="1">
            <a:schemeClr val="accent3"/>
          </a:fillRef>
          <a:effectRef idx="1">
            <a:schemeClr val="accent3"/>
          </a:effectRef>
          <a:fontRef idx="minor">
            <a:schemeClr val="lt1"/>
          </a:fontRef>
        </p:style>
        <p:txBody>
          <a:bodyPr wrap="square" rtlCol="0">
            <a:spAutoFit/>
          </a:bodyPr>
          <a:lstStyle/>
          <a:p>
            <a:r>
              <a:rPr lang="zh-CN" altLang="en-US" sz="1400" smtClean="0">
                <a:latin typeface="微软雅黑" pitchFamily="34" charset="-122"/>
                <a:ea typeface="微软雅黑" pitchFamily="34" charset="-122"/>
              </a:rPr>
              <a:t>注：冒号切片的切割区间为左闭右开区间。</a:t>
            </a:r>
            <a:endParaRPr lang="zh-CN" altLang="en-US" sz="1400">
              <a:latin typeface="微软雅黑" pitchFamily="34" charset="-122"/>
              <a:ea typeface="微软雅黑" pitchFamily="34" charset="-122"/>
            </a:endParaRPr>
          </a:p>
        </p:txBody>
      </p:sp>
    </p:spTree>
    <p:extLst>
      <p:ext uri="{BB962C8B-B14F-4D97-AF65-F5344CB8AC3E}">
        <p14:creationId xmlns:p14="http://schemas.microsoft.com/office/powerpoint/2010/main" val="40560056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randombar(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randombar(horizontal)">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randombar(horizontal)">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3" presetClass="entr" presetSubtype="16" fill="hold" nodeType="clickEffect">
                                  <p:stCondLst>
                                    <p:cond delay="0"/>
                                  </p:stCondLst>
                                  <p:childTnLst>
                                    <p:set>
                                      <p:cBhvr>
                                        <p:cTn id="21" dur="1" fill="hold">
                                          <p:stCondLst>
                                            <p:cond delay="0"/>
                                          </p:stCondLst>
                                        </p:cTn>
                                        <p:tgtEl>
                                          <p:spTgt spid="14338"/>
                                        </p:tgtEl>
                                        <p:attrNameLst>
                                          <p:attrName>style.visibility</p:attrName>
                                        </p:attrNameLst>
                                      </p:cBhvr>
                                      <p:to>
                                        <p:strVal val="visible"/>
                                      </p:to>
                                    </p:set>
                                    <p:anim calcmode="lin" valueType="num">
                                      <p:cBhvr>
                                        <p:cTn id="22" dur="500" fill="hold"/>
                                        <p:tgtEl>
                                          <p:spTgt spid="14338"/>
                                        </p:tgtEl>
                                        <p:attrNameLst>
                                          <p:attrName>ppt_w</p:attrName>
                                        </p:attrNameLst>
                                      </p:cBhvr>
                                      <p:tavLst>
                                        <p:tav tm="0">
                                          <p:val>
                                            <p:fltVal val="0"/>
                                          </p:val>
                                        </p:tav>
                                        <p:tav tm="100000">
                                          <p:val>
                                            <p:strVal val="#ppt_w"/>
                                          </p:val>
                                        </p:tav>
                                      </p:tavLst>
                                    </p:anim>
                                    <p:anim calcmode="lin" valueType="num">
                                      <p:cBhvr>
                                        <p:cTn id="23" dur="500" fill="hold"/>
                                        <p:tgtEl>
                                          <p:spTgt spid="14338"/>
                                        </p:tgtEl>
                                        <p:attrNameLst>
                                          <p:attrName>ppt_h</p:attrName>
                                        </p:attrNameLst>
                                      </p:cBhvr>
                                      <p:tavLst>
                                        <p:tav tm="0">
                                          <p:val>
                                            <p:fltVal val="0"/>
                                          </p:val>
                                        </p:tav>
                                        <p:tav tm="100000">
                                          <p:val>
                                            <p:strVal val="#ppt_h"/>
                                          </p:val>
                                        </p:tav>
                                      </p:tavLst>
                                    </p:anim>
                                    <p:animEffect transition="in" filter="fade">
                                      <p:cBhvr>
                                        <p:cTn id="24" dur="500"/>
                                        <p:tgtEl>
                                          <p:spTgt spid="14338"/>
                                        </p:tgtEl>
                                      </p:cBhvr>
                                    </p:animEffect>
                                  </p:childTnLst>
                                </p:cTn>
                              </p:par>
                            </p:childTnLst>
                          </p:cTn>
                        </p:par>
                      </p:childTnLst>
                    </p:cTn>
                  </p:par>
                  <p:par>
                    <p:cTn id="25" fill="hold">
                      <p:stCondLst>
                        <p:cond delay="indefinite"/>
                      </p:stCondLst>
                      <p:childTnLst>
                        <p:par>
                          <p:cTn id="26" fill="hold">
                            <p:stCondLst>
                              <p:cond delay="0"/>
                            </p:stCondLst>
                            <p:childTnLst>
                              <p:par>
                                <p:cTn id="27" presetID="53" presetClass="entr" presetSubtype="16" fill="hold" nodeType="clickEffect">
                                  <p:stCondLst>
                                    <p:cond delay="0"/>
                                  </p:stCondLst>
                                  <p:childTnLst>
                                    <p:set>
                                      <p:cBhvr>
                                        <p:cTn id="28" dur="1" fill="hold">
                                          <p:stCondLst>
                                            <p:cond delay="0"/>
                                          </p:stCondLst>
                                        </p:cTn>
                                        <p:tgtEl>
                                          <p:spTgt spid="14339"/>
                                        </p:tgtEl>
                                        <p:attrNameLst>
                                          <p:attrName>style.visibility</p:attrName>
                                        </p:attrNameLst>
                                      </p:cBhvr>
                                      <p:to>
                                        <p:strVal val="visible"/>
                                      </p:to>
                                    </p:set>
                                    <p:anim calcmode="lin" valueType="num">
                                      <p:cBhvr>
                                        <p:cTn id="29" dur="500" fill="hold"/>
                                        <p:tgtEl>
                                          <p:spTgt spid="14339"/>
                                        </p:tgtEl>
                                        <p:attrNameLst>
                                          <p:attrName>ppt_w</p:attrName>
                                        </p:attrNameLst>
                                      </p:cBhvr>
                                      <p:tavLst>
                                        <p:tav tm="0">
                                          <p:val>
                                            <p:fltVal val="0"/>
                                          </p:val>
                                        </p:tav>
                                        <p:tav tm="100000">
                                          <p:val>
                                            <p:strVal val="#ppt_w"/>
                                          </p:val>
                                        </p:tav>
                                      </p:tavLst>
                                    </p:anim>
                                    <p:anim calcmode="lin" valueType="num">
                                      <p:cBhvr>
                                        <p:cTn id="30" dur="500" fill="hold"/>
                                        <p:tgtEl>
                                          <p:spTgt spid="14339"/>
                                        </p:tgtEl>
                                        <p:attrNameLst>
                                          <p:attrName>ppt_h</p:attrName>
                                        </p:attrNameLst>
                                      </p:cBhvr>
                                      <p:tavLst>
                                        <p:tav tm="0">
                                          <p:val>
                                            <p:fltVal val="0"/>
                                          </p:val>
                                        </p:tav>
                                        <p:tav tm="100000">
                                          <p:val>
                                            <p:strVal val="#ppt_h"/>
                                          </p:val>
                                        </p:tav>
                                      </p:tavLst>
                                    </p:anim>
                                    <p:animEffect transition="in" filter="fade">
                                      <p:cBhvr>
                                        <p:cTn id="31" dur="500"/>
                                        <p:tgtEl>
                                          <p:spTgt spid="14339"/>
                                        </p:tgtEl>
                                      </p:cBhvr>
                                    </p:animEffect>
                                  </p:childTnLst>
                                </p:cTn>
                              </p:par>
                            </p:childTnLst>
                          </p:cTn>
                        </p:par>
                      </p:childTnLst>
                    </p:cTn>
                  </p:par>
                  <p:par>
                    <p:cTn id="32" fill="hold">
                      <p:stCondLst>
                        <p:cond delay="indefinite"/>
                      </p:stCondLst>
                      <p:childTnLst>
                        <p:par>
                          <p:cTn id="33" fill="hold">
                            <p:stCondLst>
                              <p:cond delay="0"/>
                            </p:stCondLst>
                            <p:childTnLst>
                              <p:par>
                                <p:cTn id="34" presetID="14" presetClass="entr" presetSubtype="10" fill="hold" nodeType="clickEffect">
                                  <p:stCondLst>
                                    <p:cond delay="0"/>
                                  </p:stCondLst>
                                  <p:childTnLst>
                                    <p:set>
                                      <p:cBhvr>
                                        <p:cTn id="35" dur="1" fill="hold">
                                          <p:stCondLst>
                                            <p:cond delay="0"/>
                                          </p:stCondLst>
                                        </p:cTn>
                                        <p:tgtEl>
                                          <p:spTgt spid="5">
                                            <p:txEl>
                                              <p:pRg st="6" end="6"/>
                                            </p:txEl>
                                          </p:spTgt>
                                        </p:tgtEl>
                                        <p:attrNameLst>
                                          <p:attrName>style.visibility</p:attrName>
                                        </p:attrNameLst>
                                      </p:cBhvr>
                                      <p:to>
                                        <p:strVal val="visible"/>
                                      </p:to>
                                    </p:set>
                                    <p:animEffect transition="in" filter="randombar(horizontal)">
                                      <p:cBhvr>
                                        <p:cTn id="36" dur="500"/>
                                        <p:tgtEl>
                                          <p:spTgt spid="5">
                                            <p:txEl>
                                              <p:pRg st="6" end="6"/>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53" presetClass="entr" presetSubtype="16" fill="hold" nodeType="clickEffect">
                                  <p:stCondLst>
                                    <p:cond delay="0"/>
                                  </p:stCondLst>
                                  <p:childTnLst>
                                    <p:set>
                                      <p:cBhvr>
                                        <p:cTn id="40" dur="1" fill="hold">
                                          <p:stCondLst>
                                            <p:cond delay="0"/>
                                          </p:stCondLst>
                                        </p:cTn>
                                        <p:tgtEl>
                                          <p:spTgt spid="14340"/>
                                        </p:tgtEl>
                                        <p:attrNameLst>
                                          <p:attrName>style.visibility</p:attrName>
                                        </p:attrNameLst>
                                      </p:cBhvr>
                                      <p:to>
                                        <p:strVal val="visible"/>
                                      </p:to>
                                    </p:set>
                                    <p:anim calcmode="lin" valueType="num">
                                      <p:cBhvr>
                                        <p:cTn id="41" dur="500" fill="hold"/>
                                        <p:tgtEl>
                                          <p:spTgt spid="14340"/>
                                        </p:tgtEl>
                                        <p:attrNameLst>
                                          <p:attrName>ppt_w</p:attrName>
                                        </p:attrNameLst>
                                      </p:cBhvr>
                                      <p:tavLst>
                                        <p:tav tm="0">
                                          <p:val>
                                            <p:fltVal val="0"/>
                                          </p:val>
                                        </p:tav>
                                        <p:tav tm="100000">
                                          <p:val>
                                            <p:strVal val="#ppt_w"/>
                                          </p:val>
                                        </p:tav>
                                      </p:tavLst>
                                    </p:anim>
                                    <p:anim calcmode="lin" valueType="num">
                                      <p:cBhvr>
                                        <p:cTn id="42" dur="500" fill="hold"/>
                                        <p:tgtEl>
                                          <p:spTgt spid="14340"/>
                                        </p:tgtEl>
                                        <p:attrNameLst>
                                          <p:attrName>ppt_h</p:attrName>
                                        </p:attrNameLst>
                                      </p:cBhvr>
                                      <p:tavLst>
                                        <p:tav tm="0">
                                          <p:val>
                                            <p:fltVal val="0"/>
                                          </p:val>
                                        </p:tav>
                                        <p:tav tm="100000">
                                          <p:val>
                                            <p:strVal val="#ppt_h"/>
                                          </p:val>
                                        </p:tav>
                                      </p:tavLst>
                                    </p:anim>
                                    <p:animEffect transition="in" filter="fade">
                                      <p:cBhvr>
                                        <p:cTn id="43" dur="500"/>
                                        <p:tgtEl>
                                          <p:spTgt spid="14340"/>
                                        </p:tgtEl>
                                      </p:cBhvr>
                                    </p:animEffec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3568" y="908720"/>
            <a:ext cx="7776864" cy="3231654"/>
          </a:xfrm>
          <a:prstGeom prst="rect">
            <a:avLst/>
          </a:prstGeom>
          <a:noFill/>
        </p:spPr>
        <p:txBody>
          <a:bodyPr wrap="square" rtlCol="0">
            <a:spAutoFit/>
          </a:bodyPr>
          <a:lstStyle/>
          <a:p>
            <a:pPr>
              <a:lnSpc>
                <a:spcPct val="200000"/>
              </a:lnSpc>
            </a:pPr>
            <a:r>
              <a:rPr lang="en-US" altLang="zh-CN" b="1" smtClean="0">
                <a:solidFill>
                  <a:schemeClr val="accent5">
                    <a:lumMod val="50000"/>
                  </a:schemeClr>
                </a:solidFill>
                <a:latin typeface="微软雅黑" pitchFamily="34" charset="-122"/>
                <a:ea typeface="微软雅黑" pitchFamily="34" charset="-122"/>
              </a:rPr>
              <a:t>NumPy</a:t>
            </a:r>
            <a:r>
              <a:rPr lang="zh-CN" altLang="en-US" b="1" smtClean="0">
                <a:solidFill>
                  <a:schemeClr val="accent5">
                    <a:lumMod val="50000"/>
                  </a:schemeClr>
                </a:solidFill>
                <a:latin typeface="微软雅黑" pitchFamily="34" charset="-122"/>
                <a:ea typeface="微软雅黑" pitchFamily="34" charset="-122"/>
              </a:rPr>
              <a:t>切片和索引</a:t>
            </a:r>
            <a:r>
              <a:rPr lang="en-US" altLang="zh-CN" b="1" smtClean="0">
                <a:solidFill>
                  <a:schemeClr val="accent5">
                    <a:lumMod val="50000"/>
                  </a:schemeClr>
                </a:solidFill>
                <a:latin typeface="微软雅黑" pitchFamily="34" charset="-122"/>
                <a:ea typeface="微软雅黑" pitchFamily="34" charset="-122"/>
              </a:rPr>
              <a:t>—</a:t>
            </a:r>
            <a:r>
              <a:rPr lang="zh-CN" altLang="en-US" b="1" smtClean="0">
                <a:solidFill>
                  <a:schemeClr val="accent5">
                    <a:lumMod val="50000"/>
                  </a:schemeClr>
                </a:solidFill>
                <a:latin typeface="微软雅黑" pitchFamily="34" charset="-122"/>
                <a:ea typeface="微软雅黑" pitchFamily="34" charset="-122"/>
              </a:rPr>
              <a:t>续</a:t>
            </a:r>
            <a:endParaRPr lang="en-US" altLang="zh-CN" b="1" smtClean="0">
              <a:solidFill>
                <a:schemeClr val="accent5">
                  <a:lumMod val="50000"/>
                </a:schemeClr>
              </a:solidFill>
              <a:latin typeface="微软雅黑" pitchFamily="34" charset="-122"/>
              <a:ea typeface="微软雅黑" pitchFamily="34" charset="-122"/>
            </a:endParaRPr>
          </a:p>
          <a:p>
            <a:pPr indent="403225">
              <a:lnSpc>
                <a:spcPct val="150000"/>
              </a:lnSpc>
            </a:pPr>
            <a:r>
              <a:rPr lang="zh-CN" altLang="en-US" sz="1600" smtClean="0">
                <a:solidFill>
                  <a:schemeClr val="accent5">
                    <a:lumMod val="75000"/>
                  </a:schemeClr>
                </a:solidFill>
                <a:latin typeface="微软雅黑" pitchFamily="34" charset="-122"/>
                <a:ea typeface="微软雅黑" pitchFamily="34" charset="-122"/>
              </a:rPr>
              <a:t>多维数组相对复杂一些，如：</a:t>
            </a:r>
            <a:endParaRPr lang="en-US" altLang="zh-CN" sz="1600" smtClean="0">
              <a:solidFill>
                <a:schemeClr val="accent5">
                  <a:lumMod val="75000"/>
                </a:schemeClr>
              </a:solidFill>
              <a:latin typeface="微软雅黑" pitchFamily="34" charset="-122"/>
              <a:ea typeface="微软雅黑" pitchFamily="34" charset="-122"/>
            </a:endParaRPr>
          </a:p>
          <a:p>
            <a:pPr indent="403225">
              <a:lnSpc>
                <a:spcPct val="150000"/>
              </a:lnSpc>
            </a:pPr>
            <a:endParaRPr lang="en-US" altLang="zh-CN" sz="1600">
              <a:solidFill>
                <a:schemeClr val="accent5">
                  <a:lumMod val="75000"/>
                </a:schemeClr>
              </a:solidFill>
              <a:latin typeface="微软雅黑" pitchFamily="34" charset="-122"/>
              <a:ea typeface="微软雅黑" pitchFamily="34" charset="-122"/>
            </a:endParaRPr>
          </a:p>
          <a:p>
            <a:pPr indent="403225">
              <a:lnSpc>
                <a:spcPct val="150000"/>
              </a:lnSpc>
            </a:pPr>
            <a:endParaRPr lang="en-US" altLang="zh-CN" sz="1600" smtClean="0">
              <a:solidFill>
                <a:schemeClr val="accent5">
                  <a:lumMod val="75000"/>
                </a:schemeClr>
              </a:solidFill>
              <a:latin typeface="微软雅黑" pitchFamily="34" charset="-122"/>
              <a:ea typeface="微软雅黑" pitchFamily="34" charset="-122"/>
            </a:endParaRPr>
          </a:p>
          <a:p>
            <a:pPr indent="403225">
              <a:lnSpc>
                <a:spcPct val="150000"/>
              </a:lnSpc>
            </a:pPr>
            <a:endParaRPr lang="en-US" altLang="zh-CN" sz="1600">
              <a:solidFill>
                <a:schemeClr val="accent5">
                  <a:lumMod val="75000"/>
                </a:schemeClr>
              </a:solidFill>
              <a:latin typeface="微软雅黑" pitchFamily="34" charset="-122"/>
              <a:ea typeface="微软雅黑" pitchFamily="34" charset="-122"/>
            </a:endParaRPr>
          </a:p>
          <a:p>
            <a:pPr indent="403225">
              <a:lnSpc>
                <a:spcPct val="150000"/>
              </a:lnSpc>
            </a:pPr>
            <a:endParaRPr lang="en-US" altLang="zh-CN" sz="1600" smtClean="0">
              <a:solidFill>
                <a:schemeClr val="accent5">
                  <a:lumMod val="75000"/>
                </a:schemeClr>
              </a:solidFill>
              <a:latin typeface="微软雅黑" pitchFamily="34" charset="-122"/>
              <a:ea typeface="微软雅黑" pitchFamily="34" charset="-122"/>
            </a:endParaRPr>
          </a:p>
          <a:p>
            <a:pPr indent="403225">
              <a:lnSpc>
                <a:spcPct val="150000"/>
              </a:lnSpc>
            </a:pPr>
            <a:r>
              <a:rPr lang="zh-CN" altLang="en-US" sz="1600" smtClean="0">
                <a:solidFill>
                  <a:schemeClr val="accent5">
                    <a:lumMod val="75000"/>
                  </a:schemeClr>
                </a:solidFill>
                <a:latin typeface="微软雅黑" pitchFamily="34" charset="-122"/>
                <a:ea typeface="微软雅黑" pitchFamily="34" charset="-122"/>
              </a:rPr>
              <a:t>此外，还可以使用省略号“</a:t>
            </a:r>
            <a:r>
              <a:rPr lang="en-US" altLang="zh-CN" sz="1600" smtClean="0">
                <a:solidFill>
                  <a:schemeClr val="accent5">
                    <a:lumMod val="75000"/>
                  </a:schemeClr>
                </a:solidFill>
                <a:latin typeface="微软雅黑" pitchFamily="34" charset="-122"/>
                <a:ea typeface="微软雅黑" pitchFamily="34" charset="-122"/>
              </a:rPr>
              <a:t>…</a:t>
            </a:r>
            <a:r>
              <a:rPr lang="zh-CN" altLang="en-US" sz="1600" smtClean="0">
                <a:solidFill>
                  <a:schemeClr val="accent5">
                    <a:lumMod val="75000"/>
                  </a:schemeClr>
                </a:solidFill>
                <a:latin typeface="微软雅黑" pitchFamily="34" charset="-122"/>
                <a:ea typeface="微软雅黑" pitchFamily="34" charset="-122"/>
              </a:rPr>
              <a:t>”来指明切片值（</a:t>
            </a:r>
            <a:r>
              <a:rPr lang="en-US" altLang="zh-CN" sz="1600" smtClean="0">
                <a:solidFill>
                  <a:schemeClr val="accent5">
                    <a:lumMod val="75000"/>
                  </a:schemeClr>
                </a:solidFill>
                <a:latin typeface="微软雅黑" pitchFamily="34" charset="-122"/>
                <a:ea typeface="微软雅黑" pitchFamily="34" charset="-122"/>
              </a:rPr>
              <a:t>start</a:t>
            </a:r>
            <a:r>
              <a:rPr lang="zh-CN" altLang="en-US" sz="1600" smtClean="0">
                <a:solidFill>
                  <a:schemeClr val="accent5">
                    <a:lumMod val="75000"/>
                  </a:schemeClr>
                </a:solidFill>
                <a:latin typeface="微软雅黑" pitchFamily="34" charset="-122"/>
                <a:ea typeface="微软雅黑" pitchFamily="34" charset="-122"/>
              </a:rPr>
              <a:t>、</a:t>
            </a:r>
            <a:r>
              <a:rPr lang="en-US" altLang="zh-CN" sz="1600" smtClean="0">
                <a:solidFill>
                  <a:schemeClr val="accent5">
                    <a:lumMod val="75000"/>
                  </a:schemeClr>
                </a:solidFill>
                <a:latin typeface="微软雅黑" pitchFamily="34" charset="-122"/>
                <a:ea typeface="微软雅黑" pitchFamily="34" charset="-122"/>
              </a:rPr>
              <a:t>end</a:t>
            </a:r>
            <a:r>
              <a:rPr lang="zh-CN" altLang="en-US" sz="1600" smtClean="0">
                <a:solidFill>
                  <a:schemeClr val="accent5">
                    <a:lumMod val="75000"/>
                  </a:schemeClr>
                </a:solidFill>
                <a:latin typeface="微软雅黑" pitchFamily="34" charset="-122"/>
                <a:ea typeface="微软雅黑" pitchFamily="34" charset="-122"/>
              </a:rPr>
              <a:t>）为轴</a:t>
            </a:r>
            <a:r>
              <a:rPr lang="zh-CN" altLang="en-US" sz="1600">
                <a:solidFill>
                  <a:schemeClr val="accent5">
                    <a:lumMod val="75000"/>
                  </a:schemeClr>
                </a:solidFill>
                <a:latin typeface="微软雅黑" pitchFamily="34" charset="-122"/>
                <a:ea typeface="微软雅黑" pitchFamily="34" charset="-122"/>
              </a:rPr>
              <a:t>（</a:t>
            </a:r>
            <a:r>
              <a:rPr lang="en-US" altLang="zh-CN" sz="1600">
                <a:solidFill>
                  <a:schemeClr val="accent5">
                    <a:lumMod val="75000"/>
                  </a:schemeClr>
                </a:solidFill>
                <a:latin typeface="微软雅黑" pitchFamily="34" charset="-122"/>
                <a:ea typeface="微软雅黑" pitchFamily="34" charset="-122"/>
              </a:rPr>
              <a:t>axis</a:t>
            </a:r>
            <a:r>
              <a:rPr lang="zh-CN" altLang="en-US" sz="1600" smtClean="0">
                <a:solidFill>
                  <a:schemeClr val="accent5">
                    <a:lumMod val="75000"/>
                  </a:schemeClr>
                </a:solidFill>
                <a:latin typeface="微软雅黑" pitchFamily="34" charset="-122"/>
                <a:ea typeface="微软雅黑" pitchFamily="34" charset="-122"/>
              </a:rPr>
              <a:t>）的索引。如果</a:t>
            </a:r>
            <a:r>
              <a:rPr lang="zh-CN" altLang="en-US" sz="1600">
                <a:solidFill>
                  <a:schemeClr val="accent5">
                    <a:lumMod val="75000"/>
                  </a:schemeClr>
                </a:solidFill>
                <a:latin typeface="微软雅黑" pitchFamily="34" charset="-122"/>
                <a:ea typeface="微软雅黑" pitchFamily="34" charset="-122"/>
              </a:rPr>
              <a:t>在行位置使用省略号，它将返回</a:t>
            </a:r>
            <a:r>
              <a:rPr lang="zh-CN" altLang="en-US" sz="1600" smtClean="0">
                <a:solidFill>
                  <a:schemeClr val="accent5">
                    <a:lumMod val="75000"/>
                  </a:schemeClr>
                </a:solidFill>
                <a:latin typeface="微软雅黑" pitchFamily="34" charset="-122"/>
                <a:ea typeface="微软雅黑" pitchFamily="34" charset="-122"/>
              </a:rPr>
              <a:t>包含列中</a:t>
            </a:r>
            <a:r>
              <a:rPr lang="zh-CN" altLang="en-US" sz="1600">
                <a:solidFill>
                  <a:schemeClr val="accent5">
                    <a:lumMod val="75000"/>
                  </a:schemeClr>
                </a:solidFill>
                <a:latin typeface="微软雅黑" pitchFamily="34" charset="-122"/>
                <a:ea typeface="微软雅黑" pitchFamily="34" charset="-122"/>
              </a:rPr>
              <a:t>元素的 </a:t>
            </a:r>
            <a:r>
              <a:rPr lang="en-US" altLang="zh-CN" sz="1600" smtClean="0">
                <a:solidFill>
                  <a:schemeClr val="accent5">
                    <a:lumMod val="75000"/>
                  </a:schemeClr>
                </a:solidFill>
                <a:latin typeface="微软雅黑" pitchFamily="34" charset="-122"/>
                <a:ea typeface="微软雅黑" pitchFamily="34" charset="-122"/>
              </a:rPr>
              <a:t>ndarray</a:t>
            </a:r>
            <a:r>
              <a:rPr lang="zh-CN" altLang="en-US" sz="1600" smtClean="0">
                <a:solidFill>
                  <a:schemeClr val="accent5">
                    <a:lumMod val="75000"/>
                  </a:schemeClr>
                </a:solidFill>
                <a:latin typeface="微软雅黑" pitchFamily="34" charset="-122"/>
                <a:ea typeface="微软雅黑" pitchFamily="34" charset="-122"/>
              </a:rPr>
              <a:t>，列位置相反。</a:t>
            </a:r>
            <a:endParaRPr lang="en-US" altLang="zh-CN" sz="1600">
              <a:solidFill>
                <a:schemeClr val="accent5">
                  <a:lumMod val="75000"/>
                </a:schemeClr>
              </a:solidFill>
              <a:latin typeface="微软雅黑" pitchFamily="34" charset="-122"/>
              <a:ea typeface="微软雅黑" pitchFamily="34" charset="-122"/>
            </a:endParaRPr>
          </a:p>
        </p:txBody>
      </p:sp>
      <p:pic>
        <p:nvPicPr>
          <p:cNvPr id="14341"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03854" y="1924383"/>
            <a:ext cx="2536292" cy="5643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342"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03854" y="2598812"/>
            <a:ext cx="483306" cy="7150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36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30056" y="4140374"/>
            <a:ext cx="2683887" cy="15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363"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9026" y="4570718"/>
            <a:ext cx="409601" cy="1113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188956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randombar(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randombar(horizontal)">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3" presetClass="entr" presetSubtype="16" fill="hold" nodeType="clickEffect">
                                  <p:stCondLst>
                                    <p:cond delay="0"/>
                                  </p:stCondLst>
                                  <p:childTnLst>
                                    <p:set>
                                      <p:cBhvr>
                                        <p:cTn id="16" dur="1" fill="hold">
                                          <p:stCondLst>
                                            <p:cond delay="0"/>
                                          </p:stCondLst>
                                        </p:cTn>
                                        <p:tgtEl>
                                          <p:spTgt spid="14341"/>
                                        </p:tgtEl>
                                        <p:attrNameLst>
                                          <p:attrName>style.visibility</p:attrName>
                                        </p:attrNameLst>
                                      </p:cBhvr>
                                      <p:to>
                                        <p:strVal val="visible"/>
                                      </p:to>
                                    </p:set>
                                    <p:anim calcmode="lin" valueType="num">
                                      <p:cBhvr>
                                        <p:cTn id="17" dur="500" fill="hold"/>
                                        <p:tgtEl>
                                          <p:spTgt spid="14341"/>
                                        </p:tgtEl>
                                        <p:attrNameLst>
                                          <p:attrName>ppt_w</p:attrName>
                                        </p:attrNameLst>
                                      </p:cBhvr>
                                      <p:tavLst>
                                        <p:tav tm="0">
                                          <p:val>
                                            <p:fltVal val="0"/>
                                          </p:val>
                                        </p:tav>
                                        <p:tav tm="100000">
                                          <p:val>
                                            <p:strVal val="#ppt_w"/>
                                          </p:val>
                                        </p:tav>
                                      </p:tavLst>
                                    </p:anim>
                                    <p:anim calcmode="lin" valueType="num">
                                      <p:cBhvr>
                                        <p:cTn id="18" dur="500" fill="hold"/>
                                        <p:tgtEl>
                                          <p:spTgt spid="14341"/>
                                        </p:tgtEl>
                                        <p:attrNameLst>
                                          <p:attrName>ppt_h</p:attrName>
                                        </p:attrNameLst>
                                      </p:cBhvr>
                                      <p:tavLst>
                                        <p:tav tm="0">
                                          <p:val>
                                            <p:fltVal val="0"/>
                                          </p:val>
                                        </p:tav>
                                        <p:tav tm="100000">
                                          <p:val>
                                            <p:strVal val="#ppt_h"/>
                                          </p:val>
                                        </p:tav>
                                      </p:tavLst>
                                    </p:anim>
                                    <p:animEffect transition="in" filter="fade">
                                      <p:cBhvr>
                                        <p:cTn id="19" dur="500"/>
                                        <p:tgtEl>
                                          <p:spTgt spid="14341"/>
                                        </p:tgtEl>
                                      </p:cBhvr>
                                    </p:animEffect>
                                  </p:childTnLst>
                                </p:cTn>
                              </p:par>
                            </p:childTnLst>
                          </p:cTn>
                        </p:par>
                      </p:childTnLst>
                    </p:cTn>
                  </p:par>
                  <p:par>
                    <p:cTn id="20" fill="hold">
                      <p:stCondLst>
                        <p:cond delay="indefinite"/>
                      </p:stCondLst>
                      <p:childTnLst>
                        <p:par>
                          <p:cTn id="21" fill="hold">
                            <p:stCondLst>
                              <p:cond delay="0"/>
                            </p:stCondLst>
                            <p:childTnLst>
                              <p:par>
                                <p:cTn id="22" presetID="53" presetClass="entr" presetSubtype="16" fill="hold" nodeType="clickEffect">
                                  <p:stCondLst>
                                    <p:cond delay="0"/>
                                  </p:stCondLst>
                                  <p:childTnLst>
                                    <p:set>
                                      <p:cBhvr>
                                        <p:cTn id="23" dur="1" fill="hold">
                                          <p:stCondLst>
                                            <p:cond delay="0"/>
                                          </p:stCondLst>
                                        </p:cTn>
                                        <p:tgtEl>
                                          <p:spTgt spid="14342"/>
                                        </p:tgtEl>
                                        <p:attrNameLst>
                                          <p:attrName>style.visibility</p:attrName>
                                        </p:attrNameLst>
                                      </p:cBhvr>
                                      <p:to>
                                        <p:strVal val="visible"/>
                                      </p:to>
                                    </p:set>
                                    <p:anim calcmode="lin" valueType="num">
                                      <p:cBhvr>
                                        <p:cTn id="24" dur="500" fill="hold"/>
                                        <p:tgtEl>
                                          <p:spTgt spid="14342"/>
                                        </p:tgtEl>
                                        <p:attrNameLst>
                                          <p:attrName>ppt_w</p:attrName>
                                        </p:attrNameLst>
                                      </p:cBhvr>
                                      <p:tavLst>
                                        <p:tav tm="0">
                                          <p:val>
                                            <p:fltVal val="0"/>
                                          </p:val>
                                        </p:tav>
                                        <p:tav tm="100000">
                                          <p:val>
                                            <p:strVal val="#ppt_w"/>
                                          </p:val>
                                        </p:tav>
                                      </p:tavLst>
                                    </p:anim>
                                    <p:anim calcmode="lin" valueType="num">
                                      <p:cBhvr>
                                        <p:cTn id="25" dur="500" fill="hold"/>
                                        <p:tgtEl>
                                          <p:spTgt spid="14342"/>
                                        </p:tgtEl>
                                        <p:attrNameLst>
                                          <p:attrName>ppt_h</p:attrName>
                                        </p:attrNameLst>
                                      </p:cBhvr>
                                      <p:tavLst>
                                        <p:tav tm="0">
                                          <p:val>
                                            <p:fltVal val="0"/>
                                          </p:val>
                                        </p:tav>
                                        <p:tav tm="100000">
                                          <p:val>
                                            <p:strVal val="#ppt_h"/>
                                          </p:val>
                                        </p:tav>
                                      </p:tavLst>
                                    </p:anim>
                                    <p:animEffect transition="in" filter="fade">
                                      <p:cBhvr>
                                        <p:cTn id="26" dur="500"/>
                                        <p:tgtEl>
                                          <p:spTgt spid="14342"/>
                                        </p:tgtEl>
                                      </p:cBhvr>
                                    </p:animEffect>
                                  </p:childTnLst>
                                </p:cTn>
                              </p:par>
                            </p:childTnLst>
                          </p:cTn>
                        </p:par>
                      </p:childTnLst>
                    </p:cTn>
                  </p:par>
                  <p:par>
                    <p:cTn id="27" fill="hold">
                      <p:stCondLst>
                        <p:cond delay="indefinite"/>
                      </p:stCondLst>
                      <p:childTnLst>
                        <p:par>
                          <p:cTn id="28" fill="hold">
                            <p:stCondLst>
                              <p:cond delay="0"/>
                            </p:stCondLst>
                            <p:childTnLst>
                              <p:par>
                                <p:cTn id="29" presetID="14" presetClass="entr" presetSubtype="10" fill="hold" nodeType="click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animEffect transition="in" filter="randombar(horizontal)">
                                      <p:cBhvr>
                                        <p:cTn id="31" dur="500"/>
                                        <p:tgtEl>
                                          <p:spTgt spid="5">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53" presetClass="entr" presetSubtype="16" fill="hold" nodeType="clickEffect">
                                  <p:stCondLst>
                                    <p:cond delay="0"/>
                                  </p:stCondLst>
                                  <p:childTnLst>
                                    <p:set>
                                      <p:cBhvr>
                                        <p:cTn id="35" dur="1" fill="hold">
                                          <p:stCondLst>
                                            <p:cond delay="0"/>
                                          </p:stCondLst>
                                        </p:cTn>
                                        <p:tgtEl>
                                          <p:spTgt spid="15362"/>
                                        </p:tgtEl>
                                        <p:attrNameLst>
                                          <p:attrName>style.visibility</p:attrName>
                                        </p:attrNameLst>
                                      </p:cBhvr>
                                      <p:to>
                                        <p:strVal val="visible"/>
                                      </p:to>
                                    </p:set>
                                    <p:anim calcmode="lin" valueType="num">
                                      <p:cBhvr>
                                        <p:cTn id="36" dur="500" fill="hold"/>
                                        <p:tgtEl>
                                          <p:spTgt spid="15362"/>
                                        </p:tgtEl>
                                        <p:attrNameLst>
                                          <p:attrName>ppt_w</p:attrName>
                                        </p:attrNameLst>
                                      </p:cBhvr>
                                      <p:tavLst>
                                        <p:tav tm="0">
                                          <p:val>
                                            <p:fltVal val="0"/>
                                          </p:val>
                                        </p:tav>
                                        <p:tav tm="100000">
                                          <p:val>
                                            <p:strVal val="#ppt_w"/>
                                          </p:val>
                                        </p:tav>
                                      </p:tavLst>
                                    </p:anim>
                                    <p:anim calcmode="lin" valueType="num">
                                      <p:cBhvr>
                                        <p:cTn id="37" dur="500" fill="hold"/>
                                        <p:tgtEl>
                                          <p:spTgt spid="15362"/>
                                        </p:tgtEl>
                                        <p:attrNameLst>
                                          <p:attrName>ppt_h</p:attrName>
                                        </p:attrNameLst>
                                      </p:cBhvr>
                                      <p:tavLst>
                                        <p:tav tm="0">
                                          <p:val>
                                            <p:fltVal val="0"/>
                                          </p:val>
                                        </p:tav>
                                        <p:tav tm="100000">
                                          <p:val>
                                            <p:strVal val="#ppt_h"/>
                                          </p:val>
                                        </p:tav>
                                      </p:tavLst>
                                    </p:anim>
                                    <p:animEffect transition="in" filter="fade">
                                      <p:cBhvr>
                                        <p:cTn id="38" dur="500"/>
                                        <p:tgtEl>
                                          <p:spTgt spid="15362"/>
                                        </p:tgtEl>
                                      </p:cBhvr>
                                    </p:animEffect>
                                  </p:childTnLst>
                                </p:cTn>
                              </p:par>
                            </p:childTnLst>
                          </p:cTn>
                        </p:par>
                      </p:childTnLst>
                    </p:cTn>
                  </p:par>
                  <p:par>
                    <p:cTn id="39" fill="hold">
                      <p:stCondLst>
                        <p:cond delay="indefinite"/>
                      </p:stCondLst>
                      <p:childTnLst>
                        <p:par>
                          <p:cTn id="40" fill="hold">
                            <p:stCondLst>
                              <p:cond delay="0"/>
                            </p:stCondLst>
                            <p:childTnLst>
                              <p:par>
                                <p:cTn id="41" presetID="53" presetClass="entr" presetSubtype="16" fill="hold" nodeType="clickEffect">
                                  <p:stCondLst>
                                    <p:cond delay="0"/>
                                  </p:stCondLst>
                                  <p:childTnLst>
                                    <p:set>
                                      <p:cBhvr>
                                        <p:cTn id="42" dur="1" fill="hold">
                                          <p:stCondLst>
                                            <p:cond delay="0"/>
                                          </p:stCondLst>
                                        </p:cTn>
                                        <p:tgtEl>
                                          <p:spTgt spid="15363"/>
                                        </p:tgtEl>
                                        <p:attrNameLst>
                                          <p:attrName>style.visibility</p:attrName>
                                        </p:attrNameLst>
                                      </p:cBhvr>
                                      <p:to>
                                        <p:strVal val="visible"/>
                                      </p:to>
                                    </p:set>
                                    <p:anim calcmode="lin" valueType="num">
                                      <p:cBhvr>
                                        <p:cTn id="43" dur="500" fill="hold"/>
                                        <p:tgtEl>
                                          <p:spTgt spid="15363"/>
                                        </p:tgtEl>
                                        <p:attrNameLst>
                                          <p:attrName>ppt_w</p:attrName>
                                        </p:attrNameLst>
                                      </p:cBhvr>
                                      <p:tavLst>
                                        <p:tav tm="0">
                                          <p:val>
                                            <p:fltVal val="0"/>
                                          </p:val>
                                        </p:tav>
                                        <p:tav tm="100000">
                                          <p:val>
                                            <p:strVal val="#ppt_w"/>
                                          </p:val>
                                        </p:tav>
                                      </p:tavLst>
                                    </p:anim>
                                    <p:anim calcmode="lin" valueType="num">
                                      <p:cBhvr>
                                        <p:cTn id="44" dur="500" fill="hold"/>
                                        <p:tgtEl>
                                          <p:spTgt spid="15363"/>
                                        </p:tgtEl>
                                        <p:attrNameLst>
                                          <p:attrName>ppt_h</p:attrName>
                                        </p:attrNameLst>
                                      </p:cBhvr>
                                      <p:tavLst>
                                        <p:tav tm="0">
                                          <p:val>
                                            <p:fltVal val="0"/>
                                          </p:val>
                                        </p:tav>
                                        <p:tav tm="100000">
                                          <p:val>
                                            <p:strVal val="#ppt_h"/>
                                          </p:val>
                                        </p:tav>
                                      </p:tavLst>
                                    </p:anim>
                                    <p:animEffect transition="in" filter="fade">
                                      <p:cBhvr>
                                        <p:cTn id="45" dur="500"/>
                                        <p:tgtEl>
                                          <p:spTgt spid="153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3568" y="908720"/>
            <a:ext cx="7776864" cy="2862322"/>
          </a:xfrm>
          <a:prstGeom prst="rect">
            <a:avLst/>
          </a:prstGeom>
          <a:noFill/>
        </p:spPr>
        <p:txBody>
          <a:bodyPr wrap="square" rtlCol="0">
            <a:spAutoFit/>
          </a:bodyPr>
          <a:lstStyle/>
          <a:p>
            <a:pPr>
              <a:lnSpc>
                <a:spcPct val="200000"/>
              </a:lnSpc>
            </a:pPr>
            <a:r>
              <a:rPr lang="en-US" altLang="zh-CN" b="1" smtClean="0">
                <a:solidFill>
                  <a:schemeClr val="accent5">
                    <a:lumMod val="50000"/>
                  </a:schemeClr>
                </a:solidFill>
                <a:latin typeface="微软雅黑" pitchFamily="34" charset="-122"/>
                <a:ea typeface="微软雅黑" pitchFamily="34" charset="-122"/>
              </a:rPr>
              <a:t>NumPy</a:t>
            </a:r>
            <a:r>
              <a:rPr lang="zh-CN" altLang="en-US" b="1" smtClean="0">
                <a:solidFill>
                  <a:schemeClr val="accent5">
                    <a:lumMod val="50000"/>
                  </a:schemeClr>
                </a:solidFill>
                <a:latin typeface="微软雅黑" pitchFamily="34" charset="-122"/>
                <a:ea typeface="微软雅黑" pitchFamily="34" charset="-122"/>
              </a:rPr>
              <a:t>切片和索引</a:t>
            </a:r>
            <a:r>
              <a:rPr lang="en-US" altLang="zh-CN" b="1" smtClean="0">
                <a:solidFill>
                  <a:schemeClr val="accent5">
                    <a:lumMod val="50000"/>
                  </a:schemeClr>
                </a:solidFill>
                <a:latin typeface="微软雅黑" pitchFamily="34" charset="-122"/>
                <a:ea typeface="微软雅黑" pitchFamily="34" charset="-122"/>
              </a:rPr>
              <a:t>—</a:t>
            </a:r>
            <a:r>
              <a:rPr lang="zh-CN" altLang="en-US" b="1" smtClean="0">
                <a:solidFill>
                  <a:schemeClr val="accent5">
                    <a:lumMod val="50000"/>
                  </a:schemeClr>
                </a:solidFill>
                <a:latin typeface="微软雅黑" pitchFamily="34" charset="-122"/>
                <a:ea typeface="微软雅黑" pitchFamily="34" charset="-122"/>
              </a:rPr>
              <a:t>高级索引</a:t>
            </a:r>
            <a:endParaRPr lang="en-US" altLang="zh-CN" b="1" smtClean="0">
              <a:solidFill>
                <a:schemeClr val="accent5">
                  <a:lumMod val="50000"/>
                </a:schemeClr>
              </a:solidFill>
              <a:latin typeface="微软雅黑" pitchFamily="34" charset="-122"/>
              <a:ea typeface="微软雅黑" pitchFamily="34" charset="-122"/>
            </a:endParaRPr>
          </a:p>
          <a:p>
            <a:pPr indent="403225">
              <a:lnSpc>
                <a:spcPct val="150000"/>
              </a:lnSpc>
            </a:pPr>
            <a:r>
              <a:rPr lang="zh-CN" altLang="en-US" sz="1600" smtClean="0">
                <a:solidFill>
                  <a:schemeClr val="accent5">
                    <a:lumMod val="75000"/>
                  </a:schemeClr>
                </a:solidFill>
                <a:latin typeface="微软雅黑" pitchFamily="34" charset="-122"/>
                <a:ea typeface="微软雅黑" pitchFamily="34" charset="-122"/>
              </a:rPr>
              <a:t>除了切片索引外，数组可以由整数数组索引、布尔索引及花式索引。</a:t>
            </a:r>
            <a:endParaRPr lang="en-US" altLang="zh-CN" sz="1600" smtClean="0">
              <a:solidFill>
                <a:schemeClr val="accent5">
                  <a:lumMod val="75000"/>
                </a:schemeClr>
              </a:solidFill>
              <a:latin typeface="微软雅黑" pitchFamily="34" charset="-122"/>
              <a:ea typeface="微软雅黑" pitchFamily="34" charset="-122"/>
            </a:endParaRPr>
          </a:p>
          <a:p>
            <a:pPr marL="342900" indent="-342900">
              <a:lnSpc>
                <a:spcPct val="150000"/>
              </a:lnSpc>
              <a:buFont typeface="+mj-lt"/>
              <a:buAutoNum type="arabicPeriod"/>
            </a:pPr>
            <a:r>
              <a:rPr lang="zh-CN" altLang="en-US" sz="1600" b="1" smtClean="0">
                <a:solidFill>
                  <a:schemeClr val="accent5">
                    <a:lumMod val="75000"/>
                  </a:schemeClr>
                </a:solidFill>
                <a:latin typeface="微软雅黑" pitchFamily="34" charset="-122"/>
                <a:ea typeface="微软雅黑" pitchFamily="34" charset="-122"/>
              </a:rPr>
              <a:t>整数</a:t>
            </a:r>
            <a:r>
              <a:rPr lang="zh-CN" altLang="en-US" sz="1600" b="1">
                <a:solidFill>
                  <a:schemeClr val="accent5">
                    <a:lumMod val="75000"/>
                  </a:schemeClr>
                </a:solidFill>
                <a:latin typeface="微软雅黑" pitchFamily="34" charset="-122"/>
                <a:ea typeface="微软雅黑" pitchFamily="34" charset="-122"/>
              </a:rPr>
              <a:t>数组索引</a:t>
            </a:r>
            <a:endParaRPr lang="en-US" altLang="zh-CN" sz="1600" b="1" smtClean="0">
              <a:solidFill>
                <a:schemeClr val="accent5">
                  <a:lumMod val="75000"/>
                </a:schemeClr>
              </a:solidFill>
              <a:latin typeface="微软雅黑" pitchFamily="34" charset="-122"/>
              <a:ea typeface="微软雅黑" pitchFamily="34" charset="-122"/>
            </a:endParaRPr>
          </a:p>
          <a:p>
            <a:pPr indent="403225">
              <a:lnSpc>
                <a:spcPct val="150000"/>
              </a:lnSpc>
            </a:pPr>
            <a:r>
              <a:rPr lang="zh-CN" altLang="en-US" sz="1600" smtClean="0">
                <a:solidFill>
                  <a:schemeClr val="accent5">
                    <a:lumMod val="75000"/>
                  </a:schemeClr>
                </a:solidFill>
                <a:latin typeface="微软雅黑" pitchFamily="34" charset="-122"/>
                <a:ea typeface="微软雅黑" pitchFamily="34" charset="-122"/>
              </a:rPr>
              <a:t>例</a:t>
            </a:r>
            <a:r>
              <a:rPr lang="en-US" altLang="zh-CN" sz="1600" smtClean="0">
                <a:solidFill>
                  <a:schemeClr val="accent5">
                    <a:lumMod val="75000"/>
                  </a:schemeClr>
                </a:solidFill>
                <a:latin typeface="微软雅黑" pitchFamily="34" charset="-122"/>
                <a:ea typeface="微软雅黑" pitchFamily="34" charset="-122"/>
              </a:rPr>
              <a:t>1</a:t>
            </a:r>
            <a:r>
              <a:rPr lang="zh-CN" altLang="en-US" sz="1600" smtClean="0">
                <a:solidFill>
                  <a:schemeClr val="accent5">
                    <a:lumMod val="75000"/>
                  </a:schemeClr>
                </a:solidFill>
                <a:latin typeface="微软雅黑" pitchFamily="34" charset="-122"/>
                <a:ea typeface="微软雅黑" pitchFamily="34" charset="-122"/>
              </a:rPr>
              <a:t>：</a:t>
            </a:r>
            <a:r>
              <a:rPr lang="zh-CN" altLang="en-US" sz="1600">
                <a:solidFill>
                  <a:schemeClr val="accent5">
                    <a:lumMod val="75000"/>
                  </a:schemeClr>
                </a:solidFill>
                <a:latin typeface="微软雅黑" pitchFamily="34" charset="-122"/>
                <a:ea typeface="微软雅黑" pitchFamily="34" charset="-122"/>
              </a:rPr>
              <a:t>获取数组中</a:t>
            </a:r>
            <a:r>
              <a:rPr lang="en-US" altLang="zh-CN" sz="1600">
                <a:solidFill>
                  <a:schemeClr val="accent5">
                    <a:lumMod val="75000"/>
                  </a:schemeClr>
                </a:solidFill>
                <a:latin typeface="微软雅黑" pitchFamily="34" charset="-122"/>
                <a:ea typeface="微软雅黑" pitchFamily="34" charset="-122"/>
              </a:rPr>
              <a:t>(</a:t>
            </a:r>
            <a:r>
              <a:rPr lang="en-US" altLang="zh-CN" sz="1600" smtClean="0">
                <a:solidFill>
                  <a:schemeClr val="accent5">
                    <a:lumMod val="75000"/>
                  </a:schemeClr>
                </a:solidFill>
                <a:latin typeface="微软雅黑" pitchFamily="34" charset="-122"/>
                <a:ea typeface="微软雅黑" pitchFamily="34" charset="-122"/>
              </a:rPr>
              <a:t>0 ,</a:t>
            </a:r>
            <a:r>
              <a:rPr lang="en-US" altLang="zh-CN" sz="1600">
                <a:solidFill>
                  <a:schemeClr val="accent5">
                    <a:lumMod val="75000"/>
                  </a:schemeClr>
                </a:solidFill>
                <a:latin typeface="微软雅黑" pitchFamily="34" charset="-122"/>
                <a:ea typeface="微软雅黑" pitchFamily="34" charset="-122"/>
              </a:rPr>
              <a:t>0)</a:t>
            </a:r>
            <a:r>
              <a:rPr lang="zh-CN" altLang="en-US" sz="1600">
                <a:solidFill>
                  <a:schemeClr val="accent5">
                    <a:lumMod val="75000"/>
                  </a:schemeClr>
                </a:solidFill>
                <a:latin typeface="微软雅黑" pitchFamily="34" charset="-122"/>
                <a:ea typeface="微软雅黑" pitchFamily="34" charset="-122"/>
              </a:rPr>
              <a:t>，</a:t>
            </a:r>
            <a:r>
              <a:rPr lang="en-US" altLang="zh-CN" sz="1600">
                <a:solidFill>
                  <a:schemeClr val="accent5">
                    <a:lumMod val="75000"/>
                  </a:schemeClr>
                </a:solidFill>
                <a:latin typeface="微软雅黑" pitchFamily="34" charset="-122"/>
                <a:ea typeface="微软雅黑" pitchFamily="34" charset="-122"/>
              </a:rPr>
              <a:t>(</a:t>
            </a:r>
            <a:r>
              <a:rPr lang="en-US" altLang="zh-CN" sz="1600" smtClean="0">
                <a:solidFill>
                  <a:schemeClr val="accent5">
                    <a:lumMod val="75000"/>
                  </a:schemeClr>
                </a:solidFill>
                <a:latin typeface="微软雅黑" pitchFamily="34" charset="-122"/>
                <a:ea typeface="微软雅黑" pitchFamily="34" charset="-122"/>
              </a:rPr>
              <a:t>1 ,</a:t>
            </a:r>
            <a:r>
              <a:rPr lang="en-US" altLang="zh-CN" sz="1600">
                <a:solidFill>
                  <a:schemeClr val="accent5">
                    <a:lumMod val="75000"/>
                  </a:schemeClr>
                </a:solidFill>
                <a:latin typeface="微软雅黑" pitchFamily="34" charset="-122"/>
                <a:ea typeface="微软雅黑" pitchFamily="34" charset="-122"/>
              </a:rPr>
              <a:t>1)</a:t>
            </a:r>
            <a:r>
              <a:rPr lang="zh-CN" altLang="en-US" sz="1600">
                <a:solidFill>
                  <a:schemeClr val="accent5">
                    <a:lumMod val="75000"/>
                  </a:schemeClr>
                </a:solidFill>
                <a:latin typeface="微软雅黑" pitchFamily="34" charset="-122"/>
                <a:ea typeface="微软雅黑" pitchFamily="34" charset="-122"/>
              </a:rPr>
              <a:t>和</a:t>
            </a:r>
            <a:r>
              <a:rPr lang="en-US" altLang="zh-CN" sz="1600">
                <a:solidFill>
                  <a:schemeClr val="accent5">
                    <a:lumMod val="75000"/>
                  </a:schemeClr>
                </a:solidFill>
                <a:latin typeface="微软雅黑" pitchFamily="34" charset="-122"/>
                <a:ea typeface="微软雅黑" pitchFamily="34" charset="-122"/>
              </a:rPr>
              <a:t>(2</a:t>
            </a:r>
            <a:r>
              <a:rPr lang="en-US" altLang="zh-CN" sz="1600" smtClean="0">
                <a:solidFill>
                  <a:schemeClr val="accent5">
                    <a:lumMod val="75000"/>
                  </a:schemeClr>
                </a:solidFill>
                <a:latin typeface="微软雅黑" pitchFamily="34" charset="-122"/>
                <a:ea typeface="微软雅黑" pitchFamily="34" charset="-122"/>
              </a:rPr>
              <a:t>, 0)</a:t>
            </a:r>
            <a:r>
              <a:rPr lang="zh-CN" altLang="en-US" sz="1600" smtClean="0">
                <a:solidFill>
                  <a:schemeClr val="accent5">
                    <a:lumMod val="75000"/>
                  </a:schemeClr>
                </a:solidFill>
                <a:latin typeface="微软雅黑" pitchFamily="34" charset="-122"/>
                <a:ea typeface="微软雅黑" pitchFamily="34" charset="-122"/>
              </a:rPr>
              <a:t>坐标处</a:t>
            </a:r>
            <a:r>
              <a:rPr lang="zh-CN" altLang="en-US" sz="1600">
                <a:solidFill>
                  <a:schemeClr val="accent5">
                    <a:lumMod val="75000"/>
                  </a:schemeClr>
                </a:solidFill>
                <a:latin typeface="微软雅黑" pitchFamily="34" charset="-122"/>
                <a:ea typeface="微软雅黑" pitchFamily="34" charset="-122"/>
              </a:rPr>
              <a:t>的元素</a:t>
            </a:r>
            <a:endParaRPr lang="en-US" altLang="zh-CN" sz="1600">
              <a:solidFill>
                <a:schemeClr val="accent5">
                  <a:lumMod val="75000"/>
                </a:schemeClr>
              </a:solidFill>
              <a:latin typeface="微软雅黑" pitchFamily="34" charset="-122"/>
              <a:ea typeface="微软雅黑" pitchFamily="34" charset="-122"/>
            </a:endParaRPr>
          </a:p>
          <a:p>
            <a:pPr indent="403225">
              <a:lnSpc>
                <a:spcPct val="150000"/>
              </a:lnSpc>
            </a:pPr>
            <a:endParaRPr lang="en-US" altLang="zh-CN" sz="1600" smtClean="0">
              <a:solidFill>
                <a:schemeClr val="accent5">
                  <a:lumMod val="75000"/>
                </a:schemeClr>
              </a:solidFill>
              <a:latin typeface="微软雅黑" pitchFamily="34" charset="-122"/>
              <a:ea typeface="微软雅黑" pitchFamily="34" charset="-122"/>
            </a:endParaRPr>
          </a:p>
          <a:p>
            <a:pPr indent="403225">
              <a:lnSpc>
                <a:spcPct val="150000"/>
              </a:lnSpc>
            </a:pPr>
            <a:endParaRPr lang="en-US" altLang="zh-CN" sz="1600">
              <a:solidFill>
                <a:schemeClr val="accent5">
                  <a:lumMod val="75000"/>
                </a:schemeClr>
              </a:solidFill>
              <a:latin typeface="微软雅黑" pitchFamily="34" charset="-122"/>
              <a:ea typeface="微软雅黑" pitchFamily="34" charset="-122"/>
            </a:endParaRPr>
          </a:p>
          <a:p>
            <a:pPr indent="403225">
              <a:lnSpc>
                <a:spcPct val="150000"/>
              </a:lnSpc>
            </a:pPr>
            <a:r>
              <a:rPr lang="zh-CN" altLang="en-US" sz="1600" smtClean="0">
                <a:solidFill>
                  <a:schemeClr val="accent5">
                    <a:lumMod val="75000"/>
                  </a:schemeClr>
                </a:solidFill>
                <a:latin typeface="微软雅黑" pitchFamily="34" charset="-122"/>
                <a:ea typeface="微软雅黑" pitchFamily="34" charset="-122"/>
              </a:rPr>
              <a:t>例</a:t>
            </a:r>
            <a:r>
              <a:rPr lang="en-US" altLang="zh-CN" sz="1600" smtClean="0">
                <a:solidFill>
                  <a:schemeClr val="accent5">
                    <a:lumMod val="75000"/>
                  </a:schemeClr>
                </a:solidFill>
                <a:latin typeface="微软雅黑" pitchFamily="34" charset="-122"/>
                <a:ea typeface="微软雅黑" pitchFamily="34" charset="-122"/>
              </a:rPr>
              <a:t>2</a:t>
            </a:r>
            <a:r>
              <a:rPr lang="zh-CN" altLang="en-US" sz="1600" smtClean="0">
                <a:solidFill>
                  <a:schemeClr val="accent5">
                    <a:lumMod val="75000"/>
                  </a:schemeClr>
                </a:solidFill>
                <a:latin typeface="微软雅黑" pitchFamily="34" charset="-122"/>
                <a:ea typeface="微软雅黑" pitchFamily="34" charset="-122"/>
              </a:rPr>
              <a:t>：获取 </a:t>
            </a:r>
            <a:r>
              <a:rPr lang="en-US" altLang="zh-CN" sz="1600" smtClean="0">
                <a:solidFill>
                  <a:schemeClr val="accent5">
                    <a:lumMod val="75000"/>
                  </a:schemeClr>
                </a:solidFill>
                <a:latin typeface="微软雅黑" pitchFamily="34" charset="-122"/>
                <a:ea typeface="微软雅黑" pitchFamily="34" charset="-122"/>
              </a:rPr>
              <a:t>4X3 </a:t>
            </a:r>
            <a:r>
              <a:rPr lang="zh-CN" altLang="en-US" sz="1600" smtClean="0">
                <a:solidFill>
                  <a:schemeClr val="accent5">
                    <a:lumMod val="75000"/>
                  </a:schemeClr>
                </a:solidFill>
                <a:latin typeface="微软雅黑" pitchFamily="34" charset="-122"/>
                <a:ea typeface="微软雅黑" pitchFamily="34" charset="-122"/>
              </a:rPr>
              <a:t>的数组中四</a:t>
            </a:r>
            <a:r>
              <a:rPr lang="zh-CN" altLang="en-US" sz="1600">
                <a:solidFill>
                  <a:schemeClr val="accent5">
                    <a:lumMod val="75000"/>
                  </a:schemeClr>
                </a:solidFill>
                <a:latin typeface="微软雅黑" pitchFamily="34" charset="-122"/>
                <a:ea typeface="微软雅黑" pitchFamily="34" charset="-122"/>
              </a:rPr>
              <a:t>个角的</a:t>
            </a:r>
            <a:r>
              <a:rPr lang="zh-CN" altLang="en-US" sz="1600" smtClean="0">
                <a:solidFill>
                  <a:schemeClr val="accent5">
                    <a:lumMod val="75000"/>
                  </a:schemeClr>
                </a:solidFill>
                <a:latin typeface="微软雅黑" pitchFamily="34" charset="-122"/>
                <a:ea typeface="微软雅黑" pitchFamily="34" charset="-122"/>
              </a:rPr>
              <a:t>元素</a:t>
            </a:r>
            <a:endParaRPr lang="en-US" altLang="zh-CN" sz="1600">
              <a:solidFill>
                <a:schemeClr val="accent5">
                  <a:lumMod val="75000"/>
                </a:schemeClr>
              </a:solidFill>
              <a:latin typeface="微软雅黑" pitchFamily="34" charset="-122"/>
              <a:ea typeface="微软雅黑" pitchFamily="34" charset="-122"/>
            </a:endParaRPr>
          </a:p>
        </p:txBody>
      </p:sp>
      <p:pic>
        <p:nvPicPr>
          <p:cNvPr id="163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27375" y="2682921"/>
            <a:ext cx="2489249" cy="5842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38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26494" y="3789040"/>
            <a:ext cx="3291012" cy="1236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38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15284" y="3789040"/>
            <a:ext cx="866848" cy="17207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01068" y="2682921"/>
            <a:ext cx="380262" cy="5633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801667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randombar(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randombar(horizontal)">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randombar(horizontal)">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randombar(horizontal)">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16386"/>
                                        </p:tgtEl>
                                        <p:attrNameLst>
                                          <p:attrName>style.visibility</p:attrName>
                                        </p:attrNameLst>
                                      </p:cBhvr>
                                      <p:to>
                                        <p:strVal val="visible"/>
                                      </p:to>
                                    </p:set>
                                    <p:animEffect transition="in" filter="randombar(horizontal)">
                                      <p:cBhvr>
                                        <p:cTn id="27" dur="500"/>
                                        <p:tgtEl>
                                          <p:spTgt spid="16386"/>
                                        </p:tgtEl>
                                      </p:cBhvr>
                                    </p:animEffect>
                                  </p:childTnLst>
                                </p:cTn>
                              </p:par>
                            </p:childTnLst>
                          </p:cTn>
                        </p:par>
                      </p:childTnLst>
                    </p:cTn>
                  </p:par>
                  <p:par>
                    <p:cTn id="28" fill="hold">
                      <p:stCondLst>
                        <p:cond delay="indefinite"/>
                      </p:stCondLst>
                      <p:childTnLst>
                        <p:par>
                          <p:cTn id="29" fill="hold">
                            <p:stCondLst>
                              <p:cond delay="0"/>
                            </p:stCondLst>
                            <p:childTnLst>
                              <p:par>
                                <p:cTn id="30" presetID="53" presetClass="entr" presetSubtype="16" fill="hold" nodeType="clickEffect">
                                  <p:stCondLst>
                                    <p:cond delay="0"/>
                                  </p:stCondLst>
                                  <p:childTnLst>
                                    <p:set>
                                      <p:cBhvr>
                                        <p:cTn id="31" dur="1" fill="hold">
                                          <p:stCondLst>
                                            <p:cond delay="0"/>
                                          </p:stCondLst>
                                        </p:cTn>
                                        <p:tgtEl>
                                          <p:spTgt spid="1026"/>
                                        </p:tgtEl>
                                        <p:attrNameLst>
                                          <p:attrName>style.visibility</p:attrName>
                                        </p:attrNameLst>
                                      </p:cBhvr>
                                      <p:to>
                                        <p:strVal val="visible"/>
                                      </p:to>
                                    </p:set>
                                    <p:anim calcmode="lin" valueType="num">
                                      <p:cBhvr>
                                        <p:cTn id="32" dur="500" fill="hold"/>
                                        <p:tgtEl>
                                          <p:spTgt spid="1026"/>
                                        </p:tgtEl>
                                        <p:attrNameLst>
                                          <p:attrName>ppt_w</p:attrName>
                                        </p:attrNameLst>
                                      </p:cBhvr>
                                      <p:tavLst>
                                        <p:tav tm="0">
                                          <p:val>
                                            <p:fltVal val="0"/>
                                          </p:val>
                                        </p:tav>
                                        <p:tav tm="100000">
                                          <p:val>
                                            <p:strVal val="#ppt_w"/>
                                          </p:val>
                                        </p:tav>
                                      </p:tavLst>
                                    </p:anim>
                                    <p:anim calcmode="lin" valueType="num">
                                      <p:cBhvr>
                                        <p:cTn id="33" dur="500" fill="hold"/>
                                        <p:tgtEl>
                                          <p:spTgt spid="1026"/>
                                        </p:tgtEl>
                                        <p:attrNameLst>
                                          <p:attrName>ppt_h</p:attrName>
                                        </p:attrNameLst>
                                      </p:cBhvr>
                                      <p:tavLst>
                                        <p:tav tm="0">
                                          <p:val>
                                            <p:fltVal val="0"/>
                                          </p:val>
                                        </p:tav>
                                        <p:tav tm="100000">
                                          <p:val>
                                            <p:strVal val="#ppt_h"/>
                                          </p:val>
                                        </p:tav>
                                      </p:tavLst>
                                    </p:anim>
                                    <p:animEffect transition="in" filter="fade">
                                      <p:cBhvr>
                                        <p:cTn id="34" dur="500"/>
                                        <p:tgtEl>
                                          <p:spTgt spid="1026"/>
                                        </p:tgtEl>
                                      </p:cBhvr>
                                    </p:animEffect>
                                  </p:childTnLst>
                                </p:cTn>
                              </p:par>
                            </p:childTnLst>
                          </p:cTn>
                        </p:par>
                      </p:childTnLst>
                    </p:cTn>
                  </p:par>
                  <p:par>
                    <p:cTn id="35" fill="hold">
                      <p:stCondLst>
                        <p:cond delay="indefinite"/>
                      </p:stCondLst>
                      <p:childTnLst>
                        <p:par>
                          <p:cTn id="36" fill="hold">
                            <p:stCondLst>
                              <p:cond delay="0"/>
                            </p:stCondLst>
                            <p:childTnLst>
                              <p:par>
                                <p:cTn id="37" presetID="14" presetClass="entr" presetSubtype="10" fill="hold" nodeType="clickEffect">
                                  <p:stCondLst>
                                    <p:cond delay="0"/>
                                  </p:stCondLst>
                                  <p:childTnLst>
                                    <p:set>
                                      <p:cBhvr>
                                        <p:cTn id="38" dur="1" fill="hold">
                                          <p:stCondLst>
                                            <p:cond delay="0"/>
                                          </p:stCondLst>
                                        </p:cTn>
                                        <p:tgtEl>
                                          <p:spTgt spid="5">
                                            <p:txEl>
                                              <p:pRg st="6" end="6"/>
                                            </p:txEl>
                                          </p:spTgt>
                                        </p:tgtEl>
                                        <p:attrNameLst>
                                          <p:attrName>style.visibility</p:attrName>
                                        </p:attrNameLst>
                                      </p:cBhvr>
                                      <p:to>
                                        <p:strVal val="visible"/>
                                      </p:to>
                                    </p:set>
                                    <p:animEffect transition="in" filter="randombar(horizontal)">
                                      <p:cBhvr>
                                        <p:cTn id="39" dur="500"/>
                                        <p:tgtEl>
                                          <p:spTgt spid="5">
                                            <p:txEl>
                                              <p:pRg st="6" end="6"/>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4" presetClass="entr" presetSubtype="10" fill="hold" nodeType="clickEffect">
                                  <p:stCondLst>
                                    <p:cond delay="0"/>
                                  </p:stCondLst>
                                  <p:childTnLst>
                                    <p:set>
                                      <p:cBhvr>
                                        <p:cTn id="43" dur="1" fill="hold">
                                          <p:stCondLst>
                                            <p:cond delay="0"/>
                                          </p:stCondLst>
                                        </p:cTn>
                                        <p:tgtEl>
                                          <p:spTgt spid="16388"/>
                                        </p:tgtEl>
                                        <p:attrNameLst>
                                          <p:attrName>style.visibility</p:attrName>
                                        </p:attrNameLst>
                                      </p:cBhvr>
                                      <p:to>
                                        <p:strVal val="visible"/>
                                      </p:to>
                                    </p:set>
                                    <p:animEffect transition="in" filter="randombar(horizontal)">
                                      <p:cBhvr>
                                        <p:cTn id="44" dur="500"/>
                                        <p:tgtEl>
                                          <p:spTgt spid="16388"/>
                                        </p:tgtEl>
                                      </p:cBhvr>
                                    </p:animEffect>
                                  </p:childTnLst>
                                </p:cTn>
                              </p:par>
                            </p:childTnLst>
                          </p:cTn>
                        </p:par>
                      </p:childTnLst>
                    </p:cTn>
                  </p:par>
                  <p:par>
                    <p:cTn id="45" fill="hold">
                      <p:stCondLst>
                        <p:cond delay="indefinite"/>
                      </p:stCondLst>
                      <p:childTnLst>
                        <p:par>
                          <p:cTn id="46" fill="hold">
                            <p:stCondLst>
                              <p:cond delay="0"/>
                            </p:stCondLst>
                            <p:childTnLst>
                              <p:par>
                                <p:cTn id="47" presetID="14" presetClass="entr" presetSubtype="10" fill="hold" nodeType="clickEffect">
                                  <p:stCondLst>
                                    <p:cond delay="0"/>
                                  </p:stCondLst>
                                  <p:childTnLst>
                                    <p:set>
                                      <p:cBhvr>
                                        <p:cTn id="48" dur="1" fill="hold">
                                          <p:stCondLst>
                                            <p:cond delay="0"/>
                                          </p:stCondLst>
                                        </p:cTn>
                                        <p:tgtEl>
                                          <p:spTgt spid="16389"/>
                                        </p:tgtEl>
                                        <p:attrNameLst>
                                          <p:attrName>style.visibility</p:attrName>
                                        </p:attrNameLst>
                                      </p:cBhvr>
                                      <p:to>
                                        <p:strVal val="visible"/>
                                      </p:to>
                                    </p:set>
                                    <p:animEffect transition="in" filter="randombar(horizontal)">
                                      <p:cBhvr>
                                        <p:cTn id="49" dur="500"/>
                                        <p:tgtEl>
                                          <p:spTgt spid="163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3568" y="908720"/>
            <a:ext cx="7776864" cy="1384995"/>
          </a:xfrm>
          <a:prstGeom prst="rect">
            <a:avLst/>
          </a:prstGeom>
          <a:noFill/>
        </p:spPr>
        <p:txBody>
          <a:bodyPr wrap="square" rtlCol="0">
            <a:spAutoFit/>
          </a:bodyPr>
          <a:lstStyle/>
          <a:p>
            <a:pPr>
              <a:lnSpc>
                <a:spcPct val="200000"/>
              </a:lnSpc>
            </a:pPr>
            <a:r>
              <a:rPr lang="zh-CN" altLang="en-US" b="1">
                <a:solidFill>
                  <a:schemeClr val="accent5">
                    <a:lumMod val="50000"/>
                  </a:schemeClr>
                </a:solidFill>
                <a:latin typeface="微软雅黑" pitchFamily="34" charset="-122"/>
                <a:ea typeface="微软雅黑" pitchFamily="34" charset="-122"/>
              </a:rPr>
              <a:t>课程资料的获取与答疑形式</a:t>
            </a:r>
            <a:endParaRPr lang="en-US" altLang="zh-CN" b="1">
              <a:solidFill>
                <a:schemeClr val="accent5">
                  <a:lumMod val="50000"/>
                </a:schemeClr>
              </a:solidFill>
              <a:latin typeface="微软雅黑" pitchFamily="34" charset="-122"/>
              <a:ea typeface="微软雅黑" pitchFamily="34" charset="-122"/>
            </a:endParaRPr>
          </a:p>
          <a:p>
            <a:pPr>
              <a:lnSpc>
                <a:spcPct val="150000"/>
              </a:lnSpc>
            </a:pPr>
            <a:r>
              <a:rPr lang="zh-CN" altLang="en-US" sz="1600" smtClean="0">
                <a:solidFill>
                  <a:schemeClr val="accent5">
                    <a:lumMod val="75000"/>
                  </a:schemeClr>
                </a:solidFill>
                <a:latin typeface="微软雅黑" pitchFamily="34" charset="-122"/>
                <a:ea typeface="微软雅黑" pitchFamily="34" charset="-122"/>
              </a:rPr>
              <a:t>课程</a:t>
            </a:r>
            <a:r>
              <a:rPr lang="en-US" altLang="zh-CN" sz="1600" smtClean="0">
                <a:solidFill>
                  <a:schemeClr val="accent5">
                    <a:lumMod val="75000"/>
                  </a:schemeClr>
                </a:solidFill>
                <a:latin typeface="微软雅黑" pitchFamily="34" charset="-122"/>
                <a:ea typeface="微软雅黑" pitchFamily="34" charset="-122"/>
              </a:rPr>
              <a:t>PPT</a:t>
            </a:r>
            <a:r>
              <a:rPr lang="zh-CN" altLang="en-US" sz="1600" smtClean="0">
                <a:solidFill>
                  <a:schemeClr val="accent5">
                    <a:lumMod val="75000"/>
                  </a:schemeClr>
                </a:solidFill>
                <a:latin typeface="微软雅黑" pitchFamily="34" charset="-122"/>
                <a:ea typeface="微软雅黑" pitchFamily="34" charset="-122"/>
              </a:rPr>
              <a:t>及源码可在</a:t>
            </a:r>
            <a:r>
              <a:rPr lang="en-US" altLang="zh-CN" sz="1600" smtClean="0">
                <a:solidFill>
                  <a:schemeClr val="accent5">
                    <a:lumMod val="75000"/>
                  </a:schemeClr>
                </a:solidFill>
                <a:latin typeface="微软雅黑" pitchFamily="34" charset="-122"/>
                <a:ea typeface="微软雅黑" pitchFamily="34" charset="-122"/>
                <a:hlinkClick r:id="rId2"/>
              </a:rPr>
              <a:t>Github</a:t>
            </a:r>
            <a:r>
              <a:rPr lang="zh-CN" altLang="en-US" sz="1600" smtClean="0">
                <a:solidFill>
                  <a:schemeClr val="accent5">
                    <a:lumMod val="75000"/>
                  </a:schemeClr>
                </a:solidFill>
                <a:latin typeface="微软雅黑" pitchFamily="34" charset="-122"/>
                <a:ea typeface="微软雅黑" pitchFamily="34" charset="-122"/>
              </a:rPr>
              <a:t>上下载，答疑方式也在</a:t>
            </a:r>
            <a:r>
              <a:rPr lang="en-US" altLang="zh-CN" sz="1600" smtClean="0">
                <a:solidFill>
                  <a:schemeClr val="accent5">
                    <a:lumMod val="75000"/>
                  </a:schemeClr>
                </a:solidFill>
                <a:latin typeface="微软雅黑" pitchFamily="34" charset="-122"/>
                <a:ea typeface="微软雅黑" pitchFamily="34" charset="-122"/>
              </a:rPr>
              <a:t>Github</a:t>
            </a:r>
            <a:r>
              <a:rPr lang="zh-CN" altLang="en-US" sz="1600" smtClean="0">
                <a:solidFill>
                  <a:schemeClr val="accent5">
                    <a:lumMod val="75000"/>
                  </a:schemeClr>
                </a:solidFill>
                <a:latin typeface="微软雅黑" pitchFamily="34" charset="-122"/>
                <a:ea typeface="微软雅黑" pitchFamily="34" charset="-122"/>
              </a:rPr>
              <a:t>上以提</a:t>
            </a:r>
            <a:r>
              <a:rPr lang="en-US" altLang="zh-CN" sz="1600" smtClean="0">
                <a:solidFill>
                  <a:schemeClr val="accent5">
                    <a:lumMod val="75000"/>
                  </a:schemeClr>
                </a:solidFill>
                <a:latin typeface="微软雅黑" pitchFamily="34" charset="-122"/>
                <a:ea typeface="微软雅黑" pitchFamily="34" charset="-122"/>
              </a:rPr>
              <a:t>issue</a:t>
            </a:r>
            <a:r>
              <a:rPr lang="zh-CN" altLang="en-US" sz="1600" smtClean="0">
                <a:solidFill>
                  <a:schemeClr val="accent5">
                    <a:lumMod val="75000"/>
                  </a:schemeClr>
                </a:solidFill>
                <a:latin typeface="微软雅黑" pitchFamily="34" charset="-122"/>
                <a:ea typeface="微软雅黑" pitchFamily="34" charset="-122"/>
              </a:rPr>
              <a:t>方式进行。具体操作如下：</a:t>
            </a:r>
            <a:endParaRPr lang="en-US" altLang="zh-CN" sz="1600" smtClean="0">
              <a:solidFill>
                <a:schemeClr val="accent5">
                  <a:lumMod val="75000"/>
                </a:schemeClr>
              </a:solidFill>
              <a:latin typeface="微软雅黑" pitchFamily="34" charset="-122"/>
              <a:ea typeface="微软雅黑" pitchFamily="34" charset="-122"/>
            </a:endParaRPr>
          </a:p>
        </p:txBody>
      </p:sp>
      <p:pic>
        <p:nvPicPr>
          <p:cNvPr id="1026" name="Picture 2" descr="D:\Course\Python\Python-Data-Analysis\image\gi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1875" y="2374070"/>
            <a:ext cx="7040251" cy="35032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58653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nodeType="clickEffect">
                                  <p:stCondLst>
                                    <p:cond delay="0"/>
                                  </p:stCondLst>
                                  <p:childTnLst>
                                    <p:set>
                                      <p:cBhvr>
                                        <p:cTn id="11" dur="1" fill="hold">
                                          <p:stCondLst>
                                            <p:cond delay="0"/>
                                          </p:stCondLst>
                                        </p:cTn>
                                        <p:tgtEl>
                                          <p:spTgt spid="1026"/>
                                        </p:tgtEl>
                                        <p:attrNameLst>
                                          <p:attrName>style.visibility</p:attrName>
                                        </p:attrNameLst>
                                      </p:cBhvr>
                                      <p:to>
                                        <p:strVal val="visible"/>
                                      </p:to>
                                    </p:set>
                                    <p:anim calcmode="lin" valueType="num">
                                      <p:cBhvr>
                                        <p:cTn id="12" dur="500" fill="hold"/>
                                        <p:tgtEl>
                                          <p:spTgt spid="1026"/>
                                        </p:tgtEl>
                                        <p:attrNameLst>
                                          <p:attrName>ppt_w</p:attrName>
                                        </p:attrNameLst>
                                      </p:cBhvr>
                                      <p:tavLst>
                                        <p:tav tm="0">
                                          <p:val>
                                            <p:fltVal val="0"/>
                                          </p:val>
                                        </p:tav>
                                        <p:tav tm="100000">
                                          <p:val>
                                            <p:strVal val="#ppt_w"/>
                                          </p:val>
                                        </p:tav>
                                      </p:tavLst>
                                    </p:anim>
                                    <p:anim calcmode="lin" valueType="num">
                                      <p:cBhvr>
                                        <p:cTn id="13" dur="500" fill="hold"/>
                                        <p:tgtEl>
                                          <p:spTgt spid="1026"/>
                                        </p:tgtEl>
                                        <p:attrNameLst>
                                          <p:attrName>ppt_h</p:attrName>
                                        </p:attrNameLst>
                                      </p:cBhvr>
                                      <p:tavLst>
                                        <p:tav tm="0">
                                          <p:val>
                                            <p:fltVal val="0"/>
                                          </p:val>
                                        </p:tav>
                                        <p:tav tm="100000">
                                          <p:val>
                                            <p:strVal val="#ppt_h"/>
                                          </p:val>
                                        </p:tav>
                                      </p:tavLst>
                                    </p:anim>
                                    <p:animEffect transition="in" filter="fade">
                                      <p:cBhvr>
                                        <p:cTn id="14"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3568" y="908720"/>
            <a:ext cx="7776864" cy="3231654"/>
          </a:xfrm>
          <a:prstGeom prst="rect">
            <a:avLst/>
          </a:prstGeom>
          <a:noFill/>
        </p:spPr>
        <p:txBody>
          <a:bodyPr wrap="square" rtlCol="0">
            <a:spAutoFit/>
          </a:bodyPr>
          <a:lstStyle/>
          <a:p>
            <a:pPr>
              <a:lnSpc>
                <a:spcPct val="200000"/>
              </a:lnSpc>
            </a:pPr>
            <a:r>
              <a:rPr lang="en-US" altLang="zh-CN" b="1" smtClean="0">
                <a:solidFill>
                  <a:schemeClr val="accent5">
                    <a:lumMod val="50000"/>
                  </a:schemeClr>
                </a:solidFill>
                <a:latin typeface="微软雅黑" pitchFamily="34" charset="-122"/>
                <a:ea typeface="微软雅黑" pitchFamily="34" charset="-122"/>
              </a:rPr>
              <a:t>NumPy</a:t>
            </a:r>
            <a:r>
              <a:rPr lang="zh-CN" altLang="en-US" b="1" smtClean="0">
                <a:solidFill>
                  <a:schemeClr val="accent5">
                    <a:lumMod val="50000"/>
                  </a:schemeClr>
                </a:solidFill>
                <a:latin typeface="微软雅黑" pitchFamily="34" charset="-122"/>
                <a:ea typeface="微软雅黑" pitchFamily="34" charset="-122"/>
              </a:rPr>
              <a:t>切片和索引</a:t>
            </a:r>
            <a:r>
              <a:rPr lang="en-US" altLang="zh-CN" b="1" smtClean="0">
                <a:solidFill>
                  <a:schemeClr val="accent5">
                    <a:lumMod val="50000"/>
                  </a:schemeClr>
                </a:solidFill>
                <a:latin typeface="微软雅黑" pitchFamily="34" charset="-122"/>
                <a:ea typeface="微软雅黑" pitchFamily="34" charset="-122"/>
              </a:rPr>
              <a:t>—</a:t>
            </a:r>
            <a:r>
              <a:rPr lang="zh-CN" altLang="en-US" b="1" smtClean="0">
                <a:solidFill>
                  <a:schemeClr val="accent5">
                    <a:lumMod val="50000"/>
                  </a:schemeClr>
                </a:solidFill>
                <a:latin typeface="微软雅黑" pitchFamily="34" charset="-122"/>
                <a:ea typeface="微软雅黑" pitchFamily="34" charset="-122"/>
              </a:rPr>
              <a:t>高级索引</a:t>
            </a:r>
            <a:r>
              <a:rPr lang="en-US" altLang="zh-CN" b="1" smtClean="0">
                <a:solidFill>
                  <a:schemeClr val="accent5">
                    <a:lumMod val="50000"/>
                  </a:schemeClr>
                </a:solidFill>
                <a:latin typeface="微软雅黑" pitchFamily="34" charset="-122"/>
                <a:ea typeface="微软雅黑" pitchFamily="34" charset="-122"/>
              </a:rPr>
              <a:t>—</a:t>
            </a:r>
            <a:r>
              <a:rPr lang="zh-CN" altLang="en-US" b="1" smtClean="0">
                <a:solidFill>
                  <a:schemeClr val="accent5">
                    <a:lumMod val="50000"/>
                  </a:schemeClr>
                </a:solidFill>
                <a:latin typeface="微软雅黑" pitchFamily="34" charset="-122"/>
                <a:ea typeface="微软雅黑" pitchFamily="34" charset="-122"/>
              </a:rPr>
              <a:t>续</a:t>
            </a:r>
            <a:endParaRPr lang="en-US" altLang="zh-CN" b="1" smtClean="0">
              <a:solidFill>
                <a:schemeClr val="accent5">
                  <a:lumMod val="50000"/>
                </a:schemeClr>
              </a:solidFill>
              <a:latin typeface="微软雅黑" pitchFamily="34" charset="-122"/>
              <a:ea typeface="微软雅黑" pitchFamily="34" charset="-122"/>
            </a:endParaRPr>
          </a:p>
          <a:p>
            <a:pPr marL="342900" lvl="0" indent="-342900">
              <a:lnSpc>
                <a:spcPct val="150000"/>
              </a:lnSpc>
              <a:buFont typeface="+mj-lt"/>
              <a:buAutoNum type="arabicPeriod" startAt="2"/>
            </a:pPr>
            <a:r>
              <a:rPr lang="zh-CN" altLang="en-US" sz="1600" b="1" smtClean="0">
                <a:solidFill>
                  <a:srgbClr val="4BACC6">
                    <a:lumMod val="75000"/>
                  </a:srgbClr>
                </a:solidFill>
                <a:latin typeface="微软雅黑" pitchFamily="34" charset="-122"/>
                <a:ea typeface="微软雅黑" pitchFamily="34" charset="-122"/>
              </a:rPr>
              <a:t>布尔索引</a:t>
            </a:r>
            <a:endParaRPr lang="en-US" altLang="zh-CN" sz="1600" b="1">
              <a:solidFill>
                <a:srgbClr val="4BACC6">
                  <a:lumMod val="75000"/>
                </a:srgbClr>
              </a:solidFill>
              <a:latin typeface="微软雅黑" pitchFamily="34" charset="-122"/>
              <a:ea typeface="微软雅黑" pitchFamily="34" charset="-122"/>
            </a:endParaRPr>
          </a:p>
          <a:p>
            <a:pPr indent="403225">
              <a:lnSpc>
                <a:spcPct val="150000"/>
              </a:lnSpc>
            </a:pPr>
            <a:r>
              <a:rPr lang="zh-CN" altLang="en-US" sz="1600" smtClean="0">
                <a:solidFill>
                  <a:schemeClr val="accent5">
                    <a:lumMod val="75000"/>
                  </a:schemeClr>
                </a:solidFill>
                <a:latin typeface="微软雅黑" pitchFamily="34" charset="-122"/>
                <a:ea typeface="微软雅黑" pitchFamily="34" charset="-122"/>
              </a:rPr>
              <a:t>例</a:t>
            </a:r>
            <a:r>
              <a:rPr lang="en-US" altLang="zh-CN" sz="1600">
                <a:solidFill>
                  <a:schemeClr val="accent5">
                    <a:lumMod val="75000"/>
                  </a:schemeClr>
                </a:solidFill>
                <a:latin typeface="微软雅黑" pitchFamily="34" charset="-122"/>
                <a:ea typeface="微软雅黑" pitchFamily="34" charset="-122"/>
              </a:rPr>
              <a:t>1</a:t>
            </a:r>
            <a:r>
              <a:rPr lang="zh-CN" altLang="en-US" sz="1600" smtClean="0">
                <a:solidFill>
                  <a:schemeClr val="accent5">
                    <a:lumMod val="75000"/>
                  </a:schemeClr>
                </a:solidFill>
                <a:latin typeface="微软雅黑" pitchFamily="34" charset="-122"/>
                <a:ea typeface="微软雅黑" pitchFamily="34" charset="-122"/>
              </a:rPr>
              <a:t>：</a:t>
            </a:r>
            <a:r>
              <a:rPr lang="zh-CN" altLang="en-US" sz="1600">
                <a:solidFill>
                  <a:schemeClr val="accent5">
                    <a:lumMod val="75000"/>
                  </a:schemeClr>
                </a:solidFill>
                <a:latin typeface="微软雅黑" pitchFamily="34" charset="-122"/>
                <a:ea typeface="微软雅黑" pitchFamily="34" charset="-122"/>
              </a:rPr>
              <a:t>获取</a:t>
            </a:r>
            <a:r>
              <a:rPr lang="zh-CN" altLang="en-US" sz="1600" smtClean="0">
                <a:solidFill>
                  <a:schemeClr val="accent5">
                    <a:lumMod val="75000"/>
                  </a:schemeClr>
                </a:solidFill>
                <a:latin typeface="微软雅黑" pitchFamily="34" charset="-122"/>
                <a:ea typeface="微软雅黑" pitchFamily="34" charset="-122"/>
              </a:rPr>
              <a:t>数组大于 </a:t>
            </a:r>
            <a:r>
              <a:rPr lang="en-US" altLang="zh-CN" sz="1600">
                <a:solidFill>
                  <a:schemeClr val="accent5">
                    <a:lumMod val="75000"/>
                  </a:schemeClr>
                </a:solidFill>
                <a:latin typeface="微软雅黑" pitchFamily="34" charset="-122"/>
                <a:ea typeface="微软雅黑" pitchFamily="34" charset="-122"/>
              </a:rPr>
              <a:t>5 </a:t>
            </a:r>
            <a:r>
              <a:rPr lang="zh-CN" altLang="en-US" sz="1600" smtClean="0">
                <a:solidFill>
                  <a:schemeClr val="accent5">
                    <a:lumMod val="75000"/>
                  </a:schemeClr>
                </a:solidFill>
                <a:latin typeface="微软雅黑" pitchFamily="34" charset="-122"/>
                <a:ea typeface="微软雅黑" pitchFamily="34" charset="-122"/>
              </a:rPr>
              <a:t>的元素</a:t>
            </a:r>
            <a:endParaRPr lang="en-US" altLang="zh-CN" sz="1600" smtClean="0">
              <a:solidFill>
                <a:schemeClr val="accent5">
                  <a:lumMod val="75000"/>
                </a:schemeClr>
              </a:solidFill>
              <a:latin typeface="微软雅黑" pitchFamily="34" charset="-122"/>
              <a:ea typeface="微软雅黑" pitchFamily="34" charset="-122"/>
            </a:endParaRPr>
          </a:p>
          <a:p>
            <a:pPr indent="403225">
              <a:lnSpc>
                <a:spcPct val="150000"/>
              </a:lnSpc>
            </a:pPr>
            <a:endParaRPr lang="en-US" altLang="zh-CN" sz="1600" smtClean="0">
              <a:solidFill>
                <a:schemeClr val="accent5">
                  <a:lumMod val="75000"/>
                </a:schemeClr>
              </a:solidFill>
              <a:latin typeface="微软雅黑" pitchFamily="34" charset="-122"/>
              <a:ea typeface="微软雅黑" pitchFamily="34" charset="-122"/>
            </a:endParaRPr>
          </a:p>
          <a:p>
            <a:pPr indent="403225">
              <a:lnSpc>
                <a:spcPct val="150000"/>
              </a:lnSpc>
            </a:pPr>
            <a:endParaRPr lang="en-US" altLang="zh-CN" sz="1600">
              <a:solidFill>
                <a:schemeClr val="accent5">
                  <a:lumMod val="75000"/>
                </a:schemeClr>
              </a:solidFill>
              <a:latin typeface="微软雅黑" pitchFamily="34" charset="-122"/>
              <a:ea typeface="微软雅黑" pitchFamily="34" charset="-122"/>
            </a:endParaRPr>
          </a:p>
          <a:p>
            <a:pPr indent="403225">
              <a:lnSpc>
                <a:spcPct val="150000"/>
              </a:lnSpc>
            </a:pPr>
            <a:endParaRPr lang="en-US" altLang="zh-CN" sz="1600" smtClean="0">
              <a:solidFill>
                <a:schemeClr val="accent5">
                  <a:lumMod val="75000"/>
                </a:schemeClr>
              </a:solidFill>
              <a:latin typeface="微软雅黑" pitchFamily="34" charset="-122"/>
              <a:ea typeface="微软雅黑" pitchFamily="34" charset="-122"/>
            </a:endParaRPr>
          </a:p>
          <a:p>
            <a:pPr indent="403225">
              <a:lnSpc>
                <a:spcPct val="150000"/>
              </a:lnSpc>
            </a:pPr>
            <a:endParaRPr lang="en-US" altLang="zh-CN" sz="1600" smtClean="0">
              <a:solidFill>
                <a:schemeClr val="accent5">
                  <a:lumMod val="75000"/>
                </a:schemeClr>
              </a:solidFill>
              <a:latin typeface="微软雅黑" pitchFamily="34" charset="-122"/>
              <a:ea typeface="微软雅黑" pitchFamily="34" charset="-122"/>
            </a:endParaRPr>
          </a:p>
          <a:p>
            <a:pPr indent="403225">
              <a:lnSpc>
                <a:spcPct val="150000"/>
              </a:lnSpc>
            </a:pPr>
            <a:r>
              <a:rPr lang="zh-CN" altLang="en-US" sz="1600" smtClean="0">
                <a:solidFill>
                  <a:schemeClr val="accent5">
                    <a:lumMod val="75000"/>
                  </a:schemeClr>
                </a:solidFill>
                <a:latin typeface="微软雅黑" pitchFamily="34" charset="-122"/>
                <a:ea typeface="微软雅黑" pitchFamily="34" charset="-122"/>
              </a:rPr>
              <a:t>例</a:t>
            </a:r>
            <a:r>
              <a:rPr lang="en-US" altLang="zh-CN" sz="1600" smtClean="0">
                <a:solidFill>
                  <a:schemeClr val="accent5">
                    <a:lumMod val="75000"/>
                  </a:schemeClr>
                </a:solidFill>
                <a:latin typeface="微软雅黑" pitchFamily="34" charset="-122"/>
                <a:ea typeface="微软雅黑" pitchFamily="34" charset="-122"/>
              </a:rPr>
              <a:t>2</a:t>
            </a:r>
            <a:r>
              <a:rPr lang="zh-CN" altLang="en-US" sz="1600" smtClean="0">
                <a:solidFill>
                  <a:schemeClr val="accent5">
                    <a:lumMod val="75000"/>
                  </a:schemeClr>
                </a:solidFill>
                <a:latin typeface="微软雅黑" pitchFamily="34" charset="-122"/>
                <a:ea typeface="微软雅黑" pitchFamily="34" charset="-122"/>
              </a:rPr>
              <a:t>：过滤数组中的</a:t>
            </a:r>
            <a:r>
              <a:rPr lang="en-US" altLang="zh-CN" sz="1600" smtClean="0">
                <a:solidFill>
                  <a:schemeClr val="accent5">
                    <a:lumMod val="75000"/>
                  </a:schemeClr>
                </a:solidFill>
                <a:latin typeface="微软雅黑" pitchFamily="34" charset="-122"/>
                <a:ea typeface="微软雅黑" pitchFamily="34" charset="-122"/>
              </a:rPr>
              <a:t>NaN</a:t>
            </a:r>
            <a:endParaRPr lang="en-US" altLang="zh-CN" sz="1600">
              <a:solidFill>
                <a:schemeClr val="accent5">
                  <a:lumMod val="75000"/>
                </a:schemeClr>
              </a:solidFill>
              <a:latin typeface="微软雅黑" pitchFamily="34" charset="-122"/>
              <a:ea typeface="微软雅黑" pitchFamily="34" charset="-122"/>
            </a:endParaRPr>
          </a:p>
        </p:txBody>
      </p:sp>
      <p:pic>
        <p:nvPicPr>
          <p:cNvPr id="174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20392" y="2295922"/>
            <a:ext cx="3303215" cy="4708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41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20393" y="2839021"/>
            <a:ext cx="1291568" cy="8257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41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30672" y="4120927"/>
            <a:ext cx="3082653" cy="4110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413"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30673" y="4658304"/>
            <a:ext cx="1037272" cy="2776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693153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randombar(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randombar(horizontal)">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randombar(horizontal)">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3" presetClass="entr" presetSubtype="16" fill="hold" nodeType="clickEffect">
                                  <p:stCondLst>
                                    <p:cond delay="0"/>
                                  </p:stCondLst>
                                  <p:childTnLst>
                                    <p:set>
                                      <p:cBhvr>
                                        <p:cTn id="21" dur="1" fill="hold">
                                          <p:stCondLst>
                                            <p:cond delay="0"/>
                                          </p:stCondLst>
                                        </p:cTn>
                                        <p:tgtEl>
                                          <p:spTgt spid="17410"/>
                                        </p:tgtEl>
                                        <p:attrNameLst>
                                          <p:attrName>style.visibility</p:attrName>
                                        </p:attrNameLst>
                                      </p:cBhvr>
                                      <p:to>
                                        <p:strVal val="visible"/>
                                      </p:to>
                                    </p:set>
                                    <p:anim calcmode="lin" valueType="num">
                                      <p:cBhvr>
                                        <p:cTn id="22" dur="500" fill="hold"/>
                                        <p:tgtEl>
                                          <p:spTgt spid="17410"/>
                                        </p:tgtEl>
                                        <p:attrNameLst>
                                          <p:attrName>ppt_w</p:attrName>
                                        </p:attrNameLst>
                                      </p:cBhvr>
                                      <p:tavLst>
                                        <p:tav tm="0">
                                          <p:val>
                                            <p:fltVal val="0"/>
                                          </p:val>
                                        </p:tav>
                                        <p:tav tm="100000">
                                          <p:val>
                                            <p:strVal val="#ppt_w"/>
                                          </p:val>
                                        </p:tav>
                                      </p:tavLst>
                                    </p:anim>
                                    <p:anim calcmode="lin" valueType="num">
                                      <p:cBhvr>
                                        <p:cTn id="23" dur="500" fill="hold"/>
                                        <p:tgtEl>
                                          <p:spTgt spid="17410"/>
                                        </p:tgtEl>
                                        <p:attrNameLst>
                                          <p:attrName>ppt_h</p:attrName>
                                        </p:attrNameLst>
                                      </p:cBhvr>
                                      <p:tavLst>
                                        <p:tav tm="0">
                                          <p:val>
                                            <p:fltVal val="0"/>
                                          </p:val>
                                        </p:tav>
                                        <p:tav tm="100000">
                                          <p:val>
                                            <p:strVal val="#ppt_h"/>
                                          </p:val>
                                        </p:tav>
                                      </p:tavLst>
                                    </p:anim>
                                    <p:animEffect transition="in" filter="fade">
                                      <p:cBhvr>
                                        <p:cTn id="24" dur="500"/>
                                        <p:tgtEl>
                                          <p:spTgt spid="17410"/>
                                        </p:tgtEl>
                                      </p:cBhvr>
                                    </p:animEffect>
                                  </p:childTnLst>
                                </p:cTn>
                              </p:par>
                            </p:childTnLst>
                          </p:cTn>
                        </p:par>
                      </p:childTnLst>
                    </p:cTn>
                  </p:par>
                  <p:par>
                    <p:cTn id="25" fill="hold">
                      <p:stCondLst>
                        <p:cond delay="indefinite"/>
                      </p:stCondLst>
                      <p:childTnLst>
                        <p:par>
                          <p:cTn id="26" fill="hold">
                            <p:stCondLst>
                              <p:cond delay="0"/>
                            </p:stCondLst>
                            <p:childTnLst>
                              <p:par>
                                <p:cTn id="27" presetID="53" presetClass="entr" presetSubtype="16" fill="hold" nodeType="clickEffect">
                                  <p:stCondLst>
                                    <p:cond delay="0"/>
                                  </p:stCondLst>
                                  <p:childTnLst>
                                    <p:set>
                                      <p:cBhvr>
                                        <p:cTn id="28" dur="1" fill="hold">
                                          <p:stCondLst>
                                            <p:cond delay="0"/>
                                          </p:stCondLst>
                                        </p:cTn>
                                        <p:tgtEl>
                                          <p:spTgt spid="17411"/>
                                        </p:tgtEl>
                                        <p:attrNameLst>
                                          <p:attrName>style.visibility</p:attrName>
                                        </p:attrNameLst>
                                      </p:cBhvr>
                                      <p:to>
                                        <p:strVal val="visible"/>
                                      </p:to>
                                    </p:set>
                                    <p:anim calcmode="lin" valueType="num">
                                      <p:cBhvr>
                                        <p:cTn id="29" dur="500" fill="hold"/>
                                        <p:tgtEl>
                                          <p:spTgt spid="17411"/>
                                        </p:tgtEl>
                                        <p:attrNameLst>
                                          <p:attrName>ppt_w</p:attrName>
                                        </p:attrNameLst>
                                      </p:cBhvr>
                                      <p:tavLst>
                                        <p:tav tm="0">
                                          <p:val>
                                            <p:fltVal val="0"/>
                                          </p:val>
                                        </p:tav>
                                        <p:tav tm="100000">
                                          <p:val>
                                            <p:strVal val="#ppt_w"/>
                                          </p:val>
                                        </p:tav>
                                      </p:tavLst>
                                    </p:anim>
                                    <p:anim calcmode="lin" valueType="num">
                                      <p:cBhvr>
                                        <p:cTn id="30" dur="500" fill="hold"/>
                                        <p:tgtEl>
                                          <p:spTgt spid="17411"/>
                                        </p:tgtEl>
                                        <p:attrNameLst>
                                          <p:attrName>ppt_h</p:attrName>
                                        </p:attrNameLst>
                                      </p:cBhvr>
                                      <p:tavLst>
                                        <p:tav tm="0">
                                          <p:val>
                                            <p:fltVal val="0"/>
                                          </p:val>
                                        </p:tav>
                                        <p:tav tm="100000">
                                          <p:val>
                                            <p:strVal val="#ppt_h"/>
                                          </p:val>
                                        </p:tav>
                                      </p:tavLst>
                                    </p:anim>
                                    <p:animEffect transition="in" filter="fade">
                                      <p:cBhvr>
                                        <p:cTn id="31" dur="500"/>
                                        <p:tgtEl>
                                          <p:spTgt spid="17411"/>
                                        </p:tgtEl>
                                      </p:cBhvr>
                                    </p:animEffect>
                                  </p:childTnLst>
                                </p:cTn>
                              </p:par>
                            </p:childTnLst>
                          </p:cTn>
                        </p:par>
                      </p:childTnLst>
                    </p:cTn>
                  </p:par>
                  <p:par>
                    <p:cTn id="32" fill="hold">
                      <p:stCondLst>
                        <p:cond delay="indefinite"/>
                      </p:stCondLst>
                      <p:childTnLst>
                        <p:par>
                          <p:cTn id="33" fill="hold">
                            <p:stCondLst>
                              <p:cond delay="0"/>
                            </p:stCondLst>
                            <p:childTnLst>
                              <p:par>
                                <p:cTn id="34" presetID="14" presetClass="entr" presetSubtype="10" fill="hold" nodeType="clickEffect">
                                  <p:stCondLst>
                                    <p:cond delay="0"/>
                                  </p:stCondLst>
                                  <p:childTnLst>
                                    <p:set>
                                      <p:cBhvr>
                                        <p:cTn id="35" dur="1" fill="hold">
                                          <p:stCondLst>
                                            <p:cond delay="0"/>
                                          </p:stCondLst>
                                        </p:cTn>
                                        <p:tgtEl>
                                          <p:spTgt spid="5">
                                            <p:txEl>
                                              <p:pRg st="7" end="7"/>
                                            </p:txEl>
                                          </p:spTgt>
                                        </p:tgtEl>
                                        <p:attrNameLst>
                                          <p:attrName>style.visibility</p:attrName>
                                        </p:attrNameLst>
                                      </p:cBhvr>
                                      <p:to>
                                        <p:strVal val="visible"/>
                                      </p:to>
                                    </p:set>
                                    <p:animEffect transition="in" filter="randombar(horizontal)">
                                      <p:cBhvr>
                                        <p:cTn id="36" dur="500"/>
                                        <p:tgtEl>
                                          <p:spTgt spid="5">
                                            <p:txEl>
                                              <p:pRg st="7" end="7"/>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53" presetClass="entr" presetSubtype="16" fill="hold" nodeType="clickEffect">
                                  <p:stCondLst>
                                    <p:cond delay="0"/>
                                  </p:stCondLst>
                                  <p:childTnLst>
                                    <p:set>
                                      <p:cBhvr>
                                        <p:cTn id="40" dur="1" fill="hold">
                                          <p:stCondLst>
                                            <p:cond delay="0"/>
                                          </p:stCondLst>
                                        </p:cTn>
                                        <p:tgtEl>
                                          <p:spTgt spid="17412"/>
                                        </p:tgtEl>
                                        <p:attrNameLst>
                                          <p:attrName>style.visibility</p:attrName>
                                        </p:attrNameLst>
                                      </p:cBhvr>
                                      <p:to>
                                        <p:strVal val="visible"/>
                                      </p:to>
                                    </p:set>
                                    <p:anim calcmode="lin" valueType="num">
                                      <p:cBhvr>
                                        <p:cTn id="41" dur="500" fill="hold"/>
                                        <p:tgtEl>
                                          <p:spTgt spid="17412"/>
                                        </p:tgtEl>
                                        <p:attrNameLst>
                                          <p:attrName>ppt_w</p:attrName>
                                        </p:attrNameLst>
                                      </p:cBhvr>
                                      <p:tavLst>
                                        <p:tav tm="0">
                                          <p:val>
                                            <p:fltVal val="0"/>
                                          </p:val>
                                        </p:tav>
                                        <p:tav tm="100000">
                                          <p:val>
                                            <p:strVal val="#ppt_w"/>
                                          </p:val>
                                        </p:tav>
                                      </p:tavLst>
                                    </p:anim>
                                    <p:anim calcmode="lin" valueType="num">
                                      <p:cBhvr>
                                        <p:cTn id="42" dur="500" fill="hold"/>
                                        <p:tgtEl>
                                          <p:spTgt spid="17412"/>
                                        </p:tgtEl>
                                        <p:attrNameLst>
                                          <p:attrName>ppt_h</p:attrName>
                                        </p:attrNameLst>
                                      </p:cBhvr>
                                      <p:tavLst>
                                        <p:tav tm="0">
                                          <p:val>
                                            <p:fltVal val="0"/>
                                          </p:val>
                                        </p:tav>
                                        <p:tav tm="100000">
                                          <p:val>
                                            <p:strVal val="#ppt_h"/>
                                          </p:val>
                                        </p:tav>
                                      </p:tavLst>
                                    </p:anim>
                                    <p:animEffect transition="in" filter="fade">
                                      <p:cBhvr>
                                        <p:cTn id="43" dur="500"/>
                                        <p:tgtEl>
                                          <p:spTgt spid="17412"/>
                                        </p:tgtEl>
                                      </p:cBhvr>
                                    </p:animEffect>
                                  </p:childTnLst>
                                </p:cTn>
                              </p:par>
                            </p:childTnLst>
                          </p:cTn>
                        </p:par>
                      </p:childTnLst>
                    </p:cTn>
                  </p:par>
                  <p:par>
                    <p:cTn id="44" fill="hold">
                      <p:stCondLst>
                        <p:cond delay="indefinite"/>
                      </p:stCondLst>
                      <p:childTnLst>
                        <p:par>
                          <p:cTn id="45" fill="hold">
                            <p:stCondLst>
                              <p:cond delay="0"/>
                            </p:stCondLst>
                            <p:childTnLst>
                              <p:par>
                                <p:cTn id="46" presetID="53" presetClass="entr" presetSubtype="16" fill="hold" nodeType="clickEffect">
                                  <p:stCondLst>
                                    <p:cond delay="0"/>
                                  </p:stCondLst>
                                  <p:childTnLst>
                                    <p:set>
                                      <p:cBhvr>
                                        <p:cTn id="47" dur="1" fill="hold">
                                          <p:stCondLst>
                                            <p:cond delay="0"/>
                                          </p:stCondLst>
                                        </p:cTn>
                                        <p:tgtEl>
                                          <p:spTgt spid="17413"/>
                                        </p:tgtEl>
                                        <p:attrNameLst>
                                          <p:attrName>style.visibility</p:attrName>
                                        </p:attrNameLst>
                                      </p:cBhvr>
                                      <p:to>
                                        <p:strVal val="visible"/>
                                      </p:to>
                                    </p:set>
                                    <p:anim calcmode="lin" valueType="num">
                                      <p:cBhvr>
                                        <p:cTn id="48" dur="500" fill="hold"/>
                                        <p:tgtEl>
                                          <p:spTgt spid="17413"/>
                                        </p:tgtEl>
                                        <p:attrNameLst>
                                          <p:attrName>ppt_w</p:attrName>
                                        </p:attrNameLst>
                                      </p:cBhvr>
                                      <p:tavLst>
                                        <p:tav tm="0">
                                          <p:val>
                                            <p:fltVal val="0"/>
                                          </p:val>
                                        </p:tav>
                                        <p:tav tm="100000">
                                          <p:val>
                                            <p:strVal val="#ppt_w"/>
                                          </p:val>
                                        </p:tav>
                                      </p:tavLst>
                                    </p:anim>
                                    <p:anim calcmode="lin" valueType="num">
                                      <p:cBhvr>
                                        <p:cTn id="49" dur="500" fill="hold"/>
                                        <p:tgtEl>
                                          <p:spTgt spid="17413"/>
                                        </p:tgtEl>
                                        <p:attrNameLst>
                                          <p:attrName>ppt_h</p:attrName>
                                        </p:attrNameLst>
                                      </p:cBhvr>
                                      <p:tavLst>
                                        <p:tav tm="0">
                                          <p:val>
                                            <p:fltVal val="0"/>
                                          </p:val>
                                        </p:tav>
                                        <p:tav tm="100000">
                                          <p:val>
                                            <p:strVal val="#ppt_h"/>
                                          </p:val>
                                        </p:tav>
                                      </p:tavLst>
                                    </p:anim>
                                    <p:animEffect transition="in" filter="fade">
                                      <p:cBhvr>
                                        <p:cTn id="50" dur="500"/>
                                        <p:tgtEl>
                                          <p:spTgt spid="174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3568" y="908720"/>
            <a:ext cx="7776864" cy="2862322"/>
          </a:xfrm>
          <a:prstGeom prst="rect">
            <a:avLst/>
          </a:prstGeom>
          <a:noFill/>
        </p:spPr>
        <p:txBody>
          <a:bodyPr wrap="square" rtlCol="0">
            <a:spAutoFit/>
          </a:bodyPr>
          <a:lstStyle/>
          <a:p>
            <a:pPr>
              <a:lnSpc>
                <a:spcPct val="200000"/>
              </a:lnSpc>
            </a:pPr>
            <a:r>
              <a:rPr lang="en-US" altLang="zh-CN" b="1" smtClean="0">
                <a:solidFill>
                  <a:schemeClr val="accent5">
                    <a:lumMod val="50000"/>
                  </a:schemeClr>
                </a:solidFill>
                <a:latin typeface="微软雅黑" pitchFamily="34" charset="-122"/>
                <a:ea typeface="微软雅黑" pitchFamily="34" charset="-122"/>
              </a:rPr>
              <a:t>NumPy</a:t>
            </a:r>
            <a:r>
              <a:rPr lang="zh-CN" altLang="en-US" b="1" smtClean="0">
                <a:solidFill>
                  <a:schemeClr val="accent5">
                    <a:lumMod val="50000"/>
                  </a:schemeClr>
                </a:solidFill>
                <a:latin typeface="微软雅黑" pitchFamily="34" charset="-122"/>
                <a:ea typeface="微软雅黑" pitchFamily="34" charset="-122"/>
              </a:rPr>
              <a:t>切片和索引</a:t>
            </a:r>
            <a:r>
              <a:rPr lang="en-US" altLang="zh-CN" b="1" smtClean="0">
                <a:solidFill>
                  <a:schemeClr val="accent5">
                    <a:lumMod val="50000"/>
                  </a:schemeClr>
                </a:solidFill>
                <a:latin typeface="微软雅黑" pitchFamily="34" charset="-122"/>
                <a:ea typeface="微软雅黑" pitchFamily="34" charset="-122"/>
              </a:rPr>
              <a:t>—</a:t>
            </a:r>
            <a:r>
              <a:rPr lang="zh-CN" altLang="en-US" b="1" smtClean="0">
                <a:solidFill>
                  <a:schemeClr val="accent5">
                    <a:lumMod val="50000"/>
                  </a:schemeClr>
                </a:solidFill>
                <a:latin typeface="微软雅黑" pitchFamily="34" charset="-122"/>
                <a:ea typeface="微软雅黑" pitchFamily="34" charset="-122"/>
              </a:rPr>
              <a:t>高级索引</a:t>
            </a:r>
            <a:r>
              <a:rPr lang="en-US" altLang="zh-CN" b="1" smtClean="0">
                <a:solidFill>
                  <a:schemeClr val="accent5">
                    <a:lumMod val="50000"/>
                  </a:schemeClr>
                </a:solidFill>
                <a:latin typeface="微软雅黑" pitchFamily="34" charset="-122"/>
                <a:ea typeface="微软雅黑" pitchFamily="34" charset="-122"/>
              </a:rPr>
              <a:t>—</a:t>
            </a:r>
            <a:r>
              <a:rPr lang="zh-CN" altLang="en-US" b="1" smtClean="0">
                <a:solidFill>
                  <a:schemeClr val="accent5">
                    <a:lumMod val="50000"/>
                  </a:schemeClr>
                </a:solidFill>
                <a:latin typeface="微软雅黑" pitchFamily="34" charset="-122"/>
                <a:ea typeface="微软雅黑" pitchFamily="34" charset="-122"/>
              </a:rPr>
              <a:t>续</a:t>
            </a:r>
            <a:endParaRPr lang="en-US" altLang="zh-CN" b="1" smtClean="0">
              <a:solidFill>
                <a:schemeClr val="accent5">
                  <a:lumMod val="50000"/>
                </a:schemeClr>
              </a:solidFill>
              <a:latin typeface="微软雅黑" pitchFamily="34" charset="-122"/>
              <a:ea typeface="微软雅黑" pitchFamily="34" charset="-122"/>
            </a:endParaRPr>
          </a:p>
          <a:p>
            <a:pPr marL="342900" lvl="0" indent="-342900">
              <a:lnSpc>
                <a:spcPct val="150000"/>
              </a:lnSpc>
              <a:buFont typeface="+mj-lt"/>
              <a:buAutoNum type="arabicPeriod" startAt="3"/>
            </a:pPr>
            <a:r>
              <a:rPr lang="zh-CN" altLang="en-US" sz="1600" b="1" smtClean="0">
                <a:solidFill>
                  <a:srgbClr val="4BACC6">
                    <a:lumMod val="75000"/>
                  </a:srgbClr>
                </a:solidFill>
                <a:latin typeface="微软雅黑" pitchFamily="34" charset="-122"/>
                <a:ea typeface="微软雅黑" pitchFamily="34" charset="-122"/>
              </a:rPr>
              <a:t>花式索引</a:t>
            </a:r>
            <a:endParaRPr lang="en-US" altLang="zh-CN" sz="1600" b="1">
              <a:solidFill>
                <a:srgbClr val="4BACC6">
                  <a:lumMod val="75000"/>
                </a:srgbClr>
              </a:solidFill>
              <a:latin typeface="微软雅黑" pitchFamily="34" charset="-122"/>
              <a:ea typeface="微软雅黑" pitchFamily="34" charset="-122"/>
            </a:endParaRPr>
          </a:p>
          <a:p>
            <a:pPr indent="403225">
              <a:lnSpc>
                <a:spcPct val="150000"/>
              </a:lnSpc>
            </a:pPr>
            <a:r>
              <a:rPr lang="zh-CN" altLang="en-US" sz="1600" smtClean="0">
                <a:solidFill>
                  <a:schemeClr val="accent5">
                    <a:lumMod val="75000"/>
                  </a:schemeClr>
                </a:solidFill>
                <a:latin typeface="微软雅黑" pitchFamily="34" charset="-122"/>
                <a:ea typeface="微软雅黑" pitchFamily="34" charset="-122"/>
              </a:rPr>
              <a:t>例：</a:t>
            </a:r>
            <a:r>
              <a:rPr lang="zh-CN" altLang="en-US" sz="1600">
                <a:solidFill>
                  <a:schemeClr val="accent5">
                    <a:lumMod val="75000"/>
                  </a:schemeClr>
                </a:solidFill>
                <a:latin typeface="微软雅黑" pitchFamily="34" charset="-122"/>
                <a:ea typeface="微软雅黑" pitchFamily="34" charset="-122"/>
              </a:rPr>
              <a:t>顺序、逆序索引</a:t>
            </a:r>
            <a:r>
              <a:rPr lang="zh-CN" altLang="en-US" sz="1600" smtClean="0">
                <a:solidFill>
                  <a:schemeClr val="accent5">
                    <a:lumMod val="75000"/>
                  </a:schemeClr>
                </a:solidFill>
                <a:latin typeface="微软雅黑" pitchFamily="34" charset="-122"/>
                <a:ea typeface="微软雅黑" pitchFamily="34" charset="-122"/>
              </a:rPr>
              <a:t>数组以及多</a:t>
            </a:r>
            <a:r>
              <a:rPr lang="zh-CN" altLang="en-US" sz="1600">
                <a:solidFill>
                  <a:schemeClr val="accent5">
                    <a:lumMod val="75000"/>
                  </a:schemeClr>
                </a:solidFill>
                <a:latin typeface="微软雅黑" pitchFamily="34" charset="-122"/>
                <a:ea typeface="微软雅黑" pitchFamily="34" charset="-122"/>
              </a:rPr>
              <a:t>个索引数组</a:t>
            </a:r>
            <a:endParaRPr lang="en-US" altLang="zh-CN" sz="1600" smtClean="0">
              <a:solidFill>
                <a:schemeClr val="accent5">
                  <a:lumMod val="75000"/>
                </a:schemeClr>
              </a:solidFill>
              <a:latin typeface="微软雅黑" pitchFamily="34" charset="-122"/>
              <a:ea typeface="微软雅黑" pitchFamily="34" charset="-122"/>
            </a:endParaRPr>
          </a:p>
          <a:p>
            <a:pPr indent="403225">
              <a:lnSpc>
                <a:spcPct val="150000"/>
              </a:lnSpc>
            </a:pPr>
            <a:endParaRPr lang="en-US" altLang="zh-CN" sz="1600" smtClean="0">
              <a:solidFill>
                <a:schemeClr val="accent5">
                  <a:lumMod val="75000"/>
                </a:schemeClr>
              </a:solidFill>
              <a:latin typeface="微软雅黑" pitchFamily="34" charset="-122"/>
              <a:ea typeface="微软雅黑" pitchFamily="34" charset="-122"/>
            </a:endParaRPr>
          </a:p>
          <a:p>
            <a:pPr indent="403225">
              <a:lnSpc>
                <a:spcPct val="150000"/>
              </a:lnSpc>
            </a:pPr>
            <a:endParaRPr lang="en-US" altLang="zh-CN" sz="1600">
              <a:solidFill>
                <a:schemeClr val="accent5">
                  <a:lumMod val="75000"/>
                </a:schemeClr>
              </a:solidFill>
              <a:latin typeface="微软雅黑" pitchFamily="34" charset="-122"/>
              <a:ea typeface="微软雅黑" pitchFamily="34" charset="-122"/>
            </a:endParaRPr>
          </a:p>
          <a:p>
            <a:pPr indent="403225">
              <a:lnSpc>
                <a:spcPct val="150000"/>
              </a:lnSpc>
            </a:pPr>
            <a:endParaRPr lang="en-US" altLang="zh-CN" sz="1600" smtClean="0">
              <a:solidFill>
                <a:schemeClr val="accent5">
                  <a:lumMod val="75000"/>
                </a:schemeClr>
              </a:solidFill>
              <a:latin typeface="微软雅黑" pitchFamily="34" charset="-122"/>
              <a:ea typeface="微软雅黑" pitchFamily="34" charset="-122"/>
            </a:endParaRPr>
          </a:p>
          <a:p>
            <a:pPr indent="403225">
              <a:lnSpc>
                <a:spcPct val="150000"/>
              </a:lnSpc>
            </a:pPr>
            <a:endParaRPr lang="en-US" altLang="zh-CN" sz="1600" smtClean="0">
              <a:solidFill>
                <a:schemeClr val="accent5">
                  <a:lumMod val="75000"/>
                </a:schemeClr>
              </a:solidFill>
              <a:latin typeface="微软雅黑" pitchFamily="34" charset="-122"/>
              <a:ea typeface="微软雅黑" pitchFamily="34" charset="-122"/>
            </a:endParaRPr>
          </a:p>
        </p:txBody>
      </p:sp>
      <p:pic>
        <p:nvPicPr>
          <p:cNvPr id="18438"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65095" y="2353961"/>
            <a:ext cx="5213809" cy="835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439"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65095" y="3356992"/>
            <a:ext cx="2577455" cy="2676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TextBox 12"/>
          <p:cNvSpPr txBox="1"/>
          <p:nvPr/>
        </p:nvSpPr>
        <p:spPr>
          <a:xfrm>
            <a:off x="4716016" y="5510360"/>
            <a:ext cx="2807881" cy="523220"/>
          </a:xfrm>
          <a:prstGeom prst="rect">
            <a:avLst/>
          </a:prstGeom>
          <a:ln>
            <a:noFill/>
          </a:ln>
        </p:spPr>
        <p:style>
          <a:lnRef idx="3">
            <a:schemeClr val="lt1"/>
          </a:lnRef>
          <a:fillRef idx="1">
            <a:schemeClr val="accent3"/>
          </a:fillRef>
          <a:effectRef idx="1">
            <a:schemeClr val="accent3"/>
          </a:effectRef>
          <a:fontRef idx="minor">
            <a:schemeClr val="lt1"/>
          </a:fontRef>
        </p:style>
        <p:txBody>
          <a:bodyPr wrap="square" rtlCol="0">
            <a:spAutoFit/>
          </a:bodyPr>
          <a:lstStyle/>
          <a:p>
            <a:r>
              <a:rPr lang="zh-CN" altLang="en-US" sz="1400" smtClean="0">
                <a:latin typeface="微软雅黑" pitchFamily="34" charset="-122"/>
                <a:ea typeface="微软雅黑" pitchFamily="34" charset="-122"/>
              </a:rPr>
              <a:t>注：</a:t>
            </a:r>
            <a:r>
              <a:rPr lang="en-US" altLang="zh-CN" sz="1400" smtClean="0">
                <a:latin typeface="微软雅黑" pitchFamily="34" charset="-122"/>
                <a:ea typeface="微软雅黑" pitchFamily="34" charset="-122"/>
              </a:rPr>
              <a:t>np.ix_</a:t>
            </a:r>
            <a:r>
              <a:rPr lang="zh-CN" altLang="en-US" sz="1400" smtClean="0">
                <a:latin typeface="微软雅黑" pitchFamily="34" charset="-122"/>
                <a:ea typeface="微软雅黑" pitchFamily="34" charset="-122"/>
              </a:rPr>
              <a:t>函数的具体用法可执行</a:t>
            </a:r>
            <a:r>
              <a:rPr lang="en-US" altLang="zh-CN" sz="1400">
                <a:latin typeface="微软雅黑" pitchFamily="34" charset="-122"/>
                <a:ea typeface="微软雅黑" pitchFamily="34" charset="-122"/>
              </a:rPr>
              <a:t>help(np.ix</a:t>
            </a:r>
            <a:r>
              <a:rPr lang="en-US" altLang="zh-CN" sz="1400" smtClean="0">
                <a:latin typeface="微软雅黑" pitchFamily="34" charset="-122"/>
                <a:ea typeface="微软雅黑" pitchFamily="34" charset="-122"/>
              </a:rPr>
              <a:t>_)</a:t>
            </a:r>
            <a:r>
              <a:rPr lang="zh-CN" altLang="en-US" sz="1400" smtClean="0">
                <a:latin typeface="微软雅黑" pitchFamily="34" charset="-122"/>
                <a:ea typeface="微软雅黑" pitchFamily="34" charset="-122"/>
              </a:rPr>
              <a:t>进行查看。</a:t>
            </a:r>
            <a:endParaRPr lang="zh-CN" altLang="en-US" sz="1400">
              <a:latin typeface="微软雅黑" pitchFamily="34" charset="-122"/>
              <a:ea typeface="微软雅黑" pitchFamily="34" charset="-122"/>
            </a:endParaRPr>
          </a:p>
        </p:txBody>
      </p:sp>
    </p:spTree>
    <p:extLst>
      <p:ext uri="{BB962C8B-B14F-4D97-AF65-F5344CB8AC3E}">
        <p14:creationId xmlns:p14="http://schemas.microsoft.com/office/powerpoint/2010/main" val="9176781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randombar(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randombar(horizontal)">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randombar(horizontal)">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3" presetClass="entr" presetSubtype="16" fill="hold" nodeType="clickEffect">
                                  <p:stCondLst>
                                    <p:cond delay="0"/>
                                  </p:stCondLst>
                                  <p:childTnLst>
                                    <p:set>
                                      <p:cBhvr>
                                        <p:cTn id="21" dur="1" fill="hold">
                                          <p:stCondLst>
                                            <p:cond delay="0"/>
                                          </p:stCondLst>
                                        </p:cTn>
                                        <p:tgtEl>
                                          <p:spTgt spid="18438"/>
                                        </p:tgtEl>
                                        <p:attrNameLst>
                                          <p:attrName>style.visibility</p:attrName>
                                        </p:attrNameLst>
                                      </p:cBhvr>
                                      <p:to>
                                        <p:strVal val="visible"/>
                                      </p:to>
                                    </p:set>
                                    <p:anim calcmode="lin" valueType="num">
                                      <p:cBhvr>
                                        <p:cTn id="22" dur="500" fill="hold"/>
                                        <p:tgtEl>
                                          <p:spTgt spid="18438"/>
                                        </p:tgtEl>
                                        <p:attrNameLst>
                                          <p:attrName>ppt_w</p:attrName>
                                        </p:attrNameLst>
                                      </p:cBhvr>
                                      <p:tavLst>
                                        <p:tav tm="0">
                                          <p:val>
                                            <p:fltVal val="0"/>
                                          </p:val>
                                        </p:tav>
                                        <p:tav tm="100000">
                                          <p:val>
                                            <p:strVal val="#ppt_w"/>
                                          </p:val>
                                        </p:tav>
                                      </p:tavLst>
                                    </p:anim>
                                    <p:anim calcmode="lin" valueType="num">
                                      <p:cBhvr>
                                        <p:cTn id="23" dur="500" fill="hold"/>
                                        <p:tgtEl>
                                          <p:spTgt spid="18438"/>
                                        </p:tgtEl>
                                        <p:attrNameLst>
                                          <p:attrName>ppt_h</p:attrName>
                                        </p:attrNameLst>
                                      </p:cBhvr>
                                      <p:tavLst>
                                        <p:tav tm="0">
                                          <p:val>
                                            <p:fltVal val="0"/>
                                          </p:val>
                                        </p:tav>
                                        <p:tav tm="100000">
                                          <p:val>
                                            <p:strVal val="#ppt_h"/>
                                          </p:val>
                                        </p:tav>
                                      </p:tavLst>
                                    </p:anim>
                                    <p:animEffect transition="in" filter="fade">
                                      <p:cBhvr>
                                        <p:cTn id="24" dur="500"/>
                                        <p:tgtEl>
                                          <p:spTgt spid="18438"/>
                                        </p:tgtEl>
                                      </p:cBhvr>
                                    </p:animEffect>
                                  </p:childTnLst>
                                </p:cTn>
                              </p:par>
                            </p:childTnLst>
                          </p:cTn>
                        </p:par>
                      </p:childTnLst>
                    </p:cTn>
                  </p:par>
                  <p:par>
                    <p:cTn id="25" fill="hold">
                      <p:stCondLst>
                        <p:cond delay="indefinite"/>
                      </p:stCondLst>
                      <p:childTnLst>
                        <p:par>
                          <p:cTn id="26" fill="hold">
                            <p:stCondLst>
                              <p:cond delay="0"/>
                            </p:stCondLst>
                            <p:childTnLst>
                              <p:par>
                                <p:cTn id="27" presetID="53" presetClass="entr" presetSubtype="16" fill="hold" nodeType="clickEffect">
                                  <p:stCondLst>
                                    <p:cond delay="0"/>
                                  </p:stCondLst>
                                  <p:childTnLst>
                                    <p:set>
                                      <p:cBhvr>
                                        <p:cTn id="28" dur="1" fill="hold">
                                          <p:stCondLst>
                                            <p:cond delay="0"/>
                                          </p:stCondLst>
                                        </p:cTn>
                                        <p:tgtEl>
                                          <p:spTgt spid="18439"/>
                                        </p:tgtEl>
                                        <p:attrNameLst>
                                          <p:attrName>style.visibility</p:attrName>
                                        </p:attrNameLst>
                                      </p:cBhvr>
                                      <p:to>
                                        <p:strVal val="visible"/>
                                      </p:to>
                                    </p:set>
                                    <p:anim calcmode="lin" valueType="num">
                                      <p:cBhvr>
                                        <p:cTn id="29" dur="500" fill="hold"/>
                                        <p:tgtEl>
                                          <p:spTgt spid="18439"/>
                                        </p:tgtEl>
                                        <p:attrNameLst>
                                          <p:attrName>ppt_w</p:attrName>
                                        </p:attrNameLst>
                                      </p:cBhvr>
                                      <p:tavLst>
                                        <p:tav tm="0">
                                          <p:val>
                                            <p:fltVal val="0"/>
                                          </p:val>
                                        </p:tav>
                                        <p:tav tm="100000">
                                          <p:val>
                                            <p:strVal val="#ppt_w"/>
                                          </p:val>
                                        </p:tav>
                                      </p:tavLst>
                                    </p:anim>
                                    <p:anim calcmode="lin" valueType="num">
                                      <p:cBhvr>
                                        <p:cTn id="30" dur="500" fill="hold"/>
                                        <p:tgtEl>
                                          <p:spTgt spid="18439"/>
                                        </p:tgtEl>
                                        <p:attrNameLst>
                                          <p:attrName>ppt_h</p:attrName>
                                        </p:attrNameLst>
                                      </p:cBhvr>
                                      <p:tavLst>
                                        <p:tav tm="0">
                                          <p:val>
                                            <p:fltVal val="0"/>
                                          </p:val>
                                        </p:tav>
                                        <p:tav tm="100000">
                                          <p:val>
                                            <p:strVal val="#ppt_h"/>
                                          </p:val>
                                        </p:tav>
                                      </p:tavLst>
                                    </p:anim>
                                    <p:animEffect transition="in" filter="fade">
                                      <p:cBhvr>
                                        <p:cTn id="31" dur="500"/>
                                        <p:tgtEl>
                                          <p:spTgt spid="18439"/>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4" fill="hold" grpId="0" nodeType="clickEffect">
                                  <p:stCondLst>
                                    <p:cond delay="0"/>
                                  </p:stCondLst>
                                  <p:childTnLst>
                                    <p:set>
                                      <p:cBhvr>
                                        <p:cTn id="35" dur="1" fill="hold">
                                          <p:stCondLst>
                                            <p:cond delay="0"/>
                                          </p:stCondLst>
                                        </p:cTn>
                                        <p:tgtEl>
                                          <p:spTgt spid="13"/>
                                        </p:tgtEl>
                                        <p:attrNameLst>
                                          <p:attrName>style.visibility</p:attrName>
                                        </p:attrNameLst>
                                      </p:cBhvr>
                                      <p:to>
                                        <p:strVal val="visible"/>
                                      </p:to>
                                    </p:set>
                                    <p:animEffect transition="in" filter="wipe(down)">
                                      <p:cBhvr>
                                        <p:cTn id="36"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3568" y="908720"/>
            <a:ext cx="7776864" cy="4708981"/>
          </a:xfrm>
          <a:prstGeom prst="rect">
            <a:avLst/>
          </a:prstGeom>
          <a:noFill/>
        </p:spPr>
        <p:txBody>
          <a:bodyPr wrap="square" rtlCol="0">
            <a:spAutoFit/>
          </a:bodyPr>
          <a:lstStyle/>
          <a:p>
            <a:pPr>
              <a:lnSpc>
                <a:spcPct val="200000"/>
              </a:lnSpc>
            </a:pPr>
            <a:r>
              <a:rPr lang="en-US" altLang="zh-CN" b="1" smtClean="0">
                <a:solidFill>
                  <a:schemeClr val="accent5">
                    <a:lumMod val="50000"/>
                  </a:schemeClr>
                </a:solidFill>
                <a:latin typeface="微软雅黑" pitchFamily="34" charset="-122"/>
                <a:ea typeface="微软雅黑" pitchFamily="34" charset="-122"/>
              </a:rPr>
              <a:t>NumPy</a:t>
            </a:r>
            <a:r>
              <a:rPr lang="zh-CN" altLang="en-US" b="1" smtClean="0">
                <a:solidFill>
                  <a:schemeClr val="accent5">
                    <a:lumMod val="50000"/>
                  </a:schemeClr>
                </a:solidFill>
                <a:latin typeface="微软雅黑" pitchFamily="34" charset="-122"/>
                <a:ea typeface="微软雅黑" pitchFamily="34" charset="-122"/>
              </a:rPr>
              <a:t>数组广播</a:t>
            </a:r>
            <a:endParaRPr lang="en-US" altLang="zh-CN" b="1" smtClean="0">
              <a:solidFill>
                <a:schemeClr val="accent5">
                  <a:lumMod val="50000"/>
                </a:schemeClr>
              </a:solidFill>
              <a:latin typeface="微软雅黑" pitchFamily="34" charset="-122"/>
              <a:ea typeface="微软雅黑" pitchFamily="34" charset="-122"/>
            </a:endParaRPr>
          </a:p>
          <a:p>
            <a:pPr indent="403225">
              <a:lnSpc>
                <a:spcPct val="150000"/>
              </a:lnSpc>
            </a:pPr>
            <a:r>
              <a:rPr lang="zh-CN" altLang="en-US" sz="1600" smtClean="0">
                <a:solidFill>
                  <a:schemeClr val="accent5">
                    <a:lumMod val="75000"/>
                  </a:schemeClr>
                </a:solidFill>
                <a:latin typeface="微软雅黑" pitchFamily="34" charset="-122"/>
                <a:ea typeface="微软雅黑" pitchFamily="34" charset="-122"/>
              </a:rPr>
              <a:t>如果两个数组 </a:t>
            </a:r>
            <a:r>
              <a:rPr lang="en-US" altLang="zh-CN" sz="1600" smtClean="0">
                <a:solidFill>
                  <a:schemeClr val="accent5">
                    <a:lumMod val="75000"/>
                  </a:schemeClr>
                </a:solidFill>
                <a:latin typeface="微软雅黑" pitchFamily="34" charset="-122"/>
                <a:ea typeface="微软雅黑" pitchFamily="34" charset="-122"/>
              </a:rPr>
              <a:t>a </a:t>
            </a:r>
            <a:r>
              <a:rPr lang="zh-CN" altLang="en-US" sz="1600" smtClean="0">
                <a:solidFill>
                  <a:schemeClr val="accent5">
                    <a:lumMod val="75000"/>
                  </a:schemeClr>
                </a:solidFill>
                <a:latin typeface="微软雅黑" pitchFamily="34" charset="-122"/>
                <a:ea typeface="微软雅黑" pitchFamily="34" charset="-122"/>
              </a:rPr>
              <a:t>和 </a:t>
            </a:r>
            <a:r>
              <a:rPr lang="en-US" altLang="zh-CN" sz="1600" smtClean="0">
                <a:solidFill>
                  <a:schemeClr val="accent5">
                    <a:lumMod val="75000"/>
                  </a:schemeClr>
                </a:solidFill>
                <a:latin typeface="微软雅黑" pitchFamily="34" charset="-122"/>
                <a:ea typeface="微软雅黑" pitchFamily="34" charset="-122"/>
              </a:rPr>
              <a:t>b </a:t>
            </a:r>
            <a:r>
              <a:rPr lang="zh-CN" altLang="en-US" sz="1600" smtClean="0">
                <a:solidFill>
                  <a:schemeClr val="accent5">
                    <a:lumMod val="75000"/>
                  </a:schemeClr>
                </a:solidFill>
                <a:latin typeface="微软雅黑" pitchFamily="34" charset="-122"/>
                <a:ea typeface="微软雅黑" pitchFamily="34" charset="-122"/>
              </a:rPr>
              <a:t>形状相同，即满足 </a:t>
            </a:r>
            <a:r>
              <a:rPr lang="en-US" altLang="zh-CN" sz="1600" smtClean="0">
                <a:solidFill>
                  <a:schemeClr val="accent5">
                    <a:lumMod val="75000"/>
                  </a:schemeClr>
                </a:solidFill>
                <a:latin typeface="微软雅黑" pitchFamily="34" charset="-122"/>
                <a:ea typeface="微软雅黑" pitchFamily="34" charset="-122"/>
              </a:rPr>
              <a:t>a.shape == b.shape</a:t>
            </a:r>
            <a:r>
              <a:rPr lang="zh-CN" altLang="en-US" sz="1600" smtClean="0">
                <a:solidFill>
                  <a:schemeClr val="accent5">
                    <a:lumMod val="75000"/>
                  </a:schemeClr>
                </a:solidFill>
                <a:latin typeface="微软雅黑" pitchFamily="34" charset="-122"/>
                <a:ea typeface="微软雅黑" pitchFamily="34" charset="-122"/>
              </a:rPr>
              <a:t>，那么 </a:t>
            </a:r>
            <a:r>
              <a:rPr lang="en-US" altLang="zh-CN" sz="1600" smtClean="0">
                <a:solidFill>
                  <a:schemeClr val="accent5">
                    <a:lumMod val="75000"/>
                  </a:schemeClr>
                </a:solidFill>
                <a:latin typeface="微软雅黑" pitchFamily="34" charset="-122"/>
                <a:ea typeface="微软雅黑" pitchFamily="34" charset="-122"/>
              </a:rPr>
              <a:t>a*b </a:t>
            </a:r>
            <a:r>
              <a:rPr lang="zh-CN" altLang="en-US" sz="1600" smtClean="0">
                <a:solidFill>
                  <a:schemeClr val="accent5">
                    <a:lumMod val="75000"/>
                  </a:schemeClr>
                </a:solidFill>
                <a:latin typeface="微软雅黑" pitchFamily="34" charset="-122"/>
                <a:ea typeface="微软雅黑" pitchFamily="34" charset="-122"/>
              </a:rPr>
              <a:t>的结果就是 </a:t>
            </a:r>
            <a:r>
              <a:rPr lang="en-US" altLang="zh-CN" sz="1600" smtClean="0">
                <a:solidFill>
                  <a:schemeClr val="accent5">
                    <a:lumMod val="75000"/>
                  </a:schemeClr>
                </a:solidFill>
                <a:latin typeface="微软雅黑" pitchFamily="34" charset="-122"/>
                <a:ea typeface="微软雅黑" pitchFamily="34" charset="-122"/>
              </a:rPr>
              <a:t>a </a:t>
            </a:r>
            <a:r>
              <a:rPr lang="zh-CN" altLang="en-US" sz="1600" smtClean="0">
                <a:solidFill>
                  <a:schemeClr val="accent5">
                    <a:lumMod val="75000"/>
                  </a:schemeClr>
                </a:solidFill>
                <a:latin typeface="微软雅黑" pitchFamily="34" charset="-122"/>
                <a:ea typeface="微软雅黑" pitchFamily="34" charset="-122"/>
              </a:rPr>
              <a:t>与 </a:t>
            </a:r>
            <a:r>
              <a:rPr lang="en-US" altLang="zh-CN" sz="1600" smtClean="0">
                <a:solidFill>
                  <a:schemeClr val="accent5">
                    <a:lumMod val="75000"/>
                  </a:schemeClr>
                </a:solidFill>
                <a:latin typeface="微软雅黑" pitchFamily="34" charset="-122"/>
                <a:ea typeface="微软雅黑" pitchFamily="34" charset="-122"/>
              </a:rPr>
              <a:t>b </a:t>
            </a:r>
            <a:r>
              <a:rPr lang="zh-CN" altLang="en-US" sz="1600" smtClean="0">
                <a:solidFill>
                  <a:schemeClr val="accent5">
                    <a:lumMod val="75000"/>
                  </a:schemeClr>
                </a:solidFill>
                <a:latin typeface="微软雅黑" pitchFamily="34" charset="-122"/>
                <a:ea typeface="微软雅黑" pitchFamily="34" charset="-122"/>
              </a:rPr>
              <a:t>数组对应位相乘。对于不同形状</a:t>
            </a:r>
            <a:r>
              <a:rPr lang="en-US" altLang="zh-CN" sz="1600" smtClean="0">
                <a:solidFill>
                  <a:schemeClr val="accent5">
                    <a:lumMod val="75000"/>
                  </a:schemeClr>
                </a:solidFill>
                <a:latin typeface="微软雅黑" pitchFamily="34" charset="-122"/>
                <a:ea typeface="微软雅黑" pitchFamily="34" charset="-122"/>
              </a:rPr>
              <a:t>(shape)</a:t>
            </a:r>
            <a:r>
              <a:rPr lang="zh-CN" altLang="en-US" sz="1600" smtClean="0">
                <a:solidFill>
                  <a:schemeClr val="accent5">
                    <a:lumMod val="75000"/>
                  </a:schemeClr>
                </a:solidFill>
                <a:latin typeface="微软雅黑" pitchFamily="34" charset="-122"/>
                <a:ea typeface="微软雅黑" pitchFamily="34" charset="-122"/>
              </a:rPr>
              <a:t>的数组进行数值计算时，</a:t>
            </a:r>
            <a:r>
              <a:rPr lang="en-US" altLang="zh-CN" sz="1600">
                <a:solidFill>
                  <a:schemeClr val="accent5">
                    <a:lumMod val="75000"/>
                  </a:schemeClr>
                </a:solidFill>
                <a:latin typeface="微软雅黑" pitchFamily="34" charset="-122"/>
                <a:ea typeface="微软雅黑" pitchFamily="34" charset="-122"/>
              </a:rPr>
              <a:t> </a:t>
            </a:r>
            <a:r>
              <a:rPr lang="en-US" altLang="zh-CN" sz="1600" smtClean="0">
                <a:solidFill>
                  <a:schemeClr val="accent5">
                    <a:lumMod val="75000"/>
                  </a:schemeClr>
                </a:solidFill>
                <a:latin typeface="微软雅黑" pitchFamily="34" charset="-122"/>
                <a:ea typeface="微软雅黑" pitchFamily="34" charset="-122"/>
              </a:rPr>
              <a:t>NumPy</a:t>
            </a:r>
            <a:r>
              <a:rPr lang="zh-CN" altLang="en-US" sz="1600" smtClean="0">
                <a:solidFill>
                  <a:schemeClr val="accent5">
                    <a:lumMod val="75000"/>
                  </a:schemeClr>
                </a:solidFill>
                <a:latin typeface="微软雅黑" pitchFamily="34" charset="-122"/>
                <a:ea typeface="微软雅黑" pitchFamily="34" charset="-122"/>
              </a:rPr>
              <a:t>会以广播（</a:t>
            </a:r>
            <a:r>
              <a:rPr lang="en-US" altLang="zh-CN" sz="1600" smtClean="0">
                <a:solidFill>
                  <a:schemeClr val="accent5">
                    <a:lumMod val="75000"/>
                  </a:schemeClr>
                </a:solidFill>
                <a:latin typeface="微软雅黑" pitchFamily="34" charset="-122"/>
                <a:ea typeface="微软雅黑" pitchFamily="34" charset="-122"/>
              </a:rPr>
              <a:t>Broadcast</a:t>
            </a:r>
            <a:r>
              <a:rPr lang="zh-CN" altLang="en-US" sz="1600" smtClean="0">
                <a:solidFill>
                  <a:schemeClr val="accent5">
                    <a:lumMod val="75000"/>
                  </a:schemeClr>
                </a:solidFill>
                <a:latin typeface="微软雅黑" pitchFamily="34" charset="-122"/>
                <a:ea typeface="微软雅黑" pitchFamily="34" charset="-122"/>
              </a:rPr>
              <a:t>）的方式进行处理。具体广播</a:t>
            </a:r>
            <a:r>
              <a:rPr lang="zh-CN" altLang="en-US" sz="1600">
                <a:solidFill>
                  <a:schemeClr val="accent5">
                    <a:lumMod val="75000"/>
                  </a:schemeClr>
                </a:solidFill>
                <a:latin typeface="微软雅黑" pitchFamily="34" charset="-122"/>
                <a:ea typeface="微软雅黑" pitchFamily="34" charset="-122"/>
              </a:rPr>
              <a:t>的</a:t>
            </a:r>
            <a:r>
              <a:rPr lang="zh-CN" altLang="en-US" sz="1600" smtClean="0">
                <a:solidFill>
                  <a:schemeClr val="accent5">
                    <a:lumMod val="75000"/>
                  </a:schemeClr>
                </a:solidFill>
                <a:latin typeface="微软雅黑" pitchFamily="34" charset="-122"/>
                <a:ea typeface="微软雅黑" pitchFamily="34" charset="-122"/>
              </a:rPr>
              <a:t>规则如下</a:t>
            </a:r>
            <a:r>
              <a:rPr lang="en-US" altLang="zh-CN" sz="1600" smtClean="0">
                <a:solidFill>
                  <a:schemeClr val="accent5">
                    <a:lumMod val="75000"/>
                  </a:schemeClr>
                </a:solidFill>
                <a:latin typeface="微软雅黑" pitchFamily="34" charset="-122"/>
                <a:ea typeface="微软雅黑" pitchFamily="34" charset="-122"/>
              </a:rPr>
              <a:t>:</a:t>
            </a:r>
            <a:endParaRPr lang="en-US" altLang="zh-CN" sz="1600">
              <a:solidFill>
                <a:schemeClr val="accent5">
                  <a:lumMod val="75000"/>
                </a:schemeClr>
              </a:solidFill>
              <a:latin typeface="微软雅黑" pitchFamily="34" charset="-122"/>
              <a:ea typeface="微软雅黑" pitchFamily="34" charset="-122"/>
            </a:endParaRPr>
          </a:p>
          <a:p>
            <a:pPr marL="342900" indent="-342900">
              <a:lnSpc>
                <a:spcPct val="150000"/>
              </a:lnSpc>
              <a:buFont typeface="+mj-lt"/>
              <a:buAutoNum type="arabicPeriod"/>
            </a:pPr>
            <a:r>
              <a:rPr lang="zh-CN" altLang="en-US" sz="1600" smtClean="0">
                <a:solidFill>
                  <a:schemeClr val="accent5">
                    <a:lumMod val="75000"/>
                  </a:schemeClr>
                </a:solidFill>
                <a:latin typeface="微软雅黑" pitchFamily="34" charset="-122"/>
                <a:ea typeface="微软雅黑" pitchFamily="34" charset="-122"/>
              </a:rPr>
              <a:t>所有</a:t>
            </a:r>
            <a:r>
              <a:rPr lang="zh-CN" altLang="en-US" sz="1600">
                <a:solidFill>
                  <a:schemeClr val="accent5">
                    <a:lumMod val="75000"/>
                  </a:schemeClr>
                </a:solidFill>
                <a:latin typeface="微软雅黑" pitchFamily="34" charset="-122"/>
                <a:ea typeface="微软雅黑" pitchFamily="34" charset="-122"/>
              </a:rPr>
              <a:t>输入数组都向其中形状最长的数组看齐，形状中不足的部分都通过在前面加 </a:t>
            </a:r>
            <a:r>
              <a:rPr lang="en-US" altLang="zh-CN" sz="1600">
                <a:solidFill>
                  <a:schemeClr val="accent5">
                    <a:lumMod val="75000"/>
                  </a:schemeClr>
                </a:solidFill>
                <a:latin typeface="微软雅黑" pitchFamily="34" charset="-122"/>
                <a:ea typeface="微软雅黑" pitchFamily="34" charset="-122"/>
              </a:rPr>
              <a:t>1 </a:t>
            </a:r>
            <a:r>
              <a:rPr lang="zh-CN" altLang="en-US" sz="1600">
                <a:solidFill>
                  <a:schemeClr val="accent5">
                    <a:lumMod val="75000"/>
                  </a:schemeClr>
                </a:solidFill>
                <a:latin typeface="微软雅黑" pitchFamily="34" charset="-122"/>
                <a:ea typeface="微软雅黑" pitchFamily="34" charset="-122"/>
              </a:rPr>
              <a:t>补齐</a:t>
            </a:r>
            <a:r>
              <a:rPr lang="zh-CN" altLang="en-US" sz="1600" smtClean="0">
                <a:solidFill>
                  <a:schemeClr val="accent5">
                    <a:lumMod val="75000"/>
                  </a:schemeClr>
                </a:solidFill>
                <a:latin typeface="微软雅黑" pitchFamily="34" charset="-122"/>
                <a:ea typeface="微软雅黑" pitchFamily="34" charset="-122"/>
              </a:rPr>
              <a:t>。</a:t>
            </a:r>
            <a:endParaRPr lang="en-US" altLang="zh-CN" sz="1600" smtClean="0">
              <a:solidFill>
                <a:schemeClr val="accent5">
                  <a:lumMod val="75000"/>
                </a:schemeClr>
              </a:solidFill>
              <a:latin typeface="微软雅黑" pitchFamily="34" charset="-122"/>
              <a:ea typeface="微软雅黑" pitchFamily="34" charset="-122"/>
            </a:endParaRPr>
          </a:p>
          <a:p>
            <a:pPr marL="342900" indent="-342900">
              <a:lnSpc>
                <a:spcPct val="150000"/>
              </a:lnSpc>
              <a:buFont typeface="+mj-lt"/>
              <a:buAutoNum type="arabicPeriod"/>
            </a:pPr>
            <a:r>
              <a:rPr lang="zh-CN" altLang="en-US" sz="1600" smtClean="0">
                <a:solidFill>
                  <a:schemeClr val="accent5">
                    <a:lumMod val="75000"/>
                  </a:schemeClr>
                </a:solidFill>
                <a:latin typeface="微软雅黑" pitchFamily="34" charset="-122"/>
                <a:ea typeface="微软雅黑" pitchFamily="34" charset="-122"/>
              </a:rPr>
              <a:t>输出</a:t>
            </a:r>
            <a:r>
              <a:rPr lang="zh-CN" altLang="en-US" sz="1600">
                <a:solidFill>
                  <a:schemeClr val="accent5">
                    <a:lumMod val="75000"/>
                  </a:schemeClr>
                </a:solidFill>
                <a:latin typeface="微软雅黑" pitchFamily="34" charset="-122"/>
                <a:ea typeface="微软雅黑" pitchFamily="34" charset="-122"/>
              </a:rPr>
              <a:t>数组的形状是输入数组形状的各个维度上的最大值</a:t>
            </a:r>
            <a:r>
              <a:rPr lang="zh-CN" altLang="en-US" sz="1600" smtClean="0">
                <a:solidFill>
                  <a:schemeClr val="accent5">
                    <a:lumMod val="75000"/>
                  </a:schemeClr>
                </a:solidFill>
                <a:latin typeface="微软雅黑" pitchFamily="34" charset="-122"/>
                <a:ea typeface="微软雅黑" pitchFamily="34" charset="-122"/>
              </a:rPr>
              <a:t>。</a:t>
            </a:r>
            <a:endParaRPr lang="en-US" altLang="zh-CN" sz="1600" smtClean="0">
              <a:solidFill>
                <a:schemeClr val="accent5">
                  <a:lumMod val="75000"/>
                </a:schemeClr>
              </a:solidFill>
              <a:latin typeface="微软雅黑" pitchFamily="34" charset="-122"/>
              <a:ea typeface="微软雅黑" pitchFamily="34" charset="-122"/>
            </a:endParaRPr>
          </a:p>
          <a:p>
            <a:pPr marL="342900" indent="-342900">
              <a:lnSpc>
                <a:spcPct val="150000"/>
              </a:lnSpc>
              <a:buFont typeface="+mj-lt"/>
              <a:buAutoNum type="arabicPeriod"/>
            </a:pPr>
            <a:r>
              <a:rPr lang="zh-CN" altLang="en-US" sz="1600" smtClean="0">
                <a:solidFill>
                  <a:schemeClr val="accent5">
                    <a:lumMod val="75000"/>
                  </a:schemeClr>
                </a:solidFill>
                <a:latin typeface="微软雅黑" pitchFamily="34" charset="-122"/>
                <a:ea typeface="微软雅黑" pitchFamily="34" charset="-122"/>
              </a:rPr>
              <a:t>当输入</a:t>
            </a:r>
            <a:r>
              <a:rPr lang="zh-CN" altLang="en-US" sz="1600">
                <a:solidFill>
                  <a:schemeClr val="accent5">
                    <a:lumMod val="75000"/>
                  </a:schemeClr>
                </a:solidFill>
                <a:latin typeface="微软雅黑" pitchFamily="34" charset="-122"/>
                <a:ea typeface="微软雅黑" pitchFamily="34" charset="-122"/>
              </a:rPr>
              <a:t>数组的某个维度和输出数组的对应维度的长度相同或者其长度为 </a:t>
            </a:r>
            <a:r>
              <a:rPr lang="en-US" altLang="zh-CN" sz="1600">
                <a:solidFill>
                  <a:schemeClr val="accent5">
                    <a:lumMod val="75000"/>
                  </a:schemeClr>
                </a:solidFill>
                <a:latin typeface="微软雅黑" pitchFamily="34" charset="-122"/>
                <a:ea typeface="微软雅黑" pitchFamily="34" charset="-122"/>
              </a:rPr>
              <a:t>1 </a:t>
            </a:r>
            <a:r>
              <a:rPr lang="zh-CN" altLang="en-US" sz="1600">
                <a:solidFill>
                  <a:schemeClr val="accent5">
                    <a:lumMod val="75000"/>
                  </a:schemeClr>
                </a:solidFill>
                <a:latin typeface="微软雅黑" pitchFamily="34" charset="-122"/>
                <a:ea typeface="微软雅黑" pitchFamily="34" charset="-122"/>
              </a:rPr>
              <a:t>时</a:t>
            </a:r>
            <a:r>
              <a:rPr lang="zh-CN" altLang="en-US" sz="1600" smtClean="0">
                <a:solidFill>
                  <a:schemeClr val="accent5">
                    <a:lumMod val="75000"/>
                  </a:schemeClr>
                </a:solidFill>
                <a:latin typeface="微软雅黑" pitchFamily="34" charset="-122"/>
                <a:ea typeface="微软雅黑" pitchFamily="34" charset="-122"/>
              </a:rPr>
              <a:t>，能够进行计算</a:t>
            </a:r>
            <a:r>
              <a:rPr lang="zh-CN" altLang="en-US" sz="1600">
                <a:solidFill>
                  <a:schemeClr val="accent5">
                    <a:lumMod val="75000"/>
                  </a:schemeClr>
                </a:solidFill>
                <a:latin typeface="微软雅黑" pitchFamily="34" charset="-122"/>
                <a:ea typeface="微软雅黑" pitchFamily="34" charset="-122"/>
              </a:rPr>
              <a:t>，</a:t>
            </a:r>
            <a:r>
              <a:rPr lang="zh-CN" altLang="en-US" sz="1600" smtClean="0">
                <a:solidFill>
                  <a:schemeClr val="accent5">
                    <a:lumMod val="75000"/>
                  </a:schemeClr>
                </a:solidFill>
                <a:latin typeface="微软雅黑" pitchFamily="34" charset="-122"/>
                <a:ea typeface="微软雅黑" pitchFamily="34" charset="-122"/>
              </a:rPr>
              <a:t>否则抛出错误。</a:t>
            </a:r>
            <a:endParaRPr lang="en-US" altLang="zh-CN" sz="1600" smtClean="0">
              <a:solidFill>
                <a:schemeClr val="accent5">
                  <a:lumMod val="75000"/>
                </a:schemeClr>
              </a:solidFill>
              <a:latin typeface="微软雅黑" pitchFamily="34" charset="-122"/>
              <a:ea typeface="微软雅黑" pitchFamily="34" charset="-122"/>
            </a:endParaRPr>
          </a:p>
          <a:p>
            <a:pPr marL="342900" indent="-342900">
              <a:lnSpc>
                <a:spcPct val="150000"/>
              </a:lnSpc>
              <a:buFont typeface="+mj-lt"/>
              <a:buAutoNum type="arabicPeriod"/>
            </a:pPr>
            <a:r>
              <a:rPr lang="zh-CN" altLang="en-US" sz="1600" smtClean="0">
                <a:solidFill>
                  <a:schemeClr val="accent5">
                    <a:lumMod val="75000"/>
                  </a:schemeClr>
                </a:solidFill>
                <a:latin typeface="微软雅黑" pitchFamily="34" charset="-122"/>
                <a:ea typeface="微软雅黑" pitchFamily="34" charset="-122"/>
              </a:rPr>
              <a:t>当</a:t>
            </a:r>
            <a:r>
              <a:rPr lang="zh-CN" altLang="en-US" sz="1600">
                <a:solidFill>
                  <a:schemeClr val="accent5">
                    <a:lumMod val="75000"/>
                  </a:schemeClr>
                </a:solidFill>
                <a:latin typeface="微软雅黑" pitchFamily="34" charset="-122"/>
                <a:ea typeface="微软雅黑" pitchFamily="34" charset="-122"/>
              </a:rPr>
              <a:t>输入数组的某个维度的长度为 </a:t>
            </a:r>
            <a:r>
              <a:rPr lang="en-US" altLang="zh-CN" sz="1600">
                <a:solidFill>
                  <a:schemeClr val="accent5">
                    <a:lumMod val="75000"/>
                  </a:schemeClr>
                </a:solidFill>
                <a:latin typeface="微软雅黑" pitchFamily="34" charset="-122"/>
                <a:ea typeface="微软雅黑" pitchFamily="34" charset="-122"/>
              </a:rPr>
              <a:t>1 </a:t>
            </a:r>
            <a:r>
              <a:rPr lang="zh-CN" altLang="en-US" sz="1600">
                <a:solidFill>
                  <a:schemeClr val="accent5">
                    <a:lumMod val="75000"/>
                  </a:schemeClr>
                </a:solidFill>
                <a:latin typeface="微软雅黑" pitchFamily="34" charset="-122"/>
                <a:ea typeface="微软雅黑" pitchFamily="34" charset="-122"/>
              </a:rPr>
              <a:t>时，沿着此维度运算时都用此维度上的第一组值</a:t>
            </a:r>
            <a:r>
              <a:rPr lang="zh-CN" altLang="en-US" sz="1600" smtClean="0">
                <a:solidFill>
                  <a:schemeClr val="accent5">
                    <a:lumMod val="75000"/>
                  </a:schemeClr>
                </a:solidFill>
                <a:latin typeface="微软雅黑" pitchFamily="34" charset="-122"/>
                <a:ea typeface="微软雅黑" pitchFamily="34" charset="-122"/>
              </a:rPr>
              <a:t>。</a:t>
            </a:r>
            <a:endParaRPr lang="en-US" altLang="zh-CN" sz="1600" smtClean="0">
              <a:solidFill>
                <a:schemeClr val="accent5">
                  <a:lumMod val="75000"/>
                </a:schemeClr>
              </a:solidFill>
              <a:latin typeface="微软雅黑" pitchFamily="34" charset="-122"/>
              <a:ea typeface="微软雅黑" pitchFamily="34" charset="-122"/>
            </a:endParaRPr>
          </a:p>
          <a:p>
            <a:pPr indent="403225">
              <a:lnSpc>
                <a:spcPct val="150000"/>
              </a:lnSpc>
            </a:pPr>
            <a:endParaRPr lang="en-US" altLang="zh-CN" sz="1600" smtClean="0">
              <a:solidFill>
                <a:schemeClr val="accent5">
                  <a:lumMod val="75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15697344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randombar(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randombar(horizontal)">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randombar(horizontal)">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randombar(horizontal)">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randombar(horizontal)">
                                      <p:cBhvr>
                                        <p:cTn id="27" dur="500"/>
                                        <p:tgtEl>
                                          <p:spTgt spid="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nodeType="clickEffect">
                                  <p:stCondLst>
                                    <p:cond delay="0"/>
                                  </p:stCondLst>
                                  <p:childTnLst>
                                    <p:set>
                                      <p:cBhvr>
                                        <p:cTn id="31" dur="1" fill="hold">
                                          <p:stCondLst>
                                            <p:cond delay="0"/>
                                          </p:stCondLst>
                                        </p:cTn>
                                        <p:tgtEl>
                                          <p:spTgt spid="5">
                                            <p:txEl>
                                              <p:pRg st="5" end="5"/>
                                            </p:txEl>
                                          </p:spTgt>
                                        </p:tgtEl>
                                        <p:attrNameLst>
                                          <p:attrName>style.visibility</p:attrName>
                                        </p:attrNameLst>
                                      </p:cBhvr>
                                      <p:to>
                                        <p:strVal val="visible"/>
                                      </p:to>
                                    </p:set>
                                    <p:animEffect transition="in" filter="randombar(horizontal)">
                                      <p:cBhvr>
                                        <p:cTn id="32"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3568" y="908720"/>
            <a:ext cx="7776864" cy="1384995"/>
          </a:xfrm>
          <a:prstGeom prst="rect">
            <a:avLst/>
          </a:prstGeom>
          <a:noFill/>
        </p:spPr>
        <p:txBody>
          <a:bodyPr wrap="square" rtlCol="0">
            <a:spAutoFit/>
          </a:bodyPr>
          <a:lstStyle/>
          <a:p>
            <a:pPr>
              <a:lnSpc>
                <a:spcPct val="200000"/>
              </a:lnSpc>
            </a:pPr>
            <a:r>
              <a:rPr lang="en-US" altLang="zh-CN" b="1" smtClean="0">
                <a:solidFill>
                  <a:schemeClr val="accent5">
                    <a:lumMod val="50000"/>
                  </a:schemeClr>
                </a:solidFill>
                <a:latin typeface="微软雅黑" pitchFamily="34" charset="-122"/>
                <a:ea typeface="微软雅黑" pitchFamily="34" charset="-122"/>
              </a:rPr>
              <a:t>NumPy</a:t>
            </a:r>
            <a:r>
              <a:rPr lang="zh-CN" altLang="en-US" b="1" smtClean="0">
                <a:solidFill>
                  <a:schemeClr val="accent5">
                    <a:lumMod val="50000"/>
                  </a:schemeClr>
                </a:solidFill>
                <a:latin typeface="微软雅黑" pitchFamily="34" charset="-122"/>
                <a:ea typeface="微软雅黑" pitchFamily="34" charset="-122"/>
              </a:rPr>
              <a:t>数组广播</a:t>
            </a:r>
            <a:r>
              <a:rPr lang="en-US" altLang="zh-CN" b="1" smtClean="0">
                <a:solidFill>
                  <a:schemeClr val="accent5">
                    <a:lumMod val="50000"/>
                  </a:schemeClr>
                </a:solidFill>
                <a:latin typeface="微软雅黑" pitchFamily="34" charset="-122"/>
                <a:ea typeface="微软雅黑" pitchFamily="34" charset="-122"/>
              </a:rPr>
              <a:t>—</a:t>
            </a:r>
            <a:r>
              <a:rPr lang="zh-CN" altLang="en-US" b="1" smtClean="0">
                <a:solidFill>
                  <a:schemeClr val="accent5">
                    <a:lumMod val="50000"/>
                  </a:schemeClr>
                </a:solidFill>
                <a:latin typeface="微软雅黑" pitchFamily="34" charset="-122"/>
                <a:ea typeface="微软雅黑" pitchFamily="34" charset="-122"/>
              </a:rPr>
              <a:t>实例</a:t>
            </a:r>
            <a:endParaRPr lang="en-US" altLang="zh-CN" b="1" smtClean="0">
              <a:solidFill>
                <a:schemeClr val="accent5">
                  <a:lumMod val="50000"/>
                </a:schemeClr>
              </a:solidFill>
              <a:latin typeface="微软雅黑" pitchFamily="34" charset="-122"/>
              <a:ea typeface="微软雅黑" pitchFamily="34" charset="-122"/>
            </a:endParaRPr>
          </a:p>
          <a:p>
            <a:pPr indent="403225">
              <a:lnSpc>
                <a:spcPct val="150000"/>
              </a:lnSpc>
            </a:pPr>
            <a:r>
              <a:rPr lang="en-US" altLang="zh-CN" sz="1600">
                <a:solidFill>
                  <a:schemeClr val="accent5">
                    <a:lumMod val="75000"/>
                  </a:schemeClr>
                </a:solidFill>
                <a:latin typeface="微软雅黑" pitchFamily="34" charset="-122"/>
                <a:ea typeface="微软雅黑" pitchFamily="34" charset="-122"/>
              </a:rPr>
              <a:t>4x3 </a:t>
            </a:r>
            <a:r>
              <a:rPr lang="zh-CN" altLang="en-US" sz="1600">
                <a:solidFill>
                  <a:schemeClr val="accent5">
                    <a:lumMod val="75000"/>
                  </a:schemeClr>
                </a:solidFill>
                <a:latin typeface="微软雅黑" pitchFamily="34" charset="-122"/>
                <a:ea typeface="微软雅黑" pitchFamily="34" charset="-122"/>
              </a:rPr>
              <a:t>的二维数</a:t>
            </a:r>
            <a:r>
              <a:rPr lang="zh-CN" altLang="en-US" sz="1600" smtClean="0">
                <a:solidFill>
                  <a:schemeClr val="accent5">
                    <a:lumMod val="75000"/>
                  </a:schemeClr>
                </a:solidFill>
                <a:latin typeface="微软雅黑" pitchFamily="34" charset="-122"/>
                <a:ea typeface="微软雅黑" pitchFamily="34" charset="-122"/>
              </a:rPr>
              <a:t>组（</a:t>
            </a:r>
            <a:r>
              <a:rPr lang="en-US" altLang="zh-CN" sz="1600" smtClean="0">
                <a:solidFill>
                  <a:schemeClr val="accent5">
                    <a:lumMod val="75000"/>
                  </a:schemeClr>
                </a:solidFill>
                <a:latin typeface="微软雅黑" pitchFamily="34" charset="-122"/>
                <a:ea typeface="微软雅黑" pitchFamily="34" charset="-122"/>
              </a:rPr>
              <a:t>a</a:t>
            </a:r>
            <a:r>
              <a:rPr lang="zh-CN" altLang="en-US" sz="1600" smtClean="0">
                <a:solidFill>
                  <a:schemeClr val="accent5">
                    <a:lumMod val="75000"/>
                  </a:schemeClr>
                </a:solidFill>
                <a:latin typeface="微软雅黑" pitchFamily="34" charset="-122"/>
                <a:ea typeface="微软雅黑" pitchFamily="34" charset="-122"/>
              </a:rPr>
              <a:t>）与</a:t>
            </a:r>
            <a:r>
              <a:rPr lang="zh-CN" altLang="en-US" sz="1600">
                <a:solidFill>
                  <a:schemeClr val="accent5">
                    <a:lumMod val="75000"/>
                  </a:schemeClr>
                </a:solidFill>
                <a:latin typeface="微软雅黑" pitchFamily="34" charset="-122"/>
                <a:ea typeface="微软雅黑" pitchFamily="34" charset="-122"/>
              </a:rPr>
              <a:t>长为 </a:t>
            </a:r>
            <a:r>
              <a:rPr lang="en-US" altLang="zh-CN" sz="1600">
                <a:solidFill>
                  <a:schemeClr val="accent5">
                    <a:lumMod val="75000"/>
                  </a:schemeClr>
                </a:solidFill>
                <a:latin typeface="微软雅黑" pitchFamily="34" charset="-122"/>
                <a:ea typeface="微软雅黑" pitchFamily="34" charset="-122"/>
              </a:rPr>
              <a:t>3 </a:t>
            </a:r>
            <a:r>
              <a:rPr lang="zh-CN" altLang="en-US" sz="1600">
                <a:solidFill>
                  <a:schemeClr val="accent5">
                    <a:lumMod val="75000"/>
                  </a:schemeClr>
                </a:solidFill>
                <a:latin typeface="微软雅黑" pitchFamily="34" charset="-122"/>
                <a:ea typeface="微软雅黑" pitchFamily="34" charset="-122"/>
              </a:rPr>
              <a:t>的一维数</a:t>
            </a:r>
            <a:r>
              <a:rPr lang="zh-CN" altLang="en-US" sz="1600" smtClean="0">
                <a:solidFill>
                  <a:schemeClr val="accent5">
                    <a:lumMod val="75000"/>
                  </a:schemeClr>
                </a:solidFill>
                <a:latin typeface="微软雅黑" pitchFamily="34" charset="-122"/>
                <a:ea typeface="微软雅黑" pitchFamily="34" charset="-122"/>
              </a:rPr>
              <a:t>组（</a:t>
            </a:r>
            <a:r>
              <a:rPr lang="en-US" altLang="zh-CN" sz="1600" smtClean="0">
                <a:solidFill>
                  <a:schemeClr val="accent5">
                    <a:lumMod val="75000"/>
                  </a:schemeClr>
                </a:solidFill>
                <a:latin typeface="微软雅黑" pitchFamily="34" charset="-122"/>
                <a:ea typeface="微软雅黑" pitchFamily="34" charset="-122"/>
              </a:rPr>
              <a:t>b</a:t>
            </a:r>
            <a:r>
              <a:rPr lang="zh-CN" altLang="en-US" sz="1600" smtClean="0">
                <a:solidFill>
                  <a:schemeClr val="accent5">
                    <a:lumMod val="75000"/>
                  </a:schemeClr>
                </a:solidFill>
                <a:latin typeface="微软雅黑" pitchFamily="34" charset="-122"/>
                <a:ea typeface="微软雅黑" pitchFamily="34" charset="-122"/>
              </a:rPr>
              <a:t>）相加</a:t>
            </a:r>
            <a:r>
              <a:rPr lang="zh-CN" altLang="en-US" sz="1600">
                <a:solidFill>
                  <a:schemeClr val="accent5">
                    <a:lumMod val="75000"/>
                  </a:schemeClr>
                </a:solidFill>
                <a:latin typeface="微软雅黑" pitchFamily="34" charset="-122"/>
                <a:ea typeface="微软雅黑" pitchFamily="34" charset="-122"/>
              </a:rPr>
              <a:t>，等效于把数组 </a:t>
            </a:r>
            <a:r>
              <a:rPr lang="en-US" altLang="zh-CN" sz="1600">
                <a:solidFill>
                  <a:schemeClr val="accent5">
                    <a:lumMod val="75000"/>
                  </a:schemeClr>
                </a:solidFill>
                <a:latin typeface="微软雅黑" pitchFamily="34" charset="-122"/>
                <a:ea typeface="微软雅黑" pitchFamily="34" charset="-122"/>
              </a:rPr>
              <a:t>b </a:t>
            </a:r>
            <a:r>
              <a:rPr lang="zh-CN" altLang="en-US" sz="1600">
                <a:solidFill>
                  <a:schemeClr val="accent5">
                    <a:lumMod val="75000"/>
                  </a:schemeClr>
                </a:solidFill>
                <a:latin typeface="微软雅黑" pitchFamily="34" charset="-122"/>
                <a:ea typeface="微软雅黑" pitchFamily="34" charset="-122"/>
              </a:rPr>
              <a:t>在二维上重复 </a:t>
            </a:r>
            <a:r>
              <a:rPr lang="en-US" altLang="zh-CN" sz="1600">
                <a:solidFill>
                  <a:schemeClr val="accent5">
                    <a:lumMod val="75000"/>
                  </a:schemeClr>
                </a:solidFill>
                <a:latin typeface="微软雅黑" pitchFamily="34" charset="-122"/>
                <a:ea typeface="微软雅黑" pitchFamily="34" charset="-122"/>
              </a:rPr>
              <a:t>4 </a:t>
            </a:r>
            <a:r>
              <a:rPr lang="zh-CN" altLang="en-US" sz="1600">
                <a:solidFill>
                  <a:schemeClr val="accent5">
                    <a:lumMod val="75000"/>
                  </a:schemeClr>
                </a:solidFill>
                <a:latin typeface="微软雅黑" pitchFamily="34" charset="-122"/>
                <a:ea typeface="微软雅黑" pitchFamily="34" charset="-122"/>
              </a:rPr>
              <a:t>次再</a:t>
            </a:r>
            <a:r>
              <a:rPr lang="zh-CN" altLang="en-US" sz="1600" smtClean="0">
                <a:solidFill>
                  <a:schemeClr val="accent5">
                    <a:lumMod val="75000"/>
                  </a:schemeClr>
                </a:solidFill>
                <a:latin typeface="微软雅黑" pitchFamily="34" charset="-122"/>
                <a:ea typeface="微软雅黑" pitchFamily="34" charset="-122"/>
              </a:rPr>
              <a:t>运算。</a:t>
            </a:r>
            <a:endParaRPr lang="en-US" altLang="zh-CN" sz="1600">
              <a:solidFill>
                <a:schemeClr val="accent5">
                  <a:lumMod val="75000"/>
                </a:schemeClr>
              </a:solidFill>
              <a:latin typeface="微软雅黑" pitchFamily="34" charset="-122"/>
              <a:ea typeface="微软雅黑" pitchFamily="34" charset="-122"/>
            </a:endParaRPr>
          </a:p>
        </p:txBody>
      </p:sp>
      <p:pic>
        <p:nvPicPr>
          <p:cNvPr id="19461" name="Picture 5" descr="https://www.runoob.com/wp-content/uploads/2018/10/image0020619.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4747" y="2060849"/>
            <a:ext cx="3434507" cy="1476302"/>
          </a:xfrm>
          <a:prstGeom prst="rect">
            <a:avLst/>
          </a:prstGeom>
          <a:noFill/>
          <a:extLst>
            <a:ext uri="{909E8E84-426E-40DD-AFC4-6F175D3DCCD1}">
              <a14:hiddenFill xmlns:a14="http://schemas.microsoft.com/office/drawing/2010/main">
                <a:solidFill>
                  <a:srgbClr val="FFFFFF"/>
                </a:solidFill>
              </a14:hiddenFill>
            </a:ext>
          </a:extLst>
        </p:spPr>
      </p:pic>
      <p:pic>
        <p:nvPicPr>
          <p:cNvPr id="19462"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87824" y="3723878"/>
            <a:ext cx="1488569" cy="1728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463"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60680" y="3723878"/>
            <a:ext cx="808665" cy="162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p:cNvSpPr txBox="1"/>
          <p:nvPr/>
        </p:nvSpPr>
        <p:spPr>
          <a:xfrm>
            <a:off x="683568" y="5661248"/>
            <a:ext cx="5976664" cy="523220"/>
          </a:xfrm>
          <a:prstGeom prst="rect">
            <a:avLst/>
          </a:prstGeom>
          <a:ln>
            <a:noFill/>
          </a:ln>
        </p:spPr>
        <p:style>
          <a:lnRef idx="3">
            <a:schemeClr val="lt1"/>
          </a:lnRef>
          <a:fillRef idx="1">
            <a:schemeClr val="accent3"/>
          </a:fillRef>
          <a:effectRef idx="1">
            <a:schemeClr val="accent3"/>
          </a:effectRef>
          <a:fontRef idx="minor">
            <a:schemeClr val="lt1"/>
          </a:fontRef>
        </p:style>
        <p:txBody>
          <a:bodyPr wrap="square" rtlCol="0">
            <a:spAutoFit/>
          </a:bodyPr>
          <a:lstStyle/>
          <a:p>
            <a:r>
              <a:rPr lang="zh-CN" altLang="en-US" sz="1400" smtClean="0">
                <a:latin typeface="微软雅黑" pitchFamily="34" charset="-122"/>
                <a:ea typeface="微软雅黑" pitchFamily="34" charset="-122"/>
              </a:rPr>
              <a:t>注：</a:t>
            </a:r>
            <a:r>
              <a:rPr lang="en-US" altLang="zh-CN" sz="1400">
                <a:latin typeface="微软雅黑" pitchFamily="34" charset="-122"/>
                <a:ea typeface="微软雅黑" pitchFamily="34" charset="-122"/>
              </a:rPr>
              <a:t>tile() </a:t>
            </a:r>
            <a:r>
              <a:rPr lang="zh-CN" altLang="en-US" sz="1400" smtClean="0">
                <a:latin typeface="微软雅黑" pitchFamily="34" charset="-122"/>
                <a:ea typeface="微软雅黑" pitchFamily="34" charset="-122"/>
              </a:rPr>
              <a:t>函数作用是</a:t>
            </a:r>
            <a:r>
              <a:rPr lang="zh-CN" altLang="en-US" sz="1400">
                <a:latin typeface="微软雅黑" pitchFamily="34" charset="-122"/>
                <a:ea typeface="微软雅黑" pitchFamily="34" charset="-122"/>
              </a:rPr>
              <a:t>将原矩阵横向、纵向地复制</a:t>
            </a:r>
            <a:r>
              <a:rPr lang="zh-CN" altLang="en-US" sz="1400" smtClean="0">
                <a:latin typeface="微软雅黑" pitchFamily="34" charset="-122"/>
                <a:ea typeface="微软雅黑" pitchFamily="34" charset="-122"/>
              </a:rPr>
              <a:t>。</a:t>
            </a:r>
            <a:r>
              <a:rPr lang="en-US" altLang="zh-CN" sz="1400">
                <a:latin typeface="微软雅黑" pitchFamily="34" charset="-122"/>
                <a:ea typeface="微软雅黑" pitchFamily="34" charset="-122"/>
              </a:rPr>
              <a:t>np.ones((2,3)) </a:t>
            </a:r>
            <a:r>
              <a:rPr lang="zh-CN" altLang="en-US" sz="1400">
                <a:latin typeface="微软雅黑" pitchFamily="34" charset="-122"/>
                <a:ea typeface="微软雅黑" pitchFamily="34" charset="-122"/>
              </a:rPr>
              <a:t>等效于 </a:t>
            </a:r>
            <a:r>
              <a:rPr lang="en-US" altLang="zh-CN" sz="1400">
                <a:latin typeface="微软雅黑" pitchFamily="34" charset="-122"/>
                <a:ea typeface="微软雅黑" pitchFamily="34" charset="-122"/>
              </a:rPr>
              <a:t>np.tile(1., (2,3</a:t>
            </a:r>
            <a:r>
              <a:rPr lang="en-US" altLang="zh-CN" sz="1400" smtClean="0">
                <a:latin typeface="微软雅黑" pitchFamily="34" charset="-122"/>
                <a:ea typeface="微软雅黑" pitchFamily="34" charset="-122"/>
              </a:rPr>
              <a:t>))</a:t>
            </a:r>
            <a:r>
              <a:rPr lang="zh-CN" altLang="en-US" sz="1400" smtClean="0">
                <a:latin typeface="微软雅黑" pitchFamily="34" charset="-122"/>
                <a:ea typeface="微软雅黑" pitchFamily="34" charset="-122"/>
              </a:rPr>
              <a:t>；</a:t>
            </a:r>
            <a:r>
              <a:rPr lang="en-US" altLang="zh-CN" sz="1400" smtClean="0">
                <a:latin typeface="微软雅黑" pitchFamily="34" charset="-122"/>
                <a:ea typeface="微软雅黑" pitchFamily="34" charset="-122"/>
              </a:rPr>
              <a:t>np.zeros</a:t>
            </a:r>
            <a:r>
              <a:rPr lang="en-US" altLang="zh-CN" sz="1400">
                <a:latin typeface="微软雅黑" pitchFamily="34" charset="-122"/>
                <a:ea typeface="微软雅黑" pitchFamily="34" charset="-122"/>
              </a:rPr>
              <a:t>((2,3)) </a:t>
            </a:r>
            <a:r>
              <a:rPr lang="zh-CN" altLang="en-US" sz="1400">
                <a:latin typeface="微软雅黑" pitchFamily="34" charset="-122"/>
                <a:ea typeface="微软雅黑" pitchFamily="34" charset="-122"/>
              </a:rPr>
              <a:t>等效于 </a:t>
            </a:r>
            <a:r>
              <a:rPr lang="en-US" altLang="zh-CN" sz="1400">
                <a:latin typeface="微软雅黑" pitchFamily="34" charset="-122"/>
                <a:ea typeface="微软雅黑" pitchFamily="34" charset="-122"/>
              </a:rPr>
              <a:t>np.tile(0., (2,3)) </a:t>
            </a:r>
            <a:endParaRPr lang="zh-CN" altLang="en-US" sz="1400">
              <a:latin typeface="微软雅黑" pitchFamily="34" charset="-122"/>
              <a:ea typeface="微软雅黑" pitchFamily="34" charset="-122"/>
            </a:endParaRPr>
          </a:p>
        </p:txBody>
      </p:sp>
    </p:spTree>
    <p:extLst>
      <p:ext uri="{BB962C8B-B14F-4D97-AF65-F5344CB8AC3E}">
        <p14:creationId xmlns:p14="http://schemas.microsoft.com/office/powerpoint/2010/main" val="32818009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randombar(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randombar(horizontal)">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3" presetClass="entr" presetSubtype="16" fill="hold" nodeType="clickEffect">
                                  <p:stCondLst>
                                    <p:cond delay="0"/>
                                  </p:stCondLst>
                                  <p:childTnLst>
                                    <p:set>
                                      <p:cBhvr>
                                        <p:cTn id="16" dur="1" fill="hold">
                                          <p:stCondLst>
                                            <p:cond delay="0"/>
                                          </p:stCondLst>
                                        </p:cTn>
                                        <p:tgtEl>
                                          <p:spTgt spid="19461"/>
                                        </p:tgtEl>
                                        <p:attrNameLst>
                                          <p:attrName>style.visibility</p:attrName>
                                        </p:attrNameLst>
                                      </p:cBhvr>
                                      <p:to>
                                        <p:strVal val="visible"/>
                                      </p:to>
                                    </p:set>
                                    <p:anim calcmode="lin" valueType="num">
                                      <p:cBhvr>
                                        <p:cTn id="17" dur="500" fill="hold"/>
                                        <p:tgtEl>
                                          <p:spTgt spid="19461"/>
                                        </p:tgtEl>
                                        <p:attrNameLst>
                                          <p:attrName>ppt_w</p:attrName>
                                        </p:attrNameLst>
                                      </p:cBhvr>
                                      <p:tavLst>
                                        <p:tav tm="0">
                                          <p:val>
                                            <p:fltVal val="0"/>
                                          </p:val>
                                        </p:tav>
                                        <p:tav tm="100000">
                                          <p:val>
                                            <p:strVal val="#ppt_w"/>
                                          </p:val>
                                        </p:tav>
                                      </p:tavLst>
                                    </p:anim>
                                    <p:anim calcmode="lin" valueType="num">
                                      <p:cBhvr>
                                        <p:cTn id="18" dur="500" fill="hold"/>
                                        <p:tgtEl>
                                          <p:spTgt spid="19461"/>
                                        </p:tgtEl>
                                        <p:attrNameLst>
                                          <p:attrName>ppt_h</p:attrName>
                                        </p:attrNameLst>
                                      </p:cBhvr>
                                      <p:tavLst>
                                        <p:tav tm="0">
                                          <p:val>
                                            <p:fltVal val="0"/>
                                          </p:val>
                                        </p:tav>
                                        <p:tav tm="100000">
                                          <p:val>
                                            <p:strVal val="#ppt_h"/>
                                          </p:val>
                                        </p:tav>
                                      </p:tavLst>
                                    </p:anim>
                                    <p:animEffect transition="in" filter="fade">
                                      <p:cBhvr>
                                        <p:cTn id="19" dur="500"/>
                                        <p:tgtEl>
                                          <p:spTgt spid="19461"/>
                                        </p:tgtEl>
                                      </p:cBhvr>
                                    </p:animEffect>
                                  </p:childTnLst>
                                </p:cTn>
                              </p:par>
                            </p:childTnLst>
                          </p:cTn>
                        </p:par>
                      </p:childTnLst>
                    </p:cTn>
                  </p:par>
                  <p:par>
                    <p:cTn id="20" fill="hold">
                      <p:stCondLst>
                        <p:cond delay="indefinite"/>
                      </p:stCondLst>
                      <p:childTnLst>
                        <p:par>
                          <p:cTn id="21" fill="hold">
                            <p:stCondLst>
                              <p:cond delay="0"/>
                            </p:stCondLst>
                            <p:childTnLst>
                              <p:par>
                                <p:cTn id="22" presetID="53" presetClass="entr" presetSubtype="16" fill="hold" nodeType="clickEffect">
                                  <p:stCondLst>
                                    <p:cond delay="0"/>
                                  </p:stCondLst>
                                  <p:childTnLst>
                                    <p:set>
                                      <p:cBhvr>
                                        <p:cTn id="23" dur="1" fill="hold">
                                          <p:stCondLst>
                                            <p:cond delay="0"/>
                                          </p:stCondLst>
                                        </p:cTn>
                                        <p:tgtEl>
                                          <p:spTgt spid="19462"/>
                                        </p:tgtEl>
                                        <p:attrNameLst>
                                          <p:attrName>style.visibility</p:attrName>
                                        </p:attrNameLst>
                                      </p:cBhvr>
                                      <p:to>
                                        <p:strVal val="visible"/>
                                      </p:to>
                                    </p:set>
                                    <p:anim calcmode="lin" valueType="num">
                                      <p:cBhvr>
                                        <p:cTn id="24" dur="500" fill="hold"/>
                                        <p:tgtEl>
                                          <p:spTgt spid="19462"/>
                                        </p:tgtEl>
                                        <p:attrNameLst>
                                          <p:attrName>ppt_w</p:attrName>
                                        </p:attrNameLst>
                                      </p:cBhvr>
                                      <p:tavLst>
                                        <p:tav tm="0">
                                          <p:val>
                                            <p:fltVal val="0"/>
                                          </p:val>
                                        </p:tav>
                                        <p:tav tm="100000">
                                          <p:val>
                                            <p:strVal val="#ppt_w"/>
                                          </p:val>
                                        </p:tav>
                                      </p:tavLst>
                                    </p:anim>
                                    <p:anim calcmode="lin" valueType="num">
                                      <p:cBhvr>
                                        <p:cTn id="25" dur="500" fill="hold"/>
                                        <p:tgtEl>
                                          <p:spTgt spid="19462"/>
                                        </p:tgtEl>
                                        <p:attrNameLst>
                                          <p:attrName>ppt_h</p:attrName>
                                        </p:attrNameLst>
                                      </p:cBhvr>
                                      <p:tavLst>
                                        <p:tav tm="0">
                                          <p:val>
                                            <p:fltVal val="0"/>
                                          </p:val>
                                        </p:tav>
                                        <p:tav tm="100000">
                                          <p:val>
                                            <p:strVal val="#ppt_h"/>
                                          </p:val>
                                        </p:tav>
                                      </p:tavLst>
                                    </p:anim>
                                    <p:animEffect transition="in" filter="fade">
                                      <p:cBhvr>
                                        <p:cTn id="26" dur="500"/>
                                        <p:tgtEl>
                                          <p:spTgt spid="19462"/>
                                        </p:tgtEl>
                                      </p:cBhvr>
                                    </p:animEffect>
                                  </p:childTnLst>
                                </p:cTn>
                              </p:par>
                            </p:childTnLst>
                          </p:cTn>
                        </p:par>
                      </p:childTnLst>
                    </p:cTn>
                  </p:par>
                  <p:par>
                    <p:cTn id="27" fill="hold">
                      <p:stCondLst>
                        <p:cond delay="indefinite"/>
                      </p:stCondLst>
                      <p:childTnLst>
                        <p:par>
                          <p:cTn id="28" fill="hold">
                            <p:stCondLst>
                              <p:cond delay="0"/>
                            </p:stCondLst>
                            <p:childTnLst>
                              <p:par>
                                <p:cTn id="29" presetID="53" presetClass="entr" presetSubtype="16" fill="hold" nodeType="clickEffect">
                                  <p:stCondLst>
                                    <p:cond delay="0"/>
                                  </p:stCondLst>
                                  <p:childTnLst>
                                    <p:set>
                                      <p:cBhvr>
                                        <p:cTn id="30" dur="1" fill="hold">
                                          <p:stCondLst>
                                            <p:cond delay="0"/>
                                          </p:stCondLst>
                                        </p:cTn>
                                        <p:tgtEl>
                                          <p:spTgt spid="19463"/>
                                        </p:tgtEl>
                                        <p:attrNameLst>
                                          <p:attrName>style.visibility</p:attrName>
                                        </p:attrNameLst>
                                      </p:cBhvr>
                                      <p:to>
                                        <p:strVal val="visible"/>
                                      </p:to>
                                    </p:set>
                                    <p:anim calcmode="lin" valueType="num">
                                      <p:cBhvr>
                                        <p:cTn id="31" dur="500" fill="hold"/>
                                        <p:tgtEl>
                                          <p:spTgt spid="19463"/>
                                        </p:tgtEl>
                                        <p:attrNameLst>
                                          <p:attrName>ppt_w</p:attrName>
                                        </p:attrNameLst>
                                      </p:cBhvr>
                                      <p:tavLst>
                                        <p:tav tm="0">
                                          <p:val>
                                            <p:fltVal val="0"/>
                                          </p:val>
                                        </p:tav>
                                        <p:tav tm="100000">
                                          <p:val>
                                            <p:strVal val="#ppt_w"/>
                                          </p:val>
                                        </p:tav>
                                      </p:tavLst>
                                    </p:anim>
                                    <p:anim calcmode="lin" valueType="num">
                                      <p:cBhvr>
                                        <p:cTn id="32" dur="500" fill="hold"/>
                                        <p:tgtEl>
                                          <p:spTgt spid="19463"/>
                                        </p:tgtEl>
                                        <p:attrNameLst>
                                          <p:attrName>ppt_h</p:attrName>
                                        </p:attrNameLst>
                                      </p:cBhvr>
                                      <p:tavLst>
                                        <p:tav tm="0">
                                          <p:val>
                                            <p:fltVal val="0"/>
                                          </p:val>
                                        </p:tav>
                                        <p:tav tm="100000">
                                          <p:val>
                                            <p:strVal val="#ppt_h"/>
                                          </p:val>
                                        </p:tav>
                                      </p:tavLst>
                                    </p:anim>
                                    <p:animEffect transition="in" filter="fade">
                                      <p:cBhvr>
                                        <p:cTn id="33" dur="500"/>
                                        <p:tgtEl>
                                          <p:spTgt spid="19463"/>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4" fill="hold" grpId="0" nodeType="clickEffect">
                                  <p:stCondLst>
                                    <p:cond delay="0"/>
                                  </p:stCondLst>
                                  <p:childTnLst>
                                    <p:set>
                                      <p:cBhvr>
                                        <p:cTn id="37" dur="1" fill="hold">
                                          <p:stCondLst>
                                            <p:cond delay="0"/>
                                          </p:stCondLst>
                                        </p:cTn>
                                        <p:tgtEl>
                                          <p:spTgt spid="8"/>
                                        </p:tgtEl>
                                        <p:attrNameLst>
                                          <p:attrName>style.visibility</p:attrName>
                                        </p:attrNameLst>
                                      </p:cBhvr>
                                      <p:to>
                                        <p:strVal val="visible"/>
                                      </p:to>
                                    </p:set>
                                    <p:animEffect transition="in" filter="wipe(down)">
                                      <p:cBhvr>
                                        <p:cTn id="3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3568" y="908720"/>
            <a:ext cx="7776864" cy="3231654"/>
          </a:xfrm>
          <a:prstGeom prst="rect">
            <a:avLst/>
          </a:prstGeom>
          <a:noFill/>
        </p:spPr>
        <p:txBody>
          <a:bodyPr wrap="square" rtlCol="0">
            <a:spAutoFit/>
          </a:bodyPr>
          <a:lstStyle/>
          <a:p>
            <a:pPr>
              <a:lnSpc>
                <a:spcPct val="200000"/>
              </a:lnSpc>
            </a:pPr>
            <a:r>
              <a:rPr lang="en-US" altLang="zh-CN" b="1" smtClean="0">
                <a:solidFill>
                  <a:schemeClr val="accent5">
                    <a:lumMod val="50000"/>
                  </a:schemeClr>
                </a:solidFill>
                <a:latin typeface="微软雅黑" pitchFamily="34" charset="-122"/>
                <a:ea typeface="微软雅黑" pitchFamily="34" charset="-122"/>
              </a:rPr>
              <a:t>NumPy</a:t>
            </a:r>
            <a:r>
              <a:rPr lang="zh-CN" altLang="en-US" b="1" smtClean="0">
                <a:solidFill>
                  <a:schemeClr val="accent5">
                    <a:lumMod val="50000"/>
                  </a:schemeClr>
                </a:solidFill>
                <a:latin typeface="微软雅黑" pitchFamily="34" charset="-122"/>
                <a:ea typeface="微软雅黑" pitchFamily="34" charset="-122"/>
              </a:rPr>
              <a:t>数组操作</a:t>
            </a:r>
            <a:endParaRPr lang="en-US" altLang="zh-CN" b="1" smtClean="0">
              <a:solidFill>
                <a:schemeClr val="accent5">
                  <a:lumMod val="50000"/>
                </a:schemeClr>
              </a:solidFill>
              <a:latin typeface="微软雅黑" pitchFamily="34" charset="-122"/>
              <a:ea typeface="微软雅黑" pitchFamily="34" charset="-122"/>
            </a:endParaRPr>
          </a:p>
          <a:p>
            <a:pPr indent="403225">
              <a:lnSpc>
                <a:spcPct val="150000"/>
              </a:lnSpc>
            </a:pPr>
            <a:r>
              <a:rPr lang="en-US" altLang="zh-CN" sz="1600">
                <a:solidFill>
                  <a:schemeClr val="accent5">
                    <a:lumMod val="75000"/>
                  </a:schemeClr>
                </a:solidFill>
                <a:latin typeface="微软雅黑" pitchFamily="34" charset="-122"/>
                <a:ea typeface="微软雅黑" pitchFamily="34" charset="-122"/>
              </a:rPr>
              <a:t>Numpy </a:t>
            </a:r>
            <a:r>
              <a:rPr lang="zh-CN" altLang="en-US" sz="1600">
                <a:solidFill>
                  <a:schemeClr val="accent5">
                    <a:lumMod val="75000"/>
                  </a:schemeClr>
                </a:solidFill>
                <a:latin typeface="微软雅黑" pitchFamily="34" charset="-122"/>
                <a:ea typeface="微软雅黑" pitchFamily="34" charset="-122"/>
              </a:rPr>
              <a:t>中包含了一些函数用于处理数组，大概可分为以下几类</a:t>
            </a:r>
            <a:r>
              <a:rPr lang="zh-CN" altLang="en-US" sz="1600" smtClean="0">
                <a:solidFill>
                  <a:schemeClr val="accent5">
                    <a:lumMod val="75000"/>
                  </a:schemeClr>
                </a:solidFill>
                <a:latin typeface="微软雅黑" pitchFamily="34" charset="-122"/>
                <a:ea typeface="微软雅黑" pitchFamily="34" charset="-122"/>
              </a:rPr>
              <a:t>：</a:t>
            </a:r>
            <a:endParaRPr lang="zh-CN" altLang="en-US" sz="1600">
              <a:solidFill>
                <a:schemeClr val="accent5">
                  <a:lumMod val="75000"/>
                </a:schemeClr>
              </a:solidFill>
              <a:latin typeface="微软雅黑" pitchFamily="34" charset="-122"/>
              <a:ea typeface="微软雅黑" pitchFamily="34" charset="-122"/>
            </a:endParaRPr>
          </a:p>
          <a:p>
            <a:pPr marL="742950" indent="-342900">
              <a:lnSpc>
                <a:spcPct val="150000"/>
              </a:lnSpc>
              <a:buFont typeface="+mj-lt"/>
              <a:buAutoNum type="arabicPeriod"/>
            </a:pPr>
            <a:r>
              <a:rPr lang="zh-CN" altLang="en-US" sz="1600">
                <a:solidFill>
                  <a:schemeClr val="accent5">
                    <a:lumMod val="75000"/>
                  </a:schemeClr>
                </a:solidFill>
                <a:latin typeface="微软雅黑" pitchFamily="34" charset="-122"/>
                <a:ea typeface="微软雅黑" pitchFamily="34" charset="-122"/>
              </a:rPr>
              <a:t>修改数组形状</a:t>
            </a:r>
          </a:p>
          <a:p>
            <a:pPr marL="742950" indent="-342900">
              <a:lnSpc>
                <a:spcPct val="150000"/>
              </a:lnSpc>
              <a:buFont typeface="+mj-lt"/>
              <a:buAutoNum type="arabicPeriod"/>
            </a:pPr>
            <a:r>
              <a:rPr lang="zh-CN" altLang="en-US" sz="1600">
                <a:solidFill>
                  <a:schemeClr val="accent5">
                    <a:lumMod val="75000"/>
                  </a:schemeClr>
                </a:solidFill>
                <a:latin typeface="微软雅黑" pitchFamily="34" charset="-122"/>
                <a:ea typeface="微软雅黑" pitchFamily="34" charset="-122"/>
              </a:rPr>
              <a:t>翻转数组</a:t>
            </a:r>
          </a:p>
          <a:p>
            <a:pPr marL="742950" indent="-342900">
              <a:lnSpc>
                <a:spcPct val="150000"/>
              </a:lnSpc>
              <a:buFont typeface="+mj-lt"/>
              <a:buAutoNum type="arabicPeriod"/>
            </a:pPr>
            <a:r>
              <a:rPr lang="zh-CN" altLang="en-US" sz="1600">
                <a:solidFill>
                  <a:schemeClr val="accent5">
                    <a:lumMod val="75000"/>
                  </a:schemeClr>
                </a:solidFill>
                <a:latin typeface="微软雅黑" pitchFamily="34" charset="-122"/>
                <a:ea typeface="微软雅黑" pitchFamily="34" charset="-122"/>
              </a:rPr>
              <a:t>修改数组维度</a:t>
            </a:r>
          </a:p>
          <a:p>
            <a:pPr marL="742950" indent="-342900">
              <a:lnSpc>
                <a:spcPct val="150000"/>
              </a:lnSpc>
              <a:buFont typeface="+mj-lt"/>
              <a:buAutoNum type="arabicPeriod"/>
            </a:pPr>
            <a:r>
              <a:rPr lang="zh-CN" altLang="en-US" sz="1600">
                <a:solidFill>
                  <a:schemeClr val="accent5">
                    <a:lumMod val="75000"/>
                  </a:schemeClr>
                </a:solidFill>
                <a:latin typeface="微软雅黑" pitchFamily="34" charset="-122"/>
                <a:ea typeface="微软雅黑" pitchFamily="34" charset="-122"/>
              </a:rPr>
              <a:t>连接数组</a:t>
            </a:r>
          </a:p>
          <a:p>
            <a:pPr marL="742950" indent="-342900">
              <a:lnSpc>
                <a:spcPct val="150000"/>
              </a:lnSpc>
              <a:buFont typeface="+mj-lt"/>
              <a:buAutoNum type="arabicPeriod"/>
            </a:pPr>
            <a:r>
              <a:rPr lang="zh-CN" altLang="en-US" sz="1600">
                <a:solidFill>
                  <a:schemeClr val="accent5">
                    <a:lumMod val="75000"/>
                  </a:schemeClr>
                </a:solidFill>
                <a:latin typeface="微软雅黑" pitchFamily="34" charset="-122"/>
                <a:ea typeface="微软雅黑" pitchFamily="34" charset="-122"/>
              </a:rPr>
              <a:t>分割数组</a:t>
            </a:r>
          </a:p>
          <a:p>
            <a:pPr marL="742950" indent="-342900">
              <a:lnSpc>
                <a:spcPct val="150000"/>
              </a:lnSpc>
              <a:buFont typeface="+mj-lt"/>
              <a:buAutoNum type="arabicPeriod"/>
            </a:pPr>
            <a:r>
              <a:rPr lang="zh-CN" altLang="en-US" sz="1600">
                <a:solidFill>
                  <a:schemeClr val="accent5">
                    <a:lumMod val="75000"/>
                  </a:schemeClr>
                </a:solidFill>
                <a:latin typeface="微软雅黑" pitchFamily="34" charset="-122"/>
                <a:ea typeface="微软雅黑" pitchFamily="34" charset="-122"/>
              </a:rPr>
              <a:t>数组元素的添加与</a:t>
            </a:r>
            <a:r>
              <a:rPr lang="zh-CN" altLang="en-US" sz="1600" smtClean="0">
                <a:solidFill>
                  <a:schemeClr val="accent5">
                    <a:lumMod val="75000"/>
                  </a:schemeClr>
                </a:solidFill>
                <a:latin typeface="微软雅黑" pitchFamily="34" charset="-122"/>
                <a:ea typeface="微软雅黑" pitchFamily="34" charset="-122"/>
              </a:rPr>
              <a:t>删除</a:t>
            </a:r>
            <a:endParaRPr lang="en-US" altLang="zh-CN" sz="1600">
              <a:solidFill>
                <a:schemeClr val="accent5">
                  <a:lumMod val="75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2001543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randombar(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randombar(horizontal)">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randombar(horizontal)">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randombar(horizontal)">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randombar(horizontal)">
                                      <p:cBhvr>
                                        <p:cTn id="27" dur="500"/>
                                        <p:tgtEl>
                                          <p:spTgt spid="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nodeType="clickEffect">
                                  <p:stCondLst>
                                    <p:cond delay="0"/>
                                  </p:stCondLst>
                                  <p:childTnLst>
                                    <p:set>
                                      <p:cBhvr>
                                        <p:cTn id="31" dur="1" fill="hold">
                                          <p:stCondLst>
                                            <p:cond delay="0"/>
                                          </p:stCondLst>
                                        </p:cTn>
                                        <p:tgtEl>
                                          <p:spTgt spid="5">
                                            <p:txEl>
                                              <p:pRg st="5" end="5"/>
                                            </p:txEl>
                                          </p:spTgt>
                                        </p:tgtEl>
                                        <p:attrNameLst>
                                          <p:attrName>style.visibility</p:attrName>
                                        </p:attrNameLst>
                                      </p:cBhvr>
                                      <p:to>
                                        <p:strVal val="visible"/>
                                      </p:to>
                                    </p:set>
                                    <p:animEffect transition="in" filter="randombar(horizontal)">
                                      <p:cBhvr>
                                        <p:cTn id="32" dur="500"/>
                                        <p:tgtEl>
                                          <p:spTgt spid="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nodeType="clickEffect">
                                  <p:stCondLst>
                                    <p:cond delay="0"/>
                                  </p:stCondLst>
                                  <p:childTnLst>
                                    <p:set>
                                      <p:cBhvr>
                                        <p:cTn id="36" dur="1" fill="hold">
                                          <p:stCondLst>
                                            <p:cond delay="0"/>
                                          </p:stCondLst>
                                        </p:cTn>
                                        <p:tgtEl>
                                          <p:spTgt spid="5">
                                            <p:txEl>
                                              <p:pRg st="6" end="6"/>
                                            </p:txEl>
                                          </p:spTgt>
                                        </p:tgtEl>
                                        <p:attrNameLst>
                                          <p:attrName>style.visibility</p:attrName>
                                        </p:attrNameLst>
                                      </p:cBhvr>
                                      <p:to>
                                        <p:strVal val="visible"/>
                                      </p:to>
                                    </p:set>
                                    <p:animEffect transition="in" filter="randombar(horizontal)">
                                      <p:cBhvr>
                                        <p:cTn id="37" dur="500"/>
                                        <p:tgtEl>
                                          <p:spTgt spid="5">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4" presetClass="entr" presetSubtype="10" fill="hold" nodeType="clickEffect">
                                  <p:stCondLst>
                                    <p:cond delay="0"/>
                                  </p:stCondLst>
                                  <p:childTnLst>
                                    <p:set>
                                      <p:cBhvr>
                                        <p:cTn id="41" dur="1" fill="hold">
                                          <p:stCondLst>
                                            <p:cond delay="0"/>
                                          </p:stCondLst>
                                        </p:cTn>
                                        <p:tgtEl>
                                          <p:spTgt spid="5">
                                            <p:txEl>
                                              <p:pRg st="7" end="7"/>
                                            </p:txEl>
                                          </p:spTgt>
                                        </p:tgtEl>
                                        <p:attrNameLst>
                                          <p:attrName>style.visibility</p:attrName>
                                        </p:attrNameLst>
                                      </p:cBhvr>
                                      <p:to>
                                        <p:strVal val="visible"/>
                                      </p:to>
                                    </p:set>
                                    <p:animEffect transition="in" filter="randombar(horizontal)">
                                      <p:cBhvr>
                                        <p:cTn id="42" dur="500"/>
                                        <p:tgtEl>
                                          <p:spTgt spid="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3568" y="908720"/>
            <a:ext cx="7776864" cy="1384995"/>
          </a:xfrm>
          <a:prstGeom prst="rect">
            <a:avLst/>
          </a:prstGeom>
          <a:noFill/>
        </p:spPr>
        <p:txBody>
          <a:bodyPr wrap="square" rtlCol="0">
            <a:spAutoFit/>
          </a:bodyPr>
          <a:lstStyle/>
          <a:p>
            <a:pPr>
              <a:lnSpc>
                <a:spcPct val="200000"/>
              </a:lnSpc>
            </a:pPr>
            <a:r>
              <a:rPr lang="en-US" altLang="zh-CN" b="1" smtClean="0">
                <a:solidFill>
                  <a:schemeClr val="accent5">
                    <a:lumMod val="50000"/>
                  </a:schemeClr>
                </a:solidFill>
                <a:latin typeface="微软雅黑" pitchFamily="34" charset="-122"/>
                <a:ea typeface="微软雅黑" pitchFamily="34" charset="-122"/>
              </a:rPr>
              <a:t>NumPy</a:t>
            </a:r>
            <a:r>
              <a:rPr lang="zh-CN" altLang="en-US" b="1" smtClean="0">
                <a:solidFill>
                  <a:schemeClr val="accent5">
                    <a:lumMod val="50000"/>
                  </a:schemeClr>
                </a:solidFill>
                <a:latin typeface="微软雅黑" pitchFamily="34" charset="-122"/>
                <a:ea typeface="微软雅黑" pitchFamily="34" charset="-122"/>
              </a:rPr>
              <a:t>数组操作</a:t>
            </a:r>
            <a:r>
              <a:rPr lang="en-US" altLang="zh-CN" b="1" smtClean="0">
                <a:solidFill>
                  <a:schemeClr val="accent5">
                    <a:lumMod val="50000"/>
                  </a:schemeClr>
                </a:solidFill>
                <a:latin typeface="微软雅黑" pitchFamily="34" charset="-122"/>
                <a:ea typeface="微软雅黑" pitchFamily="34" charset="-122"/>
              </a:rPr>
              <a:t>—</a:t>
            </a:r>
            <a:r>
              <a:rPr lang="zh-CN" altLang="en-US" b="1">
                <a:solidFill>
                  <a:schemeClr val="accent5">
                    <a:lumMod val="50000"/>
                  </a:schemeClr>
                </a:solidFill>
                <a:latin typeface="微软雅黑" pitchFamily="34" charset="-122"/>
                <a:ea typeface="微软雅黑" pitchFamily="34" charset="-122"/>
              </a:rPr>
              <a:t>修改数组形状</a:t>
            </a:r>
            <a:endParaRPr lang="en-US" altLang="zh-CN" b="1" smtClean="0">
              <a:solidFill>
                <a:schemeClr val="accent5">
                  <a:lumMod val="50000"/>
                </a:schemeClr>
              </a:solidFill>
              <a:latin typeface="微软雅黑" pitchFamily="34" charset="-122"/>
              <a:ea typeface="微软雅黑" pitchFamily="34" charset="-122"/>
            </a:endParaRPr>
          </a:p>
          <a:p>
            <a:pPr indent="403225">
              <a:lnSpc>
                <a:spcPct val="150000"/>
              </a:lnSpc>
            </a:pPr>
            <a:r>
              <a:rPr lang="en-US" altLang="zh-CN" sz="1600">
                <a:solidFill>
                  <a:schemeClr val="accent5">
                    <a:lumMod val="75000"/>
                  </a:schemeClr>
                </a:solidFill>
                <a:latin typeface="微软雅黑" pitchFamily="34" charset="-122"/>
                <a:ea typeface="微软雅黑" pitchFamily="34" charset="-122"/>
              </a:rPr>
              <a:t>Numpy </a:t>
            </a:r>
            <a:r>
              <a:rPr lang="zh-CN" altLang="en-US" sz="1600" smtClean="0">
                <a:solidFill>
                  <a:schemeClr val="accent5">
                    <a:lumMod val="75000"/>
                  </a:schemeClr>
                </a:solidFill>
                <a:latin typeface="微软雅黑" pitchFamily="34" charset="-122"/>
                <a:ea typeface="微软雅黑" pitchFamily="34" charset="-122"/>
              </a:rPr>
              <a:t>数组形状的修改函数主要有</a:t>
            </a:r>
            <a:r>
              <a:rPr lang="en-US" altLang="zh-CN" sz="1600" smtClean="0">
                <a:solidFill>
                  <a:schemeClr val="accent5">
                    <a:lumMod val="75000"/>
                  </a:schemeClr>
                </a:solidFill>
                <a:latin typeface="微软雅黑" pitchFamily="34" charset="-122"/>
                <a:ea typeface="微软雅黑" pitchFamily="34" charset="-122"/>
              </a:rPr>
              <a:t>reshape</a:t>
            </a:r>
            <a:r>
              <a:rPr lang="zh-CN" altLang="en-US" sz="1600" smtClean="0">
                <a:solidFill>
                  <a:schemeClr val="accent5">
                    <a:lumMod val="75000"/>
                  </a:schemeClr>
                </a:solidFill>
                <a:latin typeface="微软雅黑" pitchFamily="34" charset="-122"/>
                <a:ea typeface="微软雅黑" pitchFamily="34" charset="-122"/>
              </a:rPr>
              <a:t>、</a:t>
            </a:r>
            <a:r>
              <a:rPr lang="en-US" altLang="zh-CN" sz="1600" smtClean="0">
                <a:solidFill>
                  <a:schemeClr val="accent5">
                    <a:lumMod val="75000"/>
                  </a:schemeClr>
                </a:solidFill>
                <a:latin typeface="微软雅黑" pitchFamily="34" charset="-122"/>
                <a:ea typeface="微软雅黑" pitchFamily="34" charset="-122"/>
              </a:rPr>
              <a:t>flat</a:t>
            </a:r>
            <a:r>
              <a:rPr lang="zh-CN" altLang="en-US" sz="1600" smtClean="0">
                <a:solidFill>
                  <a:schemeClr val="accent5">
                    <a:lumMod val="75000"/>
                  </a:schemeClr>
                </a:solidFill>
                <a:latin typeface="微软雅黑" pitchFamily="34" charset="-122"/>
                <a:ea typeface="微软雅黑" pitchFamily="34" charset="-122"/>
              </a:rPr>
              <a:t>、</a:t>
            </a:r>
            <a:r>
              <a:rPr lang="en-US" altLang="zh-CN" sz="1600" smtClean="0">
                <a:solidFill>
                  <a:schemeClr val="accent5">
                    <a:lumMod val="75000"/>
                  </a:schemeClr>
                </a:solidFill>
                <a:latin typeface="微软雅黑" pitchFamily="34" charset="-122"/>
                <a:ea typeface="微软雅黑" pitchFamily="34" charset="-122"/>
              </a:rPr>
              <a:t>flatten</a:t>
            </a:r>
            <a:r>
              <a:rPr lang="zh-CN" altLang="en-US" sz="1600" smtClean="0">
                <a:solidFill>
                  <a:schemeClr val="accent5">
                    <a:lumMod val="75000"/>
                  </a:schemeClr>
                </a:solidFill>
                <a:latin typeface="微软雅黑" pitchFamily="34" charset="-122"/>
                <a:ea typeface="微软雅黑" pitchFamily="34" charset="-122"/>
              </a:rPr>
              <a:t>、</a:t>
            </a:r>
            <a:r>
              <a:rPr lang="en-US" altLang="zh-CN" sz="1600" smtClean="0">
                <a:solidFill>
                  <a:schemeClr val="accent5">
                    <a:lumMod val="75000"/>
                  </a:schemeClr>
                </a:solidFill>
                <a:latin typeface="微软雅黑" pitchFamily="34" charset="-122"/>
                <a:ea typeface="微软雅黑" pitchFamily="34" charset="-122"/>
              </a:rPr>
              <a:t>ravel</a:t>
            </a:r>
            <a:r>
              <a:rPr lang="zh-CN" altLang="en-US" sz="1600" smtClean="0">
                <a:solidFill>
                  <a:schemeClr val="accent5">
                    <a:lumMod val="75000"/>
                  </a:schemeClr>
                </a:solidFill>
                <a:latin typeface="微软雅黑" pitchFamily="34" charset="-122"/>
                <a:ea typeface="微软雅黑" pitchFamily="34" charset="-122"/>
              </a:rPr>
              <a:t>，各自功能分别如下：</a:t>
            </a:r>
            <a:endParaRPr lang="en-US" altLang="zh-CN" sz="1600" smtClean="0">
              <a:solidFill>
                <a:schemeClr val="accent5">
                  <a:lumMod val="75000"/>
                </a:schemeClr>
              </a:solidFill>
              <a:latin typeface="微软雅黑" pitchFamily="34" charset="-122"/>
              <a:ea typeface="微软雅黑" pitchFamily="34" charset="-122"/>
            </a:endParaRPr>
          </a:p>
        </p:txBody>
      </p:sp>
      <p:pic>
        <p:nvPicPr>
          <p:cNvPr id="2150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45848" y="2175148"/>
            <a:ext cx="3452304" cy="13897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054373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randombar(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randombar(horizontal)">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3" presetClass="entr" presetSubtype="16" fill="hold" nodeType="clickEffect">
                                  <p:stCondLst>
                                    <p:cond delay="0"/>
                                  </p:stCondLst>
                                  <p:childTnLst>
                                    <p:set>
                                      <p:cBhvr>
                                        <p:cTn id="16" dur="1" fill="hold">
                                          <p:stCondLst>
                                            <p:cond delay="0"/>
                                          </p:stCondLst>
                                        </p:cTn>
                                        <p:tgtEl>
                                          <p:spTgt spid="21506"/>
                                        </p:tgtEl>
                                        <p:attrNameLst>
                                          <p:attrName>style.visibility</p:attrName>
                                        </p:attrNameLst>
                                      </p:cBhvr>
                                      <p:to>
                                        <p:strVal val="visible"/>
                                      </p:to>
                                    </p:set>
                                    <p:anim calcmode="lin" valueType="num">
                                      <p:cBhvr>
                                        <p:cTn id="17" dur="500" fill="hold"/>
                                        <p:tgtEl>
                                          <p:spTgt spid="21506"/>
                                        </p:tgtEl>
                                        <p:attrNameLst>
                                          <p:attrName>ppt_w</p:attrName>
                                        </p:attrNameLst>
                                      </p:cBhvr>
                                      <p:tavLst>
                                        <p:tav tm="0">
                                          <p:val>
                                            <p:fltVal val="0"/>
                                          </p:val>
                                        </p:tav>
                                        <p:tav tm="100000">
                                          <p:val>
                                            <p:strVal val="#ppt_w"/>
                                          </p:val>
                                        </p:tav>
                                      </p:tavLst>
                                    </p:anim>
                                    <p:anim calcmode="lin" valueType="num">
                                      <p:cBhvr>
                                        <p:cTn id="18" dur="500" fill="hold"/>
                                        <p:tgtEl>
                                          <p:spTgt spid="21506"/>
                                        </p:tgtEl>
                                        <p:attrNameLst>
                                          <p:attrName>ppt_h</p:attrName>
                                        </p:attrNameLst>
                                      </p:cBhvr>
                                      <p:tavLst>
                                        <p:tav tm="0">
                                          <p:val>
                                            <p:fltVal val="0"/>
                                          </p:val>
                                        </p:tav>
                                        <p:tav tm="100000">
                                          <p:val>
                                            <p:strVal val="#ppt_h"/>
                                          </p:val>
                                        </p:tav>
                                      </p:tavLst>
                                    </p:anim>
                                    <p:animEffect transition="in" filter="fade">
                                      <p:cBhvr>
                                        <p:cTn id="19" dur="500"/>
                                        <p:tgtEl>
                                          <p:spTgt spid="215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3568" y="908720"/>
            <a:ext cx="7776864" cy="562783"/>
          </a:xfrm>
          <a:prstGeom prst="rect">
            <a:avLst/>
          </a:prstGeom>
          <a:noFill/>
        </p:spPr>
        <p:txBody>
          <a:bodyPr wrap="square" rtlCol="0">
            <a:spAutoFit/>
          </a:bodyPr>
          <a:lstStyle/>
          <a:p>
            <a:pPr>
              <a:lnSpc>
                <a:spcPct val="200000"/>
              </a:lnSpc>
            </a:pPr>
            <a:r>
              <a:rPr lang="en-US" altLang="zh-CN" b="1" smtClean="0">
                <a:solidFill>
                  <a:schemeClr val="accent5">
                    <a:lumMod val="50000"/>
                  </a:schemeClr>
                </a:solidFill>
                <a:latin typeface="微软雅黑" pitchFamily="34" charset="-122"/>
                <a:ea typeface="微软雅黑" pitchFamily="34" charset="-122"/>
              </a:rPr>
              <a:t>NumPy</a:t>
            </a:r>
            <a:r>
              <a:rPr lang="zh-CN" altLang="en-US" b="1" smtClean="0">
                <a:solidFill>
                  <a:schemeClr val="accent5">
                    <a:lumMod val="50000"/>
                  </a:schemeClr>
                </a:solidFill>
                <a:latin typeface="微软雅黑" pitchFamily="34" charset="-122"/>
                <a:ea typeface="微软雅黑" pitchFamily="34" charset="-122"/>
              </a:rPr>
              <a:t>数组操作</a:t>
            </a:r>
            <a:r>
              <a:rPr lang="en-US" altLang="zh-CN" b="1" smtClean="0">
                <a:solidFill>
                  <a:schemeClr val="accent5">
                    <a:lumMod val="50000"/>
                  </a:schemeClr>
                </a:solidFill>
                <a:latin typeface="微软雅黑" pitchFamily="34" charset="-122"/>
                <a:ea typeface="微软雅黑" pitchFamily="34" charset="-122"/>
              </a:rPr>
              <a:t>—</a:t>
            </a:r>
            <a:r>
              <a:rPr lang="zh-CN" altLang="en-US" b="1">
                <a:solidFill>
                  <a:schemeClr val="accent5">
                    <a:lumMod val="50000"/>
                  </a:schemeClr>
                </a:solidFill>
                <a:latin typeface="微软雅黑" pitchFamily="34" charset="-122"/>
                <a:ea typeface="微软雅黑" pitchFamily="34" charset="-122"/>
              </a:rPr>
              <a:t>修改数组</a:t>
            </a:r>
            <a:r>
              <a:rPr lang="zh-CN" altLang="en-US" b="1" smtClean="0">
                <a:solidFill>
                  <a:schemeClr val="accent5">
                    <a:lumMod val="50000"/>
                  </a:schemeClr>
                </a:solidFill>
                <a:latin typeface="微软雅黑" pitchFamily="34" charset="-122"/>
                <a:ea typeface="微软雅黑" pitchFamily="34" charset="-122"/>
              </a:rPr>
              <a:t>形状</a:t>
            </a:r>
            <a:r>
              <a:rPr lang="en-US" altLang="zh-CN" b="1" smtClean="0">
                <a:solidFill>
                  <a:schemeClr val="accent5">
                    <a:lumMod val="50000"/>
                  </a:schemeClr>
                </a:solidFill>
                <a:latin typeface="微软雅黑" pitchFamily="34" charset="-122"/>
                <a:ea typeface="微软雅黑" pitchFamily="34" charset="-122"/>
              </a:rPr>
              <a:t>-</a:t>
            </a:r>
            <a:r>
              <a:rPr lang="zh-CN" altLang="en-US" b="1" smtClean="0">
                <a:solidFill>
                  <a:schemeClr val="accent5">
                    <a:lumMod val="50000"/>
                  </a:schemeClr>
                </a:solidFill>
                <a:latin typeface="微软雅黑" pitchFamily="34" charset="-122"/>
                <a:ea typeface="微软雅黑" pitchFamily="34" charset="-122"/>
              </a:rPr>
              <a:t>例</a:t>
            </a:r>
            <a:endParaRPr lang="en-US" altLang="zh-CN" b="1" smtClean="0">
              <a:solidFill>
                <a:schemeClr val="accent5">
                  <a:lumMod val="50000"/>
                </a:schemeClr>
              </a:solidFill>
              <a:latin typeface="微软雅黑" pitchFamily="34" charset="-122"/>
              <a:ea typeface="微软雅黑" pitchFamily="34" charset="-122"/>
            </a:endParaRPr>
          </a:p>
        </p:txBody>
      </p:sp>
      <p:pic>
        <p:nvPicPr>
          <p:cNvPr id="1030"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44843" y="1844824"/>
            <a:ext cx="3610159" cy="26640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1"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75197" y="1844824"/>
            <a:ext cx="1947356" cy="32744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657310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randombar(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nodeType="clickEffect">
                                  <p:stCondLst>
                                    <p:cond delay="0"/>
                                  </p:stCondLst>
                                  <p:childTnLst>
                                    <p:set>
                                      <p:cBhvr>
                                        <p:cTn id="11" dur="1" fill="hold">
                                          <p:stCondLst>
                                            <p:cond delay="0"/>
                                          </p:stCondLst>
                                        </p:cTn>
                                        <p:tgtEl>
                                          <p:spTgt spid="1030"/>
                                        </p:tgtEl>
                                        <p:attrNameLst>
                                          <p:attrName>style.visibility</p:attrName>
                                        </p:attrNameLst>
                                      </p:cBhvr>
                                      <p:to>
                                        <p:strVal val="visible"/>
                                      </p:to>
                                    </p:set>
                                    <p:anim calcmode="lin" valueType="num">
                                      <p:cBhvr>
                                        <p:cTn id="12" dur="500" fill="hold"/>
                                        <p:tgtEl>
                                          <p:spTgt spid="1030"/>
                                        </p:tgtEl>
                                        <p:attrNameLst>
                                          <p:attrName>ppt_w</p:attrName>
                                        </p:attrNameLst>
                                      </p:cBhvr>
                                      <p:tavLst>
                                        <p:tav tm="0">
                                          <p:val>
                                            <p:fltVal val="0"/>
                                          </p:val>
                                        </p:tav>
                                        <p:tav tm="100000">
                                          <p:val>
                                            <p:strVal val="#ppt_w"/>
                                          </p:val>
                                        </p:tav>
                                      </p:tavLst>
                                    </p:anim>
                                    <p:anim calcmode="lin" valueType="num">
                                      <p:cBhvr>
                                        <p:cTn id="13" dur="500" fill="hold"/>
                                        <p:tgtEl>
                                          <p:spTgt spid="1030"/>
                                        </p:tgtEl>
                                        <p:attrNameLst>
                                          <p:attrName>ppt_h</p:attrName>
                                        </p:attrNameLst>
                                      </p:cBhvr>
                                      <p:tavLst>
                                        <p:tav tm="0">
                                          <p:val>
                                            <p:fltVal val="0"/>
                                          </p:val>
                                        </p:tav>
                                        <p:tav tm="100000">
                                          <p:val>
                                            <p:strVal val="#ppt_h"/>
                                          </p:val>
                                        </p:tav>
                                      </p:tavLst>
                                    </p:anim>
                                    <p:animEffect transition="in" filter="fade">
                                      <p:cBhvr>
                                        <p:cTn id="14" dur="500"/>
                                        <p:tgtEl>
                                          <p:spTgt spid="1030"/>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nodeType="clickEffect">
                                  <p:stCondLst>
                                    <p:cond delay="0"/>
                                  </p:stCondLst>
                                  <p:childTnLst>
                                    <p:set>
                                      <p:cBhvr>
                                        <p:cTn id="18" dur="1" fill="hold">
                                          <p:stCondLst>
                                            <p:cond delay="0"/>
                                          </p:stCondLst>
                                        </p:cTn>
                                        <p:tgtEl>
                                          <p:spTgt spid="1031"/>
                                        </p:tgtEl>
                                        <p:attrNameLst>
                                          <p:attrName>style.visibility</p:attrName>
                                        </p:attrNameLst>
                                      </p:cBhvr>
                                      <p:to>
                                        <p:strVal val="visible"/>
                                      </p:to>
                                    </p:set>
                                    <p:anim calcmode="lin" valueType="num">
                                      <p:cBhvr>
                                        <p:cTn id="19" dur="500" fill="hold"/>
                                        <p:tgtEl>
                                          <p:spTgt spid="1031"/>
                                        </p:tgtEl>
                                        <p:attrNameLst>
                                          <p:attrName>ppt_w</p:attrName>
                                        </p:attrNameLst>
                                      </p:cBhvr>
                                      <p:tavLst>
                                        <p:tav tm="0">
                                          <p:val>
                                            <p:fltVal val="0"/>
                                          </p:val>
                                        </p:tav>
                                        <p:tav tm="100000">
                                          <p:val>
                                            <p:strVal val="#ppt_w"/>
                                          </p:val>
                                        </p:tav>
                                      </p:tavLst>
                                    </p:anim>
                                    <p:anim calcmode="lin" valueType="num">
                                      <p:cBhvr>
                                        <p:cTn id="20" dur="500" fill="hold"/>
                                        <p:tgtEl>
                                          <p:spTgt spid="1031"/>
                                        </p:tgtEl>
                                        <p:attrNameLst>
                                          <p:attrName>ppt_h</p:attrName>
                                        </p:attrNameLst>
                                      </p:cBhvr>
                                      <p:tavLst>
                                        <p:tav tm="0">
                                          <p:val>
                                            <p:fltVal val="0"/>
                                          </p:val>
                                        </p:tav>
                                        <p:tav tm="100000">
                                          <p:val>
                                            <p:strVal val="#ppt_h"/>
                                          </p:val>
                                        </p:tav>
                                      </p:tavLst>
                                    </p:anim>
                                    <p:animEffect transition="in" filter="fade">
                                      <p:cBhvr>
                                        <p:cTn id="21" dur="500"/>
                                        <p:tgtEl>
                                          <p:spTgt spid="10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3568" y="908720"/>
            <a:ext cx="7776864" cy="1384995"/>
          </a:xfrm>
          <a:prstGeom prst="rect">
            <a:avLst/>
          </a:prstGeom>
          <a:noFill/>
        </p:spPr>
        <p:txBody>
          <a:bodyPr wrap="square" rtlCol="0">
            <a:spAutoFit/>
          </a:bodyPr>
          <a:lstStyle/>
          <a:p>
            <a:pPr>
              <a:lnSpc>
                <a:spcPct val="200000"/>
              </a:lnSpc>
            </a:pPr>
            <a:r>
              <a:rPr lang="en-US" altLang="zh-CN" b="1" smtClean="0">
                <a:solidFill>
                  <a:schemeClr val="accent5">
                    <a:lumMod val="50000"/>
                  </a:schemeClr>
                </a:solidFill>
                <a:latin typeface="微软雅黑" pitchFamily="34" charset="-122"/>
                <a:ea typeface="微软雅黑" pitchFamily="34" charset="-122"/>
              </a:rPr>
              <a:t>NumPy</a:t>
            </a:r>
            <a:r>
              <a:rPr lang="zh-CN" altLang="en-US" b="1" smtClean="0">
                <a:solidFill>
                  <a:schemeClr val="accent5">
                    <a:lumMod val="50000"/>
                  </a:schemeClr>
                </a:solidFill>
                <a:latin typeface="微软雅黑" pitchFamily="34" charset="-122"/>
                <a:ea typeface="微软雅黑" pitchFamily="34" charset="-122"/>
              </a:rPr>
              <a:t>数组操作</a:t>
            </a:r>
            <a:r>
              <a:rPr lang="en-US" altLang="zh-CN" b="1" smtClean="0">
                <a:solidFill>
                  <a:schemeClr val="accent5">
                    <a:lumMod val="50000"/>
                  </a:schemeClr>
                </a:solidFill>
                <a:latin typeface="微软雅黑" pitchFamily="34" charset="-122"/>
                <a:ea typeface="微软雅黑" pitchFamily="34" charset="-122"/>
              </a:rPr>
              <a:t>—</a:t>
            </a:r>
            <a:r>
              <a:rPr lang="zh-CN" altLang="en-US" b="1" smtClean="0">
                <a:solidFill>
                  <a:schemeClr val="accent5">
                    <a:lumMod val="50000"/>
                  </a:schemeClr>
                </a:solidFill>
                <a:latin typeface="微软雅黑" pitchFamily="34" charset="-122"/>
                <a:ea typeface="微软雅黑" pitchFamily="34" charset="-122"/>
              </a:rPr>
              <a:t>翻转数组</a:t>
            </a:r>
            <a:endParaRPr lang="en-US" altLang="zh-CN" b="1" smtClean="0">
              <a:solidFill>
                <a:schemeClr val="accent5">
                  <a:lumMod val="50000"/>
                </a:schemeClr>
              </a:solidFill>
              <a:latin typeface="微软雅黑" pitchFamily="34" charset="-122"/>
              <a:ea typeface="微软雅黑" pitchFamily="34" charset="-122"/>
            </a:endParaRPr>
          </a:p>
          <a:p>
            <a:pPr indent="403225">
              <a:lnSpc>
                <a:spcPct val="150000"/>
              </a:lnSpc>
            </a:pPr>
            <a:r>
              <a:rPr lang="en-US" altLang="zh-CN" sz="1600">
                <a:solidFill>
                  <a:schemeClr val="accent5">
                    <a:lumMod val="75000"/>
                  </a:schemeClr>
                </a:solidFill>
                <a:latin typeface="微软雅黑" pitchFamily="34" charset="-122"/>
                <a:ea typeface="微软雅黑" pitchFamily="34" charset="-122"/>
              </a:rPr>
              <a:t>Numpy </a:t>
            </a:r>
            <a:r>
              <a:rPr lang="zh-CN" altLang="en-US" sz="1600" smtClean="0">
                <a:solidFill>
                  <a:schemeClr val="accent5">
                    <a:lumMod val="75000"/>
                  </a:schemeClr>
                </a:solidFill>
                <a:latin typeface="微软雅黑" pitchFamily="34" charset="-122"/>
                <a:ea typeface="微软雅黑" pitchFamily="34" charset="-122"/>
              </a:rPr>
              <a:t>数组反转的函数主要有</a:t>
            </a:r>
            <a:r>
              <a:rPr lang="en-US" altLang="zh-CN" sz="1600">
                <a:solidFill>
                  <a:schemeClr val="accent5">
                    <a:lumMod val="75000"/>
                  </a:schemeClr>
                </a:solidFill>
                <a:latin typeface="微软雅黑" pitchFamily="34" charset="-122"/>
                <a:ea typeface="微软雅黑" pitchFamily="34" charset="-122"/>
              </a:rPr>
              <a:t>transpose</a:t>
            </a:r>
            <a:r>
              <a:rPr lang="zh-CN" altLang="en-US" sz="1600">
                <a:solidFill>
                  <a:schemeClr val="accent5">
                    <a:lumMod val="75000"/>
                  </a:schemeClr>
                </a:solidFill>
                <a:latin typeface="微软雅黑" pitchFamily="34" charset="-122"/>
                <a:ea typeface="微软雅黑" pitchFamily="34" charset="-122"/>
              </a:rPr>
              <a:t>、</a:t>
            </a:r>
            <a:r>
              <a:rPr lang="en-US" altLang="zh-CN" sz="1600">
                <a:solidFill>
                  <a:schemeClr val="accent5">
                    <a:lumMod val="75000"/>
                  </a:schemeClr>
                </a:solidFill>
                <a:latin typeface="微软雅黑" pitchFamily="34" charset="-122"/>
                <a:ea typeface="微软雅黑" pitchFamily="34" charset="-122"/>
              </a:rPr>
              <a:t>ndarray.T</a:t>
            </a:r>
            <a:r>
              <a:rPr lang="zh-CN" altLang="en-US" sz="1600" smtClean="0">
                <a:solidFill>
                  <a:schemeClr val="accent5">
                    <a:lumMod val="75000"/>
                  </a:schemeClr>
                </a:solidFill>
                <a:latin typeface="微软雅黑" pitchFamily="34" charset="-122"/>
                <a:ea typeface="微软雅黑" pitchFamily="34" charset="-122"/>
              </a:rPr>
              <a:t>（</a:t>
            </a:r>
            <a:r>
              <a:rPr lang="zh-CN" altLang="en-US" sz="1600">
                <a:solidFill>
                  <a:schemeClr val="accent5">
                    <a:lumMod val="75000"/>
                  </a:schemeClr>
                </a:solidFill>
                <a:latin typeface="微软雅黑" pitchFamily="34" charset="-122"/>
                <a:ea typeface="微软雅黑" pitchFamily="34" charset="-122"/>
              </a:rPr>
              <a:t>同</a:t>
            </a:r>
            <a:r>
              <a:rPr lang="en-US" altLang="zh-CN" sz="1600" smtClean="0">
                <a:solidFill>
                  <a:schemeClr val="accent5">
                    <a:lumMod val="75000"/>
                  </a:schemeClr>
                </a:solidFill>
                <a:latin typeface="微软雅黑" pitchFamily="34" charset="-122"/>
                <a:ea typeface="微软雅黑" pitchFamily="34" charset="-122"/>
              </a:rPr>
              <a:t>self.transpose()</a:t>
            </a:r>
            <a:r>
              <a:rPr lang="zh-CN" altLang="en-US" sz="1600" smtClean="0">
                <a:solidFill>
                  <a:schemeClr val="accent5">
                    <a:lumMod val="75000"/>
                  </a:schemeClr>
                </a:solidFill>
                <a:latin typeface="微软雅黑" pitchFamily="34" charset="-122"/>
                <a:ea typeface="微软雅黑" pitchFamily="34" charset="-122"/>
              </a:rPr>
              <a:t> ）</a:t>
            </a:r>
            <a:r>
              <a:rPr lang="zh-CN" altLang="en-US" sz="1600">
                <a:solidFill>
                  <a:schemeClr val="accent5">
                    <a:lumMod val="75000"/>
                  </a:schemeClr>
                </a:solidFill>
                <a:latin typeface="微软雅黑" pitchFamily="34" charset="-122"/>
                <a:ea typeface="微软雅黑" pitchFamily="34" charset="-122"/>
              </a:rPr>
              <a:t>、</a:t>
            </a:r>
            <a:r>
              <a:rPr lang="en-US" altLang="zh-CN" sz="1600">
                <a:solidFill>
                  <a:schemeClr val="accent5">
                    <a:lumMod val="75000"/>
                  </a:schemeClr>
                </a:solidFill>
                <a:latin typeface="微软雅黑" pitchFamily="34" charset="-122"/>
                <a:ea typeface="微软雅黑" pitchFamily="34" charset="-122"/>
              </a:rPr>
              <a:t>rollaxis</a:t>
            </a:r>
            <a:r>
              <a:rPr lang="zh-CN" altLang="en-US" sz="1600">
                <a:solidFill>
                  <a:schemeClr val="accent5">
                    <a:lumMod val="75000"/>
                  </a:schemeClr>
                </a:solidFill>
                <a:latin typeface="微软雅黑" pitchFamily="34" charset="-122"/>
                <a:ea typeface="微软雅黑" pitchFamily="34" charset="-122"/>
              </a:rPr>
              <a:t>、</a:t>
            </a:r>
            <a:r>
              <a:rPr lang="en-US" altLang="zh-CN" sz="1600">
                <a:solidFill>
                  <a:schemeClr val="accent5">
                    <a:lumMod val="75000"/>
                  </a:schemeClr>
                </a:solidFill>
                <a:latin typeface="微软雅黑" pitchFamily="34" charset="-122"/>
                <a:ea typeface="微软雅黑" pitchFamily="34" charset="-122"/>
              </a:rPr>
              <a:t>swapaxes	</a:t>
            </a:r>
            <a:r>
              <a:rPr lang="zh-CN" altLang="en-US" sz="1600" smtClean="0">
                <a:solidFill>
                  <a:schemeClr val="accent5">
                    <a:lumMod val="75000"/>
                  </a:schemeClr>
                </a:solidFill>
                <a:latin typeface="微软雅黑" pitchFamily="34" charset="-122"/>
                <a:ea typeface="微软雅黑" pitchFamily="34" charset="-122"/>
              </a:rPr>
              <a:t>，各自功能分别如下：</a:t>
            </a:r>
            <a:endParaRPr lang="en-US" altLang="zh-CN" sz="1600" smtClean="0">
              <a:solidFill>
                <a:schemeClr val="accent5">
                  <a:lumMod val="75000"/>
                </a:schemeClr>
              </a:solidFill>
              <a:latin typeface="微软雅黑" pitchFamily="34" charset="-122"/>
              <a:ea typeface="微软雅黑" pitchFamily="34" charset="-122"/>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53532" y="2420888"/>
            <a:ext cx="3036937" cy="13402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07007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randombar(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randombar(horizontal)">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3" presetClass="entr" presetSubtype="16" fill="hold" nodeType="clickEffect">
                                  <p:stCondLst>
                                    <p:cond delay="0"/>
                                  </p:stCondLst>
                                  <p:childTnLst>
                                    <p:set>
                                      <p:cBhvr>
                                        <p:cTn id="16" dur="1" fill="hold">
                                          <p:stCondLst>
                                            <p:cond delay="0"/>
                                          </p:stCondLst>
                                        </p:cTn>
                                        <p:tgtEl>
                                          <p:spTgt spid="2050"/>
                                        </p:tgtEl>
                                        <p:attrNameLst>
                                          <p:attrName>style.visibility</p:attrName>
                                        </p:attrNameLst>
                                      </p:cBhvr>
                                      <p:to>
                                        <p:strVal val="visible"/>
                                      </p:to>
                                    </p:set>
                                    <p:anim calcmode="lin" valueType="num">
                                      <p:cBhvr>
                                        <p:cTn id="17" dur="500" fill="hold"/>
                                        <p:tgtEl>
                                          <p:spTgt spid="2050"/>
                                        </p:tgtEl>
                                        <p:attrNameLst>
                                          <p:attrName>ppt_w</p:attrName>
                                        </p:attrNameLst>
                                      </p:cBhvr>
                                      <p:tavLst>
                                        <p:tav tm="0">
                                          <p:val>
                                            <p:fltVal val="0"/>
                                          </p:val>
                                        </p:tav>
                                        <p:tav tm="100000">
                                          <p:val>
                                            <p:strVal val="#ppt_w"/>
                                          </p:val>
                                        </p:tav>
                                      </p:tavLst>
                                    </p:anim>
                                    <p:anim calcmode="lin" valueType="num">
                                      <p:cBhvr>
                                        <p:cTn id="18" dur="500" fill="hold"/>
                                        <p:tgtEl>
                                          <p:spTgt spid="2050"/>
                                        </p:tgtEl>
                                        <p:attrNameLst>
                                          <p:attrName>ppt_h</p:attrName>
                                        </p:attrNameLst>
                                      </p:cBhvr>
                                      <p:tavLst>
                                        <p:tav tm="0">
                                          <p:val>
                                            <p:fltVal val="0"/>
                                          </p:val>
                                        </p:tav>
                                        <p:tav tm="100000">
                                          <p:val>
                                            <p:strVal val="#ppt_h"/>
                                          </p:val>
                                        </p:tav>
                                      </p:tavLst>
                                    </p:anim>
                                    <p:animEffect transition="in" filter="fade">
                                      <p:cBhvr>
                                        <p:cTn id="19"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3568" y="908720"/>
            <a:ext cx="7776864" cy="646331"/>
          </a:xfrm>
          <a:prstGeom prst="rect">
            <a:avLst/>
          </a:prstGeom>
          <a:noFill/>
        </p:spPr>
        <p:txBody>
          <a:bodyPr wrap="square" rtlCol="0">
            <a:spAutoFit/>
          </a:bodyPr>
          <a:lstStyle/>
          <a:p>
            <a:pPr>
              <a:lnSpc>
                <a:spcPct val="200000"/>
              </a:lnSpc>
            </a:pPr>
            <a:r>
              <a:rPr lang="en-US" altLang="zh-CN" b="1" smtClean="0">
                <a:solidFill>
                  <a:schemeClr val="accent5">
                    <a:lumMod val="50000"/>
                  </a:schemeClr>
                </a:solidFill>
                <a:latin typeface="微软雅黑" pitchFamily="34" charset="-122"/>
                <a:ea typeface="微软雅黑" pitchFamily="34" charset="-122"/>
              </a:rPr>
              <a:t>NumPy</a:t>
            </a:r>
            <a:r>
              <a:rPr lang="zh-CN" altLang="en-US" b="1" smtClean="0">
                <a:solidFill>
                  <a:schemeClr val="accent5">
                    <a:lumMod val="50000"/>
                  </a:schemeClr>
                </a:solidFill>
                <a:latin typeface="微软雅黑" pitchFamily="34" charset="-122"/>
                <a:ea typeface="微软雅黑" pitchFamily="34" charset="-122"/>
              </a:rPr>
              <a:t>数组操作</a:t>
            </a:r>
            <a:r>
              <a:rPr lang="en-US" altLang="zh-CN" b="1" smtClean="0">
                <a:solidFill>
                  <a:schemeClr val="accent5">
                    <a:lumMod val="50000"/>
                  </a:schemeClr>
                </a:solidFill>
                <a:latin typeface="微软雅黑" pitchFamily="34" charset="-122"/>
                <a:ea typeface="微软雅黑" pitchFamily="34" charset="-122"/>
              </a:rPr>
              <a:t>—</a:t>
            </a:r>
            <a:r>
              <a:rPr lang="zh-CN" altLang="en-US" b="1">
                <a:solidFill>
                  <a:schemeClr val="accent5">
                    <a:lumMod val="50000"/>
                  </a:schemeClr>
                </a:solidFill>
                <a:latin typeface="微软雅黑" pitchFamily="34" charset="-122"/>
                <a:ea typeface="微软雅黑" pitchFamily="34" charset="-122"/>
              </a:rPr>
              <a:t>翻转数组</a:t>
            </a:r>
            <a:r>
              <a:rPr lang="en-US" altLang="zh-CN" b="1" smtClean="0">
                <a:solidFill>
                  <a:schemeClr val="accent5">
                    <a:lumMod val="50000"/>
                  </a:schemeClr>
                </a:solidFill>
                <a:latin typeface="微软雅黑" pitchFamily="34" charset="-122"/>
                <a:ea typeface="微软雅黑" pitchFamily="34" charset="-122"/>
              </a:rPr>
              <a:t>-</a:t>
            </a:r>
            <a:r>
              <a:rPr lang="zh-CN" altLang="en-US" b="1" smtClean="0">
                <a:solidFill>
                  <a:schemeClr val="accent5">
                    <a:lumMod val="50000"/>
                  </a:schemeClr>
                </a:solidFill>
                <a:latin typeface="微软雅黑" pitchFamily="34" charset="-122"/>
                <a:ea typeface="微软雅黑" pitchFamily="34" charset="-122"/>
              </a:rPr>
              <a:t>例</a:t>
            </a:r>
            <a:endParaRPr lang="en-US" altLang="zh-CN" b="1" smtClean="0">
              <a:solidFill>
                <a:schemeClr val="accent5">
                  <a:lumMod val="50000"/>
                </a:schemeClr>
              </a:solidFill>
              <a:latin typeface="微软雅黑" pitchFamily="34" charset="-122"/>
              <a:ea typeface="微软雅黑" pitchFamily="34" charset="-122"/>
            </a:endParaRPr>
          </a:p>
        </p:txBody>
      </p:sp>
      <p:pic>
        <p:nvPicPr>
          <p:cNvPr id="10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27984" y="1824549"/>
            <a:ext cx="3884683" cy="3967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600" y="1844824"/>
            <a:ext cx="3196631" cy="20162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971600" y="6021288"/>
            <a:ext cx="4752528" cy="307777"/>
          </a:xfrm>
          <a:prstGeom prst="rect">
            <a:avLst/>
          </a:prstGeom>
          <a:ln>
            <a:noFill/>
          </a:ln>
        </p:spPr>
        <p:style>
          <a:lnRef idx="3">
            <a:schemeClr val="lt1"/>
          </a:lnRef>
          <a:fillRef idx="1">
            <a:schemeClr val="accent3"/>
          </a:fillRef>
          <a:effectRef idx="1">
            <a:schemeClr val="accent3"/>
          </a:effectRef>
          <a:fontRef idx="minor">
            <a:schemeClr val="lt1"/>
          </a:fontRef>
        </p:style>
        <p:txBody>
          <a:bodyPr wrap="square" rtlCol="0">
            <a:spAutoFit/>
          </a:bodyPr>
          <a:lstStyle/>
          <a:p>
            <a:r>
              <a:rPr lang="zh-CN" altLang="en-US" sz="1400" smtClean="0">
                <a:latin typeface="微软雅黑" pitchFamily="34" charset="-122"/>
                <a:ea typeface="微软雅黑" pitchFamily="34" charset="-122"/>
              </a:rPr>
              <a:t>注：这里</a:t>
            </a:r>
            <a:r>
              <a:rPr lang="en-US" altLang="zh-CN" sz="1400" smtClean="0">
                <a:latin typeface="微软雅黑" pitchFamily="34" charset="-122"/>
                <a:ea typeface="微软雅黑" pitchFamily="34" charset="-122"/>
              </a:rPr>
              <a:t>NumPy</a:t>
            </a:r>
            <a:r>
              <a:rPr lang="zh-CN" altLang="en-US" sz="1400" smtClean="0">
                <a:latin typeface="微软雅黑" pitchFamily="34" charset="-122"/>
                <a:ea typeface="微软雅黑" pitchFamily="34" charset="-122"/>
              </a:rPr>
              <a:t>的</a:t>
            </a:r>
            <a:r>
              <a:rPr lang="en-US" altLang="zh-CN" sz="1400" smtClean="0">
                <a:latin typeface="微软雅黑" pitchFamily="34" charset="-122"/>
                <a:ea typeface="微软雅黑" pitchFamily="34" charset="-122"/>
              </a:rPr>
              <a:t>where</a:t>
            </a:r>
            <a:r>
              <a:rPr lang="zh-CN" altLang="en-US" sz="1400" smtClean="0">
                <a:latin typeface="微软雅黑" pitchFamily="34" charset="-122"/>
                <a:ea typeface="微软雅黑" pitchFamily="34" charset="-122"/>
              </a:rPr>
              <a:t>函数用于返回满足条件的索引值。</a:t>
            </a:r>
            <a:r>
              <a:rPr lang="en-US" altLang="zh-CN" sz="1400" smtClean="0">
                <a:latin typeface="微软雅黑" pitchFamily="34" charset="-122"/>
                <a:ea typeface="微软雅黑" pitchFamily="34" charset="-122"/>
              </a:rPr>
              <a:t> </a:t>
            </a:r>
            <a:endParaRPr lang="zh-CN" altLang="en-US" sz="1400">
              <a:latin typeface="微软雅黑" pitchFamily="34" charset="-122"/>
              <a:ea typeface="微软雅黑" pitchFamily="34" charset="-122"/>
            </a:endParaRPr>
          </a:p>
        </p:txBody>
      </p:sp>
    </p:spTree>
    <p:extLst>
      <p:ext uri="{BB962C8B-B14F-4D97-AF65-F5344CB8AC3E}">
        <p14:creationId xmlns:p14="http://schemas.microsoft.com/office/powerpoint/2010/main" val="13710581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randombar(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nodeType="clickEffect">
                                  <p:stCondLst>
                                    <p:cond delay="0"/>
                                  </p:stCondLst>
                                  <p:childTnLst>
                                    <p:set>
                                      <p:cBhvr>
                                        <p:cTn id="11" dur="1" fill="hold">
                                          <p:stCondLst>
                                            <p:cond delay="0"/>
                                          </p:stCondLst>
                                        </p:cTn>
                                        <p:tgtEl>
                                          <p:spTgt spid="1029"/>
                                        </p:tgtEl>
                                        <p:attrNameLst>
                                          <p:attrName>style.visibility</p:attrName>
                                        </p:attrNameLst>
                                      </p:cBhvr>
                                      <p:to>
                                        <p:strVal val="visible"/>
                                      </p:to>
                                    </p:set>
                                    <p:anim calcmode="lin" valueType="num">
                                      <p:cBhvr>
                                        <p:cTn id="12" dur="500" fill="hold"/>
                                        <p:tgtEl>
                                          <p:spTgt spid="1029"/>
                                        </p:tgtEl>
                                        <p:attrNameLst>
                                          <p:attrName>ppt_w</p:attrName>
                                        </p:attrNameLst>
                                      </p:cBhvr>
                                      <p:tavLst>
                                        <p:tav tm="0">
                                          <p:val>
                                            <p:fltVal val="0"/>
                                          </p:val>
                                        </p:tav>
                                        <p:tav tm="100000">
                                          <p:val>
                                            <p:strVal val="#ppt_w"/>
                                          </p:val>
                                        </p:tav>
                                      </p:tavLst>
                                    </p:anim>
                                    <p:anim calcmode="lin" valueType="num">
                                      <p:cBhvr>
                                        <p:cTn id="13" dur="500" fill="hold"/>
                                        <p:tgtEl>
                                          <p:spTgt spid="1029"/>
                                        </p:tgtEl>
                                        <p:attrNameLst>
                                          <p:attrName>ppt_h</p:attrName>
                                        </p:attrNameLst>
                                      </p:cBhvr>
                                      <p:tavLst>
                                        <p:tav tm="0">
                                          <p:val>
                                            <p:fltVal val="0"/>
                                          </p:val>
                                        </p:tav>
                                        <p:tav tm="100000">
                                          <p:val>
                                            <p:strVal val="#ppt_h"/>
                                          </p:val>
                                        </p:tav>
                                      </p:tavLst>
                                    </p:anim>
                                    <p:animEffect transition="in" filter="fade">
                                      <p:cBhvr>
                                        <p:cTn id="14" dur="500"/>
                                        <p:tgtEl>
                                          <p:spTgt spid="1029"/>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nodeType="clickEffect">
                                  <p:stCondLst>
                                    <p:cond delay="0"/>
                                  </p:stCondLst>
                                  <p:childTnLst>
                                    <p:set>
                                      <p:cBhvr>
                                        <p:cTn id="18" dur="1" fill="hold">
                                          <p:stCondLst>
                                            <p:cond delay="0"/>
                                          </p:stCondLst>
                                        </p:cTn>
                                        <p:tgtEl>
                                          <p:spTgt spid="1028"/>
                                        </p:tgtEl>
                                        <p:attrNameLst>
                                          <p:attrName>style.visibility</p:attrName>
                                        </p:attrNameLst>
                                      </p:cBhvr>
                                      <p:to>
                                        <p:strVal val="visible"/>
                                      </p:to>
                                    </p:set>
                                    <p:anim calcmode="lin" valueType="num">
                                      <p:cBhvr>
                                        <p:cTn id="19" dur="500" fill="hold"/>
                                        <p:tgtEl>
                                          <p:spTgt spid="1028"/>
                                        </p:tgtEl>
                                        <p:attrNameLst>
                                          <p:attrName>ppt_w</p:attrName>
                                        </p:attrNameLst>
                                      </p:cBhvr>
                                      <p:tavLst>
                                        <p:tav tm="0">
                                          <p:val>
                                            <p:fltVal val="0"/>
                                          </p:val>
                                        </p:tav>
                                        <p:tav tm="100000">
                                          <p:val>
                                            <p:strVal val="#ppt_w"/>
                                          </p:val>
                                        </p:tav>
                                      </p:tavLst>
                                    </p:anim>
                                    <p:anim calcmode="lin" valueType="num">
                                      <p:cBhvr>
                                        <p:cTn id="20" dur="500" fill="hold"/>
                                        <p:tgtEl>
                                          <p:spTgt spid="1028"/>
                                        </p:tgtEl>
                                        <p:attrNameLst>
                                          <p:attrName>ppt_h</p:attrName>
                                        </p:attrNameLst>
                                      </p:cBhvr>
                                      <p:tavLst>
                                        <p:tav tm="0">
                                          <p:val>
                                            <p:fltVal val="0"/>
                                          </p:val>
                                        </p:tav>
                                        <p:tav tm="100000">
                                          <p:val>
                                            <p:strVal val="#ppt_h"/>
                                          </p:val>
                                        </p:tav>
                                      </p:tavLst>
                                    </p:anim>
                                    <p:animEffect transition="in" filter="fade">
                                      <p:cBhvr>
                                        <p:cTn id="21" dur="500"/>
                                        <p:tgtEl>
                                          <p:spTgt spid="1028"/>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grpId="0" nodeType="click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wipe(down)">
                                      <p:cBhvr>
                                        <p:cTn id="2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3568" y="908720"/>
            <a:ext cx="7776864" cy="1384995"/>
          </a:xfrm>
          <a:prstGeom prst="rect">
            <a:avLst/>
          </a:prstGeom>
          <a:noFill/>
        </p:spPr>
        <p:txBody>
          <a:bodyPr wrap="square" rtlCol="0">
            <a:spAutoFit/>
          </a:bodyPr>
          <a:lstStyle/>
          <a:p>
            <a:pPr>
              <a:lnSpc>
                <a:spcPct val="200000"/>
              </a:lnSpc>
            </a:pPr>
            <a:r>
              <a:rPr lang="en-US" altLang="zh-CN" b="1" smtClean="0">
                <a:solidFill>
                  <a:schemeClr val="accent5">
                    <a:lumMod val="50000"/>
                  </a:schemeClr>
                </a:solidFill>
                <a:latin typeface="微软雅黑" pitchFamily="34" charset="-122"/>
                <a:ea typeface="微软雅黑" pitchFamily="34" charset="-122"/>
              </a:rPr>
              <a:t>NumPy</a:t>
            </a:r>
            <a:r>
              <a:rPr lang="zh-CN" altLang="en-US" b="1" smtClean="0">
                <a:solidFill>
                  <a:schemeClr val="accent5">
                    <a:lumMod val="50000"/>
                  </a:schemeClr>
                </a:solidFill>
                <a:latin typeface="微软雅黑" pitchFamily="34" charset="-122"/>
                <a:ea typeface="微软雅黑" pitchFamily="34" charset="-122"/>
              </a:rPr>
              <a:t>数组操作</a:t>
            </a:r>
            <a:r>
              <a:rPr lang="en-US" altLang="zh-CN" b="1" smtClean="0">
                <a:solidFill>
                  <a:schemeClr val="accent5">
                    <a:lumMod val="50000"/>
                  </a:schemeClr>
                </a:solidFill>
                <a:latin typeface="微软雅黑" pitchFamily="34" charset="-122"/>
                <a:ea typeface="微软雅黑" pitchFamily="34" charset="-122"/>
              </a:rPr>
              <a:t>—</a:t>
            </a:r>
            <a:r>
              <a:rPr lang="zh-CN" altLang="en-US" b="1">
                <a:solidFill>
                  <a:schemeClr val="accent5">
                    <a:lumMod val="50000"/>
                  </a:schemeClr>
                </a:solidFill>
                <a:latin typeface="微软雅黑" pitchFamily="34" charset="-122"/>
                <a:ea typeface="微软雅黑" pitchFamily="34" charset="-122"/>
              </a:rPr>
              <a:t>修改数组</a:t>
            </a:r>
            <a:r>
              <a:rPr lang="zh-CN" altLang="en-US" b="1" smtClean="0">
                <a:solidFill>
                  <a:schemeClr val="accent5">
                    <a:lumMod val="50000"/>
                  </a:schemeClr>
                </a:solidFill>
                <a:latin typeface="微软雅黑" pitchFamily="34" charset="-122"/>
                <a:ea typeface="微软雅黑" pitchFamily="34" charset="-122"/>
              </a:rPr>
              <a:t>维度</a:t>
            </a:r>
            <a:endParaRPr lang="en-US" altLang="zh-CN" b="1" smtClean="0">
              <a:solidFill>
                <a:schemeClr val="accent5">
                  <a:lumMod val="50000"/>
                </a:schemeClr>
              </a:solidFill>
              <a:latin typeface="微软雅黑" pitchFamily="34" charset="-122"/>
              <a:ea typeface="微软雅黑" pitchFamily="34" charset="-122"/>
            </a:endParaRPr>
          </a:p>
          <a:p>
            <a:pPr indent="403225">
              <a:lnSpc>
                <a:spcPct val="150000"/>
              </a:lnSpc>
            </a:pPr>
            <a:r>
              <a:rPr lang="en-US" altLang="zh-CN" sz="1600" smtClean="0">
                <a:solidFill>
                  <a:schemeClr val="accent5">
                    <a:lumMod val="75000"/>
                  </a:schemeClr>
                </a:solidFill>
                <a:latin typeface="微软雅黑" pitchFamily="34" charset="-122"/>
                <a:ea typeface="微软雅黑" pitchFamily="34" charset="-122"/>
              </a:rPr>
              <a:t>Numpy </a:t>
            </a:r>
            <a:r>
              <a:rPr lang="zh-CN" altLang="en-US" sz="1600" smtClean="0">
                <a:solidFill>
                  <a:schemeClr val="accent5">
                    <a:lumMod val="75000"/>
                  </a:schemeClr>
                </a:solidFill>
                <a:latin typeface="微软雅黑" pitchFamily="34" charset="-122"/>
                <a:ea typeface="微软雅黑" pitchFamily="34" charset="-122"/>
              </a:rPr>
              <a:t>修改数组维度的函数主要有</a:t>
            </a:r>
            <a:r>
              <a:rPr lang="en-US" altLang="zh-CN" sz="1600">
                <a:solidFill>
                  <a:schemeClr val="accent5">
                    <a:lumMod val="75000"/>
                  </a:schemeClr>
                </a:solidFill>
                <a:latin typeface="微软雅黑" pitchFamily="34" charset="-122"/>
                <a:ea typeface="微软雅黑" pitchFamily="34" charset="-122"/>
              </a:rPr>
              <a:t>broadcast</a:t>
            </a:r>
            <a:r>
              <a:rPr lang="zh-CN" altLang="en-US" sz="1600">
                <a:solidFill>
                  <a:schemeClr val="accent5">
                    <a:lumMod val="75000"/>
                  </a:schemeClr>
                </a:solidFill>
                <a:latin typeface="微软雅黑" pitchFamily="34" charset="-122"/>
                <a:ea typeface="微软雅黑" pitchFamily="34" charset="-122"/>
              </a:rPr>
              <a:t>、</a:t>
            </a:r>
            <a:r>
              <a:rPr lang="en-US" altLang="zh-CN" sz="1600">
                <a:solidFill>
                  <a:schemeClr val="accent5">
                    <a:lumMod val="75000"/>
                  </a:schemeClr>
                </a:solidFill>
                <a:latin typeface="微软雅黑" pitchFamily="34" charset="-122"/>
                <a:ea typeface="微软雅黑" pitchFamily="34" charset="-122"/>
              </a:rPr>
              <a:t>broadcast_to</a:t>
            </a:r>
            <a:r>
              <a:rPr lang="zh-CN" altLang="en-US" sz="1600">
                <a:solidFill>
                  <a:schemeClr val="accent5">
                    <a:lumMod val="75000"/>
                  </a:schemeClr>
                </a:solidFill>
                <a:latin typeface="微软雅黑" pitchFamily="34" charset="-122"/>
                <a:ea typeface="微软雅黑" pitchFamily="34" charset="-122"/>
              </a:rPr>
              <a:t>、</a:t>
            </a:r>
            <a:r>
              <a:rPr lang="en-US" altLang="zh-CN" sz="1600">
                <a:solidFill>
                  <a:schemeClr val="accent5">
                    <a:lumMod val="75000"/>
                  </a:schemeClr>
                </a:solidFill>
                <a:latin typeface="微软雅黑" pitchFamily="34" charset="-122"/>
                <a:ea typeface="微软雅黑" pitchFamily="34" charset="-122"/>
              </a:rPr>
              <a:t>expand_dims</a:t>
            </a:r>
            <a:r>
              <a:rPr lang="zh-CN" altLang="en-US" sz="1600">
                <a:solidFill>
                  <a:schemeClr val="accent5">
                    <a:lumMod val="75000"/>
                  </a:schemeClr>
                </a:solidFill>
                <a:latin typeface="微软雅黑" pitchFamily="34" charset="-122"/>
                <a:ea typeface="微软雅黑" pitchFamily="34" charset="-122"/>
              </a:rPr>
              <a:t>、</a:t>
            </a:r>
            <a:r>
              <a:rPr lang="en-US" altLang="zh-CN" sz="1600">
                <a:solidFill>
                  <a:schemeClr val="accent5">
                    <a:lumMod val="75000"/>
                  </a:schemeClr>
                </a:solidFill>
                <a:latin typeface="微软雅黑" pitchFamily="34" charset="-122"/>
                <a:ea typeface="微软雅黑" pitchFamily="34" charset="-122"/>
              </a:rPr>
              <a:t>squeeze</a:t>
            </a:r>
            <a:r>
              <a:rPr lang="zh-CN" altLang="en-US" sz="1600" smtClean="0">
                <a:solidFill>
                  <a:schemeClr val="accent5">
                    <a:lumMod val="75000"/>
                  </a:schemeClr>
                </a:solidFill>
                <a:latin typeface="微软雅黑" pitchFamily="34" charset="-122"/>
                <a:ea typeface="微软雅黑" pitchFamily="34" charset="-122"/>
              </a:rPr>
              <a:t>，各自功能分别如下：</a:t>
            </a:r>
            <a:endParaRPr lang="en-US" altLang="zh-CN" sz="1600" smtClean="0">
              <a:solidFill>
                <a:schemeClr val="accent5">
                  <a:lumMod val="75000"/>
                </a:schemeClr>
              </a:solidFill>
              <a:latin typeface="微软雅黑" pitchFamily="34" charset="-122"/>
              <a:ea typeface="微软雅黑" pitchFamily="34" charset="-122"/>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79812" y="2348880"/>
            <a:ext cx="3384376" cy="1353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16291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randombar(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randombar(horizontal)">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3" presetClass="entr" presetSubtype="16" fill="hold" nodeType="clickEffect">
                                  <p:stCondLst>
                                    <p:cond delay="0"/>
                                  </p:stCondLst>
                                  <p:childTnLst>
                                    <p:set>
                                      <p:cBhvr>
                                        <p:cTn id="16" dur="1" fill="hold">
                                          <p:stCondLst>
                                            <p:cond delay="0"/>
                                          </p:stCondLst>
                                        </p:cTn>
                                        <p:tgtEl>
                                          <p:spTgt spid="4098"/>
                                        </p:tgtEl>
                                        <p:attrNameLst>
                                          <p:attrName>style.visibility</p:attrName>
                                        </p:attrNameLst>
                                      </p:cBhvr>
                                      <p:to>
                                        <p:strVal val="visible"/>
                                      </p:to>
                                    </p:set>
                                    <p:anim calcmode="lin" valueType="num">
                                      <p:cBhvr>
                                        <p:cTn id="17" dur="500" fill="hold"/>
                                        <p:tgtEl>
                                          <p:spTgt spid="4098"/>
                                        </p:tgtEl>
                                        <p:attrNameLst>
                                          <p:attrName>ppt_w</p:attrName>
                                        </p:attrNameLst>
                                      </p:cBhvr>
                                      <p:tavLst>
                                        <p:tav tm="0">
                                          <p:val>
                                            <p:fltVal val="0"/>
                                          </p:val>
                                        </p:tav>
                                        <p:tav tm="100000">
                                          <p:val>
                                            <p:strVal val="#ppt_w"/>
                                          </p:val>
                                        </p:tav>
                                      </p:tavLst>
                                    </p:anim>
                                    <p:anim calcmode="lin" valueType="num">
                                      <p:cBhvr>
                                        <p:cTn id="18" dur="500" fill="hold"/>
                                        <p:tgtEl>
                                          <p:spTgt spid="4098"/>
                                        </p:tgtEl>
                                        <p:attrNameLst>
                                          <p:attrName>ppt_h</p:attrName>
                                        </p:attrNameLst>
                                      </p:cBhvr>
                                      <p:tavLst>
                                        <p:tav tm="0">
                                          <p:val>
                                            <p:fltVal val="0"/>
                                          </p:val>
                                        </p:tav>
                                        <p:tav tm="100000">
                                          <p:val>
                                            <p:strVal val="#ppt_h"/>
                                          </p:val>
                                        </p:tav>
                                      </p:tavLst>
                                    </p:anim>
                                    <p:animEffect transition="in" filter="fade">
                                      <p:cBhvr>
                                        <p:cTn id="19" dur="500"/>
                                        <p:tgtEl>
                                          <p:spTgt spid="40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D:\Course\Python\Python-Data-Analysis\image\issu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62596" y="649832"/>
            <a:ext cx="6418808" cy="55583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20597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 calcmode="lin" valueType="num">
                                      <p:cBhvr>
                                        <p:cTn id="7" dur="500" fill="hold"/>
                                        <p:tgtEl>
                                          <p:spTgt spid="2050"/>
                                        </p:tgtEl>
                                        <p:attrNameLst>
                                          <p:attrName>ppt_w</p:attrName>
                                        </p:attrNameLst>
                                      </p:cBhvr>
                                      <p:tavLst>
                                        <p:tav tm="0">
                                          <p:val>
                                            <p:fltVal val="0"/>
                                          </p:val>
                                        </p:tav>
                                        <p:tav tm="100000">
                                          <p:val>
                                            <p:strVal val="#ppt_w"/>
                                          </p:val>
                                        </p:tav>
                                      </p:tavLst>
                                    </p:anim>
                                    <p:anim calcmode="lin" valueType="num">
                                      <p:cBhvr>
                                        <p:cTn id="8" dur="500" fill="hold"/>
                                        <p:tgtEl>
                                          <p:spTgt spid="2050"/>
                                        </p:tgtEl>
                                        <p:attrNameLst>
                                          <p:attrName>ppt_h</p:attrName>
                                        </p:attrNameLst>
                                      </p:cBhvr>
                                      <p:tavLst>
                                        <p:tav tm="0">
                                          <p:val>
                                            <p:fltVal val="0"/>
                                          </p:val>
                                        </p:tav>
                                        <p:tav tm="100000">
                                          <p:val>
                                            <p:strVal val="#ppt_h"/>
                                          </p:val>
                                        </p:tav>
                                      </p:tavLst>
                                    </p:anim>
                                    <p:animEffect transition="in" filter="fade">
                                      <p:cBhvr>
                                        <p:cTn id="9"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3568" y="908720"/>
            <a:ext cx="7776864" cy="646331"/>
          </a:xfrm>
          <a:prstGeom prst="rect">
            <a:avLst/>
          </a:prstGeom>
          <a:noFill/>
        </p:spPr>
        <p:txBody>
          <a:bodyPr wrap="square" rtlCol="0">
            <a:spAutoFit/>
          </a:bodyPr>
          <a:lstStyle/>
          <a:p>
            <a:pPr>
              <a:lnSpc>
                <a:spcPct val="200000"/>
              </a:lnSpc>
            </a:pPr>
            <a:r>
              <a:rPr lang="en-US" altLang="zh-CN" b="1" smtClean="0">
                <a:solidFill>
                  <a:schemeClr val="accent5">
                    <a:lumMod val="50000"/>
                  </a:schemeClr>
                </a:solidFill>
                <a:latin typeface="微软雅黑" pitchFamily="34" charset="-122"/>
                <a:ea typeface="微软雅黑" pitchFamily="34" charset="-122"/>
              </a:rPr>
              <a:t>NumPy</a:t>
            </a:r>
            <a:r>
              <a:rPr lang="zh-CN" altLang="en-US" b="1" smtClean="0">
                <a:solidFill>
                  <a:schemeClr val="accent5">
                    <a:lumMod val="50000"/>
                  </a:schemeClr>
                </a:solidFill>
                <a:latin typeface="微软雅黑" pitchFamily="34" charset="-122"/>
                <a:ea typeface="微软雅黑" pitchFamily="34" charset="-122"/>
              </a:rPr>
              <a:t>数组操作</a:t>
            </a:r>
            <a:r>
              <a:rPr lang="en-US" altLang="zh-CN" b="1" smtClean="0">
                <a:solidFill>
                  <a:schemeClr val="accent5">
                    <a:lumMod val="50000"/>
                  </a:schemeClr>
                </a:solidFill>
                <a:latin typeface="微软雅黑" pitchFamily="34" charset="-122"/>
                <a:ea typeface="微软雅黑" pitchFamily="34" charset="-122"/>
              </a:rPr>
              <a:t>—</a:t>
            </a:r>
            <a:r>
              <a:rPr lang="zh-CN" altLang="en-US" b="1" smtClean="0">
                <a:solidFill>
                  <a:schemeClr val="accent5">
                    <a:lumMod val="50000"/>
                  </a:schemeClr>
                </a:solidFill>
                <a:latin typeface="微软雅黑" pitchFamily="34" charset="-122"/>
                <a:ea typeface="微软雅黑" pitchFamily="34" charset="-122"/>
              </a:rPr>
              <a:t>修改数组维度</a:t>
            </a:r>
            <a:r>
              <a:rPr lang="en-US" altLang="zh-CN" b="1" smtClean="0">
                <a:solidFill>
                  <a:schemeClr val="accent5">
                    <a:lumMod val="50000"/>
                  </a:schemeClr>
                </a:solidFill>
                <a:latin typeface="微软雅黑" pitchFamily="34" charset="-122"/>
                <a:ea typeface="微软雅黑" pitchFamily="34" charset="-122"/>
              </a:rPr>
              <a:t>-</a:t>
            </a:r>
            <a:r>
              <a:rPr lang="zh-CN" altLang="en-US" b="1" smtClean="0">
                <a:solidFill>
                  <a:schemeClr val="accent5">
                    <a:lumMod val="50000"/>
                  </a:schemeClr>
                </a:solidFill>
                <a:latin typeface="微软雅黑" pitchFamily="34" charset="-122"/>
                <a:ea typeface="微软雅黑" pitchFamily="34" charset="-122"/>
              </a:rPr>
              <a:t>例</a:t>
            </a:r>
            <a:endParaRPr lang="en-US" altLang="zh-CN" b="1" smtClean="0">
              <a:solidFill>
                <a:schemeClr val="accent5">
                  <a:lumMod val="50000"/>
                </a:schemeClr>
              </a:solidFill>
              <a:latin typeface="微软雅黑" pitchFamily="34" charset="-122"/>
              <a:ea typeface="微软雅黑" pitchFamily="34" charset="-122"/>
            </a:endParaRPr>
          </a:p>
        </p:txBody>
      </p:sp>
      <p:pic>
        <p:nvPicPr>
          <p:cNvPr id="205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60160" y="1665337"/>
            <a:ext cx="3423680" cy="44279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43096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randombar(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nodeType="clickEffect">
                                  <p:stCondLst>
                                    <p:cond delay="0"/>
                                  </p:stCondLst>
                                  <p:childTnLst>
                                    <p:set>
                                      <p:cBhvr>
                                        <p:cTn id="11" dur="1" fill="hold">
                                          <p:stCondLst>
                                            <p:cond delay="0"/>
                                          </p:stCondLst>
                                        </p:cTn>
                                        <p:tgtEl>
                                          <p:spTgt spid="2052"/>
                                        </p:tgtEl>
                                        <p:attrNameLst>
                                          <p:attrName>style.visibility</p:attrName>
                                        </p:attrNameLst>
                                      </p:cBhvr>
                                      <p:to>
                                        <p:strVal val="visible"/>
                                      </p:to>
                                    </p:set>
                                    <p:anim calcmode="lin" valueType="num">
                                      <p:cBhvr>
                                        <p:cTn id="12" dur="500" fill="hold"/>
                                        <p:tgtEl>
                                          <p:spTgt spid="2052"/>
                                        </p:tgtEl>
                                        <p:attrNameLst>
                                          <p:attrName>ppt_w</p:attrName>
                                        </p:attrNameLst>
                                      </p:cBhvr>
                                      <p:tavLst>
                                        <p:tav tm="0">
                                          <p:val>
                                            <p:fltVal val="0"/>
                                          </p:val>
                                        </p:tav>
                                        <p:tav tm="100000">
                                          <p:val>
                                            <p:strVal val="#ppt_w"/>
                                          </p:val>
                                        </p:tav>
                                      </p:tavLst>
                                    </p:anim>
                                    <p:anim calcmode="lin" valueType="num">
                                      <p:cBhvr>
                                        <p:cTn id="13" dur="500" fill="hold"/>
                                        <p:tgtEl>
                                          <p:spTgt spid="2052"/>
                                        </p:tgtEl>
                                        <p:attrNameLst>
                                          <p:attrName>ppt_h</p:attrName>
                                        </p:attrNameLst>
                                      </p:cBhvr>
                                      <p:tavLst>
                                        <p:tav tm="0">
                                          <p:val>
                                            <p:fltVal val="0"/>
                                          </p:val>
                                        </p:tav>
                                        <p:tav tm="100000">
                                          <p:val>
                                            <p:strVal val="#ppt_h"/>
                                          </p:val>
                                        </p:tav>
                                      </p:tavLst>
                                    </p:anim>
                                    <p:animEffect transition="in" filter="fade">
                                      <p:cBhvr>
                                        <p:cTn id="14" dur="500"/>
                                        <p:tgtEl>
                                          <p:spTgt spid="20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3568" y="908720"/>
            <a:ext cx="7776864" cy="1384995"/>
          </a:xfrm>
          <a:prstGeom prst="rect">
            <a:avLst/>
          </a:prstGeom>
          <a:noFill/>
        </p:spPr>
        <p:txBody>
          <a:bodyPr wrap="square" rtlCol="0">
            <a:spAutoFit/>
          </a:bodyPr>
          <a:lstStyle/>
          <a:p>
            <a:pPr>
              <a:lnSpc>
                <a:spcPct val="200000"/>
              </a:lnSpc>
            </a:pPr>
            <a:r>
              <a:rPr lang="en-US" altLang="zh-CN" b="1" smtClean="0">
                <a:solidFill>
                  <a:schemeClr val="accent5">
                    <a:lumMod val="50000"/>
                  </a:schemeClr>
                </a:solidFill>
                <a:latin typeface="微软雅黑" pitchFamily="34" charset="-122"/>
                <a:ea typeface="微软雅黑" pitchFamily="34" charset="-122"/>
              </a:rPr>
              <a:t>NumPy</a:t>
            </a:r>
            <a:r>
              <a:rPr lang="zh-CN" altLang="en-US" b="1" smtClean="0">
                <a:solidFill>
                  <a:schemeClr val="accent5">
                    <a:lumMod val="50000"/>
                  </a:schemeClr>
                </a:solidFill>
                <a:latin typeface="微软雅黑" pitchFamily="34" charset="-122"/>
                <a:ea typeface="微软雅黑" pitchFamily="34" charset="-122"/>
              </a:rPr>
              <a:t>数组操作</a:t>
            </a:r>
            <a:r>
              <a:rPr lang="en-US" altLang="zh-CN" b="1" smtClean="0">
                <a:solidFill>
                  <a:schemeClr val="accent5">
                    <a:lumMod val="50000"/>
                  </a:schemeClr>
                </a:solidFill>
                <a:latin typeface="微软雅黑" pitchFamily="34" charset="-122"/>
                <a:ea typeface="微软雅黑" pitchFamily="34" charset="-122"/>
              </a:rPr>
              <a:t>—</a:t>
            </a:r>
            <a:r>
              <a:rPr lang="zh-CN" altLang="en-US" b="1" smtClean="0">
                <a:solidFill>
                  <a:schemeClr val="accent5">
                    <a:lumMod val="50000"/>
                  </a:schemeClr>
                </a:solidFill>
                <a:latin typeface="微软雅黑" pitchFamily="34" charset="-122"/>
                <a:ea typeface="微软雅黑" pitchFamily="34" charset="-122"/>
              </a:rPr>
              <a:t>连接数组</a:t>
            </a:r>
            <a:endParaRPr lang="en-US" altLang="zh-CN" b="1" smtClean="0">
              <a:solidFill>
                <a:schemeClr val="accent5">
                  <a:lumMod val="50000"/>
                </a:schemeClr>
              </a:solidFill>
              <a:latin typeface="微软雅黑" pitchFamily="34" charset="-122"/>
              <a:ea typeface="微软雅黑" pitchFamily="34" charset="-122"/>
            </a:endParaRPr>
          </a:p>
          <a:p>
            <a:pPr indent="403225">
              <a:lnSpc>
                <a:spcPct val="150000"/>
              </a:lnSpc>
            </a:pPr>
            <a:r>
              <a:rPr lang="en-US" altLang="zh-CN" sz="1600" smtClean="0">
                <a:solidFill>
                  <a:schemeClr val="accent5">
                    <a:lumMod val="75000"/>
                  </a:schemeClr>
                </a:solidFill>
                <a:latin typeface="微软雅黑" pitchFamily="34" charset="-122"/>
                <a:ea typeface="微软雅黑" pitchFamily="34" charset="-122"/>
              </a:rPr>
              <a:t>Numpy </a:t>
            </a:r>
            <a:r>
              <a:rPr lang="zh-CN" altLang="en-US" sz="1600" smtClean="0">
                <a:solidFill>
                  <a:schemeClr val="accent5">
                    <a:lumMod val="75000"/>
                  </a:schemeClr>
                </a:solidFill>
                <a:latin typeface="微软雅黑" pitchFamily="34" charset="-122"/>
                <a:ea typeface="微软雅黑" pitchFamily="34" charset="-122"/>
              </a:rPr>
              <a:t>连接数组的函数主要有</a:t>
            </a:r>
            <a:r>
              <a:rPr lang="en-US" altLang="zh-CN" sz="1600">
                <a:solidFill>
                  <a:schemeClr val="accent5">
                    <a:lumMod val="75000"/>
                  </a:schemeClr>
                </a:solidFill>
                <a:latin typeface="微软雅黑" pitchFamily="34" charset="-122"/>
                <a:ea typeface="微软雅黑" pitchFamily="34" charset="-122"/>
              </a:rPr>
              <a:t>concatenate</a:t>
            </a:r>
            <a:r>
              <a:rPr lang="zh-CN" altLang="en-US" sz="1600">
                <a:solidFill>
                  <a:schemeClr val="accent5">
                    <a:lumMod val="75000"/>
                  </a:schemeClr>
                </a:solidFill>
                <a:latin typeface="微软雅黑" pitchFamily="34" charset="-122"/>
                <a:ea typeface="微软雅黑" pitchFamily="34" charset="-122"/>
              </a:rPr>
              <a:t>、</a:t>
            </a:r>
            <a:r>
              <a:rPr lang="en-US" altLang="zh-CN" sz="1600">
                <a:solidFill>
                  <a:schemeClr val="accent5">
                    <a:lumMod val="75000"/>
                  </a:schemeClr>
                </a:solidFill>
                <a:latin typeface="微软雅黑" pitchFamily="34" charset="-122"/>
                <a:ea typeface="微软雅黑" pitchFamily="34" charset="-122"/>
              </a:rPr>
              <a:t>stack</a:t>
            </a:r>
            <a:r>
              <a:rPr lang="zh-CN" altLang="en-US" sz="1600">
                <a:solidFill>
                  <a:schemeClr val="accent5">
                    <a:lumMod val="75000"/>
                  </a:schemeClr>
                </a:solidFill>
                <a:latin typeface="微软雅黑" pitchFamily="34" charset="-122"/>
                <a:ea typeface="微软雅黑" pitchFamily="34" charset="-122"/>
              </a:rPr>
              <a:t>、</a:t>
            </a:r>
            <a:r>
              <a:rPr lang="en-US" altLang="zh-CN" sz="1600">
                <a:solidFill>
                  <a:schemeClr val="accent5">
                    <a:lumMod val="75000"/>
                  </a:schemeClr>
                </a:solidFill>
                <a:latin typeface="微软雅黑" pitchFamily="34" charset="-122"/>
                <a:ea typeface="微软雅黑" pitchFamily="34" charset="-122"/>
              </a:rPr>
              <a:t>hstack</a:t>
            </a:r>
            <a:r>
              <a:rPr lang="zh-CN" altLang="en-US" sz="1600">
                <a:solidFill>
                  <a:schemeClr val="accent5">
                    <a:lumMod val="75000"/>
                  </a:schemeClr>
                </a:solidFill>
                <a:latin typeface="微软雅黑" pitchFamily="34" charset="-122"/>
                <a:ea typeface="微软雅黑" pitchFamily="34" charset="-122"/>
              </a:rPr>
              <a:t>、</a:t>
            </a:r>
            <a:r>
              <a:rPr lang="en-US" altLang="zh-CN" sz="1600">
                <a:solidFill>
                  <a:schemeClr val="accent5">
                    <a:lumMod val="75000"/>
                  </a:schemeClr>
                </a:solidFill>
                <a:latin typeface="微软雅黑" pitchFamily="34" charset="-122"/>
                <a:ea typeface="微软雅黑" pitchFamily="34" charset="-122"/>
              </a:rPr>
              <a:t>vstack</a:t>
            </a:r>
            <a:r>
              <a:rPr lang="zh-CN" altLang="en-US" sz="1600" smtClean="0">
                <a:solidFill>
                  <a:schemeClr val="accent5">
                    <a:lumMod val="75000"/>
                  </a:schemeClr>
                </a:solidFill>
                <a:latin typeface="微软雅黑" pitchFamily="34" charset="-122"/>
                <a:ea typeface="微软雅黑" pitchFamily="34" charset="-122"/>
              </a:rPr>
              <a:t>，各自功能分别如下：</a:t>
            </a:r>
            <a:endParaRPr lang="en-US" altLang="zh-CN" sz="1600" smtClean="0">
              <a:solidFill>
                <a:schemeClr val="accent5">
                  <a:lumMod val="75000"/>
                </a:schemeClr>
              </a:solidFill>
              <a:latin typeface="微软雅黑" pitchFamily="34" charset="-122"/>
              <a:ea typeface="微软雅黑" pitchFamily="34" charset="-122"/>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90775" y="2530460"/>
            <a:ext cx="4362450" cy="1790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935600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randombar(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randombar(horizontal)">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3" presetClass="entr" presetSubtype="16" fill="hold" nodeType="clickEffect">
                                  <p:stCondLst>
                                    <p:cond delay="0"/>
                                  </p:stCondLst>
                                  <p:childTnLst>
                                    <p:set>
                                      <p:cBhvr>
                                        <p:cTn id="16" dur="1" fill="hold">
                                          <p:stCondLst>
                                            <p:cond delay="0"/>
                                          </p:stCondLst>
                                        </p:cTn>
                                        <p:tgtEl>
                                          <p:spTgt spid="1026"/>
                                        </p:tgtEl>
                                        <p:attrNameLst>
                                          <p:attrName>style.visibility</p:attrName>
                                        </p:attrNameLst>
                                      </p:cBhvr>
                                      <p:to>
                                        <p:strVal val="visible"/>
                                      </p:to>
                                    </p:set>
                                    <p:anim calcmode="lin" valueType="num">
                                      <p:cBhvr>
                                        <p:cTn id="17" dur="500" fill="hold"/>
                                        <p:tgtEl>
                                          <p:spTgt spid="1026"/>
                                        </p:tgtEl>
                                        <p:attrNameLst>
                                          <p:attrName>ppt_w</p:attrName>
                                        </p:attrNameLst>
                                      </p:cBhvr>
                                      <p:tavLst>
                                        <p:tav tm="0">
                                          <p:val>
                                            <p:fltVal val="0"/>
                                          </p:val>
                                        </p:tav>
                                        <p:tav tm="100000">
                                          <p:val>
                                            <p:strVal val="#ppt_w"/>
                                          </p:val>
                                        </p:tav>
                                      </p:tavLst>
                                    </p:anim>
                                    <p:anim calcmode="lin" valueType="num">
                                      <p:cBhvr>
                                        <p:cTn id="18" dur="500" fill="hold"/>
                                        <p:tgtEl>
                                          <p:spTgt spid="1026"/>
                                        </p:tgtEl>
                                        <p:attrNameLst>
                                          <p:attrName>ppt_h</p:attrName>
                                        </p:attrNameLst>
                                      </p:cBhvr>
                                      <p:tavLst>
                                        <p:tav tm="0">
                                          <p:val>
                                            <p:fltVal val="0"/>
                                          </p:val>
                                        </p:tav>
                                        <p:tav tm="100000">
                                          <p:val>
                                            <p:strVal val="#ppt_h"/>
                                          </p:val>
                                        </p:tav>
                                      </p:tavLst>
                                    </p:anim>
                                    <p:animEffect transition="in" filter="fade">
                                      <p:cBhvr>
                                        <p:cTn id="19"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3568" y="908720"/>
            <a:ext cx="7776864" cy="646331"/>
          </a:xfrm>
          <a:prstGeom prst="rect">
            <a:avLst/>
          </a:prstGeom>
          <a:noFill/>
        </p:spPr>
        <p:txBody>
          <a:bodyPr wrap="square" rtlCol="0">
            <a:spAutoFit/>
          </a:bodyPr>
          <a:lstStyle/>
          <a:p>
            <a:pPr>
              <a:lnSpc>
                <a:spcPct val="200000"/>
              </a:lnSpc>
            </a:pPr>
            <a:r>
              <a:rPr lang="en-US" altLang="zh-CN" b="1" smtClean="0">
                <a:solidFill>
                  <a:schemeClr val="accent5">
                    <a:lumMod val="50000"/>
                  </a:schemeClr>
                </a:solidFill>
                <a:latin typeface="微软雅黑" pitchFamily="34" charset="-122"/>
                <a:ea typeface="微软雅黑" pitchFamily="34" charset="-122"/>
              </a:rPr>
              <a:t>NumPy</a:t>
            </a:r>
            <a:r>
              <a:rPr lang="zh-CN" altLang="en-US" b="1" smtClean="0">
                <a:solidFill>
                  <a:schemeClr val="accent5">
                    <a:lumMod val="50000"/>
                  </a:schemeClr>
                </a:solidFill>
                <a:latin typeface="微软雅黑" pitchFamily="34" charset="-122"/>
                <a:ea typeface="微软雅黑" pitchFamily="34" charset="-122"/>
              </a:rPr>
              <a:t>数组操作</a:t>
            </a:r>
            <a:r>
              <a:rPr lang="en-US" altLang="zh-CN" b="1" smtClean="0">
                <a:solidFill>
                  <a:schemeClr val="accent5">
                    <a:lumMod val="50000"/>
                  </a:schemeClr>
                </a:solidFill>
                <a:latin typeface="微软雅黑" pitchFamily="34" charset="-122"/>
                <a:ea typeface="微软雅黑" pitchFamily="34" charset="-122"/>
              </a:rPr>
              <a:t>—</a:t>
            </a:r>
            <a:r>
              <a:rPr lang="zh-CN" altLang="en-US" b="1" smtClean="0">
                <a:solidFill>
                  <a:schemeClr val="accent5">
                    <a:lumMod val="50000"/>
                  </a:schemeClr>
                </a:solidFill>
                <a:latin typeface="微软雅黑" pitchFamily="34" charset="-122"/>
                <a:ea typeface="微软雅黑" pitchFamily="34" charset="-122"/>
              </a:rPr>
              <a:t>连接数组</a:t>
            </a:r>
            <a:r>
              <a:rPr lang="en-US" altLang="zh-CN" b="1" smtClean="0">
                <a:solidFill>
                  <a:schemeClr val="accent5">
                    <a:lumMod val="50000"/>
                  </a:schemeClr>
                </a:solidFill>
                <a:latin typeface="微软雅黑" pitchFamily="34" charset="-122"/>
                <a:ea typeface="微软雅黑" pitchFamily="34" charset="-122"/>
              </a:rPr>
              <a:t>-</a:t>
            </a:r>
            <a:r>
              <a:rPr lang="zh-CN" altLang="en-US" b="1" smtClean="0">
                <a:solidFill>
                  <a:schemeClr val="accent5">
                    <a:lumMod val="50000"/>
                  </a:schemeClr>
                </a:solidFill>
                <a:latin typeface="微软雅黑" pitchFamily="34" charset="-122"/>
                <a:ea typeface="微软雅黑" pitchFamily="34" charset="-122"/>
              </a:rPr>
              <a:t>例</a:t>
            </a:r>
            <a:endParaRPr lang="en-US" altLang="zh-CN" b="1" smtClean="0">
              <a:solidFill>
                <a:schemeClr val="accent5">
                  <a:lumMod val="50000"/>
                </a:schemeClr>
              </a:solidFill>
              <a:latin typeface="微软雅黑" pitchFamily="34" charset="-122"/>
              <a:ea typeface="微软雅黑" pitchFamily="34" charset="-122"/>
            </a:endParaRPr>
          </a:p>
        </p:txBody>
      </p:sp>
      <p:pic>
        <p:nvPicPr>
          <p:cNvPr id="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672" y="1844824"/>
            <a:ext cx="3554363" cy="21964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78091" y="1844824"/>
            <a:ext cx="1651726" cy="32772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735905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randombar(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p:cTn id="12" dur="500" fill="hold"/>
                                        <p:tgtEl>
                                          <p:spTgt spid="2"/>
                                        </p:tgtEl>
                                        <p:attrNameLst>
                                          <p:attrName>ppt_w</p:attrName>
                                        </p:attrNameLst>
                                      </p:cBhvr>
                                      <p:tavLst>
                                        <p:tav tm="0">
                                          <p:val>
                                            <p:fltVal val="0"/>
                                          </p:val>
                                        </p:tav>
                                        <p:tav tm="100000">
                                          <p:val>
                                            <p:strVal val="#ppt_w"/>
                                          </p:val>
                                        </p:tav>
                                      </p:tavLst>
                                    </p:anim>
                                    <p:anim calcmode="lin" valueType="num">
                                      <p:cBhvr>
                                        <p:cTn id="13" dur="500" fill="hold"/>
                                        <p:tgtEl>
                                          <p:spTgt spid="2"/>
                                        </p:tgtEl>
                                        <p:attrNameLst>
                                          <p:attrName>ppt_h</p:attrName>
                                        </p:attrNameLst>
                                      </p:cBhvr>
                                      <p:tavLst>
                                        <p:tav tm="0">
                                          <p:val>
                                            <p:fltVal val="0"/>
                                          </p:val>
                                        </p:tav>
                                        <p:tav tm="100000">
                                          <p:val>
                                            <p:strVal val="#ppt_h"/>
                                          </p:val>
                                        </p:tav>
                                      </p:tavLst>
                                    </p:anim>
                                    <p:animEffect transition="in" filter="fade">
                                      <p:cBhvr>
                                        <p:cTn id="14" dur="500"/>
                                        <p:tgtEl>
                                          <p:spTgt spid="2"/>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nodeType="clickEffect">
                                  <p:stCondLst>
                                    <p:cond delay="0"/>
                                  </p:stCondLst>
                                  <p:childTnLst>
                                    <p:set>
                                      <p:cBhvr>
                                        <p:cTn id="18" dur="1" fill="hold">
                                          <p:stCondLst>
                                            <p:cond delay="0"/>
                                          </p:stCondLst>
                                        </p:cTn>
                                        <p:tgtEl>
                                          <p:spTgt spid="2053"/>
                                        </p:tgtEl>
                                        <p:attrNameLst>
                                          <p:attrName>style.visibility</p:attrName>
                                        </p:attrNameLst>
                                      </p:cBhvr>
                                      <p:to>
                                        <p:strVal val="visible"/>
                                      </p:to>
                                    </p:set>
                                    <p:anim calcmode="lin" valueType="num">
                                      <p:cBhvr>
                                        <p:cTn id="19" dur="500" fill="hold"/>
                                        <p:tgtEl>
                                          <p:spTgt spid="2053"/>
                                        </p:tgtEl>
                                        <p:attrNameLst>
                                          <p:attrName>ppt_w</p:attrName>
                                        </p:attrNameLst>
                                      </p:cBhvr>
                                      <p:tavLst>
                                        <p:tav tm="0">
                                          <p:val>
                                            <p:fltVal val="0"/>
                                          </p:val>
                                        </p:tav>
                                        <p:tav tm="100000">
                                          <p:val>
                                            <p:strVal val="#ppt_w"/>
                                          </p:val>
                                        </p:tav>
                                      </p:tavLst>
                                    </p:anim>
                                    <p:anim calcmode="lin" valueType="num">
                                      <p:cBhvr>
                                        <p:cTn id="20" dur="500" fill="hold"/>
                                        <p:tgtEl>
                                          <p:spTgt spid="2053"/>
                                        </p:tgtEl>
                                        <p:attrNameLst>
                                          <p:attrName>ppt_h</p:attrName>
                                        </p:attrNameLst>
                                      </p:cBhvr>
                                      <p:tavLst>
                                        <p:tav tm="0">
                                          <p:val>
                                            <p:fltVal val="0"/>
                                          </p:val>
                                        </p:tav>
                                        <p:tav tm="100000">
                                          <p:val>
                                            <p:strVal val="#ppt_h"/>
                                          </p:val>
                                        </p:tav>
                                      </p:tavLst>
                                    </p:anim>
                                    <p:animEffect transition="in" filter="fade">
                                      <p:cBhvr>
                                        <p:cTn id="21" dur="500"/>
                                        <p:tgtEl>
                                          <p:spTgt spid="20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3568" y="908720"/>
            <a:ext cx="7776864" cy="1015663"/>
          </a:xfrm>
          <a:prstGeom prst="rect">
            <a:avLst/>
          </a:prstGeom>
          <a:noFill/>
        </p:spPr>
        <p:txBody>
          <a:bodyPr wrap="square" rtlCol="0">
            <a:spAutoFit/>
          </a:bodyPr>
          <a:lstStyle/>
          <a:p>
            <a:pPr>
              <a:lnSpc>
                <a:spcPct val="200000"/>
              </a:lnSpc>
            </a:pPr>
            <a:r>
              <a:rPr lang="en-US" altLang="zh-CN" b="1" smtClean="0">
                <a:solidFill>
                  <a:schemeClr val="accent5">
                    <a:lumMod val="50000"/>
                  </a:schemeClr>
                </a:solidFill>
                <a:latin typeface="微软雅黑" pitchFamily="34" charset="-122"/>
                <a:ea typeface="微软雅黑" pitchFamily="34" charset="-122"/>
              </a:rPr>
              <a:t>NumPy</a:t>
            </a:r>
            <a:r>
              <a:rPr lang="zh-CN" altLang="en-US" b="1" smtClean="0">
                <a:solidFill>
                  <a:schemeClr val="accent5">
                    <a:lumMod val="50000"/>
                  </a:schemeClr>
                </a:solidFill>
                <a:latin typeface="微软雅黑" pitchFamily="34" charset="-122"/>
                <a:ea typeface="微软雅黑" pitchFamily="34" charset="-122"/>
              </a:rPr>
              <a:t>数组操作</a:t>
            </a:r>
            <a:r>
              <a:rPr lang="en-US" altLang="zh-CN" b="1" smtClean="0">
                <a:solidFill>
                  <a:schemeClr val="accent5">
                    <a:lumMod val="50000"/>
                  </a:schemeClr>
                </a:solidFill>
                <a:latin typeface="微软雅黑" pitchFamily="34" charset="-122"/>
                <a:ea typeface="微软雅黑" pitchFamily="34" charset="-122"/>
              </a:rPr>
              <a:t>—</a:t>
            </a:r>
            <a:r>
              <a:rPr lang="zh-CN" altLang="en-US" b="1" smtClean="0">
                <a:solidFill>
                  <a:schemeClr val="accent5">
                    <a:lumMod val="50000"/>
                  </a:schemeClr>
                </a:solidFill>
                <a:latin typeface="微软雅黑" pitchFamily="34" charset="-122"/>
                <a:ea typeface="微软雅黑" pitchFamily="34" charset="-122"/>
              </a:rPr>
              <a:t>分割数组</a:t>
            </a:r>
            <a:endParaRPr lang="en-US" altLang="zh-CN" b="1" smtClean="0">
              <a:solidFill>
                <a:schemeClr val="accent5">
                  <a:lumMod val="50000"/>
                </a:schemeClr>
              </a:solidFill>
              <a:latin typeface="微软雅黑" pitchFamily="34" charset="-122"/>
              <a:ea typeface="微软雅黑" pitchFamily="34" charset="-122"/>
            </a:endParaRPr>
          </a:p>
          <a:p>
            <a:pPr indent="403225">
              <a:lnSpc>
                <a:spcPct val="150000"/>
              </a:lnSpc>
            </a:pPr>
            <a:r>
              <a:rPr lang="en-US" altLang="zh-CN" sz="1600" smtClean="0">
                <a:solidFill>
                  <a:schemeClr val="accent5">
                    <a:lumMod val="75000"/>
                  </a:schemeClr>
                </a:solidFill>
                <a:latin typeface="微软雅黑" pitchFamily="34" charset="-122"/>
                <a:ea typeface="微软雅黑" pitchFamily="34" charset="-122"/>
              </a:rPr>
              <a:t>Numpy </a:t>
            </a:r>
            <a:r>
              <a:rPr lang="zh-CN" altLang="en-US" sz="1600" smtClean="0">
                <a:solidFill>
                  <a:schemeClr val="accent5">
                    <a:lumMod val="75000"/>
                  </a:schemeClr>
                </a:solidFill>
                <a:latin typeface="微软雅黑" pitchFamily="34" charset="-122"/>
                <a:ea typeface="微软雅黑" pitchFamily="34" charset="-122"/>
              </a:rPr>
              <a:t>分割数组的函数主要有</a:t>
            </a:r>
            <a:r>
              <a:rPr lang="en-US" altLang="zh-CN" sz="1600">
                <a:solidFill>
                  <a:schemeClr val="accent5">
                    <a:lumMod val="75000"/>
                  </a:schemeClr>
                </a:solidFill>
                <a:latin typeface="微软雅黑" pitchFamily="34" charset="-122"/>
                <a:ea typeface="微软雅黑" pitchFamily="34" charset="-122"/>
              </a:rPr>
              <a:t>split</a:t>
            </a:r>
            <a:r>
              <a:rPr lang="zh-CN" altLang="en-US" sz="1600">
                <a:solidFill>
                  <a:schemeClr val="accent5">
                    <a:lumMod val="75000"/>
                  </a:schemeClr>
                </a:solidFill>
                <a:latin typeface="微软雅黑" pitchFamily="34" charset="-122"/>
                <a:ea typeface="微软雅黑" pitchFamily="34" charset="-122"/>
              </a:rPr>
              <a:t>、</a:t>
            </a:r>
            <a:r>
              <a:rPr lang="en-US" altLang="zh-CN" sz="1600">
                <a:solidFill>
                  <a:schemeClr val="accent5">
                    <a:lumMod val="75000"/>
                  </a:schemeClr>
                </a:solidFill>
                <a:latin typeface="微软雅黑" pitchFamily="34" charset="-122"/>
                <a:ea typeface="微软雅黑" pitchFamily="34" charset="-122"/>
              </a:rPr>
              <a:t>hsplit</a:t>
            </a:r>
            <a:r>
              <a:rPr lang="zh-CN" altLang="en-US" sz="1600">
                <a:solidFill>
                  <a:schemeClr val="accent5">
                    <a:lumMod val="75000"/>
                  </a:schemeClr>
                </a:solidFill>
                <a:latin typeface="微软雅黑" pitchFamily="34" charset="-122"/>
                <a:ea typeface="微软雅黑" pitchFamily="34" charset="-122"/>
              </a:rPr>
              <a:t>、</a:t>
            </a:r>
            <a:r>
              <a:rPr lang="en-US" altLang="zh-CN" sz="1600">
                <a:solidFill>
                  <a:schemeClr val="accent5">
                    <a:lumMod val="75000"/>
                  </a:schemeClr>
                </a:solidFill>
                <a:latin typeface="微软雅黑" pitchFamily="34" charset="-122"/>
                <a:ea typeface="微软雅黑" pitchFamily="34" charset="-122"/>
              </a:rPr>
              <a:t>vsplit</a:t>
            </a:r>
            <a:r>
              <a:rPr lang="zh-CN" altLang="en-US" sz="1600" smtClean="0">
                <a:solidFill>
                  <a:schemeClr val="accent5">
                    <a:lumMod val="75000"/>
                  </a:schemeClr>
                </a:solidFill>
                <a:latin typeface="微软雅黑" pitchFamily="34" charset="-122"/>
                <a:ea typeface="微软雅黑" pitchFamily="34" charset="-122"/>
              </a:rPr>
              <a:t>，各自功能分别如下：</a:t>
            </a:r>
            <a:endParaRPr lang="en-US" altLang="zh-CN" sz="1600" smtClean="0">
              <a:solidFill>
                <a:schemeClr val="accent5">
                  <a:lumMod val="75000"/>
                </a:schemeClr>
              </a:solidFill>
              <a:latin typeface="微软雅黑" pitchFamily="34" charset="-122"/>
              <a:ea typeface="微软雅黑" pitchFamily="34" charset="-122"/>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15816" y="2204864"/>
            <a:ext cx="3312368" cy="12264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381999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randombar(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randombar(horizontal)">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3" presetClass="entr" presetSubtype="16" fill="hold" nodeType="clickEffect">
                                  <p:stCondLst>
                                    <p:cond delay="0"/>
                                  </p:stCondLst>
                                  <p:childTnLst>
                                    <p:set>
                                      <p:cBhvr>
                                        <p:cTn id="16" dur="1" fill="hold">
                                          <p:stCondLst>
                                            <p:cond delay="0"/>
                                          </p:stCondLst>
                                        </p:cTn>
                                        <p:tgtEl>
                                          <p:spTgt spid="3074"/>
                                        </p:tgtEl>
                                        <p:attrNameLst>
                                          <p:attrName>style.visibility</p:attrName>
                                        </p:attrNameLst>
                                      </p:cBhvr>
                                      <p:to>
                                        <p:strVal val="visible"/>
                                      </p:to>
                                    </p:set>
                                    <p:anim calcmode="lin" valueType="num">
                                      <p:cBhvr>
                                        <p:cTn id="17" dur="500" fill="hold"/>
                                        <p:tgtEl>
                                          <p:spTgt spid="3074"/>
                                        </p:tgtEl>
                                        <p:attrNameLst>
                                          <p:attrName>ppt_w</p:attrName>
                                        </p:attrNameLst>
                                      </p:cBhvr>
                                      <p:tavLst>
                                        <p:tav tm="0">
                                          <p:val>
                                            <p:fltVal val="0"/>
                                          </p:val>
                                        </p:tav>
                                        <p:tav tm="100000">
                                          <p:val>
                                            <p:strVal val="#ppt_w"/>
                                          </p:val>
                                        </p:tav>
                                      </p:tavLst>
                                    </p:anim>
                                    <p:anim calcmode="lin" valueType="num">
                                      <p:cBhvr>
                                        <p:cTn id="18" dur="500" fill="hold"/>
                                        <p:tgtEl>
                                          <p:spTgt spid="3074"/>
                                        </p:tgtEl>
                                        <p:attrNameLst>
                                          <p:attrName>ppt_h</p:attrName>
                                        </p:attrNameLst>
                                      </p:cBhvr>
                                      <p:tavLst>
                                        <p:tav tm="0">
                                          <p:val>
                                            <p:fltVal val="0"/>
                                          </p:val>
                                        </p:tav>
                                        <p:tav tm="100000">
                                          <p:val>
                                            <p:strVal val="#ppt_h"/>
                                          </p:val>
                                        </p:tav>
                                      </p:tavLst>
                                    </p:anim>
                                    <p:animEffect transition="in" filter="fade">
                                      <p:cBhvr>
                                        <p:cTn id="19" dur="500"/>
                                        <p:tgtEl>
                                          <p:spTgt spid="30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3568" y="908720"/>
            <a:ext cx="7776864" cy="646331"/>
          </a:xfrm>
          <a:prstGeom prst="rect">
            <a:avLst/>
          </a:prstGeom>
          <a:noFill/>
        </p:spPr>
        <p:txBody>
          <a:bodyPr wrap="square" rtlCol="0">
            <a:spAutoFit/>
          </a:bodyPr>
          <a:lstStyle/>
          <a:p>
            <a:pPr>
              <a:lnSpc>
                <a:spcPct val="200000"/>
              </a:lnSpc>
            </a:pPr>
            <a:r>
              <a:rPr lang="en-US" altLang="zh-CN" b="1" smtClean="0">
                <a:solidFill>
                  <a:schemeClr val="accent5">
                    <a:lumMod val="50000"/>
                  </a:schemeClr>
                </a:solidFill>
                <a:latin typeface="微软雅黑" pitchFamily="34" charset="-122"/>
                <a:ea typeface="微软雅黑" pitchFamily="34" charset="-122"/>
              </a:rPr>
              <a:t>NumPy</a:t>
            </a:r>
            <a:r>
              <a:rPr lang="zh-CN" altLang="en-US" b="1" smtClean="0">
                <a:solidFill>
                  <a:schemeClr val="accent5">
                    <a:lumMod val="50000"/>
                  </a:schemeClr>
                </a:solidFill>
                <a:latin typeface="微软雅黑" pitchFamily="34" charset="-122"/>
                <a:ea typeface="微软雅黑" pitchFamily="34" charset="-122"/>
              </a:rPr>
              <a:t>数组操作</a:t>
            </a:r>
            <a:r>
              <a:rPr lang="en-US" altLang="zh-CN" b="1" smtClean="0">
                <a:solidFill>
                  <a:schemeClr val="accent5">
                    <a:lumMod val="50000"/>
                  </a:schemeClr>
                </a:solidFill>
                <a:latin typeface="微软雅黑" pitchFamily="34" charset="-122"/>
                <a:ea typeface="微软雅黑" pitchFamily="34" charset="-122"/>
              </a:rPr>
              <a:t>—</a:t>
            </a:r>
            <a:r>
              <a:rPr lang="zh-CN" altLang="en-US" b="1" smtClean="0">
                <a:solidFill>
                  <a:schemeClr val="accent5">
                    <a:lumMod val="50000"/>
                  </a:schemeClr>
                </a:solidFill>
                <a:latin typeface="微软雅黑" pitchFamily="34" charset="-122"/>
                <a:ea typeface="微软雅黑" pitchFamily="34" charset="-122"/>
              </a:rPr>
              <a:t>分割数组</a:t>
            </a:r>
            <a:r>
              <a:rPr lang="en-US" altLang="zh-CN" b="1" smtClean="0">
                <a:solidFill>
                  <a:schemeClr val="accent5">
                    <a:lumMod val="50000"/>
                  </a:schemeClr>
                </a:solidFill>
                <a:latin typeface="微软雅黑" pitchFamily="34" charset="-122"/>
                <a:ea typeface="微软雅黑" pitchFamily="34" charset="-122"/>
              </a:rPr>
              <a:t>-</a:t>
            </a:r>
            <a:r>
              <a:rPr lang="zh-CN" altLang="en-US" b="1" smtClean="0">
                <a:solidFill>
                  <a:schemeClr val="accent5">
                    <a:lumMod val="50000"/>
                  </a:schemeClr>
                </a:solidFill>
                <a:latin typeface="微软雅黑" pitchFamily="34" charset="-122"/>
                <a:ea typeface="微软雅黑" pitchFamily="34" charset="-122"/>
              </a:rPr>
              <a:t>例</a:t>
            </a:r>
            <a:endParaRPr lang="en-US" altLang="zh-CN" b="1" smtClean="0">
              <a:solidFill>
                <a:schemeClr val="accent5">
                  <a:lumMod val="50000"/>
                </a:schemeClr>
              </a:solidFill>
              <a:latin typeface="微软雅黑" pitchFamily="34" charset="-122"/>
              <a:ea typeface="微软雅黑" pitchFamily="34" charset="-122"/>
            </a:endParaRP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9320" y="1772816"/>
            <a:ext cx="2746655" cy="22356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88024" y="1772816"/>
            <a:ext cx="2664296" cy="196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597573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randombar(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nodeType="clickEffect">
                                  <p:stCondLst>
                                    <p:cond delay="0"/>
                                  </p:stCondLst>
                                  <p:childTnLst>
                                    <p:set>
                                      <p:cBhvr>
                                        <p:cTn id="11" dur="1" fill="hold">
                                          <p:stCondLst>
                                            <p:cond delay="0"/>
                                          </p:stCondLst>
                                        </p:cTn>
                                        <p:tgtEl>
                                          <p:spTgt spid="4098"/>
                                        </p:tgtEl>
                                        <p:attrNameLst>
                                          <p:attrName>style.visibility</p:attrName>
                                        </p:attrNameLst>
                                      </p:cBhvr>
                                      <p:to>
                                        <p:strVal val="visible"/>
                                      </p:to>
                                    </p:set>
                                    <p:anim calcmode="lin" valueType="num">
                                      <p:cBhvr>
                                        <p:cTn id="12" dur="500" fill="hold"/>
                                        <p:tgtEl>
                                          <p:spTgt spid="4098"/>
                                        </p:tgtEl>
                                        <p:attrNameLst>
                                          <p:attrName>ppt_w</p:attrName>
                                        </p:attrNameLst>
                                      </p:cBhvr>
                                      <p:tavLst>
                                        <p:tav tm="0">
                                          <p:val>
                                            <p:fltVal val="0"/>
                                          </p:val>
                                        </p:tav>
                                        <p:tav tm="100000">
                                          <p:val>
                                            <p:strVal val="#ppt_w"/>
                                          </p:val>
                                        </p:tav>
                                      </p:tavLst>
                                    </p:anim>
                                    <p:anim calcmode="lin" valueType="num">
                                      <p:cBhvr>
                                        <p:cTn id="13" dur="500" fill="hold"/>
                                        <p:tgtEl>
                                          <p:spTgt spid="4098"/>
                                        </p:tgtEl>
                                        <p:attrNameLst>
                                          <p:attrName>ppt_h</p:attrName>
                                        </p:attrNameLst>
                                      </p:cBhvr>
                                      <p:tavLst>
                                        <p:tav tm="0">
                                          <p:val>
                                            <p:fltVal val="0"/>
                                          </p:val>
                                        </p:tav>
                                        <p:tav tm="100000">
                                          <p:val>
                                            <p:strVal val="#ppt_h"/>
                                          </p:val>
                                        </p:tav>
                                      </p:tavLst>
                                    </p:anim>
                                    <p:animEffect transition="in" filter="fade">
                                      <p:cBhvr>
                                        <p:cTn id="14" dur="500"/>
                                        <p:tgtEl>
                                          <p:spTgt spid="4098"/>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nodeType="clickEffect">
                                  <p:stCondLst>
                                    <p:cond delay="0"/>
                                  </p:stCondLst>
                                  <p:childTnLst>
                                    <p:set>
                                      <p:cBhvr>
                                        <p:cTn id="18" dur="1" fill="hold">
                                          <p:stCondLst>
                                            <p:cond delay="0"/>
                                          </p:stCondLst>
                                        </p:cTn>
                                        <p:tgtEl>
                                          <p:spTgt spid="4099"/>
                                        </p:tgtEl>
                                        <p:attrNameLst>
                                          <p:attrName>style.visibility</p:attrName>
                                        </p:attrNameLst>
                                      </p:cBhvr>
                                      <p:to>
                                        <p:strVal val="visible"/>
                                      </p:to>
                                    </p:set>
                                    <p:anim calcmode="lin" valueType="num">
                                      <p:cBhvr>
                                        <p:cTn id="19" dur="500" fill="hold"/>
                                        <p:tgtEl>
                                          <p:spTgt spid="4099"/>
                                        </p:tgtEl>
                                        <p:attrNameLst>
                                          <p:attrName>ppt_w</p:attrName>
                                        </p:attrNameLst>
                                      </p:cBhvr>
                                      <p:tavLst>
                                        <p:tav tm="0">
                                          <p:val>
                                            <p:fltVal val="0"/>
                                          </p:val>
                                        </p:tav>
                                        <p:tav tm="100000">
                                          <p:val>
                                            <p:strVal val="#ppt_w"/>
                                          </p:val>
                                        </p:tav>
                                      </p:tavLst>
                                    </p:anim>
                                    <p:anim calcmode="lin" valueType="num">
                                      <p:cBhvr>
                                        <p:cTn id="20" dur="500" fill="hold"/>
                                        <p:tgtEl>
                                          <p:spTgt spid="4099"/>
                                        </p:tgtEl>
                                        <p:attrNameLst>
                                          <p:attrName>ppt_h</p:attrName>
                                        </p:attrNameLst>
                                      </p:cBhvr>
                                      <p:tavLst>
                                        <p:tav tm="0">
                                          <p:val>
                                            <p:fltVal val="0"/>
                                          </p:val>
                                        </p:tav>
                                        <p:tav tm="100000">
                                          <p:val>
                                            <p:strVal val="#ppt_h"/>
                                          </p:val>
                                        </p:tav>
                                      </p:tavLst>
                                    </p:anim>
                                    <p:animEffect transition="in" filter="fade">
                                      <p:cBhvr>
                                        <p:cTn id="21" dur="500"/>
                                        <p:tgtEl>
                                          <p:spTgt spid="40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3568" y="908720"/>
            <a:ext cx="7776864" cy="1384995"/>
          </a:xfrm>
          <a:prstGeom prst="rect">
            <a:avLst/>
          </a:prstGeom>
          <a:noFill/>
        </p:spPr>
        <p:txBody>
          <a:bodyPr wrap="square" rtlCol="0">
            <a:spAutoFit/>
          </a:bodyPr>
          <a:lstStyle/>
          <a:p>
            <a:pPr>
              <a:lnSpc>
                <a:spcPct val="200000"/>
              </a:lnSpc>
            </a:pPr>
            <a:r>
              <a:rPr lang="en-US" altLang="zh-CN" b="1" smtClean="0">
                <a:solidFill>
                  <a:schemeClr val="accent5">
                    <a:lumMod val="50000"/>
                  </a:schemeClr>
                </a:solidFill>
                <a:latin typeface="微软雅黑" pitchFamily="34" charset="-122"/>
                <a:ea typeface="微软雅黑" pitchFamily="34" charset="-122"/>
              </a:rPr>
              <a:t>NumPy</a:t>
            </a:r>
            <a:r>
              <a:rPr lang="zh-CN" altLang="en-US" b="1" smtClean="0">
                <a:solidFill>
                  <a:schemeClr val="accent5">
                    <a:lumMod val="50000"/>
                  </a:schemeClr>
                </a:solidFill>
                <a:latin typeface="微软雅黑" pitchFamily="34" charset="-122"/>
                <a:ea typeface="微软雅黑" pitchFamily="34" charset="-122"/>
              </a:rPr>
              <a:t>数组操作</a:t>
            </a:r>
            <a:r>
              <a:rPr lang="en-US" altLang="zh-CN" b="1" smtClean="0">
                <a:solidFill>
                  <a:schemeClr val="accent5">
                    <a:lumMod val="50000"/>
                  </a:schemeClr>
                </a:solidFill>
                <a:latin typeface="微软雅黑" pitchFamily="34" charset="-122"/>
                <a:ea typeface="微软雅黑" pitchFamily="34" charset="-122"/>
              </a:rPr>
              <a:t>—</a:t>
            </a:r>
            <a:r>
              <a:rPr lang="zh-CN" altLang="en-US" b="1" smtClean="0">
                <a:solidFill>
                  <a:schemeClr val="accent5">
                    <a:lumMod val="50000"/>
                  </a:schemeClr>
                </a:solidFill>
                <a:latin typeface="微软雅黑" pitchFamily="34" charset="-122"/>
                <a:ea typeface="微软雅黑" pitchFamily="34" charset="-122"/>
              </a:rPr>
              <a:t>数组的添加与删除</a:t>
            </a:r>
            <a:endParaRPr lang="en-US" altLang="zh-CN" b="1" smtClean="0">
              <a:solidFill>
                <a:schemeClr val="accent5">
                  <a:lumMod val="50000"/>
                </a:schemeClr>
              </a:solidFill>
              <a:latin typeface="微软雅黑" pitchFamily="34" charset="-122"/>
              <a:ea typeface="微软雅黑" pitchFamily="34" charset="-122"/>
            </a:endParaRPr>
          </a:p>
          <a:p>
            <a:pPr indent="403225">
              <a:lnSpc>
                <a:spcPct val="150000"/>
              </a:lnSpc>
            </a:pPr>
            <a:r>
              <a:rPr lang="en-US" altLang="zh-CN" sz="1600" smtClean="0">
                <a:solidFill>
                  <a:schemeClr val="accent5">
                    <a:lumMod val="75000"/>
                  </a:schemeClr>
                </a:solidFill>
                <a:latin typeface="微软雅黑" pitchFamily="34" charset="-122"/>
                <a:ea typeface="微软雅黑" pitchFamily="34" charset="-122"/>
              </a:rPr>
              <a:t>Numpy </a:t>
            </a:r>
            <a:r>
              <a:rPr lang="zh-CN" altLang="en-US" sz="1600" smtClean="0">
                <a:solidFill>
                  <a:schemeClr val="accent5">
                    <a:lumMod val="75000"/>
                  </a:schemeClr>
                </a:solidFill>
                <a:latin typeface="微软雅黑" pitchFamily="34" charset="-122"/>
                <a:ea typeface="微软雅黑" pitchFamily="34" charset="-122"/>
              </a:rPr>
              <a:t>数组添加与删除的函数主要有</a:t>
            </a:r>
            <a:r>
              <a:rPr lang="en-US" altLang="zh-CN" sz="1600">
                <a:solidFill>
                  <a:schemeClr val="accent5">
                    <a:lumMod val="75000"/>
                  </a:schemeClr>
                </a:solidFill>
                <a:latin typeface="微软雅黑" pitchFamily="34" charset="-122"/>
                <a:ea typeface="微软雅黑" pitchFamily="34" charset="-122"/>
              </a:rPr>
              <a:t>resize</a:t>
            </a:r>
            <a:r>
              <a:rPr lang="zh-CN" altLang="en-US" sz="1600">
                <a:solidFill>
                  <a:schemeClr val="accent5">
                    <a:lumMod val="75000"/>
                  </a:schemeClr>
                </a:solidFill>
                <a:latin typeface="微软雅黑" pitchFamily="34" charset="-122"/>
                <a:ea typeface="微软雅黑" pitchFamily="34" charset="-122"/>
              </a:rPr>
              <a:t>、</a:t>
            </a:r>
            <a:r>
              <a:rPr lang="en-US" altLang="zh-CN" sz="1600">
                <a:solidFill>
                  <a:schemeClr val="accent5">
                    <a:lumMod val="75000"/>
                  </a:schemeClr>
                </a:solidFill>
                <a:latin typeface="微软雅黑" pitchFamily="34" charset="-122"/>
                <a:ea typeface="微软雅黑" pitchFamily="34" charset="-122"/>
              </a:rPr>
              <a:t>append</a:t>
            </a:r>
            <a:r>
              <a:rPr lang="zh-CN" altLang="en-US" sz="1600">
                <a:solidFill>
                  <a:schemeClr val="accent5">
                    <a:lumMod val="75000"/>
                  </a:schemeClr>
                </a:solidFill>
                <a:latin typeface="微软雅黑" pitchFamily="34" charset="-122"/>
                <a:ea typeface="微软雅黑" pitchFamily="34" charset="-122"/>
              </a:rPr>
              <a:t>、</a:t>
            </a:r>
            <a:r>
              <a:rPr lang="en-US" altLang="zh-CN" sz="1600">
                <a:solidFill>
                  <a:schemeClr val="accent5">
                    <a:lumMod val="75000"/>
                  </a:schemeClr>
                </a:solidFill>
                <a:latin typeface="微软雅黑" pitchFamily="34" charset="-122"/>
                <a:ea typeface="微软雅黑" pitchFamily="34" charset="-122"/>
              </a:rPr>
              <a:t>insert</a:t>
            </a:r>
            <a:r>
              <a:rPr lang="zh-CN" altLang="en-US" sz="1600">
                <a:solidFill>
                  <a:schemeClr val="accent5">
                    <a:lumMod val="75000"/>
                  </a:schemeClr>
                </a:solidFill>
                <a:latin typeface="微软雅黑" pitchFamily="34" charset="-122"/>
                <a:ea typeface="微软雅黑" pitchFamily="34" charset="-122"/>
              </a:rPr>
              <a:t>、</a:t>
            </a:r>
            <a:r>
              <a:rPr lang="en-US" altLang="zh-CN" sz="1600">
                <a:solidFill>
                  <a:schemeClr val="accent5">
                    <a:lumMod val="75000"/>
                  </a:schemeClr>
                </a:solidFill>
                <a:latin typeface="微软雅黑" pitchFamily="34" charset="-122"/>
                <a:ea typeface="微软雅黑" pitchFamily="34" charset="-122"/>
              </a:rPr>
              <a:t>delete</a:t>
            </a:r>
            <a:r>
              <a:rPr lang="zh-CN" altLang="en-US" sz="1600">
                <a:solidFill>
                  <a:schemeClr val="accent5">
                    <a:lumMod val="75000"/>
                  </a:schemeClr>
                </a:solidFill>
                <a:latin typeface="微软雅黑" pitchFamily="34" charset="-122"/>
                <a:ea typeface="微软雅黑" pitchFamily="34" charset="-122"/>
              </a:rPr>
              <a:t>、</a:t>
            </a:r>
            <a:r>
              <a:rPr lang="en-US" altLang="zh-CN" sz="1600">
                <a:solidFill>
                  <a:schemeClr val="accent5">
                    <a:lumMod val="75000"/>
                  </a:schemeClr>
                </a:solidFill>
                <a:latin typeface="微软雅黑" pitchFamily="34" charset="-122"/>
                <a:ea typeface="微软雅黑" pitchFamily="34" charset="-122"/>
              </a:rPr>
              <a:t>unique</a:t>
            </a:r>
            <a:r>
              <a:rPr lang="zh-CN" altLang="en-US" sz="1600" smtClean="0">
                <a:solidFill>
                  <a:schemeClr val="accent5">
                    <a:lumMod val="75000"/>
                  </a:schemeClr>
                </a:solidFill>
                <a:latin typeface="微软雅黑" pitchFamily="34" charset="-122"/>
                <a:ea typeface="微软雅黑" pitchFamily="34" charset="-122"/>
              </a:rPr>
              <a:t>，各自功能分别如下：</a:t>
            </a:r>
            <a:endParaRPr lang="en-US" altLang="zh-CN" sz="1600" smtClean="0">
              <a:solidFill>
                <a:schemeClr val="accent5">
                  <a:lumMod val="75000"/>
                </a:schemeClr>
              </a:solidFill>
              <a:latin typeface="微软雅黑" pitchFamily="34" charset="-122"/>
              <a:ea typeface="微软雅黑" pitchFamily="34" charset="-122"/>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81238" y="2348880"/>
            <a:ext cx="3181524" cy="17726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437160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randombar(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randombar(horizontal)">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3" presetClass="entr" presetSubtype="16" fill="hold" nodeType="clickEffect">
                                  <p:stCondLst>
                                    <p:cond delay="0"/>
                                  </p:stCondLst>
                                  <p:childTnLst>
                                    <p:set>
                                      <p:cBhvr>
                                        <p:cTn id="16" dur="1" fill="hold">
                                          <p:stCondLst>
                                            <p:cond delay="0"/>
                                          </p:stCondLst>
                                        </p:cTn>
                                        <p:tgtEl>
                                          <p:spTgt spid="5122"/>
                                        </p:tgtEl>
                                        <p:attrNameLst>
                                          <p:attrName>style.visibility</p:attrName>
                                        </p:attrNameLst>
                                      </p:cBhvr>
                                      <p:to>
                                        <p:strVal val="visible"/>
                                      </p:to>
                                    </p:set>
                                    <p:anim calcmode="lin" valueType="num">
                                      <p:cBhvr>
                                        <p:cTn id="17" dur="500" fill="hold"/>
                                        <p:tgtEl>
                                          <p:spTgt spid="5122"/>
                                        </p:tgtEl>
                                        <p:attrNameLst>
                                          <p:attrName>ppt_w</p:attrName>
                                        </p:attrNameLst>
                                      </p:cBhvr>
                                      <p:tavLst>
                                        <p:tav tm="0">
                                          <p:val>
                                            <p:fltVal val="0"/>
                                          </p:val>
                                        </p:tav>
                                        <p:tav tm="100000">
                                          <p:val>
                                            <p:strVal val="#ppt_w"/>
                                          </p:val>
                                        </p:tav>
                                      </p:tavLst>
                                    </p:anim>
                                    <p:anim calcmode="lin" valueType="num">
                                      <p:cBhvr>
                                        <p:cTn id="18" dur="500" fill="hold"/>
                                        <p:tgtEl>
                                          <p:spTgt spid="5122"/>
                                        </p:tgtEl>
                                        <p:attrNameLst>
                                          <p:attrName>ppt_h</p:attrName>
                                        </p:attrNameLst>
                                      </p:cBhvr>
                                      <p:tavLst>
                                        <p:tav tm="0">
                                          <p:val>
                                            <p:fltVal val="0"/>
                                          </p:val>
                                        </p:tav>
                                        <p:tav tm="100000">
                                          <p:val>
                                            <p:strVal val="#ppt_h"/>
                                          </p:val>
                                        </p:tav>
                                      </p:tavLst>
                                    </p:anim>
                                    <p:animEffect transition="in" filter="fade">
                                      <p:cBhvr>
                                        <p:cTn id="19" dur="500"/>
                                        <p:tgtEl>
                                          <p:spTgt spid="51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3568" y="908720"/>
            <a:ext cx="7776864" cy="646331"/>
          </a:xfrm>
          <a:prstGeom prst="rect">
            <a:avLst/>
          </a:prstGeom>
          <a:noFill/>
        </p:spPr>
        <p:txBody>
          <a:bodyPr wrap="square" rtlCol="0">
            <a:spAutoFit/>
          </a:bodyPr>
          <a:lstStyle/>
          <a:p>
            <a:pPr>
              <a:lnSpc>
                <a:spcPct val="200000"/>
              </a:lnSpc>
            </a:pPr>
            <a:r>
              <a:rPr lang="en-US" altLang="zh-CN" b="1" smtClean="0">
                <a:solidFill>
                  <a:schemeClr val="accent5">
                    <a:lumMod val="50000"/>
                  </a:schemeClr>
                </a:solidFill>
                <a:latin typeface="微软雅黑" pitchFamily="34" charset="-122"/>
                <a:ea typeface="微软雅黑" pitchFamily="34" charset="-122"/>
              </a:rPr>
              <a:t>NumPy</a:t>
            </a:r>
            <a:r>
              <a:rPr lang="zh-CN" altLang="en-US" b="1" smtClean="0">
                <a:solidFill>
                  <a:schemeClr val="accent5">
                    <a:lumMod val="50000"/>
                  </a:schemeClr>
                </a:solidFill>
                <a:latin typeface="微软雅黑" pitchFamily="34" charset="-122"/>
                <a:ea typeface="微软雅黑" pitchFamily="34" charset="-122"/>
              </a:rPr>
              <a:t>数组操作</a:t>
            </a:r>
            <a:r>
              <a:rPr lang="en-US" altLang="zh-CN" b="1" smtClean="0">
                <a:solidFill>
                  <a:schemeClr val="accent5">
                    <a:lumMod val="50000"/>
                  </a:schemeClr>
                </a:solidFill>
                <a:latin typeface="微软雅黑" pitchFamily="34" charset="-122"/>
                <a:ea typeface="微软雅黑" pitchFamily="34" charset="-122"/>
              </a:rPr>
              <a:t>—</a:t>
            </a:r>
            <a:r>
              <a:rPr lang="zh-CN" altLang="en-US" b="1" smtClean="0">
                <a:solidFill>
                  <a:schemeClr val="accent5">
                    <a:lumMod val="50000"/>
                  </a:schemeClr>
                </a:solidFill>
                <a:latin typeface="微软雅黑" pitchFamily="34" charset="-122"/>
                <a:ea typeface="微软雅黑" pitchFamily="34" charset="-122"/>
              </a:rPr>
              <a:t>数组的添加与删除</a:t>
            </a:r>
            <a:r>
              <a:rPr lang="en-US" altLang="zh-CN" b="1" smtClean="0">
                <a:solidFill>
                  <a:schemeClr val="accent5">
                    <a:lumMod val="50000"/>
                  </a:schemeClr>
                </a:solidFill>
                <a:latin typeface="微软雅黑" pitchFamily="34" charset="-122"/>
                <a:ea typeface="微软雅黑" pitchFamily="34" charset="-122"/>
              </a:rPr>
              <a:t>-</a:t>
            </a:r>
            <a:r>
              <a:rPr lang="zh-CN" altLang="en-US" b="1" smtClean="0">
                <a:solidFill>
                  <a:schemeClr val="accent5">
                    <a:lumMod val="50000"/>
                  </a:schemeClr>
                </a:solidFill>
                <a:latin typeface="微软雅黑" pitchFamily="34" charset="-122"/>
                <a:ea typeface="微软雅黑" pitchFamily="34" charset="-122"/>
              </a:rPr>
              <a:t>例</a:t>
            </a:r>
            <a:endParaRPr lang="en-US" altLang="zh-CN" b="1" smtClean="0">
              <a:solidFill>
                <a:schemeClr val="accent5">
                  <a:lumMod val="50000"/>
                </a:schemeClr>
              </a:solidFill>
              <a:latin typeface="微软雅黑" pitchFamily="34" charset="-122"/>
              <a:ea typeface="微软雅黑" pitchFamily="34" charset="-122"/>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75273" y="1700808"/>
            <a:ext cx="4248472" cy="35090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11777" y="1700808"/>
            <a:ext cx="2244599" cy="3882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527002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randombar(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nodeType="clickEffect">
                                  <p:stCondLst>
                                    <p:cond delay="0"/>
                                  </p:stCondLst>
                                  <p:childTnLst>
                                    <p:set>
                                      <p:cBhvr>
                                        <p:cTn id="11" dur="1" fill="hold">
                                          <p:stCondLst>
                                            <p:cond delay="0"/>
                                          </p:stCondLst>
                                        </p:cTn>
                                        <p:tgtEl>
                                          <p:spTgt spid="1026"/>
                                        </p:tgtEl>
                                        <p:attrNameLst>
                                          <p:attrName>style.visibility</p:attrName>
                                        </p:attrNameLst>
                                      </p:cBhvr>
                                      <p:to>
                                        <p:strVal val="visible"/>
                                      </p:to>
                                    </p:set>
                                    <p:anim calcmode="lin" valueType="num">
                                      <p:cBhvr>
                                        <p:cTn id="12" dur="500" fill="hold"/>
                                        <p:tgtEl>
                                          <p:spTgt spid="1026"/>
                                        </p:tgtEl>
                                        <p:attrNameLst>
                                          <p:attrName>ppt_w</p:attrName>
                                        </p:attrNameLst>
                                      </p:cBhvr>
                                      <p:tavLst>
                                        <p:tav tm="0">
                                          <p:val>
                                            <p:fltVal val="0"/>
                                          </p:val>
                                        </p:tav>
                                        <p:tav tm="100000">
                                          <p:val>
                                            <p:strVal val="#ppt_w"/>
                                          </p:val>
                                        </p:tav>
                                      </p:tavLst>
                                    </p:anim>
                                    <p:anim calcmode="lin" valueType="num">
                                      <p:cBhvr>
                                        <p:cTn id="13" dur="500" fill="hold"/>
                                        <p:tgtEl>
                                          <p:spTgt spid="1026"/>
                                        </p:tgtEl>
                                        <p:attrNameLst>
                                          <p:attrName>ppt_h</p:attrName>
                                        </p:attrNameLst>
                                      </p:cBhvr>
                                      <p:tavLst>
                                        <p:tav tm="0">
                                          <p:val>
                                            <p:fltVal val="0"/>
                                          </p:val>
                                        </p:tav>
                                        <p:tav tm="100000">
                                          <p:val>
                                            <p:strVal val="#ppt_h"/>
                                          </p:val>
                                        </p:tav>
                                      </p:tavLst>
                                    </p:anim>
                                    <p:animEffect transition="in" filter="fade">
                                      <p:cBhvr>
                                        <p:cTn id="14" dur="500"/>
                                        <p:tgtEl>
                                          <p:spTgt spid="1026"/>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nodeType="clickEffect">
                                  <p:stCondLst>
                                    <p:cond delay="0"/>
                                  </p:stCondLst>
                                  <p:childTnLst>
                                    <p:set>
                                      <p:cBhvr>
                                        <p:cTn id="18" dur="1" fill="hold">
                                          <p:stCondLst>
                                            <p:cond delay="0"/>
                                          </p:stCondLst>
                                        </p:cTn>
                                        <p:tgtEl>
                                          <p:spTgt spid="1027"/>
                                        </p:tgtEl>
                                        <p:attrNameLst>
                                          <p:attrName>style.visibility</p:attrName>
                                        </p:attrNameLst>
                                      </p:cBhvr>
                                      <p:to>
                                        <p:strVal val="visible"/>
                                      </p:to>
                                    </p:set>
                                    <p:anim calcmode="lin" valueType="num">
                                      <p:cBhvr>
                                        <p:cTn id="19" dur="500" fill="hold"/>
                                        <p:tgtEl>
                                          <p:spTgt spid="1027"/>
                                        </p:tgtEl>
                                        <p:attrNameLst>
                                          <p:attrName>ppt_w</p:attrName>
                                        </p:attrNameLst>
                                      </p:cBhvr>
                                      <p:tavLst>
                                        <p:tav tm="0">
                                          <p:val>
                                            <p:fltVal val="0"/>
                                          </p:val>
                                        </p:tav>
                                        <p:tav tm="100000">
                                          <p:val>
                                            <p:strVal val="#ppt_w"/>
                                          </p:val>
                                        </p:tav>
                                      </p:tavLst>
                                    </p:anim>
                                    <p:anim calcmode="lin" valueType="num">
                                      <p:cBhvr>
                                        <p:cTn id="20" dur="500" fill="hold"/>
                                        <p:tgtEl>
                                          <p:spTgt spid="1027"/>
                                        </p:tgtEl>
                                        <p:attrNameLst>
                                          <p:attrName>ppt_h</p:attrName>
                                        </p:attrNameLst>
                                      </p:cBhvr>
                                      <p:tavLst>
                                        <p:tav tm="0">
                                          <p:val>
                                            <p:fltVal val="0"/>
                                          </p:val>
                                        </p:tav>
                                        <p:tav tm="100000">
                                          <p:val>
                                            <p:strVal val="#ppt_h"/>
                                          </p:val>
                                        </p:tav>
                                      </p:tavLst>
                                    </p:anim>
                                    <p:animEffect transition="in" filter="fade">
                                      <p:cBhvr>
                                        <p:cTn id="21" dur="500"/>
                                        <p:tgtEl>
                                          <p:spTgt spid="10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3568" y="908720"/>
            <a:ext cx="7776864" cy="646331"/>
          </a:xfrm>
          <a:prstGeom prst="rect">
            <a:avLst/>
          </a:prstGeom>
          <a:noFill/>
        </p:spPr>
        <p:txBody>
          <a:bodyPr wrap="square" rtlCol="0">
            <a:spAutoFit/>
          </a:bodyPr>
          <a:lstStyle/>
          <a:p>
            <a:pPr>
              <a:lnSpc>
                <a:spcPct val="200000"/>
              </a:lnSpc>
            </a:pPr>
            <a:r>
              <a:rPr lang="en-US" altLang="zh-CN" b="1" smtClean="0">
                <a:solidFill>
                  <a:schemeClr val="accent5">
                    <a:lumMod val="50000"/>
                  </a:schemeClr>
                </a:solidFill>
                <a:latin typeface="微软雅黑" pitchFamily="34" charset="-122"/>
                <a:ea typeface="微软雅黑" pitchFamily="34" charset="-122"/>
              </a:rPr>
              <a:t>NumPy</a:t>
            </a:r>
            <a:r>
              <a:rPr lang="zh-CN" altLang="en-US" b="1" smtClean="0">
                <a:solidFill>
                  <a:schemeClr val="accent5">
                    <a:lumMod val="50000"/>
                  </a:schemeClr>
                </a:solidFill>
                <a:latin typeface="微软雅黑" pitchFamily="34" charset="-122"/>
                <a:ea typeface="微软雅黑" pitchFamily="34" charset="-122"/>
              </a:rPr>
              <a:t>数组操作</a:t>
            </a:r>
            <a:r>
              <a:rPr lang="en-US" altLang="zh-CN" b="1" smtClean="0">
                <a:solidFill>
                  <a:schemeClr val="accent5">
                    <a:lumMod val="50000"/>
                  </a:schemeClr>
                </a:solidFill>
                <a:latin typeface="微软雅黑" pitchFamily="34" charset="-122"/>
                <a:ea typeface="微软雅黑" pitchFamily="34" charset="-122"/>
              </a:rPr>
              <a:t>—</a:t>
            </a:r>
            <a:r>
              <a:rPr lang="zh-CN" altLang="en-US" b="1" smtClean="0">
                <a:solidFill>
                  <a:schemeClr val="accent5">
                    <a:lumMod val="50000"/>
                  </a:schemeClr>
                </a:solidFill>
                <a:latin typeface="微软雅黑" pitchFamily="34" charset="-122"/>
                <a:ea typeface="微软雅黑" pitchFamily="34" charset="-122"/>
              </a:rPr>
              <a:t>数组的添加与删除</a:t>
            </a:r>
            <a:r>
              <a:rPr lang="en-US" altLang="zh-CN" b="1" smtClean="0">
                <a:solidFill>
                  <a:schemeClr val="accent5">
                    <a:lumMod val="50000"/>
                  </a:schemeClr>
                </a:solidFill>
                <a:latin typeface="微软雅黑" pitchFamily="34" charset="-122"/>
                <a:ea typeface="微软雅黑" pitchFamily="34" charset="-122"/>
              </a:rPr>
              <a:t>—</a:t>
            </a:r>
            <a:r>
              <a:rPr lang="zh-CN" altLang="en-US" b="1" smtClean="0">
                <a:solidFill>
                  <a:schemeClr val="accent5">
                    <a:lumMod val="50000"/>
                  </a:schemeClr>
                </a:solidFill>
                <a:latin typeface="微软雅黑" pitchFamily="34" charset="-122"/>
                <a:ea typeface="微软雅黑" pitchFamily="34" charset="-122"/>
              </a:rPr>
              <a:t>例</a:t>
            </a:r>
            <a:r>
              <a:rPr lang="en-US" altLang="zh-CN" b="1" smtClean="0">
                <a:solidFill>
                  <a:schemeClr val="accent5">
                    <a:lumMod val="50000"/>
                  </a:schemeClr>
                </a:solidFill>
                <a:latin typeface="微软雅黑" pitchFamily="34" charset="-122"/>
                <a:ea typeface="微软雅黑" pitchFamily="34" charset="-122"/>
              </a:rPr>
              <a:t>—</a:t>
            </a:r>
            <a:r>
              <a:rPr lang="zh-CN" altLang="en-US" b="1" smtClean="0">
                <a:solidFill>
                  <a:schemeClr val="accent5">
                    <a:lumMod val="50000"/>
                  </a:schemeClr>
                </a:solidFill>
                <a:latin typeface="微软雅黑" pitchFamily="34" charset="-122"/>
                <a:ea typeface="微软雅黑" pitchFamily="34" charset="-122"/>
              </a:rPr>
              <a:t>续</a:t>
            </a:r>
            <a:endParaRPr lang="en-US" altLang="zh-CN" b="1" smtClean="0">
              <a:solidFill>
                <a:schemeClr val="accent5">
                  <a:lumMod val="50000"/>
                </a:schemeClr>
              </a:solidFill>
              <a:latin typeface="微软雅黑" pitchFamily="34" charset="-122"/>
              <a:ea typeface="微软雅黑" pitchFamily="34" charset="-122"/>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60032" y="1772816"/>
            <a:ext cx="1296144" cy="13981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64787" y="1772816"/>
            <a:ext cx="2107213" cy="23159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042217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randombar(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nodeType="clickEffect">
                                  <p:stCondLst>
                                    <p:cond delay="0"/>
                                  </p:stCondLst>
                                  <p:childTnLst>
                                    <p:set>
                                      <p:cBhvr>
                                        <p:cTn id="11" dur="1" fill="hold">
                                          <p:stCondLst>
                                            <p:cond delay="0"/>
                                          </p:stCondLst>
                                        </p:cTn>
                                        <p:tgtEl>
                                          <p:spTgt spid="2051"/>
                                        </p:tgtEl>
                                        <p:attrNameLst>
                                          <p:attrName>style.visibility</p:attrName>
                                        </p:attrNameLst>
                                      </p:cBhvr>
                                      <p:to>
                                        <p:strVal val="visible"/>
                                      </p:to>
                                    </p:set>
                                    <p:anim calcmode="lin" valueType="num">
                                      <p:cBhvr>
                                        <p:cTn id="12" dur="500" fill="hold"/>
                                        <p:tgtEl>
                                          <p:spTgt spid="2051"/>
                                        </p:tgtEl>
                                        <p:attrNameLst>
                                          <p:attrName>ppt_w</p:attrName>
                                        </p:attrNameLst>
                                      </p:cBhvr>
                                      <p:tavLst>
                                        <p:tav tm="0">
                                          <p:val>
                                            <p:fltVal val="0"/>
                                          </p:val>
                                        </p:tav>
                                        <p:tav tm="100000">
                                          <p:val>
                                            <p:strVal val="#ppt_w"/>
                                          </p:val>
                                        </p:tav>
                                      </p:tavLst>
                                    </p:anim>
                                    <p:anim calcmode="lin" valueType="num">
                                      <p:cBhvr>
                                        <p:cTn id="13" dur="500" fill="hold"/>
                                        <p:tgtEl>
                                          <p:spTgt spid="2051"/>
                                        </p:tgtEl>
                                        <p:attrNameLst>
                                          <p:attrName>ppt_h</p:attrName>
                                        </p:attrNameLst>
                                      </p:cBhvr>
                                      <p:tavLst>
                                        <p:tav tm="0">
                                          <p:val>
                                            <p:fltVal val="0"/>
                                          </p:val>
                                        </p:tav>
                                        <p:tav tm="100000">
                                          <p:val>
                                            <p:strVal val="#ppt_h"/>
                                          </p:val>
                                        </p:tav>
                                      </p:tavLst>
                                    </p:anim>
                                    <p:animEffect transition="in" filter="fade">
                                      <p:cBhvr>
                                        <p:cTn id="14" dur="500"/>
                                        <p:tgtEl>
                                          <p:spTgt spid="2051"/>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nodeType="clickEffect">
                                  <p:stCondLst>
                                    <p:cond delay="0"/>
                                  </p:stCondLst>
                                  <p:childTnLst>
                                    <p:set>
                                      <p:cBhvr>
                                        <p:cTn id="18" dur="1" fill="hold">
                                          <p:stCondLst>
                                            <p:cond delay="0"/>
                                          </p:stCondLst>
                                        </p:cTn>
                                        <p:tgtEl>
                                          <p:spTgt spid="2050"/>
                                        </p:tgtEl>
                                        <p:attrNameLst>
                                          <p:attrName>style.visibility</p:attrName>
                                        </p:attrNameLst>
                                      </p:cBhvr>
                                      <p:to>
                                        <p:strVal val="visible"/>
                                      </p:to>
                                    </p:set>
                                    <p:anim calcmode="lin" valueType="num">
                                      <p:cBhvr>
                                        <p:cTn id="19" dur="500" fill="hold"/>
                                        <p:tgtEl>
                                          <p:spTgt spid="2050"/>
                                        </p:tgtEl>
                                        <p:attrNameLst>
                                          <p:attrName>ppt_w</p:attrName>
                                        </p:attrNameLst>
                                      </p:cBhvr>
                                      <p:tavLst>
                                        <p:tav tm="0">
                                          <p:val>
                                            <p:fltVal val="0"/>
                                          </p:val>
                                        </p:tav>
                                        <p:tav tm="100000">
                                          <p:val>
                                            <p:strVal val="#ppt_w"/>
                                          </p:val>
                                        </p:tav>
                                      </p:tavLst>
                                    </p:anim>
                                    <p:anim calcmode="lin" valueType="num">
                                      <p:cBhvr>
                                        <p:cTn id="20" dur="500" fill="hold"/>
                                        <p:tgtEl>
                                          <p:spTgt spid="2050"/>
                                        </p:tgtEl>
                                        <p:attrNameLst>
                                          <p:attrName>ppt_h</p:attrName>
                                        </p:attrNameLst>
                                      </p:cBhvr>
                                      <p:tavLst>
                                        <p:tav tm="0">
                                          <p:val>
                                            <p:fltVal val="0"/>
                                          </p:val>
                                        </p:tav>
                                        <p:tav tm="100000">
                                          <p:val>
                                            <p:strVal val="#ppt_h"/>
                                          </p:val>
                                        </p:tav>
                                      </p:tavLst>
                                    </p:anim>
                                    <p:animEffect transition="in" filter="fade">
                                      <p:cBhvr>
                                        <p:cTn id="21"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직사각형 3"/>
          <p:cNvSpPr/>
          <p:nvPr/>
        </p:nvSpPr>
        <p:spPr>
          <a:xfrm flipH="1">
            <a:off x="-6" y="0"/>
            <a:ext cx="9143995" cy="692696"/>
          </a:xfrm>
          <a:prstGeom prst="rect">
            <a:avLst/>
          </a:prstGeom>
          <a:gradFill flip="none" rotWithShape="1">
            <a:gsLst>
              <a:gs pos="10000">
                <a:schemeClr val="bg1">
                  <a:alpha val="6000"/>
                </a:schemeClr>
              </a:gs>
              <a:gs pos="0">
                <a:schemeClr val="bg1">
                  <a:alpha val="0"/>
                </a:schemeClr>
              </a:gs>
              <a:gs pos="47000">
                <a:schemeClr val="tx1">
                  <a:gamma/>
                  <a:tint val="0"/>
                  <a:invGamma/>
                  <a:alpha val="8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4" name="TextBox 1"/>
          <p:cNvSpPr txBox="1">
            <a:spLocks noChangeArrowheads="1"/>
          </p:cNvSpPr>
          <p:nvPr/>
        </p:nvSpPr>
        <p:spPr bwMode="auto">
          <a:xfrm>
            <a:off x="7452320" y="53960"/>
            <a:ext cx="1440160" cy="584775"/>
          </a:xfrm>
          <a:prstGeom prst="rect">
            <a:avLst/>
          </a:prstGeom>
          <a:noFill/>
          <a:ln w="9525">
            <a:noFill/>
            <a:miter lim="800000"/>
            <a:headEnd/>
            <a:tailEnd/>
          </a:ln>
        </p:spPr>
        <p:txBody>
          <a:bodyPr wrap="square">
            <a:spAutoFit/>
          </a:bodyPr>
          <a:lstStyle/>
          <a:p>
            <a:pPr algn="r"/>
            <a:r>
              <a:rPr lang="zh-CN" altLang="en-US" sz="3200" b="1" smtClean="0">
                <a:solidFill>
                  <a:schemeClr val="accent5">
                    <a:lumMod val="50000"/>
                  </a:schemeClr>
                </a:solidFill>
                <a:latin typeface="微软雅黑" pitchFamily="34" charset="-122"/>
                <a:ea typeface="微软雅黑" pitchFamily="34" charset="-122"/>
                <a:cs typeface="Arial" pitchFamily="34" charset="0"/>
              </a:rPr>
              <a:t>第</a:t>
            </a:r>
            <a:r>
              <a:rPr lang="zh-CN" altLang="en-US" sz="3200" b="1">
                <a:solidFill>
                  <a:schemeClr val="accent5">
                    <a:lumMod val="50000"/>
                  </a:schemeClr>
                </a:solidFill>
                <a:latin typeface="微软雅黑" pitchFamily="34" charset="-122"/>
                <a:ea typeface="微软雅黑" pitchFamily="34" charset="-122"/>
                <a:cs typeface="Arial" pitchFamily="34" charset="0"/>
              </a:rPr>
              <a:t>三</a:t>
            </a:r>
            <a:r>
              <a:rPr lang="zh-CN" altLang="en-US" sz="3200" b="1" smtClean="0">
                <a:solidFill>
                  <a:schemeClr val="accent5">
                    <a:lumMod val="50000"/>
                  </a:schemeClr>
                </a:solidFill>
                <a:latin typeface="微软雅黑" pitchFamily="34" charset="-122"/>
                <a:ea typeface="微软雅黑" pitchFamily="34" charset="-122"/>
                <a:cs typeface="Arial" pitchFamily="34" charset="0"/>
              </a:rPr>
              <a:t>课</a:t>
            </a:r>
            <a:endParaRPr lang="en-US" altLang="ko-KR" sz="3200" b="1" dirty="0" smtClean="0">
              <a:solidFill>
                <a:schemeClr val="accent5">
                  <a:lumMod val="50000"/>
                </a:schemeClr>
              </a:solidFill>
              <a:latin typeface="微软雅黑" pitchFamily="34" charset="-122"/>
              <a:ea typeface="微软雅黑" pitchFamily="34" charset="-122"/>
              <a:cs typeface="Arial" pitchFamily="34" charset="0"/>
            </a:endParaRPr>
          </a:p>
        </p:txBody>
      </p:sp>
      <p:sp>
        <p:nvSpPr>
          <p:cNvPr id="5" name="TextBox 4"/>
          <p:cNvSpPr txBox="1"/>
          <p:nvPr/>
        </p:nvSpPr>
        <p:spPr>
          <a:xfrm>
            <a:off x="683568" y="908720"/>
            <a:ext cx="7776864" cy="4708981"/>
          </a:xfrm>
          <a:prstGeom prst="rect">
            <a:avLst/>
          </a:prstGeom>
          <a:noFill/>
        </p:spPr>
        <p:txBody>
          <a:bodyPr wrap="square" rtlCol="0">
            <a:spAutoFit/>
          </a:bodyPr>
          <a:lstStyle/>
          <a:p>
            <a:pPr>
              <a:lnSpc>
                <a:spcPct val="200000"/>
              </a:lnSpc>
            </a:pPr>
            <a:r>
              <a:rPr lang="zh-CN" altLang="en-US" b="1" smtClean="0">
                <a:solidFill>
                  <a:schemeClr val="accent5">
                    <a:lumMod val="50000"/>
                  </a:schemeClr>
                </a:solidFill>
                <a:latin typeface="微软雅黑" pitchFamily="34" charset="-122"/>
                <a:ea typeface="微软雅黑" pitchFamily="34" charset="-122"/>
              </a:rPr>
              <a:t>课程纲要</a:t>
            </a:r>
            <a:endParaRPr lang="en-US" altLang="zh-CN" b="1" smtClean="0">
              <a:solidFill>
                <a:schemeClr val="accent5">
                  <a:lumMod val="50000"/>
                </a:schemeClr>
              </a:solidFill>
              <a:latin typeface="微软雅黑" pitchFamily="34" charset="-122"/>
              <a:ea typeface="微软雅黑" pitchFamily="34" charset="-122"/>
            </a:endParaRPr>
          </a:p>
          <a:p>
            <a:pPr marL="342900" indent="-342900">
              <a:lnSpc>
                <a:spcPct val="150000"/>
              </a:lnSpc>
              <a:buFont typeface="+mj-lt"/>
              <a:buAutoNum type="arabicPeriod"/>
            </a:pPr>
            <a:r>
              <a:rPr lang="en-US" altLang="zh-CN" sz="1600" smtClean="0">
                <a:solidFill>
                  <a:schemeClr val="accent5">
                    <a:lumMod val="75000"/>
                  </a:schemeClr>
                </a:solidFill>
                <a:latin typeface="微软雅黑" pitchFamily="34" charset="-122"/>
                <a:ea typeface="微软雅黑" pitchFamily="34" charset="-122"/>
              </a:rPr>
              <a:t>Pandas </a:t>
            </a:r>
            <a:r>
              <a:rPr lang="zh-CN" altLang="en-US" sz="1600" smtClean="0">
                <a:solidFill>
                  <a:schemeClr val="accent5">
                    <a:lumMod val="75000"/>
                  </a:schemeClr>
                </a:solidFill>
                <a:latin typeface="微软雅黑" pitchFamily="34" charset="-122"/>
                <a:ea typeface="微软雅黑" pitchFamily="34" charset="-122"/>
              </a:rPr>
              <a:t>基本介绍</a:t>
            </a:r>
            <a:endParaRPr lang="en-US" altLang="zh-CN" sz="1600" smtClean="0">
              <a:solidFill>
                <a:schemeClr val="accent5">
                  <a:lumMod val="75000"/>
                </a:schemeClr>
              </a:solidFill>
              <a:latin typeface="微软雅黑" pitchFamily="34" charset="-122"/>
              <a:ea typeface="微软雅黑" pitchFamily="34" charset="-122"/>
            </a:endParaRPr>
          </a:p>
          <a:p>
            <a:pPr marL="342900" indent="-342900">
              <a:lnSpc>
                <a:spcPct val="150000"/>
              </a:lnSpc>
              <a:buFont typeface="+mj-lt"/>
              <a:buAutoNum type="arabicPeriod"/>
            </a:pPr>
            <a:r>
              <a:rPr lang="en-US" altLang="zh-CN" sz="1600" smtClean="0">
                <a:solidFill>
                  <a:schemeClr val="accent5">
                    <a:lumMod val="75000"/>
                  </a:schemeClr>
                </a:solidFill>
                <a:latin typeface="微软雅黑" pitchFamily="34" charset="-122"/>
                <a:ea typeface="微软雅黑" pitchFamily="34" charset="-122"/>
              </a:rPr>
              <a:t>Pandas </a:t>
            </a:r>
            <a:r>
              <a:rPr lang="zh-CN" altLang="en-US" sz="1600" smtClean="0">
                <a:solidFill>
                  <a:schemeClr val="accent5">
                    <a:lumMod val="75000"/>
                  </a:schemeClr>
                </a:solidFill>
                <a:latin typeface="微软雅黑" pitchFamily="34" charset="-122"/>
                <a:ea typeface="微软雅黑" pitchFamily="34" charset="-122"/>
              </a:rPr>
              <a:t>数据结构</a:t>
            </a:r>
            <a:endParaRPr lang="en-US" altLang="zh-CN" sz="1600" smtClean="0">
              <a:solidFill>
                <a:schemeClr val="accent5">
                  <a:lumMod val="75000"/>
                </a:schemeClr>
              </a:solidFill>
              <a:latin typeface="微软雅黑" pitchFamily="34" charset="-122"/>
              <a:ea typeface="微软雅黑" pitchFamily="34" charset="-122"/>
            </a:endParaRPr>
          </a:p>
          <a:p>
            <a:pPr marL="342900" indent="-342900">
              <a:lnSpc>
                <a:spcPct val="150000"/>
              </a:lnSpc>
              <a:buFont typeface="+mj-lt"/>
              <a:buAutoNum type="arabicPeriod"/>
            </a:pPr>
            <a:r>
              <a:rPr lang="en-US" altLang="zh-CN" sz="1600" smtClean="0">
                <a:solidFill>
                  <a:schemeClr val="accent5">
                    <a:lumMod val="75000"/>
                  </a:schemeClr>
                </a:solidFill>
                <a:latin typeface="微软雅黑" pitchFamily="34" charset="-122"/>
                <a:ea typeface="微软雅黑" pitchFamily="34" charset="-122"/>
              </a:rPr>
              <a:t>Pandas </a:t>
            </a:r>
            <a:r>
              <a:rPr lang="zh-CN" altLang="en-US" sz="1600" smtClean="0">
                <a:solidFill>
                  <a:schemeClr val="accent5">
                    <a:lumMod val="75000"/>
                  </a:schemeClr>
                </a:solidFill>
                <a:latin typeface="微软雅黑" pitchFamily="34" charset="-122"/>
                <a:ea typeface="微软雅黑" pitchFamily="34" charset="-122"/>
              </a:rPr>
              <a:t>系列（</a:t>
            </a:r>
            <a:r>
              <a:rPr lang="en-US" altLang="zh-CN" sz="1600">
                <a:solidFill>
                  <a:schemeClr val="accent5">
                    <a:lumMod val="75000"/>
                  </a:schemeClr>
                </a:solidFill>
                <a:latin typeface="微软雅黑" pitchFamily="34" charset="-122"/>
                <a:ea typeface="微软雅黑" pitchFamily="34" charset="-122"/>
              </a:rPr>
              <a:t>Series</a:t>
            </a:r>
            <a:r>
              <a:rPr lang="zh-CN" altLang="en-US" sz="1600" smtClean="0">
                <a:solidFill>
                  <a:schemeClr val="accent5">
                    <a:lumMod val="75000"/>
                  </a:schemeClr>
                </a:solidFill>
                <a:latin typeface="微软雅黑" pitchFamily="34" charset="-122"/>
                <a:ea typeface="微软雅黑" pitchFamily="34" charset="-122"/>
              </a:rPr>
              <a:t>）</a:t>
            </a:r>
            <a:endParaRPr lang="en-US" altLang="zh-CN" sz="1600" smtClean="0">
              <a:solidFill>
                <a:schemeClr val="accent5">
                  <a:lumMod val="75000"/>
                </a:schemeClr>
              </a:solidFill>
              <a:latin typeface="微软雅黑" pitchFamily="34" charset="-122"/>
              <a:ea typeface="微软雅黑" pitchFamily="34" charset="-122"/>
            </a:endParaRPr>
          </a:p>
          <a:p>
            <a:pPr marL="342900" indent="-342900">
              <a:lnSpc>
                <a:spcPct val="150000"/>
              </a:lnSpc>
              <a:buFont typeface="+mj-lt"/>
              <a:buAutoNum type="arabicPeriod"/>
            </a:pPr>
            <a:r>
              <a:rPr lang="en-US" altLang="zh-CN" sz="1600" smtClean="0">
                <a:solidFill>
                  <a:schemeClr val="accent5">
                    <a:lumMod val="75000"/>
                  </a:schemeClr>
                </a:solidFill>
                <a:latin typeface="微软雅黑" pitchFamily="34" charset="-122"/>
                <a:ea typeface="微软雅黑" pitchFamily="34" charset="-122"/>
              </a:rPr>
              <a:t>Pandas </a:t>
            </a:r>
            <a:r>
              <a:rPr lang="zh-CN" altLang="en-US" sz="1600" smtClean="0">
                <a:solidFill>
                  <a:schemeClr val="accent5">
                    <a:lumMod val="75000"/>
                  </a:schemeClr>
                </a:solidFill>
                <a:latin typeface="微软雅黑" pitchFamily="34" charset="-122"/>
                <a:ea typeface="微软雅黑" pitchFamily="34" charset="-122"/>
              </a:rPr>
              <a:t>数据框（</a:t>
            </a:r>
            <a:r>
              <a:rPr lang="en-US" altLang="zh-CN" sz="1600" smtClean="0">
                <a:solidFill>
                  <a:schemeClr val="accent5">
                    <a:lumMod val="75000"/>
                  </a:schemeClr>
                </a:solidFill>
                <a:latin typeface="微软雅黑" pitchFamily="34" charset="-122"/>
                <a:ea typeface="微软雅黑" pitchFamily="34" charset="-122"/>
              </a:rPr>
              <a:t>DataFrame</a:t>
            </a:r>
            <a:r>
              <a:rPr lang="zh-CN" altLang="en-US" sz="1600" smtClean="0">
                <a:solidFill>
                  <a:schemeClr val="accent5">
                    <a:lumMod val="75000"/>
                  </a:schemeClr>
                </a:solidFill>
                <a:latin typeface="微软雅黑" pitchFamily="34" charset="-122"/>
                <a:ea typeface="微软雅黑" pitchFamily="34" charset="-122"/>
              </a:rPr>
              <a:t>）</a:t>
            </a:r>
            <a:endParaRPr lang="en-US" altLang="zh-CN" sz="1600">
              <a:solidFill>
                <a:schemeClr val="accent5">
                  <a:lumMod val="75000"/>
                </a:schemeClr>
              </a:solidFill>
              <a:latin typeface="微软雅黑" pitchFamily="34" charset="-122"/>
              <a:ea typeface="微软雅黑" pitchFamily="34" charset="-122"/>
            </a:endParaRPr>
          </a:p>
          <a:p>
            <a:pPr marL="342900" indent="-342900">
              <a:lnSpc>
                <a:spcPct val="150000"/>
              </a:lnSpc>
              <a:buFont typeface="+mj-lt"/>
              <a:buAutoNum type="arabicPeriod"/>
            </a:pPr>
            <a:r>
              <a:rPr lang="en-US" altLang="zh-CN" sz="1600" smtClean="0">
                <a:solidFill>
                  <a:schemeClr val="accent5">
                    <a:lumMod val="75000"/>
                  </a:schemeClr>
                </a:solidFill>
                <a:latin typeface="微软雅黑" pitchFamily="34" charset="-122"/>
                <a:ea typeface="微软雅黑" pitchFamily="34" charset="-122"/>
              </a:rPr>
              <a:t>Pandas </a:t>
            </a:r>
            <a:r>
              <a:rPr lang="zh-CN" altLang="en-US" sz="1600" smtClean="0">
                <a:solidFill>
                  <a:schemeClr val="accent5">
                    <a:lumMod val="75000"/>
                  </a:schemeClr>
                </a:solidFill>
                <a:latin typeface="微软雅黑" pitchFamily="34" charset="-122"/>
                <a:ea typeface="微软雅黑" pitchFamily="34" charset="-122"/>
              </a:rPr>
              <a:t>统计分析函数</a:t>
            </a:r>
            <a:endParaRPr lang="en-US" altLang="zh-CN" sz="1600" smtClean="0">
              <a:solidFill>
                <a:schemeClr val="accent5">
                  <a:lumMod val="75000"/>
                </a:schemeClr>
              </a:solidFill>
              <a:latin typeface="微软雅黑" pitchFamily="34" charset="-122"/>
              <a:ea typeface="微软雅黑" pitchFamily="34" charset="-122"/>
            </a:endParaRPr>
          </a:p>
          <a:p>
            <a:pPr marL="342900" indent="-342900">
              <a:lnSpc>
                <a:spcPct val="150000"/>
              </a:lnSpc>
              <a:buFont typeface="+mj-lt"/>
              <a:buAutoNum type="arabicPeriod"/>
            </a:pPr>
            <a:r>
              <a:rPr lang="en-US" altLang="zh-CN" sz="1600" smtClean="0">
                <a:solidFill>
                  <a:schemeClr val="accent5">
                    <a:lumMod val="75000"/>
                  </a:schemeClr>
                </a:solidFill>
                <a:latin typeface="微软雅黑" pitchFamily="34" charset="-122"/>
                <a:ea typeface="微软雅黑" pitchFamily="34" charset="-122"/>
              </a:rPr>
              <a:t>Pandas</a:t>
            </a:r>
            <a:r>
              <a:rPr lang="zh-CN" altLang="en-US" sz="1600" smtClean="0">
                <a:solidFill>
                  <a:schemeClr val="accent5">
                    <a:lumMod val="75000"/>
                  </a:schemeClr>
                </a:solidFill>
                <a:latin typeface="微软雅黑" pitchFamily="34" charset="-122"/>
                <a:ea typeface="微软雅黑" pitchFamily="34" charset="-122"/>
              </a:rPr>
              <a:t> </a:t>
            </a:r>
            <a:r>
              <a:rPr lang="en-US" altLang="zh-CN" sz="1600" smtClean="0">
                <a:solidFill>
                  <a:schemeClr val="accent5">
                    <a:lumMod val="75000"/>
                  </a:schemeClr>
                </a:solidFill>
                <a:latin typeface="微软雅黑" pitchFamily="34" charset="-122"/>
                <a:ea typeface="微软雅黑" pitchFamily="34" charset="-122"/>
              </a:rPr>
              <a:t>I/O</a:t>
            </a:r>
            <a:r>
              <a:rPr lang="zh-CN" altLang="en-US" sz="1600" smtClean="0">
                <a:solidFill>
                  <a:schemeClr val="accent5">
                    <a:lumMod val="75000"/>
                  </a:schemeClr>
                </a:solidFill>
                <a:latin typeface="微软雅黑" pitchFamily="34" charset="-122"/>
                <a:ea typeface="微软雅黑" pitchFamily="34" charset="-122"/>
              </a:rPr>
              <a:t>操作</a:t>
            </a:r>
            <a:endParaRPr lang="en-US" altLang="zh-CN" sz="1600" smtClean="0">
              <a:solidFill>
                <a:schemeClr val="accent5">
                  <a:lumMod val="75000"/>
                </a:schemeClr>
              </a:solidFill>
              <a:latin typeface="微软雅黑" pitchFamily="34" charset="-122"/>
              <a:ea typeface="微软雅黑" pitchFamily="34" charset="-122"/>
            </a:endParaRPr>
          </a:p>
          <a:p>
            <a:pPr marL="342900" indent="-342900">
              <a:lnSpc>
                <a:spcPct val="150000"/>
              </a:lnSpc>
              <a:buFont typeface="+mj-lt"/>
              <a:buAutoNum type="arabicPeriod"/>
            </a:pPr>
            <a:r>
              <a:rPr lang="en-US" altLang="zh-CN" sz="1600" smtClean="0">
                <a:solidFill>
                  <a:schemeClr val="accent5">
                    <a:lumMod val="75000"/>
                  </a:schemeClr>
                </a:solidFill>
                <a:latin typeface="微软雅黑" pitchFamily="34" charset="-122"/>
                <a:ea typeface="微软雅黑" pitchFamily="34" charset="-122"/>
              </a:rPr>
              <a:t>Pandas </a:t>
            </a:r>
            <a:r>
              <a:rPr lang="zh-CN" altLang="en-US" sz="1600" smtClean="0">
                <a:solidFill>
                  <a:schemeClr val="accent5">
                    <a:lumMod val="75000"/>
                  </a:schemeClr>
                </a:solidFill>
                <a:latin typeface="微软雅黑" pitchFamily="34" charset="-122"/>
                <a:ea typeface="微软雅黑" pitchFamily="34" charset="-122"/>
              </a:rPr>
              <a:t>数据框串联与附加</a:t>
            </a:r>
            <a:endParaRPr lang="en-US" altLang="zh-CN" sz="1600" smtClean="0">
              <a:solidFill>
                <a:schemeClr val="accent5">
                  <a:lumMod val="75000"/>
                </a:schemeClr>
              </a:solidFill>
              <a:latin typeface="微软雅黑" pitchFamily="34" charset="-122"/>
              <a:ea typeface="微软雅黑" pitchFamily="34" charset="-122"/>
            </a:endParaRPr>
          </a:p>
          <a:p>
            <a:pPr marL="342900" indent="-342900">
              <a:lnSpc>
                <a:spcPct val="150000"/>
              </a:lnSpc>
              <a:buFont typeface="+mj-lt"/>
              <a:buAutoNum type="arabicPeriod"/>
            </a:pPr>
            <a:r>
              <a:rPr lang="en-US" altLang="zh-CN" sz="1600" smtClean="0">
                <a:solidFill>
                  <a:schemeClr val="accent5">
                    <a:lumMod val="75000"/>
                  </a:schemeClr>
                </a:solidFill>
                <a:latin typeface="微软雅黑" pitchFamily="34" charset="-122"/>
                <a:ea typeface="微软雅黑" pitchFamily="34" charset="-122"/>
              </a:rPr>
              <a:t>Pandas </a:t>
            </a:r>
            <a:r>
              <a:rPr lang="zh-CN" altLang="en-US" sz="1600" smtClean="0">
                <a:solidFill>
                  <a:schemeClr val="accent5">
                    <a:lumMod val="75000"/>
                  </a:schemeClr>
                </a:solidFill>
                <a:latin typeface="微软雅黑" pitchFamily="34" charset="-122"/>
                <a:ea typeface="微软雅黑" pitchFamily="34" charset="-122"/>
              </a:rPr>
              <a:t>数据框分组与聚合</a:t>
            </a:r>
          </a:p>
          <a:p>
            <a:pPr marL="342900" indent="-342900">
              <a:lnSpc>
                <a:spcPct val="150000"/>
              </a:lnSpc>
              <a:buFont typeface="+mj-lt"/>
              <a:buAutoNum type="arabicPeriod"/>
            </a:pPr>
            <a:r>
              <a:rPr lang="en-US" altLang="zh-CN" sz="1600" smtClean="0">
                <a:solidFill>
                  <a:schemeClr val="accent5">
                    <a:lumMod val="75000"/>
                  </a:schemeClr>
                </a:solidFill>
                <a:latin typeface="微软雅黑" pitchFamily="34" charset="-122"/>
                <a:ea typeface="微软雅黑" pitchFamily="34" charset="-122"/>
              </a:rPr>
              <a:t>Pandas</a:t>
            </a:r>
            <a:r>
              <a:rPr lang="zh-CN" altLang="en-US" sz="1600" smtClean="0">
                <a:solidFill>
                  <a:schemeClr val="accent5">
                    <a:lumMod val="75000"/>
                  </a:schemeClr>
                </a:solidFill>
                <a:latin typeface="微软雅黑" pitchFamily="34" charset="-122"/>
                <a:ea typeface="微软雅黑" pitchFamily="34" charset="-122"/>
              </a:rPr>
              <a:t>日期序列</a:t>
            </a:r>
            <a:endParaRPr lang="en-US" altLang="zh-CN" sz="1600" smtClean="0">
              <a:solidFill>
                <a:schemeClr val="accent5">
                  <a:lumMod val="75000"/>
                </a:schemeClr>
              </a:solidFill>
              <a:latin typeface="微软雅黑" pitchFamily="34" charset="-122"/>
              <a:ea typeface="微软雅黑" pitchFamily="34" charset="-122"/>
            </a:endParaRPr>
          </a:p>
          <a:p>
            <a:pPr marL="342900" indent="-342900">
              <a:lnSpc>
                <a:spcPct val="150000"/>
              </a:lnSpc>
              <a:buFont typeface="+mj-lt"/>
              <a:buAutoNum type="arabicPeriod"/>
            </a:pPr>
            <a:r>
              <a:rPr lang="en-US" altLang="zh-CN" sz="1600" smtClean="0">
                <a:solidFill>
                  <a:schemeClr val="accent5">
                    <a:lumMod val="75000"/>
                  </a:schemeClr>
                </a:solidFill>
                <a:latin typeface="微软雅黑" pitchFamily="34" charset="-122"/>
                <a:ea typeface="微软雅黑" pitchFamily="34" charset="-122"/>
              </a:rPr>
              <a:t>Pandas </a:t>
            </a:r>
            <a:r>
              <a:rPr lang="zh-CN" altLang="en-US" sz="1600" smtClean="0">
                <a:solidFill>
                  <a:schemeClr val="accent5">
                    <a:lumMod val="75000"/>
                  </a:schemeClr>
                </a:solidFill>
                <a:latin typeface="微软雅黑" pitchFamily="34" charset="-122"/>
                <a:ea typeface="微软雅黑" pitchFamily="34" charset="-122"/>
              </a:rPr>
              <a:t>时间差</a:t>
            </a:r>
            <a:endParaRPr lang="en-US" altLang="zh-CN" sz="1600" smtClean="0">
              <a:solidFill>
                <a:schemeClr val="accent5">
                  <a:lumMod val="75000"/>
                </a:schemeClr>
              </a:solidFill>
              <a:latin typeface="微软雅黑" pitchFamily="34" charset="-122"/>
              <a:ea typeface="微软雅黑" pitchFamily="34" charset="-122"/>
            </a:endParaRPr>
          </a:p>
          <a:p>
            <a:pPr marL="342900" indent="-342900">
              <a:lnSpc>
                <a:spcPct val="150000"/>
              </a:lnSpc>
              <a:buFont typeface="+mj-lt"/>
              <a:buAutoNum type="arabicPeriod"/>
            </a:pPr>
            <a:r>
              <a:rPr lang="en-US" altLang="zh-CN" sz="1600" smtClean="0">
                <a:solidFill>
                  <a:schemeClr val="accent5">
                    <a:lumMod val="75000"/>
                  </a:schemeClr>
                </a:solidFill>
                <a:latin typeface="微软雅黑" pitchFamily="34" charset="-122"/>
                <a:ea typeface="微软雅黑" pitchFamily="34" charset="-122"/>
              </a:rPr>
              <a:t>Pandas </a:t>
            </a:r>
            <a:r>
              <a:rPr lang="zh-CN" altLang="en-US" sz="1600" smtClean="0">
                <a:solidFill>
                  <a:schemeClr val="accent5">
                    <a:lumMod val="75000"/>
                  </a:schemeClr>
                </a:solidFill>
                <a:latin typeface="微软雅黑" pitchFamily="34" charset="-122"/>
                <a:ea typeface="微软雅黑" pitchFamily="34" charset="-122"/>
              </a:rPr>
              <a:t>缺失数据处理</a:t>
            </a:r>
          </a:p>
        </p:txBody>
      </p:sp>
    </p:spTree>
    <p:extLst>
      <p:ext uri="{BB962C8B-B14F-4D97-AF65-F5344CB8AC3E}">
        <p14:creationId xmlns:p14="http://schemas.microsoft.com/office/powerpoint/2010/main" val="26818151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randombar(horizontal)">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3568" y="908720"/>
            <a:ext cx="7776864" cy="5816977"/>
          </a:xfrm>
          <a:prstGeom prst="rect">
            <a:avLst/>
          </a:prstGeom>
          <a:noFill/>
        </p:spPr>
        <p:txBody>
          <a:bodyPr wrap="square" rtlCol="0">
            <a:spAutoFit/>
          </a:bodyPr>
          <a:lstStyle/>
          <a:p>
            <a:pPr latinLnBrk="0">
              <a:lnSpc>
                <a:spcPct val="200000"/>
              </a:lnSpc>
            </a:pPr>
            <a:r>
              <a:rPr lang="en-US" altLang="zh-CN" b="1" smtClean="0">
                <a:solidFill>
                  <a:schemeClr val="accent5">
                    <a:lumMod val="50000"/>
                  </a:schemeClr>
                </a:solidFill>
                <a:latin typeface="微软雅黑" pitchFamily="34" charset="-122"/>
                <a:ea typeface="微软雅黑" pitchFamily="34" charset="-122"/>
              </a:rPr>
              <a:t>Pandas</a:t>
            </a:r>
            <a:r>
              <a:rPr lang="zh-CN" altLang="en-US" b="1" smtClean="0">
                <a:solidFill>
                  <a:schemeClr val="accent5">
                    <a:lumMod val="50000"/>
                  </a:schemeClr>
                </a:solidFill>
                <a:latin typeface="微软雅黑" pitchFamily="34" charset="-122"/>
                <a:ea typeface="微软雅黑" pitchFamily="34" charset="-122"/>
              </a:rPr>
              <a:t>基本介绍</a:t>
            </a:r>
            <a:endParaRPr lang="en-US" altLang="zh-CN" b="1" smtClean="0">
              <a:solidFill>
                <a:schemeClr val="accent5">
                  <a:lumMod val="50000"/>
                </a:schemeClr>
              </a:solidFill>
              <a:latin typeface="微软雅黑" pitchFamily="34" charset="-122"/>
              <a:ea typeface="微软雅黑" pitchFamily="34" charset="-122"/>
            </a:endParaRPr>
          </a:p>
          <a:p>
            <a:pPr indent="403225" latinLnBrk="0">
              <a:lnSpc>
                <a:spcPct val="150000"/>
              </a:lnSpc>
            </a:pPr>
            <a:r>
              <a:rPr lang="en-US" altLang="zh-CN" sz="1600">
                <a:solidFill>
                  <a:schemeClr val="accent5">
                    <a:lumMod val="75000"/>
                  </a:schemeClr>
                </a:solidFill>
                <a:latin typeface="微软雅黑" pitchFamily="34" charset="-122"/>
                <a:ea typeface="微软雅黑" pitchFamily="34" charset="-122"/>
              </a:rPr>
              <a:t>Pandas </a:t>
            </a:r>
            <a:r>
              <a:rPr lang="zh-CN" altLang="en-US" sz="1600">
                <a:solidFill>
                  <a:schemeClr val="accent5">
                    <a:lumMod val="75000"/>
                  </a:schemeClr>
                </a:solidFill>
                <a:latin typeface="微软雅黑" pitchFamily="34" charset="-122"/>
                <a:ea typeface="微软雅黑" pitchFamily="34" charset="-122"/>
              </a:rPr>
              <a:t>即</a:t>
            </a:r>
            <a:r>
              <a:rPr lang="en-US" altLang="zh-CN" sz="1600">
                <a:solidFill>
                  <a:schemeClr val="accent5">
                    <a:lumMod val="75000"/>
                  </a:schemeClr>
                </a:solidFill>
                <a:latin typeface="微软雅黑" pitchFamily="34" charset="-122"/>
                <a:ea typeface="微软雅黑" pitchFamily="34" charset="-122"/>
              </a:rPr>
              <a:t>Panel Data </a:t>
            </a:r>
            <a:r>
              <a:rPr lang="en-US" altLang="zh-CN" sz="1600" smtClean="0">
                <a:solidFill>
                  <a:schemeClr val="accent5">
                    <a:lumMod val="75000"/>
                  </a:schemeClr>
                </a:solidFill>
                <a:latin typeface="微软雅黑" pitchFamily="34" charset="-122"/>
                <a:ea typeface="微软雅黑" pitchFamily="34" charset="-122"/>
              </a:rPr>
              <a:t>- </a:t>
            </a:r>
            <a:r>
              <a:rPr lang="zh-CN" altLang="en-US" sz="1600" smtClean="0">
                <a:solidFill>
                  <a:schemeClr val="accent5">
                    <a:lumMod val="75000"/>
                  </a:schemeClr>
                </a:solidFill>
                <a:latin typeface="微软雅黑" pitchFamily="34" charset="-122"/>
                <a:ea typeface="微软雅黑" pitchFamily="34" charset="-122"/>
              </a:rPr>
              <a:t>面</a:t>
            </a:r>
            <a:r>
              <a:rPr lang="zh-CN" altLang="en-US" sz="1600">
                <a:solidFill>
                  <a:schemeClr val="accent5">
                    <a:lumMod val="75000"/>
                  </a:schemeClr>
                </a:solidFill>
                <a:latin typeface="微软雅黑" pitchFamily="34" charset="-122"/>
                <a:ea typeface="微软雅黑" pitchFamily="34" charset="-122"/>
              </a:rPr>
              <a:t>板</a:t>
            </a:r>
            <a:r>
              <a:rPr lang="zh-CN" altLang="en-US" sz="1600" smtClean="0">
                <a:solidFill>
                  <a:schemeClr val="accent5">
                    <a:lumMod val="75000"/>
                  </a:schemeClr>
                </a:solidFill>
                <a:latin typeface="微软雅黑" pitchFamily="34" charset="-122"/>
                <a:ea typeface="微软雅黑" pitchFamily="34" charset="-122"/>
              </a:rPr>
              <a:t>数据（一</a:t>
            </a:r>
            <a:r>
              <a:rPr lang="zh-CN" altLang="en-US" sz="1600">
                <a:solidFill>
                  <a:schemeClr val="accent5">
                    <a:lumMod val="75000"/>
                  </a:schemeClr>
                </a:solidFill>
                <a:latin typeface="微软雅黑" pitchFamily="34" charset="-122"/>
                <a:ea typeface="微软雅黑" pitchFamily="34" charset="-122"/>
              </a:rPr>
              <a:t>个计量经济学</a:t>
            </a:r>
            <a:r>
              <a:rPr lang="zh-CN" altLang="en-US" sz="1600" smtClean="0">
                <a:solidFill>
                  <a:schemeClr val="accent5">
                    <a:lumMod val="75000"/>
                  </a:schemeClr>
                </a:solidFill>
                <a:latin typeface="微软雅黑" pitchFamily="34" charset="-122"/>
                <a:ea typeface="微软雅黑" pitchFamily="34" charset="-122"/>
              </a:rPr>
              <a:t>名词）。它是</a:t>
            </a:r>
            <a:r>
              <a:rPr lang="zh-CN" altLang="en-US" sz="1600">
                <a:solidFill>
                  <a:schemeClr val="accent5">
                    <a:lumMod val="75000"/>
                  </a:schemeClr>
                </a:solidFill>
                <a:latin typeface="微软雅黑" pitchFamily="34" charset="-122"/>
                <a:ea typeface="微软雅黑" pitchFamily="34" charset="-122"/>
              </a:rPr>
              <a:t>一款</a:t>
            </a:r>
            <a:r>
              <a:rPr lang="zh-CN" altLang="en-US" sz="1600" smtClean="0">
                <a:solidFill>
                  <a:schemeClr val="accent5">
                    <a:lumMod val="75000"/>
                  </a:schemeClr>
                </a:solidFill>
                <a:latin typeface="微软雅黑" pitchFamily="34" charset="-122"/>
                <a:ea typeface="微软雅黑" pitchFamily="34" charset="-122"/>
              </a:rPr>
              <a:t>开源的</a:t>
            </a:r>
            <a:r>
              <a:rPr lang="en-US" altLang="zh-CN" sz="1600">
                <a:solidFill>
                  <a:schemeClr val="accent5">
                    <a:lumMod val="75000"/>
                  </a:schemeClr>
                </a:solidFill>
                <a:latin typeface="微软雅黑" pitchFamily="34" charset="-122"/>
                <a:ea typeface="微软雅黑" pitchFamily="34" charset="-122"/>
              </a:rPr>
              <a:t>BSD</a:t>
            </a:r>
            <a:r>
              <a:rPr lang="zh-CN" altLang="en-US" sz="1600">
                <a:solidFill>
                  <a:schemeClr val="accent5">
                    <a:lumMod val="75000"/>
                  </a:schemeClr>
                </a:solidFill>
                <a:latin typeface="微软雅黑" pitchFamily="34" charset="-122"/>
                <a:ea typeface="微软雅黑" pitchFamily="34" charset="-122"/>
              </a:rPr>
              <a:t>许可的</a:t>
            </a:r>
            <a:r>
              <a:rPr lang="en-US" altLang="zh-CN" sz="1600">
                <a:solidFill>
                  <a:schemeClr val="accent5">
                    <a:lumMod val="75000"/>
                  </a:schemeClr>
                </a:solidFill>
                <a:latin typeface="微软雅黑" pitchFamily="34" charset="-122"/>
                <a:ea typeface="微软雅黑" pitchFamily="34" charset="-122"/>
              </a:rPr>
              <a:t>Python</a:t>
            </a:r>
            <a:r>
              <a:rPr lang="zh-CN" altLang="en-US" sz="1600">
                <a:solidFill>
                  <a:schemeClr val="accent5">
                    <a:lumMod val="75000"/>
                  </a:schemeClr>
                </a:solidFill>
                <a:latin typeface="微软雅黑" pitchFamily="34" charset="-122"/>
                <a:ea typeface="微软雅黑" pitchFamily="34" charset="-122"/>
              </a:rPr>
              <a:t>库，为</a:t>
            </a:r>
            <a:r>
              <a:rPr lang="en-US" altLang="zh-CN" sz="1600">
                <a:solidFill>
                  <a:schemeClr val="accent5">
                    <a:lumMod val="75000"/>
                  </a:schemeClr>
                </a:solidFill>
                <a:latin typeface="微软雅黑" pitchFamily="34" charset="-122"/>
                <a:ea typeface="微软雅黑" pitchFamily="34" charset="-122"/>
              </a:rPr>
              <a:t>Python</a:t>
            </a:r>
            <a:r>
              <a:rPr lang="zh-CN" altLang="en-US" sz="1600">
                <a:solidFill>
                  <a:schemeClr val="accent5">
                    <a:lumMod val="75000"/>
                  </a:schemeClr>
                </a:solidFill>
                <a:latin typeface="微软雅黑" pitchFamily="34" charset="-122"/>
                <a:ea typeface="微软雅黑" pitchFamily="34" charset="-122"/>
              </a:rPr>
              <a:t>编程语言提供了高性能，易于使用的数据结构和数据分析</a:t>
            </a:r>
            <a:r>
              <a:rPr lang="zh-CN" altLang="en-US" sz="1600" smtClean="0">
                <a:solidFill>
                  <a:schemeClr val="accent5">
                    <a:lumMod val="75000"/>
                  </a:schemeClr>
                </a:solidFill>
                <a:latin typeface="微软雅黑" pitchFamily="34" charset="-122"/>
                <a:ea typeface="微软雅黑" pitchFamily="34" charset="-122"/>
              </a:rPr>
              <a:t>工具。</a:t>
            </a:r>
            <a:r>
              <a:rPr lang="en-US" altLang="zh-CN" sz="1600" smtClean="0">
                <a:solidFill>
                  <a:schemeClr val="accent5">
                    <a:lumMod val="75000"/>
                  </a:schemeClr>
                </a:solidFill>
                <a:latin typeface="微软雅黑" pitchFamily="34" charset="-122"/>
                <a:ea typeface="微软雅黑" pitchFamily="34" charset="-122"/>
              </a:rPr>
              <a:t>Pandas</a:t>
            </a:r>
            <a:r>
              <a:rPr lang="zh-CN" altLang="en-US" sz="1600">
                <a:solidFill>
                  <a:schemeClr val="accent5">
                    <a:lumMod val="75000"/>
                  </a:schemeClr>
                </a:solidFill>
                <a:latin typeface="微软雅黑" pitchFamily="34" charset="-122"/>
                <a:ea typeface="微软雅黑" pitchFamily="34" charset="-122"/>
              </a:rPr>
              <a:t>用于广泛的领域，包括金融，经济，统计，分析等学术和商业</a:t>
            </a:r>
            <a:r>
              <a:rPr lang="zh-CN" altLang="en-US" sz="1600" smtClean="0">
                <a:solidFill>
                  <a:schemeClr val="accent5">
                    <a:lumMod val="75000"/>
                  </a:schemeClr>
                </a:solidFill>
                <a:latin typeface="微软雅黑" pitchFamily="34" charset="-122"/>
                <a:ea typeface="微软雅黑" pitchFamily="34" charset="-122"/>
              </a:rPr>
              <a:t>领域。</a:t>
            </a:r>
            <a:endParaRPr lang="en-US" altLang="zh-CN" sz="1600" smtClean="0">
              <a:solidFill>
                <a:schemeClr val="accent5">
                  <a:lumMod val="75000"/>
                </a:schemeClr>
              </a:solidFill>
              <a:latin typeface="微软雅黑" pitchFamily="34" charset="-122"/>
              <a:ea typeface="微软雅黑" pitchFamily="34" charset="-122"/>
            </a:endParaRPr>
          </a:p>
          <a:p>
            <a:pPr indent="403225" latinLnBrk="0">
              <a:lnSpc>
                <a:spcPct val="150000"/>
              </a:lnSpc>
            </a:pPr>
            <a:r>
              <a:rPr lang="en-US" altLang="zh-CN" sz="1600">
                <a:solidFill>
                  <a:schemeClr val="accent5">
                    <a:lumMod val="75000"/>
                  </a:schemeClr>
                </a:solidFill>
                <a:latin typeface="微软雅黑" pitchFamily="34" charset="-122"/>
                <a:ea typeface="微软雅黑" pitchFamily="34" charset="-122"/>
              </a:rPr>
              <a:t>Pandas</a:t>
            </a:r>
            <a:r>
              <a:rPr lang="zh-CN" altLang="en-US" sz="1600">
                <a:solidFill>
                  <a:schemeClr val="accent5">
                    <a:lumMod val="75000"/>
                  </a:schemeClr>
                </a:solidFill>
                <a:latin typeface="微软雅黑" pitchFamily="34" charset="-122"/>
                <a:ea typeface="微软雅黑" pitchFamily="34" charset="-122"/>
              </a:rPr>
              <a:t>的主要</a:t>
            </a:r>
            <a:r>
              <a:rPr lang="zh-CN" altLang="en-US" sz="1600" smtClean="0">
                <a:solidFill>
                  <a:schemeClr val="accent5">
                    <a:lumMod val="75000"/>
                  </a:schemeClr>
                </a:solidFill>
                <a:latin typeface="微软雅黑" pitchFamily="34" charset="-122"/>
                <a:ea typeface="微软雅黑" pitchFamily="34" charset="-122"/>
              </a:rPr>
              <a:t>特点如下：</a:t>
            </a:r>
            <a:endParaRPr lang="en-US" altLang="zh-CN" sz="1600" smtClean="0">
              <a:solidFill>
                <a:schemeClr val="accent5">
                  <a:lumMod val="75000"/>
                </a:schemeClr>
              </a:solidFill>
              <a:latin typeface="微软雅黑" pitchFamily="34" charset="-122"/>
              <a:ea typeface="微软雅黑" pitchFamily="34" charset="-122"/>
            </a:endParaRPr>
          </a:p>
          <a:p>
            <a:pPr marL="746125" indent="-342900" latinLnBrk="0">
              <a:lnSpc>
                <a:spcPct val="150000"/>
              </a:lnSpc>
              <a:buFont typeface="+mj-lt"/>
              <a:buAutoNum type="arabicPeriod"/>
            </a:pPr>
            <a:r>
              <a:rPr lang="zh-CN" altLang="en-US" sz="1600">
                <a:solidFill>
                  <a:schemeClr val="accent5">
                    <a:lumMod val="75000"/>
                  </a:schemeClr>
                </a:solidFill>
                <a:latin typeface="微软雅黑" pitchFamily="34" charset="-122"/>
                <a:ea typeface="微软雅黑" pitchFamily="34" charset="-122"/>
              </a:rPr>
              <a:t>快速高效的</a:t>
            </a:r>
            <a:r>
              <a:rPr lang="en-US" altLang="zh-CN" sz="1600">
                <a:solidFill>
                  <a:schemeClr val="accent5">
                    <a:lumMod val="75000"/>
                  </a:schemeClr>
                </a:solidFill>
                <a:latin typeface="微软雅黑" pitchFamily="34" charset="-122"/>
                <a:ea typeface="微软雅黑" pitchFamily="34" charset="-122"/>
              </a:rPr>
              <a:t>DataFrame</a:t>
            </a:r>
            <a:r>
              <a:rPr lang="zh-CN" altLang="en-US" sz="1600">
                <a:solidFill>
                  <a:schemeClr val="accent5">
                    <a:lumMod val="75000"/>
                  </a:schemeClr>
                </a:solidFill>
                <a:latin typeface="微软雅黑" pitchFamily="34" charset="-122"/>
                <a:ea typeface="微软雅黑" pitchFamily="34" charset="-122"/>
              </a:rPr>
              <a:t>对象，具有默认和自定义的索引。</a:t>
            </a:r>
          </a:p>
          <a:p>
            <a:pPr marL="746125" indent="-342900" latinLnBrk="0">
              <a:lnSpc>
                <a:spcPct val="150000"/>
              </a:lnSpc>
              <a:buFont typeface="+mj-lt"/>
              <a:buAutoNum type="arabicPeriod"/>
            </a:pPr>
            <a:r>
              <a:rPr lang="zh-CN" altLang="en-US" sz="1600">
                <a:solidFill>
                  <a:schemeClr val="accent5">
                    <a:lumMod val="75000"/>
                  </a:schemeClr>
                </a:solidFill>
                <a:latin typeface="微软雅黑" pitchFamily="34" charset="-122"/>
                <a:ea typeface="微软雅黑" pitchFamily="34" charset="-122"/>
              </a:rPr>
              <a:t>将数据从不同文件格式加载到内存中的数据对象的工具。</a:t>
            </a:r>
          </a:p>
          <a:p>
            <a:pPr marL="746125" indent="-342900" latinLnBrk="0">
              <a:lnSpc>
                <a:spcPct val="150000"/>
              </a:lnSpc>
              <a:buFont typeface="+mj-lt"/>
              <a:buAutoNum type="arabicPeriod"/>
            </a:pPr>
            <a:r>
              <a:rPr lang="zh-CN" altLang="en-US" sz="1600">
                <a:solidFill>
                  <a:schemeClr val="accent5">
                    <a:lumMod val="75000"/>
                  </a:schemeClr>
                </a:solidFill>
                <a:latin typeface="微软雅黑" pitchFamily="34" charset="-122"/>
                <a:ea typeface="微软雅黑" pitchFamily="34" charset="-122"/>
              </a:rPr>
              <a:t>丢失数据的数据对齐和综合处理</a:t>
            </a:r>
            <a:r>
              <a:rPr lang="zh-CN" altLang="en-US" sz="1600" smtClean="0">
                <a:solidFill>
                  <a:schemeClr val="accent5">
                    <a:lumMod val="75000"/>
                  </a:schemeClr>
                </a:solidFill>
                <a:latin typeface="微软雅黑" pitchFamily="34" charset="-122"/>
                <a:ea typeface="微软雅黑" pitchFamily="34" charset="-122"/>
              </a:rPr>
              <a:t>。</a:t>
            </a:r>
            <a:endParaRPr lang="en-US" altLang="zh-CN" sz="1600" smtClean="0">
              <a:solidFill>
                <a:schemeClr val="accent5">
                  <a:lumMod val="75000"/>
                </a:schemeClr>
              </a:solidFill>
              <a:latin typeface="微软雅黑" pitchFamily="34" charset="-122"/>
              <a:ea typeface="微软雅黑" pitchFamily="34" charset="-122"/>
            </a:endParaRPr>
          </a:p>
          <a:p>
            <a:pPr marL="746125" indent="-342900" latinLnBrk="0">
              <a:lnSpc>
                <a:spcPct val="150000"/>
              </a:lnSpc>
              <a:buFont typeface="+mj-lt"/>
              <a:buAutoNum type="arabicPeriod"/>
            </a:pPr>
            <a:r>
              <a:rPr lang="zh-CN" altLang="en-US" sz="1600" smtClean="0">
                <a:solidFill>
                  <a:schemeClr val="accent5">
                    <a:lumMod val="75000"/>
                  </a:schemeClr>
                </a:solidFill>
                <a:latin typeface="微软雅黑" pitchFamily="34" charset="-122"/>
                <a:ea typeface="微软雅黑" pitchFamily="34" charset="-122"/>
              </a:rPr>
              <a:t>重组</a:t>
            </a:r>
            <a:r>
              <a:rPr lang="zh-CN" altLang="en-US" sz="1600">
                <a:solidFill>
                  <a:schemeClr val="accent5">
                    <a:lumMod val="75000"/>
                  </a:schemeClr>
                </a:solidFill>
                <a:latin typeface="微软雅黑" pitchFamily="34" charset="-122"/>
                <a:ea typeface="微软雅黑" pitchFamily="34" charset="-122"/>
              </a:rPr>
              <a:t>和摆动日期集。</a:t>
            </a:r>
          </a:p>
          <a:p>
            <a:pPr marL="746125" indent="-342900" latinLnBrk="0">
              <a:lnSpc>
                <a:spcPct val="150000"/>
              </a:lnSpc>
              <a:buFont typeface="+mj-lt"/>
              <a:buAutoNum type="arabicPeriod"/>
            </a:pPr>
            <a:r>
              <a:rPr lang="zh-CN" altLang="en-US" sz="1600">
                <a:solidFill>
                  <a:schemeClr val="accent5">
                    <a:lumMod val="75000"/>
                  </a:schemeClr>
                </a:solidFill>
                <a:latin typeface="微软雅黑" pitchFamily="34" charset="-122"/>
                <a:ea typeface="微软雅黑" pitchFamily="34" charset="-122"/>
              </a:rPr>
              <a:t>基于标签的切片，索引和大数据集的子集。</a:t>
            </a:r>
          </a:p>
          <a:p>
            <a:pPr marL="746125" indent="-342900" latinLnBrk="0">
              <a:lnSpc>
                <a:spcPct val="150000"/>
              </a:lnSpc>
              <a:buFont typeface="+mj-lt"/>
              <a:buAutoNum type="arabicPeriod"/>
            </a:pPr>
            <a:r>
              <a:rPr lang="zh-CN" altLang="en-US" sz="1600">
                <a:solidFill>
                  <a:schemeClr val="accent5">
                    <a:lumMod val="75000"/>
                  </a:schemeClr>
                </a:solidFill>
                <a:latin typeface="微软雅黑" pitchFamily="34" charset="-122"/>
                <a:ea typeface="微软雅黑" pitchFamily="34" charset="-122"/>
              </a:rPr>
              <a:t>可以删除或插入来自数据结构的列。</a:t>
            </a:r>
          </a:p>
          <a:p>
            <a:pPr marL="746125" indent="-342900" latinLnBrk="0">
              <a:lnSpc>
                <a:spcPct val="150000"/>
              </a:lnSpc>
              <a:buFont typeface="+mj-lt"/>
              <a:buAutoNum type="arabicPeriod"/>
            </a:pPr>
            <a:r>
              <a:rPr lang="zh-CN" altLang="en-US" sz="1600">
                <a:solidFill>
                  <a:schemeClr val="accent5">
                    <a:lumMod val="75000"/>
                  </a:schemeClr>
                </a:solidFill>
                <a:latin typeface="微软雅黑" pitchFamily="34" charset="-122"/>
                <a:ea typeface="微软雅黑" pitchFamily="34" charset="-122"/>
              </a:rPr>
              <a:t>按数据分组进行聚合和转换。</a:t>
            </a:r>
          </a:p>
          <a:p>
            <a:pPr marL="746125" indent="-342900" latinLnBrk="0">
              <a:lnSpc>
                <a:spcPct val="150000"/>
              </a:lnSpc>
              <a:buFont typeface="+mj-lt"/>
              <a:buAutoNum type="arabicPeriod"/>
            </a:pPr>
            <a:r>
              <a:rPr lang="zh-CN" altLang="en-US" sz="1600">
                <a:solidFill>
                  <a:schemeClr val="accent5">
                    <a:lumMod val="75000"/>
                  </a:schemeClr>
                </a:solidFill>
                <a:latin typeface="微软雅黑" pitchFamily="34" charset="-122"/>
                <a:ea typeface="微软雅黑" pitchFamily="34" charset="-122"/>
              </a:rPr>
              <a:t>高性能合并和数据加入。</a:t>
            </a:r>
          </a:p>
          <a:p>
            <a:pPr marL="746125" indent="-342900" latinLnBrk="0">
              <a:lnSpc>
                <a:spcPct val="150000"/>
              </a:lnSpc>
              <a:buFont typeface="+mj-lt"/>
              <a:buAutoNum type="arabicPeriod"/>
            </a:pPr>
            <a:r>
              <a:rPr lang="zh-CN" altLang="en-US" sz="1600">
                <a:solidFill>
                  <a:schemeClr val="accent5">
                    <a:lumMod val="75000"/>
                  </a:schemeClr>
                </a:solidFill>
                <a:latin typeface="微软雅黑" pitchFamily="34" charset="-122"/>
                <a:ea typeface="微软雅黑" pitchFamily="34" charset="-122"/>
              </a:rPr>
              <a:t>时间序列</a:t>
            </a:r>
            <a:r>
              <a:rPr lang="zh-CN" altLang="en-US" sz="1600" smtClean="0">
                <a:solidFill>
                  <a:schemeClr val="accent5">
                    <a:lumMod val="75000"/>
                  </a:schemeClr>
                </a:solidFill>
                <a:latin typeface="微软雅黑" pitchFamily="34" charset="-122"/>
                <a:ea typeface="微软雅黑" pitchFamily="34" charset="-122"/>
              </a:rPr>
              <a:t>功能。</a:t>
            </a:r>
            <a:endParaRPr lang="en-US" altLang="zh-CN" sz="1600" smtClean="0">
              <a:solidFill>
                <a:schemeClr val="accent5">
                  <a:lumMod val="75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36663548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randombar(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randombar(horizontal)">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randombar(horizontal)">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randombar(horizontal)">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randombar(horizontal)">
                                      <p:cBhvr>
                                        <p:cTn id="27" dur="500"/>
                                        <p:tgtEl>
                                          <p:spTgt spid="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nodeType="clickEffect">
                                  <p:stCondLst>
                                    <p:cond delay="0"/>
                                  </p:stCondLst>
                                  <p:childTnLst>
                                    <p:set>
                                      <p:cBhvr>
                                        <p:cTn id="31" dur="1" fill="hold">
                                          <p:stCondLst>
                                            <p:cond delay="0"/>
                                          </p:stCondLst>
                                        </p:cTn>
                                        <p:tgtEl>
                                          <p:spTgt spid="5">
                                            <p:txEl>
                                              <p:pRg st="5" end="5"/>
                                            </p:txEl>
                                          </p:spTgt>
                                        </p:tgtEl>
                                        <p:attrNameLst>
                                          <p:attrName>style.visibility</p:attrName>
                                        </p:attrNameLst>
                                      </p:cBhvr>
                                      <p:to>
                                        <p:strVal val="visible"/>
                                      </p:to>
                                    </p:set>
                                    <p:animEffect transition="in" filter="randombar(horizontal)">
                                      <p:cBhvr>
                                        <p:cTn id="32" dur="500"/>
                                        <p:tgtEl>
                                          <p:spTgt spid="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nodeType="clickEffect">
                                  <p:stCondLst>
                                    <p:cond delay="0"/>
                                  </p:stCondLst>
                                  <p:childTnLst>
                                    <p:set>
                                      <p:cBhvr>
                                        <p:cTn id="36" dur="1" fill="hold">
                                          <p:stCondLst>
                                            <p:cond delay="0"/>
                                          </p:stCondLst>
                                        </p:cTn>
                                        <p:tgtEl>
                                          <p:spTgt spid="5">
                                            <p:txEl>
                                              <p:pRg st="6" end="6"/>
                                            </p:txEl>
                                          </p:spTgt>
                                        </p:tgtEl>
                                        <p:attrNameLst>
                                          <p:attrName>style.visibility</p:attrName>
                                        </p:attrNameLst>
                                      </p:cBhvr>
                                      <p:to>
                                        <p:strVal val="visible"/>
                                      </p:to>
                                    </p:set>
                                    <p:animEffect transition="in" filter="randombar(horizontal)">
                                      <p:cBhvr>
                                        <p:cTn id="37" dur="500"/>
                                        <p:tgtEl>
                                          <p:spTgt spid="5">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4" presetClass="entr" presetSubtype="10" fill="hold" nodeType="clickEffect">
                                  <p:stCondLst>
                                    <p:cond delay="0"/>
                                  </p:stCondLst>
                                  <p:childTnLst>
                                    <p:set>
                                      <p:cBhvr>
                                        <p:cTn id="41" dur="1" fill="hold">
                                          <p:stCondLst>
                                            <p:cond delay="0"/>
                                          </p:stCondLst>
                                        </p:cTn>
                                        <p:tgtEl>
                                          <p:spTgt spid="5">
                                            <p:txEl>
                                              <p:pRg st="7" end="7"/>
                                            </p:txEl>
                                          </p:spTgt>
                                        </p:tgtEl>
                                        <p:attrNameLst>
                                          <p:attrName>style.visibility</p:attrName>
                                        </p:attrNameLst>
                                      </p:cBhvr>
                                      <p:to>
                                        <p:strVal val="visible"/>
                                      </p:to>
                                    </p:set>
                                    <p:animEffect transition="in" filter="randombar(horizontal)">
                                      <p:cBhvr>
                                        <p:cTn id="42" dur="500"/>
                                        <p:tgtEl>
                                          <p:spTgt spid="5">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4" presetClass="entr" presetSubtype="10" fill="hold" nodeType="clickEffect">
                                  <p:stCondLst>
                                    <p:cond delay="0"/>
                                  </p:stCondLst>
                                  <p:childTnLst>
                                    <p:set>
                                      <p:cBhvr>
                                        <p:cTn id="46" dur="1" fill="hold">
                                          <p:stCondLst>
                                            <p:cond delay="0"/>
                                          </p:stCondLst>
                                        </p:cTn>
                                        <p:tgtEl>
                                          <p:spTgt spid="5">
                                            <p:txEl>
                                              <p:pRg st="8" end="8"/>
                                            </p:txEl>
                                          </p:spTgt>
                                        </p:tgtEl>
                                        <p:attrNameLst>
                                          <p:attrName>style.visibility</p:attrName>
                                        </p:attrNameLst>
                                      </p:cBhvr>
                                      <p:to>
                                        <p:strVal val="visible"/>
                                      </p:to>
                                    </p:set>
                                    <p:animEffect transition="in" filter="randombar(horizontal)">
                                      <p:cBhvr>
                                        <p:cTn id="47" dur="500"/>
                                        <p:tgtEl>
                                          <p:spTgt spid="5">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4" presetClass="entr" presetSubtype="10" fill="hold" nodeType="clickEffect">
                                  <p:stCondLst>
                                    <p:cond delay="0"/>
                                  </p:stCondLst>
                                  <p:childTnLst>
                                    <p:set>
                                      <p:cBhvr>
                                        <p:cTn id="51" dur="1" fill="hold">
                                          <p:stCondLst>
                                            <p:cond delay="0"/>
                                          </p:stCondLst>
                                        </p:cTn>
                                        <p:tgtEl>
                                          <p:spTgt spid="5">
                                            <p:txEl>
                                              <p:pRg st="9" end="9"/>
                                            </p:txEl>
                                          </p:spTgt>
                                        </p:tgtEl>
                                        <p:attrNameLst>
                                          <p:attrName>style.visibility</p:attrName>
                                        </p:attrNameLst>
                                      </p:cBhvr>
                                      <p:to>
                                        <p:strVal val="visible"/>
                                      </p:to>
                                    </p:set>
                                    <p:animEffect transition="in" filter="randombar(horizontal)">
                                      <p:cBhvr>
                                        <p:cTn id="52" dur="500"/>
                                        <p:tgtEl>
                                          <p:spTgt spid="5">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4" presetClass="entr" presetSubtype="10" fill="hold" nodeType="clickEffect">
                                  <p:stCondLst>
                                    <p:cond delay="0"/>
                                  </p:stCondLst>
                                  <p:childTnLst>
                                    <p:set>
                                      <p:cBhvr>
                                        <p:cTn id="56" dur="1" fill="hold">
                                          <p:stCondLst>
                                            <p:cond delay="0"/>
                                          </p:stCondLst>
                                        </p:cTn>
                                        <p:tgtEl>
                                          <p:spTgt spid="5">
                                            <p:txEl>
                                              <p:pRg st="10" end="10"/>
                                            </p:txEl>
                                          </p:spTgt>
                                        </p:tgtEl>
                                        <p:attrNameLst>
                                          <p:attrName>style.visibility</p:attrName>
                                        </p:attrNameLst>
                                      </p:cBhvr>
                                      <p:to>
                                        <p:strVal val="visible"/>
                                      </p:to>
                                    </p:set>
                                    <p:animEffect transition="in" filter="randombar(horizontal)">
                                      <p:cBhvr>
                                        <p:cTn id="57" dur="500"/>
                                        <p:tgtEl>
                                          <p:spTgt spid="5">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4" presetClass="entr" presetSubtype="10" fill="hold" nodeType="clickEffect">
                                  <p:stCondLst>
                                    <p:cond delay="0"/>
                                  </p:stCondLst>
                                  <p:childTnLst>
                                    <p:set>
                                      <p:cBhvr>
                                        <p:cTn id="61" dur="1" fill="hold">
                                          <p:stCondLst>
                                            <p:cond delay="0"/>
                                          </p:stCondLst>
                                        </p:cTn>
                                        <p:tgtEl>
                                          <p:spTgt spid="5">
                                            <p:txEl>
                                              <p:pRg st="11" end="11"/>
                                            </p:txEl>
                                          </p:spTgt>
                                        </p:tgtEl>
                                        <p:attrNameLst>
                                          <p:attrName>style.visibility</p:attrName>
                                        </p:attrNameLst>
                                      </p:cBhvr>
                                      <p:to>
                                        <p:strVal val="visible"/>
                                      </p:to>
                                    </p:set>
                                    <p:animEffect transition="in" filter="randombar(horizontal)">
                                      <p:cBhvr>
                                        <p:cTn id="62" dur="500"/>
                                        <p:tgtEl>
                                          <p:spTgt spid="5">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3568" y="908720"/>
            <a:ext cx="7776864" cy="1015663"/>
          </a:xfrm>
          <a:prstGeom prst="rect">
            <a:avLst/>
          </a:prstGeom>
          <a:noFill/>
        </p:spPr>
        <p:txBody>
          <a:bodyPr wrap="square" rtlCol="0">
            <a:spAutoFit/>
          </a:bodyPr>
          <a:lstStyle/>
          <a:p>
            <a:pPr>
              <a:lnSpc>
                <a:spcPct val="200000"/>
              </a:lnSpc>
            </a:pPr>
            <a:r>
              <a:rPr lang="zh-CN" altLang="en-US" b="1" smtClean="0">
                <a:solidFill>
                  <a:schemeClr val="accent5">
                    <a:lumMod val="50000"/>
                  </a:schemeClr>
                </a:solidFill>
                <a:latin typeface="微软雅黑" pitchFamily="34" charset="-122"/>
                <a:ea typeface="微软雅黑" pitchFamily="34" charset="-122"/>
              </a:rPr>
              <a:t>考核</a:t>
            </a:r>
            <a:r>
              <a:rPr lang="zh-CN" altLang="en-US" b="1">
                <a:solidFill>
                  <a:schemeClr val="accent5">
                    <a:lumMod val="50000"/>
                  </a:schemeClr>
                </a:solidFill>
                <a:latin typeface="微软雅黑" pitchFamily="34" charset="-122"/>
                <a:ea typeface="微软雅黑" pitchFamily="34" charset="-122"/>
              </a:rPr>
              <a:t>形式</a:t>
            </a:r>
          </a:p>
          <a:p>
            <a:pPr>
              <a:lnSpc>
                <a:spcPct val="150000"/>
              </a:lnSpc>
            </a:pPr>
            <a:r>
              <a:rPr lang="zh-CN" altLang="en-US" sz="1600">
                <a:solidFill>
                  <a:schemeClr val="accent5">
                    <a:lumMod val="75000"/>
                  </a:schemeClr>
                </a:solidFill>
                <a:latin typeface="微软雅黑" pitchFamily="34" charset="-122"/>
                <a:ea typeface="微软雅黑" pitchFamily="34" charset="-122"/>
              </a:rPr>
              <a:t>期末成绩 </a:t>
            </a:r>
            <a:r>
              <a:rPr lang="en-US" altLang="zh-CN" sz="1600">
                <a:solidFill>
                  <a:schemeClr val="accent5">
                    <a:lumMod val="75000"/>
                  </a:schemeClr>
                </a:solidFill>
                <a:latin typeface="微软雅黑" pitchFamily="34" charset="-122"/>
                <a:ea typeface="微软雅黑" pitchFamily="34" charset="-122"/>
              </a:rPr>
              <a:t>= </a:t>
            </a:r>
            <a:r>
              <a:rPr lang="zh-CN" altLang="en-US" sz="1600">
                <a:solidFill>
                  <a:schemeClr val="accent5">
                    <a:lumMod val="75000"/>
                  </a:schemeClr>
                </a:solidFill>
                <a:latin typeface="微软雅黑" pitchFamily="34" charset="-122"/>
                <a:ea typeface="微软雅黑" pitchFamily="34" charset="-122"/>
              </a:rPr>
              <a:t>（不定期考勤点名 </a:t>
            </a:r>
            <a:r>
              <a:rPr lang="en-US" altLang="zh-CN" sz="1600">
                <a:solidFill>
                  <a:schemeClr val="accent5">
                    <a:lumMod val="75000"/>
                  </a:schemeClr>
                </a:solidFill>
                <a:latin typeface="微软雅黑" pitchFamily="34" charset="-122"/>
                <a:ea typeface="微软雅黑" pitchFamily="34" charset="-122"/>
              </a:rPr>
              <a:t>+ </a:t>
            </a:r>
            <a:r>
              <a:rPr lang="zh-CN" altLang="en-US" sz="1600">
                <a:solidFill>
                  <a:schemeClr val="accent5">
                    <a:lumMod val="75000"/>
                  </a:schemeClr>
                </a:solidFill>
                <a:latin typeface="微软雅黑" pitchFamily="34" charset="-122"/>
                <a:ea typeface="微软雅黑" pitchFamily="34" charset="-122"/>
              </a:rPr>
              <a:t>课堂作业成绩 </a:t>
            </a:r>
            <a:r>
              <a:rPr lang="en-US" altLang="zh-CN" sz="1600">
                <a:solidFill>
                  <a:schemeClr val="accent5">
                    <a:lumMod val="75000"/>
                  </a:schemeClr>
                </a:solidFill>
                <a:latin typeface="微软雅黑" pitchFamily="34" charset="-122"/>
                <a:ea typeface="微软雅黑" pitchFamily="34" charset="-122"/>
              </a:rPr>
              <a:t>+ </a:t>
            </a:r>
            <a:r>
              <a:rPr lang="zh-CN" altLang="en-US" sz="1600">
                <a:solidFill>
                  <a:schemeClr val="accent5">
                    <a:lumMod val="75000"/>
                  </a:schemeClr>
                </a:solidFill>
                <a:latin typeface="微软雅黑" pitchFamily="34" charset="-122"/>
                <a:ea typeface="微软雅黑" pitchFamily="34" charset="-122"/>
              </a:rPr>
              <a:t>考卷分数）按比计算</a:t>
            </a:r>
            <a:r>
              <a:rPr lang="zh-CN" altLang="en-US" sz="1600" smtClean="0">
                <a:solidFill>
                  <a:schemeClr val="accent5">
                    <a:lumMod val="75000"/>
                  </a:schemeClr>
                </a:solidFill>
                <a:latin typeface="微软雅黑" pitchFamily="34" charset="-122"/>
                <a:ea typeface="微软雅黑" pitchFamily="34" charset="-122"/>
              </a:rPr>
              <a:t>。</a:t>
            </a:r>
            <a:endParaRPr lang="en-US" altLang="zh-CN" sz="1600">
              <a:solidFill>
                <a:schemeClr val="accent5">
                  <a:lumMod val="75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6856454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3568" y="908720"/>
            <a:ext cx="7776864" cy="2862322"/>
          </a:xfrm>
          <a:prstGeom prst="rect">
            <a:avLst/>
          </a:prstGeom>
          <a:noFill/>
        </p:spPr>
        <p:txBody>
          <a:bodyPr wrap="square" rtlCol="0">
            <a:spAutoFit/>
          </a:bodyPr>
          <a:lstStyle/>
          <a:p>
            <a:pPr>
              <a:lnSpc>
                <a:spcPct val="200000"/>
              </a:lnSpc>
            </a:pPr>
            <a:r>
              <a:rPr lang="en-US" altLang="zh-CN" b="1" smtClean="0">
                <a:solidFill>
                  <a:schemeClr val="accent5">
                    <a:lumMod val="50000"/>
                  </a:schemeClr>
                </a:solidFill>
                <a:latin typeface="微软雅黑" pitchFamily="34" charset="-122"/>
                <a:ea typeface="微软雅黑" pitchFamily="34" charset="-122"/>
              </a:rPr>
              <a:t>Pandas</a:t>
            </a:r>
            <a:r>
              <a:rPr lang="zh-CN" altLang="en-US" b="1" smtClean="0">
                <a:solidFill>
                  <a:schemeClr val="accent5">
                    <a:lumMod val="50000"/>
                  </a:schemeClr>
                </a:solidFill>
                <a:latin typeface="微软雅黑" pitchFamily="34" charset="-122"/>
                <a:ea typeface="微软雅黑" pitchFamily="34" charset="-122"/>
              </a:rPr>
              <a:t>数据结构</a:t>
            </a:r>
            <a:endParaRPr lang="en-US" altLang="zh-CN" b="1" smtClean="0">
              <a:solidFill>
                <a:schemeClr val="accent5">
                  <a:lumMod val="50000"/>
                </a:schemeClr>
              </a:solidFill>
              <a:latin typeface="微软雅黑" pitchFamily="34" charset="-122"/>
              <a:ea typeface="微软雅黑" pitchFamily="34" charset="-122"/>
            </a:endParaRPr>
          </a:p>
          <a:p>
            <a:pPr indent="403225">
              <a:lnSpc>
                <a:spcPct val="150000"/>
              </a:lnSpc>
            </a:pPr>
            <a:r>
              <a:rPr lang="en-US" altLang="zh-CN" sz="1600" smtClean="0">
                <a:solidFill>
                  <a:schemeClr val="accent5">
                    <a:lumMod val="75000"/>
                  </a:schemeClr>
                </a:solidFill>
                <a:latin typeface="微软雅黑" pitchFamily="34" charset="-122"/>
                <a:ea typeface="微软雅黑" pitchFamily="34" charset="-122"/>
              </a:rPr>
              <a:t>Pandas</a:t>
            </a:r>
            <a:r>
              <a:rPr lang="zh-CN" altLang="en-US" sz="1600" smtClean="0">
                <a:solidFill>
                  <a:schemeClr val="accent5">
                    <a:lumMod val="75000"/>
                  </a:schemeClr>
                </a:solidFill>
                <a:latin typeface="微软雅黑" pitchFamily="34" charset="-122"/>
                <a:ea typeface="微软雅黑" pitchFamily="34" charset="-122"/>
              </a:rPr>
              <a:t>库包括以下两种数据结构：</a:t>
            </a:r>
            <a:endParaRPr lang="en-US" altLang="zh-CN" sz="1600">
              <a:solidFill>
                <a:schemeClr val="accent5">
                  <a:lumMod val="75000"/>
                </a:schemeClr>
              </a:solidFill>
              <a:latin typeface="微软雅黑" pitchFamily="34" charset="-122"/>
              <a:ea typeface="微软雅黑" pitchFamily="34" charset="-122"/>
            </a:endParaRPr>
          </a:p>
          <a:p>
            <a:pPr marL="746125" indent="-342900">
              <a:lnSpc>
                <a:spcPct val="150000"/>
              </a:lnSpc>
              <a:buAutoNum type="arabicPeriod"/>
            </a:pPr>
            <a:r>
              <a:rPr lang="zh-CN" altLang="en-US" sz="1600" b="1" smtClean="0">
                <a:solidFill>
                  <a:schemeClr val="accent5">
                    <a:lumMod val="75000"/>
                  </a:schemeClr>
                </a:solidFill>
                <a:latin typeface="微软雅黑" pitchFamily="34" charset="-122"/>
                <a:ea typeface="微软雅黑" pitchFamily="34" charset="-122"/>
              </a:rPr>
              <a:t>系列</a:t>
            </a:r>
            <a:r>
              <a:rPr lang="en-US" altLang="zh-CN" sz="1600" b="1">
                <a:solidFill>
                  <a:schemeClr val="accent5">
                    <a:lumMod val="75000"/>
                  </a:schemeClr>
                </a:solidFill>
                <a:latin typeface="微软雅黑" pitchFamily="34" charset="-122"/>
                <a:ea typeface="微软雅黑" pitchFamily="34" charset="-122"/>
              </a:rPr>
              <a:t>(Series</a:t>
            </a:r>
            <a:r>
              <a:rPr lang="en-US" altLang="zh-CN" sz="1600" b="1" smtClean="0">
                <a:solidFill>
                  <a:schemeClr val="accent5">
                    <a:lumMod val="75000"/>
                  </a:schemeClr>
                </a:solidFill>
                <a:latin typeface="微软雅黑" pitchFamily="34" charset="-122"/>
                <a:ea typeface="微软雅黑" pitchFamily="34" charset="-122"/>
              </a:rPr>
              <a:t>)—</a:t>
            </a:r>
            <a:r>
              <a:rPr lang="zh-CN" altLang="en-US" sz="1600" b="1" smtClean="0">
                <a:solidFill>
                  <a:schemeClr val="accent5">
                    <a:lumMod val="75000"/>
                  </a:schemeClr>
                </a:solidFill>
                <a:latin typeface="微软雅黑" pitchFamily="34" charset="-122"/>
                <a:ea typeface="微软雅黑" pitchFamily="34" charset="-122"/>
              </a:rPr>
              <a:t>一维数组</a:t>
            </a:r>
            <a:endParaRPr lang="en-US" altLang="zh-CN" sz="1600" b="1" smtClean="0">
              <a:solidFill>
                <a:schemeClr val="accent5">
                  <a:lumMod val="75000"/>
                </a:schemeClr>
              </a:solidFill>
              <a:latin typeface="微软雅黑" pitchFamily="34" charset="-122"/>
              <a:ea typeface="微软雅黑" pitchFamily="34" charset="-122"/>
            </a:endParaRPr>
          </a:p>
          <a:p>
            <a:pPr marL="746125" indent="-342900">
              <a:lnSpc>
                <a:spcPct val="150000"/>
              </a:lnSpc>
              <a:buAutoNum type="arabicPeriod"/>
            </a:pPr>
            <a:r>
              <a:rPr lang="zh-CN" altLang="en-US" sz="1600" b="1" smtClean="0">
                <a:solidFill>
                  <a:schemeClr val="accent5">
                    <a:lumMod val="75000"/>
                  </a:schemeClr>
                </a:solidFill>
                <a:latin typeface="微软雅黑" pitchFamily="34" charset="-122"/>
                <a:ea typeface="微软雅黑" pitchFamily="34" charset="-122"/>
              </a:rPr>
              <a:t>数据框</a:t>
            </a:r>
            <a:r>
              <a:rPr lang="en-US" altLang="zh-CN" sz="1600" b="1" smtClean="0">
                <a:solidFill>
                  <a:schemeClr val="accent5">
                    <a:lumMod val="75000"/>
                  </a:schemeClr>
                </a:solidFill>
                <a:latin typeface="微软雅黑" pitchFamily="34" charset="-122"/>
                <a:ea typeface="微软雅黑" pitchFamily="34" charset="-122"/>
              </a:rPr>
              <a:t>(</a:t>
            </a:r>
            <a:r>
              <a:rPr lang="en-US" altLang="zh-CN" sz="1600" b="1">
                <a:solidFill>
                  <a:schemeClr val="accent5">
                    <a:lumMod val="75000"/>
                  </a:schemeClr>
                </a:solidFill>
                <a:latin typeface="微软雅黑" pitchFamily="34" charset="-122"/>
                <a:ea typeface="微软雅黑" pitchFamily="34" charset="-122"/>
              </a:rPr>
              <a:t>DataFrame</a:t>
            </a:r>
            <a:r>
              <a:rPr lang="en-US" altLang="zh-CN" sz="1600" b="1" smtClean="0">
                <a:solidFill>
                  <a:schemeClr val="accent5">
                    <a:lumMod val="75000"/>
                  </a:schemeClr>
                </a:solidFill>
                <a:latin typeface="微软雅黑" pitchFamily="34" charset="-122"/>
                <a:ea typeface="微软雅黑" pitchFamily="34" charset="-122"/>
              </a:rPr>
              <a:t>)—</a:t>
            </a:r>
            <a:r>
              <a:rPr lang="zh-CN" altLang="en-US" sz="1600" b="1">
                <a:solidFill>
                  <a:schemeClr val="accent5">
                    <a:lumMod val="75000"/>
                  </a:schemeClr>
                </a:solidFill>
                <a:latin typeface="微软雅黑" pitchFamily="34" charset="-122"/>
                <a:ea typeface="微软雅黑" pitchFamily="34" charset="-122"/>
              </a:rPr>
              <a:t>二</a:t>
            </a:r>
            <a:r>
              <a:rPr lang="zh-CN" altLang="en-US" sz="1600" b="1" smtClean="0">
                <a:solidFill>
                  <a:schemeClr val="accent5">
                    <a:lumMod val="75000"/>
                  </a:schemeClr>
                </a:solidFill>
                <a:latin typeface="微软雅黑" pitchFamily="34" charset="-122"/>
                <a:ea typeface="微软雅黑" pitchFamily="34" charset="-122"/>
              </a:rPr>
              <a:t>维</a:t>
            </a:r>
            <a:r>
              <a:rPr lang="zh-CN" altLang="en-US" sz="1600" b="1">
                <a:solidFill>
                  <a:schemeClr val="accent5">
                    <a:lumMod val="75000"/>
                  </a:schemeClr>
                </a:solidFill>
                <a:latin typeface="微软雅黑" pitchFamily="34" charset="-122"/>
                <a:ea typeface="微软雅黑" pitchFamily="34" charset="-122"/>
              </a:rPr>
              <a:t>数组</a:t>
            </a:r>
            <a:endParaRPr lang="en-US" altLang="zh-CN" sz="1600" b="1" smtClean="0">
              <a:solidFill>
                <a:schemeClr val="accent5">
                  <a:lumMod val="75000"/>
                </a:schemeClr>
              </a:solidFill>
              <a:latin typeface="微软雅黑" pitchFamily="34" charset="-122"/>
              <a:ea typeface="微软雅黑" pitchFamily="34" charset="-122"/>
            </a:endParaRPr>
          </a:p>
          <a:p>
            <a:pPr indent="403225">
              <a:lnSpc>
                <a:spcPct val="150000"/>
              </a:lnSpc>
            </a:pPr>
            <a:r>
              <a:rPr lang="zh-CN" altLang="en-US" sz="1600" smtClean="0">
                <a:solidFill>
                  <a:schemeClr val="accent5">
                    <a:lumMod val="75000"/>
                  </a:schemeClr>
                </a:solidFill>
                <a:latin typeface="微软雅黑" pitchFamily="34" charset="-122"/>
                <a:ea typeface="微软雅黑" pitchFamily="34" charset="-122"/>
              </a:rPr>
              <a:t>它们均建立在</a:t>
            </a:r>
            <a:r>
              <a:rPr lang="en-US" altLang="zh-CN" sz="1600" smtClean="0">
                <a:solidFill>
                  <a:schemeClr val="accent5">
                    <a:lumMod val="75000"/>
                  </a:schemeClr>
                </a:solidFill>
                <a:latin typeface="微软雅黑" pitchFamily="34" charset="-122"/>
                <a:ea typeface="微软雅黑" pitchFamily="34" charset="-122"/>
              </a:rPr>
              <a:t>Numpy</a:t>
            </a:r>
            <a:r>
              <a:rPr lang="zh-CN" altLang="en-US" sz="1600">
                <a:solidFill>
                  <a:schemeClr val="accent5">
                    <a:lumMod val="75000"/>
                  </a:schemeClr>
                </a:solidFill>
                <a:latin typeface="微软雅黑" pitchFamily="34" charset="-122"/>
                <a:ea typeface="微软雅黑" pitchFamily="34" charset="-122"/>
              </a:rPr>
              <a:t>数组之上，意味着它们的性能较好</a:t>
            </a:r>
            <a:r>
              <a:rPr lang="zh-CN" altLang="en-US" sz="1600" smtClean="0">
                <a:solidFill>
                  <a:schemeClr val="accent5">
                    <a:lumMod val="75000"/>
                  </a:schemeClr>
                </a:solidFill>
                <a:latin typeface="微软雅黑" pitchFamily="34" charset="-122"/>
                <a:ea typeface="微软雅黑" pitchFamily="34" charset="-122"/>
              </a:rPr>
              <a:t>。另外还有一种叫</a:t>
            </a:r>
            <a:r>
              <a:rPr lang="en-US" altLang="zh-CN" sz="1600" smtClean="0">
                <a:solidFill>
                  <a:schemeClr val="accent5">
                    <a:lumMod val="75000"/>
                  </a:schemeClr>
                </a:solidFill>
                <a:latin typeface="微软雅黑" pitchFamily="34" charset="-122"/>
                <a:ea typeface="微软雅黑" pitchFamily="34" charset="-122"/>
              </a:rPr>
              <a:t>Panel</a:t>
            </a:r>
            <a:r>
              <a:rPr lang="zh-CN" altLang="en-US" sz="1600" smtClean="0">
                <a:solidFill>
                  <a:schemeClr val="accent5">
                    <a:lumMod val="75000"/>
                  </a:schemeClr>
                </a:solidFill>
                <a:latin typeface="微软雅黑" pitchFamily="34" charset="-122"/>
                <a:ea typeface="微软雅黑" pitchFamily="34" charset="-122"/>
              </a:rPr>
              <a:t>的三维结构，因为使用场景很少，</a:t>
            </a:r>
            <a:r>
              <a:rPr lang="en-US" altLang="zh-CN" sz="1600" smtClean="0">
                <a:solidFill>
                  <a:schemeClr val="accent5">
                    <a:lumMod val="75000"/>
                  </a:schemeClr>
                </a:solidFill>
                <a:latin typeface="微软雅黑" pitchFamily="34" charset="-122"/>
                <a:ea typeface="微软雅黑" pitchFamily="34" charset="-122"/>
              </a:rPr>
              <a:t>Pandas</a:t>
            </a:r>
            <a:r>
              <a:rPr lang="zh-CN" altLang="en-US" sz="1600" smtClean="0">
                <a:solidFill>
                  <a:schemeClr val="accent5">
                    <a:lumMod val="75000"/>
                  </a:schemeClr>
                </a:solidFill>
                <a:latin typeface="微软雅黑" pitchFamily="34" charset="-122"/>
                <a:ea typeface="微软雅黑" pitchFamily="34" charset="-122"/>
              </a:rPr>
              <a:t>开发者会在下个版本将其移除，这里就不作介绍。</a:t>
            </a:r>
            <a:endParaRPr lang="en-US" altLang="zh-CN" sz="1600" smtClean="0">
              <a:solidFill>
                <a:schemeClr val="accent5">
                  <a:lumMod val="75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249300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randombar(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randombar(horizontal)">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randombar(horizontal)">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randombar(horizontal)">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randombar(horizontal)">
                                      <p:cBhvr>
                                        <p:cTn id="27"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3568" y="908720"/>
            <a:ext cx="7776864" cy="1754326"/>
          </a:xfrm>
          <a:prstGeom prst="rect">
            <a:avLst/>
          </a:prstGeom>
          <a:noFill/>
        </p:spPr>
        <p:txBody>
          <a:bodyPr wrap="square" rtlCol="0">
            <a:spAutoFit/>
          </a:bodyPr>
          <a:lstStyle/>
          <a:p>
            <a:pPr>
              <a:lnSpc>
                <a:spcPct val="200000"/>
              </a:lnSpc>
            </a:pPr>
            <a:r>
              <a:rPr lang="en-US" altLang="zh-CN" b="1" smtClean="0">
                <a:solidFill>
                  <a:schemeClr val="accent5">
                    <a:lumMod val="50000"/>
                  </a:schemeClr>
                </a:solidFill>
                <a:latin typeface="微软雅黑" pitchFamily="34" charset="-122"/>
                <a:ea typeface="微软雅黑" pitchFamily="34" charset="-122"/>
              </a:rPr>
              <a:t>Pandas</a:t>
            </a:r>
            <a:r>
              <a:rPr lang="zh-CN" altLang="en-US" b="1" smtClean="0">
                <a:solidFill>
                  <a:schemeClr val="accent5">
                    <a:lumMod val="50000"/>
                  </a:schemeClr>
                </a:solidFill>
                <a:latin typeface="微软雅黑" pitchFamily="34" charset="-122"/>
                <a:ea typeface="微软雅黑" pitchFamily="34" charset="-122"/>
              </a:rPr>
              <a:t>系列</a:t>
            </a:r>
            <a:r>
              <a:rPr lang="en-US" altLang="zh-CN" b="1">
                <a:solidFill>
                  <a:schemeClr val="accent5">
                    <a:lumMod val="50000"/>
                  </a:schemeClr>
                </a:solidFill>
                <a:latin typeface="微软雅黑" pitchFamily="34" charset="-122"/>
                <a:ea typeface="微软雅黑" pitchFamily="34" charset="-122"/>
              </a:rPr>
              <a:t>(Series)</a:t>
            </a:r>
            <a:endParaRPr lang="en-US" altLang="zh-CN" b="1" smtClean="0">
              <a:solidFill>
                <a:schemeClr val="accent5">
                  <a:lumMod val="50000"/>
                </a:schemeClr>
              </a:solidFill>
              <a:latin typeface="微软雅黑" pitchFamily="34" charset="-122"/>
              <a:ea typeface="微软雅黑" pitchFamily="34" charset="-122"/>
            </a:endParaRPr>
          </a:p>
          <a:p>
            <a:pPr indent="403225">
              <a:lnSpc>
                <a:spcPct val="150000"/>
              </a:lnSpc>
            </a:pPr>
            <a:r>
              <a:rPr lang="zh-CN" altLang="en-US" sz="1600">
                <a:solidFill>
                  <a:schemeClr val="accent5">
                    <a:lumMod val="75000"/>
                  </a:schemeClr>
                </a:solidFill>
                <a:latin typeface="微软雅黑" pitchFamily="34" charset="-122"/>
                <a:ea typeface="微软雅黑" pitchFamily="34" charset="-122"/>
              </a:rPr>
              <a:t>系列</a:t>
            </a:r>
            <a:r>
              <a:rPr lang="en-US" altLang="zh-CN" sz="1600">
                <a:solidFill>
                  <a:schemeClr val="accent5">
                    <a:lumMod val="75000"/>
                  </a:schemeClr>
                </a:solidFill>
                <a:latin typeface="微软雅黑" pitchFamily="34" charset="-122"/>
                <a:ea typeface="微软雅黑" pitchFamily="34" charset="-122"/>
              </a:rPr>
              <a:t>(Series)</a:t>
            </a:r>
            <a:r>
              <a:rPr lang="zh-CN" altLang="en-US" sz="1600">
                <a:solidFill>
                  <a:schemeClr val="accent5">
                    <a:lumMod val="75000"/>
                  </a:schemeClr>
                </a:solidFill>
                <a:latin typeface="微软雅黑" pitchFamily="34" charset="-122"/>
                <a:ea typeface="微软雅黑" pitchFamily="34" charset="-122"/>
              </a:rPr>
              <a:t>是能够保存任何类型的数据</a:t>
            </a:r>
            <a:r>
              <a:rPr lang="en-US" altLang="zh-CN" sz="1600">
                <a:solidFill>
                  <a:schemeClr val="accent5">
                    <a:lumMod val="75000"/>
                  </a:schemeClr>
                </a:solidFill>
                <a:latin typeface="微软雅黑" pitchFamily="34" charset="-122"/>
                <a:ea typeface="微软雅黑" pitchFamily="34" charset="-122"/>
              </a:rPr>
              <a:t>(</a:t>
            </a:r>
            <a:r>
              <a:rPr lang="zh-CN" altLang="en-US" sz="1600">
                <a:solidFill>
                  <a:schemeClr val="accent5">
                    <a:lumMod val="75000"/>
                  </a:schemeClr>
                </a:solidFill>
                <a:latin typeface="微软雅黑" pitchFamily="34" charset="-122"/>
                <a:ea typeface="微软雅黑" pitchFamily="34" charset="-122"/>
              </a:rPr>
              <a:t>整数，字符串，浮点数，</a:t>
            </a:r>
            <a:r>
              <a:rPr lang="en-US" altLang="zh-CN" sz="1600">
                <a:solidFill>
                  <a:schemeClr val="accent5">
                    <a:lumMod val="75000"/>
                  </a:schemeClr>
                </a:solidFill>
                <a:latin typeface="微软雅黑" pitchFamily="34" charset="-122"/>
                <a:ea typeface="微软雅黑" pitchFamily="34" charset="-122"/>
              </a:rPr>
              <a:t>Python</a:t>
            </a:r>
            <a:r>
              <a:rPr lang="zh-CN" altLang="en-US" sz="1600">
                <a:solidFill>
                  <a:schemeClr val="accent5">
                    <a:lumMod val="75000"/>
                  </a:schemeClr>
                </a:solidFill>
                <a:latin typeface="微软雅黑" pitchFamily="34" charset="-122"/>
                <a:ea typeface="微软雅黑" pitchFamily="34" charset="-122"/>
              </a:rPr>
              <a:t>对象等</a:t>
            </a:r>
            <a:r>
              <a:rPr lang="en-US" altLang="zh-CN" sz="1600">
                <a:solidFill>
                  <a:schemeClr val="accent5">
                    <a:lumMod val="75000"/>
                  </a:schemeClr>
                </a:solidFill>
                <a:latin typeface="微软雅黑" pitchFamily="34" charset="-122"/>
                <a:ea typeface="微软雅黑" pitchFamily="34" charset="-122"/>
              </a:rPr>
              <a:t>)</a:t>
            </a:r>
            <a:r>
              <a:rPr lang="zh-CN" altLang="en-US" sz="1600">
                <a:solidFill>
                  <a:schemeClr val="accent5">
                    <a:lumMod val="75000"/>
                  </a:schemeClr>
                </a:solidFill>
                <a:latin typeface="微软雅黑" pitchFamily="34" charset="-122"/>
                <a:ea typeface="微软雅黑" pitchFamily="34" charset="-122"/>
              </a:rPr>
              <a:t>的一维标记</a:t>
            </a:r>
            <a:r>
              <a:rPr lang="zh-CN" altLang="en-US" sz="1600" smtClean="0">
                <a:solidFill>
                  <a:schemeClr val="accent5">
                    <a:lumMod val="75000"/>
                  </a:schemeClr>
                </a:solidFill>
                <a:latin typeface="微软雅黑" pitchFamily="34" charset="-122"/>
                <a:ea typeface="微软雅黑" pitchFamily="34" charset="-122"/>
              </a:rPr>
              <a:t>数组，轴</a:t>
            </a:r>
            <a:r>
              <a:rPr lang="zh-CN" altLang="en-US" sz="1600">
                <a:solidFill>
                  <a:schemeClr val="accent5">
                    <a:lumMod val="75000"/>
                  </a:schemeClr>
                </a:solidFill>
                <a:latin typeface="微软雅黑" pitchFamily="34" charset="-122"/>
                <a:ea typeface="微软雅黑" pitchFamily="34" charset="-122"/>
              </a:rPr>
              <a:t>标签统称为</a:t>
            </a:r>
            <a:r>
              <a:rPr lang="zh-CN" altLang="en-US" sz="1600" smtClean="0">
                <a:solidFill>
                  <a:schemeClr val="accent5">
                    <a:lumMod val="75000"/>
                  </a:schemeClr>
                </a:solidFill>
                <a:latin typeface="微软雅黑" pitchFamily="34" charset="-122"/>
                <a:ea typeface="微软雅黑" pitchFamily="34" charset="-122"/>
              </a:rPr>
              <a:t>索引。</a:t>
            </a:r>
            <a:endParaRPr lang="en-US" altLang="zh-CN" sz="1600">
              <a:solidFill>
                <a:schemeClr val="accent5">
                  <a:lumMod val="75000"/>
                </a:schemeClr>
              </a:solidFill>
              <a:latin typeface="微软雅黑" pitchFamily="34" charset="-122"/>
              <a:ea typeface="微软雅黑" pitchFamily="34" charset="-122"/>
            </a:endParaRPr>
          </a:p>
          <a:p>
            <a:pPr indent="403225">
              <a:lnSpc>
                <a:spcPct val="150000"/>
              </a:lnSpc>
            </a:pPr>
            <a:r>
              <a:rPr lang="en-US" altLang="zh-CN" sz="1600" smtClean="0">
                <a:solidFill>
                  <a:schemeClr val="accent5">
                    <a:lumMod val="75000"/>
                  </a:schemeClr>
                </a:solidFill>
                <a:latin typeface="微软雅黑" pitchFamily="34" charset="-122"/>
                <a:ea typeface="微软雅黑" pitchFamily="34" charset="-122"/>
              </a:rPr>
              <a:t>Series</a:t>
            </a:r>
            <a:r>
              <a:rPr lang="zh-CN" altLang="en-US" sz="1600" smtClean="0">
                <a:solidFill>
                  <a:schemeClr val="accent5">
                    <a:lumMod val="75000"/>
                  </a:schemeClr>
                </a:solidFill>
                <a:latin typeface="微软雅黑" pitchFamily="34" charset="-122"/>
                <a:ea typeface="微软雅黑" pitchFamily="34" charset="-122"/>
              </a:rPr>
              <a:t>的构造函数及函数参数描述如下：</a:t>
            </a:r>
            <a:endParaRPr lang="en-US" altLang="zh-CN" sz="1600" smtClean="0">
              <a:solidFill>
                <a:schemeClr val="accent5">
                  <a:lumMod val="75000"/>
                </a:schemeClr>
              </a:solidFill>
              <a:latin typeface="微软雅黑" pitchFamily="34" charset="-122"/>
              <a:ea typeface="微软雅黑" pitchFamily="34" charset="-122"/>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624" y="2808126"/>
            <a:ext cx="2808312" cy="2608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7624" y="3370435"/>
            <a:ext cx="5543638" cy="13918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874084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randombar(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randombar(horizontal)">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randombar(horizontal)">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3" presetClass="entr" presetSubtype="16" fill="hold" nodeType="clickEffect">
                                  <p:stCondLst>
                                    <p:cond delay="0"/>
                                  </p:stCondLst>
                                  <p:childTnLst>
                                    <p:set>
                                      <p:cBhvr>
                                        <p:cTn id="21" dur="1" fill="hold">
                                          <p:stCondLst>
                                            <p:cond delay="0"/>
                                          </p:stCondLst>
                                        </p:cTn>
                                        <p:tgtEl>
                                          <p:spTgt spid="2050"/>
                                        </p:tgtEl>
                                        <p:attrNameLst>
                                          <p:attrName>style.visibility</p:attrName>
                                        </p:attrNameLst>
                                      </p:cBhvr>
                                      <p:to>
                                        <p:strVal val="visible"/>
                                      </p:to>
                                    </p:set>
                                    <p:anim calcmode="lin" valueType="num">
                                      <p:cBhvr>
                                        <p:cTn id="22" dur="500" fill="hold"/>
                                        <p:tgtEl>
                                          <p:spTgt spid="2050"/>
                                        </p:tgtEl>
                                        <p:attrNameLst>
                                          <p:attrName>ppt_w</p:attrName>
                                        </p:attrNameLst>
                                      </p:cBhvr>
                                      <p:tavLst>
                                        <p:tav tm="0">
                                          <p:val>
                                            <p:fltVal val="0"/>
                                          </p:val>
                                        </p:tav>
                                        <p:tav tm="100000">
                                          <p:val>
                                            <p:strVal val="#ppt_w"/>
                                          </p:val>
                                        </p:tav>
                                      </p:tavLst>
                                    </p:anim>
                                    <p:anim calcmode="lin" valueType="num">
                                      <p:cBhvr>
                                        <p:cTn id="23" dur="500" fill="hold"/>
                                        <p:tgtEl>
                                          <p:spTgt spid="2050"/>
                                        </p:tgtEl>
                                        <p:attrNameLst>
                                          <p:attrName>ppt_h</p:attrName>
                                        </p:attrNameLst>
                                      </p:cBhvr>
                                      <p:tavLst>
                                        <p:tav tm="0">
                                          <p:val>
                                            <p:fltVal val="0"/>
                                          </p:val>
                                        </p:tav>
                                        <p:tav tm="100000">
                                          <p:val>
                                            <p:strVal val="#ppt_h"/>
                                          </p:val>
                                        </p:tav>
                                      </p:tavLst>
                                    </p:anim>
                                    <p:animEffect transition="in" filter="fade">
                                      <p:cBhvr>
                                        <p:cTn id="24" dur="500"/>
                                        <p:tgtEl>
                                          <p:spTgt spid="2050"/>
                                        </p:tgtEl>
                                      </p:cBhvr>
                                    </p:animEffect>
                                  </p:childTnLst>
                                </p:cTn>
                              </p:par>
                            </p:childTnLst>
                          </p:cTn>
                        </p:par>
                      </p:childTnLst>
                    </p:cTn>
                  </p:par>
                  <p:par>
                    <p:cTn id="25" fill="hold">
                      <p:stCondLst>
                        <p:cond delay="indefinite"/>
                      </p:stCondLst>
                      <p:childTnLst>
                        <p:par>
                          <p:cTn id="26" fill="hold">
                            <p:stCondLst>
                              <p:cond delay="0"/>
                            </p:stCondLst>
                            <p:childTnLst>
                              <p:par>
                                <p:cTn id="27" presetID="53" presetClass="entr" presetSubtype="16" fill="hold" nodeType="clickEffect">
                                  <p:stCondLst>
                                    <p:cond delay="0"/>
                                  </p:stCondLst>
                                  <p:childTnLst>
                                    <p:set>
                                      <p:cBhvr>
                                        <p:cTn id="28" dur="1" fill="hold">
                                          <p:stCondLst>
                                            <p:cond delay="0"/>
                                          </p:stCondLst>
                                        </p:cTn>
                                        <p:tgtEl>
                                          <p:spTgt spid="2051"/>
                                        </p:tgtEl>
                                        <p:attrNameLst>
                                          <p:attrName>style.visibility</p:attrName>
                                        </p:attrNameLst>
                                      </p:cBhvr>
                                      <p:to>
                                        <p:strVal val="visible"/>
                                      </p:to>
                                    </p:set>
                                    <p:anim calcmode="lin" valueType="num">
                                      <p:cBhvr>
                                        <p:cTn id="29" dur="500" fill="hold"/>
                                        <p:tgtEl>
                                          <p:spTgt spid="2051"/>
                                        </p:tgtEl>
                                        <p:attrNameLst>
                                          <p:attrName>ppt_w</p:attrName>
                                        </p:attrNameLst>
                                      </p:cBhvr>
                                      <p:tavLst>
                                        <p:tav tm="0">
                                          <p:val>
                                            <p:fltVal val="0"/>
                                          </p:val>
                                        </p:tav>
                                        <p:tav tm="100000">
                                          <p:val>
                                            <p:strVal val="#ppt_w"/>
                                          </p:val>
                                        </p:tav>
                                      </p:tavLst>
                                    </p:anim>
                                    <p:anim calcmode="lin" valueType="num">
                                      <p:cBhvr>
                                        <p:cTn id="30" dur="500" fill="hold"/>
                                        <p:tgtEl>
                                          <p:spTgt spid="2051"/>
                                        </p:tgtEl>
                                        <p:attrNameLst>
                                          <p:attrName>ppt_h</p:attrName>
                                        </p:attrNameLst>
                                      </p:cBhvr>
                                      <p:tavLst>
                                        <p:tav tm="0">
                                          <p:val>
                                            <p:fltVal val="0"/>
                                          </p:val>
                                        </p:tav>
                                        <p:tav tm="100000">
                                          <p:val>
                                            <p:strVal val="#ppt_h"/>
                                          </p:val>
                                        </p:tav>
                                      </p:tavLst>
                                    </p:anim>
                                    <p:animEffect transition="in" filter="fade">
                                      <p:cBhvr>
                                        <p:cTn id="31" dur="500"/>
                                        <p:tgtEl>
                                          <p:spTgt spid="20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3568" y="908720"/>
            <a:ext cx="7776864" cy="646331"/>
          </a:xfrm>
          <a:prstGeom prst="rect">
            <a:avLst/>
          </a:prstGeom>
          <a:noFill/>
        </p:spPr>
        <p:txBody>
          <a:bodyPr wrap="square" rtlCol="0">
            <a:spAutoFit/>
          </a:bodyPr>
          <a:lstStyle/>
          <a:p>
            <a:pPr>
              <a:lnSpc>
                <a:spcPct val="200000"/>
              </a:lnSpc>
            </a:pPr>
            <a:r>
              <a:rPr lang="en-US" altLang="zh-CN" b="1" smtClean="0">
                <a:solidFill>
                  <a:schemeClr val="accent5">
                    <a:lumMod val="50000"/>
                  </a:schemeClr>
                </a:solidFill>
                <a:latin typeface="微软雅黑" pitchFamily="34" charset="-122"/>
                <a:ea typeface="微软雅黑" pitchFamily="34" charset="-122"/>
              </a:rPr>
              <a:t>Pandas</a:t>
            </a:r>
            <a:r>
              <a:rPr lang="zh-CN" altLang="en-US" b="1" smtClean="0">
                <a:solidFill>
                  <a:schemeClr val="accent5">
                    <a:lumMod val="50000"/>
                  </a:schemeClr>
                </a:solidFill>
                <a:latin typeface="微软雅黑" pitchFamily="34" charset="-122"/>
                <a:ea typeface="微软雅黑" pitchFamily="34" charset="-122"/>
              </a:rPr>
              <a:t>系列</a:t>
            </a:r>
            <a:r>
              <a:rPr lang="en-US" altLang="zh-CN" b="1">
                <a:solidFill>
                  <a:schemeClr val="accent5">
                    <a:lumMod val="50000"/>
                  </a:schemeClr>
                </a:solidFill>
                <a:latin typeface="微软雅黑" pitchFamily="34" charset="-122"/>
                <a:ea typeface="微软雅黑" pitchFamily="34" charset="-122"/>
              </a:rPr>
              <a:t>-</a:t>
            </a:r>
            <a:r>
              <a:rPr lang="zh-CN" altLang="en-US" b="1" smtClean="0">
                <a:solidFill>
                  <a:schemeClr val="accent5">
                    <a:lumMod val="50000"/>
                  </a:schemeClr>
                </a:solidFill>
                <a:latin typeface="微软雅黑" pitchFamily="34" charset="-122"/>
                <a:ea typeface="微软雅黑" pitchFamily="34" charset="-122"/>
              </a:rPr>
              <a:t>例</a:t>
            </a:r>
            <a:endParaRPr lang="en-US" altLang="zh-CN" b="1" smtClean="0">
              <a:solidFill>
                <a:schemeClr val="accent5">
                  <a:lumMod val="50000"/>
                </a:schemeClr>
              </a:solidFill>
              <a:latin typeface="微软雅黑" pitchFamily="34" charset="-122"/>
              <a:ea typeface="微软雅黑" pitchFamily="34" charset="-122"/>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68083" y="908719"/>
            <a:ext cx="3257922" cy="52079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568" y="3861048"/>
            <a:ext cx="507293" cy="792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7"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42104" y="1916833"/>
            <a:ext cx="582393" cy="23402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8"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3568" y="1916833"/>
            <a:ext cx="1783582" cy="1728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399328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randombar(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nodeType="clickEffect">
                                  <p:stCondLst>
                                    <p:cond delay="0"/>
                                  </p:stCondLst>
                                  <p:childTnLst>
                                    <p:set>
                                      <p:cBhvr>
                                        <p:cTn id="11" dur="1" fill="hold">
                                          <p:stCondLst>
                                            <p:cond delay="0"/>
                                          </p:stCondLst>
                                        </p:cTn>
                                        <p:tgtEl>
                                          <p:spTgt spid="3074"/>
                                        </p:tgtEl>
                                        <p:attrNameLst>
                                          <p:attrName>style.visibility</p:attrName>
                                        </p:attrNameLst>
                                      </p:cBhvr>
                                      <p:to>
                                        <p:strVal val="visible"/>
                                      </p:to>
                                    </p:set>
                                    <p:anim calcmode="lin" valueType="num">
                                      <p:cBhvr>
                                        <p:cTn id="12" dur="500" fill="hold"/>
                                        <p:tgtEl>
                                          <p:spTgt spid="3074"/>
                                        </p:tgtEl>
                                        <p:attrNameLst>
                                          <p:attrName>ppt_w</p:attrName>
                                        </p:attrNameLst>
                                      </p:cBhvr>
                                      <p:tavLst>
                                        <p:tav tm="0">
                                          <p:val>
                                            <p:fltVal val="0"/>
                                          </p:val>
                                        </p:tav>
                                        <p:tav tm="100000">
                                          <p:val>
                                            <p:strVal val="#ppt_w"/>
                                          </p:val>
                                        </p:tav>
                                      </p:tavLst>
                                    </p:anim>
                                    <p:anim calcmode="lin" valueType="num">
                                      <p:cBhvr>
                                        <p:cTn id="13" dur="500" fill="hold"/>
                                        <p:tgtEl>
                                          <p:spTgt spid="3074"/>
                                        </p:tgtEl>
                                        <p:attrNameLst>
                                          <p:attrName>ppt_h</p:attrName>
                                        </p:attrNameLst>
                                      </p:cBhvr>
                                      <p:tavLst>
                                        <p:tav tm="0">
                                          <p:val>
                                            <p:fltVal val="0"/>
                                          </p:val>
                                        </p:tav>
                                        <p:tav tm="100000">
                                          <p:val>
                                            <p:strVal val="#ppt_h"/>
                                          </p:val>
                                        </p:tav>
                                      </p:tavLst>
                                    </p:anim>
                                    <p:animEffect transition="in" filter="fade">
                                      <p:cBhvr>
                                        <p:cTn id="14" dur="500"/>
                                        <p:tgtEl>
                                          <p:spTgt spid="3074"/>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nodeType="clickEffect">
                                  <p:stCondLst>
                                    <p:cond delay="0"/>
                                  </p:stCondLst>
                                  <p:childTnLst>
                                    <p:set>
                                      <p:cBhvr>
                                        <p:cTn id="18" dur="1" fill="hold">
                                          <p:stCondLst>
                                            <p:cond delay="0"/>
                                          </p:stCondLst>
                                        </p:cTn>
                                        <p:tgtEl>
                                          <p:spTgt spid="3078"/>
                                        </p:tgtEl>
                                        <p:attrNameLst>
                                          <p:attrName>style.visibility</p:attrName>
                                        </p:attrNameLst>
                                      </p:cBhvr>
                                      <p:to>
                                        <p:strVal val="visible"/>
                                      </p:to>
                                    </p:set>
                                    <p:anim calcmode="lin" valueType="num">
                                      <p:cBhvr>
                                        <p:cTn id="19" dur="500" fill="hold"/>
                                        <p:tgtEl>
                                          <p:spTgt spid="3078"/>
                                        </p:tgtEl>
                                        <p:attrNameLst>
                                          <p:attrName>ppt_w</p:attrName>
                                        </p:attrNameLst>
                                      </p:cBhvr>
                                      <p:tavLst>
                                        <p:tav tm="0">
                                          <p:val>
                                            <p:fltVal val="0"/>
                                          </p:val>
                                        </p:tav>
                                        <p:tav tm="100000">
                                          <p:val>
                                            <p:strVal val="#ppt_w"/>
                                          </p:val>
                                        </p:tav>
                                      </p:tavLst>
                                    </p:anim>
                                    <p:anim calcmode="lin" valueType="num">
                                      <p:cBhvr>
                                        <p:cTn id="20" dur="500" fill="hold"/>
                                        <p:tgtEl>
                                          <p:spTgt spid="3078"/>
                                        </p:tgtEl>
                                        <p:attrNameLst>
                                          <p:attrName>ppt_h</p:attrName>
                                        </p:attrNameLst>
                                      </p:cBhvr>
                                      <p:tavLst>
                                        <p:tav tm="0">
                                          <p:val>
                                            <p:fltVal val="0"/>
                                          </p:val>
                                        </p:tav>
                                        <p:tav tm="100000">
                                          <p:val>
                                            <p:strVal val="#ppt_h"/>
                                          </p:val>
                                        </p:tav>
                                      </p:tavLst>
                                    </p:anim>
                                    <p:animEffect transition="in" filter="fade">
                                      <p:cBhvr>
                                        <p:cTn id="21" dur="500"/>
                                        <p:tgtEl>
                                          <p:spTgt spid="3078"/>
                                        </p:tgtEl>
                                      </p:cBhvr>
                                    </p:animEffect>
                                  </p:childTnLst>
                                </p:cTn>
                              </p:par>
                            </p:childTnLst>
                          </p:cTn>
                        </p:par>
                      </p:childTnLst>
                    </p:cTn>
                  </p:par>
                  <p:par>
                    <p:cTn id="22" fill="hold">
                      <p:stCondLst>
                        <p:cond delay="indefinite"/>
                      </p:stCondLst>
                      <p:childTnLst>
                        <p:par>
                          <p:cTn id="23" fill="hold">
                            <p:stCondLst>
                              <p:cond delay="0"/>
                            </p:stCondLst>
                            <p:childTnLst>
                              <p:par>
                                <p:cTn id="24" presetID="53" presetClass="entr" presetSubtype="16" fill="hold" nodeType="clickEffect">
                                  <p:stCondLst>
                                    <p:cond delay="0"/>
                                  </p:stCondLst>
                                  <p:childTnLst>
                                    <p:set>
                                      <p:cBhvr>
                                        <p:cTn id="25" dur="1" fill="hold">
                                          <p:stCondLst>
                                            <p:cond delay="0"/>
                                          </p:stCondLst>
                                        </p:cTn>
                                        <p:tgtEl>
                                          <p:spTgt spid="3076"/>
                                        </p:tgtEl>
                                        <p:attrNameLst>
                                          <p:attrName>style.visibility</p:attrName>
                                        </p:attrNameLst>
                                      </p:cBhvr>
                                      <p:to>
                                        <p:strVal val="visible"/>
                                      </p:to>
                                    </p:set>
                                    <p:anim calcmode="lin" valueType="num">
                                      <p:cBhvr>
                                        <p:cTn id="26" dur="500" fill="hold"/>
                                        <p:tgtEl>
                                          <p:spTgt spid="3076"/>
                                        </p:tgtEl>
                                        <p:attrNameLst>
                                          <p:attrName>ppt_w</p:attrName>
                                        </p:attrNameLst>
                                      </p:cBhvr>
                                      <p:tavLst>
                                        <p:tav tm="0">
                                          <p:val>
                                            <p:fltVal val="0"/>
                                          </p:val>
                                        </p:tav>
                                        <p:tav tm="100000">
                                          <p:val>
                                            <p:strVal val="#ppt_w"/>
                                          </p:val>
                                        </p:tav>
                                      </p:tavLst>
                                    </p:anim>
                                    <p:anim calcmode="lin" valueType="num">
                                      <p:cBhvr>
                                        <p:cTn id="27" dur="500" fill="hold"/>
                                        <p:tgtEl>
                                          <p:spTgt spid="3076"/>
                                        </p:tgtEl>
                                        <p:attrNameLst>
                                          <p:attrName>ppt_h</p:attrName>
                                        </p:attrNameLst>
                                      </p:cBhvr>
                                      <p:tavLst>
                                        <p:tav tm="0">
                                          <p:val>
                                            <p:fltVal val="0"/>
                                          </p:val>
                                        </p:tav>
                                        <p:tav tm="100000">
                                          <p:val>
                                            <p:strVal val="#ppt_h"/>
                                          </p:val>
                                        </p:tav>
                                      </p:tavLst>
                                    </p:anim>
                                    <p:animEffect transition="in" filter="fade">
                                      <p:cBhvr>
                                        <p:cTn id="28" dur="500"/>
                                        <p:tgtEl>
                                          <p:spTgt spid="3076"/>
                                        </p:tgtEl>
                                      </p:cBhvr>
                                    </p:animEffect>
                                  </p:childTnLst>
                                </p:cTn>
                              </p:par>
                            </p:childTnLst>
                          </p:cTn>
                        </p:par>
                      </p:childTnLst>
                    </p:cTn>
                  </p:par>
                  <p:par>
                    <p:cTn id="29" fill="hold">
                      <p:stCondLst>
                        <p:cond delay="indefinite"/>
                      </p:stCondLst>
                      <p:childTnLst>
                        <p:par>
                          <p:cTn id="30" fill="hold">
                            <p:stCondLst>
                              <p:cond delay="0"/>
                            </p:stCondLst>
                            <p:childTnLst>
                              <p:par>
                                <p:cTn id="31" presetID="53" presetClass="entr" presetSubtype="16" fill="hold" nodeType="clickEffect">
                                  <p:stCondLst>
                                    <p:cond delay="0"/>
                                  </p:stCondLst>
                                  <p:childTnLst>
                                    <p:set>
                                      <p:cBhvr>
                                        <p:cTn id="32" dur="1" fill="hold">
                                          <p:stCondLst>
                                            <p:cond delay="0"/>
                                          </p:stCondLst>
                                        </p:cTn>
                                        <p:tgtEl>
                                          <p:spTgt spid="3077"/>
                                        </p:tgtEl>
                                        <p:attrNameLst>
                                          <p:attrName>style.visibility</p:attrName>
                                        </p:attrNameLst>
                                      </p:cBhvr>
                                      <p:to>
                                        <p:strVal val="visible"/>
                                      </p:to>
                                    </p:set>
                                    <p:anim calcmode="lin" valueType="num">
                                      <p:cBhvr>
                                        <p:cTn id="33" dur="500" fill="hold"/>
                                        <p:tgtEl>
                                          <p:spTgt spid="3077"/>
                                        </p:tgtEl>
                                        <p:attrNameLst>
                                          <p:attrName>ppt_w</p:attrName>
                                        </p:attrNameLst>
                                      </p:cBhvr>
                                      <p:tavLst>
                                        <p:tav tm="0">
                                          <p:val>
                                            <p:fltVal val="0"/>
                                          </p:val>
                                        </p:tav>
                                        <p:tav tm="100000">
                                          <p:val>
                                            <p:strVal val="#ppt_w"/>
                                          </p:val>
                                        </p:tav>
                                      </p:tavLst>
                                    </p:anim>
                                    <p:anim calcmode="lin" valueType="num">
                                      <p:cBhvr>
                                        <p:cTn id="34" dur="500" fill="hold"/>
                                        <p:tgtEl>
                                          <p:spTgt spid="3077"/>
                                        </p:tgtEl>
                                        <p:attrNameLst>
                                          <p:attrName>ppt_h</p:attrName>
                                        </p:attrNameLst>
                                      </p:cBhvr>
                                      <p:tavLst>
                                        <p:tav tm="0">
                                          <p:val>
                                            <p:fltVal val="0"/>
                                          </p:val>
                                        </p:tav>
                                        <p:tav tm="100000">
                                          <p:val>
                                            <p:strVal val="#ppt_h"/>
                                          </p:val>
                                        </p:tav>
                                      </p:tavLst>
                                    </p:anim>
                                    <p:animEffect transition="in" filter="fade">
                                      <p:cBhvr>
                                        <p:cTn id="35" dur="500"/>
                                        <p:tgtEl>
                                          <p:spTgt spid="30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3568" y="908720"/>
            <a:ext cx="7776864" cy="1384995"/>
          </a:xfrm>
          <a:prstGeom prst="rect">
            <a:avLst/>
          </a:prstGeom>
          <a:noFill/>
        </p:spPr>
        <p:txBody>
          <a:bodyPr wrap="square" rtlCol="0">
            <a:spAutoFit/>
          </a:bodyPr>
          <a:lstStyle/>
          <a:p>
            <a:pPr>
              <a:lnSpc>
                <a:spcPct val="200000"/>
              </a:lnSpc>
            </a:pPr>
            <a:r>
              <a:rPr lang="en-US" altLang="zh-CN" b="1" smtClean="0">
                <a:solidFill>
                  <a:schemeClr val="accent5">
                    <a:lumMod val="50000"/>
                  </a:schemeClr>
                </a:solidFill>
                <a:latin typeface="微软雅黑" pitchFamily="34" charset="-122"/>
                <a:ea typeface="微软雅黑" pitchFamily="34" charset="-122"/>
              </a:rPr>
              <a:t>Pandas</a:t>
            </a:r>
            <a:r>
              <a:rPr lang="zh-CN" altLang="en-US" b="1" smtClean="0">
                <a:solidFill>
                  <a:schemeClr val="accent5">
                    <a:lumMod val="50000"/>
                  </a:schemeClr>
                </a:solidFill>
                <a:latin typeface="微软雅黑" pitchFamily="34" charset="-122"/>
                <a:ea typeface="微软雅黑" pitchFamily="34" charset="-122"/>
              </a:rPr>
              <a:t>系列</a:t>
            </a:r>
            <a:r>
              <a:rPr lang="en-US" altLang="zh-CN" b="1" smtClean="0">
                <a:solidFill>
                  <a:schemeClr val="accent5">
                    <a:lumMod val="50000"/>
                  </a:schemeClr>
                </a:solidFill>
                <a:latin typeface="微软雅黑" pitchFamily="34" charset="-122"/>
                <a:ea typeface="微软雅黑" pitchFamily="34" charset="-122"/>
              </a:rPr>
              <a:t>—</a:t>
            </a:r>
            <a:r>
              <a:rPr lang="zh-CN" altLang="en-US" b="1" smtClean="0">
                <a:solidFill>
                  <a:schemeClr val="accent5">
                    <a:lumMod val="50000"/>
                  </a:schemeClr>
                </a:solidFill>
                <a:latin typeface="微软雅黑" pitchFamily="34" charset="-122"/>
                <a:ea typeface="微软雅黑" pitchFamily="34" charset="-122"/>
              </a:rPr>
              <a:t>属性及方法</a:t>
            </a:r>
            <a:endParaRPr lang="en-US" altLang="zh-CN" b="1" smtClean="0">
              <a:solidFill>
                <a:schemeClr val="accent5">
                  <a:lumMod val="50000"/>
                </a:schemeClr>
              </a:solidFill>
              <a:latin typeface="微软雅黑" pitchFamily="34" charset="-122"/>
              <a:ea typeface="微软雅黑" pitchFamily="34" charset="-122"/>
            </a:endParaRPr>
          </a:p>
          <a:p>
            <a:pPr indent="403225">
              <a:lnSpc>
                <a:spcPct val="150000"/>
              </a:lnSpc>
            </a:pPr>
            <a:r>
              <a:rPr lang="zh-CN" altLang="en-US" sz="1600" smtClean="0">
                <a:solidFill>
                  <a:schemeClr val="accent5">
                    <a:lumMod val="75000"/>
                  </a:schemeClr>
                </a:solidFill>
                <a:latin typeface="微软雅黑" pitchFamily="34" charset="-122"/>
                <a:ea typeface="微软雅黑" pitchFamily="34" charset="-122"/>
              </a:rPr>
              <a:t>在了解系列创建过程之后，我们再来看有关系列对象的属性和方法。下表展示了系列对象的常用属性及方法：</a:t>
            </a:r>
            <a:endParaRPr lang="en-US" altLang="zh-CN" sz="1600">
              <a:solidFill>
                <a:schemeClr val="accent5">
                  <a:lumMod val="75000"/>
                </a:schemeClr>
              </a:solidFill>
              <a:latin typeface="微软雅黑" pitchFamily="34" charset="-122"/>
              <a:ea typeface="微软雅黑" pitchFamily="34" charset="-122"/>
            </a:endParaRPr>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62114" y="2348880"/>
            <a:ext cx="2619772" cy="22029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335598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randombar(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randombar(horizontal)">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3" presetClass="entr" presetSubtype="16" fill="hold" nodeType="clickEffect">
                                  <p:stCondLst>
                                    <p:cond delay="0"/>
                                  </p:stCondLst>
                                  <p:childTnLst>
                                    <p:set>
                                      <p:cBhvr>
                                        <p:cTn id="16" dur="1" fill="hold">
                                          <p:stCondLst>
                                            <p:cond delay="0"/>
                                          </p:stCondLst>
                                        </p:cTn>
                                        <p:tgtEl>
                                          <p:spTgt spid="9218"/>
                                        </p:tgtEl>
                                        <p:attrNameLst>
                                          <p:attrName>style.visibility</p:attrName>
                                        </p:attrNameLst>
                                      </p:cBhvr>
                                      <p:to>
                                        <p:strVal val="visible"/>
                                      </p:to>
                                    </p:set>
                                    <p:anim calcmode="lin" valueType="num">
                                      <p:cBhvr>
                                        <p:cTn id="17" dur="500" fill="hold"/>
                                        <p:tgtEl>
                                          <p:spTgt spid="9218"/>
                                        </p:tgtEl>
                                        <p:attrNameLst>
                                          <p:attrName>ppt_w</p:attrName>
                                        </p:attrNameLst>
                                      </p:cBhvr>
                                      <p:tavLst>
                                        <p:tav tm="0">
                                          <p:val>
                                            <p:fltVal val="0"/>
                                          </p:val>
                                        </p:tav>
                                        <p:tav tm="100000">
                                          <p:val>
                                            <p:strVal val="#ppt_w"/>
                                          </p:val>
                                        </p:tav>
                                      </p:tavLst>
                                    </p:anim>
                                    <p:anim calcmode="lin" valueType="num">
                                      <p:cBhvr>
                                        <p:cTn id="18" dur="500" fill="hold"/>
                                        <p:tgtEl>
                                          <p:spTgt spid="9218"/>
                                        </p:tgtEl>
                                        <p:attrNameLst>
                                          <p:attrName>ppt_h</p:attrName>
                                        </p:attrNameLst>
                                      </p:cBhvr>
                                      <p:tavLst>
                                        <p:tav tm="0">
                                          <p:val>
                                            <p:fltVal val="0"/>
                                          </p:val>
                                        </p:tav>
                                        <p:tav tm="100000">
                                          <p:val>
                                            <p:strVal val="#ppt_h"/>
                                          </p:val>
                                        </p:tav>
                                      </p:tavLst>
                                    </p:anim>
                                    <p:animEffect transition="in" filter="fade">
                                      <p:cBhvr>
                                        <p:cTn id="19" dur="500"/>
                                        <p:tgtEl>
                                          <p:spTgt spid="92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3568" y="908720"/>
            <a:ext cx="7776864" cy="646331"/>
          </a:xfrm>
          <a:prstGeom prst="rect">
            <a:avLst/>
          </a:prstGeom>
          <a:noFill/>
        </p:spPr>
        <p:txBody>
          <a:bodyPr wrap="square" rtlCol="0">
            <a:spAutoFit/>
          </a:bodyPr>
          <a:lstStyle/>
          <a:p>
            <a:pPr>
              <a:lnSpc>
                <a:spcPct val="200000"/>
              </a:lnSpc>
            </a:pPr>
            <a:r>
              <a:rPr lang="en-US" altLang="zh-CN" b="1" smtClean="0">
                <a:solidFill>
                  <a:schemeClr val="accent5">
                    <a:lumMod val="50000"/>
                  </a:schemeClr>
                </a:solidFill>
                <a:latin typeface="微软雅黑" pitchFamily="34" charset="-122"/>
                <a:ea typeface="微软雅黑" pitchFamily="34" charset="-122"/>
              </a:rPr>
              <a:t>Pandas</a:t>
            </a:r>
            <a:r>
              <a:rPr lang="zh-CN" altLang="en-US" b="1">
                <a:solidFill>
                  <a:schemeClr val="accent5">
                    <a:lumMod val="50000"/>
                  </a:schemeClr>
                </a:solidFill>
                <a:latin typeface="微软雅黑" pitchFamily="34" charset="-122"/>
                <a:ea typeface="微软雅黑" pitchFamily="34" charset="-122"/>
              </a:rPr>
              <a:t>系列</a:t>
            </a:r>
            <a:r>
              <a:rPr lang="en-US" altLang="zh-CN" b="1" smtClean="0">
                <a:solidFill>
                  <a:schemeClr val="accent5">
                    <a:lumMod val="50000"/>
                  </a:schemeClr>
                </a:solidFill>
                <a:latin typeface="微软雅黑" pitchFamily="34" charset="-122"/>
                <a:ea typeface="微软雅黑" pitchFamily="34" charset="-122"/>
              </a:rPr>
              <a:t>—</a:t>
            </a:r>
            <a:r>
              <a:rPr lang="zh-CN" altLang="en-US" b="1" smtClean="0">
                <a:solidFill>
                  <a:schemeClr val="accent5">
                    <a:lumMod val="50000"/>
                  </a:schemeClr>
                </a:solidFill>
                <a:latin typeface="微软雅黑" pitchFamily="34" charset="-122"/>
                <a:ea typeface="微软雅黑" pitchFamily="34" charset="-122"/>
              </a:rPr>
              <a:t>属性及方法</a:t>
            </a:r>
            <a:r>
              <a:rPr lang="en-US" altLang="zh-CN" b="1" smtClean="0">
                <a:solidFill>
                  <a:schemeClr val="accent5">
                    <a:lumMod val="50000"/>
                  </a:schemeClr>
                </a:solidFill>
                <a:latin typeface="微软雅黑" pitchFamily="34" charset="-122"/>
                <a:ea typeface="微软雅黑" pitchFamily="34" charset="-122"/>
              </a:rPr>
              <a:t>-</a:t>
            </a:r>
            <a:r>
              <a:rPr lang="zh-CN" altLang="en-US" b="1" smtClean="0">
                <a:solidFill>
                  <a:schemeClr val="accent5">
                    <a:lumMod val="50000"/>
                  </a:schemeClr>
                </a:solidFill>
                <a:latin typeface="微软雅黑" pitchFamily="34" charset="-122"/>
                <a:ea typeface="微软雅黑" pitchFamily="34" charset="-122"/>
              </a:rPr>
              <a:t>例</a:t>
            </a:r>
            <a:endParaRPr lang="en-US" altLang="zh-CN" b="1" smtClean="0">
              <a:solidFill>
                <a:schemeClr val="accent5">
                  <a:lumMod val="50000"/>
                </a:schemeClr>
              </a:solidFill>
              <a:latin typeface="微软雅黑" pitchFamily="34" charset="-122"/>
              <a:ea typeface="微软雅黑" pitchFamily="34" charset="-122"/>
            </a:endParaRPr>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77305" y="1555051"/>
            <a:ext cx="1901752" cy="32421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99992" y="1550487"/>
            <a:ext cx="2232248" cy="20279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243880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randombar(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nodeType="clickEffect">
                                  <p:stCondLst>
                                    <p:cond delay="0"/>
                                  </p:stCondLst>
                                  <p:childTnLst>
                                    <p:set>
                                      <p:cBhvr>
                                        <p:cTn id="11" dur="1" fill="hold">
                                          <p:stCondLst>
                                            <p:cond delay="0"/>
                                          </p:stCondLst>
                                        </p:cTn>
                                        <p:tgtEl>
                                          <p:spTgt spid="10242"/>
                                        </p:tgtEl>
                                        <p:attrNameLst>
                                          <p:attrName>style.visibility</p:attrName>
                                        </p:attrNameLst>
                                      </p:cBhvr>
                                      <p:to>
                                        <p:strVal val="visible"/>
                                      </p:to>
                                    </p:set>
                                    <p:anim calcmode="lin" valueType="num">
                                      <p:cBhvr>
                                        <p:cTn id="12" dur="500" fill="hold"/>
                                        <p:tgtEl>
                                          <p:spTgt spid="10242"/>
                                        </p:tgtEl>
                                        <p:attrNameLst>
                                          <p:attrName>ppt_w</p:attrName>
                                        </p:attrNameLst>
                                      </p:cBhvr>
                                      <p:tavLst>
                                        <p:tav tm="0">
                                          <p:val>
                                            <p:fltVal val="0"/>
                                          </p:val>
                                        </p:tav>
                                        <p:tav tm="100000">
                                          <p:val>
                                            <p:strVal val="#ppt_w"/>
                                          </p:val>
                                        </p:tav>
                                      </p:tavLst>
                                    </p:anim>
                                    <p:anim calcmode="lin" valueType="num">
                                      <p:cBhvr>
                                        <p:cTn id="13" dur="500" fill="hold"/>
                                        <p:tgtEl>
                                          <p:spTgt spid="10242"/>
                                        </p:tgtEl>
                                        <p:attrNameLst>
                                          <p:attrName>ppt_h</p:attrName>
                                        </p:attrNameLst>
                                      </p:cBhvr>
                                      <p:tavLst>
                                        <p:tav tm="0">
                                          <p:val>
                                            <p:fltVal val="0"/>
                                          </p:val>
                                        </p:tav>
                                        <p:tav tm="100000">
                                          <p:val>
                                            <p:strVal val="#ppt_h"/>
                                          </p:val>
                                        </p:tav>
                                      </p:tavLst>
                                    </p:anim>
                                    <p:animEffect transition="in" filter="fade">
                                      <p:cBhvr>
                                        <p:cTn id="14" dur="500"/>
                                        <p:tgtEl>
                                          <p:spTgt spid="10242"/>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nodeType="clickEffect">
                                  <p:stCondLst>
                                    <p:cond delay="0"/>
                                  </p:stCondLst>
                                  <p:childTnLst>
                                    <p:set>
                                      <p:cBhvr>
                                        <p:cTn id="18" dur="1" fill="hold">
                                          <p:stCondLst>
                                            <p:cond delay="0"/>
                                          </p:stCondLst>
                                        </p:cTn>
                                        <p:tgtEl>
                                          <p:spTgt spid="10243"/>
                                        </p:tgtEl>
                                        <p:attrNameLst>
                                          <p:attrName>style.visibility</p:attrName>
                                        </p:attrNameLst>
                                      </p:cBhvr>
                                      <p:to>
                                        <p:strVal val="visible"/>
                                      </p:to>
                                    </p:set>
                                    <p:anim calcmode="lin" valueType="num">
                                      <p:cBhvr>
                                        <p:cTn id="19" dur="500" fill="hold"/>
                                        <p:tgtEl>
                                          <p:spTgt spid="10243"/>
                                        </p:tgtEl>
                                        <p:attrNameLst>
                                          <p:attrName>ppt_w</p:attrName>
                                        </p:attrNameLst>
                                      </p:cBhvr>
                                      <p:tavLst>
                                        <p:tav tm="0">
                                          <p:val>
                                            <p:fltVal val="0"/>
                                          </p:val>
                                        </p:tav>
                                        <p:tav tm="100000">
                                          <p:val>
                                            <p:strVal val="#ppt_w"/>
                                          </p:val>
                                        </p:tav>
                                      </p:tavLst>
                                    </p:anim>
                                    <p:anim calcmode="lin" valueType="num">
                                      <p:cBhvr>
                                        <p:cTn id="20" dur="500" fill="hold"/>
                                        <p:tgtEl>
                                          <p:spTgt spid="10243"/>
                                        </p:tgtEl>
                                        <p:attrNameLst>
                                          <p:attrName>ppt_h</p:attrName>
                                        </p:attrNameLst>
                                      </p:cBhvr>
                                      <p:tavLst>
                                        <p:tav tm="0">
                                          <p:val>
                                            <p:fltVal val="0"/>
                                          </p:val>
                                        </p:tav>
                                        <p:tav tm="100000">
                                          <p:val>
                                            <p:strVal val="#ppt_h"/>
                                          </p:val>
                                        </p:tav>
                                      </p:tavLst>
                                    </p:anim>
                                    <p:animEffect transition="in" filter="fade">
                                      <p:cBhvr>
                                        <p:cTn id="21" dur="500"/>
                                        <p:tgtEl>
                                          <p:spTgt spid="102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3568" y="908720"/>
            <a:ext cx="7776864" cy="3231654"/>
          </a:xfrm>
          <a:prstGeom prst="rect">
            <a:avLst/>
          </a:prstGeom>
          <a:noFill/>
        </p:spPr>
        <p:txBody>
          <a:bodyPr wrap="square" rtlCol="0">
            <a:spAutoFit/>
          </a:bodyPr>
          <a:lstStyle/>
          <a:p>
            <a:pPr>
              <a:lnSpc>
                <a:spcPct val="200000"/>
              </a:lnSpc>
            </a:pPr>
            <a:r>
              <a:rPr lang="en-US" altLang="zh-CN" b="1" smtClean="0">
                <a:solidFill>
                  <a:schemeClr val="accent5">
                    <a:lumMod val="50000"/>
                  </a:schemeClr>
                </a:solidFill>
                <a:latin typeface="微软雅黑" pitchFamily="34" charset="-122"/>
                <a:ea typeface="微软雅黑" pitchFamily="34" charset="-122"/>
              </a:rPr>
              <a:t>Pandas</a:t>
            </a:r>
            <a:r>
              <a:rPr lang="zh-CN" altLang="en-US" b="1" smtClean="0">
                <a:solidFill>
                  <a:schemeClr val="accent5">
                    <a:lumMod val="50000"/>
                  </a:schemeClr>
                </a:solidFill>
                <a:latin typeface="微软雅黑" pitchFamily="34" charset="-122"/>
                <a:ea typeface="微软雅黑" pitchFamily="34" charset="-122"/>
              </a:rPr>
              <a:t>数据框</a:t>
            </a:r>
            <a:r>
              <a:rPr lang="en-US" altLang="zh-CN" b="1">
                <a:solidFill>
                  <a:schemeClr val="accent5">
                    <a:lumMod val="50000"/>
                  </a:schemeClr>
                </a:solidFill>
                <a:latin typeface="微软雅黑" pitchFamily="34" charset="-122"/>
                <a:ea typeface="微软雅黑" pitchFamily="34" charset="-122"/>
              </a:rPr>
              <a:t>(DataFrame)</a:t>
            </a:r>
            <a:endParaRPr lang="en-US" altLang="zh-CN" b="1" smtClean="0">
              <a:solidFill>
                <a:schemeClr val="accent5">
                  <a:lumMod val="50000"/>
                </a:schemeClr>
              </a:solidFill>
              <a:latin typeface="微软雅黑" pitchFamily="34" charset="-122"/>
              <a:ea typeface="微软雅黑" pitchFamily="34" charset="-122"/>
            </a:endParaRPr>
          </a:p>
          <a:p>
            <a:pPr indent="403225">
              <a:lnSpc>
                <a:spcPct val="150000"/>
              </a:lnSpc>
            </a:pPr>
            <a:r>
              <a:rPr lang="zh-CN" altLang="en-US" sz="1600" smtClean="0">
                <a:solidFill>
                  <a:schemeClr val="accent5">
                    <a:lumMod val="75000"/>
                  </a:schemeClr>
                </a:solidFill>
                <a:latin typeface="微软雅黑" pitchFamily="34" charset="-122"/>
                <a:ea typeface="微软雅黑" pitchFamily="34" charset="-122"/>
              </a:rPr>
              <a:t>数据</a:t>
            </a:r>
            <a:r>
              <a:rPr lang="zh-CN" altLang="en-US" sz="1600">
                <a:solidFill>
                  <a:schemeClr val="accent5">
                    <a:lumMod val="75000"/>
                  </a:schemeClr>
                </a:solidFill>
                <a:latin typeface="微软雅黑" pitchFamily="34" charset="-122"/>
                <a:ea typeface="微软雅黑" pitchFamily="34" charset="-122"/>
              </a:rPr>
              <a:t>框</a:t>
            </a:r>
            <a:r>
              <a:rPr lang="en-US" altLang="zh-CN" sz="1600" smtClean="0">
                <a:solidFill>
                  <a:schemeClr val="accent5">
                    <a:lumMod val="75000"/>
                  </a:schemeClr>
                </a:solidFill>
                <a:latin typeface="微软雅黑" pitchFamily="34" charset="-122"/>
                <a:ea typeface="微软雅黑" pitchFamily="34" charset="-122"/>
              </a:rPr>
              <a:t>(</a:t>
            </a:r>
            <a:r>
              <a:rPr lang="en-US" altLang="zh-CN" sz="1600">
                <a:solidFill>
                  <a:schemeClr val="accent5">
                    <a:lumMod val="75000"/>
                  </a:schemeClr>
                </a:solidFill>
                <a:latin typeface="微软雅黑" pitchFamily="34" charset="-122"/>
                <a:ea typeface="微软雅黑" pitchFamily="34" charset="-122"/>
              </a:rPr>
              <a:t>DataFrame)</a:t>
            </a:r>
            <a:r>
              <a:rPr lang="zh-CN" altLang="en-US" sz="1600">
                <a:solidFill>
                  <a:schemeClr val="accent5">
                    <a:lumMod val="75000"/>
                  </a:schemeClr>
                </a:solidFill>
                <a:latin typeface="微软雅黑" pitchFamily="34" charset="-122"/>
                <a:ea typeface="微软雅黑" pitchFamily="34" charset="-122"/>
              </a:rPr>
              <a:t>是二维数据结构，即数据以行和列的表格方式</a:t>
            </a:r>
            <a:r>
              <a:rPr lang="zh-CN" altLang="en-US" sz="1600" smtClean="0">
                <a:solidFill>
                  <a:schemeClr val="accent5">
                    <a:lumMod val="75000"/>
                  </a:schemeClr>
                </a:solidFill>
                <a:latin typeface="微软雅黑" pitchFamily="34" charset="-122"/>
                <a:ea typeface="微软雅黑" pitchFamily="34" charset="-122"/>
              </a:rPr>
              <a:t>排列，类似于</a:t>
            </a:r>
            <a:r>
              <a:rPr lang="en-US" altLang="zh-CN" sz="1600" smtClean="0">
                <a:solidFill>
                  <a:schemeClr val="accent5">
                    <a:lumMod val="75000"/>
                  </a:schemeClr>
                </a:solidFill>
                <a:latin typeface="微软雅黑" pitchFamily="34" charset="-122"/>
                <a:ea typeface="微软雅黑" pitchFamily="34" charset="-122"/>
              </a:rPr>
              <a:t>Excel</a:t>
            </a:r>
            <a:r>
              <a:rPr lang="zh-CN" altLang="en-US" sz="1600" smtClean="0">
                <a:solidFill>
                  <a:schemeClr val="accent5">
                    <a:lumMod val="75000"/>
                  </a:schemeClr>
                </a:solidFill>
                <a:latin typeface="微软雅黑" pitchFamily="34" charset="-122"/>
                <a:ea typeface="微软雅黑" pitchFamily="34" charset="-122"/>
              </a:rPr>
              <a:t>表格和关系数据库中的数据表。</a:t>
            </a:r>
            <a:endParaRPr lang="zh-CN" altLang="en-US" sz="1600">
              <a:solidFill>
                <a:schemeClr val="accent5">
                  <a:lumMod val="75000"/>
                </a:schemeClr>
              </a:solidFill>
              <a:latin typeface="微软雅黑" pitchFamily="34" charset="-122"/>
              <a:ea typeface="微软雅黑" pitchFamily="34" charset="-122"/>
            </a:endParaRPr>
          </a:p>
          <a:p>
            <a:pPr indent="403225">
              <a:lnSpc>
                <a:spcPct val="150000"/>
              </a:lnSpc>
            </a:pPr>
            <a:r>
              <a:rPr lang="zh-CN" altLang="en-US" sz="1600" smtClean="0">
                <a:solidFill>
                  <a:schemeClr val="accent5">
                    <a:lumMod val="75000"/>
                  </a:schemeClr>
                </a:solidFill>
                <a:latin typeface="微软雅黑" pitchFamily="34" charset="-122"/>
                <a:ea typeface="微软雅黑" pitchFamily="34" charset="-122"/>
              </a:rPr>
              <a:t>数据框</a:t>
            </a:r>
            <a:r>
              <a:rPr lang="en-US" altLang="zh-CN" sz="1600" smtClean="0">
                <a:solidFill>
                  <a:schemeClr val="accent5">
                    <a:lumMod val="75000"/>
                  </a:schemeClr>
                </a:solidFill>
                <a:latin typeface="微软雅黑" pitchFamily="34" charset="-122"/>
                <a:ea typeface="微软雅黑" pitchFamily="34" charset="-122"/>
              </a:rPr>
              <a:t>(</a:t>
            </a:r>
            <a:r>
              <a:rPr lang="en-US" altLang="zh-CN" sz="1600">
                <a:solidFill>
                  <a:schemeClr val="accent5">
                    <a:lumMod val="75000"/>
                  </a:schemeClr>
                </a:solidFill>
                <a:latin typeface="微软雅黑" pitchFamily="34" charset="-122"/>
                <a:ea typeface="微软雅黑" pitchFamily="34" charset="-122"/>
              </a:rPr>
              <a:t>DataFrame)</a:t>
            </a:r>
            <a:r>
              <a:rPr lang="zh-CN" altLang="en-US" sz="1600" smtClean="0">
                <a:solidFill>
                  <a:schemeClr val="accent5">
                    <a:lumMod val="75000"/>
                  </a:schemeClr>
                </a:solidFill>
                <a:latin typeface="微软雅黑" pitchFamily="34" charset="-122"/>
                <a:ea typeface="微软雅黑" pitchFamily="34" charset="-122"/>
              </a:rPr>
              <a:t>的具有以下</a:t>
            </a:r>
            <a:r>
              <a:rPr lang="zh-CN" altLang="en-US" sz="1600" b="1" smtClean="0">
                <a:solidFill>
                  <a:schemeClr val="accent5">
                    <a:lumMod val="75000"/>
                  </a:schemeClr>
                </a:solidFill>
                <a:latin typeface="微软雅黑" pitchFamily="34" charset="-122"/>
                <a:ea typeface="微软雅黑" pitchFamily="34" charset="-122"/>
              </a:rPr>
              <a:t>功能</a:t>
            </a:r>
            <a:r>
              <a:rPr lang="zh-CN" altLang="en-US" sz="1600" b="1">
                <a:solidFill>
                  <a:schemeClr val="accent5">
                    <a:lumMod val="75000"/>
                  </a:schemeClr>
                </a:solidFill>
                <a:latin typeface="微软雅黑" pitchFamily="34" charset="-122"/>
                <a:ea typeface="微软雅黑" pitchFamily="34" charset="-122"/>
              </a:rPr>
              <a:t>特点</a:t>
            </a:r>
            <a:r>
              <a:rPr lang="zh-CN" altLang="en-US" sz="1600">
                <a:solidFill>
                  <a:schemeClr val="accent5">
                    <a:lumMod val="75000"/>
                  </a:schemeClr>
                </a:solidFill>
                <a:latin typeface="微软雅黑" pitchFamily="34" charset="-122"/>
                <a:ea typeface="微软雅黑" pitchFamily="34" charset="-122"/>
              </a:rPr>
              <a:t>：</a:t>
            </a:r>
          </a:p>
          <a:p>
            <a:pPr marL="747713" indent="-342900">
              <a:lnSpc>
                <a:spcPct val="150000"/>
              </a:lnSpc>
              <a:buFont typeface="+mj-lt"/>
              <a:buAutoNum type="arabicPeriod"/>
            </a:pPr>
            <a:r>
              <a:rPr lang="zh-CN" altLang="en-US" sz="1600" smtClean="0">
                <a:solidFill>
                  <a:schemeClr val="accent5">
                    <a:lumMod val="75000"/>
                  </a:schemeClr>
                </a:solidFill>
                <a:latin typeface="微软雅黑" pitchFamily="34" charset="-122"/>
                <a:ea typeface="微软雅黑" pitchFamily="34" charset="-122"/>
              </a:rPr>
              <a:t>潜在</a:t>
            </a:r>
            <a:r>
              <a:rPr lang="zh-CN" altLang="en-US" sz="1600">
                <a:solidFill>
                  <a:schemeClr val="accent5">
                    <a:lumMod val="75000"/>
                  </a:schemeClr>
                </a:solidFill>
                <a:latin typeface="微软雅黑" pitchFamily="34" charset="-122"/>
                <a:ea typeface="微软雅黑" pitchFamily="34" charset="-122"/>
              </a:rPr>
              <a:t>的列是不同的类型</a:t>
            </a:r>
          </a:p>
          <a:p>
            <a:pPr marL="747713" indent="-342900">
              <a:lnSpc>
                <a:spcPct val="150000"/>
              </a:lnSpc>
              <a:buFont typeface="+mj-lt"/>
              <a:buAutoNum type="arabicPeriod"/>
            </a:pPr>
            <a:r>
              <a:rPr lang="zh-CN" altLang="en-US" sz="1600">
                <a:solidFill>
                  <a:schemeClr val="accent5">
                    <a:lumMod val="75000"/>
                  </a:schemeClr>
                </a:solidFill>
                <a:latin typeface="微软雅黑" pitchFamily="34" charset="-122"/>
                <a:ea typeface="微软雅黑" pitchFamily="34" charset="-122"/>
              </a:rPr>
              <a:t>大小可变</a:t>
            </a:r>
          </a:p>
          <a:p>
            <a:pPr marL="747713" indent="-342900">
              <a:lnSpc>
                <a:spcPct val="150000"/>
              </a:lnSpc>
              <a:buFont typeface="+mj-lt"/>
              <a:buAutoNum type="arabicPeriod"/>
            </a:pPr>
            <a:r>
              <a:rPr lang="zh-CN" altLang="en-US" sz="1600">
                <a:solidFill>
                  <a:schemeClr val="accent5">
                    <a:lumMod val="75000"/>
                  </a:schemeClr>
                </a:solidFill>
                <a:latin typeface="微软雅黑" pitchFamily="34" charset="-122"/>
                <a:ea typeface="微软雅黑" pitchFamily="34" charset="-122"/>
              </a:rPr>
              <a:t>标记轴</a:t>
            </a:r>
            <a:r>
              <a:rPr lang="en-US" altLang="zh-CN" sz="1600">
                <a:solidFill>
                  <a:schemeClr val="accent5">
                    <a:lumMod val="75000"/>
                  </a:schemeClr>
                </a:solidFill>
                <a:latin typeface="微软雅黑" pitchFamily="34" charset="-122"/>
                <a:ea typeface="微软雅黑" pitchFamily="34" charset="-122"/>
              </a:rPr>
              <a:t>(</a:t>
            </a:r>
            <a:r>
              <a:rPr lang="zh-CN" altLang="en-US" sz="1600">
                <a:solidFill>
                  <a:schemeClr val="accent5">
                    <a:lumMod val="75000"/>
                  </a:schemeClr>
                </a:solidFill>
                <a:latin typeface="微软雅黑" pitchFamily="34" charset="-122"/>
                <a:ea typeface="微软雅黑" pitchFamily="34" charset="-122"/>
              </a:rPr>
              <a:t>行和列</a:t>
            </a:r>
            <a:r>
              <a:rPr lang="en-US" altLang="zh-CN" sz="1600">
                <a:solidFill>
                  <a:schemeClr val="accent5">
                    <a:lumMod val="75000"/>
                  </a:schemeClr>
                </a:solidFill>
                <a:latin typeface="微软雅黑" pitchFamily="34" charset="-122"/>
                <a:ea typeface="微软雅黑" pitchFamily="34" charset="-122"/>
              </a:rPr>
              <a:t>)</a:t>
            </a:r>
            <a:r>
              <a:rPr lang="zh-CN" altLang="en-US" sz="1600">
                <a:solidFill>
                  <a:schemeClr val="accent5">
                    <a:lumMod val="75000"/>
                  </a:schemeClr>
                </a:solidFill>
                <a:latin typeface="微软雅黑" pitchFamily="34" charset="-122"/>
                <a:ea typeface="微软雅黑" pitchFamily="34" charset="-122"/>
              </a:rPr>
              <a:t>可以对行和列执行</a:t>
            </a:r>
            <a:r>
              <a:rPr lang="zh-CN" altLang="en-US" sz="1600" smtClean="0">
                <a:solidFill>
                  <a:schemeClr val="accent5">
                    <a:lumMod val="75000"/>
                  </a:schemeClr>
                </a:solidFill>
                <a:latin typeface="微软雅黑" pitchFamily="34" charset="-122"/>
                <a:ea typeface="微软雅黑" pitchFamily="34" charset="-122"/>
              </a:rPr>
              <a:t>算术运算</a:t>
            </a:r>
            <a:endParaRPr lang="en-US" altLang="zh-CN" sz="1600" smtClean="0">
              <a:solidFill>
                <a:schemeClr val="accent5">
                  <a:lumMod val="75000"/>
                </a:schemeClr>
              </a:solidFill>
              <a:latin typeface="微软雅黑" pitchFamily="34" charset="-122"/>
              <a:ea typeface="微软雅黑" pitchFamily="34" charset="-122"/>
            </a:endParaRPr>
          </a:p>
          <a:p>
            <a:pPr indent="403225">
              <a:lnSpc>
                <a:spcPct val="150000"/>
              </a:lnSpc>
            </a:pPr>
            <a:r>
              <a:rPr lang="en-US" altLang="zh-CN" sz="1600" smtClean="0">
                <a:solidFill>
                  <a:schemeClr val="accent5">
                    <a:lumMod val="75000"/>
                  </a:schemeClr>
                </a:solidFill>
                <a:latin typeface="微软雅黑" pitchFamily="34" charset="-122"/>
                <a:ea typeface="微软雅黑" pitchFamily="34" charset="-122"/>
              </a:rPr>
              <a:t>DataFrame</a:t>
            </a:r>
            <a:r>
              <a:rPr lang="zh-CN" altLang="en-US" sz="1600" smtClean="0">
                <a:solidFill>
                  <a:schemeClr val="accent5">
                    <a:lumMod val="75000"/>
                  </a:schemeClr>
                </a:solidFill>
                <a:latin typeface="微软雅黑" pitchFamily="34" charset="-122"/>
                <a:ea typeface="微软雅黑" pitchFamily="34" charset="-122"/>
              </a:rPr>
              <a:t>的构造函数及函数参数描述如下：</a:t>
            </a:r>
            <a:endParaRPr lang="en-US" altLang="zh-CN" sz="1600" smtClean="0">
              <a:solidFill>
                <a:schemeClr val="accent5">
                  <a:lumMod val="75000"/>
                </a:schemeClr>
              </a:solidFill>
              <a:latin typeface="微软雅黑" pitchFamily="34" charset="-122"/>
              <a:ea typeface="微软雅黑" pitchFamily="34" charset="-122"/>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624" y="4137941"/>
            <a:ext cx="2994075" cy="2154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7624" y="4537695"/>
            <a:ext cx="3023642" cy="19000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029478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randombar(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randombar(horizontal)">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randombar(horizontal)">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randombar(horizontal)">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randombar(horizontal)">
                                      <p:cBhvr>
                                        <p:cTn id="27" dur="500"/>
                                        <p:tgtEl>
                                          <p:spTgt spid="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nodeType="clickEffect">
                                  <p:stCondLst>
                                    <p:cond delay="0"/>
                                  </p:stCondLst>
                                  <p:childTnLst>
                                    <p:set>
                                      <p:cBhvr>
                                        <p:cTn id="31" dur="1" fill="hold">
                                          <p:stCondLst>
                                            <p:cond delay="0"/>
                                          </p:stCondLst>
                                        </p:cTn>
                                        <p:tgtEl>
                                          <p:spTgt spid="5">
                                            <p:txEl>
                                              <p:pRg st="5" end="5"/>
                                            </p:txEl>
                                          </p:spTgt>
                                        </p:tgtEl>
                                        <p:attrNameLst>
                                          <p:attrName>style.visibility</p:attrName>
                                        </p:attrNameLst>
                                      </p:cBhvr>
                                      <p:to>
                                        <p:strVal val="visible"/>
                                      </p:to>
                                    </p:set>
                                    <p:animEffect transition="in" filter="randombar(horizontal)">
                                      <p:cBhvr>
                                        <p:cTn id="32" dur="500"/>
                                        <p:tgtEl>
                                          <p:spTgt spid="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nodeType="clickEffect">
                                  <p:stCondLst>
                                    <p:cond delay="0"/>
                                  </p:stCondLst>
                                  <p:childTnLst>
                                    <p:set>
                                      <p:cBhvr>
                                        <p:cTn id="36" dur="1" fill="hold">
                                          <p:stCondLst>
                                            <p:cond delay="0"/>
                                          </p:stCondLst>
                                        </p:cTn>
                                        <p:tgtEl>
                                          <p:spTgt spid="5">
                                            <p:txEl>
                                              <p:pRg st="6" end="6"/>
                                            </p:txEl>
                                          </p:spTgt>
                                        </p:tgtEl>
                                        <p:attrNameLst>
                                          <p:attrName>style.visibility</p:attrName>
                                        </p:attrNameLst>
                                      </p:cBhvr>
                                      <p:to>
                                        <p:strVal val="visible"/>
                                      </p:to>
                                    </p:set>
                                    <p:animEffect transition="in" filter="randombar(horizontal)">
                                      <p:cBhvr>
                                        <p:cTn id="37" dur="500"/>
                                        <p:tgtEl>
                                          <p:spTgt spid="5">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53" presetClass="entr" presetSubtype="16" fill="hold" nodeType="clickEffect">
                                  <p:stCondLst>
                                    <p:cond delay="0"/>
                                  </p:stCondLst>
                                  <p:childTnLst>
                                    <p:set>
                                      <p:cBhvr>
                                        <p:cTn id="41" dur="1" fill="hold">
                                          <p:stCondLst>
                                            <p:cond delay="0"/>
                                          </p:stCondLst>
                                        </p:cTn>
                                        <p:tgtEl>
                                          <p:spTgt spid="4098"/>
                                        </p:tgtEl>
                                        <p:attrNameLst>
                                          <p:attrName>style.visibility</p:attrName>
                                        </p:attrNameLst>
                                      </p:cBhvr>
                                      <p:to>
                                        <p:strVal val="visible"/>
                                      </p:to>
                                    </p:set>
                                    <p:anim calcmode="lin" valueType="num">
                                      <p:cBhvr>
                                        <p:cTn id="42" dur="500" fill="hold"/>
                                        <p:tgtEl>
                                          <p:spTgt spid="4098"/>
                                        </p:tgtEl>
                                        <p:attrNameLst>
                                          <p:attrName>ppt_w</p:attrName>
                                        </p:attrNameLst>
                                      </p:cBhvr>
                                      <p:tavLst>
                                        <p:tav tm="0">
                                          <p:val>
                                            <p:fltVal val="0"/>
                                          </p:val>
                                        </p:tav>
                                        <p:tav tm="100000">
                                          <p:val>
                                            <p:strVal val="#ppt_w"/>
                                          </p:val>
                                        </p:tav>
                                      </p:tavLst>
                                    </p:anim>
                                    <p:anim calcmode="lin" valueType="num">
                                      <p:cBhvr>
                                        <p:cTn id="43" dur="500" fill="hold"/>
                                        <p:tgtEl>
                                          <p:spTgt spid="4098"/>
                                        </p:tgtEl>
                                        <p:attrNameLst>
                                          <p:attrName>ppt_h</p:attrName>
                                        </p:attrNameLst>
                                      </p:cBhvr>
                                      <p:tavLst>
                                        <p:tav tm="0">
                                          <p:val>
                                            <p:fltVal val="0"/>
                                          </p:val>
                                        </p:tav>
                                        <p:tav tm="100000">
                                          <p:val>
                                            <p:strVal val="#ppt_h"/>
                                          </p:val>
                                        </p:tav>
                                      </p:tavLst>
                                    </p:anim>
                                    <p:animEffect transition="in" filter="fade">
                                      <p:cBhvr>
                                        <p:cTn id="44" dur="500"/>
                                        <p:tgtEl>
                                          <p:spTgt spid="4098"/>
                                        </p:tgtEl>
                                      </p:cBhvr>
                                    </p:animEffect>
                                  </p:childTnLst>
                                </p:cTn>
                              </p:par>
                            </p:childTnLst>
                          </p:cTn>
                        </p:par>
                      </p:childTnLst>
                    </p:cTn>
                  </p:par>
                  <p:par>
                    <p:cTn id="45" fill="hold">
                      <p:stCondLst>
                        <p:cond delay="indefinite"/>
                      </p:stCondLst>
                      <p:childTnLst>
                        <p:par>
                          <p:cTn id="46" fill="hold">
                            <p:stCondLst>
                              <p:cond delay="0"/>
                            </p:stCondLst>
                            <p:childTnLst>
                              <p:par>
                                <p:cTn id="47" presetID="53" presetClass="entr" presetSubtype="16" fill="hold" nodeType="clickEffect">
                                  <p:stCondLst>
                                    <p:cond delay="0"/>
                                  </p:stCondLst>
                                  <p:childTnLst>
                                    <p:set>
                                      <p:cBhvr>
                                        <p:cTn id="48" dur="1" fill="hold">
                                          <p:stCondLst>
                                            <p:cond delay="0"/>
                                          </p:stCondLst>
                                        </p:cTn>
                                        <p:tgtEl>
                                          <p:spTgt spid="4099"/>
                                        </p:tgtEl>
                                        <p:attrNameLst>
                                          <p:attrName>style.visibility</p:attrName>
                                        </p:attrNameLst>
                                      </p:cBhvr>
                                      <p:to>
                                        <p:strVal val="visible"/>
                                      </p:to>
                                    </p:set>
                                    <p:anim calcmode="lin" valueType="num">
                                      <p:cBhvr>
                                        <p:cTn id="49" dur="500" fill="hold"/>
                                        <p:tgtEl>
                                          <p:spTgt spid="4099"/>
                                        </p:tgtEl>
                                        <p:attrNameLst>
                                          <p:attrName>ppt_w</p:attrName>
                                        </p:attrNameLst>
                                      </p:cBhvr>
                                      <p:tavLst>
                                        <p:tav tm="0">
                                          <p:val>
                                            <p:fltVal val="0"/>
                                          </p:val>
                                        </p:tav>
                                        <p:tav tm="100000">
                                          <p:val>
                                            <p:strVal val="#ppt_w"/>
                                          </p:val>
                                        </p:tav>
                                      </p:tavLst>
                                    </p:anim>
                                    <p:anim calcmode="lin" valueType="num">
                                      <p:cBhvr>
                                        <p:cTn id="50" dur="500" fill="hold"/>
                                        <p:tgtEl>
                                          <p:spTgt spid="4099"/>
                                        </p:tgtEl>
                                        <p:attrNameLst>
                                          <p:attrName>ppt_h</p:attrName>
                                        </p:attrNameLst>
                                      </p:cBhvr>
                                      <p:tavLst>
                                        <p:tav tm="0">
                                          <p:val>
                                            <p:fltVal val="0"/>
                                          </p:val>
                                        </p:tav>
                                        <p:tav tm="100000">
                                          <p:val>
                                            <p:strVal val="#ppt_h"/>
                                          </p:val>
                                        </p:tav>
                                      </p:tavLst>
                                    </p:anim>
                                    <p:animEffect transition="in" filter="fade">
                                      <p:cBhvr>
                                        <p:cTn id="51" dur="500"/>
                                        <p:tgtEl>
                                          <p:spTgt spid="40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3568" y="908720"/>
            <a:ext cx="7776864" cy="646331"/>
          </a:xfrm>
          <a:prstGeom prst="rect">
            <a:avLst/>
          </a:prstGeom>
          <a:noFill/>
        </p:spPr>
        <p:txBody>
          <a:bodyPr wrap="square" rtlCol="0">
            <a:spAutoFit/>
          </a:bodyPr>
          <a:lstStyle/>
          <a:p>
            <a:pPr>
              <a:lnSpc>
                <a:spcPct val="200000"/>
              </a:lnSpc>
            </a:pPr>
            <a:r>
              <a:rPr lang="en-US" altLang="zh-CN" b="1" smtClean="0">
                <a:solidFill>
                  <a:schemeClr val="accent5">
                    <a:lumMod val="50000"/>
                  </a:schemeClr>
                </a:solidFill>
                <a:latin typeface="微软雅黑" pitchFamily="34" charset="-122"/>
                <a:ea typeface="微软雅黑" pitchFamily="34" charset="-122"/>
              </a:rPr>
              <a:t>Pandas</a:t>
            </a:r>
            <a:r>
              <a:rPr lang="zh-CN" altLang="en-US" b="1" smtClean="0">
                <a:solidFill>
                  <a:schemeClr val="accent5">
                    <a:lumMod val="50000"/>
                  </a:schemeClr>
                </a:solidFill>
                <a:latin typeface="微软雅黑" pitchFamily="34" charset="-122"/>
                <a:ea typeface="微软雅黑" pitchFamily="34" charset="-122"/>
              </a:rPr>
              <a:t>数据框</a:t>
            </a:r>
            <a:r>
              <a:rPr lang="en-US" altLang="zh-CN" b="1" smtClean="0">
                <a:solidFill>
                  <a:schemeClr val="accent5">
                    <a:lumMod val="50000"/>
                  </a:schemeClr>
                </a:solidFill>
                <a:latin typeface="微软雅黑" pitchFamily="34" charset="-122"/>
                <a:ea typeface="微软雅黑" pitchFamily="34" charset="-122"/>
              </a:rPr>
              <a:t>-</a:t>
            </a:r>
            <a:r>
              <a:rPr lang="zh-CN" altLang="en-US" b="1" smtClean="0">
                <a:solidFill>
                  <a:schemeClr val="accent5">
                    <a:lumMod val="50000"/>
                  </a:schemeClr>
                </a:solidFill>
                <a:latin typeface="微软雅黑" pitchFamily="34" charset="-122"/>
                <a:ea typeface="微软雅黑" pitchFamily="34" charset="-122"/>
              </a:rPr>
              <a:t>例</a:t>
            </a:r>
            <a:endParaRPr lang="en-US" altLang="zh-CN" b="1" smtClean="0">
              <a:solidFill>
                <a:schemeClr val="accent5">
                  <a:lumMod val="50000"/>
                </a:schemeClr>
              </a:solidFill>
              <a:latin typeface="微软雅黑" pitchFamily="34" charset="-122"/>
              <a:ea typeface="微软雅黑" pitchFamily="34" charset="-122"/>
            </a:endParaRPr>
          </a:p>
        </p:txBody>
      </p:sp>
      <p:pic>
        <p:nvPicPr>
          <p:cNvPr id="512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8586" y="1700808"/>
            <a:ext cx="3116472" cy="43106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5"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52120" y="1700808"/>
            <a:ext cx="1368152" cy="47159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93651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randombar(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nodeType="clickEffect">
                                  <p:stCondLst>
                                    <p:cond delay="0"/>
                                  </p:stCondLst>
                                  <p:childTnLst>
                                    <p:set>
                                      <p:cBhvr>
                                        <p:cTn id="11" dur="1" fill="hold">
                                          <p:stCondLst>
                                            <p:cond delay="0"/>
                                          </p:stCondLst>
                                        </p:cTn>
                                        <p:tgtEl>
                                          <p:spTgt spid="5124"/>
                                        </p:tgtEl>
                                        <p:attrNameLst>
                                          <p:attrName>style.visibility</p:attrName>
                                        </p:attrNameLst>
                                      </p:cBhvr>
                                      <p:to>
                                        <p:strVal val="visible"/>
                                      </p:to>
                                    </p:set>
                                    <p:anim calcmode="lin" valueType="num">
                                      <p:cBhvr>
                                        <p:cTn id="12" dur="500" fill="hold"/>
                                        <p:tgtEl>
                                          <p:spTgt spid="5124"/>
                                        </p:tgtEl>
                                        <p:attrNameLst>
                                          <p:attrName>ppt_w</p:attrName>
                                        </p:attrNameLst>
                                      </p:cBhvr>
                                      <p:tavLst>
                                        <p:tav tm="0">
                                          <p:val>
                                            <p:fltVal val="0"/>
                                          </p:val>
                                        </p:tav>
                                        <p:tav tm="100000">
                                          <p:val>
                                            <p:strVal val="#ppt_w"/>
                                          </p:val>
                                        </p:tav>
                                      </p:tavLst>
                                    </p:anim>
                                    <p:anim calcmode="lin" valueType="num">
                                      <p:cBhvr>
                                        <p:cTn id="13" dur="500" fill="hold"/>
                                        <p:tgtEl>
                                          <p:spTgt spid="5124"/>
                                        </p:tgtEl>
                                        <p:attrNameLst>
                                          <p:attrName>ppt_h</p:attrName>
                                        </p:attrNameLst>
                                      </p:cBhvr>
                                      <p:tavLst>
                                        <p:tav tm="0">
                                          <p:val>
                                            <p:fltVal val="0"/>
                                          </p:val>
                                        </p:tav>
                                        <p:tav tm="100000">
                                          <p:val>
                                            <p:strVal val="#ppt_h"/>
                                          </p:val>
                                        </p:tav>
                                      </p:tavLst>
                                    </p:anim>
                                    <p:animEffect transition="in" filter="fade">
                                      <p:cBhvr>
                                        <p:cTn id="14" dur="500"/>
                                        <p:tgtEl>
                                          <p:spTgt spid="5124"/>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nodeType="clickEffect">
                                  <p:stCondLst>
                                    <p:cond delay="0"/>
                                  </p:stCondLst>
                                  <p:childTnLst>
                                    <p:set>
                                      <p:cBhvr>
                                        <p:cTn id="18" dur="1" fill="hold">
                                          <p:stCondLst>
                                            <p:cond delay="0"/>
                                          </p:stCondLst>
                                        </p:cTn>
                                        <p:tgtEl>
                                          <p:spTgt spid="5125"/>
                                        </p:tgtEl>
                                        <p:attrNameLst>
                                          <p:attrName>style.visibility</p:attrName>
                                        </p:attrNameLst>
                                      </p:cBhvr>
                                      <p:to>
                                        <p:strVal val="visible"/>
                                      </p:to>
                                    </p:set>
                                    <p:anim calcmode="lin" valueType="num">
                                      <p:cBhvr>
                                        <p:cTn id="19" dur="500" fill="hold"/>
                                        <p:tgtEl>
                                          <p:spTgt spid="5125"/>
                                        </p:tgtEl>
                                        <p:attrNameLst>
                                          <p:attrName>ppt_w</p:attrName>
                                        </p:attrNameLst>
                                      </p:cBhvr>
                                      <p:tavLst>
                                        <p:tav tm="0">
                                          <p:val>
                                            <p:fltVal val="0"/>
                                          </p:val>
                                        </p:tav>
                                        <p:tav tm="100000">
                                          <p:val>
                                            <p:strVal val="#ppt_w"/>
                                          </p:val>
                                        </p:tav>
                                      </p:tavLst>
                                    </p:anim>
                                    <p:anim calcmode="lin" valueType="num">
                                      <p:cBhvr>
                                        <p:cTn id="20" dur="500" fill="hold"/>
                                        <p:tgtEl>
                                          <p:spTgt spid="5125"/>
                                        </p:tgtEl>
                                        <p:attrNameLst>
                                          <p:attrName>ppt_h</p:attrName>
                                        </p:attrNameLst>
                                      </p:cBhvr>
                                      <p:tavLst>
                                        <p:tav tm="0">
                                          <p:val>
                                            <p:fltVal val="0"/>
                                          </p:val>
                                        </p:tav>
                                        <p:tav tm="100000">
                                          <p:val>
                                            <p:strVal val="#ppt_h"/>
                                          </p:val>
                                        </p:tav>
                                      </p:tavLst>
                                    </p:anim>
                                    <p:animEffect transition="in" filter="fade">
                                      <p:cBhvr>
                                        <p:cTn id="21" dur="500"/>
                                        <p:tgtEl>
                                          <p:spTgt spid="51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3568" y="908720"/>
            <a:ext cx="7776864" cy="646331"/>
          </a:xfrm>
          <a:prstGeom prst="rect">
            <a:avLst/>
          </a:prstGeom>
          <a:noFill/>
        </p:spPr>
        <p:txBody>
          <a:bodyPr wrap="square" rtlCol="0">
            <a:spAutoFit/>
          </a:bodyPr>
          <a:lstStyle/>
          <a:p>
            <a:pPr>
              <a:lnSpc>
                <a:spcPct val="200000"/>
              </a:lnSpc>
            </a:pPr>
            <a:r>
              <a:rPr lang="en-US" altLang="zh-CN" b="1" smtClean="0">
                <a:solidFill>
                  <a:schemeClr val="accent5">
                    <a:lumMod val="50000"/>
                  </a:schemeClr>
                </a:solidFill>
                <a:latin typeface="微软雅黑" pitchFamily="34" charset="-122"/>
                <a:ea typeface="微软雅黑" pitchFamily="34" charset="-122"/>
              </a:rPr>
              <a:t>Pandas</a:t>
            </a:r>
            <a:r>
              <a:rPr lang="zh-CN" altLang="en-US" b="1" smtClean="0">
                <a:solidFill>
                  <a:schemeClr val="accent5">
                    <a:lumMod val="50000"/>
                  </a:schemeClr>
                </a:solidFill>
                <a:latin typeface="微软雅黑" pitchFamily="34" charset="-122"/>
                <a:ea typeface="微软雅黑" pitchFamily="34" charset="-122"/>
              </a:rPr>
              <a:t>数据框</a:t>
            </a:r>
            <a:r>
              <a:rPr lang="en-US" altLang="zh-CN" b="1" smtClean="0">
                <a:solidFill>
                  <a:schemeClr val="accent5">
                    <a:lumMod val="50000"/>
                  </a:schemeClr>
                </a:solidFill>
                <a:latin typeface="微软雅黑" pitchFamily="34" charset="-122"/>
                <a:ea typeface="微软雅黑" pitchFamily="34" charset="-122"/>
              </a:rPr>
              <a:t>-</a:t>
            </a:r>
            <a:r>
              <a:rPr lang="zh-CN" altLang="en-US" b="1" smtClean="0">
                <a:solidFill>
                  <a:schemeClr val="accent5">
                    <a:lumMod val="50000"/>
                  </a:schemeClr>
                </a:solidFill>
                <a:latin typeface="微软雅黑" pitchFamily="34" charset="-122"/>
                <a:ea typeface="微软雅黑" pitchFamily="34" charset="-122"/>
              </a:rPr>
              <a:t>例</a:t>
            </a:r>
            <a:endParaRPr lang="en-US" altLang="zh-CN" b="1" smtClean="0">
              <a:solidFill>
                <a:schemeClr val="accent5">
                  <a:lumMod val="50000"/>
                </a:schemeClr>
              </a:solidFill>
              <a:latin typeface="微软雅黑" pitchFamily="34" charset="-122"/>
              <a:ea typeface="微软雅黑" pitchFamily="34" charset="-122"/>
            </a:endParaRPr>
          </a:p>
        </p:txBody>
      </p:sp>
      <p:pic>
        <p:nvPicPr>
          <p:cNvPr id="614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3728" y="1700808"/>
            <a:ext cx="3009702" cy="35221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51166" y="1700808"/>
            <a:ext cx="1166440" cy="45110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348414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randombar(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nodeType="clickEffect">
                                  <p:stCondLst>
                                    <p:cond delay="0"/>
                                  </p:stCondLst>
                                  <p:childTnLst>
                                    <p:set>
                                      <p:cBhvr>
                                        <p:cTn id="11" dur="1" fill="hold">
                                          <p:stCondLst>
                                            <p:cond delay="0"/>
                                          </p:stCondLst>
                                        </p:cTn>
                                        <p:tgtEl>
                                          <p:spTgt spid="6147"/>
                                        </p:tgtEl>
                                        <p:attrNameLst>
                                          <p:attrName>style.visibility</p:attrName>
                                        </p:attrNameLst>
                                      </p:cBhvr>
                                      <p:to>
                                        <p:strVal val="visible"/>
                                      </p:to>
                                    </p:set>
                                    <p:anim calcmode="lin" valueType="num">
                                      <p:cBhvr>
                                        <p:cTn id="12" dur="500" fill="hold"/>
                                        <p:tgtEl>
                                          <p:spTgt spid="6147"/>
                                        </p:tgtEl>
                                        <p:attrNameLst>
                                          <p:attrName>ppt_w</p:attrName>
                                        </p:attrNameLst>
                                      </p:cBhvr>
                                      <p:tavLst>
                                        <p:tav tm="0">
                                          <p:val>
                                            <p:fltVal val="0"/>
                                          </p:val>
                                        </p:tav>
                                        <p:tav tm="100000">
                                          <p:val>
                                            <p:strVal val="#ppt_w"/>
                                          </p:val>
                                        </p:tav>
                                      </p:tavLst>
                                    </p:anim>
                                    <p:anim calcmode="lin" valueType="num">
                                      <p:cBhvr>
                                        <p:cTn id="13" dur="500" fill="hold"/>
                                        <p:tgtEl>
                                          <p:spTgt spid="6147"/>
                                        </p:tgtEl>
                                        <p:attrNameLst>
                                          <p:attrName>ppt_h</p:attrName>
                                        </p:attrNameLst>
                                      </p:cBhvr>
                                      <p:tavLst>
                                        <p:tav tm="0">
                                          <p:val>
                                            <p:fltVal val="0"/>
                                          </p:val>
                                        </p:tav>
                                        <p:tav tm="100000">
                                          <p:val>
                                            <p:strVal val="#ppt_h"/>
                                          </p:val>
                                        </p:tav>
                                      </p:tavLst>
                                    </p:anim>
                                    <p:animEffect transition="in" filter="fade">
                                      <p:cBhvr>
                                        <p:cTn id="14" dur="500"/>
                                        <p:tgtEl>
                                          <p:spTgt spid="6147"/>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nodeType="clickEffect">
                                  <p:stCondLst>
                                    <p:cond delay="0"/>
                                  </p:stCondLst>
                                  <p:childTnLst>
                                    <p:set>
                                      <p:cBhvr>
                                        <p:cTn id="18" dur="1" fill="hold">
                                          <p:stCondLst>
                                            <p:cond delay="0"/>
                                          </p:stCondLst>
                                        </p:cTn>
                                        <p:tgtEl>
                                          <p:spTgt spid="6148"/>
                                        </p:tgtEl>
                                        <p:attrNameLst>
                                          <p:attrName>style.visibility</p:attrName>
                                        </p:attrNameLst>
                                      </p:cBhvr>
                                      <p:to>
                                        <p:strVal val="visible"/>
                                      </p:to>
                                    </p:set>
                                    <p:anim calcmode="lin" valueType="num">
                                      <p:cBhvr>
                                        <p:cTn id="19" dur="500" fill="hold"/>
                                        <p:tgtEl>
                                          <p:spTgt spid="6148"/>
                                        </p:tgtEl>
                                        <p:attrNameLst>
                                          <p:attrName>ppt_w</p:attrName>
                                        </p:attrNameLst>
                                      </p:cBhvr>
                                      <p:tavLst>
                                        <p:tav tm="0">
                                          <p:val>
                                            <p:fltVal val="0"/>
                                          </p:val>
                                        </p:tav>
                                        <p:tav tm="100000">
                                          <p:val>
                                            <p:strVal val="#ppt_w"/>
                                          </p:val>
                                        </p:tav>
                                      </p:tavLst>
                                    </p:anim>
                                    <p:anim calcmode="lin" valueType="num">
                                      <p:cBhvr>
                                        <p:cTn id="20" dur="500" fill="hold"/>
                                        <p:tgtEl>
                                          <p:spTgt spid="6148"/>
                                        </p:tgtEl>
                                        <p:attrNameLst>
                                          <p:attrName>ppt_h</p:attrName>
                                        </p:attrNameLst>
                                      </p:cBhvr>
                                      <p:tavLst>
                                        <p:tav tm="0">
                                          <p:val>
                                            <p:fltVal val="0"/>
                                          </p:val>
                                        </p:tav>
                                        <p:tav tm="100000">
                                          <p:val>
                                            <p:strVal val="#ppt_h"/>
                                          </p:val>
                                        </p:tav>
                                      </p:tavLst>
                                    </p:anim>
                                    <p:animEffect transition="in" filter="fade">
                                      <p:cBhvr>
                                        <p:cTn id="21" dur="500"/>
                                        <p:tgtEl>
                                          <p:spTgt spid="61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3568" y="908720"/>
            <a:ext cx="7776864" cy="646331"/>
          </a:xfrm>
          <a:prstGeom prst="rect">
            <a:avLst/>
          </a:prstGeom>
          <a:noFill/>
        </p:spPr>
        <p:txBody>
          <a:bodyPr wrap="square" rtlCol="0">
            <a:spAutoFit/>
          </a:bodyPr>
          <a:lstStyle/>
          <a:p>
            <a:pPr>
              <a:lnSpc>
                <a:spcPct val="200000"/>
              </a:lnSpc>
            </a:pPr>
            <a:r>
              <a:rPr lang="en-US" altLang="zh-CN" b="1" smtClean="0">
                <a:solidFill>
                  <a:schemeClr val="accent5">
                    <a:lumMod val="50000"/>
                  </a:schemeClr>
                </a:solidFill>
                <a:latin typeface="微软雅黑" pitchFamily="34" charset="-122"/>
                <a:ea typeface="微软雅黑" pitchFamily="34" charset="-122"/>
              </a:rPr>
              <a:t>Pandas</a:t>
            </a:r>
            <a:r>
              <a:rPr lang="zh-CN" altLang="en-US" b="1" smtClean="0">
                <a:solidFill>
                  <a:schemeClr val="accent5">
                    <a:lumMod val="50000"/>
                  </a:schemeClr>
                </a:solidFill>
                <a:latin typeface="微软雅黑" pitchFamily="34" charset="-122"/>
                <a:ea typeface="微软雅黑" pitchFamily="34" charset="-122"/>
              </a:rPr>
              <a:t>数据框</a:t>
            </a:r>
            <a:r>
              <a:rPr lang="en-US" altLang="zh-CN" b="1" smtClean="0">
                <a:solidFill>
                  <a:schemeClr val="accent5">
                    <a:lumMod val="50000"/>
                  </a:schemeClr>
                </a:solidFill>
                <a:latin typeface="微软雅黑" pitchFamily="34" charset="-122"/>
                <a:ea typeface="微软雅黑" pitchFamily="34" charset="-122"/>
              </a:rPr>
              <a:t>-</a:t>
            </a:r>
            <a:r>
              <a:rPr lang="zh-CN" altLang="en-US" b="1" smtClean="0">
                <a:solidFill>
                  <a:schemeClr val="accent5">
                    <a:lumMod val="50000"/>
                  </a:schemeClr>
                </a:solidFill>
                <a:latin typeface="微软雅黑" pitchFamily="34" charset="-122"/>
                <a:ea typeface="微软雅黑" pitchFamily="34" charset="-122"/>
              </a:rPr>
              <a:t>例</a:t>
            </a:r>
            <a:endParaRPr lang="en-US" altLang="zh-CN" b="1" smtClean="0">
              <a:solidFill>
                <a:schemeClr val="accent5">
                  <a:lumMod val="50000"/>
                </a:schemeClr>
              </a:solidFill>
              <a:latin typeface="微软雅黑" pitchFamily="34" charset="-122"/>
              <a:ea typeface="微软雅黑" pitchFamily="34" charset="-122"/>
            </a:endParaRP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1721" y="1700809"/>
            <a:ext cx="2922677" cy="3312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28531" y="1700809"/>
            <a:ext cx="1619733" cy="26642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683568" y="5455988"/>
            <a:ext cx="6264696" cy="523220"/>
          </a:xfrm>
          <a:prstGeom prst="rect">
            <a:avLst/>
          </a:prstGeom>
          <a:ln>
            <a:noFill/>
          </a:ln>
        </p:spPr>
        <p:style>
          <a:lnRef idx="3">
            <a:schemeClr val="lt1"/>
          </a:lnRef>
          <a:fillRef idx="1">
            <a:schemeClr val="accent3"/>
          </a:fillRef>
          <a:effectRef idx="1">
            <a:schemeClr val="accent3"/>
          </a:effectRef>
          <a:fontRef idx="minor">
            <a:schemeClr val="lt1"/>
          </a:fontRef>
        </p:style>
        <p:txBody>
          <a:bodyPr wrap="square" rtlCol="0">
            <a:spAutoFit/>
          </a:bodyPr>
          <a:lstStyle/>
          <a:p>
            <a:pPr latinLnBrk="0"/>
            <a:r>
              <a:rPr lang="zh-CN" altLang="en-US" sz="1400" smtClean="0">
                <a:latin typeface="微软雅黑" pitchFamily="34" charset="-122"/>
                <a:ea typeface="微软雅黑" pitchFamily="34" charset="-122"/>
              </a:rPr>
              <a:t>注：</a:t>
            </a:r>
            <a:r>
              <a:rPr lang="en-US" altLang="zh-CN" sz="1400" smtClean="0">
                <a:latin typeface="微软雅黑" pitchFamily="34" charset="-122"/>
                <a:ea typeface="微软雅黑" pitchFamily="34" charset="-122"/>
              </a:rPr>
              <a:t>Pandas</a:t>
            </a:r>
            <a:r>
              <a:rPr lang="zh-CN" altLang="en-US" sz="1400" smtClean="0">
                <a:latin typeface="微软雅黑" pitchFamily="34" charset="-122"/>
                <a:ea typeface="微软雅黑" pitchFamily="34" charset="-122"/>
              </a:rPr>
              <a:t>支持</a:t>
            </a:r>
            <a:r>
              <a:rPr lang="zh-CN" altLang="en-US" sz="1400">
                <a:latin typeface="微软雅黑" pitchFamily="34" charset="-122"/>
                <a:ea typeface="微软雅黑" pitchFamily="34" charset="-122"/>
              </a:rPr>
              <a:t>三种类型的多轴</a:t>
            </a:r>
            <a:r>
              <a:rPr lang="zh-CN" altLang="en-US" sz="1400" smtClean="0">
                <a:latin typeface="微软雅黑" pitchFamily="34" charset="-122"/>
                <a:ea typeface="微软雅黑" pitchFamily="34" charset="-122"/>
              </a:rPr>
              <a:t>索引</a:t>
            </a:r>
            <a:r>
              <a:rPr lang="en-US" altLang="zh-CN" sz="1400" smtClean="0">
                <a:latin typeface="微软雅黑" pitchFamily="34" charset="-122"/>
                <a:ea typeface="微软雅黑" pitchFamily="34" charset="-122"/>
              </a:rPr>
              <a:t>—loc</a:t>
            </a:r>
            <a:r>
              <a:rPr lang="en-US" altLang="zh-CN" sz="1400">
                <a:latin typeface="微软雅黑" pitchFamily="34" charset="-122"/>
                <a:ea typeface="微软雅黑" pitchFamily="34" charset="-122"/>
              </a:rPr>
              <a:t>()</a:t>
            </a:r>
            <a:r>
              <a:rPr lang="zh-CN" altLang="en-US" sz="1400">
                <a:latin typeface="微软雅黑" pitchFamily="34" charset="-122"/>
                <a:ea typeface="微软雅黑" pitchFamily="34" charset="-122"/>
              </a:rPr>
              <a:t>：基于标签；</a:t>
            </a:r>
            <a:r>
              <a:rPr lang="en-US" altLang="zh-CN" sz="1400">
                <a:latin typeface="微软雅黑" pitchFamily="34" charset="-122"/>
                <a:ea typeface="微软雅黑" pitchFamily="34" charset="-122"/>
              </a:rPr>
              <a:t>iloc()</a:t>
            </a:r>
            <a:r>
              <a:rPr lang="zh-CN" altLang="en-US" sz="1400">
                <a:latin typeface="微软雅黑" pitchFamily="34" charset="-122"/>
                <a:ea typeface="微软雅黑" pitchFamily="34" charset="-122"/>
              </a:rPr>
              <a:t>：基于整数；</a:t>
            </a:r>
            <a:r>
              <a:rPr lang="en-US" altLang="zh-CN" sz="1400">
                <a:latin typeface="微软雅黑" pitchFamily="34" charset="-122"/>
                <a:ea typeface="微软雅黑" pitchFamily="34" charset="-122"/>
              </a:rPr>
              <a:t>ix()</a:t>
            </a:r>
            <a:r>
              <a:rPr lang="zh-CN" altLang="en-US" sz="1400">
                <a:latin typeface="微软雅黑" pitchFamily="34" charset="-122"/>
                <a:ea typeface="微软雅黑" pitchFamily="34" charset="-122"/>
              </a:rPr>
              <a:t>：基于标签和</a:t>
            </a:r>
            <a:r>
              <a:rPr lang="zh-CN" altLang="en-US" sz="1400" smtClean="0">
                <a:latin typeface="微软雅黑" pitchFamily="34" charset="-122"/>
                <a:ea typeface="微软雅黑" pitchFamily="34" charset="-122"/>
              </a:rPr>
              <a:t>整数。</a:t>
            </a:r>
            <a:endParaRPr lang="zh-CN" altLang="en-US" sz="1400">
              <a:latin typeface="微软雅黑" pitchFamily="34" charset="-122"/>
              <a:ea typeface="微软雅黑" pitchFamily="34" charset="-122"/>
            </a:endParaRPr>
          </a:p>
        </p:txBody>
      </p:sp>
    </p:spTree>
    <p:extLst>
      <p:ext uri="{BB962C8B-B14F-4D97-AF65-F5344CB8AC3E}">
        <p14:creationId xmlns:p14="http://schemas.microsoft.com/office/powerpoint/2010/main" val="33348414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randombar(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nodeType="clickEffect">
                                  <p:stCondLst>
                                    <p:cond delay="0"/>
                                  </p:stCondLst>
                                  <p:childTnLst>
                                    <p:set>
                                      <p:cBhvr>
                                        <p:cTn id="11" dur="1" fill="hold">
                                          <p:stCondLst>
                                            <p:cond delay="0"/>
                                          </p:stCondLst>
                                        </p:cTn>
                                        <p:tgtEl>
                                          <p:spTgt spid="7170"/>
                                        </p:tgtEl>
                                        <p:attrNameLst>
                                          <p:attrName>style.visibility</p:attrName>
                                        </p:attrNameLst>
                                      </p:cBhvr>
                                      <p:to>
                                        <p:strVal val="visible"/>
                                      </p:to>
                                    </p:set>
                                    <p:anim calcmode="lin" valueType="num">
                                      <p:cBhvr>
                                        <p:cTn id="12" dur="500" fill="hold"/>
                                        <p:tgtEl>
                                          <p:spTgt spid="7170"/>
                                        </p:tgtEl>
                                        <p:attrNameLst>
                                          <p:attrName>ppt_w</p:attrName>
                                        </p:attrNameLst>
                                      </p:cBhvr>
                                      <p:tavLst>
                                        <p:tav tm="0">
                                          <p:val>
                                            <p:fltVal val="0"/>
                                          </p:val>
                                        </p:tav>
                                        <p:tav tm="100000">
                                          <p:val>
                                            <p:strVal val="#ppt_w"/>
                                          </p:val>
                                        </p:tav>
                                      </p:tavLst>
                                    </p:anim>
                                    <p:anim calcmode="lin" valueType="num">
                                      <p:cBhvr>
                                        <p:cTn id="13" dur="500" fill="hold"/>
                                        <p:tgtEl>
                                          <p:spTgt spid="7170"/>
                                        </p:tgtEl>
                                        <p:attrNameLst>
                                          <p:attrName>ppt_h</p:attrName>
                                        </p:attrNameLst>
                                      </p:cBhvr>
                                      <p:tavLst>
                                        <p:tav tm="0">
                                          <p:val>
                                            <p:fltVal val="0"/>
                                          </p:val>
                                        </p:tav>
                                        <p:tav tm="100000">
                                          <p:val>
                                            <p:strVal val="#ppt_h"/>
                                          </p:val>
                                        </p:tav>
                                      </p:tavLst>
                                    </p:anim>
                                    <p:animEffect transition="in" filter="fade">
                                      <p:cBhvr>
                                        <p:cTn id="14" dur="500"/>
                                        <p:tgtEl>
                                          <p:spTgt spid="7170"/>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nodeType="clickEffect">
                                  <p:stCondLst>
                                    <p:cond delay="0"/>
                                  </p:stCondLst>
                                  <p:childTnLst>
                                    <p:set>
                                      <p:cBhvr>
                                        <p:cTn id="18" dur="1" fill="hold">
                                          <p:stCondLst>
                                            <p:cond delay="0"/>
                                          </p:stCondLst>
                                        </p:cTn>
                                        <p:tgtEl>
                                          <p:spTgt spid="7171"/>
                                        </p:tgtEl>
                                        <p:attrNameLst>
                                          <p:attrName>style.visibility</p:attrName>
                                        </p:attrNameLst>
                                      </p:cBhvr>
                                      <p:to>
                                        <p:strVal val="visible"/>
                                      </p:to>
                                    </p:set>
                                    <p:anim calcmode="lin" valueType="num">
                                      <p:cBhvr>
                                        <p:cTn id="19" dur="500" fill="hold"/>
                                        <p:tgtEl>
                                          <p:spTgt spid="7171"/>
                                        </p:tgtEl>
                                        <p:attrNameLst>
                                          <p:attrName>ppt_w</p:attrName>
                                        </p:attrNameLst>
                                      </p:cBhvr>
                                      <p:tavLst>
                                        <p:tav tm="0">
                                          <p:val>
                                            <p:fltVal val="0"/>
                                          </p:val>
                                        </p:tav>
                                        <p:tav tm="100000">
                                          <p:val>
                                            <p:strVal val="#ppt_w"/>
                                          </p:val>
                                        </p:tav>
                                      </p:tavLst>
                                    </p:anim>
                                    <p:anim calcmode="lin" valueType="num">
                                      <p:cBhvr>
                                        <p:cTn id="20" dur="500" fill="hold"/>
                                        <p:tgtEl>
                                          <p:spTgt spid="7171"/>
                                        </p:tgtEl>
                                        <p:attrNameLst>
                                          <p:attrName>ppt_h</p:attrName>
                                        </p:attrNameLst>
                                      </p:cBhvr>
                                      <p:tavLst>
                                        <p:tav tm="0">
                                          <p:val>
                                            <p:fltVal val="0"/>
                                          </p:val>
                                        </p:tav>
                                        <p:tav tm="100000">
                                          <p:val>
                                            <p:strVal val="#ppt_h"/>
                                          </p:val>
                                        </p:tav>
                                      </p:tavLst>
                                    </p:anim>
                                    <p:animEffect transition="in" filter="fade">
                                      <p:cBhvr>
                                        <p:cTn id="21" dur="500"/>
                                        <p:tgtEl>
                                          <p:spTgt spid="7171"/>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3568" y="908720"/>
            <a:ext cx="7776864" cy="1384995"/>
          </a:xfrm>
          <a:prstGeom prst="rect">
            <a:avLst/>
          </a:prstGeom>
          <a:noFill/>
        </p:spPr>
        <p:txBody>
          <a:bodyPr wrap="square" rtlCol="0">
            <a:spAutoFit/>
          </a:bodyPr>
          <a:lstStyle/>
          <a:p>
            <a:pPr>
              <a:lnSpc>
                <a:spcPct val="200000"/>
              </a:lnSpc>
            </a:pPr>
            <a:r>
              <a:rPr lang="en-US" altLang="zh-CN" b="1" smtClean="0">
                <a:solidFill>
                  <a:schemeClr val="accent5">
                    <a:lumMod val="50000"/>
                  </a:schemeClr>
                </a:solidFill>
                <a:latin typeface="微软雅黑" pitchFamily="34" charset="-122"/>
                <a:ea typeface="微软雅黑" pitchFamily="34" charset="-122"/>
              </a:rPr>
              <a:t>Pandas</a:t>
            </a:r>
            <a:r>
              <a:rPr lang="zh-CN" altLang="en-US" b="1" smtClean="0">
                <a:solidFill>
                  <a:schemeClr val="accent5">
                    <a:lumMod val="50000"/>
                  </a:schemeClr>
                </a:solidFill>
                <a:latin typeface="微软雅黑" pitchFamily="34" charset="-122"/>
                <a:ea typeface="微软雅黑" pitchFamily="34" charset="-122"/>
              </a:rPr>
              <a:t>数据框</a:t>
            </a:r>
            <a:r>
              <a:rPr lang="en-US" altLang="zh-CN" b="1" smtClean="0">
                <a:solidFill>
                  <a:schemeClr val="accent5">
                    <a:lumMod val="50000"/>
                  </a:schemeClr>
                </a:solidFill>
                <a:latin typeface="微软雅黑" pitchFamily="34" charset="-122"/>
                <a:ea typeface="微软雅黑" pitchFamily="34" charset="-122"/>
              </a:rPr>
              <a:t>—</a:t>
            </a:r>
            <a:r>
              <a:rPr lang="zh-CN" altLang="en-US" b="1" smtClean="0">
                <a:solidFill>
                  <a:schemeClr val="accent5">
                    <a:lumMod val="50000"/>
                  </a:schemeClr>
                </a:solidFill>
                <a:latin typeface="微软雅黑" pitchFamily="34" charset="-122"/>
                <a:ea typeface="微软雅黑" pitchFamily="34" charset="-122"/>
              </a:rPr>
              <a:t>属性及方法</a:t>
            </a:r>
            <a:endParaRPr lang="en-US" altLang="zh-CN" b="1" smtClean="0">
              <a:solidFill>
                <a:schemeClr val="accent5">
                  <a:lumMod val="50000"/>
                </a:schemeClr>
              </a:solidFill>
              <a:latin typeface="微软雅黑" pitchFamily="34" charset="-122"/>
              <a:ea typeface="微软雅黑" pitchFamily="34" charset="-122"/>
            </a:endParaRPr>
          </a:p>
          <a:p>
            <a:pPr indent="403225">
              <a:lnSpc>
                <a:spcPct val="150000"/>
              </a:lnSpc>
            </a:pPr>
            <a:r>
              <a:rPr lang="zh-CN" altLang="en-US" sz="1600" smtClean="0">
                <a:solidFill>
                  <a:schemeClr val="accent5">
                    <a:lumMod val="75000"/>
                  </a:schemeClr>
                </a:solidFill>
                <a:latin typeface="微软雅黑" pitchFamily="34" charset="-122"/>
                <a:ea typeface="微软雅黑" pitchFamily="34" charset="-122"/>
              </a:rPr>
              <a:t>同样，了解数据框创建方式后，继续来看数据框对象的属性及方法。常见的数据框属性与方法如下表所示：</a:t>
            </a:r>
            <a:endParaRPr lang="en-US" altLang="zh-CN" sz="1600" smtClean="0">
              <a:solidFill>
                <a:schemeClr val="accent5">
                  <a:lumMod val="75000"/>
                </a:schemeClr>
              </a:solidFill>
              <a:latin typeface="微软雅黑" pitchFamily="34" charset="-122"/>
              <a:ea typeface="微软雅黑" pitchFamily="34" charset="-122"/>
            </a:endParaRPr>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17241" y="2382606"/>
            <a:ext cx="4309517" cy="27025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906516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randombar(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randombar(horizontal)">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3" presetClass="entr" presetSubtype="16" fill="hold" nodeType="clickEffect">
                                  <p:stCondLst>
                                    <p:cond delay="0"/>
                                  </p:stCondLst>
                                  <p:childTnLst>
                                    <p:set>
                                      <p:cBhvr>
                                        <p:cTn id="16" dur="1" fill="hold">
                                          <p:stCondLst>
                                            <p:cond delay="0"/>
                                          </p:stCondLst>
                                        </p:cTn>
                                        <p:tgtEl>
                                          <p:spTgt spid="11266"/>
                                        </p:tgtEl>
                                        <p:attrNameLst>
                                          <p:attrName>style.visibility</p:attrName>
                                        </p:attrNameLst>
                                      </p:cBhvr>
                                      <p:to>
                                        <p:strVal val="visible"/>
                                      </p:to>
                                    </p:set>
                                    <p:anim calcmode="lin" valueType="num">
                                      <p:cBhvr>
                                        <p:cTn id="17" dur="500" fill="hold"/>
                                        <p:tgtEl>
                                          <p:spTgt spid="11266"/>
                                        </p:tgtEl>
                                        <p:attrNameLst>
                                          <p:attrName>ppt_w</p:attrName>
                                        </p:attrNameLst>
                                      </p:cBhvr>
                                      <p:tavLst>
                                        <p:tav tm="0">
                                          <p:val>
                                            <p:fltVal val="0"/>
                                          </p:val>
                                        </p:tav>
                                        <p:tav tm="100000">
                                          <p:val>
                                            <p:strVal val="#ppt_w"/>
                                          </p:val>
                                        </p:tav>
                                      </p:tavLst>
                                    </p:anim>
                                    <p:anim calcmode="lin" valueType="num">
                                      <p:cBhvr>
                                        <p:cTn id="18" dur="500" fill="hold"/>
                                        <p:tgtEl>
                                          <p:spTgt spid="11266"/>
                                        </p:tgtEl>
                                        <p:attrNameLst>
                                          <p:attrName>ppt_h</p:attrName>
                                        </p:attrNameLst>
                                      </p:cBhvr>
                                      <p:tavLst>
                                        <p:tav tm="0">
                                          <p:val>
                                            <p:fltVal val="0"/>
                                          </p:val>
                                        </p:tav>
                                        <p:tav tm="100000">
                                          <p:val>
                                            <p:strVal val="#ppt_h"/>
                                          </p:val>
                                        </p:tav>
                                      </p:tavLst>
                                    </p:anim>
                                    <p:animEffect transition="in" filter="fade">
                                      <p:cBhvr>
                                        <p:cTn id="19" dur="500"/>
                                        <p:tgtEl>
                                          <p:spTgt spid="112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3568" y="908720"/>
            <a:ext cx="7776864" cy="1116781"/>
          </a:xfrm>
          <a:prstGeom prst="rect">
            <a:avLst/>
          </a:prstGeom>
          <a:noFill/>
        </p:spPr>
        <p:txBody>
          <a:bodyPr wrap="square" rtlCol="0">
            <a:spAutoFit/>
          </a:bodyPr>
          <a:lstStyle>
            <a:defPPr>
              <a:defRPr lang="ko-KR"/>
            </a:defPPr>
            <a:lvl1pPr>
              <a:lnSpc>
                <a:spcPct val="200000"/>
              </a:lnSpc>
              <a:defRPr b="1">
                <a:solidFill>
                  <a:schemeClr val="accent5">
                    <a:lumMod val="50000"/>
                  </a:schemeClr>
                </a:solidFill>
                <a:latin typeface="微软雅黑" pitchFamily="34" charset="-122"/>
                <a:ea typeface="微软雅黑" pitchFamily="34" charset="-122"/>
              </a:defRPr>
            </a:lvl1pPr>
          </a:lstStyle>
          <a:p>
            <a:r>
              <a:rPr lang="zh-CN" altLang="en-US"/>
              <a:t>安装数据分析库</a:t>
            </a:r>
          </a:p>
          <a:p>
            <a:endParaRPr lang="en-US" altLang="zh-CN"/>
          </a:p>
        </p:txBody>
      </p:sp>
      <p:sp>
        <p:nvSpPr>
          <p:cNvPr id="2" name="TextBox 1"/>
          <p:cNvSpPr txBox="1"/>
          <p:nvPr/>
        </p:nvSpPr>
        <p:spPr>
          <a:xfrm>
            <a:off x="683568" y="1681063"/>
            <a:ext cx="7323357" cy="307777"/>
          </a:xfrm>
          <a:prstGeom prst="rect">
            <a:avLst/>
          </a:prstGeom>
          <a:noFill/>
          <a:ln>
            <a:solidFill>
              <a:schemeClr val="bg2"/>
            </a:solidFill>
          </a:ln>
        </p:spPr>
        <p:txBody>
          <a:bodyPr wrap="square" rtlCol="0">
            <a:spAutoFit/>
          </a:bodyPr>
          <a:lstStyle/>
          <a:p>
            <a:r>
              <a:rPr lang="en-US" altLang="zh-CN" sz="1400">
                <a:solidFill>
                  <a:schemeClr val="accent5">
                    <a:lumMod val="20000"/>
                    <a:lumOff val="80000"/>
                  </a:schemeClr>
                </a:solidFill>
                <a:latin typeface="Consolas" pitchFamily="49" charset="0"/>
                <a:cs typeface="Consolas" pitchFamily="49" charset="0"/>
              </a:rPr>
              <a:t>pip3 install NumPy Pandas SciPy Matplotlib Jupyter Notebook </a:t>
            </a:r>
            <a:r>
              <a:rPr lang="en-US" altLang="zh-CN" sz="1400" smtClean="0">
                <a:solidFill>
                  <a:schemeClr val="accent5">
                    <a:lumMod val="20000"/>
                    <a:lumOff val="80000"/>
                  </a:schemeClr>
                </a:solidFill>
                <a:latin typeface="Consolas" pitchFamily="49" charset="0"/>
                <a:cs typeface="Consolas" pitchFamily="49" charset="0"/>
              </a:rPr>
              <a:t>scikit-learn</a:t>
            </a:r>
            <a:endParaRPr lang="en-US" altLang="zh-CN" sz="1400">
              <a:solidFill>
                <a:schemeClr val="accent5">
                  <a:lumMod val="20000"/>
                  <a:lumOff val="80000"/>
                </a:schemeClr>
              </a:solidFill>
              <a:latin typeface="Consolas" pitchFamily="49" charset="0"/>
              <a:cs typeface="Consolas" pitchFamily="49" charset="0"/>
            </a:endParaRPr>
          </a:p>
        </p:txBody>
      </p:sp>
    </p:spTree>
    <p:extLst>
      <p:ext uri="{BB962C8B-B14F-4D97-AF65-F5344CB8AC3E}">
        <p14:creationId xmlns:p14="http://schemas.microsoft.com/office/powerpoint/2010/main" val="1265832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p:cTn id="12" dur="500" fill="hold"/>
                                        <p:tgtEl>
                                          <p:spTgt spid="2"/>
                                        </p:tgtEl>
                                        <p:attrNameLst>
                                          <p:attrName>ppt_w</p:attrName>
                                        </p:attrNameLst>
                                      </p:cBhvr>
                                      <p:tavLst>
                                        <p:tav tm="0">
                                          <p:val>
                                            <p:fltVal val="0"/>
                                          </p:val>
                                        </p:tav>
                                        <p:tav tm="100000">
                                          <p:val>
                                            <p:strVal val="#ppt_w"/>
                                          </p:val>
                                        </p:tav>
                                      </p:tavLst>
                                    </p:anim>
                                    <p:anim calcmode="lin" valueType="num">
                                      <p:cBhvr>
                                        <p:cTn id="13" dur="500" fill="hold"/>
                                        <p:tgtEl>
                                          <p:spTgt spid="2"/>
                                        </p:tgtEl>
                                        <p:attrNameLst>
                                          <p:attrName>ppt_h</p:attrName>
                                        </p:attrNameLst>
                                      </p:cBhvr>
                                      <p:tavLst>
                                        <p:tav tm="0">
                                          <p:val>
                                            <p:fltVal val="0"/>
                                          </p:val>
                                        </p:tav>
                                        <p:tav tm="100000">
                                          <p:val>
                                            <p:strVal val="#ppt_h"/>
                                          </p:val>
                                        </p:tav>
                                      </p:tavLst>
                                    </p:anim>
                                    <p:animEffect transition="in" filter="fade">
                                      <p:cBhvr>
                                        <p:cTn id="14"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3568" y="908720"/>
            <a:ext cx="7776864" cy="1015663"/>
          </a:xfrm>
          <a:prstGeom prst="rect">
            <a:avLst/>
          </a:prstGeom>
          <a:noFill/>
        </p:spPr>
        <p:txBody>
          <a:bodyPr wrap="square" rtlCol="0">
            <a:spAutoFit/>
          </a:bodyPr>
          <a:lstStyle/>
          <a:p>
            <a:pPr>
              <a:lnSpc>
                <a:spcPct val="200000"/>
              </a:lnSpc>
            </a:pPr>
            <a:r>
              <a:rPr lang="en-US" altLang="zh-CN" b="1" smtClean="0">
                <a:solidFill>
                  <a:schemeClr val="accent5">
                    <a:lumMod val="50000"/>
                  </a:schemeClr>
                </a:solidFill>
                <a:latin typeface="微软雅黑" pitchFamily="34" charset="-122"/>
                <a:ea typeface="微软雅黑" pitchFamily="34" charset="-122"/>
              </a:rPr>
              <a:t>Pandas</a:t>
            </a:r>
            <a:r>
              <a:rPr lang="zh-CN" altLang="en-US" b="1" smtClean="0">
                <a:solidFill>
                  <a:schemeClr val="accent5">
                    <a:lumMod val="50000"/>
                  </a:schemeClr>
                </a:solidFill>
                <a:latin typeface="微软雅黑" pitchFamily="34" charset="-122"/>
                <a:ea typeface="微软雅黑" pitchFamily="34" charset="-122"/>
              </a:rPr>
              <a:t>统计分析函数</a:t>
            </a:r>
            <a:endParaRPr lang="en-US" altLang="zh-CN" b="1" smtClean="0">
              <a:solidFill>
                <a:schemeClr val="accent5">
                  <a:lumMod val="50000"/>
                </a:schemeClr>
              </a:solidFill>
              <a:latin typeface="微软雅黑" pitchFamily="34" charset="-122"/>
              <a:ea typeface="微软雅黑" pitchFamily="34" charset="-122"/>
            </a:endParaRPr>
          </a:p>
          <a:p>
            <a:pPr indent="403225">
              <a:lnSpc>
                <a:spcPct val="150000"/>
              </a:lnSpc>
            </a:pPr>
            <a:r>
              <a:rPr lang="zh-CN" altLang="en-US" sz="1600" smtClean="0">
                <a:solidFill>
                  <a:schemeClr val="accent5">
                    <a:lumMod val="75000"/>
                  </a:schemeClr>
                </a:solidFill>
                <a:latin typeface="微软雅黑" pitchFamily="34" charset="-122"/>
                <a:ea typeface="微软雅黑" pitchFamily="34" charset="-122"/>
              </a:rPr>
              <a:t>下表列出了</a:t>
            </a:r>
            <a:r>
              <a:rPr lang="en-US" altLang="zh-CN" sz="1600" smtClean="0">
                <a:solidFill>
                  <a:schemeClr val="accent5">
                    <a:lumMod val="75000"/>
                  </a:schemeClr>
                </a:solidFill>
                <a:latin typeface="微软雅黑" pitchFamily="34" charset="-122"/>
                <a:ea typeface="微软雅黑" pitchFamily="34" charset="-122"/>
              </a:rPr>
              <a:t>Pandas</a:t>
            </a:r>
            <a:r>
              <a:rPr lang="zh-CN" altLang="en-US" sz="1600" smtClean="0">
                <a:solidFill>
                  <a:schemeClr val="accent5">
                    <a:lumMod val="75000"/>
                  </a:schemeClr>
                </a:solidFill>
                <a:latin typeface="微软雅黑" pitchFamily="34" charset="-122"/>
                <a:ea typeface="微软雅黑" pitchFamily="34" charset="-122"/>
              </a:rPr>
              <a:t>数据对象常见的统计分析方法：</a:t>
            </a:r>
            <a:endParaRPr lang="en-US" altLang="zh-CN" sz="1600" smtClean="0">
              <a:solidFill>
                <a:schemeClr val="accent5">
                  <a:lumMod val="75000"/>
                </a:schemeClr>
              </a:solidFill>
              <a:latin typeface="微软雅黑" pitchFamily="34" charset="-122"/>
              <a:ea typeface="微软雅黑" pitchFamily="34" charset="-122"/>
            </a:endParaRPr>
          </a:p>
        </p:txBody>
      </p:sp>
      <p:graphicFrame>
        <p:nvGraphicFramePr>
          <p:cNvPr id="3" name="表格 2"/>
          <p:cNvGraphicFramePr>
            <a:graphicFrameLocks noGrp="1"/>
          </p:cNvGraphicFramePr>
          <p:nvPr>
            <p:extLst>
              <p:ext uri="{D42A27DB-BD31-4B8C-83A1-F6EECF244321}">
                <p14:modId xmlns:p14="http://schemas.microsoft.com/office/powerpoint/2010/main" val="1988315927"/>
              </p:ext>
            </p:extLst>
          </p:nvPr>
        </p:nvGraphicFramePr>
        <p:xfrm>
          <a:off x="2260600" y="2132856"/>
          <a:ext cx="4622800" cy="4200525"/>
        </p:xfrm>
        <a:graphic>
          <a:graphicData uri="http://schemas.openxmlformats.org/drawingml/2006/table">
            <a:tbl>
              <a:tblPr>
                <a:tableStyleId>{5C22544A-7EE6-4342-B048-85BDC9FD1C3A}</a:tableStyleId>
              </a:tblPr>
              <a:tblGrid>
                <a:gridCol w="749300"/>
                <a:gridCol w="3873500"/>
              </a:tblGrid>
              <a:tr h="219075">
                <a:tc>
                  <a:txBody>
                    <a:bodyPr/>
                    <a:lstStyle/>
                    <a:p>
                      <a:pPr algn="ctr" fontAlgn="ctr"/>
                      <a:r>
                        <a:rPr lang="zh-CN" altLang="en-US" sz="1200" u="none" strike="noStrike">
                          <a:effectLst/>
                        </a:rPr>
                        <a:t>方法</a:t>
                      </a:r>
                      <a:endParaRPr lang="zh-CN" altLang="en-US" sz="1200" b="0" i="0" u="none" strike="noStrike">
                        <a:solidFill>
                          <a:srgbClr val="000000"/>
                        </a:solidFill>
                        <a:effectLst/>
                        <a:latin typeface="微软雅黑"/>
                      </a:endParaRPr>
                    </a:p>
                  </a:txBody>
                  <a:tcPr marL="9525" marR="9525" marT="9525" marB="0" anchor="ctr"/>
                </a:tc>
                <a:tc>
                  <a:txBody>
                    <a:bodyPr/>
                    <a:lstStyle/>
                    <a:p>
                      <a:pPr algn="ctr" fontAlgn="ctr"/>
                      <a:r>
                        <a:rPr lang="zh-CN" altLang="en-US" sz="1200" u="none" strike="noStrike">
                          <a:effectLst/>
                        </a:rPr>
                        <a:t>说明</a:t>
                      </a:r>
                      <a:endParaRPr lang="zh-CN" altLang="en-US" sz="1200" b="0" i="0" u="none" strike="noStrike">
                        <a:solidFill>
                          <a:srgbClr val="000000"/>
                        </a:solidFill>
                        <a:effectLst/>
                        <a:latin typeface="微软雅黑"/>
                      </a:endParaRPr>
                    </a:p>
                  </a:txBody>
                  <a:tcPr marL="9525" marR="9525" marT="9525" marB="0" anchor="ctr"/>
                </a:tc>
              </a:tr>
              <a:tr h="209550">
                <a:tc>
                  <a:txBody>
                    <a:bodyPr/>
                    <a:lstStyle/>
                    <a:p>
                      <a:pPr algn="l" fontAlgn="ctr"/>
                      <a:r>
                        <a:rPr lang="en-US" sz="1100" u="none" strike="noStrike">
                          <a:effectLst/>
                        </a:rPr>
                        <a:t>describe</a:t>
                      </a:r>
                      <a:endParaRPr lang="en-US" sz="1100" b="0" i="0" u="none" strike="noStrike">
                        <a:solidFill>
                          <a:srgbClr val="000000"/>
                        </a:solidFill>
                        <a:effectLst/>
                        <a:latin typeface="微软雅黑"/>
                      </a:endParaRPr>
                    </a:p>
                  </a:txBody>
                  <a:tcPr marL="9525" marR="9525" marT="9525" marB="0" anchor="ctr"/>
                </a:tc>
                <a:tc>
                  <a:txBody>
                    <a:bodyPr/>
                    <a:lstStyle/>
                    <a:p>
                      <a:pPr algn="l" fontAlgn="ctr"/>
                      <a:r>
                        <a:rPr lang="zh-CN" altLang="en-US" sz="1100" u="none" strike="noStrike">
                          <a:effectLst/>
                        </a:rPr>
                        <a:t>返回描述性统计信息</a:t>
                      </a:r>
                      <a:endParaRPr lang="zh-CN" altLang="en-US" sz="1100" b="0" i="0" u="none" strike="noStrike">
                        <a:solidFill>
                          <a:srgbClr val="000000"/>
                        </a:solidFill>
                        <a:effectLst/>
                        <a:latin typeface="微软雅黑"/>
                      </a:endParaRPr>
                    </a:p>
                  </a:txBody>
                  <a:tcPr marL="9525" marR="9525" marT="9525" marB="0" anchor="ctr"/>
                </a:tc>
              </a:tr>
              <a:tr h="209550">
                <a:tc>
                  <a:txBody>
                    <a:bodyPr/>
                    <a:lstStyle/>
                    <a:p>
                      <a:pPr algn="l" fontAlgn="ctr"/>
                      <a:r>
                        <a:rPr lang="en-US" sz="1100" u="none" strike="noStrike">
                          <a:effectLst/>
                        </a:rPr>
                        <a:t>count</a:t>
                      </a:r>
                      <a:endParaRPr lang="en-US" sz="1100" b="0" i="0" u="none" strike="noStrike">
                        <a:solidFill>
                          <a:srgbClr val="000000"/>
                        </a:solidFill>
                        <a:effectLst/>
                        <a:latin typeface="微软雅黑"/>
                      </a:endParaRPr>
                    </a:p>
                  </a:txBody>
                  <a:tcPr marL="9525" marR="9525" marT="9525" marB="0" anchor="ctr"/>
                </a:tc>
                <a:tc>
                  <a:txBody>
                    <a:bodyPr/>
                    <a:lstStyle/>
                    <a:p>
                      <a:pPr algn="l" fontAlgn="ctr"/>
                      <a:r>
                        <a:rPr lang="zh-CN" altLang="en-US" sz="1100" u="none" strike="noStrike">
                          <a:effectLst/>
                        </a:rPr>
                        <a:t>返回非</a:t>
                      </a:r>
                      <a:r>
                        <a:rPr lang="en-US" altLang="zh-CN" sz="1100" u="none" strike="noStrike">
                          <a:effectLst/>
                        </a:rPr>
                        <a:t>NaN</a:t>
                      </a:r>
                      <a:r>
                        <a:rPr lang="zh-CN" altLang="en-US" sz="1100" u="none" strike="noStrike">
                          <a:effectLst/>
                        </a:rPr>
                        <a:t>数据项的数量</a:t>
                      </a:r>
                      <a:endParaRPr lang="zh-CN" altLang="en-US" sz="1100" b="0" i="0" u="none" strike="noStrike">
                        <a:solidFill>
                          <a:srgbClr val="000000"/>
                        </a:solidFill>
                        <a:effectLst/>
                        <a:latin typeface="微软雅黑"/>
                      </a:endParaRPr>
                    </a:p>
                  </a:txBody>
                  <a:tcPr marL="9525" marR="9525" marT="9525" marB="0" anchor="ctr"/>
                </a:tc>
              </a:tr>
              <a:tr h="209550">
                <a:tc>
                  <a:txBody>
                    <a:bodyPr/>
                    <a:lstStyle/>
                    <a:p>
                      <a:pPr algn="l" fontAlgn="ctr"/>
                      <a:r>
                        <a:rPr lang="en-US" sz="1100" u="none" strike="noStrike">
                          <a:effectLst/>
                        </a:rPr>
                        <a:t>mad</a:t>
                      </a:r>
                      <a:endParaRPr lang="en-US" sz="1100" b="0" i="0" u="none" strike="noStrike">
                        <a:solidFill>
                          <a:srgbClr val="000000"/>
                        </a:solidFill>
                        <a:effectLst/>
                        <a:latin typeface="微软雅黑"/>
                      </a:endParaRPr>
                    </a:p>
                  </a:txBody>
                  <a:tcPr marL="9525" marR="9525" marT="9525" marB="0" anchor="ctr"/>
                </a:tc>
                <a:tc>
                  <a:txBody>
                    <a:bodyPr/>
                    <a:lstStyle/>
                    <a:p>
                      <a:pPr algn="l" fontAlgn="ctr"/>
                      <a:r>
                        <a:rPr lang="zh-CN" altLang="en-US" sz="1100" u="none" strike="noStrike">
                          <a:effectLst/>
                        </a:rPr>
                        <a:t>计算平均绝对偏差（类似于标准差）</a:t>
                      </a:r>
                      <a:endParaRPr lang="zh-CN" altLang="en-US" sz="1100" b="0" i="0" u="none" strike="noStrike">
                        <a:solidFill>
                          <a:srgbClr val="000000"/>
                        </a:solidFill>
                        <a:effectLst/>
                        <a:latin typeface="微软雅黑"/>
                      </a:endParaRPr>
                    </a:p>
                  </a:txBody>
                  <a:tcPr marL="9525" marR="9525" marT="9525" marB="0" anchor="ctr"/>
                </a:tc>
              </a:tr>
              <a:tr h="209550">
                <a:tc>
                  <a:txBody>
                    <a:bodyPr/>
                    <a:lstStyle/>
                    <a:p>
                      <a:pPr algn="l" fontAlgn="ctr"/>
                      <a:r>
                        <a:rPr lang="en-US" sz="1100" u="none" strike="noStrike">
                          <a:effectLst/>
                        </a:rPr>
                        <a:t>median</a:t>
                      </a:r>
                      <a:endParaRPr lang="en-US" sz="1100" b="0" i="0" u="none" strike="noStrike">
                        <a:solidFill>
                          <a:srgbClr val="000000"/>
                        </a:solidFill>
                        <a:effectLst/>
                        <a:latin typeface="微软雅黑"/>
                      </a:endParaRPr>
                    </a:p>
                  </a:txBody>
                  <a:tcPr marL="9525" marR="9525" marT="9525" marB="0" anchor="ctr"/>
                </a:tc>
                <a:tc>
                  <a:txBody>
                    <a:bodyPr/>
                    <a:lstStyle/>
                    <a:p>
                      <a:pPr algn="l" fontAlgn="ctr"/>
                      <a:r>
                        <a:rPr lang="zh-CN" altLang="en-US" sz="1100" u="none" strike="noStrike">
                          <a:effectLst/>
                        </a:rPr>
                        <a:t>返回中位数</a:t>
                      </a:r>
                      <a:endParaRPr lang="zh-CN" altLang="en-US" sz="1100" b="0" i="0" u="none" strike="noStrike">
                        <a:solidFill>
                          <a:srgbClr val="000000"/>
                        </a:solidFill>
                        <a:effectLst/>
                        <a:latin typeface="微软雅黑"/>
                      </a:endParaRPr>
                    </a:p>
                  </a:txBody>
                  <a:tcPr marL="9525" marR="9525" marT="9525" marB="0" anchor="ctr"/>
                </a:tc>
              </a:tr>
              <a:tr h="209550">
                <a:tc>
                  <a:txBody>
                    <a:bodyPr/>
                    <a:lstStyle/>
                    <a:p>
                      <a:pPr algn="l" fontAlgn="ctr"/>
                      <a:r>
                        <a:rPr lang="en-US" sz="1100" u="none" strike="noStrike">
                          <a:effectLst/>
                        </a:rPr>
                        <a:t>min</a:t>
                      </a:r>
                      <a:endParaRPr lang="en-US" sz="1100" b="0" i="0" u="none" strike="noStrike">
                        <a:solidFill>
                          <a:srgbClr val="000000"/>
                        </a:solidFill>
                        <a:effectLst/>
                        <a:latin typeface="微软雅黑"/>
                      </a:endParaRPr>
                    </a:p>
                  </a:txBody>
                  <a:tcPr marL="9525" marR="9525" marT="9525" marB="0" anchor="ctr"/>
                </a:tc>
                <a:tc>
                  <a:txBody>
                    <a:bodyPr/>
                    <a:lstStyle/>
                    <a:p>
                      <a:pPr algn="l" fontAlgn="ctr"/>
                      <a:r>
                        <a:rPr lang="zh-CN" altLang="en-US" sz="1100" u="none" strike="noStrike">
                          <a:effectLst/>
                        </a:rPr>
                        <a:t>返回最小值</a:t>
                      </a:r>
                      <a:endParaRPr lang="zh-CN" altLang="en-US" sz="1100" b="0" i="0" u="none" strike="noStrike">
                        <a:solidFill>
                          <a:srgbClr val="000000"/>
                        </a:solidFill>
                        <a:effectLst/>
                        <a:latin typeface="微软雅黑"/>
                      </a:endParaRPr>
                    </a:p>
                  </a:txBody>
                  <a:tcPr marL="9525" marR="9525" marT="9525" marB="0" anchor="ctr"/>
                </a:tc>
              </a:tr>
              <a:tr h="209550">
                <a:tc>
                  <a:txBody>
                    <a:bodyPr/>
                    <a:lstStyle/>
                    <a:p>
                      <a:pPr algn="l" fontAlgn="ctr"/>
                      <a:r>
                        <a:rPr lang="en-US" sz="1100" u="none" strike="noStrike">
                          <a:effectLst/>
                        </a:rPr>
                        <a:t>max</a:t>
                      </a:r>
                      <a:endParaRPr lang="en-US" sz="1100" b="0" i="0" u="none" strike="noStrike">
                        <a:solidFill>
                          <a:srgbClr val="000000"/>
                        </a:solidFill>
                        <a:effectLst/>
                        <a:latin typeface="微软雅黑"/>
                      </a:endParaRPr>
                    </a:p>
                  </a:txBody>
                  <a:tcPr marL="9525" marR="9525" marT="9525" marB="0" anchor="ctr"/>
                </a:tc>
                <a:tc>
                  <a:txBody>
                    <a:bodyPr/>
                    <a:lstStyle/>
                    <a:p>
                      <a:pPr algn="l" fontAlgn="ctr"/>
                      <a:r>
                        <a:rPr lang="zh-CN" altLang="en-US" sz="1100" u="none" strike="noStrike">
                          <a:effectLst/>
                        </a:rPr>
                        <a:t>返回最大值</a:t>
                      </a:r>
                      <a:endParaRPr lang="zh-CN" altLang="en-US" sz="1100" b="0" i="0" u="none" strike="noStrike">
                        <a:solidFill>
                          <a:srgbClr val="000000"/>
                        </a:solidFill>
                        <a:effectLst/>
                        <a:latin typeface="微软雅黑"/>
                      </a:endParaRPr>
                    </a:p>
                  </a:txBody>
                  <a:tcPr marL="9525" marR="9525" marT="9525" marB="0" anchor="ctr"/>
                </a:tc>
              </a:tr>
              <a:tr h="209550">
                <a:tc>
                  <a:txBody>
                    <a:bodyPr/>
                    <a:lstStyle/>
                    <a:p>
                      <a:pPr algn="l" fontAlgn="ctr"/>
                      <a:r>
                        <a:rPr lang="en-US" sz="1100" u="none" strike="noStrike">
                          <a:effectLst/>
                        </a:rPr>
                        <a:t>abs</a:t>
                      </a:r>
                      <a:endParaRPr lang="en-US" sz="1100" b="0" i="0" u="none" strike="noStrike">
                        <a:solidFill>
                          <a:srgbClr val="000000"/>
                        </a:solidFill>
                        <a:effectLst/>
                        <a:latin typeface="微软雅黑"/>
                      </a:endParaRPr>
                    </a:p>
                  </a:txBody>
                  <a:tcPr marL="9525" marR="9525" marT="9525" marB="0" anchor="ctr"/>
                </a:tc>
                <a:tc>
                  <a:txBody>
                    <a:bodyPr/>
                    <a:lstStyle/>
                    <a:p>
                      <a:pPr algn="l" fontAlgn="ctr"/>
                      <a:r>
                        <a:rPr lang="zh-CN" altLang="en-US" sz="1100" u="none" strike="noStrike">
                          <a:effectLst/>
                        </a:rPr>
                        <a:t>返回绝对值</a:t>
                      </a:r>
                      <a:endParaRPr lang="zh-CN" altLang="en-US" sz="1100" b="0" i="0" u="none" strike="noStrike">
                        <a:solidFill>
                          <a:srgbClr val="000000"/>
                        </a:solidFill>
                        <a:effectLst/>
                        <a:latin typeface="微软雅黑"/>
                      </a:endParaRPr>
                    </a:p>
                  </a:txBody>
                  <a:tcPr marL="9525" marR="9525" marT="9525" marB="0" anchor="ctr"/>
                </a:tc>
              </a:tr>
              <a:tr h="209550">
                <a:tc>
                  <a:txBody>
                    <a:bodyPr/>
                    <a:lstStyle/>
                    <a:p>
                      <a:pPr algn="l" fontAlgn="ctr"/>
                      <a:r>
                        <a:rPr lang="en-US" sz="1100" u="none" strike="noStrike">
                          <a:effectLst/>
                        </a:rPr>
                        <a:t>prod</a:t>
                      </a:r>
                      <a:endParaRPr lang="en-US" sz="1100" b="0" i="0" u="none" strike="noStrike">
                        <a:solidFill>
                          <a:srgbClr val="000000"/>
                        </a:solidFill>
                        <a:effectLst/>
                        <a:latin typeface="微软雅黑"/>
                      </a:endParaRPr>
                    </a:p>
                  </a:txBody>
                  <a:tcPr marL="9525" marR="9525" marT="9525" marB="0" anchor="ctr"/>
                </a:tc>
                <a:tc>
                  <a:txBody>
                    <a:bodyPr/>
                    <a:lstStyle/>
                    <a:p>
                      <a:pPr algn="l" fontAlgn="ctr"/>
                      <a:r>
                        <a:rPr lang="zh-CN" altLang="en-US" sz="1100" u="none" strike="noStrike">
                          <a:effectLst/>
                        </a:rPr>
                        <a:t>返回数组元素的乘积</a:t>
                      </a:r>
                      <a:endParaRPr lang="zh-CN" altLang="en-US" sz="1100" b="0" i="0" u="none" strike="noStrike">
                        <a:solidFill>
                          <a:srgbClr val="000000"/>
                        </a:solidFill>
                        <a:effectLst/>
                        <a:latin typeface="微软雅黑"/>
                      </a:endParaRPr>
                    </a:p>
                  </a:txBody>
                  <a:tcPr marL="9525" marR="9525" marT="9525" marB="0" anchor="ctr"/>
                </a:tc>
              </a:tr>
              <a:tr h="209550">
                <a:tc>
                  <a:txBody>
                    <a:bodyPr/>
                    <a:lstStyle/>
                    <a:p>
                      <a:pPr algn="l" fontAlgn="ctr"/>
                      <a:r>
                        <a:rPr lang="en-US" sz="1100" u="none" strike="noStrike">
                          <a:effectLst/>
                        </a:rPr>
                        <a:t>sum</a:t>
                      </a:r>
                      <a:endParaRPr lang="en-US" sz="1100" b="0" i="0" u="none" strike="noStrike">
                        <a:solidFill>
                          <a:srgbClr val="000000"/>
                        </a:solidFill>
                        <a:effectLst/>
                        <a:latin typeface="微软雅黑"/>
                      </a:endParaRPr>
                    </a:p>
                  </a:txBody>
                  <a:tcPr marL="9525" marR="9525" marT="9525" marB="0" anchor="ctr"/>
                </a:tc>
                <a:tc>
                  <a:txBody>
                    <a:bodyPr/>
                    <a:lstStyle/>
                    <a:p>
                      <a:pPr algn="l" fontAlgn="ctr"/>
                      <a:r>
                        <a:rPr lang="zh-CN" altLang="en-US" sz="1100" u="none" strike="noStrike">
                          <a:effectLst/>
                        </a:rPr>
                        <a:t>返回请求轴的值的总和</a:t>
                      </a:r>
                      <a:endParaRPr lang="zh-CN" altLang="en-US" sz="1100" b="0" i="0" u="none" strike="noStrike">
                        <a:solidFill>
                          <a:srgbClr val="000000"/>
                        </a:solidFill>
                        <a:effectLst/>
                        <a:latin typeface="微软雅黑"/>
                      </a:endParaRPr>
                    </a:p>
                  </a:txBody>
                  <a:tcPr marL="9525" marR="9525" marT="9525" marB="0" anchor="ctr"/>
                </a:tc>
              </a:tr>
              <a:tr h="209550">
                <a:tc>
                  <a:txBody>
                    <a:bodyPr/>
                    <a:lstStyle/>
                    <a:p>
                      <a:pPr algn="l" fontAlgn="ctr"/>
                      <a:r>
                        <a:rPr lang="en-US" sz="1100" u="none" strike="noStrike">
                          <a:effectLst/>
                        </a:rPr>
                        <a:t>cumsum</a:t>
                      </a:r>
                      <a:endParaRPr lang="en-US" sz="1100" b="0" i="0" u="none" strike="noStrike">
                        <a:solidFill>
                          <a:srgbClr val="000000"/>
                        </a:solidFill>
                        <a:effectLst/>
                        <a:latin typeface="微软雅黑"/>
                      </a:endParaRPr>
                    </a:p>
                  </a:txBody>
                  <a:tcPr marL="9525" marR="9525" marT="9525" marB="0" anchor="ctr"/>
                </a:tc>
                <a:tc>
                  <a:txBody>
                    <a:bodyPr/>
                    <a:lstStyle/>
                    <a:p>
                      <a:pPr algn="l" fontAlgn="ctr"/>
                      <a:r>
                        <a:rPr lang="zh-CN" altLang="en-US" sz="1100" u="none" strike="noStrike">
                          <a:effectLst/>
                        </a:rPr>
                        <a:t>返回累计总和</a:t>
                      </a:r>
                      <a:endParaRPr lang="zh-CN" altLang="en-US" sz="1100" b="0" i="0" u="none" strike="noStrike">
                        <a:solidFill>
                          <a:srgbClr val="000000"/>
                        </a:solidFill>
                        <a:effectLst/>
                        <a:latin typeface="微软雅黑"/>
                      </a:endParaRPr>
                    </a:p>
                  </a:txBody>
                  <a:tcPr marL="9525" marR="9525" marT="9525" marB="0" anchor="ctr"/>
                </a:tc>
              </a:tr>
              <a:tr h="209550">
                <a:tc>
                  <a:txBody>
                    <a:bodyPr/>
                    <a:lstStyle/>
                    <a:p>
                      <a:pPr algn="l" fontAlgn="ctr"/>
                      <a:r>
                        <a:rPr lang="en-US" sz="1100" u="none" strike="noStrike">
                          <a:effectLst/>
                        </a:rPr>
                        <a:t>cumprod</a:t>
                      </a:r>
                      <a:endParaRPr lang="en-US" sz="1100" b="0" i="0" u="none" strike="noStrike">
                        <a:solidFill>
                          <a:srgbClr val="000000"/>
                        </a:solidFill>
                        <a:effectLst/>
                        <a:latin typeface="微软雅黑"/>
                      </a:endParaRPr>
                    </a:p>
                  </a:txBody>
                  <a:tcPr marL="9525" marR="9525" marT="9525" marB="0" anchor="ctr"/>
                </a:tc>
                <a:tc>
                  <a:txBody>
                    <a:bodyPr/>
                    <a:lstStyle/>
                    <a:p>
                      <a:pPr algn="l" fontAlgn="ctr"/>
                      <a:r>
                        <a:rPr lang="zh-CN" altLang="en-US" sz="1100" u="none" strike="noStrike">
                          <a:effectLst/>
                        </a:rPr>
                        <a:t>返回累计乘积</a:t>
                      </a:r>
                      <a:endParaRPr lang="zh-CN" altLang="en-US" sz="1100" b="0" i="0" u="none" strike="noStrike">
                        <a:solidFill>
                          <a:srgbClr val="000000"/>
                        </a:solidFill>
                        <a:effectLst/>
                        <a:latin typeface="微软雅黑"/>
                      </a:endParaRPr>
                    </a:p>
                  </a:txBody>
                  <a:tcPr marL="9525" marR="9525" marT="9525" marB="0" anchor="ctr"/>
                </a:tc>
              </a:tr>
              <a:tr h="209550">
                <a:tc>
                  <a:txBody>
                    <a:bodyPr/>
                    <a:lstStyle/>
                    <a:p>
                      <a:pPr algn="l" fontAlgn="ctr"/>
                      <a:r>
                        <a:rPr lang="en-US" sz="1100" u="none" strike="noStrike">
                          <a:effectLst/>
                        </a:rPr>
                        <a:t>mode</a:t>
                      </a:r>
                      <a:endParaRPr lang="en-US" sz="1100" b="0" i="0" u="none" strike="noStrike">
                        <a:solidFill>
                          <a:srgbClr val="000000"/>
                        </a:solidFill>
                        <a:effectLst/>
                        <a:latin typeface="微软雅黑"/>
                      </a:endParaRPr>
                    </a:p>
                  </a:txBody>
                  <a:tcPr marL="9525" marR="9525" marT="9525" marB="0" anchor="ctr"/>
                </a:tc>
                <a:tc>
                  <a:txBody>
                    <a:bodyPr/>
                    <a:lstStyle/>
                    <a:p>
                      <a:pPr algn="l" fontAlgn="ctr"/>
                      <a:r>
                        <a:rPr lang="zh-CN" altLang="en-US" sz="1100" u="none" strike="noStrike">
                          <a:effectLst/>
                        </a:rPr>
                        <a:t>返回众数（出现频率最高者）</a:t>
                      </a:r>
                      <a:endParaRPr lang="zh-CN" altLang="en-US" sz="1100" b="0" i="0" u="none" strike="noStrike">
                        <a:solidFill>
                          <a:srgbClr val="000000"/>
                        </a:solidFill>
                        <a:effectLst/>
                        <a:latin typeface="微软雅黑"/>
                      </a:endParaRPr>
                    </a:p>
                  </a:txBody>
                  <a:tcPr marL="9525" marR="9525" marT="9525" marB="0" anchor="ctr"/>
                </a:tc>
              </a:tr>
              <a:tr h="209550">
                <a:tc>
                  <a:txBody>
                    <a:bodyPr/>
                    <a:lstStyle/>
                    <a:p>
                      <a:pPr algn="l" fontAlgn="ctr"/>
                      <a:r>
                        <a:rPr lang="en-US" sz="1100" u="none" strike="noStrike">
                          <a:effectLst/>
                        </a:rPr>
                        <a:t>std</a:t>
                      </a:r>
                      <a:endParaRPr lang="en-US" sz="1100" b="0" i="0" u="none" strike="noStrike">
                        <a:solidFill>
                          <a:srgbClr val="000000"/>
                        </a:solidFill>
                        <a:effectLst/>
                        <a:latin typeface="微软雅黑"/>
                      </a:endParaRPr>
                    </a:p>
                  </a:txBody>
                  <a:tcPr marL="9525" marR="9525" marT="9525" marB="0" anchor="ctr"/>
                </a:tc>
                <a:tc>
                  <a:txBody>
                    <a:bodyPr/>
                    <a:lstStyle/>
                    <a:p>
                      <a:pPr algn="l" fontAlgn="ctr"/>
                      <a:r>
                        <a:rPr lang="zh-CN" altLang="en-US" sz="1100" u="none" strike="noStrike">
                          <a:effectLst/>
                        </a:rPr>
                        <a:t>返回离散度的标准差，即方差的平方根</a:t>
                      </a:r>
                      <a:endParaRPr lang="zh-CN" altLang="en-US" sz="1100" b="0" i="0" u="none" strike="noStrike">
                        <a:solidFill>
                          <a:srgbClr val="000000"/>
                        </a:solidFill>
                        <a:effectLst/>
                        <a:latin typeface="微软雅黑"/>
                      </a:endParaRPr>
                    </a:p>
                  </a:txBody>
                  <a:tcPr marL="9525" marR="9525" marT="9525" marB="0" anchor="ctr"/>
                </a:tc>
              </a:tr>
              <a:tr h="209550">
                <a:tc>
                  <a:txBody>
                    <a:bodyPr/>
                    <a:lstStyle/>
                    <a:p>
                      <a:pPr algn="l" fontAlgn="ctr"/>
                      <a:r>
                        <a:rPr lang="en-US" sz="1100" u="none" strike="noStrike">
                          <a:effectLst/>
                        </a:rPr>
                        <a:t>var</a:t>
                      </a:r>
                      <a:endParaRPr lang="en-US" sz="1100" b="0" i="0" u="none" strike="noStrike">
                        <a:solidFill>
                          <a:srgbClr val="000000"/>
                        </a:solidFill>
                        <a:effectLst/>
                        <a:latin typeface="微软雅黑"/>
                      </a:endParaRPr>
                    </a:p>
                  </a:txBody>
                  <a:tcPr marL="9525" marR="9525" marT="9525" marB="0" anchor="ctr"/>
                </a:tc>
                <a:tc>
                  <a:txBody>
                    <a:bodyPr/>
                    <a:lstStyle/>
                    <a:p>
                      <a:pPr algn="l" fontAlgn="ctr"/>
                      <a:r>
                        <a:rPr lang="zh-CN" altLang="en-US" sz="1100" u="none" strike="noStrike">
                          <a:effectLst/>
                        </a:rPr>
                        <a:t>返回方差</a:t>
                      </a:r>
                      <a:endParaRPr lang="zh-CN" altLang="en-US" sz="1100" b="0" i="0" u="none" strike="noStrike">
                        <a:solidFill>
                          <a:srgbClr val="000000"/>
                        </a:solidFill>
                        <a:effectLst/>
                        <a:latin typeface="微软雅黑"/>
                      </a:endParaRPr>
                    </a:p>
                  </a:txBody>
                  <a:tcPr marL="9525" marR="9525" marT="9525" marB="0" anchor="ctr"/>
                </a:tc>
              </a:tr>
              <a:tr h="209550">
                <a:tc>
                  <a:txBody>
                    <a:bodyPr/>
                    <a:lstStyle/>
                    <a:p>
                      <a:pPr algn="l" fontAlgn="ctr"/>
                      <a:r>
                        <a:rPr lang="en-US" sz="1100" u="none" strike="noStrike">
                          <a:effectLst/>
                        </a:rPr>
                        <a:t>skew</a:t>
                      </a:r>
                      <a:endParaRPr lang="en-US" sz="1100" b="0" i="0" u="none" strike="noStrike">
                        <a:solidFill>
                          <a:srgbClr val="000000"/>
                        </a:solidFill>
                        <a:effectLst/>
                        <a:latin typeface="微软雅黑"/>
                      </a:endParaRPr>
                    </a:p>
                  </a:txBody>
                  <a:tcPr marL="9525" marR="9525" marT="9525" marB="0" anchor="ctr"/>
                </a:tc>
                <a:tc>
                  <a:txBody>
                    <a:bodyPr/>
                    <a:lstStyle/>
                    <a:p>
                      <a:pPr algn="l" fontAlgn="ctr"/>
                      <a:r>
                        <a:rPr lang="zh-CN" altLang="en-US" sz="1100" u="none" strike="noStrike">
                          <a:effectLst/>
                        </a:rPr>
                        <a:t>返回偏态系数，即数据分布的对称程度</a:t>
                      </a:r>
                      <a:endParaRPr lang="zh-CN" altLang="en-US" sz="1100" b="0" i="0" u="none" strike="noStrike">
                        <a:solidFill>
                          <a:srgbClr val="000000"/>
                        </a:solidFill>
                        <a:effectLst/>
                        <a:latin typeface="微软雅黑"/>
                      </a:endParaRPr>
                    </a:p>
                  </a:txBody>
                  <a:tcPr marL="9525" marR="9525" marT="9525" marB="0" anchor="ctr"/>
                </a:tc>
              </a:tr>
              <a:tr h="209550">
                <a:tc>
                  <a:txBody>
                    <a:bodyPr/>
                    <a:lstStyle/>
                    <a:p>
                      <a:pPr algn="l" fontAlgn="ctr"/>
                      <a:r>
                        <a:rPr lang="en-US" sz="1100" u="none" strike="noStrike">
                          <a:effectLst/>
                        </a:rPr>
                        <a:t>kurt</a:t>
                      </a:r>
                      <a:endParaRPr lang="en-US" sz="1100" b="0" i="0" u="none" strike="noStrike">
                        <a:solidFill>
                          <a:srgbClr val="000000"/>
                        </a:solidFill>
                        <a:effectLst/>
                        <a:latin typeface="微软雅黑"/>
                      </a:endParaRPr>
                    </a:p>
                  </a:txBody>
                  <a:tcPr marL="9525" marR="9525" marT="9525" marB="0" anchor="ctr"/>
                </a:tc>
                <a:tc>
                  <a:txBody>
                    <a:bodyPr/>
                    <a:lstStyle/>
                    <a:p>
                      <a:pPr algn="l" fontAlgn="ctr"/>
                      <a:r>
                        <a:rPr lang="zh-CN" altLang="en-US" sz="1100" u="none" strike="noStrike">
                          <a:effectLst/>
                        </a:rPr>
                        <a:t>返回峰态系数，即数据分布的顶端尖峭或扁平程度</a:t>
                      </a:r>
                      <a:endParaRPr lang="zh-CN" altLang="en-US" sz="1100" b="0" i="0" u="none" strike="noStrike">
                        <a:solidFill>
                          <a:srgbClr val="000000"/>
                        </a:solidFill>
                        <a:effectLst/>
                        <a:latin typeface="微软雅黑"/>
                      </a:endParaRPr>
                    </a:p>
                  </a:txBody>
                  <a:tcPr marL="9525" marR="9525" marT="9525" marB="0" anchor="ctr"/>
                </a:tc>
              </a:tr>
              <a:tr h="209550">
                <a:tc>
                  <a:txBody>
                    <a:bodyPr/>
                    <a:lstStyle/>
                    <a:p>
                      <a:pPr algn="l" fontAlgn="ctr"/>
                      <a:r>
                        <a:rPr lang="en-US" sz="1100" u="none" strike="noStrike">
                          <a:effectLst/>
                        </a:rPr>
                        <a:t>cov</a:t>
                      </a:r>
                      <a:endParaRPr lang="en-US" sz="1100" b="0" i="0" u="none" strike="noStrike">
                        <a:solidFill>
                          <a:srgbClr val="000000"/>
                        </a:solidFill>
                        <a:effectLst/>
                        <a:latin typeface="微软雅黑"/>
                      </a:endParaRPr>
                    </a:p>
                  </a:txBody>
                  <a:tcPr marL="9525" marR="9525" marT="9525" marB="0" anchor="ctr"/>
                </a:tc>
                <a:tc>
                  <a:txBody>
                    <a:bodyPr/>
                    <a:lstStyle/>
                    <a:p>
                      <a:pPr algn="l" fontAlgn="ctr"/>
                      <a:r>
                        <a:rPr lang="zh-CN" altLang="en-US" sz="1100" u="none" strike="noStrike">
                          <a:effectLst/>
                        </a:rPr>
                        <a:t>返回协方差</a:t>
                      </a:r>
                      <a:endParaRPr lang="zh-CN" altLang="en-US" sz="1100" b="0" i="0" u="none" strike="noStrike">
                        <a:solidFill>
                          <a:srgbClr val="000000"/>
                        </a:solidFill>
                        <a:effectLst/>
                        <a:latin typeface="微软雅黑"/>
                      </a:endParaRPr>
                    </a:p>
                  </a:txBody>
                  <a:tcPr marL="9525" marR="9525" marT="9525" marB="0" anchor="ctr"/>
                </a:tc>
              </a:tr>
              <a:tr h="209550">
                <a:tc>
                  <a:txBody>
                    <a:bodyPr/>
                    <a:lstStyle/>
                    <a:p>
                      <a:pPr algn="l" fontAlgn="ctr"/>
                      <a:r>
                        <a:rPr lang="en-US" sz="1100" u="none" strike="noStrike">
                          <a:effectLst/>
                        </a:rPr>
                        <a:t>corr</a:t>
                      </a:r>
                      <a:endParaRPr lang="en-US" sz="1100" b="0" i="0" u="none" strike="noStrike">
                        <a:solidFill>
                          <a:srgbClr val="000000"/>
                        </a:solidFill>
                        <a:effectLst/>
                        <a:latin typeface="微软雅黑"/>
                      </a:endParaRPr>
                    </a:p>
                  </a:txBody>
                  <a:tcPr marL="9525" marR="9525" marT="9525" marB="0" anchor="ctr"/>
                </a:tc>
                <a:tc>
                  <a:txBody>
                    <a:bodyPr/>
                    <a:lstStyle/>
                    <a:p>
                      <a:pPr algn="l" fontAlgn="ctr"/>
                      <a:r>
                        <a:rPr lang="zh-CN" altLang="en-US" sz="1100" u="none" strike="noStrike">
                          <a:effectLst/>
                        </a:rPr>
                        <a:t>返回两个数值</a:t>
                      </a:r>
                      <a:r>
                        <a:rPr lang="en-US" altLang="zh-CN" sz="1100" u="none" strike="noStrike">
                          <a:effectLst/>
                        </a:rPr>
                        <a:t>(</a:t>
                      </a:r>
                      <a:r>
                        <a:rPr lang="zh-CN" altLang="en-US" sz="1100" u="none" strike="noStrike">
                          <a:effectLst/>
                        </a:rPr>
                        <a:t>系列</a:t>
                      </a:r>
                      <a:r>
                        <a:rPr lang="en-US" altLang="zh-CN" sz="1100" u="none" strike="noStrike">
                          <a:effectLst/>
                        </a:rPr>
                        <a:t>)</a:t>
                      </a:r>
                      <a:r>
                        <a:rPr lang="zh-CN" altLang="en-US" sz="1100" u="none" strike="noStrike">
                          <a:effectLst/>
                        </a:rPr>
                        <a:t>之间的线性关系，即相关性</a:t>
                      </a:r>
                      <a:endParaRPr lang="zh-CN" altLang="en-US" sz="1100" b="0" i="0" u="none" strike="noStrike">
                        <a:solidFill>
                          <a:srgbClr val="000000"/>
                        </a:solidFill>
                        <a:effectLst/>
                        <a:latin typeface="微软雅黑"/>
                      </a:endParaRPr>
                    </a:p>
                  </a:txBody>
                  <a:tcPr marL="9525" marR="9525" marT="9525" marB="0" anchor="ctr"/>
                </a:tc>
              </a:tr>
              <a:tr h="209550">
                <a:tc>
                  <a:txBody>
                    <a:bodyPr/>
                    <a:lstStyle/>
                    <a:p>
                      <a:pPr algn="l" fontAlgn="ctr"/>
                      <a:r>
                        <a:rPr lang="en-US" sz="1100" u="none" strike="noStrike">
                          <a:effectLst/>
                        </a:rPr>
                        <a:t>rank</a:t>
                      </a:r>
                      <a:endParaRPr lang="en-US" sz="1100" b="0" i="0" u="none" strike="noStrike">
                        <a:solidFill>
                          <a:srgbClr val="000000"/>
                        </a:solidFill>
                        <a:effectLst/>
                        <a:latin typeface="微软雅黑"/>
                      </a:endParaRPr>
                    </a:p>
                  </a:txBody>
                  <a:tcPr marL="9525" marR="9525" marT="9525" marB="0" anchor="ctr"/>
                </a:tc>
                <a:tc>
                  <a:txBody>
                    <a:bodyPr/>
                    <a:lstStyle/>
                    <a:p>
                      <a:pPr algn="l" fontAlgn="ctr"/>
                      <a:r>
                        <a:rPr lang="zh-CN" altLang="en-US" sz="1100" u="none" strike="noStrike">
                          <a:effectLst/>
                        </a:rPr>
                        <a:t>按指定规则返回排名（规则有</a:t>
                      </a:r>
                      <a:r>
                        <a:rPr lang="en-US" sz="1100" u="none" strike="noStrike">
                          <a:effectLst/>
                        </a:rPr>
                        <a:t>average、min、max、first）</a:t>
                      </a:r>
                      <a:endParaRPr lang="en-US" sz="1100" b="0" i="0" u="none" strike="noStrike">
                        <a:solidFill>
                          <a:srgbClr val="000000"/>
                        </a:solidFill>
                        <a:effectLst/>
                        <a:latin typeface="微软雅黑"/>
                      </a:endParaRPr>
                    </a:p>
                  </a:txBody>
                  <a:tcPr marL="9525" marR="9525" marT="9525" marB="0" anchor="ctr"/>
                </a:tc>
              </a:tr>
            </a:tbl>
          </a:graphicData>
        </a:graphic>
      </p:graphicFrame>
    </p:spTree>
    <p:extLst>
      <p:ext uri="{BB962C8B-B14F-4D97-AF65-F5344CB8AC3E}">
        <p14:creationId xmlns:p14="http://schemas.microsoft.com/office/powerpoint/2010/main" val="10415330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randombar(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randombar(horizontal)">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randombar(horizontal)">
                                      <p:cBhvr>
                                        <p:cTn id="1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3568" y="908720"/>
            <a:ext cx="7776864" cy="562783"/>
          </a:xfrm>
          <a:prstGeom prst="rect">
            <a:avLst/>
          </a:prstGeom>
          <a:noFill/>
        </p:spPr>
        <p:txBody>
          <a:bodyPr wrap="square" rtlCol="0">
            <a:spAutoFit/>
          </a:bodyPr>
          <a:lstStyle/>
          <a:p>
            <a:pPr>
              <a:lnSpc>
                <a:spcPct val="200000"/>
              </a:lnSpc>
            </a:pPr>
            <a:r>
              <a:rPr lang="en-US" altLang="zh-CN" b="1" smtClean="0">
                <a:solidFill>
                  <a:schemeClr val="accent5">
                    <a:lumMod val="50000"/>
                  </a:schemeClr>
                </a:solidFill>
                <a:latin typeface="微软雅黑" pitchFamily="34" charset="-122"/>
                <a:ea typeface="微软雅黑" pitchFamily="34" charset="-122"/>
              </a:rPr>
              <a:t>Pandas</a:t>
            </a:r>
            <a:r>
              <a:rPr lang="zh-CN" altLang="en-US" b="1" smtClean="0">
                <a:solidFill>
                  <a:schemeClr val="accent5">
                    <a:lumMod val="50000"/>
                  </a:schemeClr>
                </a:solidFill>
                <a:latin typeface="微软雅黑" pitchFamily="34" charset="-122"/>
                <a:ea typeface="微软雅黑" pitchFamily="34" charset="-122"/>
              </a:rPr>
              <a:t>统计分析函数</a:t>
            </a:r>
            <a:r>
              <a:rPr lang="en-US" altLang="zh-CN" b="1" smtClean="0">
                <a:solidFill>
                  <a:schemeClr val="accent5">
                    <a:lumMod val="50000"/>
                  </a:schemeClr>
                </a:solidFill>
                <a:latin typeface="微软雅黑" pitchFamily="34" charset="-122"/>
                <a:ea typeface="微软雅黑" pitchFamily="34" charset="-122"/>
              </a:rPr>
              <a:t>-</a:t>
            </a:r>
            <a:r>
              <a:rPr lang="zh-CN" altLang="en-US" b="1" smtClean="0">
                <a:solidFill>
                  <a:schemeClr val="accent5">
                    <a:lumMod val="50000"/>
                  </a:schemeClr>
                </a:solidFill>
                <a:latin typeface="微软雅黑" pitchFamily="34" charset="-122"/>
                <a:ea typeface="微软雅黑" pitchFamily="34" charset="-122"/>
              </a:rPr>
              <a:t>例</a:t>
            </a:r>
            <a:endParaRPr lang="en-US" altLang="zh-CN" b="1" smtClean="0">
              <a:solidFill>
                <a:schemeClr val="accent5">
                  <a:lumMod val="50000"/>
                </a:schemeClr>
              </a:solidFill>
              <a:latin typeface="微软雅黑" pitchFamily="34" charset="-122"/>
              <a:ea typeface="微软雅黑" pitchFamily="34" charset="-122"/>
            </a:endParaRPr>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37618" y="1785012"/>
            <a:ext cx="5268764" cy="12119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31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7941" y="3356992"/>
            <a:ext cx="5608117" cy="24524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2935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randombar(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nodeType="clickEffect">
                                  <p:stCondLst>
                                    <p:cond delay="0"/>
                                  </p:stCondLst>
                                  <p:childTnLst>
                                    <p:set>
                                      <p:cBhvr>
                                        <p:cTn id="11" dur="1" fill="hold">
                                          <p:stCondLst>
                                            <p:cond delay="0"/>
                                          </p:stCondLst>
                                        </p:cTn>
                                        <p:tgtEl>
                                          <p:spTgt spid="13314"/>
                                        </p:tgtEl>
                                        <p:attrNameLst>
                                          <p:attrName>style.visibility</p:attrName>
                                        </p:attrNameLst>
                                      </p:cBhvr>
                                      <p:to>
                                        <p:strVal val="visible"/>
                                      </p:to>
                                    </p:set>
                                    <p:anim calcmode="lin" valueType="num">
                                      <p:cBhvr>
                                        <p:cTn id="12" dur="500" fill="hold"/>
                                        <p:tgtEl>
                                          <p:spTgt spid="13314"/>
                                        </p:tgtEl>
                                        <p:attrNameLst>
                                          <p:attrName>ppt_w</p:attrName>
                                        </p:attrNameLst>
                                      </p:cBhvr>
                                      <p:tavLst>
                                        <p:tav tm="0">
                                          <p:val>
                                            <p:fltVal val="0"/>
                                          </p:val>
                                        </p:tav>
                                        <p:tav tm="100000">
                                          <p:val>
                                            <p:strVal val="#ppt_w"/>
                                          </p:val>
                                        </p:tav>
                                      </p:tavLst>
                                    </p:anim>
                                    <p:anim calcmode="lin" valueType="num">
                                      <p:cBhvr>
                                        <p:cTn id="13" dur="500" fill="hold"/>
                                        <p:tgtEl>
                                          <p:spTgt spid="13314"/>
                                        </p:tgtEl>
                                        <p:attrNameLst>
                                          <p:attrName>ppt_h</p:attrName>
                                        </p:attrNameLst>
                                      </p:cBhvr>
                                      <p:tavLst>
                                        <p:tav tm="0">
                                          <p:val>
                                            <p:fltVal val="0"/>
                                          </p:val>
                                        </p:tav>
                                        <p:tav tm="100000">
                                          <p:val>
                                            <p:strVal val="#ppt_h"/>
                                          </p:val>
                                        </p:tav>
                                      </p:tavLst>
                                    </p:anim>
                                    <p:animEffect transition="in" filter="fade">
                                      <p:cBhvr>
                                        <p:cTn id="14" dur="500"/>
                                        <p:tgtEl>
                                          <p:spTgt spid="13314"/>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nodeType="clickEffect">
                                  <p:stCondLst>
                                    <p:cond delay="0"/>
                                  </p:stCondLst>
                                  <p:childTnLst>
                                    <p:set>
                                      <p:cBhvr>
                                        <p:cTn id="18" dur="1" fill="hold">
                                          <p:stCondLst>
                                            <p:cond delay="0"/>
                                          </p:stCondLst>
                                        </p:cTn>
                                        <p:tgtEl>
                                          <p:spTgt spid="13315"/>
                                        </p:tgtEl>
                                        <p:attrNameLst>
                                          <p:attrName>style.visibility</p:attrName>
                                        </p:attrNameLst>
                                      </p:cBhvr>
                                      <p:to>
                                        <p:strVal val="visible"/>
                                      </p:to>
                                    </p:set>
                                    <p:anim calcmode="lin" valueType="num">
                                      <p:cBhvr>
                                        <p:cTn id="19" dur="500" fill="hold"/>
                                        <p:tgtEl>
                                          <p:spTgt spid="13315"/>
                                        </p:tgtEl>
                                        <p:attrNameLst>
                                          <p:attrName>ppt_w</p:attrName>
                                        </p:attrNameLst>
                                      </p:cBhvr>
                                      <p:tavLst>
                                        <p:tav tm="0">
                                          <p:val>
                                            <p:fltVal val="0"/>
                                          </p:val>
                                        </p:tav>
                                        <p:tav tm="100000">
                                          <p:val>
                                            <p:strVal val="#ppt_w"/>
                                          </p:val>
                                        </p:tav>
                                      </p:tavLst>
                                    </p:anim>
                                    <p:anim calcmode="lin" valueType="num">
                                      <p:cBhvr>
                                        <p:cTn id="20" dur="500" fill="hold"/>
                                        <p:tgtEl>
                                          <p:spTgt spid="13315"/>
                                        </p:tgtEl>
                                        <p:attrNameLst>
                                          <p:attrName>ppt_h</p:attrName>
                                        </p:attrNameLst>
                                      </p:cBhvr>
                                      <p:tavLst>
                                        <p:tav tm="0">
                                          <p:val>
                                            <p:fltVal val="0"/>
                                          </p:val>
                                        </p:tav>
                                        <p:tav tm="100000">
                                          <p:val>
                                            <p:strVal val="#ppt_h"/>
                                          </p:val>
                                        </p:tav>
                                      </p:tavLst>
                                    </p:anim>
                                    <p:animEffect transition="in" filter="fade">
                                      <p:cBhvr>
                                        <p:cTn id="21" dur="500"/>
                                        <p:tgtEl>
                                          <p:spTgt spid="133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3568" y="908720"/>
            <a:ext cx="7776864" cy="2123658"/>
          </a:xfrm>
          <a:prstGeom prst="rect">
            <a:avLst/>
          </a:prstGeom>
          <a:noFill/>
        </p:spPr>
        <p:txBody>
          <a:bodyPr wrap="square" rtlCol="0">
            <a:spAutoFit/>
          </a:bodyPr>
          <a:lstStyle/>
          <a:p>
            <a:pPr>
              <a:lnSpc>
                <a:spcPct val="200000"/>
              </a:lnSpc>
            </a:pPr>
            <a:r>
              <a:rPr lang="en-US" altLang="zh-CN" b="1" smtClean="0">
                <a:solidFill>
                  <a:schemeClr val="accent5">
                    <a:lumMod val="50000"/>
                  </a:schemeClr>
                </a:solidFill>
                <a:latin typeface="微软雅黑" pitchFamily="34" charset="-122"/>
                <a:ea typeface="微软雅黑" pitchFamily="34" charset="-122"/>
              </a:rPr>
              <a:t>Pandas I/O</a:t>
            </a:r>
            <a:r>
              <a:rPr lang="zh-CN" altLang="en-US" b="1" smtClean="0">
                <a:solidFill>
                  <a:schemeClr val="accent5">
                    <a:lumMod val="50000"/>
                  </a:schemeClr>
                </a:solidFill>
                <a:latin typeface="微软雅黑" pitchFamily="34" charset="-122"/>
                <a:ea typeface="微软雅黑" pitchFamily="34" charset="-122"/>
              </a:rPr>
              <a:t>操作</a:t>
            </a:r>
            <a:endParaRPr lang="en-US" altLang="zh-CN" b="1" smtClean="0">
              <a:solidFill>
                <a:schemeClr val="accent5">
                  <a:lumMod val="50000"/>
                </a:schemeClr>
              </a:solidFill>
              <a:latin typeface="微软雅黑" pitchFamily="34" charset="-122"/>
              <a:ea typeface="微软雅黑" pitchFamily="34" charset="-122"/>
            </a:endParaRPr>
          </a:p>
          <a:p>
            <a:pPr indent="403225">
              <a:lnSpc>
                <a:spcPct val="150000"/>
              </a:lnSpc>
            </a:pPr>
            <a:r>
              <a:rPr lang="en-US" altLang="zh-CN" sz="1600" smtClean="0">
                <a:solidFill>
                  <a:schemeClr val="accent5">
                    <a:lumMod val="75000"/>
                  </a:schemeClr>
                </a:solidFill>
                <a:latin typeface="微软雅黑" pitchFamily="34" charset="-122"/>
                <a:ea typeface="微软雅黑" pitchFamily="34" charset="-122"/>
              </a:rPr>
              <a:t>I/O</a:t>
            </a:r>
            <a:r>
              <a:rPr lang="zh-CN" altLang="en-US" sz="1600" smtClean="0">
                <a:solidFill>
                  <a:schemeClr val="accent5">
                    <a:lumMod val="75000"/>
                  </a:schemeClr>
                </a:solidFill>
                <a:latin typeface="微软雅黑" pitchFamily="34" charset="-122"/>
                <a:ea typeface="微软雅黑" pitchFamily="34" charset="-122"/>
              </a:rPr>
              <a:t>主要指文件的读写。</a:t>
            </a:r>
            <a:r>
              <a:rPr lang="en-US" altLang="zh-CN" sz="1600" smtClean="0">
                <a:solidFill>
                  <a:schemeClr val="accent5">
                    <a:lumMod val="75000"/>
                  </a:schemeClr>
                </a:solidFill>
                <a:latin typeface="微软雅黑" pitchFamily="34" charset="-122"/>
                <a:ea typeface="微软雅黑" pitchFamily="34" charset="-122"/>
              </a:rPr>
              <a:t>Pandas</a:t>
            </a:r>
            <a:r>
              <a:rPr lang="zh-CN" altLang="en-US" sz="1600" smtClean="0">
                <a:solidFill>
                  <a:schemeClr val="accent5">
                    <a:lumMod val="75000"/>
                  </a:schemeClr>
                </a:solidFill>
                <a:latin typeface="微软雅黑" pitchFamily="34" charset="-122"/>
                <a:ea typeface="微软雅黑" pitchFamily="34" charset="-122"/>
              </a:rPr>
              <a:t>提供了</a:t>
            </a:r>
            <a:r>
              <a:rPr lang="en-US" altLang="zh-CN" sz="1600" smtClean="0">
                <a:solidFill>
                  <a:schemeClr val="accent5">
                    <a:lumMod val="75000"/>
                  </a:schemeClr>
                </a:solidFill>
                <a:latin typeface="微软雅黑" pitchFamily="34" charset="-122"/>
                <a:ea typeface="微软雅黑" pitchFamily="34" charset="-122"/>
              </a:rPr>
              <a:t>read_csv</a:t>
            </a:r>
            <a:r>
              <a:rPr lang="en-US" altLang="zh-CN" sz="1600">
                <a:solidFill>
                  <a:schemeClr val="accent5">
                    <a:lumMod val="75000"/>
                  </a:schemeClr>
                </a:solidFill>
                <a:latin typeface="微软雅黑" pitchFamily="34" charset="-122"/>
                <a:ea typeface="微软雅黑" pitchFamily="34" charset="-122"/>
              </a:rPr>
              <a:t>()</a:t>
            </a:r>
            <a:r>
              <a:rPr lang="zh-CN" altLang="en-US" sz="1600">
                <a:solidFill>
                  <a:schemeClr val="accent5">
                    <a:lumMod val="75000"/>
                  </a:schemeClr>
                </a:solidFill>
                <a:latin typeface="微软雅黑" pitchFamily="34" charset="-122"/>
                <a:ea typeface="微软雅黑" pitchFamily="34" charset="-122"/>
              </a:rPr>
              <a:t>和</a:t>
            </a:r>
            <a:r>
              <a:rPr lang="en-US" altLang="zh-CN" sz="1600">
                <a:solidFill>
                  <a:schemeClr val="accent5">
                    <a:lumMod val="75000"/>
                  </a:schemeClr>
                </a:solidFill>
                <a:latin typeface="微软雅黑" pitchFamily="34" charset="-122"/>
                <a:ea typeface="微软雅黑" pitchFamily="34" charset="-122"/>
              </a:rPr>
              <a:t>read_table</a:t>
            </a:r>
            <a:r>
              <a:rPr lang="en-US" altLang="zh-CN" sz="1600" smtClean="0">
                <a:solidFill>
                  <a:schemeClr val="accent5">
                    <a:lumMod val="75000"/>
                  </a:schemeClr>
                </a:solidFill>
                <a:latin typeface="微软雅黑" pitchFamily="34" charset="-122"/>
                <a:ea typeface="微软雅黑" pitchFamily="34" charset="-122"/>
              </a:rPr>
              <a:t>()</a:t>
            </a:r>
            <a:r>
              <a:rPr lang="zh-CN" altLang="en-US" sz="1600" smtClean="0">
                <a:solidFill>
                  <a:schemeClr val="accent5">
                    <a:lumMod val="75000"/>
                  </a:schemeClr>
                </a:solidFill>
                <a:latin typeface="微软雅黑" pitchFamily="34" charset="-122"/>
                <a:ea typeface="微软雅黑" pitchFamily="34" charset="-122"/>
              </a:rPr>
              <a:t>两个方法来读取文本文件或电子表格的数据内容并转换</a:t>
            </a:r>
            <a:r>
              <a:rPr lang="zh-CN" altLang="en-US" sz="1600">
                <a:solidFill>
                  <a:schemeClr val="accent5">
                    <a:lumMod val="75000"/>
                  </a:schemeClr>
                </a:solidFill>
                <a:latin typeface="微软雅黑" pitchFamily="34" charset="-122"/>
                <a:ea typeface="微软雅黑" pitchFamily="34" charset="-122"/>
              </a:rPr>
              <a:t>为</a:t>
            </a:r>
            <a:r>
              <a:rPr lang="en-US" altLang="zh-CN" sz="1600">
                <a:solidFill>
                  <a:schemeClr val="accent5">
                    <a:lumMod val="75000"/>
                  </a:schemeClr>
                </a:solidFill>
                <a:latin typeface="微软雅黑" pitchFamily="34" charset="-122"/>
                <a:ea typeface="微软雅黑" pitchFamily="34" charset="-122"/>
              </a:rPr>
              <a:t>DataFrame</a:t>
            </a:r>
            <a:r>
              <a:rPr lang="zh-CN" altLang="en-US" sz="1600" smtClean="0">
                <a:solidFill>
                  <a:schemeClr val="accent5">
                    <a:lumMod val="75000"/>
                  </a:schemeClr>
                </a:solidFill>
                <a:latin typeface="微软雅黑" pitchFamily="34" charset="-122"/>
                <a:ea typeface="微软雅黑" pitchFamily="34" charset="-122"/>
              </a:rPr>
              <a:t>对象。其中，</a:t>
            </a:r>
            <a:r>
              <a:rPr lang="en-US" altLang="zh-CN" sz="1600" smtClean="0">
                <a:solidFill>
                  <a:schemeClr val="accent5">
                    <a:lumMod val="75000"/>
                  </a:schemeClr>
                </a:solidFill>
                <a:latin typeface="微软雅黑" pitchFamily="34" charset="-122"/>
                <a:ea typeface="微软雅黑" pitchFamily="34" charset="-122"/>
              </a:rPr>
              <a:t>read_csv()</a:t>
            </a:r>
            <a:r>
              <a:rPr lang="zh-CN" altLang="en-US" sz="1600" smtClean="0">
                <a:solidFill>
                  <a:schemeClr val="accent5">
                    <a:lumMod val="75000"/>
                  </a:schemeClr>
                </a:solidFill>
                <a:latin typeface="微软雅黑" pitchFamily="34" charset="-122"/>
                <a:ea typeface="微软雅黑" pitchFamily="34" charset="-122"/>
              </a:rPr>
              <a:t>方法原型如为：</a:t>
            </a:r>
            <a:endParaRPr lang="en-US" altLang="zh-CN" sz="1600" smtClean="0">
              <a:solidFill>
                <a:schemeClr val="accent5">
                  <a:lumMod val="75000"/>
                </a:schemeClr>
              </a:solidFill>
              <a:latin typeface="微软雅黑" pitchFamily="34" charset="-122"/>
              <a:ea typeface="微软雅黑" pitchFamily="34" charset="-122"/>
            </a:endParaRPr>
          </a:p>
          <a:p>
            <a:pPr indent="403225">
              <a:lnSpc>
                <a:spcPct val="150000"/>
              </a:lnSpc>
            </a:pPr>
            <a:r>
              <a:rPr lang="zh-CN" altLang="en-US" sz="1600" smtClean="0">
                <a:solidFill>
                  <a:schemeClr val="accent5">
                    <a:lumMod val="75000"/>
                  </a:schemeClr>
                </a:solidFill>
                <a:latin typeface="微软雅黑" pitchFamily="34" charset="-122"/>
                <a:ea typeface="微软雅黑" pitchFamily="34" charset="-122"/>
              </a:rPr>
              <a:t>下面通过具体例子来解释各个参数代表的意义。</a:t>
            </a:r>
            <a:endParaRPr lang="en-US" altLang="zh-CN" sz="1600" smtClean="0">
              <a:solidFill>
                <a:schemeClr val="accent5">
                  <a:lumMod val="75000"/>
                </a:schemeClr>
              </a:solidFill>
              <a:latin typeface="微软雅黑" pitchFamily="34" charset="-122"/>
              <a:ea typeface="微软雅黑" pitchFamily="34" charset="-122"/>
            </a:endParaRPr>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85764" y="2339355"/>
            <a:ext cx="6696744" cy="2109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25269" y="3032378"/>
            <a:ext cx="2471725" cy="3301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47664" y="3032378"/>
            <a:ext cx="3341018" cy="28427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070716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randombar(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randombar(horizontal)">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3" presetClass="entr" presetSubtype="16" fill="hold" nodeType="clickEffect">
                                  <p:stCondLst>
                                    <p:cond delay="0"/>
                                  </p:stCondLst>
                                  <p:childTnLst>
                                    <p:set>
                                      <p:cBhvr>
                                        <p:cTn id="16" dur="1" fill="hold">
                                          <p:stCondLst>
                                            <p:cond delay="0"/>
                                          </p:stCondLst>
                                        </p:cTn>
                                        <p:tgtEl>
                                          <p:spTgt spid="14338"/>
                                        </p:tgtEl>
                                        <p:attrNameLst>
                                          <p:attrName>style.visibility</p:attrName>
                                        </p:attrNameLst>
                                      </p:cBhvr>
                                      <p:to>
                                        <p:strVal val="visible"/>
                                      </p:to>
                                    </p:set>
                                    <p:anim calcmode="lin" valueType="num">
                                      <p:cBhvr>
                                        <p:cTn id="17" dur="500" fill="hold"/>
                                        <p:tgtEl>
                                          <p:spTgt spid="14338"/>
                                        </p:tgtEl>
                                        <p:attrNameLst>
                                          <p:attrName>ppt_w</p:attrName>
                                        </p:attrNameLst>
                                      </p:cBhvr>
                                      <p:tavLst>
                                        <p:tav tm="0">
                                          <p:val>
                                            <p:fltVal val="0"/>
                                          </p:val>
                                        </p:tav>
                                        <p:tav tm="100000">
                                          <p:val>
                                            <p:strVal val="#ppt_w"/>
                                          </p:val>
                                        </p:tav>
                                      </p:tavLst>
                                    </p:anim>
                                    <p:anim calcmode="lin" valueType="num">
                                      <p:cBhvr>
                                        <p:cTn id="18" dur="500" fill="hold"/>
                                        <p:tgtEl>
                                          <p:spTgt spid="14338"/>
                                        </p:tgtEl>
                                        <p:attrNameLst>
                                          <p:attrName>ppt_h</p:attrName>
                                        </p:attrNameLst>
                                      </p:cBhvr>
                                      <p:tavLst>
                                        <p:tav tm="0">
                                          <p:val>
                                            <p:fltVal val="0"/>
                                          </p:val>
                                        </p:tav>
                                        <p:tav tm="100000">
                                          <p:val>
                                            <p:strVal val="#ppt_h"/>
                                          </p:val>
                                        </p:tav>
                                      </p:tavLst>
                                    </p:anim>
                                    <p:animEffect transition="in" filter="fade">
                                      <p:cBhvr>
                                        <p:cTn id="19" dur="500"/>
                                        <p:tgtEl>
                                          <p:spTgt spid="14338"/>
                                        </p:tgtEl>
                                      </p:cBhvr>
                                    </p:animEffect>
                                  </p:childTnLst>
                                </p:cTn>
                              </p:par>
                            </p:childTnLst>
                          </p:cTn>
                        </p:par>
                      </p:childTnLst>
                    </p:cTn>
                  </p:par>
                  <p:par>
                    <p:cTn id="20" fill="hold">
                      <p:stCondLst>
                        <p:cond delay="indefinite"/>
                      </p:stCondLst>
                      <p:childTnLst>
                        <p:par>
                          <p:cTn id="21" fill="hold">
                            <p:stCondLst>
                              <p:cond delay="0"/>
                            </p:stCondLst>
                            <p:childTnLst>
                              <p:par>
                                <p:cTn id="22" presetID="14" presetClass="entr" presetSubtype="10" fill="hold" nodeType="clickEffect">
                                  <p:stCondLst>
                                    <p:cond delay="0"/>
                                  </p:stCondLst>
                                  <p:childTnLst>
                                    <p:set>
                                      <p:cBhvr>
                                        <p:cTn id="23" dur="1" fill="hold">
                                          <p:stCondLst>
                                            <p:cond delay="0"/>
                                          </p:stCondLst>
                                        </p:cTn>
                                        <p:tgtEl>
                                          <p:spTgt spid="5">
                                            <p:txEl>
                                              <p:pRg st="2" end="2"/>
                                            </p:txEl>
                                          </p:spTgt>
                                        </p:tgtEl>
                                        <p:attrNameLst>
                                          <p:attrName>style.visibility</p:attrName>
                                        </p:attrNameLst>
                                      </p:cBhvr>
                                      <p:to>
                                        <p:strVal val="visible"/>
                                      </p:to>
                                    </p:set>
                                    <p:animEffect transition="in" filter="randombar(horizontal)">
                                      <p:cBhvr>
                                        <p:cTn id="24" dur="500"/>
                                        <p:tgtEl>
                                          <p:spTgt spid="5">
                                            <p:txEl>
                                              <p:pRg st="2" end="2"/>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53" presetClass="entr" presetSubtype="16" fill="hold" nodeType="clickEffect">
                                  <p:stCondLst>
                                    <p:cond delay="0"/>
                                  </p:stCondLst>
                                  <p:childTnLst>
                                    <p:set>
                                      <p:cBhvr>
                                        <p:cTn id="28" dur="1" fill="hold">
                                          <p:stCondLst>
                                            <p:cond delay="0"/>
                                          </p:stCondLst>
                                        </p:cTn>
                                        <p:tgtEl>
                                          <p:spTgt spid="6"/>
                                        </p:tgtEl>
                                        <p:attrNameLst>
                                          <p:attrName>style.visibility</p:attrName>
                                        </p:attrNameLst>
                                      </p:cBhvr>
                                      <p:to>
                                        <p:strVal val="visible"/>
                                      </p:to>
                                    </p:set>
                                    <p:anim calcmode="lin" valueType="num">
                                      <p:cBhvr>
                                        <p:cTn id="29" dur="500" fill="hold"/>
                                        <p:tgtEl>
                                          <p:spTgt spid="6"/>
                                        </p:tgtEl>
                                        <p:attrNameLst>
                                          <p:attrName>ppt_w</p:attrName>
                                        </p:attrNameLst>
                                      </p:cBhvr>
                                      <p:tavLst>
                                        <p:tav tm="0">
                                          <p:val>
                                            <p:fltVal val="0"/>
                                          </p:val>
                                        </p:tav>
                                        <p:tav tm="100000">
                                          <p:val>
                                            <p:strVal val="#ppt_w"/>
                                          </p:val>
                                        </p:tav>
                                      </p:tavLst>
                                    </p:anim>
                                    <p:anim calcmode="lin" valueType="num">
                                      <p:cBhvr>
                                        <p:cTn id="30" dur="500" fill="hold"/>
                                        <p:tgtEl>
                                          <p:spTgt spid="6"/>
                                        </p:tgtEl>
                                        <p:attrNameLst>
                                          <p:attrName>ppt_h</p:attrName>
                                        </p:attrNameLst>
                                      </p:cBhvr>
                                      <p:tavLst>
                                        <p:tav tm="0">
                                          <p:val>
                                            <p:fltVal val="0"/>
                                          </p:val>
                                        </p:tav>
                                        <p:tav tm="100000">
                                          <p:val>
                                            <p:strVal val="#ppt_h"/>
                                          </p:val>
                                        </p:tav>
                                      </p:tavLst>
                                    </p:anim>
                                    <p:animEffect transition="in" filter="fade">
                                      <p:cBhvr>
                                        <p:cTn id="31" dur="500"/>
                                        <p:tgtEl>
                                          <p:spTgt spid="6"/>
                                        </p:tgtEl>
                                      </p:cBhvr>
                                    </p:animEffect>
                                  </p:childTnLst>
                                </p:cTn>
                              </p:par>
                            </p:childTnLst>
                          </p:cTn>
                        </p:par>
                      </p:childTnLst>
                    </p:cTn>
                  </p:par>
                  <p:par>
                    <p:cTn id="32" fill="hold">
                      <p:stCondLst>
                        <p:cond delay="indefinite"/>
                      </p:stCondLst>
                      <p:childTnLst>
                        <p:par>
                          <p:cTn id="33" fill="hold">
                            <p:stCondLst>
                              <p:cond delay="0"/>
                            </p:stCondLst>
                            <p:childTnLst>
                              <p:par>
                                <p:cTn id="34" presetID="53" presetClass="entr" presetSubtype="16" fill="hold" nodeType="clickEffect">
                                  <p:stCondLst>
                                    <p:cond delay="0"/>
                                  </p:stCondLst>
                                  <p:childTnLst>
                                    <p:set>
                                      <p:cBhvr>
                                        <p:cTn id="35" dur="1" fill="hold">
                                          <p:stCondLst>
                                            <p:cond delay="0"/>
                                          </p:stCondLst>
                                        </p:cTn>
                                        <p:tgtEl>
                                          <p:spTgt spid="7"/>
                                        </p:tgtEl>
                                        <p:attrNameLst>
                                          <p:attrName>style.visibility</p:attrName>
                                        </p:attrNameLst>
                                      </p:cBhvr>
                                      <p:to>
                                        <p:strVal val="visible"/>
                                      </p:to>
                                    </p:set>
                                    <p:anim calcmode="lin" valueType="num">
                                      <p:cBhvr>
                                        <p:cTn id="36" dur="500" fill="hold"/>
                                        <p:tgtEl>
                                          <p:spTgt spid="7"/>
                                        </p:tgtEl>
                                        <p:attrNameLst>
                                          <p:attrName>ppt_w</p:attrName>
                                        </p:attrNameLst>
                                      </p:cBhvr>
                                      <p:tavLst>
                                        <p:tav tm="0">
                                          <p:val>
                                            <p:fltVal val="0"/>
                                          </p:val>
                                        </p:tav>
                                        <p:tav tm="100000">
                                          <p:val>
                                            <p:strVal val="#ppt_w"/>
                                          </p:val>
                                        </p:tav>
                                      </p:tavLst>
                                    </p:anim>
                                    <p:anim calcmode="lin" valueType="num">
                                      <p:cBhvr>
                                        <p:cTn id="37" dur="500" fill="hold"/>
                                        <p:tgtEl>
                                          <p:spTgt spid="7"/>
                                        </p:tgtEl>
                                        <p:attrNameLst>
                                          <p:attrName>ppt_h</p:attrName>
                                        </p:attrNameLst>
                                      </p:cBhvr>
                                      <p:tavLst>
                                        <p:tav tm="0">
                                          <p:val>
                                            <p:fltVal val="0"/>
                                          </p:val>
                                        </p:tav>
                                        <p:tav tm="100000">
                                          <p:val>
                                            <p:strVal val="#ppt_h"/>
                                          </p:val>
                                        </p:tav>
                                      </p:tavLst>
                                    </p:anim>
                                    <p:animEffect transition="in" filter="fade">
                                      <p:cBhvr>
                                        <p:cTn id="3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3568" y="908720"/>
            <a:ext cx="7776864" cy="1384995"/>
          </a:xfrm>
          <a:prstGeom prst="rect">
            <a:avLst/>
          </a:prstGeom>
          <a:noFill/>
        </p:spPr>
        <p:txBody>
          <a:bodyPr wrap="square" rtlCol="0">
            <a:spAutoFit/>
          </a:bodyPr>
          <a:lstStyle/>
          <a:p>
            <a:pPr>
              <a:lnSpc>
                <a:spcPct val="200000"/>
              </a:lnSpc>
            </a:pPr>
            <a:r>
              <a:rPr lang="en-US" altLang="zh-CN" b="1" smtClean="0">
                <a:solidFill>
                  <a:schemeClr val="accent5">
                    <a:lumMod val="50000"/>
                  </a:schemeClr>
                </a:solidFill>
                <a:latin typeface="微软雅黑" pitchFamily="34" charset="-122"/>
                <a:ea typeface="微软雅黑" pitchFamily="34" charset="-122"/>
              </a:rPr>
              <a:t>Pandas </a:t>
            </a:r>
            <a:r>
              <a:rPr lang="zh-CN" altLang="en-US" b="1" smtClean="0">
                <a:solidFill>
                  <a:schemeClr val="accent5">
                    <a:lumMod val="50000"/>
                  </a:schemeClr>
                </a:solidFill>
                <a:latin typeface="微软雅黑" pitchFamily="34" charset="-122"/>
                <a:ea typeface="微软雅黑" pitchFamily="34" charset="-122"/>
              </a:rPr>
              <a:t>数据框串联与附加</a:t>
            </a:r>
            <a:endParaRPr lang="en-US" altLang="zh-CN" b="1" smtClean="0">
              <a:solidFill>
                <a:schemeClr val="accent5">
                  <a:lumMod val="50000"/>
                </a:schemeClr>
              </a:solidFill>
              <a:latin typeface="微软雅黑" pitchFamily="34" charset="-122"/>
              <a:ea typeface="微软雅黑" pitchFamily="34" charset="-122"/>
            </a:endParaRPr>
          </a:p>
          <a:p>
            <a:pPr indent="403225">
              <a:lnSpc>
                <a:spcPct val="150000"/>
              </a:lnSpc>
            </a:pPr>
            <a:r>
              <a:rPr lang="zh-CN" altLang="en-US" sz="1600" smtClean="0">
                <a:solidFill>
                  <a:schemeClr val="accent5">
                    <a:lumMod val="75000"/>
                  </a:schemeClr>
                </a:solidFill>
                <a:latin typeface="微软雅黑" pitchFamily="34" charset="-122"/>
                <a:ea typeface="微软雅黑" pitchFamily="34" charset="-122"/>
              </a:rPr>
              <a:t>在关系数据库中，可以对多个数据表进行内连接、外连接等操作，</a:t>
            </a:r>
            <a:r>
              <a:rPr lang="en-US" altLang="zh-CN" sz="1600" smtClean="0">
                <a:solidFill>
                  <a:schemeClr val="accent5">
                    <a:lumMod val="75000"/>
                  </a:schemeClr>
                </a:solidFill>
                <a:latin typeface="微软雅黑" pitchFamily="34" charset="-122"/>
                <a:ea typeface="微软雅黑" pitchFamily="34" charset="-122"/>
              </a:rPr>
              <a:t>Pandas</a:t>
            </a:r>
            <a:r>
              <a:rPr lang="zh-CN" altLang="en-US" sz="1600" smtClean="0">
                <a:solidFill>
                  <a:schemeClr val="accent5">
                    <a:lumMod val="75000"/>
                  </a:schemeClr>
                </a:solidFill>
                <a:latin typeface="微软雅黑" pitchFamily="34" charset="-122"/>
                <a:ea typeface="微软雅黑" pitchFamily="34" charset="-122"/>
              </a:rPr>
              <a:t>数据框也提供了类似的功能。相关的方法如下：</a:t>
            </a:r>
            <a:endParaRPr lang="en-US" altLang="zh-CN" sz="1600" smtClean="0">
              <a:solidFill>
                <a:schemeClr val="accent5">
                  <a:lumMod val="75000"/>
                </a:schemeClr>
              </a:solidFill>
              <a:latin typeface="微软雅黑" pitchFamily="34" charset="-122"/>
              <a:ea typeface="微软雅黑" pitchFamily="34" charset="-122"/>
            </a:endParaRPr>
          </a:p>
        </p:txBody>
      </p:sp>
      <p:graphicFrame>
        <p:nvGraphicFramePr>
          <p:cNvPr id="3" name="表格 2"/>
          <p:cNvGraphicFramePr>
            <a:graphicFrameLocks noGrp="1"/>
          </p:cNvGraphicFramePr>
          <p:nvPr>
            <p:extLst>
              <p:ext uri="{D42A27DB-BD31-4B8C-83A1-F6EECF244321}">
                <p14:modId xmlns:p14="http://schemas.microsoft.com/office/powerpoint/2010/main" val="1483639073"/>
              </p:ext>
            </p:extLst>
          </p:nvPr>
        </p:nvGraphicFramePr>
        <p:xfrm>
          <a:off x="678396" y="2492896"/>
          <a:ext cx="7787208" cy="1529862"/>
        </p:xfrm>
        <a:graphic>
          <a:graphicData uri="http://schemas.openxmlformats.org/drawingml/2006/table">
            <a:tbl>
              <a:tblPr>
                <a:tableStyleId>{5C22544A-7EE6-4342-B048-85BDC9FD1C3A}</a:tableStyleId>
              </a:tblPr>
              <a:tblGrid>
                <a:gridCol w="5194920"/>
                <a:gridCol w="2592288"/>
              </a:tblGrid>
              <a:tr h="316523">
                <a:tc>
                  <a:txBody>
                    <a:bodyPr/>
                    <a:lstStyle/>
                    <a:p>
                      <a:pPr algn="ctr" rtl="0" fontAlgn="ctr"/>
                      <a:r>
                        <a:rPr lang="zh-CN" altLang="en-US" sz="1100" u="none" strike="noStrike">
                          <a:effectLst/>
                          <a:latin typeface="微软雅黑" pitchFamily="34" charset="-122"/>
                          <a:ea typeface="微软雅黑" pitchFamily="34" charset="-122"/>
                        </a:rPr>
                        <a:t>方法原型</a:t>
                      </a:r>
                      <a:endParaRPr lang="zh-CN" altLang="en-US" sz="1100" b="0" i="0" u="none" strike="noStrike">
                        <a:solidFill>
                          <a:srgbClr val="000000"/>
                        </a:solidFill>
                        <a:effectLst/>
                        <a:latin typeface="微软雅黑" pitchFamily="34" charset="-122"/>
                        <a:ea typeface="微软雅黑" pitchFamily="34" charset="-122"/>
                      </a:endParaRPr>
                    </a:p>
                  </a:txBody>
                  <a:tcPr marL="8792" marR="8792" marT="8792" marB="0" anchor="ctr"/>
                </a:tc>
                <a:tc>
                  <a:txBody>
                    <a:bodyPr/>
                    <a:lstStyle/>
                    <a:p>
                      <a:pPr algn="ctr" rtl="0" fontAlgn="ctr"/>
                      <a:r>
                        <a:rPr lang="zh-CN" altLang="en-US" sz="1100" u="none" strike="noStrike">
                          <a:effectLst/>
                          <a:latin typeface="微软雅黑" pitchFamily="34" charset="-122"/>
                          <a:ea typeface="微软雅黑" pitchFamily="34" charset="-122"/>
                        </a:rPr>
                        <a:t>功能说明</a:t>
                      </a:r>
                      <a:endParaRPr lang="zh-CN" altLang="en-US" sz="1100" b="0" i="0" u="none" strike="noStrike">
                        <a:solidFill>
                          <a:srgbClr val="000000"/>
                        </a:solidFill>
                        <a:effectLst/>
                        <a:latin typeface="微软雅黑" pitchFamily="34" charset="-122"/>
                        <a:ea typeface="微软雅黑" pitchFamily="34" charset="-122"/>
                      </a:endParaRPr>
                    </a:p>
                  </a:txBody>
                  <a:tcPr marL="8792" marR="8792" marT="8792" marB="0" anchor="ctr"/>
                </a:tc>
              </a:tr>
              <a:tr h="254977">
                <a:tc>
                  <a:txBody>
                    <a:bodyPr/>
                    <a:lstStyle/>
                    <a:p>
                      <a:pPr algn="l" rtl="0" fontAlgn="ctr"/>
                      <a:r>
                        <a:rPr lang="en-US" sz="1000" u="none" strike="noStrike">
                          <a:effectLst/>
                          <a:latin typeface="微软雅黑" pitchFamily="34" charset="-122"/>
                          <a:ea typeface="微软雅黑" pitchFamily="34" charset="-122"/>
                        </a:rPr>
                        <a:t>concat(objs, axis=0, join='outer', join_axes=None, ignore_index=False)</a:t>
                      </a:r>
                      <a:endParaRPr lang="en-US" sz="1000" b="0" i="0" u="none" strike="noStrike">
                        <a:solidFill>
                          <a:srgbClr val="000000"/>
                        </a:solidFill>
                        <a:effectLst/>
                        <a:latin typeface="微软雅黑" pitchFamily="34" charset="-122"/>
                        <a:ea typeface="微软雅黑" pitchFamily="34" charset="-122"/>
                      </a:endParaRPr>
                    </a:p>
                  </a:txBody>
                  <a:tcPr marL="8792" marR="8792" marT="8792" marB="0" anchor="ctr"/>
                </a:tc>
                <a:tc>
                  <a:txBody>
                    <a:bodyPr/>
                    <a:lstStyle/>
                    <a:p>
                      <a:pPr algn="l" rtl="0" fontAlgn="ctr"/>
                      <a:r>
                        <a:rPr lang="zh-CN" altLang="en-US" sz="1000" u="none" strike="noStrike">
                          <a:effectLst/>
                          <a:latin typeface="微软雅黑" pitchFamily="34" charset="-122"/>
                          <a:ea typeface="微软雅黑" pitchFamily="34" charset="-122"/>
                        </a:rPr>
                        <a:t>沿轴串联两个数据框</a:t>
                      </a:r>
                      <a:endParaRPr lang="zh-CN" altLang="en-US" sz="1000" b="0" i="0" u="none" strike="noStrike">
                        <a:solidFill>
                          <a:srgbClr val="000000"/>
                        </a:solidFill>
                        <a:effectLst/>
                        <a:latin typeface="微软雅黑" pitchFamily="34" charset="-122"/>
                        <a:ea typeface="微软雅黑" pitchFamily="34" charset="-122"/>
                      </a:endParaRPr>
                    </a:p>
                  </a:txBody>
                  <a:tcPr marL="8792" marR="8792" marT="8792" marB="0" anchor="ctr"/>
                </a:tc>
              </a:tr>
              <a:tr h="254977">
                <a:tc>
                  <a:txBody>
                    <a:bodyPr/>
                    <a:lstStyle/>
                    <a:p>
                      <a:pPr algn="l" rtl="0" fontAlgn="ctr"/>
                      <a:r>
                        <a:rPr lang="en-US" sz="1000" u="none" strike="noStrike">
                          <a:effectLst/>
                          <a:latin typeface="微软雅黑" pitchFamily="34" charset="-122"/>
                          <a:ea typeface="微软雅黑" pitchFamily="34" charset="-122"/>
                        </a:rPr>
                        <a:t>obj1.append(obj2)</a:t>
                      </a:r>
                      <a:endParaRPr lang="en-US" sz="1000" b="0" i="0" u="none" strike="noStrike">
                        <a:solidFill>
                          <a:srgbClr val="000000"/>
                        </a:solidFill>
                        <a:effectLst/>
                        <a:latin typeface="微软雅黑" pitchFamily="34" charset="-122"/>
                        <a:ea typeface="微软雅黑" pitchFamily="34" charset="-122"/>
                      </a:endParaRPr>
                    </a:p>
                  </a:txBody>
                  <a:tcPr marL="8792" marR="8792" marT="8792" marB="0" anchor="ctr"/>
                </a:tc>
                <a:tc>
                  <a:txBody>
                    <a:bodyPr/>
                    <a:lstStyle/>
                    <a:p>
                      <a:pPr algn="l" rtl="0" fontAlgn="ctr"/>
                      <a:r>
                        <a:rPr lang="en-US" sz="1000" u="none" strike="noStrike">
                          <a:effectLst/>
                          <a:latin typeface="微软雅黑" pitchFamily="34" charset="-122"/>
                          <a:ea typeface="微软雅黑" pitchFamily="34" charset="-122"/>
                        </a:rPr>
                        <a:t>concat</a:t>
                      </a:r>
                      <a:r>
                        <a:rPr lang="zh-CN" altLang="en-US" sz="1000" u="none" strike="noStrike">
                          <a:effectLst/>
                          <a:latin typeface="微软雅黑" pitchFamily="34" charset="-122"/>
                          <a:ea typeface="微软雅黑" pitchFamily="34" charset="-122"/>
                        </a:rPr>
                        <a:t>的特例，沿</a:t>
                      </a:r>
                      <a:r>
                        <a:rPr lang="en-US" sz="1000" u="none" strike="noStrike">
                          <a:effectLst/>
                          <a:latin typeface="微软雅黑" pitchFamily="34" charset="-122"/>
                          <a:ea typeface="微软雅黑" pitchFamily="34" charset="-122"/>
                        </a:rPr>
                        <a:t>axis=0</a:t>
                      </a:r>
                      <a:r>
                        <a:rPr lang="zh-CN" altLang="en-US" sz="1000" u="none" strike="noStrike">
                          <a:effectLst/>
                          <a:latin typeface="微软雅黑" pitchFamily="34" charset="-122"/>
                          <a:ea typeface="微软雅黑" pitchFamily="34" charset="-122"/>
                        </a:rPr>
                        <a:t>轴</a:t>
                      </a:r>
                      <a:endParaRPr lang="zh-CN" altLang="en-US" sz="1000" b="0" i="0" u="none" strike="noStrike">
                        <a:solidFill>
                          <a:srgbClr val="000000"/>
                        </a:solidFill>
                        <a:effectLst/>
                        <a:latin typeface="微软雅黑" pitchFamily="34" charset="-122"/>
                        <a:ea typeface="微软雅黑" pitchFamily="34" charset="-122"/>
                      </a:endParaRPr>
                    </a:p>
                  </a:txBody>
                  <a:tcPr marL="8792" marR="8792" marT="8792" marB="0" anchor="ctr"/>
                </a:tc>
              </a:tr>
              <a:tr h="448408">
                <a:tc>
                  <a:txBody>
                    <a:bodyPr/>
                    <a:lstStyle/>
                    <a:p>
                      <a:pPr algn="l" rtl="0" fontAlgn="ctr"/>
                      <a:r>
                        <a:rPr lang="en-US" sz="1000" u="none" strike="noStrike">
                          <a:effectLst/>
                          <a:latin typeface="微软雅黑" pitchFamily="34" charset="-122"/>
                          <a:ea typeface="微软雅黑" pitchFamily="34" charset="-122"/>
                        </a:rPr>
                        <a:t>merge(left, right, how='inner', on=None, left_on=None, right_on=None, left_index=False, right_index=False, sort=True)</a:t>
                      </a:r>
                      <a:endParaRPr lang="en-US" sz="1000" b="0" i="0" u="none" strike="noStrike">
                        <a:solidFill>
                          <a:srgbClr val="000000"/>
                        </a:solidFill>
                        <a:effectLst/>
                        <a:latin typeface="微软雅黑" pitchFamily="34" charset="-122"/>
                        <a:ea typeface="微软雅黑" pitchFamily="34" charset="-122"/>
                      </a:endParaRPr>
                    </a:p>
                  </a:txBody>
                  <a:tcPr marL="8792" marR="8792" marT="8792" marB="0" anchor="ctr"/>
                </a:tc>
                <a:tc>
                  <a:txBody>
                    <a:bodyPr/>
                    <a:lstStyle/>
                    <a:p>
                      <a:pPr algn="l" rtl="0" fontAlgn="ctr"/>
                      <a:r>
                        <a:rPr lang="zh-CN" altLang="en-US" sz="1000" u="none" strike="noStrike">
                          <a:effectLst/>
                          <a:latin typeface="微软雅黑" pitchFamily="34" charset="-122"/>
                          <a:ea typeface="微软雅黑" pitchFamily="34" charset="-122"/>
                        </a:rPr>
                        <a:t>对两个数据框进行合并操作（类似</a:t>
                      </a:r>
                      <a:r>
                        <a:rPr lang="en-US" altLang="zh-CN" sz="1000" u="none" strike="noStrike">
                          <a:effectLst/>
                          <a:latin typeface="微软雅黑" pitchFamily="34" charset="-122"/>
                          <a:ea typeface="微软雅黑" pitchFamily="34" charset="-122"/>
                        </a:rPr>
                        <a:t>SQL join</a:t>
                      </a:r>
                      <a:r>
                        <a:rPr lang="zh-CN" altLang="en-US" sz="1000" u="none" strike="noStrike">
                          <a:effectLst/>
                          <a:latin typeface="微软雅黑" pitchFamily="34" charset="-122"/>
                          <a:ea typeface="微软雅黑" pitchFamily="34" charset="-122"/>
                        </a:rPr>
                        <a:t>）</a:t>
                      </a:r>
                      <a:endParaRPr lang="zh-CN" altLang="en-US" sz="1000" b="0" i="0" u="none" strike="noStrike">
                        <a:solidFill>
                          <a:srgbClr val="000000"/>
                        </a:solidFill>
                        <a:effectLst/>
                        <a:latin typeface="微软雅黑" pitchFamily="34" charset="-122"/>
                        <a:ea typeface="微软雅黑" pitchFamily="34" charset="-122"/>
                      </a:endParaRPr>
                    </a:p>
                  </a:txBody>
                  <a:tcPr marL="8792" marR="8792" marT="8792" marB="0" anchor="ctr"/>
                </a:tc>
              </a:tr>
              <a:tr h="254977">
                <a:tc>
                  <a:txBody>
                    <a:bodyPr/>
                    <a:lstStyle/>
                    <a:p>
                      <a:pPr algn="l" rtl="0" fontAlgn="ctr"/>
                      <a:r>
                        <a:rPr lang="en-US" sz="1000" u="none" strike="noStrike">
                          <a:effectLst/>
                          <a:latin typeface="微软雅黑" pitchFamily="34" charset="-122"/>
                          <a:ea typeface="微软雅黑" pitchFamily="34" charset="-122"/>
                        </a:rPr>
                        <a:t>obj1.join(obj2)</a:t>
                      </a:r>
                      <a:endParaRPr lang="en-US" sz="1000" b="0" i="0" u="none" strike="noStrike">
                        <a:solidFill>
                          <a:srgbClr val="000000"/>
                        </a:solidFill>
                        <a:effectLst/>
                        <a:latin typeface="微软雅黑" pitchFamily="34" charset="-122"/>
                        <a:ea typeface="微软雅黑" pitchFamily="34" charset="-122"/>
                      </a:endParaRPr>
                    </a:p>
                  </a:txBody>
                  <a:tcPr marL="8792" marR="8792" marT="8792" marB="0" anchor="ctr"/>
                </a:tc>
                <a:tc>
                  <a:txBody>
                    <a:bodyPr/>
                    <a:lstStyle/>
                    <a:p>
                      <a:pPr algn="l" rtl="0" fontAlgn="ctr"/>
                      <a:r>
                        <a:rPr lang="en-US" sz="1000" u="none" strike="noStrike">
                          <a:effectLst/>
                          <a:latin typeface="微软雅黑" pitchFamily="34" charset="-122"/>
                          <a:ea typeface="微软雅黑" pitchFamily="34" charset="-122"/>
                        </a:rPr>
                        <a:t>merge</a:t>
                      </a:r>
                      <a:r>
                        <a:rPr lang="zh-CN" altLang="en-US" sz="1000" u="none" strike="noStrike">
                          <a:effectLst/>
                          <a:latin typeface="微软雅黑" pitchFamily="34" charset="-122"/>
                          <a:ea typeface="微软雅黑" pitchFamily="34" charset="-122"/>
                        </a:rPr>
                        <a:t>的特例，在索引上进行连接</a:t>
                      </a:r>
                      <a:endParaRPr lang="zh-CN" altLang="en-US" sz="1000" b="0" i="0" u="none" strike="noStrike">
                        <a:solidFill>
                          <a:srgbClr val="000000"/>
                        </a:solidFill>
                        <a:effectLst/>
                        <a:latin typeface="微软雅黑" pitchFamily="34" charset="-122"/>
                        <a:ea typeface="微软雅黑" pitchFamily="34" charset="-122"/>
                      </a:endParaRPr>
                    </a:p>
                  </a:txBody>
                  <a:tcPr marL="8792" marR="8792" marT="8792" marB="0" anchor="ctr"/>
                </a:tc>
              </a:tr>
            </a:tbl>
          </a:graphicData>
        </a:graphic>
      </p:graphicFrame>
    </p:spTree>
    <p:extLst>
      <p:ext uri="{BB962C8B-B14F-4D97-AF65-F5344CB8AC3E}">
        <p14:creationId xmlns:p14="http://schemas.microsoft.com/office/powerpoint/2010/main" val="8217512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randombar(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randombar(horizontal)">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randombar(horizontal)">
                                      <p:cBhvr>
                                        <p:cTn id="1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3568" y="908720"/>
            <a:ext cx="7776864" cy="562783"/>
          </a:xfrm>
          <a:prstGeom prst="rect">
            <a:avLst/>
          </a:prstGeom>
          <a:noFill/>
        </p:spPr>
        <p:txBody>
          <a:bodyPr wrap="square" rtlCol="0">
            <a:spAutoFit/>
          </a:bodyPr>
          <a:lstStyle/>
          <a:p>
            <a:pPr>
              <a:lnSpc>
                <a:spcPct val="200000"/>
              </a:lnSpc>
            </a:pPr>
            <a:r>
              <a:rPr lang="en-US" altLang="zh-CN" b="1">
                <a:solidFill>
                  <a:schemeClr val="accent5">
                    <a:lumMod val="50000"/>
                  </a:schemeClr>
                </a:solidFill>
                <a:latin typeface="微软雅黑" pitchFamily="34" charset="-122"/>
                <a:ea typeface="微软雅黑" pitchFamily="34" charset="-122"/>
              </a:rPr>
              <a:t>Pandas </a:t>
            </a:r>
            <a:r>
              <a:rPr lang="zh-CN" altLang="en-US" b="1">
                <a:solidFill>
                  <a:schemeClr val="accent5">
                    <a:lumMod val="50000"/>
                  </a:schemeClr>
                </a:solidFill>
                <a:latin typeface="微软雅黑" pitchFamily="34" charset="-122"/>
                <a:ea typeface="微软雅黑" pitchFamily="34" charset="-122"/>
              </a:rPr>
              <a:t>数据框串联与</a:t>
            </a:r>
            <a:r>
              <a:rPr lang="zh-CN" altLang="en-US" b="1" smtClean="0">
                <a:solidFill>
                  <a:schemeClr val="accent5">
                    <a:lumMod val="50000"/>
                  </a:schemeClr>
                </a:solidFill>
                <a:latin typeface="微软雅黑" pitchFamily="34" charset="-122"/>
                <a:ea typeface="微软雅黑" pitchFamily="34" charset="-122"/>
              </a:rPr>
              <a:t>附加</a:t>
            </a:r>
            <a:r>
              <a:rPr lang="en-US" altLang="zh-CN" b="1" smtClean="0">
                <a:solidFill>
                  <a:schemeClr val="accent5">
                    <a:lumMod val="50000"/>
                  </a:schemeClr>
                </a:solidFill>
                <a:latin typeface="微软雅黑" pitchFamily="34" charset="-122"/>
                <a:ea typeface="微软雅黑" pitchFamily="34" charset="-122"/>
              </a:rPr>
              <a:t>-</a:t>
            </a:r>
            <a:r>
              <a:rPr lang="zh-CN" altLang="en-US" b="1" smtClean="0">
                <a:solidFill>
                  <a:schemeClr val="accent5">
                    <a:lumMod val="50000"/>
                  </a:schemeClr>
                </a:solidFill>
                <a:latin typeface="微软雅黑" pitchFamily="34" charset="-122"/>
                <a:ea typeface="微软雅黑" pitchFamily="34" charset="-122"/>
              </a:rPr>
              <a:t>例</a:t>
            </a:r>
            <a:endParaRPr lang="en-US" altLang="zh-CN" b="1" smtClean="0">
              <a:solidFill>
                <a:schemeClr val="accent5">
                  <a:lumMod val="50000"/>
                </a:schemeClr>
              </a:solidFill>
              <a:latin typeface="微软雅黑" pitchFamily="34" charset="-122"/>
              <a:ea typeface="微软雅黑" pitchFamily="34" charset="-122"/>
            </a:endParaRPr>
          </a:p>
        </p:txBody>
      </p:sp>
      <p:pic>
        <p:nvPicPr>
          <p:cNvPr id="163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1493" y="1794217"/>
            <a:ext cx="5019929" cy="17717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38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18077" y="1794217"/>
            <a:ext cx="3183345" cy="32403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62835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randombar(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nodeType="clickEffect">
                                  <p:stCondLst>
                                    <p:cond delay="0"/>
                                  </p:stCondLst>
                                  <p:childTnLst>
                                    <p:set>
                                      <p:cBhvr>
                                        <p:cTn id="11" dur="1" fill="hold">
                                          <p:stCondLst>
                                            <p:cond delay="0"/>
                                          </p:stCondLst>
                                        </p:cTn>
                                        <p:tgtEl>
                                          <p:spTgt spid="16386"/>
                                        </p:tgtEl>
                                        <p:attrNameLst>
                                          <p:attrName>style.visibility</p:attrName>
                                        </p:attrNameLst>
                                      </p:cBhvr>
                                      <p:to>
                                        <p:strVal val="visible"/>
                                      </p:to>
                                    </p:set>
                                    <p:anim calcmode="lin" valueType="num">
                                      <p:cBhvr>
                                        <p:cTn id="12" dur="500" fill="hold"/>
                                        <p:tgtEl>
                                          <p:spTgt spid="16386"/>
                                        </p:tgtEl>
                                        <p:attrNameLst>
                                          <p:attrName>ppt_w</p:attrName>
                                        </p:attrNameLst>
                                      </p:cBhvr>
                                      <p:tavLst>
                                        <p:tav tm="0">
                                          <p:val>
                                            <p:fltVal val="0"/>
                                          </p:val>
                                        </p:tav>
                                        <p:tav tm="100000">
                                          <p:val>
                                            <p:strVal val="#ppt_w"/>
                                          </p:val>
                                        </p:tav>
                                      </p:tavLst>
                                    </p:anim>
                                    <p:anim calcmode="lin" valueType="num">
                                      <p:cBhvr>
                                        <p:cTn id="13" dur="500" fill="hold"/>
                                        <p:tgtEl>
                                          <p:spTgt spid="16386"/>
                                        </p:tgtEl>
                                        <p:attrNameLst>
                                          <p:attrName>ppt_h</p:attrName>
                                        </p:attrNameLst>
                                      </p:cBhvr>
                                      <p:tavLst>
                                        <p:tav tm="0">
                                          <p:val>
                                            <p:fltVal val="0"/>
                                          </p:val>
                                        </p:tav>
                                        <p:tav tm="100000">
                                          <p:val>
                                            <p:strVal val="#ppt_h"/>
                                          </p:val>
                                        </p:tav>
                                      </p:tavLst>
                                    </p:anim>
                                    <p:animEffect transition="in" filter="fade">
                                      <p:cBhvr>
                                        <p:cTn id="14" dur="500"/>
                                        <p:tgtEl>
                                          <p:spTgt spid="16386"/>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nodeType="clickEffect">
                                  <p:stCondLst>
                                    <p:cond delay="0"/>
                                  </p:stCondLst>
                                  <p:childTnLst>
                                    <p:set>
                                      <p:cBhvr>
                                        <p:cTn id="18" dur="1" fill="hold">
                                          <p:stCondLst>
                                            <p:cond delay="0"/>
                                          </p:stCondLst>
                                        </p:cTn>
                                        <p:tgtEl>
                                          <p:spTgt spid="16387"/>
                                        </p:tgtEl>
                                        <p:attrNameLst>
                                          <p:attrName>style.visibility</p:attrName>
                                        </p:attrNameLst>
                                      </p:cBhvr>
                                      <p:to>
                                        <p:strVal val="visible"/>
                                      </p:to>
                                    </p:set>
                                    <p:anim calcmode="lin" valueType="num">
                                      <p:cBhvr>
                                        <p:cTn id="19" dur="500" fill="hold"/>
                                        <p:tgtEl>
                                          <p:spTgt spid="16387"/>
                                        </p:tgtEl>
                                        <p:attrNameLst>
                                          <p:attrName>ppt_w</p:attrName>
                                        </p:attrNameLst>
                                      </p:cBhvr>
                                      <p:tavLst>
                                        <p:tav tm="0">
                                          <p:val>
                                            <p:fltVal val="0"/>
                                          </p:val>
                                        </p:tav>
                                        <p:tav tm="100000">
                                          <p:val>
                                            <p:strVal val="#ppt_w"/>
                                          </p:val>
                                        </p:tav>
                                      </p:tavLst>
                                    </p:anim>
                                    <p:anim calcmode="lin" valueType="num">
                                      <p:cBhvr>
                                        <p:cTn id="20" dur="500" fill="hold"/>
                                        <p:tgtEl>
                                          <p:spTgt spid="16387"/>
                                        </p:tgtEl>
                                        <p:attrNameLst>
                                          <p:attrName>ppt_h</p:attrName>
                                        </p:attrNameLst>
                                      </p:cBhvr>
                                      <p:tavLst>
                                        <p:tav tm="0">
                                          <p:val>
                                            <p:fltVal val="0"/>
                                          </p:val>
                                        </p:tav>
                                        <p:tav tm="100000">
                                          <p:val>
                                            <p:strVal val="#ppt_h"/>
                                          </p:val>
                                        </p:tav>
                                      </p:tavLst>
                                    </p:anim>
                                    <p:animEffect transition="in" filter="fade">
                                      <p:cBhvr>
                                        <p:cTn id="21" dur="500"/>
                                        <p:tgtEl>
                                          <p:spTgt spid="163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3568" y="908720"/>
            <a:ext cx="7776864" cy="1754326"/>
          </a:xfrm>
          <a:prstGeom prst="rect">
            <a:avLst/>
          </a:prstGeom>
          <a:noFill/>
        </p:spPr>
        <p:txBody>
          <a:bodyPr wrap="square" rtlCol="0">
            <a:spAutoFit/>
          </a:bodyPr>
          <a:lstStyle/>
          <a:p>
            <a:pPr>
              <a:lnSpc>
                <a:spcPct val="200000"/>
              </a:lnSpc>
            </a:pPr>
            <a:r>
              <a:rPr lang="en-US" altLang="zh-CN" b="1" smtClean="0">
                <a:solidFill>
                  <a:schemeClr val="accent5">
                    <a:lumMod val="50000"/>
                  </a:schemeClr>
                </a:solidFill>
                <a:latin typeface="微软雅黑" pitchFamily="34" charset="-122"/>
                <a:ea typeface="微软雅黑" pitchFamily="34" charset="-122"/>
              </a:rPr>
              <a:t>Pandas </a:t>
            </a:r>
            <a:r>
              <a:rPr lang="zh-CN" altLang="en-US" b="1" smtClean="0">
                <a:solidFill>
                  <a:schemeClr val="accent5">
                    <a:lumMod val="50000"/>
                  </a:schemeClr>
                </a:solidFill>
                <a:latin typeface="微软雅黑" pitchFamily="34" charset="-122"/>
                <a:ea typeface="微软雅黑" pitchFamily="34" charset="-122"/>
              </a:rPr>
              <a:t>数据框分组与聚合</a:t>
            </a:r>
            <a:endParaRPr lang="en-US" altLang="zh-CN" b="1" smtClean="0">
              <a:solidFill>
                <a:schemeClr val="accent5">
                  <a:lumMod val="50000"/>
                </a:schemeClr>
              </a:solidFill>
              <a:latin typeface="微软雅黑" pitchFamily="34" charset="-122"/>
              <a:ea typeface="微软雅黑" pitchFamily="34" charset="-122"/>
            </a:endParaRPr>
          </a:p>
          <a:p>
            <a:pPr indent="403225">
              <a:lnSpc>
                <a:spcPct val="150000"/>
              </a:lnSpc>
            </a:pPr>
            <a:r>
              <a:rPr lang="zh-CN" altLang="en-US" sz="1600">
                <a:solidFill>
                  <a:schemeClr val="accent5">
                    <a:lumMod val="75000"/>
                  </a:schemeClr>
                </a:solidFill>
                <a:latin typeface="微软雅黑" pitchFamily="34" charset="-122"/>
                <a:ea typeface="微软雅黑" pitchFamily="34" charset="-122"/>
              </a:rPr>
              <a:t>在许多情况下，我们将数据分成多个集合，并在每个子集上应用一些</a:t>
            </a:r>
            <a:r>
              <a:rPr lang="zh-CN" altLang="en-US" sz="1600" smtClean="0">
                <a:solidFill>
                  <a:schemeClr val="accent5">
                    <a:lumMod val="75000"/>
                  </a:schemeClr>
                </a:solidFill>
                <a:latin typeface="微软雅黑" pitchFamily="34" charset="-122"/>
                <a:ea typeface="微软雅黑" pitchFamily="34" charset="-122"/>
              </a:rPr>
              <a:t>函数来执行聚合</a:t>
            </a:r>
            <a:r>
              <a:rPr lang="zh-CN" altLang="en-US" sz="1600">
                <a:solidFill>
                  <a:schemeClr val="accent5">
                    <a:lumMod val="75000"/>
                  </a:schemeClr>
                </a:solidFill>
                <a:latin typeface="微软雅黑" pitchFamily="34" charset="-122"/>
                <a:ea typeface="微软雅黑" pitchFamily="34" charset="-122"/>
              </a:rPr>
              <a:t>、</a:t>
            </a:r>
            <a:r>
              <a:rPr lang="zh-CN" altLang="en-US" sz="1600" smtClean="0">
                <a:solidFill>
                  <a:schemeClr val="accent5">
                    <a:lumMod val="75000"/>
                  </a:schemeClr>
                </a:solidFill>
                <a:latin typeface="微软雅黑" pitchFamily="34" charset="-122"/>
                <a:ea typeface="微软雅黑" pitchFamily="34" charset="-122"/>
              </a:rPr>
              <a:t>转换、过滤等操作。</a:t>
            </a:r>
            <a:r>
              <a:rPr lang="en-US" altLang="zh-CN" sz="1600" smtClean="0">
                <a:solidFill>
                  <a:schemeClr val="accent5">
                    <a:lumMod val="75000"/>
                  </a:schemeClr>
                </a:solidFill>
                <a:latin typeface="微软雅黑" pitchFamily="34" charset="-122"/>
                <a:ea typeface="微软雅黑" pitchFamily="34" charset="-122"/>
              </a:rPr>
              <a:t>Pandas</a:t>
            </a:r>
            <a:r>
              <a:rPr lang="zh-CN" altLang="en-US" sz="1600" smtClean="0">
                <a:solidFill>
                  <a:schemeClr val="accent5">
                    <a:lumMod val="75000"/>
                  </a:schemeClr>
                </a:solidFill>
                <a:latin typeface="微软雅黑" pitchFamily="34" charset="-122"/>
                <a:ea typeface="微软雅黑" pitchFamily="34" charset="-122"/>
              </a:rPr>
              <a:t>中用于实现这些功能的类是</a:t>
            </a:r>
            <a:r>
              <a:rPr lang="en-US" altLang="zh-CN" sz="1600" smtClean="0">
                <a:solidFill>
                  <a:schemeClr val="accent5">
                    <a:lumMod val="75000"/>
                  </a:schemeClr>
                </a:solidFill>
                <a:latin typeface="微软雅黑" pitchFamily="34" charset="-122"/>
                <a:ea typeface="微软雅黑" pitchFamily="34" charset="-122"/>
              </a:rPr>
              <a:t>DataFrameGroupBy</a:t>
            </a:r>
            <a:r>
              <a:rPr lang="zh-CN" altLang="en-US" sz="1600" smtClean="0">
                <a:solidFill>
                  <a:schemeClr val="accent5">
                    <a:lumMod val="75000"/>
                  </a:schemeClr>
                </a:solidFill>
                <a:latin typeface="微软雅黑" pitchFamily="34" charset="-122"/>
                <a:ea typeface="微软雅黑" pitchFamily="34" charset="-122"/>
              </a:rPr>
              <a:t>，我们可通过</a:t>
            </a:r>
            <a:r>
              <a:rPr lang="en-US" altLang="zh-CN" sz="1600" smtClean="0">
                <a:solidFill>
                  <a:schemeClr val="accent5">
                    <a:lumMod val="75000"/>
                  </a:schemeClr>
                </a:solidFill>
                <a:latin typeface="微软雅黑" pitchFamily="34" charset="-122"/>
                <a:ea typeface="微软雅黑" pitchFamily="34" charset="-122"/>
              </a:rPr>
              <a:t>groupby</a:t>
            </a:r>
            <a:r>
              <a:rPr lang="zh-CN" altLang="en-US" sz="1600" smtClean="0">
                <a:solidFill>
                  <a:schemeClr val="accent5">
                    <a:lumMod val="75000"/>
                  </a:schemeClr>
                </a:solidFill>
                <a:latin typeface="微软雅黑" pitchFamily="34" charset="-122"/>
                <a:ea typeface="微软雅黑" pitchFamily="34" charset="-122"/>
              </a:rPr>
              <a:t>方法针对某个数据框构造一个</a:t>
            </a:r>
            <a:r>
              <a:rPr lang="en-US" altLang="zh-CN" sz="1600" smtClean="0">
                <a:solidFill>
                  <a:schemeClr val="accent5">
                    <a:lumMod val="75000"/>
                  </a:schemeClr>
                </a:solidFill>
                <a:latin typeface="微软雅黑" pitchFamily="34" charset="-122"/>
                <a:ea typeface="微软雅黑" pitchFamily="34" charset="-122"/>
              </a:rPr>
              <a:t>DataFrameGroupBy</a:t>
            </a:r>
            <a:r>
              <a:rPr lang="zh-CN" altLang="en-US" sz="1600">
                <a:solidFill>
                  <a:schemeClr val="accent5">
                    <a:lumMod val="75000"/>
                  </a:schemeClr>
                </a:solidFill>
                <a:latin typeface="微软雅黑" pitchFamily="34" charset="-122"/>
                <a:ea typeface="微软雅黑" pitchFamily="34" charset="-122"/>
              </a:rPr>
              <a:t>对象</a:t>
            </a:r>
            <a:r>
              <a:rPr lang="zh-CN" altLang="en-US" sz="1600" smtClean="0">
                <a:solidFill>
                  <a:schemeClr val="accent5">
                    <a:lumMod val="75000"/>
                  </a:schemeClr>
                </a:solidFill>
                <a:latin typeface="微软雅黑" pitchFamily="34" charset="-122"/>
                <a:ea typeface="微软雅黑" pitchFamily="34" charset="-122"/>
              </a:rPr>
              <a:t>。</a:t>
            </a:r>
            <a:endParaRPr lang="en-US" altLang="zh-CN" sz="1600" smtClean="0">
              <a:solidFill>
                <a:schemeClr val="accent5">
                  <a:lumMod val="75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28483653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randombar(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randombar(horizontal)">
                                      <p:cBhvr>
                                        <p:cTn id="12"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3568" y="908720"/>
            <a:ext cx="7776864" cy="562783"/>
          </a:xfrm>
          <a:prstGeom prst="rect">
            <a:avLst/>
          </a:prstGeom>
          <a:noFill/>
        </p:spPr>
        <p:txBody>
          <a:bodyPr wrap="square" rtlCol="0">
            <a:spAutoFit/>
          </a:bodyPr>
          <a:lstStyle/>
          <a:p>
            <a:pPr>
              <a:lnSpc>
                <a:spcPct val="200000"/>
              </a:lnSpc>
            </a:pPr>
            <a:r>
              <a:rPr lang="en-US" altLang="zh-CN" b="1" smtClean="0">
                <a:solidFill>
                  <a:schemeClr val="accent5">
                    <a:lumMod val="50000"/>
                  </a:schemeClr>
                </a:solidFill>
                <a:latin typeface="微软雅黑" pitchFamily="34" charset="-122"/>
                <a:ea typeface="微软雅黑" pitchFamily="34" charset="-122"/>
              </a:rPr>
              <a:t>Pandas </a:t>
            </a:r>
            <a:r>
              <a:rPr lang="zh-CN" altLang="en-US" b="1" smtClean="0">
                <a:solidFill>
                  <a:schemeClr val="accent5">
                    <a:lumMod val="50000"/>
                  </a:schemeClr>
                </a:solidFill>
                <a:latin typeface="微软雅黑" pitchFamily="34" charset="-122"/>
                <a:ea typeface="微软雅黑" pitchFamily="34" charset="-122"/>
              </a:rPr>
              <a:t>数据框分组与聚合</a:t>
            </a:r>
            <a:r>
              <a:rPr lang="en-US" altLang="zh-CN" b="1" smtClean="0">
                <a:solidFill>
                  <a:schemeClr val="accent5">
                    <a:lumMod val="50000"/>
                  </a:schemeClr>
                </a:solidFill>
                <a:latin typeface="微软雅黑" pitchFamily="34" charset="-122"/>
                <a:ea typeface="微软雅黑" pitchFamily="34" charset="-122"/>
              </a:rPr>
              <a:t>-</a:t>
            </a:r>
            <a:r>
              <a:rPr lang="zh-CN" altLang="en-US" b="1" smtClean="0">
                <a:solidFill>
                  <a:schemeClr val="accent5">
                    <a:lumMod val="50000"/>
                  </a:schemeClr>
                </a:solidFill>
                <a:latin typeface="微软雅黑" pitchFamily="34" charset="-122"/>
                <a:ea typeface="微软雅黑" pitchFamily="34" charset="-122"/>
              </a:rPr>
              <a:t>例</a:t>
            </a:r>
            <a:endParaRPr lang="en-US" altLang="zh-CN" b="1" smtClean="0">
              <a:solidFill>
                <a:schemeClr val="accent5">
                  <a:lumMod val="50000"/>
                </a:schemeClr>
              </a:solidFill>
              <a:latin typeface="微软雅黑" pitchFamily="34" charset="-122"/>
              <a:ea typeface="微软雅黑" pitchFamily="34" charset="-122"/>
            </a:endParaRPr>
          </a:p>
        </p:txBody>
      </p:sp>
      <p:pic>
        <p:nvPicPr>
          <p:cNvPr id="17413"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4492" y="1556793"/>
            <a:ext cx="3414370" cy="27218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414" name="Picture 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34491" y="4365104"/>
            <a:ext cx="3414371" cy="23308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415"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44008" y="1556792"/>
            <a:ext cx="3456384" cy="35950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869005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randombar(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nodeType="clickEffect">
                                  <p:stCondLst>
                                    <p:cond delay="0"/>
                                  </p:stCondLst>
                                  <p:childTnLst>
                                    <p:set>
                                      <p:cBhvr>
                                        <p:cTn id="11" dur="1" fill="hold">
                                          <p:stCondLst>
                                            <p:cond delay="0"/>
                                          </p:stCondLst>
                                        </p:cTn>
                                        <p:tgtEl>
                                          <p:spTgt spid="17413"/>
                                        </p:tgtEl>
                                        <p:attrNameLst>
                                          <p:attrName>style.visibility</p:attrName>
                                        </p:attrNameLst>
                                      </p:cBhvr>
                                      <p:to>
                                        <p:strVal val="visible"/>
                                      </p:to>
                                    </p:set>
                                    <p:anim calcmode="lin" valueType="num">
                                      <p:cBhvr>
                                        <p:cTn id="12" dur="500" fill="hold"/>
                                        <p:tgtEl>
                                          <p:spTgt spid="17413"/>
                                        </p:tgtEl>
                                        <p:attrNameLst>
                                          <p:attrName>ppt_w</p:attrName>
                                        </p:attrNameLst>
                                      </p:cBhvr>
                                      <p:tavLst>
                                        <p:tav tm="0">
                                          <p:val>
                                            <p:fltVal val="0"/>
                                          </p:val>
                                        </p:tav>
                                        <p:tav tm="100000">
                                          <p:val>
                                            <p:strVal val="#ppt_w"/>
                                          </p:val>
                                        </p:tav>
                                      </p:tavLst>
                                    </p:anim>
                                    <p:anim calcmode="lin" valueType="num">
                                      <p:cBhvr>
                                        <p:cTn id="13" dur="500" fill="hold"/>
                                        <p:tgtEl>
                                          <p:spTgt spid="17413"/>
                                        </p:tgtEl>
                                        <p:attrNameLst>
                                          <p:attrName>ppt_h</p:attrName>
                                        </p:attrNameLst>
                                      </p:cBhvr>
                                      <p:tavLst>
                                        <p:tav tm="0">
                                          <p:val>
                                            <p:fltVal val="0"/>
                                          </p:val>
                                        </p:tav>
                                        <p:tav tm="100000">
                                          <p:val>
                                            <p:strVal val="#ppt_h"/>
                                          </p:val>
                                        </p:tav>
                                      </p:tavLst>
                                    </p:anim>
                                    <p:animEffect transition="in" filter="fade">
                                      <p:cBhvr>
                                        <p:cTn id="14" dur="500"/>
                                        <p:tgtEl>
                                          <p:spTgt spid="17413"/>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nodeType="clickEffect">
                                  <p:stCondLst>
                                    <p:cond delay="0"/>
                                  </p:stCondLst>
                                  <p:childTnLst>
                                    <p:set>
                                      <p:cBhvr>
                                        <p:cTn id="18" dur="1" fill="hold">
                                          <p:stCondLst>
                                            <p:cond delay="0"/>
                                          </p:stCondLst>
                                        </p:cTn>
                                        <p:tgtEl>
                                          <p:spTgt spid="17414"/>
                                        </p:tgtEl>
                                        <p:attrNameLst>
                                          <p:attrName>style.visibility</p:attrName>
                                        </p:attrNameLst>
                                      </p:cBhvr>
                                      <p:to>
                                        <p:strVal val="visible"/>
                                      </p:to>
                                    </p:set>
                                    <p:anim calcmode="lin" valueType="num">
                                      <p:cBhvr>
                                        <p:cTn id="19" dur="500" fill="hold"/>
                                        <p:tgtEl>
                                          <p:spTgt spid="17414"/>
                                        </p:tgtEl>
                                        <p:attrNameLst>
                                          <p:attrName>ppt_w</p:attrName>
                                        </p:attrNameLst>
                                      </p:cBhvr>
                                      <p:tavLst>
                                        <p:tav tm="0">
                                          <p:val>
                                            <p:fltVal val="0"/>
                                          </p:val>
                                        </p:tav>
                                        <p:tav tm="100000">
                                          <p:val>
                                            <p:strVal val="#ppt_w"/>
                                          </p:val>
                                        </p:tav>
                                      </p:tavLst>
                                    </p:anim>
                                    <p:anim calcmode="lin" valueType="num">
                                      <p:cBhvr>
                                        <p:cTn id="20" dur="500" fill="hold"/>
                                        <p:tgtEl>
                                          <p:spTgt spid="17414"/>
                                        </p:tgtEl>
                                        <p:attrNameLst>
                                          <p:attrName>ppt_h</p:attrName>
                                        </p:attrNameLst>
                                      </p:cBhvr>
                                      <p:tavLst>
                                        <p:tav tm="0">
                                          <p:val>
                                            <p:fltVal val="0"/>
                                          </p:val>
                                        </p:tav>
                                        <p:tav tm="100000">
                                          <p:val>
                                            <p:strVal val="#ppt_h"/>
                                          </p:val>
                                        </p:tav>
                                      </p:tavLst>
                                    </p:anim>
                                    <p:animEffect transition="in" filter="fade">
                                      <p:cBhvr>
                                        <p:cTn id="21" dur="500"/>
                                        <p:tgtEl>
                                          <p:spTgt spid="17414"/>
                                        </p:tgtEl>
                                      </p:cBhvr>
                                    </p:animEffect>
                                  </p:childTnLst>
                                </p:cTn>
                              </p:par>
                            </p:childTnLst>
                          </p:cTn>
                        </p:par>
                      </p:childTnLst>
                    </p:cTn>
                  </p:par>
                  <p:par>
                    <p:cTn id="22" fill="hold">
                      <p:stCondLst>
                        <p:cond delay="indefinite"/>
                      </p:stCondLst>
                      <p:childTnLst>
                        <p:par>
                          <p:cTn id="23" fill="hold">
                            <p:stCondLst>
                              <p:cond delay="0"/>
                            </p:stCondLst>
                            <p:childTnLst>
                              <p:par>
                                <p:cTn id="24" presetID="53" presetClass="entr" presetSubtype="16" fill="hold" nodeType="clickEffect">
                                  <p:stCondLst>
                                    <p:cond delay="0"/>
                                  </p:stCondLst>
                                  <p:childTnLst>
                                    <p:set>
                                      <p:cBhvr>
                                        <p:cTn id="25" dur="1" fill="hold">
                                          <p:stCondLst>
                                            <p:cond delay="0"/>
                                          </p:stCondLst>
                                        </p:cTn>
                                        <p:tgtEl>
                                          <p:spTgt spid="17415"/>
                                        </p:tgtEl>
                                        <p:attrNameLst>
                                          <p:attrName>style.visibility</p:attrName>
                                        </p:attrNameLst>
                                      </p:cBhvr>
                                      <p:to>
                                        <p:strVal val="visible"/>
                                      </p:to>
                                    </p:set>
                                    <p:anim calcmode="lin" valueType="num">
                                      <p:cBhvr>
                                        <p:cTn id="26" dur="500" fill="hold"/>
                                        <p:tgtEl>
                                          <p:spTgt spid="17415"/>
                                        </p:tgtEl>
                                        <p:attrNameLst>
                                          <p:attrName>ppt_w</p:attrName>
                                        </p:attrNameLst>
                                      </p:cBhvr>
                                      <p:tavLst>
                                        <p:tav tm="0">
                                          <p:val>
                                            <p:fltVal val="0"/>
                                          </p:val>
                                        </p:tav>
                                        <p:tav tm="100000">
                                          <p:val>
                                            <p:strVal val="#ppt_w"/>
                                          </p:val>
                                        </p:tav>
                                      </p:tavLst>
                                    </p:anim>
                                    <p:anim calcmode="lin" valueType="num">
                                      <p:cBhvr>
                                        <p:cTn id="27" dur="500" fill="hold"/>
                                        <p:tgtEl>
                                          <p:spTgt spid="17415"/>
                                        </p:tgtEl>
                                        <p:attrNameLst>
                                          <p:attrName>ppt_h</p:attrName>
                                        </p:attrNameLst>
                                      </p:cBhvr>
                                      <p:tavLst>
                                        <p:tav tm="0">
                                          <p:val>
                                            <p:fltVal val="0"/>
                                          </p:val>
                                        </p:tav>
                                        <p:tav tm="100000">
                                          <p:val>
                                            <p:strVal val="#ppt_h"/>
                                          </p:val>
                                        </p:tav>
                                      </p:tavLst>
                                    </p:anim>
                                    <p:animEffect transition="in" filter="fade">
                                      <p:cBhvr>
                                        <p:cTn id="28" dur="500"/>
                                        <p:tgtEl>
                                          <p:spTgt spid="174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3568" y="908720"/>
            <a:ext cx="7776864" cy="1754326"/>
          </a:xfrm>
          <a:prstGeom prst="rect">
            <a:avLst/>
          </a:prstGeom>
          <a:noFill/>
        </p:spPr>
        <p:txBody>
          <a:bodyPr wrap="square" rtlCol="0">
            <a:spAutoFit/>
          </a:bodyPr>
          <a:lstStyle/>
          <a:p>
            <a:pPr>
              <a:lnSpc>
                <a:spcPct val="200000"/>
              </a:lnSpc>
            </a:pPr>
            <a:r>
              <a:rPr lang="en-US" altLang="zh-CN" b="1" smtClean="0">
                <a:solidFill>
                  <a:schemeClr val="accent5">
                    <a:lumMod val="50000"/>
                  </a:schemeClr>
                </a:solidFill>
                <a:latin typeface="微软雅黑" pitchFamily="34" charset="-122"/>
                <a:ea typeface="微软雅黑" pitchFamily="34" charset="-122"/>
              </a:rPr>
              <a:t>Pandas </a:t>
            </a:r>
            <a:r>
              <a:rPr lang="zh-CN" altLang="en-US" b="1" smtClean="0">
                <a:solidFill>
                  <a:schemeClr val="accent5">
                    <a:lumMod val="50000"/>
                  </a:schemeClr>
                </a:solidFill>
                <a:latin typeface="微软雅黑" pitchFamily="34" charset="-122"/>
                <a:ea typeface="微软雅黑" pitchFamily="34" charset="-122"/>
              </a:rPr>
              <a:t>日期序列</a:t>
            </a:r>
            <a:endParaRPr lang="en-US" altLang="zh-CN" b="1" smtClean="0">
              <a:solidFill>
                <a:schemeClr val="accent5">
                  <a:lumMod val="50000"/>
                </a:schemeClr>
              </a:solidFill>
              <a:latin typeface="微软雅黑" pitchFamily="34" charset="-122"/>
              <a:ea typeface="微软雅黑" pitchFamily="34" charset="-122"/>
            </a:endParaRPr>
          </a:p>
          <a:p>
            <a:pPr indent="403225">
              <a:lnSpc>
                <a:spcPct val="150000"/>
              </a:lnSpc>
            </a:pPr>
            <a:r>
              <a:rPr lang="zh-CN" altLang="en-US" sz="1600" smtClean="0">
                <a:solidFill>
                  <a:schemeClr val="accent5">
                    <a:lumMod val="75000"/>
                  </a:schemeClr>
                </a:solidFill>
                <a:latin typeface="微软雅黑" pitchFamily="34" charset="-122"/>
                <a:ea typeface="微软雅黑" pitchFamily="34" charset="-122"/>
              </a:rPr>
              <a:t>日常生活中，处理含有时间序列的数据是必不可少的。</a:t>
            </a:r>
            <a:r>
              <a:rPr lang="en-US" altLang="zh-CN" sz="1600" smtClean="0">
                <a:solidFill>
                  <a:schemeClr val="accent5">
                    <a:lumMod val="75000"/>
                  </a:schemeClr>
                </a:solidFill>
                <a:latin typeface="微软雅黑" pitchFamily="34" charset="-122"/>
                <a:ea typeface="微软雅黑" pitchFamily="34" charset="-122"/>
              </a:rPr>
              <a:t>Pandas</a:t>
            </a:r>
            <a:r>
              <a:rPr lang="zh-CN" altLang="en-US" sz="1600">
                <a:solidFill>
                  <a:schemeClr val="accent5">
                    <a:lumMod val="75000"/>
                  </a:schemeClr>
                </a:solidFill>
                <a:latin typeface="微软雅黑" pitchFamily="34" charset="-122"/>
                <a:ea typeface="微软雅黑" pitchFamily="34" charset="-122"/>
              </a:rPr>
              <a:t>提供了一套日期函数可以帮助我们划分日期区间、对时序</a:t>
            </a:r>
            <a:r>
              <a:rPr lang="zh-CN" altLang="en-US" sz="1600" smtClean="0">
                <a:solidFill>
                  <a:schemeClr val="accent5">
                    <a:lumMod val="75000"/>
                  </a:schemeClr>
                </a:solidFill>
                <a:latin typeface="微软雅黑" pitchFamily="34" charset="-122"/>
                <a:ea typeface="微软雅黑" pitchFamily="34" charset="-122"/>
              </a:rPr>
              <a:t>数据分频重采样以及日期的</a:t>
            </a:r>
            <a:r>
              <a:rPr lang="zh-CN" altLang="en-US" sz="1600">
                <a:solidFill>
                  <a:schemeClr val="accent5">
                    <a:lumMod val="75000"/>
                  </a:schemeClr>
                </a:solidFill>
                <a:latin typeface="微软雅黑" pitchFamily="34" charset="-122"/>
                <a:ea typeface="微软雅黑" pitchFamily="34" charset="-122"/>
              </a:rPr>
              <a:t>算术</a:t>
            </a:r>
            <a:r>
              <a:rPr lang="zh-CN" altLang="en-US" sz="1600" smtClean="0">
                <a:solidFill>
                  <a:schemeClr val="accent5">
                    <a:lumMod val="75000"/>
                  </a:schemeClr>
                </a:solidFill>
                <a:latin typeface="微软雅黑" pitchFamily="34" charset="-122"/>
                <a:ea typeface="微软雅黑" pitchFamily="34" charset="-122"/>
              </a:rPr>
              <a:t>运算</a:t>
            </a:r>
            <a:r>
              <a:rPr lang="zh-CN" altLang="en-US" sz="1600">
                <a:solidFill>
                  <a:schemeClr val="accent5">
                    <a:lumMod val="75000"/>
                  </a:schemeClr>
                </a:solidFill>
                <a:latin typeface="微软雅黑" pitchFamily="34" charset="-122"/>
                <a:ea typeface="微软雅黑" pitchFamily="34" charset="-122"/>
              </a:rPr>
              <a:t>等功能</a:t>
            </a:r>
            <a:r>
              <a:rPr lang="zh-CN" altLang="en-US" sz="1600" smtClean="0">
                <a:solidFill>
                  <a:schemeClr val="accent5">
                    <a:lumMod val="75000"/>
                  </a:schemeClr>
                </a:solidFill>
                <a:latin typeface="微软雅黑" pitchFamily="34" charset="-122"/>
                <a:ea typeface="微软雅黑" pitchFamily="34" charset="-122"/>
              </a:rPr>
              <a:t>。</a:t>
            </a:r>
            <a:endParaRPr lang="en-US" altLang="zh-CN" sz="1600" smtClean="0">
              <a:solidFill>
                <a:schemeClr val="accent5">
                  <a:lumMod val="75000"/>
                </a:schemeClr>
              </a:solidFill>
              <a:latin typeface="微软雅黑" pitchFamily="34" charset="-122"/>
              <a:ea typeface="微软雅黑" pitchFamily="34" charset="-122"/>
            </a:endParaRPr>
          </a:p>
          <a:p>
            <a:pPr indent="403225">
              <a:lnSpc>
                <a:spcPct val="150000"/>
              </a:lnSpc>
            </a:pPr>
            <a:r>
              <a:rPr lang="zh-CN" altLang="en-US" sz="1600" smtClean="0">
                <a:solidFill>
                  <a:schemeClr val="accent5">
                    <a:lumMod val="75000"/>
                  </a:schemeClr>
                </a:solidFill>
                <a:latin typeface="微软雅黑" pitchFamily="34" charset="-122"/>
                <a:ea typeface="微软雅黑" pitchFamily="34" charset="-122"/>
              </a:rPr>
              <a:t>下面通过实例来了解日期序列函数的相关用法：</a:t>
            </a:r>
            <a:endParaRPr lang="en-US" altLang="zh-CN" sz="1600" smtClean="0">
              <a:solidFill>
                <a:schemeClr val="accent5">
                  <a:lumMod val="75000"/>
                </a:schemeClr>
              </a:solidFill>
              <a:latin typeface="微软雅黑" pitchFamily="34" charset="-122"/>
              <a:ea typeface="微软雅黑" pitchFamily="34" charset="-122"/>
            </a:endParaRP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7266" y="2792037"/>
            <a:ext cx="3214694" cy="2456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16016" y="2792037"/>
            <a:ext cx="3456384" cy="3412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360428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randombar(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randombar(horizontal)">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randombar(horizontal)">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3" presetClass="entr" presetSubtype="16" fill="hold" nodeType="clickEffect">
                                  <p:stCondLst>
                                    <p:cond delay="0"/>
                                  </p:stCondLst>
                                  <p:childTnLst>
                                    <p:set>
                                      <p:cBhvr>
                                        <p:cTn id="21" dur="1" fill="hold">
                                          <p:stCondLst>
                                            <p:cond delay="0"/>
                                          </p:stCondLst>
                                        </p:cTn>
                                        <p:tgtEl>
                                          <p:spTgt spid="1027"/>
                                        </p:tgtEl>
                                        <p:attrNameLst>
                                          <p:attrName>style.visibility</p:attrName>
                                        </p:attrNameLst>
                                      </p:cBhvr>
                                      <p:to>
                                        <p:strVal val="visible"/>
                                      </p:to>
                                    </p:set>
                                    <p:anim calcmode="lin" valueType="num">
                                      <p:cBhvr>
                                        <p:cTn id="22" dur="500" fill="hold"/>
                                        <p:tgtEl>
                                          <p:spTgt spid="1027"/>
                                        </p:tgtEl>
                                        <p:attrNameLst>
                                          <p:attrName>ppt_w</p:attrName>
                                        </p:attrNameLst>
                                      </p:cBhvr>
                                      <p:tavLst>
                                        <p:tav tm="0">
                                          <p:val>
                                            <p:fltVal val="0"/>
                                          </p:val>
                                        </p:tav>
                                        <p:tav tm="100000">
                                          <p:val>
                                            <p:strVal val="#ppt_w"/>
                                          </p:val>
                                        </p:tav>
                                      </p:tavLst>
                                    </p:anim>
                                    <p:anim calcmode="lin" valueType="num">
                                      <p:cBhvr>
                                        <p:cTn id="23" dur="500" fill="hold"/>
                                        <p:tgtEl>
                                          <p:spTgt spid="1027"/>
                                        </p:tgtEl>
                                        <p:attrNameLst>
                                          <p:attrName>ppt_h</p:attrName>
                                        </p:attrNameLst>
                                      </p:cBhvr>
                                      <p:tavLst>
                                        <p:tav tm="0">
                                          <p:val>
                                            <p:fltVal val="0"/>
                                          </p:val>
                                        </p:tav>
                                        <p:tav tm="100000">
                                          <p:val>
                                            <p:strVal val="#ppt_h"/>
                                          </p:val>
                                        </p:tav>
                                      </p:tavLst>
                                    </p:anim>
                                    <p:animEffect transition="in" filter="fade">
                                      <p:cBhvr>
                                        <p:cTn id="24" dur="500"/>
                                        <p:tgtEl>
                                          <p:spTgt spid="1027"/>
                                        </p:tgtEl>
                                      </p:cBhvr>
                                    </p:animEffect>
                                  </p:childTnLst>
                                </p:cTn>
                              </p:par>
                            </p:childTnLst>
                          </p:cTn>
                        </p:par>
                      </p:childTnLst>
                    </p:cTn>
                  </p:par>
                  <p:par>
                    <p:cTn id="25" fill="hold">
                      <p:stCondLst>
                        <p:cond delay="indefinite"/>
                      </p:stCondLst>
                      <p:childTnLst>
                        <p:par>
                          <p:cTn id="26" fill="hold">
                            <p:stCondLst>
                              <p:cond delay="0"/>
                            </p:stCondLst>
                            <p:childTnLst>
                              <p:par>
                                <p:cTn id="27" presetID="53" presetClass="entr" presetSubtype="16" fill="hold" nodeType="clickEffect">
                                  <p:stCondLst>
                                    <p:cond delay="0"/>
                                  </p:stCondLst>
                                  <p:childTnLst>
                                    <p:set>
                                      <p:cBhvr>
                                        <p:cTn id="28" dur="1" fill="hold">
                                          <p:stCondLst>
                                            <p:cond delay="0"/>
                                          </p:stCondLst>
                                        </p:cTn>
                                        <p:tgtEl>
                                          <p:spTgt spid="1028"/>
                                        </p:tgtEl>
                                        <p:attrNameLst>
                                          <p:attrName>style.visibility</p:attrName>
                                        </p:attrNameLst>
                                      </p:cBhvr>
                                      <p:to>
                                        <p:strVal val="visible"/>
                                      </p:to>
                                    </p:set>
                                    <p:anim calcmode="lin" valueType="num">
                                      <p:cBhvr>
                                        <p:cTn id="29" dur="500" fill="hold"/>
                                        <p:tgtEl>
                                          <p:spTgt spid="1028"/>
                                        </p:tgtEl>
                                        <p:attrNameLst>
                                          <p:attrName>ppt_w</p:attrName>
                                        </p:attrNameLst>
                                      </p:cBhvr>
                                      <p:tavLst>
                                        <p:tav tm="0">
                                          <p:val>
                                            <p:fltVal val="0"/>
                                          </p:val>
                                        </p:tav>
                                        <p:tav tm="100000">
                                          <p:val>
                                            <p:strVal val="#ppt_w"/>
                                          </p:val>
                                        </p:tav>
                                      </p:tavLst>
                                    </p:anim>
                                    <p:anim calcmode="lin" valueType="num">
                                      <p:cBhvr>
                                        <p:cTn id="30" dur="500" fill="hold"/>
                                        <p:tgtEl>
                                          <p:spTgt spid="1028"/>
                                        </p:tgtEl>
                                        <p:attrNameLst>
                                          <p:attrName>ppt_h</p:attrName>
                                        </p:attrNameLst>
                                      </p:cBhvr>
                                      <p:tavLst>
                                        <p:tav tm="0">
                                          <p:val>
                                            <p:fltVal val="0"/>
                                          </p:val>
                                        </p:tav>
                                        <p:tav tm="100000">
                                          <p:val>
                                            <p:strVal val="#ppt_h"/>
                                          </p:val>
                                        </p:tav>
                                      </p:tavLst>
                                    </p:anim>
                                    <p:animEffect transition="in" filter="fade">
                                      <p:cBhvr>
                                        <p:cTn id="31" dur="500"/>
                                        <p:tgtEl>
                                          <p:spTgt spid="10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3568" y="908720"/>
            <a:ext cx="7776864" cy="2123658"/>
          </a:xfrm>
          <a:prstGeom prst="rect">
            <a:avLst/>
          </a:prstGeom>
          <a:noFill/>
        </p:spPr>
        <p:txBody>
          <a:bodyPr wrap="square" rtlCol="0">
            <a:spAutoFit/>
          </a:bodyPr>
          <a:lstStyle/>
          <a:p>
            <a:pPr>
              <a:lnSpc>
                <a:spcPct val="200000"/>
              </a:lnSpc>
            </a:pPr>
            <a:r>
              <a:rPr lang="en-US" altLang="zh-CN" b="1" smtClean="0">
                <a:solidFill>
                  <a:schemeClr val="accent5">
                    <a:lumMod val="50000"/>
                  </a:schemeClr>
                </a:solidFill>
                <a:latin typeface="微软雅黑" pitchFamily="34" charset="-122"/>
                <a:ea typeface="微软雅黑" pitchFamily="34" charset="-122"/>
              </a:rPr>
              <a:t>Pandas </a:t>
            </a:r>
            <a:r>
              <a:rPr lang="zh-CN" altLang="en-US" b="1" smtClean="0">
                <a:solidFill>
                  <a:schemeClr val="accent5">
                    <a:lumMod val="50000"/>
                  </a:schemeClr>
                </a:solidFill>
                <a:latin typeface="微软雅黑" pitchFamily="34" charset="-122"/>
                <a:ea typeface="微软雅黑" pitchFamily="34" charset="-122"/>
              </a:rPr>
              <a:t>时间差</a:t>
            </a:r>
            <a:endParaRPr lang="en-US" altLang="zh-CN" b="1" smtClean="0">
              <a:solidFill>
                <a:schemeClr val="accent5">
                  <a:lumMod val="50000"/>
                </a:schemeClr>
              </a:solidFill>
              <a:latin typeface="微软雅黑" pitchFamily="34" charset="-122"/>
              <a:ea typeface="微软雅黑" pitchFamily="34" charset="-122"/>
            </a:endParaRPr>
          </a:p>
          <a:p>
            <a:pPr indent="403225">
              <a:lnSpc>
                <a:spcPct val="150000"/>
              </a:lnSpc>
            </a:pPr>
            <a:r>
              <a:rPr lang="zh-CN" altLang="en-US" sz="1600">
                <a:solidFill>
                  <a:schemeClr val="accent5">
                    <a:lumMod val="75000"/>
                  </a:schemeClr>
                </a:solidFill>
                <a:latin typeface="微软雅黑" pitchFamily="34" charset="-122"/>
                <a:ea typeface="微软雅黑" pitchFamily="34" charset="-122"/>
              </a:rPr>
              <a:t>时间差</a:t>
            </a:r>
            <a:r>
              <a:rPr lang="en-US" altLang="zh-CN" sz="1600">
                <a:solidFill>
                  <a:schemeClr val="accent5">
                    <a:lumMod val="75000"/>
                  </a:schemeClr>
                </a:solidFill>
                <a:latin typeface="微软雅黑" pitchFamily="34" charset="-122"/>
                <a:ea typeface="微软雅黑" pitchFamily="34" charset="-122"/>
              </a:rPr>
              <a:t>(Timedelta)</a:t>
            </a:r>
            <a:r>
              <a:rPr lang="zh-CN" altLang="en-US" sz="1600">
                <a:solidFill>
                  <a:schemeClr val="accent5">
                    <a:lumMod val="75000"/>
                  </a:schemeClr>
                </a:solidFill>
                <a:latin typeface="微软雅黑" pitchFamily="34" charset="-122"/>
                <a:ea typeface="微软雅黑" pitchFamily="34" charset="-122"/>
              </a:rPr>
              <a:t>是时间上</a:t>
            </a:r>
            <a:r>
              <a:rPr lang="zh-CN" altLang="en-US" sz="1600" smtClean="0">
                <a:solidFill>
                  <a:schemeClr val="accent5">
                    <a:lumMod val="75000"/>
                  </a:schemeClr>
                </a:solidFill>
                <a:latin typeface="微软雅黑" pitchFamily="34" charset="-122"/>
                <a:ea typeface="微软雅黑" pitchFamily="34" charset="-122"/>
              </a:rPr>
              <a:t>的间隔，可用不同</a:t>
            </a:r>
            <a:r>
              <a:rPr lang="zh-CN" altLang="en-US" sz="1600">
                <a:solidFill>
                  <a:schemeClr val="accent5">
                    <a:lumMod val="75000"/>
                  </a:schemeClr>
                </a:solidFill>
                <a:latin typeface="微软雅黑" pitchFamily="34" charset="-122"/>
                <a:ea typeface="微软雅黑" pitchFamily="34" charset="-122"/>
              </a:rPr>
              <a:t>的单位来</a:t>
            </a:r>
            <a:r>
              <a:rPr lang="zh-CN" altLang="en-US" sz="1600" smtClean="0">
                <a:solidFill>
                  <a:schemeClr val="accent5">
                    <a:lumMod val="75000"/>
                  </a:schemeClr>
                </a:solidFill>
                <a:latin typeface="微软雅黑" pitchFamily="34" charset="-122"/>
                <a:ea typeface="微软雅黑" pitchFamily="34" charset="-122"/>
              </a:rPr>
              <a:t>表示</a:t>
            </a:r>
            <a:r>
              <a:rPr lang="zh-CN" altLang="en-US" sz="1600">
                <a:solidFill>
                  <a:schemeClr val="accent5">
                    <a:lumMod val="75000"/>
                  </a:schemeClr>
                </a:solidFill>
                <a:latin typeface="微软雅黑" pitchFamily="34" charset="-122"/>
                <a:ea typeface="微软雅黑" pitchFamily="34" charset="-122"/>
              </a:rPr>
              <a:t>，</a:t>
            </a:r>
            <a:r>
              <a:rPr lang="zh-CN" altLang="en-US" sz="1600" smtClean="0">
                <a:solidFill>
                  <a:schemeClr val="accent5">
                    <a:lumMod val="75000"/>
                  </a:schemeClr>
                </a:solidFill>
                <a:latin typeface="微软雅黑" pitchFamily="34" charset="-122"/>
                <a:ea typeface="微软雅黑" pitchFamily="34" charset="-122"/>
              </a:rPr>
              <a:t>如</a:t>
            </a:r>
            <a:r>
              <a:rPr lang="zh-CN" altLang="en-US" sz="1600">
                <a:solidFill>
                  <a:schemeClr val="accent5">
                    <a:lumMod val="75000"/>
                  </a:schemeClr>
                </a:solidFill>
                <a:latin typeface="微软雅黑" pitchFamily="34" charset="-122"/>
                <a:ea typeface="微软雅黑" pitchFamily="34" charset="-122"/>
              </a:rPr>
              <a:t>：日，小时，分钟，秒。它们可以是正值，也可以是负值</a:t>
            </a:r>
            <a:r>
              <a:rPr lang="zh-CN" altLang="en-US" sz="1600" smtClean="0">
                <a:solidFill>
                  <a:schemeClr val="accent5">
                    <a:lumMod val="75000"/>
                  </a:schemeClr>
                </a:solidFill>
                <a:latin typeface="微软雅黑" pitchFamily="34" charset="-122"/>
                <a:ea typeface="微软雅黑" pitchFamily="34" charset="-122"/>
              </a:rPr>
              <a:t>。</a:t>
            </a:r>
            <a:r>
              <a:rPr lang="en-US" altLang="zh-CN" sz="1600" smtClean="0">
                <a:solidFill>
                  <a:schemeClr val="accent5">
                    <a:lumMod val="75000"/>
                  </a:schemeClr>
                </a:solidFill>
                <a:latin typeface="微软雅黑" pitchFamily="34" charset="-122"/>
                <a:ea typeface="微软雅黑" pitchFamily="34" charset="-122"/>
              </a:rPr>
              <a:t>Pandas</a:t>
            </a:r>
            <a:r>
              <a:rPr lang="zh-CN" altLang="en-US" sz="1600" smtClean="0">
                <a:solidFill>
                  <a:schemeClr val="accent5">
                    <a:lumMod val="75000"/>
                  </a:schemeClr>
                </a:solidFill>
                <a:latin typeface="微软雅黑" pitchFamily="34" charset="-122"/>
                <a:ea typeface="微软雅黑" pitchFamily="34" charset="-122"/>
              </a:rPr>
              <a:t>可以使用一个字符串或整数来创建</a:t>
            </a:r>
            <a:r>
              <a:rPr lang="en-US" altLang="zh-CN" sz="1600" smtClean="0">
                <a:solidFill>
                  <a:schemeClr val="accent5">
                    <a:lumMod val="75000"/>
                  </a:schemeClr>
                </a:solidFill>
                <a:latin typeface="微软雅黑" pitchFamily="34" charset="-122"/>
                <a:ea typeface="微软雅黑" pitchFamily="34" charset="-122"/>
              </a:rPr>
              <a:t>Timedelta</a:t>
            </a:r>
            <a:r>
              <a:rPr lang="zh-CN" altLang="en-US" sz="1600" smtClean="0">
                <a:solidFill>
                  <a:schemeClr val="accent5">
                    <a:lumMod val="75000"/>
                  </a:schemeClr>
                </a:solidFill>
                <a:latin typeface="微软雅黑" pitchFamily="34" charset="-122"/>
                <a:ea typeface="微软雅黑" pitchFamily="34" charset="-122"/>
              </a:rPr>
              <a:t>对象。下面通过实例演示时间差对象的创建以及时间的偏移、相加、相减操作。</a:t>
            </a:r>
            <a:endParaRPr lang="en-US" altLang="zh-CN" sz="1600" smtClean="0">
              <a:solidFill>
                <a:schemeClr val="accent5">
                  <a:lumMod val="75000"/>
                </a:schemeClr>
              </a:solidFill>
              <a:latin typeface="微软雅黑" pitchFamily="34" charset="-122"/>
              <a:ea typeface="微软雅黑" pitchFamily="34" charset="-122"/>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649" y="3140968"/>
            <a:ext cx="3600400" cy="23300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64088" y="3140968"/>
            <a:ext cx="2232248" cy="16944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288618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randombar(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randombar(horizontal)">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3" presetClass="entr" presetSubtype="16" fill="hold" nodeType="clickEffect">
                                  <p:stCondLst>
                                    <p:cond delay="0"/>
                                  </p:stCondLst>
                                  <p:childTnLst>
                                    <p:set>
                                      <p:cBhvr>
                                        <p:cTn id="16" dur="1" fill="hold">
                                          <p:stCondLst>
                                            <p:cond delay="0"/>
                                          </p:stCondLst>
                                        </p:cTn>
                                        <p:tgtEl>
                                          <p:spTgt spid="2050"/>
                                        </p:tgtEl>
                                        <p:attrNameLst>
                                          <p:attrName>style.visibility</p:attrName>
                                        </p:attrNameLst>
                                      </p:cBhvr>
                                      <p:to>
                                        <p:strVal val="visible"/>
                                      </p:to>
                                    </p:set>
                                    <p:anim calcmode="lin" valueType="num">
                                      <p:cBhvr>
                                        <p:cTn id="17" dur="500" fill="hold"/>
                                        <p:tgtEl>
                                          <p:spTgt spid="2050"/>
                                        </p:tgtEl>
                                        <p:attrNameLst>
                                          <p:attrName>ppt_w</p:attrName>
                                        </p:attrNameLst>
                                      </p:cBhvr>
                                      <p:tavLst>
                                        <p:tav tm="0">
                                          <p:val>
                                            <p:fltVal val="0"/>
                                          </p:val>
                                        </p:tav>
                                        <p:tav tm="100000">
                                          <p:val>
                                            <p:strVal val="#ppt_w"/>
                                          </p:val>
                                        </p:tav>
                                      </p:tavLst>
                                    </p:anim>
                                    <p:anim calcmode="lin" valueType="num">
                                      <p:cBhvr>
                                        <p:cTn id="18" dur="500" fill="hold"/>
                                        <p:tgtEl>
                                          <p:spTgt spid="2050"/>
                                        </p:tgtEl>
                                        <p:attrNameLst>
                                          <p:attrName>ppt_h</p:attrName>
                                        </p:attrNameLst>
                                      </p:cBhvr>
                                      <p:tavLst>
                                        <p:tav tm="0">
                                          <p:val>
                                            <p:fltVal val="0"/>
                                          </p:val>
                                        </p:tav>
                                        <p:tav tm="100000">
                                          <p:val>
                                            <p:strVal val="#ppt_h"/>
                                          </p:val>
                                        </p:tav>
                                      </p:tavLst>
                                    </p:anim>
                                    <p:animEffect transition="in" filter="fade">
                                      <p:cBhvr>
                                        <p:cTn id="19" dur="500"/>
                                        <p:tgtEl>
                                          <p:spTgt spid="2050"/>
                                        </p:tgtEl>
                                      </p:cBhvr>
                                    </p:animEffect>
                                  </p:childTnLst>
                                </p:cTn>
                              </p:par>
                            </p:childTnLst>
                          </p:cTn>
                        </p:par>
                      </p:childTnLst>
                    </p:cTn>
                  </p:par>
                  <p:par>
                    <p:cTn id="20" fill="hold">
                      <p:stCondLst>
                        <p:cond delay="indefinite"/>
                      </p:stCondLst>
                      <p:childTnLst>
                        <p:par>
                          <p:cTn id="21" fill="hold">
                            <p:stCondLst>
                              <p:cond delay="0"/>
                            </p:stCondLst>
                            <p:childTnLst>
                              <p:par>
                                <p:cTn id="22" presetID="53" presetClass="entr" presetSubtype="16" fill="hold" nodeType="clickEffect">
                                  <p:stCondLst>
                                    <p:cond delay="0"/>
                                  </p:stCondLst>
                                  <p:childTnLst>
                                    <p:set>
                                      <p:cBhvr>
                                        <p:cTn id="23" dur="1" fill="hold">
                                          <p:stCondLst>
                                            <p:cond delay="0"/>
                                          </p:stCondLst>
                                        </p:cTn>
                                        <p:tgtEl>
                                          <p:spTgt spid="2051"/>
                                        </p:tgtEl>
                                        <p:attrNameLst>
                                          <p:attrName>style.visibility</p:attrName>
                                        </p:attrNameLst>
                                      </p:cBhvr>
                                      <p:to>
                                        <p:strVal val="visible"/>
                                      </p:to>
                                    </p:set>
                                    <p:anim calcmode="lin" valueType="num">
                                      <p:cBhvr>
                                        <p:cTn id="24" dur="500" fill="hold"/>
                                        <p:tgtEl>
                                          <p:spTgt spid="2051"/>
                                        </p:tgtEl>
                                        <p:attrNameLst>
                                          <p:attrName>ppt_w</p:attrName>
                                        </p:attrNameLst>
                                      </p:cBhvr>
                                      <p:tavLst>
                                        <p:tav tm="0">
                                          <p:val>
                                            <p:fltVal val="0"/>
                                          </p:val>
                                        </p:tav>
                                        <p:tav tm="100000">
                                          <p:val>
                                            <p:strVal val="#ppt_w"/>
                                          </p:val>
                                        </p:tav>
                                      </p:tavLst>
                                    </p:anim>
                                    <p:anim calcmode="lin" valueType="num">
                                      <p:cBhvr>
                                        <p:cTn id="25" dur="500" fill="hold"/>
                                        <p:tgtEl>
                                          <p:spTgt spid="2051"/>
                                        </p:tgtEl>
                                        <p:attrNameLst>
                                          <p:attrName>ppt_h</p:attrName>
                                        </p:attrNameLst>
                                      </p:cBhvr>
                                      <p:tavLst>
                                        <p:tav tm="0">
                                          <p:val>
                                            <p:fltVal val="0"/>
                                          </p:val>
                                        </p:tav>
                                        <p:tav tm="100000">
                                          <p:val>
                                            <p:strVal val="#ppt_h"/>
                                          </p:val>
                                        </p:tav>
                                      </p:tavLst>
                                    </p:anim>
                                    <p:animEffect transition="in" filter="fade">
                                      <p:cBhvr>
                                        <p:cTn id="26" dur="500"/>
                                        <p:tgtEl>
                                          <p:spTgt spid="20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3568" y="908720"/>
            <a:ext cx="7776864" cy="2492990"/>
          </a:xfrm>
          <a:prstGeom prst="rect">
            <a:avLst/>
          </a:prstGeom>
          <a:noFill/>
        </p:spPr>
        <p:txBody>
          <a:bodyPr wrap="square" rtlCol="0">
            <a:spAutoFit/>
          </a:bodyPr>
          <a:lstStyle/>
          <a:p>
            <a:pPr>
              <a:lnSpc>
                <a:spcPct val="200000"/>
              </a:lnSpc>
            </a:pPr>
            <a:r>
              <a:rPr lang="en-US" altLang="zh-CN" b="1" smtClean="0">
                <a:solidFill>
                  <a:schemeClr val="accent5">
                    <a:lumMod val="50000"/>
                  </a:schemeClr>
                </a:solidFill>
                <a:latin typeface="微软雅黑" pitchFamily="34" charset="-122"/>
                <a:ea typeface="微软雅黑" pitchFamily="34" charset="-122"/>
              </a:rPr>
              <a:t>Pandas </a:t>
            </a:r>
            <a:r>
              <a:rPr lang="zh-CN" altLang="en-US" b="1" smtClean="0">
                <a:solidFill>
                  <a:schemeClr val="accent5">
                    <a:lumMod val="50000"/>
                  </a:schemeClr>
                </a:solidFill>
                <a:latin typeface="微软雅黑" pitchFamily="34" charset="-122"/>
                <a:ea typeface="微软雅黑" pitchFamily="34" charset="-122"/>
              </a:rPr>
              <a:t>缺失数据处理</a:t>
            </a:r>
            <a:endParaRPr lang="en-US" altLang="zh-CN" b="1" smtClean="0">
              <a:solidFill>
                <a:schemeClr val="accent5">
                  <a:lumMod val="50000"/>
                </a:schemeClr>
              </a:solidFill>
              <a:latin typeface="微软雅黑" pitchFamily="34" charset="-122"/>
              <a:ea typeface="微软雅黑" pitchFamily="34" charset="-122"/>
            </a:endParaRPr>
          </a:p>
          <a:p>
            <a:pPr indent="403225">
              <a:lnSpc>
                <a:spcPct val="150000"/>
              </a:lnSpc>
            </a:pPr>
            <a:r>
              <a:rPr lang="zh-CN" altLang="en-US" sz="1600">
                <a:solidFill>
                  <a:schemeClr val="accent5">
                    <a:lumMod val="75000"/>
                  </a:schemeClr>
                </a:solidFill>
                <a:latin typeface="微软雅黑" pitchFamily="34" charset="-122"/>
                <a:ea typeface="微软雅黑" pitchFamily="34" charset="-122"/>
              </a:rPr>
              <a:t>数据丢失</a:t>
            </a:r>
            <a:r>
              <a:rPr lang="en-US" altLang="zh-CN" sz="1600">
                <a:solidFill>
                  <a:schemeClr val="accent5">
                    <a:lumMod val="75000"/>
                  </a:schemeClr>
                </a:solidFill>
                <a:latin typeface="微软雅黑" pitchFamily="34" charset="-122"/>
                <a:ea typeface="微软雅黑" pitchFamily="34" charset="-122"/>
              </a:rPr>
              <a:t>(</a:t>
            </a:r>
            <a:r>
              <a:rPr lang="zh-CN" altLang="en-US" sz="1600">
                <a:solidFill>
                  <a:schemeClr val="accent5">
                    <a:lumMod val="75000"/>
                  </a:schemeClr>
                </a:solidFill>
                <a:latin typeface="微软雅黑" pitchFamily="34" charset="-122"/>
                <a:ea typeface="微软雅黑" pitchFamily="34" charset="-122"/>
              </a:rPr>
              <a:t>缺失</a:t>
            </a:r>
            <a:r>
              <a:rPr lang="en-US" altLang="zh-CN" sz="1600">
                <a:solidFill>
                  <a:schemeClr val="accent5">
                    <a:lumMod val="75000"/>
                  </a:schemeClr>
                </a:solidFill>
                <a:latin typeface="微软雅黑" pitchFamily="34" charset="-122"/>
                <a:ea typeface="微软雅黑" pitchFamily="34" charset="-122"/>
              </a:rPr>
              <a:t>)</a:t>
            </a:r>
            <a:r>
              <a:rPr lang="zh-CN" altLang="en-US" sz="1600">
                <a:solidFill>
                  <a:schemeClr val="accent5">
                    <a:lumMod val="75000"/>
                  </a:schemeClr>
                </a:solidFill>
                <a:latin typeface="微软雅黑" pitchFamily="34" charset="-122"/>
                <a:ea typeface="微软雅黑" pitchFamily="34" charset="-122"/>
              </a:rPr>
              <a:t>在现实生活中总是一个问题</a:t>
            </a:r>
            <a:r>
              <a:rPr lang="zh-CN" altLang="en-US" sz="1600" smtClean="0">
                <a:solidFill>
                  <a:schemeClr val="accent5">
                    <a:lumMod val="75000"/>
                  </a:schemeClr>
                </a:solidFill>
                <a:latin typeface="微软雅黑" pitchFamily="34" charset="-122"/>
                <a:ea typeface="微软雅黑" pitchFamily="34" charset="-122"/>
              </a:rPr>
              <a:t>。机器学习</a:t>
            </a:r>
            <a:r>
              <a:rPr lang="zh-CN" altLang="en-US" sz="1600">
                <a:solidFill>
                  <a:schemeClr val="accent5">
                    <a:lumMod val="75000"/>
                  </a:schemeClr>
                </a:solidFill>
                <a:latin typeface="微软雅黑" pitchFamily="34" charset="-122"/>
                <a:ea typeface="微软雅黑" pitchFamily="34" charset="-122"/>
              </a:rPr>
              <a:t>和数据挖掘等领域由于数据缺失导致的数据质量差，在模型预测的准确性上面临着严重的</a:t>
            </a:r>
            <a:r>
              <a:rPr lang="zh-CN" altLang="en-US" sz="1600" smtClean="0">
                <a:solidFill>
                  <a:schemeClr val="accent5">
                    <a:lumMod val="75000"/>
                  </a:schemeClr>
                </a:solidFill>
                <a:latin typeface="微软雅黑" pitchFamily="34" charset="-122"/>
                <a:ea typeface="微软雅黑" pitchFamily="34" charset="-122"/>
              </a:rPr>
              <a:t>问题。</a:t>
            </a:r>
            <a:endParaRPr lang="en-US" altLang="zh-CN" sz="1600" smtClean="0">
              <a:solidFill>
                <a:schemeClr val="accent5">
                  <a:lumMod val="75000"/>
                </a:schemeClr>
              </a:solidFill>
              <a:latin typeface="微软雅黑" pitchFamily="34" charset="-122"/>
              <a:ea typeface="微软雅黑" pitchFamily="34" charset="-122"/>
            </a:endParaRPr>
          </a:p>
          <a:p>
            <a:pPr indent="403225">
              <a:lnSpc>
                <a:spcPct val="150000"/>
              </a:lnSpc>
            </a:pPr>
            <a:r>
              <a:rPr lang="zh-CN" altLang="en-US" sz="1600" smtClean="0">
                <a:solidFill>
                  <a:schemeClr val="accent5">
                    <a:lumMod val="75000"/>
                  </a:schemeClr>
                </a:solidFill>
                <a:latin typeface="微软雅黑" pitchFamily="34" charset="-122"/>
                <a:ea typeface="微软雅黑" pitchFamily="34" charset="-122"/>
              </a:rPr>
              <a:t>下面通过代码模拟一个具有缺失值的数据框，然后看看</a:t>
            </a:r>
            <a:r>
              <a:rPr lang="en-US" altLang="zh-CN" sz="1600" smtClean="0">
                <a:solidFill>
                  <a:schemeClr val="accent5">
                    <a:lumMod val="75000"/>
                  </a:schemeClr>
                </a:solidFill>
                <a:latin typeface="微软雅黑" pitchFamily="34" charset="-122"/>
                <a:ea typeface="微软雅黑" pitchFamily="34" charset="-122"/>
              </a:rPr>
              <a:t>Pandas</a:t>
            </a:r>
            <a:r>
              <a:rPr lang="zh-CN" altLang="en-US" sz="1600" smtClean="0">
                <a:solidFill>
                  <a:schemeClr val="accent5">
                    <a:lumMod val="75000"/>
                  </a:schemeClr>
                </a:solidFill>
                <a:latin typeface="微软雅黑" pitchFamily="34" charset="-122"/>
                <a:ea typeface="微软雅黑" pitchFamily="34" charset="-122"/>
              </a:rPr>
              <a:t>提供了哪些方法来处理这些缺失值。</a:t>
            </a:r>
            <a:endParaRPr lang="en-US" altLang="zh-CN" sz="1600" smtClean="0">
              <a:solidFill>
                <a:schemeClr val="accent5">
                  <a:lumMod val="75000"/>
                </a:schemeClr>
              </a:solidFill>
              <a:latin typeface="微软雅黑" pitchFamily="34" charset="-122"/>
              <a:ea typeface="微软雅黑" pitchFamily="34" charset="-122"/>
            </a:endParaRPr>
          </a:p>
          <a:p>
            <a:pPr indent="403225">
              <a:lnSpc>
                <a:spcPct val="150000"/>
              </a:lnSpc>
            </a:pPr>
            <a:endParaRPr lang="en-US" altLang="zh-CN" sz="1600" smtClean="0">
              <a:solidFill>
                <a:schemeClr val="accent5">
                  <a:lumMod val="75000"/>
                </a:schemeClr>
              </a:solidFill>
              <a:latin typeface="微软雅黑" pitchFamily="34" charset="-122"/>
              <a:ea typeface="微软雅黑" pitchFamily="34" charset="-122"/>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9632" y="3137658"/>
            <a:ext cx="4208909" cy="20077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70437" y="3137658"/>
            <a:ext cx="2270197" cy="13689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462783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randombar(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randombar(horizontal)">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randombar(horizontal)">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3" presetClass="entr" presetSubtype="16" fill="hold" nodeType="clickEffect">
                                  <p:stCondLst>
                                    <p:cond delay="0"/>
                                  </p:stCondLst>
                                  <p:childTnLst>
                                    <p:set>
                                      <p:cBhvr>
                                        <p:cTn id="21" dur="1" fill="hold">
                                          <p:stCondLst>
                                            <p:cond delay="0"/>
                                          </p:stCondLst>
                                        </p:cTn>
                                        <p:tgtEl>
                                          <p:spTgt spid="1026"/>
                                        </p:tgtEl>
                                        <p:attrNameLst>
                                          <p:attrName>style.visibility</p:attrName>
                                        </p:attrNameLst>
                                      </p:cBhvr>
                                      <p:to>
                                        <p:strVal val="visible"/>
                                      </p:to>
                                    </p:set>
                                    <p:anim calcmode="lin" valueType="num">
                                      <p:cBhvr>
                                        <p:cTn id="22" dur="500" fill="hold"/>
                                        <p:tgtEl>
                                          <p:spTgt spid="1026"/>
                                        </p:tgtEl>
                                        <p:attrNameLst>
                                          <p:attrName>ppt_w</p:attrName>
                                        </p:attrNameLst>
                                      </p:cBhvr>
                                      <p:tavLst>
                                        <p:tav tm="0">
                                          <p:val>
                                            <p:fltVal val="0"/>
                                          </p:val>
                                        </p:tav>
                                        <p:tav tm="100000">
                                          <p:val>
                                            <p:strVal val="#ppt_w"/>
                                          </p:val>
                                        </p:tav>
                                      </p:tavLst>
                                    </p:anim>
                                    <p:anim calcmode="lin" valueType="num">
                                      <p:cBhvr>
                                        <p:cTn id="23" dur="500" fill="hold"/>
                                        <p:tgtEl>
                                          <p:spTgt spid="1026"/>
                                        </p:tgtEl>
                                        <p:attrNameLst>
                                          <p:attrName>ppt_h</p:attrName>
                                        </p:attrNameLst>
                                      </p:cBhvr>
                                      <p:tavLst>
                                        <p:tav tm="0">
                                          <p:val>
                                            <p:fltVal val="0"/>
                                          </p:val>
                                        </p:tav>
                                        <p:tav tm="100000">
                                          <p:val>
                                            <p:strVal val="#ppt_h"/>
                                          </p:val>
                                        </p:tav>
                                      </p:tavLst>
                                    </p:anim>
                                    <p:animEffect transition="in" filter="fade">
                                      <p:cBhvr>
                                        <p:cTn id="24" dur="500"/>
                                        <p:tgtEl>
                                          <p:spTgt spid="1026"/>
                                        </p:tgtEl>
                                      </p:cBhvr>
                                    </p:animEffect>
                                  </p:childTnLst>
                                </p:cTn>
                              </p:par>
                            </p:childTnLst>
                          </p:cTn>
                        </p:par>
                      </p:childTnLst>
                    </p:cTn>
                  </p:par>
                  <p:par>
                    <p:cTn id="25" fill="hold">
                      <p:stCondLst>
                        <p:cond delay="indefinite"/>
                      </p:stCondLst>
                      <p:childTnLst>
                        <p:par>
                          <p:cTn id="26" fill="hold">
                            <p:stCondLst>
                              <p:cond delay="0"/>
                            </p:stCondLst>
                            <p:childTnLst>
                              <p:par>
                                <p:cTn id="27" presetID="53" presetClass="entr" presetSubtype="16" fill="hold" nodeType="clickEffect">
                                  <p:stCondLst>
                                    <p:cond delay="0"/>
                                  </p:stCondLst>
                                  <p:childTnLst>
                                    <p:set>
                                      <p:cBhvr>
                                        <p:cTn id="28" dur="1" fill="hold">
                                          <p:stCondLst>
                                            <p:cond delay="0"/>
                                          </p:stCondLst>
                                        </p:cTn>
                                        <p:tgtEl>
                                          <p:spTgt spid="1027"/>
                                        </p:tgtEl>
                                        <p:attrNameLst>
                                          <p:attrName>style.visibility</p:attrName>
                                        </p:attrNameLst>
                                      </p:cBhvr>
                                      <p:to>
                                        <p:strVal val="visible"/>
                                      </p:to>
                                    </p:set>
                                    <p:anim calcmode="lin" valueType="num">
                                      <p:cBhvr>
                                        <p:cTn id="29" dur="500" fill="hold"/>
                                        <p:tgtEl>
                                          <p:spTgt spid="1027"/>
                                        </p:tgtEl>
                                        <p:attrNameLst>
                                          <p:attrName>ppt_w</p:attrName>
                                        </p:attrNameLst>
                                      </p:cBhvr>
                                      <p:tavLst>
                                        <p:tav tm="0">
                                          <p:val>
                                            <p:fltVal val="0"/>
                                          </p:val>
                                        </p:tav>
                                        <p:tav tm="100000">
                                          <p:val>
                                            <p:strVal val="#ppt_w"/>
                                          </p:val>
                                        </p:tav>
                                      </p:tavLst>
                                    </p:anim>
                                    <p:anim calcmode="lin" valueType="num">
                                      <p:cBhvr>
                                        <p:cTn id="30" dur="500" fill="hold"/>
                                        <p:tgtEl>
                                          <p:spTgt spid="1027"/>
                                        </p:tgtEl>
                                        <p:attrNameLst>
                                          <p:attrName>ppt_h</p:attrName>
                                        </p:attrNameLst>
                                      </p:cBhvr>
                                      <p:tavLst>
                                        <p:tav tm="0">
                                          <p:val>
                                            <p:fltVal val="0"/>
                                          </p:val>
                                        </p:tav>
                                        <p:tav tm="100000">
                                          <p:val>
                                            <p:strVal val="#ppt_h"/>
                                          </p:val>
                                        </p:tav>
                                      </p:tavLst>
                                    </p:anim>
                                    <p:animEffect transition="in" filter="fade">
                                      <p:cBhvr>
                                        <p:cTn id="31" dur="500"/>
                                        <p:tgtEl>
                                          <p:spTgt spid="10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67544" y="908720"/>
            <a:ext cx="8208912" cy="3970318"/>
          </a:xfrm>
          <a:prstGeom prst="rect">
            <a:avLst/>
          </a:prstGeom>
          <a:noFill/>
        </p:spPr>
        <p:txBody>
          <a:bodyPr wrap="square" rtlCol="0">
            <a:spAutoFit/>
          </a:bodyPr>
          <a:lstStyle/>
          <a:p>
            <a:pPr>
              <a:lnSpc>
                <a:spcPct val="200000"/>
              </a:lnSpc>
            </a:pPr>
            <a:r>
              <a:rPr lang="en-US" altLang="zh-CN" b="1" smtClean="0">
                <a:solidFill>
                  <a:schemeClr val="accent5">
                    <a:lumMod val="50000"/>
                  </a:schemeClr>
                </a:solidFill>
                <a:latin typeface="微软雅黑" pitchFamily="34" charset="-122"/>
                <a:ea typeface="微软雅黑" pitchFamily="34" charset="-122"/>
              </a:rPr>
              <a:t>VSCode</a:t>
            </a:r>
            <a:r>
              <a:rPr lang="zh-CN" altLang="en-US" b="1">
                <a:solidFill>
                  <a:schemeClr val="accent5">
                    <a:lumMod val="50000"/>
                  </a:schemeClr>
                </a:solidFill>
                <a:latin typeface="微软雅黑" pitchFamily="34" charset="-122"/>
                <a:ea typeface="微软雅黑" pitchFamily="34" charset="-122"/>
              </a:rPr>
              <a:t>安装及</a:t>
            </a:r>
            <a:r>
              <a:rPr lang="en-US" altLang="zh-CN" b="1">
                <a:solidFill>
                  <a:schemeClr val="accent5">
                    <a:lumMod val="50000"/>
                  </a:schemeClr>
                </a:solidFill>
                <a:latin typeface="微软雅黑" pitchFamily="34" charset="-122"/>
                <a:ea typeface="微软雅黑" pitchFamily="34" charset="-122"/>
              </a:rPr>
              <a:t>Python</a:t>
            </a:r>
            <a:r>
              <a:rPr lang="zh-CN" altLang="en-US" b="1">
                <a:solidFill>
                  <a:schemeClr val="accent5">
                    <a:lumMod val="50000"/>
                  </a:schemeClr>
                </a:solidFill>
                <a:latin typeface="微软雅黑" pitchFamily="34" charset="-122"/>
                <a:ea typeface="微软雅黑" pitchFamily="34" charset="-122"/>
              </a:rPr>
              <a:t>开发环境配置</a:t>
            </a:r>
          </a:p>
          <a:p>
            <a:pPr indent="342900">
              <a:lnSpc>
                <a:spcPct val="150000"/>
              </a:lnSpc>
            </a:pPr>
            <a:r>
              <a:rPr lang="en-US" altLang="zh-CN" sz="1600" smtClean="0">
                <a:solidFill>
                  <a:schemeClr val="accent5">
                    <a:lumMod val="75000"/>
                  </a:schemeClr>
                </a:solidFill>
                <a:latin typeface="微软雅黑" pitchFamily="34" charset="-122"/>
                <a:ea typeface="微软雅黑" pitchFamily="34" charset="-122"/>
              </a:rPr>
              <a:t>Visual </a:t>
            </a:r>
            <a:r>
              <a:rPr lang="en-US" altLang="zh-CN" sz="1600">
                <a:solidFill>
                  <a:schemeClr val="accent5">
                    <a:lumMod val="75000"/>
                  </a:schemeClr>
                </a:solidFill>
                <a:latin typeface="微软雅黑" pitchFamily="34" charset="-122"/>
                <a:ea typeface="微软雅黑" pitchFamily="34" charset="-122"/>
              </a:rPr>
              <a:t>Studio </a:t>
            </a:r>
            <a:r>
              <a:rPr lang="en-US" altLang="zh-CN" sz="1600" smtClean="0">
                <a:solidFill>
                  <a:schemeClr val="accent5">
                    <a:lumMod val="75000"/>
                  </a:schemeClr>
                </a:solidFill>
                <a:latin typeface="微软雅黑" pitchFamily="34" charset="-122"/>
                <a:ea typeface="微软雅黑" pitchFamily="34" charset="-122"/>
              </a:rPr>
              <a:t>Code</a:t>
            </a:r>
            <a:r>
              <a:rPr lang="zh-CN" altLang="en-US" sz="1600" smtClean="0">
                <a:solidFill>
                  <a:schemeClr val="accent5">
                    <a:lumMod val="75000"/>
                  </a:schemeClr>
                </a:solidFill>
                <a:latin typeface="微软雅黑" pitchFamily="34" charset="-122"/>
                <a:ea typeface="微软雅黑" pitchFamily="34" charset="-122"/>
              </a:rPr>
              <a:t>是</a:t>
            </a:r>
            <a:r>
              <a:rPr lang="en-US" altLang="zh-CN" sz="1600">
                <a:solidFill>
                  <a:schemeClr val="accent5">
                    <a:lumMod val="75000"/>
                  </a:schemeClr>
                </a:solidFill>
                <a:latin typeface="微软雅黑" pitchFamily="34" charset="-122"/>
                <a:ea typeface="微软雅黑" pitchFamily="34" charset="-122"/>
              </a:rPr>
              <a:t>Microsoft</a:t>
            </a:r>
            <a:r>
              <a:rPr lang="zh-CN" altLang="en-US" sz="1600">
                <a:solidFill>
                  <a:schemeClr val="accent5">
                    <a:lumMod val="75000"/>
                  </a:schemeClr>
                </a:solidFill>
                <a:latin typeface="微软雅黑" pitchFamily="34" charset="-122"/>
                <a:ea typeface="微软雅黑" pitchFamily="34" charset="-122"/>
              </a:rPr>
              <a:t>为</a:t>
            </a:r>
            <a:r>
              <a:rPr lang="en-US" altLang="zh-CN" sz="1600">
                <a:solidFill>
                  <a:schemeClr val="accent5">
                    <a:lumMod val="75000"/>
                  </a:schemeClr>
                </a:solidFill>
                <a:latin typeface="微软雅黑" pitchFamily="34" charset="-122"/>
                <a:ea typeface="微软雅黑" pitchFamily="34" charset="-122"/>
              </a:rPr>
              <a:t>Windows</a:t>
            </a:r>
            <a:r>
              <a:rPr lang="zh-CN" altLang="en-US" sz="1600">
                <a:solidFill>
                  <a:schemeClr val="accent5">
                    <a:lumMod val="75000"/>
                  </a:schemeClr>
                </a:solidFill>
                <a:latin typeface="微软雅黑" pitchFamily="34" charset="-122"/>
                <a:ea typeface="微软雅黑" pitchFamily="34" charset="-122"/>
              </a:rPr>
              <a:t>，</a:t>
            </a:r>
            <a:r>
              <a:rPr lang="en-US" altLang="zh-CN" sz="1600">
                <a:solidFill>
                  <a:schemeClr val="accent5">
                    <a:lumMod val="75000"/>
                  </a:schemeClr>
                </a:solidFill>
                <a:latin typeface="微软雅黑" pitchFamily="34" charset="-122"/>
                <a:ea typeface="微软雅黑" pitchFamily="34" charset="-122"/>
              </a:rPr>
              <a:t>Linux</a:t>
            </a:r>
            <a:r>
              <a:rPr lang="zh-CN" altLang="en-US" sz="1600">
                <a:solidFill>
                  <a:schemeClr val="accent5">
                    <a:lumMod val="75000"/>
                  </a:schemeClr>
                </a:solidFill>
                <a:latin typeface="微软雅黑" pitchFamily="34" charset="-122"/>
                <a:ea typeface="微软雅黑" pitchFamily="34" charset="-122"/>
              </a:rPr>
              <a:t>和</a:t>
            </a:r>
            <a:r>
              <a:rPr lang="en-US" altLang="zh-CN" sz="1600">
                <a:solidFill>
                  <a:schemeClr val="accent5">
                    <a:lumMod val="75000"/>
                  </a:schemeClr>
                </a:solidFill>
                <a:latin typeface="微软雅黑" pitchFamily="34" charset="-122"/>
                <a:ea typeface="微软雅黑" pitchFamily="34" charset="-122"/>
              </a:rPr>
              <a:t>macOS</a:t>
            </a:r>
            <a:r>
              <a:rPr lang="zh-CN" altLang="en-US" sz="1600">
                <a:solidFill>
                  <a:schemeClr val="accent5">
                    <a:lumMod val="75000"/>
                  </a:schemeClr>
                </a:solidFill>
                <a:latin typeface="微软雅黑" pitchFamily="34" charset="-122"/>
                <a:ea typeface="微软雅黑" pitchFamily="34" charset="-122"/>
              </a:rPr>
              <a:t>开发的免费源代码编辑器。功能</a:t>
            </a:r>
            <a:r>
              <a:rPr lang="zh-CN" altLang="en-US" sz="1600" smtClean="0">
                <a:solidFill>
                  <a:schemeClr val="accent5">
                    <a:lumMod val="75000"/>
                  </a:schemeClr>
                </a:solidFill>
                <a:latin typeface="微软雅黑" pitchFamily="34" charset="-122"/>
                <a:ea typeface="微软雅黑" pitchFamily="34" charset="-122"/>
              </a:rPr>
              <a:t>包括代码调试、语法突出显示、智能</a:t>
            </a:r>
            <a:r>
              <a:rPr lang="zh-CN" altLang="en-US" sz="1600">
                <a:solidFill>
                  <a:schemeClr val="accent5">
                    <a:lumMod val="75000"/>
                  </a:schemeClr>
                </a:solidFill>
                <a:latin typeface="微软雅黑" pitchFamily="34" charset="-122"/>
                <a:ea typeface="微软雅黑" pitchFamily="34" charset="-122"/>
              </a:rPr>
              <a:t>代码</a:t>
            </a:r>
            <a:r>
              <a:rPr lang="zh-CN" altLang="en-US" sz="1600" smtClean="0">
                <a:solidFill>
                  <a:schemeClr val="accent5">
                    <a:lumMod val="75000"/>
                  </a:schemeClr>
                </a:solidFill>
                <a:latin typeface="微软雅黑" pitchFamily="34" charset="-122"/>
                <a:ea typeface="微软雅黑" pitchFamily="34" charset="-122"/>
              </a:rPr>
              <a:t>完成、代码</a:t>
            </a:r>
            <a:r>
              <a:rPr lang="zh-CN" altLang="en-US" sz="1600">
                <a:solidFill>
                  <a:schemeClr val="accent5">
                    <a:lumMod val="75000"/>
                  </a:schemeClr>
                </a:solidFill>
                <a:latin typeface="微软雅黑" pitchFamily="34" charset="-122"/>
                <a:ea typeface="微软雅黑" pitchFamily="34" charset="-122"/>
              </a:rPr>
              <a:t>重构和嵌入式</a:t>
            </a:r>
            <a:r>
              <a:rPr lang="en-US" altLang="zh-CN" sz="1600">
                <a:solidFill>
                  <a:schemeClr val="accent5">
                    <a:lumMod val="75000"/>
                  </a:schemeClr>
                </a:solidFill>
                <a:latin typeface="微软雅黑" pitchFamily="34" charset="-122"/>
                <a:ea typeface="微软雅黑" pitchFamily="34" charset="-122"/>
              </a:rPr>
              <a:t>Git</a:t>
            </a:r>
            <a:r>
              <a:rPr lang="zh-CN" altLang="en-US" sz="1600">
                <a:solidFill>
                  <a:schemeClr val="accent5">
                    <a:lumMod val="75000"/>
                  </a:schemeClr>
                </a:solidFill>
                <a:latin typeface="微软雅黑" pitchFamily="34" charset="-122"/>
                <a:ea typeface="微软雅黑" pitchFamily="34" charset="-122"/>
              </a:rPr>
              <a:t>的支持。 用户可以更改主题，键盘快捷键，首选项，并安装添加了其他功能的扩展</a:t>
            </a:r>
            <a:r>
              <a:rPr lang="zh-CN" altLang="en-US" sz="1600" smtClean="0">
                <a:solidFill>
                  <a:schemeClr val="accent5">
                    <a:lumMod val="75000"/>
                  </a:schemeClr>
                </a:solidFill>
                <a:latin typeface="微软雅黑" pitchFamily="34" charset="-122"/>
                <a:ea typeface="微软雅黑" pitchFamily="34" charset="-122"/>
              </a:rPr>
              <a:t>。</a:t>
            </a:r>
            <a:endParaRPr lang="en-US" altLang="zh-CN" sz="1600" smtClean="0">
              <a:solidFill>
                <a:schemeClr val="accent5">
                  <a:lumMod val="75000"/>
                </a:schemeClr>
              </a:solidFill>
              <a:latin typeface="微软雅黑" pitchFamily="34" charset="-122"/>
              <a:ea typeface="微软雅黑" pitchFamily="34" charset="-122"/>
            </a:endParaRPr>
          </a:p>
          <a:p>
            <a:pPr indent="342900">
              <a:lnSpc>
                <a:spcPct val="150000"/>
              </a:lnSpc>
            </a:pPr>
            <a:endParaRPr lang="zh-CN" altLang="en-US" sz="1600">
              <a:solidFill>
                <a:schemeClr val="accent5">
                  <a:lumMod val="75000"/>
                </a:schemeClr>
              </a:solidFill>
              <a:latin typeface="微软雅黑" pitchFamily="34" charset="-122"/>
              <a:ea typeface="微软雅黑" pitchFamily="34" charset="-122"/>
            </a:endParaRPr>
          </a:p>
          <a:p>
            <a:pPr indent="342900">
              <a:lnSpc>
                <a:spcPct val="150000"/>
              </a:lnSpc>
            </a:pPr>
            <a:r>
              <a:rPr lang="en-US" altLang="zh-CN" sz="1600">
                <a:solidFill>
                  <a:schemeClr val="accent5">
                    <a:lumMod val="75000"/>
                  </a:schemeClr>
                </a:solidFill>
                <a:latin typeface="微软雅黑" pitchFamily="34" charset="-122"/>
                <a:ea typeface="微软雅黑" pitchFamily="34" charset="-122"/>
              </a:rPr>
              <a:t>Visual Studio Code</a:t>
            </a:r>
            <a:r>
              <a:rPr lang="zh-CN" altLang="en-US" sz="1600">
                <a:solidFill>
                  <a:schemeClr val="accent5">
                    <a:lumMod val="75000"/>
                  </a:schemeClr>
                </a:solidFill>
                <a:latin typeface="微软雅黑" pitchFamily="34" charset="-122"/>
                <a:ea typeface="微软雅黑" pitchFamily="34" charset="-122"/>
              </a:rPr>
              <a:t>的源代码来自</a:t>
            </a:r>
            <a:r>
              <a:rPr lang="en-US" altLang="zh-CN" sz="1600">
                <a:solidFill>
                  <a:schemeClr val="accent5">
                    <a:lumMod val="75000"/>
                  </a:schemeClr>
                </a:solidFill>
                <a:latin typeface="微软雅黑" pitchFamily="34" charset="-122"/>
                <a:ea typeface="微软雅黑" pitchFamily="34" charset="-122"/>
              </a:rPr>
              <a:t>Microsoft</a:t>
            </a:r>
            <a:r>
              <a:rPr lang="zh-CN" altLang="en-US" sz="1600">
                <a:solidFill>
                  <a:schemeClr val="accent5">
                    <a:lumMod val="75000"/>
                  </a:schemeClr>
                </a:solidFill>
                <a:latin typeface="微软雅黑" pitchFamily="34" charset="-122"/>
                <a:ea typeface="微软雅黑" pitchFamily="34" charset="-122"/>
              </a:rPr>
              <a:t>的免费开放源代码软件</a:t>
            </a:r>
            <a:r>
              <a:rPr lang="en-US" altLang="zh-CN" sz="1600">
                <a:solidFill>
                  <a:schemeClr val="accent5">
                    <a:lumMod val="75000"/>
                  </a:schemeClr>
                </a:solidFill>
                <a:latin typeface="微软雅黑" pitchFamily="34" charset="-122"/>
                <a:ea typeface="微软雅黑" pitchFamily="34" charset="-122"/>
              </a:rPr>
              <a:t>VSCode</a:t>
            </a:r>
            <a:r>
              <a:rPr lang="zh-CN" altLang="en-US" sz="1600">
                <a:solidFill>
                  <a:schemeClr val="accent5">
                    <a:lumMod val="75000"/>
                  </a:schemeClr>
                </a:solidFill>
                <a:latin typeface="微软雅黑" pitchFamily="34" charset="-122"/>
                <a:ea typeface="微软雅黑" pitchFamily="34" charset="-122"/>
              </a:rPr>
              <a:t>项目，该项目是在许可的</a:t>
            </a:r>
            <a:r>
              <a:rPr lang="en-US" altLang="zh-CN" sz="1600">
                <a:solidFill>
                  <a:schemeClr val="accent5">
                    <a:lumMod val="75000"/>
                  </a:schemeClr>
                </a:solidFill>
                <a:latin typeface="微软雅黑" pitchFamily="34" charset="-122"/>
                <a:ea typeface="微软雅黑" pitchFamily="34" charset="-122"/>
              </a:rPr>
              <a:t>Expat</a:t>
            </a:r>
            <a:r>
              <a:rPr lang="zh-CN" altLang="en-US" sz="1600">
                <a:solidFill>
                  <a:schemeClr val="accent5">
                    <a:lumMod val="75000"/>
                  </a:schemeClr>
                </a:solidFill>
                <a:latin typeface="微软雅黑" pitchFamily="34" charset="-122"/>
                <a:ea typeface="微软雅黑" pitchFamily="34" charset="-122"/>
              </a:rPr>
              <a:t>下发布的，但已编译的二进制文件是免费的，可用于任何用途</a:t>
            </a:r>
            <a:r>
              <a:rPr lang="zh-CN" altLang="en-US" sz="1600" smtClean="0">
                <a:solidFill>
                  <a:schemeClr val="accent5">
                    <a:lumMod val="75000"/>
                  </a:schemeClr>
                </a:solidFill>
                <a:latin typeface="微软雅黑" pitchFamily="34" charset="-122"/>
                <a:ea typeface="微软雅黑" pitchFamily="34" charset="-122"/>
              </a:rPr>
              <a:t>。</a:t>
            </a:r>
            <a:endParaRPr lang="en-US" altLang="zh-CN" sz="1600" smtClean="0">
              <a:solidFill>
                <a:schemeClr val="accent5">
                  <a:lumMod val="75000"/>
                </a:schemeClr>
              </a:solidFill>
              <a:latin typeface="微软雅黑" pitchFamily="34" charset="-122"/>
              <a:ea typeface="微软雅黑" pitchFamily="34" charset="-122"/>
            </a:endParaRPr>
          </a:p>
          <a:p>
            <a:pPr indent="342900">
              <a:lnSpc>
                <a:spcPct val="150000"/>
              </a:lnSpc>
            </a:pPr>
            <a:endParaRPr lang="en-US" altLang="zh-CN" sz="1600" smtClean="0">
              <a:solidFill>
                <a:schemeClr val="accent5">
                  <a:lumMod val="75000"/>
                </a:schemeClr>
              </a:solidFill>
              <a:latin typeface="微软雅黑" pitchFamily="34" charset="-122"/>
              <a:ea typeface="微软雅黑" pitchFamily="34" charset="-122"/>
            </a:endParaRPr>
          </a:p>
          <a:p>
            <a:pPr indent="342900">
              <a:lnSpc>
                <a:spcPct val="150000"/>
              </a:lnSpc>
            </a:pPr>
            <a:r>
              <a:rPr lang="en-US" altLang="zh-CN" sz="1600" smtClean="0">
                <a:solidFill>
                  <a:schemeClr val="accent5">
                    <a:lumMod val="75000"/>
                  </a:schemeClr>
                </a:solidFill>
                <a:latin typeface="微软雅黑" pitchFamily="34" charset="-122"/>
                <a:ea typeface="微软雅黑" pitchFamily="34" charset="-122"/>
              </a:rPr>
              <a:t>VSCode</a:t>
            </a:r>
            <a:r>
              <a:rPr lang="zh-CN" altLang="en-US" sz="1600" smtClean="0">
                <a:solidFill>
                  <a:schemeClr val="accent5">
                    <a:lumMod val="75000"/>
                  </a:schemeClr>
                </a:solidFill>
                <a:latin typeface="微软雅黑" pitchFamily="34" charset="-122"/>
                <a:ea typeface="微软雅黑" pitchFamily="34" charset="-122"/>
              </a:rPr>
              <a:t>社区有很多优秀的插件，从而扩展了对多种开发语言的支持。这里主要介绍下其对</a:t>
            </a:r>
            <a:r>
              <a:rPr lang="en-US" altLang="zh-CN" sz="1600" smtClean="0">
                <a:solidFill>
                  <a:schemeClr val="accent5">
                    <a:lumMod val="75000"/>
                  </a:schemeClr>
                </a:solidFill>
                <a:latin typeface="微软雅黑" pitchFamily="34" charset="-122"/>
                <a:ea typeface="微软雅黑" pitchFamily="34" charset="-122"/>
              </a:rPr>
              <a:t>Python</a:t>
            </a:r>
            <a:r>
              <a:rPr lang="zh-CN" altLang="en-US" sz="1600" smtClean="0">
                <a:solidFill>
                  <a:schemeClr val="accent5">
                    <a:lumMod val="75000"/>
                  </a:schemeClr>
                </a:solidFill>
                <a:latin typeface="微软雅黑" pitchFamily="34" charset="-122"/>
                <a:ea typeface="微软雅黑" pitchFamily="34" charset="-122"/>
              </a:rPr>
              <a:t>开发环境的配置（</a:t>
            </a:r>
            <a:r>
              <a:rPr lang="zh-CN" altLang="en-US" sz="1600">
                <a:solidFill>
                  <a:schemeClr val="accent5">
                    <a:lumMod val="75000"/>
                  </a:schemeClr>
                </a:solidFill>
                <a:latin typeface="微软雅黑" pitchFamily="34" charset="-122"/>
                <a:ea typeface="微软雅黑" pitchFamily="34" charset="-122"/>
              </a:rPr>
              <a:t>默认大家已经安装好</a:t>
            </a:r>
            <a:r>
              <a:rPr lang="en-US" altLang="zh-CN" sz="1600">
                <a:solidFill>
                  <a:schemeClr val="accent5">
                    <a:lumMod val="75000"/>
                  </a:schemeClr>
                </a:solidFill>
                <a:latin typeface="微软雅黑" pitchFamily="34" charset="-122"/>
                <a:ea typeface="微软雅黑" pitchFamily="34" charset="-122"/>
              </a:rPr>
              <a:t>Python</a:t>
            </a:r>
            <a:r>
              <a:rPr lang="zh-CN" altLang="en-US" sz="1600">
                <a:solidFill>
                  <a:schemeClr val="accent5">
                    <a:lumMod val="75000"/>
                  </a:schemeClr>
                </a:solidFill>
                <a:latin typeface="微软雅黑" pitchFamily="34" charset="-122"/>
                <a:ea typeface="微软雅黑" pitchFamily="34" charset="-122"/>
              </a:rPr>
              <a:t>环境</a:t>
            </a:r>
            <a:r>
              <a:rPr lang="zh-CN" altLang="en-US" sz="1600" smtClean="0">
                <a:solidFill>
                  <a:schemeClr val="accent5">
                    <a:lumMod val="75000"/>
                  </a:schemeClr>
                </a:solidFill>
                <a:latin typeface="微软雅黑" pitchFamily="34" charset="-122"/>
                <a:ea typeface="微软雅黑" pitchFamily="34" charset="-122"/>
              </a:rPr>
              <a:t>），主要有五个步骤：</a:t>
            </a:r>
            <a:endParaRPr lang="zh-CN" altLang="en-US" sz="1600">
              <a:solidFill>
                <a:schemeClr val="accent5">
                  <a:lumMod val="75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1397612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randombar(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randombar(horizontal)">
                                      <p:cBhvr>
                                        <p:cTn id="12" dur="500"/>
                                        <p:tgtEl>
                                          <p:spTgt spid="5">
                                            <p:txEl>
                                              <p:pRg st="1" end="1"/>
                                            </p:txEl>
                                          </p:spTgt>
                                        </p:tgtEl>
                                      </p:cBhvr>
                                    </p:animEffect>
                                  </p:childTnLst>
                                </p:cTn>
                              </p:par>
                              <p:par>
                                <p:cTn id="13" presetID="14" presetClass="entr" presetSubtype="10" fill="hold" nodeType="with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animEffect transition="in" filter="randombar(horizontal)">
                                      <p:cBhvr>
                                        <p:cTn id="15" dur="500"/>
                                        <p:tgtEl>
                                          <p:spTgt spid="5">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4" presetClass="entr" presetSubtype="10" fill="hold" nodeType="clickEffect">
                                  <p:stCondLst>
                                    <p:cond delay="0"/>
                                  </p:stCondLst>
                                  <p:childTnLst>
                                    <p:set>
                                      <p:cBhvr>
                                        <p:cTn id="19" dur="1" fill="hold">
                                          <p:stCondLst>
                                            <p:cond delay="0"/>
                                          </p:stCondLst>
                                        </p:cTn>
                                        <p:tgtEl>
                                          <p:spTgt spid="5">
                                            <p:txEl>
                                              <p:pRg st="5" end="5"/>
                                            </p:txEl>
                                          </p:spTgt>
                                        </p:tgtEl>
                                        <p:attrNameLst>
                                          <p:attrName>style.visibility</p:attrName>
                                        </p:attrNameLst>
                                      </p:cBhvr>
                                      <p:to>
                                        <p:strVal val="visible"/>
                                      </p:to>
                                    </p:set>
                                    <p:animEffect transition="in" filter="randombar(horizontal)">
                                      <p:cBhvr>
                                        <p:cTn id="20"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3568" y="908720"/>
            <a:ext cx="7776864" cy="1754326"/>
          </a:xfrm>
          <a:prstGeom prst="rect">
            <a:avLst/>
          </a:prstGeom>
          <a:noFill/>
        </p:spPr>
        <p:txBody>
          <a:bodyPr wrap="square" rtlCol="0">
            <a:spAutoFit/>
          </a:bodyPr>
          <a:lstStyle/>
          <a:p>
            <a:pPr>
              <a:lnSpc>
                <a:spcPct val="200000"/>
              </a:lnSpc>
            </a:pPr>
            <a:r>
              <a:rPr lang="en-US" altLang="zh-CN" b="1" smtClean="0">
                <a:solidFill>
                  <a:schemeClr val="accent5">
                    <a:lumMod val="50000"/>
                  </a:schemeClr>
                </a:solidFill>
                <a:latin typeface="微软雅黑" pitchFamily="34" charset="-122"/>
                <a:ea typeface="微软雅黑" pitchFamily="34" charset="-122"/>
              </a:rPr>
              <a:t>Pandas </a:t>
            </a:r>
            <a:r>
              <a:rPr lang="zh-CN" altLang="en-US" b="1" smtClean="0">
                <a:solidFill>
                  <a:schemeClr val="accent5">
                    <a:lumMod val="50000"/>
                  </a:schemeClr>
                </a:solidFill>
                <a:latin typeface="微软雅黑" pitchFamily="34" charset="-122"/>
                <a:ea typeface="微软雅黑" pitchFamily="34" charset="-122"/>
              </a:rPr>
              <a:t>缺失数据处理</a:t>
            </a:r>
            <a:r>
              <a:rPr lang="en-US" altLang="zh-CN" b="1" smtClean="0">
                <a:solidFill>
                  <a:schemeClr val="accent5">
                    <a:lumMod val="50000"/>
                  </a:schemeClr>
                </a:solidFill>
                <a:latin typeface="微软雅黑" pitchFamily="34" charset="-122"/>
                <a:ea typeface="微软雅黑" pitchFamily="34" charset="-122"/>
              </a:rPr>
              <a:t>—</a:t>
            </a:r>
            <a:r>
              <a:rPr lang="zh-CN" altLang="en-US" b="1" smtClean="0">
                <a:solidFill>
                  <a:schemeClr val="accent5">
                    <a:lumMod val="50000"/>
                  </a:schemeClr>
                </a:solidFill>
                <a:latin typeface="微软雅黑" pitchFamily="34" charset="-122"/>
                <a:ea typeface="微软雅黑" pitchFamily="34" charset="-122"/>
              </a:rPr>
              <a:t>缺失值检查</a:t>
            </a:r>
            <a:endParaRPr lang="en-US" altLang="zh-CN" b="1" smtClean="0">
              <a:solidFill>
                <a:schemeClr val="accent5">
                  <a:lumMod val="50000"/>
                </a:schemeClr>
              </a:solidFill>
              <a:latin typeface="微软雅黑" pitchFamily="34" charset="-122"/>
              <a:ea typeface="微软雅黑" pitchFamily="34" charset="-122"/>
            </a:endParaRPr>
          </a:p>
          <a:p>
            <a:pPr indent="403225">
              <a:lnSpc>
                <a:spcPct val="150000"/>
              </a:lnSpc>
            </a:pPr>
            <a:r>
              <a:rPr lang="zh-CN" altLang="en-US" sz="1600">
                <a:solidFill>
                  <a:schemeClr val="accent5">
                    <a:lumMod val="75000"/>
                  </a:schemeClr>
                </a:solidFill>
                <a:latin typeface="微软雅黑" pitchFamily="34" charset="-122"/>
                <a:ea typeface="微软雅黑" pitchFamily="34" charset="-122"/>
              </a:rPr>
              <a:t>为了更容易地检测缺失值</a:t>
            </a:r>
            <a:r>
              <a:rPr lang="en-US" altLang="zh-CN" sz="1600">
                <a:solidFill>
                  <a:schemeClr val="accent5">
                    <a:lumMod val="75000"/>
                  </a:schemeClr>
                </a:solidFill>
                <a:latin typeface="微软雅黑" pitchFamily="34" charset="-122"/>
                <a:ea typeface="微软雅黑" pitchFamily="34" charset="-122"/>
              </a:rPr>
              <a:t>(</a:t>
            </a:r>
            <a:r>
              <a:rPr lang="zh-CN" altLang="en-US" sz="1600">
                <a:solidFill>
                  <a:schemeClr val="accent5">
                    <a:lumMod val="75000"/>
                  </a:schemeClr>
                </a:solidFill>
                <a:latin typeface="微软雅黑" pitchFamily="34" charset="-122"/>
                <a:ea typeface="微软雅黑" pitchFamily="34" charset="-122"/>
              </a:rPr>
              <a:t>以及跨越</a:t>
            </a:r>
            <a:r>
              <a:rPr lang="zh-CN" altLang="en-US" sz="1600" smtClean="0">
                <a:solidFill>
                  <a:schemeClr val="accent5">
                    <a:lumMod val="75000"/>
                  </a:schemeClr>
                </a:solidFill>
                <a:latin typeface="微软雅黑" pitchFamily="34" charset="-122"/>
                <a:ea typeface="微软雅黑" pitchFamily="34" charset="-122"/>
              </a:rPr>
              <a:t>不同</a:t>
            </a:r>
            <a:r>
              <a:rPr lang="en-US" altLang="zh-CN" sz="1600">
                <a:solidFill>
                  <a:schemeClr val="accent5">
                    <a:lumMod val="75000"/>
                  </a:schemeClr>
                </a:solidFill>
                <a:latin typeface="微软雅黑" pitchFamily="34" charset="-122"/>
                <a:ea typeface="微软雅黑" pitchFamily="34" charset="-122"/>
              </a:rPr>
              <a:t>dtype</a:t>
            </a:r>
            <a:r>
              <a:rPr lang="zh-CN" altLang="en-US" sz="1600" smtClean="0">
                <a:solidFill>
                  <a:schemeClr val="accent5">
                    <a:lumMod val="75000"/>
                  </a:schemeClr>
                </a:solidFill>
                <a:latin typeface="微软雅黑" pitchFamily="34" charset="-122"/>
                <a:ea typeface="微软雅黑" pitchFamily="34" charset="-122"/>
              </a:rPr>
              <a:t>的数组</a:t>
            </a:r>
            <a:r>
              <a:rPr lang="en-US" altLang="zh-CN" sz="1600" smtClean="0">
                <a:solidFill>
                  <a:schemeClr val="accent5">
                    <a:lumMod val="75000"/>
                  </a:schemeClr>
                </a:solidFill>
                <a:latin typeface="微软雅黑" pitchFamily="34" charset="-122"/>
                <a:ea typeface="微软雅黑" pitchFamily="34" charset="-122"/>
              </a:rPr>
              <a:t>)</a:t>
            </a:r>
            <a:r>
              <a:rPr lang="zh-CN" altLang="en-US" sz="1600">
                <a:solidFill>
                  <a:schemeClr val="accent5">
                    <a:lumMod val="75000"/>
                  </a:schemeClr>
                </a:solidFill>
                <a:latin typeface="微软雅黑" pitchFamily="34" charset="-122"/>
                <a:ea typeface="微软雅黑" pitchFamily="34" charset="-122"/>
              </a:rPr>
              <a:t>，</a:t>
            </a:r>
            <a:r>
              <a:rPr lang="en-US" altLang="zh-CN" sz="1600">
                <a:solidFill>
                  <a:schemeClr val="accent5">
                    <a:lumMod val="75000"/>
                  </a:schemeClr>
                </a:solidFill>
                <a:latin typeface="微软雅黑" pitchFamily="34" charset="-122"/>
                <a:ea typeface="微软雅黑" pitchFamily="34" charset="-122"/>
              </a:rPr>
              <a:t>Pandas</a:t>
            </a:r>
            <a:r>
              <a:rPr lang="zh-CN" altLang="en-US" sz="1600">
                <a:solidFill>
                  <a:schemeClr val="accent5">
                    <a:lumMod val="75000"/>
                  </a:schemeClr>
                </a:solidFill>
                <a:latin typeface="微软雅黑" pitchFamily="34" charset="-122"/>
                <a:ea typeface="微软雅黑" pitchFamily="34" charset="-122"/>
              </a:rPr>
              <a:t>提供了</a:t>
            </a:r>
            <a:r>
              <a:rPr lang="en-US" altLang="zh-CN" sz="1600">
                <a:solidFill>
                  <a:schemeClr val="accent5">
                    <a:lumMod val="75000"/>
                  </a:schemeClr>
                </a:solidFill>
                <a:latin typeface="微软雅黑" pitchFamily="34" charset="-122"/>
                <a:ea typeface="微软雅黑" pitchFamily="34" charset="-122"/>
              </a:rPr>
              <a:t>isnull()</a:t>
            </a:r>
            <a:r>
              <a:rPr lang="zh-CN" altLang="en-US" sz="1600">
                <a:solidFill>
                  <a:schemeClr val="accent5">
                    <a:lumMod val="75000"/>
                  </a:schemeClr>
                </a:solidFill>
                <a:latin typeface="微软雅黑" pitchFamily="34" charset="-122"/>
                <a:ea typeface="微软雅黑" pitchFamily="34" charset="-122"/>
              </a:rPr>
              <a:t>和</a:t>
            </a:r>
            <a:r>
              <a:rPr lang="en-US" altLang="zh-CN" sz="1600">
                <a:solidFill>
                  <a:schemeClr val="accent5">
                    <a:lumMod val="75000"/>
                  </a:schemeClr>
                </a:solidFill>
                <a:latin typeface="微软雅黑" pitchFamily="34" charset="-122"/>
                <a:ea typeface="微软雅黑" pitchFamily="34" charset="-122"/>
              </a:rPr>
              <a:t>notnull()</a:t>
            </a:r>
            <a:r>
              <a:rPr lang="zh-CN" altLang="en-US" sz="1600">
                <a:solidFill>
                  <a:schemeClr val="accent5">
                    <a:lumMod val="75000"/>
                  </a:schemeClr>
                </a:solidFill>
                <a:latin typeface="微软雅黑" pitchFamily="34" charset="-122"/>
                <a:ea typeface="微软雅黑" pitchFamily="34" charset="-122"/>
              </a:rPr>
              <a:t>函数，它们也是</a:t>
            </a:r>
            <a:r>
              <a:rPr lang="en-US" altLang="zh-CN" sz="1600">
                <a:solidFill>
                  <a:schemeClr val="accent5">
                    <a:lumMod val="75000"/>
                  </a:schemeClr>
                </a:solidFill>
                <a:latin typeface="微软雅黑" pitchFamily="34" charset="-122"/>
                <a:ea typeface="微软雅黑" pitchFamily="34" charset="-122"/>
              </a:rPr>
              <a:t>Series</a:t>
            </a:r>
            <a:r>
              <a:rPr lang="zh-CN" altLang="en-US" sz="1600">
                <a:solidFill>
                  <a:schemeClr val="accent5">
                    <a:lumMod val="75000"/>
                  </a:schemeClr>
                </a:solidFill>
                <a:latin typeface="微软雅黑" pitchFamily="34" charset="-122"/>
                <a:ea typeface="微软雅黑" pitchFamily="34" charset="-122"/>
              </a:rPr>
              <a:t>和</a:t>
            </a:r>
            <a:r>
              <a:rPr lang="en-US" altLang="zh-CN" sz="1600">
                <a:solidFill>
                  <a:schemeClr val="accent5">
                    <a:lumMod val="75000"/>
                  </a:schemeClr>
                </a:solidFill>
                <a:latin typeface="微软雅黑" pitchFamily="34" charset="-122"/>
                <a:ea typeface="微软雅黑" pitchFamily="34" charset="-122"/>
              </a:rPr>
              <a:t>DataFrame</a:t>
            </a:r>
            <a:r>
              <a:rPr lang="zh-CN" altLang="en-US" sz="1600">
                <a:solidFill>
                  <a:schemeClr val="accent5">
                    <a:lumMod val="75000"/>
                  </a:schemeClr>
                </a:solidFill>
                <a:latin typeface="微软雅黑" pitchFamily="34" charset="-122"/>
                <a:ea typeface="微软雅黑" pitchFamily="34" charset="-122"/>
              </a:rPr>
              <a:t>对象的</a:t>
            </a:r>
            <a:r>
              <a:rPr lang="zh-CN" altLang="en-US" sz="1600" smtClean="0">
                <a:solidFill>
                  <a:schemeClr val="accent5">
                    <a:lumMod val="75000"/>
                  </a:schemeClr>
                </a:solidFill>
                <a:latin typeface="微软雅黑" pitchFamily="34" charset="-122"/>
                <a:ea typeface="微软雅黑" pitchFamily="34" charset="-122"/>
              </a:rPr>
              <a:t>方法。</a:t>
            </a:r>
            <a:endParaRPr lang="en-US" altLang="zh-CN" sz="1600" smtClean="0">
              <a:solidFill>
                <a:schemeClr val="accent5">
                  <a:lumMod val="75000"/>
                </a:schemeClr>
              </a:solidFill>
              <a:latin typeface="微软雅黑" pitchFamily="34" charset="-122"/>
              <a:ea typeface="微软雅黑" pitchFamily="34" charset="-122"/>
            </a:endParaRPr>
          </a:p>
          <a:p>
            <a:pPr indent="403225">
              <a:lnSpc>
                <a:spcPct val="150000"/>
              </a:lnSpc>
            </a:pPr>
            <a:r>
              <a:rPr lang="zh-CN" altLang="en-US" sz="1600" smtClean="0">
                <a:solidFill>
                  <a:schemeClr val="accent5">
                    <a:lumMod val="75000"/>
                  </a:schemeClr>
                </a:solidFill>
                <a:latin typeface="微软雅黑" pitchFamily="34" charset="-122"/>
                <a:ea typeface="微软雅黑" pitchFamily="34" charset="-122"/>
              </a:rPr>
              <a:t>对于上面例子，使用</a:t>
            </a:r>
            <a:r>
              <a:rPr lang="en-US" altLang="zh-CN" sz="1600" smtClean="0">
                <a:solidFill>
                  <a:schemeClr val="accent5">
                    <a:lumMod val="75000"/>
                  </a:schemeClr>
                </a:solidFill>
                <a:latin typeface="微软雅黑" pitchFamily="34" charset="-122"/>
                <a:ea typeface="微软雅黑" pitchFamily="34" charset="-122"/>
              </a:rPr>
              <a:t>isnull</a:t>
            </a:r>
            <a:r>
              <a:rPr lang="zh-CN" altLang="en-US" sz="1600" smtClean="0">
                <a:solidFill>
                  <a:schemeClr val="accent5">
                    <a:lumMod val="75000"/>
                  </a:schemeClr>
                </a:solidFill>
                <a:latin typeface="微软雅黑" pitchFamily="34" charset="-122"/>
                <a:ea typeface="微软雅黑" pitchFamily="34" charset="-122"/>
              </a:rPr>
              <a:t>和</a:t>
            </a:r>
            <a:r>
              <a:rPr lang="en-US" altLang="zh-CN" sz="1600" smtClean="0">
                <a:solidFill>
                  <a:schemeClr val="accent5">
                    <a:lumMod val="75000"/>
                  </a:schemeClr>
                </a:solidFill>
                <a:latin typeface="微软雅黑" pitchFamily="34" charset="-122"/>
                <a:ea typeface="微软雅黑" pitchFamily="34" charset="-122"/>
              </a:rPr>
              <a:t>notnull</a:t>
            </a:r>
            <a:r>
              <a:rPr lang="zh-CN" altLang="en-US" sz="1600" smtClean="0">
                <a:solidFill>
                  <a:schemeClr val="accent5">
                    <a:lumMod val="75000"/>
                  </a:schemeClr>
                </a:solidFill>
                <a:latin typeface="微软雅黑" pitchFamily="34" charset="-122"/>
                <a:ea typeface="微软雅黑" pitchFamily="34" charset="-122"/>
              </a:rPr>
              <a:t>函数可以检查出数据框当中的空值和非空值。</a:t>
            </a:r>
            <a:endParaRPr lang="en-US" altLang="zh-CN" sz="1600" smtClean="0">
              <a:solidFill>
                <a:schemeClr val="accent5">
                  <a:lumMod val="75000"/>
                </a:schemeClr>
              </a:solidFill>
              <a:latin typeface="微软雅黑" pitchFamily="34" charset="-122"/>
              <a:ea typeface="微软雅黑" pitchFamily="34" charset="-122"/>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9340" y="2924944"/>
            <a:ext cx="4000500" cy="438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21828" y="2924944"/>
            <a:ext cx="2506556" cy="262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459749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randombar(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randombar(horizontal)">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randombar(horizontal)">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3" presetClass="entr" presetSubtype="16" fill="hold" nodeType="clickEffect">
                                  <p:stCondLst>
                                    <p:cond delay="0"/>
                                  </p:stCondLst>
                                  <p:childTnLst>
                                    <p:set>
                                      <p:cBhvr>
                                        <p:cTn id="21" dur="1" fill="hold">
                                          <p:stCondLst>
                                            <p:cond delay="0"/>
                                          </p:stCondLst>
                                        </p:cTn>
                                        <p:tgtEl>
                                          <p:spTgt spid="2050"/>
                                        </p:tgtEl>
                                        <p:attrNameLst>
                                          <p:attrName>style.visibility</p:attrName>
                                        </p:attrNameLst>
                                      </p:cBhvr>
                                      <p:to>
                                        <p:strVal val="visible"/>
                                      </p:to>
                                    </p:set>
                                    <p:anim calcmode="lin" valueType="num">
                                      <p:cBhvr>
                                        <p:cTn id="22" dur="500" fill="hold"/>
                                        <p:tgtEl>
                                          <p:spTgt spid="2050"/>
                                        </p:tgtEl>
                                        <p:attrNameLst>
                                          <p:attrName>ppt_w</p:attrName>
                                        </p:attrNameLst>
                                      </p:cBhvr>
                                      <p:tavLst>
                                        <p:tav tm="0">
                                          <p:val>
                                            <p:fltVal val="0"/>
                                          </p:val>
                                        </p:tav>
                                        <p:tav tm="100000">
                                          <p:val>
                                            <p:strVal val="#ppt_w"/>
                                          </p:val>
                                        </p:tav>
                                      </p:tavLst>
                                    </p:anim>
                                    <p:anim calcmode="lin" valueType="num">
                                      <p:cBhvr>
                                        <p:cTn id="23" dur="500" fill="hold"/>
                                        <p:tgtEl>
                                          <p:spTgt spid="2050"/>
                                        </p:tgtEl>
                                        <p:attrNameLst>
                                          <p:attrName>ppt_h</p:attrName>
                                        </p:attrNameLst>
                                      </p:cBhvr>
                                      <p:tavLst>
                                        <p:tav tm="0">
                                          <p:val>
                                            <p:fltVal val="0"/>
                                          </p:val>
                                        </p:tav>
                                        <p:tav tm="100000">
                                          <p:val>
                                            <p:strVal val="#ppt_h"/>
                                          </p:val>
                                        </p:tav>
                                      </p:tavLst>
                                    </p:anim>
                                    <p:animEffect transition="in" filter="fade">
                                      <p:cBhvr>
                                        <p:cTn id="24" dur="500"/>
                                        <p:tgtEl>
                                          <p:spTgt spid="2050"/>
                                        </p:tgtEl>
                                      </p:cBhvr>
                                    </p:animEffect>
                                  </p:childTnLst>
                                </p:cTn>
                              </p:par>
                            </p:childTnLst>
                          </p:cTn>
                        </p:par>
                      </p:childTnLst>
                    </p:cTn>
                  </p:par>
                  <p:par>
                    <p:cTn id="25" fill="hold">
                      <p:stCondLst>
                        <p:cond delay="indefinite"/>
                      </p:stCondLst>
                      <p:childTnLst>
                        <p:par>
                          <p:cTn id="26" fill="hold">
                            <p:stCondLst>
                              <p:cond delay="0"/>
                            </p:stCondLst>
                            <p:childTnLst>
                              <p:par>
                                <p:cTn id="27" presetID="53" presetClass="entr" presetSubtype="16" fill="hold" nodeType="clickEffect">
                                  <p:stCondLst>
                                    <p:cond delay="0"/>
                                  </p:stCondLst>
                                  <p:childTnLst>
                                    <p:set>
                                      <p:cBhvr>
                                        <p:cTn id="28" dur="1" fill="hold">
                                          <p:stCondLst>
                                            <p:cond delay="0"/>
                                          </p:stCondLst>
                                        </p:cTn>
                                        <p:tgtEl>
                                          <p:spTgt spid="2051"/>
                                        </p:tgtEl>
                                        <p:attrNameLst>
                                          <p:attrName>style.visibility</p:attrName>
                                        </p:attrNameLst>
                                      </p:cBhvr>
                                      <p:to>
                                        <p:strVal val="visible"/>
                                      </p:to>
                                    </p:set>
                                    <p:anim calcmode="lin" valueType="num">
                                      <p:cBhvr>
                                        <p:cTn id="29" dur="500" fill="hold"/>
                                        <p:tgtEl>
                                          <p:spTgt spid="2051"/>
                                        </p:tgtEl>
                                        <p:attrNameLst>
                                          <p:attrName>ppt_w</p:attrName>
                                        </p:attrNameLst>
                                      </p:cBhvr>
                                      <p:tavLst>
                                        <p:tav tm="0">
                                          <p:val>
                                            <p:fltVal val="0"/>
                                          </p:val>
                                        </p:tav>
                                        <p:tav tm="100000">
                                          <p:val>
                                            <p:strVal val="#ppt_w"/>
                                          </p:val>
                                        </p:tav>
                                      </p:tavLst>
                                    </p:anim>
                                    <p:anim calcmode="lin" valueType="num">
                                      <p:cBhvr>
                                        <p:cTn id="30" dur="500" fill="hold"/>
                                        <p:tgtEl>
                                          <p:spTgt spid="2051"/>
                                        </p:tgtEl>
                                        <p:attrNameLst>
                                          <p:attrName>ppt_h</p:attrName>
                                        </p:attrNameLst>
                                      </p:cBhvr>
                                      <p:tavLst>
                                        <p:tav tm="0">
                                          <p:val>
                                            <p:fltVal val="0"/>
                                          </p:val>
                                        </p:tav>
                                        <p:tav tm="100000">
                                          <p:val>
                                            <p:strVal val="#ppt_h"/>
                                          </p:val>
                                        </p:tav>
                                      </p:tavLst>
                                    </p:anim>
                                    <p:animEffect transition="in" filter="fade">
                                      <p:cBhvr>
                                        <p:cTn id="31" dur="500"/>
                                        <p:tgtEl>
                                          <p:spTgt spid="20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3568" y="908720"/>
            <a:ext cx="7776864" cy="1754326"/>
          </a:xfrm>
          <a:prstGeom prst="rect">
            <a:avLst/>
          </a:prstGeom>
          <a:noFill/>
        </p:spPr>
        <p:txBody>
          <a:bodyPr wrap="square" rtlCol="0">
            <a:spAutoFit/>
          </a:bodyPr>
          <a:lstStyle/>
          <a:p>
            <a:pPr>
              <a:lnSpc>
                <a:spcPct val="200000"/>
              </a:lnSpc>
            </a:pPr>
            <a:r>
              <a:rPr lang="en-US" altLang="zh-CN" b="1" smtClean="0">
                <a:solidFill>
                  <a:schemeClr val="accent5">
                    <a:lumMod val="50000"/>
                  </a:schemeClr>
                </a:solidFill>
                <a:latin typeface="微软雅黑" pitchFamily="34" charset="-122"/>
                <a:ea typeface="微软雅黑" pitchFamily="34" charset="-122"/>
              </a:rPr>
              <a:t>Pandas </a:t>
            </a:r>
            <a:r>
              <a:rPr lang="zh-CN" altLang="en-US" b="1" smtClean="0">
                <a:solidFill>
                  <a:schemeClr val="accent5">
                    <a:lumMod val="50000"/>
                  </a:schemeClr>
                </a:solidFill>
                <a:latin typeface="微软雅黑" pitchFamily="34" charset="-122"/>
                <a:ea typeface="微软雅黑" pitchFamily="34" charset="-122"/>
              </a:rPr>
              <a:t>缺失数据处理</a:t>
            </a:r>
            <a:r>
              <a:rPr lang="en-US" altLang="zh-CN" b="1" smtClean="0">
                <a:solidFill>
                  <a:schemeClr val="accent5">
                    <a:lumMod val="50000"/>
                  </a:schemeClr>
                </a:solidFill>
                <a:latin typeface="微软雅黑" pitchFamily="34" charset="-122"/>
                <a:ea typeface="微软雅黑" pitchFamily="34" charset="-122"/>
              </a:rPr>
              <a:t>-</a:t>
            </a:r>
            <a:r>
              <a:rPr lang="zh-CN" altLang="en-US" b="1" smtClean="0">
                <a:solidFill>
                  <a:schemeClr val="accent5">
                    <a:lumMod val="50000"/>
                  </a:schemeClr>
                </a:solidFill>
                <a:latin typeface="微软雅黑" pitchFamily="34" charset="-122"/>
                <a:ea typeface="微软雅黑" pitchFamily="34" charset="-122"/>
              </a:rPr>
              <a:t>续</a:t>
            </a:r>
            <a:endParaRPr lang="en-US" altLang="zh-CN" b="1" smtClean="0">
              <a:solidFill>
                <a:schemeClr val="accent5">
                  <a:lumMod val="50000"/>
                </a:schemeClr>
              </a:solidFill>
              <a:latin typeface="微软雅黑" pitchFamily="34" charset="-122"/>
              <a:ea typeface="微软雅黑" pitchFamily="34" charset="-122"/>
            </a:endParaRPr>
          </a:p>
          <a:p>
            <a:pPr indent="403225">
              <a:lnSpc>
                <a:spcPct val="150000"/>
              </a:lnSpc>
            </a:pPr>
            <a:r>
              <a:rPr lang="zh-CN" altLang="en-US" sz="1600" smtClean="0">
                <a:solidFill>
                  <a:schemeClr val="accent5">
                    <a:lumMod val="75000"/>
                  </a:schemeClr>
                </a:solidFill>
                <a:latin typeface="微软雅黑" pitchFamily="34" charset="-122"/>
                <a:ea typeface="微软雅黑" pitchFamily="34" charset="-122"/>
              </a:rPr>
              <a:t>找到数据的缺失情况后，接下来要考虑的是用什么方式处理这些缺失使其对分析结果影响最小。一般处理的方式有：直接删除法、标量填充法、相邻</a:t>
            </a:r>
            <a:r>
              <a:rPr lang="zh-CN" altLang="en-US" sz="1600">
                <a:solidFill>
                  <a:schemeClr val="accent5">
                    <a:lumMod val="75000"/>
                  </a:schemeClr>
                </a:solidFill>
                <a:latin typeface="微软雅黑" pitchFamily="34" charset="-122"/>
                <a:ea typeface="微软雅黑" pitchFamily="34" charset="-122"/>
              </a:rPr>
              <a:t>前后</a:t>
            </a:r>
            <a:r>
              <a:rPr lang="zh-CN" altLang="en-US" sz="1600" smtClean="0">
                <a:solidFill>
                  <a:schemeClr val="accent5">
                    <a:lumMod val="75000"/>
                  </a:schemeClr>
                </a:solidFill>
                <a:latin typeface="微软雅黑" pitchFamily="34" charset="-122"/>
                <a:ea typeface="微软雅黑" pitchFamily="34" charset="-122"/>
              </a:rPr>
              <a:t>行填充法、通用替换法等。</a:t>
            </a:r>
            <a:endParaRPr lang="en-US" altLang="zh-CN" sz="1600" smtClean="0">
              <a:solidFill>
                <a:schemeClr val="accent5">
                  <a:lumMod val="75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16249780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randombar(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randombar(horizontal)">
                                      <p:cBhvr>
                                        <p:cTn id="12"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3568" y="908720"/>
            <a:ext cx="7776864" cy="1015663"/>
          </a:xfrm>
          <a:prstGeom prst="rect">
            <a:avLst/>
          </a:prstGeom>
          <a:noFill/>
        </p:spPr>
        <p:txBody>
          <a:bodyPr wrap="square" rtlCol="0">
            <a:spAutoFit/>
          </a:bodyPr>
          <a:lstStyle/>
          <a:p>
            <a:pPr>
              <a:lnSpc>
                <a:spcPct val="200000"/>
              </a:lnSpc>
            </a:pPr>
            <a:r>
              <a:rPr lang="en-US" altLang="zh-CN" b="1" smtClean="0">
                <a:solidFill>
                  <a:schemeClr val="accent5">
                    <a:lumMod val="50000"/>
                  </a:schemeClr>
                </a:solidFill>
                <a:latin typeface="微软雅黑" pitchFamily="34" charset="-122"/>
                <a:ea typeface="微软雅黑" pitchFamily="34" charset="-122"/>
              </a:rPr>
              <a:t>Pandas </a:t>
            </a:r>
            <a:r>
              <a:rPr lang="zh-CN" altLang="en-US" b="1" smtClean="0">
                <a:solidFill>
                  <a:schemeClr val="accent5">
                    <a:lumMod val="50000"/>
                  </a:schemeClr>
                </a:solidFill>
                <a:latin typeface="微软雅黑" pitchFamily="34" charset="-122"/>
                <a:ea typeface="微软雅黑" pitchFamily="34" charset="-122"/>
              </a:rPr>
              <a:t>缺失数据处理</a:t>
            </a:r>
            <a:r>
              <a:rPr lang="en-US" altLang="zh-CN" b="1" smtClean="0">
                <a:solidFill>
                  <a:schemeClr val="accent5">
                    <a:lumMod val="50000"/>
                  </a:schemeClr>
                </a:solidFill>
                <a:latin typeface="微软雅黑" pitchFamily="34" charset="-122"/>
                <a:ea typeface="微软雅黑" pitchFamily="34" charset="-122"/>
              </a:rPr>
              <a:t>-</a:t>
            </a:r>
            <a:r>
              <a:rPr lang="zh-CN" altLang="en-US" b="1" smtClean="0">
                <a:solidFill>
                  <a:schemeClr val="accent5">
                    <a:lumMod val="50000"/>
                  </a:schemeClr>
                </a:solidFill>
                <a:latin typeface="微软雅黑" pitchFamily="34" charset="-122"/>
                <a:ea typeface="微软雅黑" pitchFamily="34" charset="-122"/>
              </a:rPr>
              <a:t>例</a:t>
            </a:r>
            <a:endParaRPr lang="en-US" altLang="zh-CN" b="1" smtClean="0">
              <a:solidFill>
                <a:schemeClr val="accent5">
                  <a:lumMod val="50000"/>
                </a:schemeClr>
              </a:solidFill>
              <a:latin typeface="微软雅黑" pitchFamily="34" charset="-122"/>
              <a:ea typeface="微软雅黑" pitchFamily="34" charset="-122"/>
            </a:endParaRPr>
          </a:p>
          <a:p>
            <a:pPr indent="403225">
              <a:lnSpc>
                <a:spcPct val="150000"/>
              </a:lnSpc>
            </a:pPr>
            <a:r>
              <a:rPr lang="zh-CN" altLang="en-US" sz="1600" smtClean="0">
                <a:solidFill>
                  <a:schemeClr val="accent5">
                    <a:lumMod val="75000"/>
                  </a:schemeClr>
                </a:solidFill>
                <a:latin typeface="微软雅黑" pitchFamily="34" charset="-122"/>
                <a:ea typeface="微软雅黑" pitchFamily="34" charset="-122"/>
              </a:rPr>
              <a:t>下面用实例来解说这些处理方式。</a:t>
            </a:r>
            <a:endParaRPr lang="en-US" altLang="zh-CN" sz="1600" smtClean="0">
              <a:solidFill>
                <a:schemeClr val="accent5">
                  <a:lumMod val="75000"/>
                </a:schemeClr>
              </a:solidFill>
              <a:latin typeface="微软雅黑" pitchFamily="34" charset="-122"/>
              <a:ea typeface="微软雅黑" pitchFamily="34" charset="-122"/>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9" y="1999600"/>
            <a:ext cx="4536504" cy="22722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08104" y="1999600"/>
            <a:ext cx="3096344" cy="34029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3568" y="4503558"/>
            <a:ext cx="3331096" cy="21934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150555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randombar(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randombar(horizontal)">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3" presetClass="entr" presetSubtype="16" fill="hold" nodeType="clickEffect">
                                  <p:stCondLst>
                                    <p:cond delay="0"/>
                                  </p:stCondLst>
                                  <p:childTnLst>
                                    <p:set>
                                      <p:cBhvr>
                                        <p:cTn id="16" dur="1" fill="hold">
                                          <p:stCondLst>
                                            <p:cond delay="0"/>
                                          </p:stCondLst>
                                        </p:cTn>
                                        <p:tgtEl>
                                          <p:spTgt spid="4099"/>
                                        </p:tgtEl>
                                        <p:attrNameLst>
                                          <p:attrName>style.visibility</p:attrName>
                                        </p:attrNameLst>
                                      </p:cBhvr>
                                      <p:to>
                                        <p:strVal val="visible"/>
                                      </p:to>
                                    </p:set>
                                    <p:anim calcmode="lin" valueType="num">
                                      <p:cBhvr>
                                        <p:cTn id="17" dur="500" fill="hold"/>
                                        <p:tgtEl>
                                          <p:spTgt spid="4099"/>
                                        </p:tgtEl>
                                        <p:attrNameLst>
                                          <p:attrName>ppt_w</p:attrName>
                                        </p:attrNameLst>
                                      </p:cBhvr>
                                      <p:tavLst>
                                        <p:tav tm="0">
                                          <p:val>
                                            <p:fltVal val="0"/>
                                          </p:val>
                                        </p:tav>
                                        <p:tav tm="100000">
                                          <p:val>
                                            <p:strVal val="#ppt_w"/>
                                          </p:val>
                                        </p:tav>
                                      </p:tavLst>
                                    </p:anim>
                                    <p:anim calcmode="lin" valueType="num">
                                      <p:cBhvr>
                                        <p:cTn id="18" dur="500" fill="hold"/>
                                        <p:tgtEl>
                                          <p:spTgt spid="4099"/>
                                        </p:tgtEl>
                                        <p:attrNameLst>
                                          <p:attrName>ppt_h</p:attrName>
                                        </p:attrNameLst>
                                      </p:cBhvr>
                                      <p:tavLst>
                                        <p:tav tm="0">
                                          <p:val>
                                            <p:fltVal val="0"/>
                                          </p:val>
                                        </p:tav>
                                        <p:tav tm="100000">
                                          <p:val>
                                            <p:strVal val="#ppt_h"/>
                                          </p:val>
                                        </p:tav>
                                      </p:tavLst>
                                    </p:anim>
                                    <p:animEffect transition="in" filter="fade">
                                      <p:cBhvr>
                                        <p:cTn id="19" dur="500"/>
                                        <p:tgtEl>
                                          <p:spTgt spid="4099"/>
                                        </p:tgtEl>
                                      </p:cBhvr>
                                    </p:animEffect>
                                  </p:childTnLst>
                                </p:cTn>
                              </p:par>
                            </p:childTnLst>
                          </p:cTn>
                        </p:par>
                      </p:childTnLst>
                    </p:cTn>
                  </p:par>
                  <p:par>
                    <p:cTn id="20" fill="hold">
                      <p:stCondLst>
                        <p:cond delay="indefinite"/>
                      </p:stCondLst>
                      <p:childTnLst>
                        <p:par>
                          <p:cTn id="21" fill="hold">
                            <p:stCondLst>
                              <p:cond delay="0"/>
                            </p:stCondLst>
                            <p:childTnLst>
                              <p:par>
                                <p:cTn id="22" presetID="53" presetClass="entr" presetSubtype="16" fill="hold" nodeType="clickEffect">
                                  <p:stCondLst>
                                    <p:cond delay="0"/>
                                  </p:stCondLst>
                                  <p:childTnLst>
                                    <p:set>
                                      <p:cBhvr>
                                        <p:cTn id="23" dur="1" fill="hold">
                                          <p:stCondLst>
                                            <p:cond delay="0"/>
                                          </p:stCondLst>
                                        </p:cTn>
                                        <p:tgtEl>
                                          <p:spTgt spid="4100"/>
                                        </p:tgtEl>
                                        <p:attrNameLst>
                                          <p:attrName>style.visibility</p:attrName>
                                        </p:attrNameLst>
                                      </p:cBhvr>
                                      <p:to>
                                        <p:strVal val="visible"/>
                                      </p:to>
                                    </p:set>
                                    <p:anim calcmode="lin" valueType="num">
                                      <p:cBhvr>
                                        <p:cTn id="24" dur="500" fill="hold"/>
                                        <p:tgtEl>
                                          <p:spTgt spid="4100"/>
                                        </p:tgtEl>
                                        <p:attrNameLst>
                                          <p:attrName>ppt_w</p:attrName>
                                        </p:attrNameLst>
                                      </p:cBhvr>
                                      <p:tavLst>
                                        <p:tav tm="0">
                                          <p:val>
                                            <p:fltVal val="0"/>
                                          </p:val>
                                        </p:tav>
                                        <p:tav tm="100000">
                                          <p:val>
                                            <p:strVal val="#ppt_w"/>
                                          </p:val>
                                        </p:tav>
                                      </p:tavLst>
                                    </p:anim>
                                    <p:anim calcmode="lin" valueType="num">
                                      <p:cBhvr>
                                        <p:cTn id="25" dur="500" fill="hold"/>
                                        <p:tgtEl>
                                          <p:spTgt spid="4100"/>
                                        </p:tgtEl>
                                        <p:attrNameLst>
                                          <p:attrName>ppt_h</p:attrName>
                                        </p:attrNameLst>
                                      </p:cBhvr>
                                      <p:tavLst>
                                        <p:tav tm="0">
                                          <p:val>
                                            <p:fltVal val="0"/>
                                          </p:val>
                                        </p:tav>
                                        <p:tav tm="100000">
                                          <p:val>
                                            <p:strVal val="#ppt_h"/>
                                          </p:val>
                                        </p:tav>
                                      </p:tavLst>
                                    </p:anim>
                                    <p:animEffect transition="in" filter="fade">
                                      <p:cBhvr>
                                        <p:cTn id="26" dur="500"/>
                                        <p:tgtEl>
                                          <p:spTgt spid="4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직사각형 3"/>
          <p:cNvSpPr/>
          <p:nvPr/>
        </p:nvSpPr>
        <p:spPr>
          <a:xfrm flipH="1">
            <a:off x="-2" y="2000240"/>
            <a:ext cx="9143995" cy="2357454"/>
          </a:xfrm>
          <a:prstGeom prst="rect">
            <a:avLst/>
          </a:prstGeom>
          <a:gradFill flip="none" rotWithShape="1">
            <a:gsLst>
              <a:gs pos="10000">
                <a:schemeClr val="bg1">
                  <a:alpha val="6000"/>
                </a:schemeClr>
              </a:gs>
              <a:gs pos="0">
                <a:schemeClr val="bg1">
                  <a:alpha val="0"/>
                </a:schemeClr>
              </a:gs>
              <a:gs pos="47000">
                <a:schemeClr val="tx1">
                  <a:gamma/>
                  <a:tint val="0"/>
                  <a:invGamma/>
                  <a:alpha val="8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5" name="TextBox 1"/>
          <p:cNvSpPr txBox="1">
            <a:spLocks noChangeArrowheads="1"/>
          </p:cNvSpPr>
          <p:nvPr/>
        </p:nvSpPr>
        <p:spPr bwMode="auto">
          <a:xfrm>
            <a:off x="0" y="2701369"/>
            <a:ext cx="8892480" cy="1015663"/>
          </a:xfrm>
          <a:prstGeom prst="rect">
            <a:avLst/>
          </a:prstGeom>
          <a:noFill/>
          <a:ln w="9525">
            <a:noFill/>
            <a:miter lim="800000"/>
            <a:headEnd/>
            <a:tailEnd/>
          </a:ln>
        </p:spPr>
        <p:txBody>
          <a:bodyPr wrap="square">
            <a:spAutoFit/>
          </a:bodyPr>
          <a:lstStyle/>
          <a:p>
            <a:pPr algn="r"/>
            <a:r>
              <a:rPr lang="en-US" altLang="ko-KR" sz="6000" b="1" dirty="0" smtClean="0">
                <a:solidFill>
                  <a:schemeClr val="tx1">
                    <a:lumMod val="75000"/>
                    <a:lumOff val="25000"/>
                  </a:schemeClr>
                </a:solidFill>
                <a:latin typeface="Arial" pitchFamily="34" charset="0"/>
                <a:ea typeface="맑은 고딕" pitchFamily="50" charset="-127"/>
                <a:cs typeface="Arial" pitchFamily="34" charset="0"/>
              </a:rPr>
              <a:t>THANK YOU</a:t>
            </a:r>
          </a:p>
        </p:txBody>
      </p:sp>
      <p:sp>
        <p:nvSpPr>
          <p:cNvPr id="7" name="TextBox 6">
            <a:hlinkClick r:id="rId2"/>
          </p:cNvPr>
          <p:cNvSpPr txBox="1"/>
          <p:nvPr/>
        </p:nvSpPr>
        <p:spPr>
          <a:xfrm>
            <a:off x="0" y="6577300"/>
            <a:ext cx="9144000" cy="215444"/>
          </a:xfrm>
          <a:prstGeom prst="rect">
            <a:avLst/>
          </a:prstGeom>
          <a:noFill/>
        </p:spPr>
        <p:txBody>
          <a:bodyPr wrap="square" rtlCol="0">
            <a:spAutoFit/>
          </a:bodyPr>
          <a:lstStyle/>
          <a:p>
            <a:pPr algn="ctr"/>
            <a:r>
              <a:rPr lang="en-US" altLang="ko-KR" sz="800" dirty="0" smtClean="0">
                <a:solidFill>
                  <a:schemeClr val="tx1">
                    <a:lumMod val="75000"/>
                    <a:lumOff val="25000"/>
                  </a:schemeClr>
                </a:solidFill>
                <a:latin typeface="Arial" pitchFamily="34" charset="0"/>
                <a:cs typeface="Arial" pitchFamily="34" charset="0"/>
              </a:rPr>
              <a:t>ALLPPT.com _ Free PowerPoint Templates, Diagrams and Charts</a:t>
            </a:r>
            <a:endParaRPr lang="ko-KR" altLang="en-US" sz="800" dirty="0">
              <a:solidFill>
                <a:schemeClr val="tx1">
                  <a:lumMod val="75000"/>
                  <a:lumOff val="25000"/>
                </a:schemeClr>
              </a:solidFill>
              <a:latin typeface="Arial" pitchFamily="34" charset="0"/>
              <a:cs typeface="Arial" pitchFamily="34" charset="0"/>
            </a:endParaRPr>
          </a:p>
        </p:txBody>
      </p:sp>
    </p:spTree>
    <p:extLst>
      <p:ext uri="{BB962C8B-B14F-4D97-AF65-F5344CB8AC3E}">
        <p14:creationId xmlns:p14="http://schemas.microsoft.com/office/powerpoint/2010/main" val="393591308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67544" y="1174100"/>
            <a:ext cx="8208912" cy="3046988"/>
          </a:xfrm>
          <a:prstGeom prst="rect">
            <a:avLst/>
          </a:prstGeom>
          <a:noFill/>
        </p:spPr>
        <p:txBody>
          <a:bodyPr wrap="square" rtlCol="0">
            <a:spAutoFit/>
          </a:bodyPr>
          <a:lstStyle/>
          <a:p>
            <a:pPr marL="342900" indent="-342900">
              <a:lnSpc>
                <a:spcPct val="150000"/>
              </a:lnSpc>
              <a:buFont typeface="+mj-lt"/>
              <a:buAutoNum type="arabicPeriod"/>
            </a:pPr>
            <a:r>
              <a:rPr lang="zh-CN" altLang="en-US" sz="1600" smtClean="0">
                <a:solidFill>
                  <a:schemeClr val="accent5">
                    <a:lumMod val="75000"/>
                  </a:schemeClr>
                </a:solidFill>
                <a:latin typeface="微软雅黑" pitchFamily="34" charset="-122"/>
                <a:ea typeface="微软雅黑" pitchFamily="34" charset="-122"/>
                <a:hlinkClick r:id="rId3"/>
              </a:rPr>
              <a:t>下载</a:t>
            </a:r>
            <a:r>
              <a:rPr lang="zh-CN" altLang="en-US" sz="1600" smtClean="0">
                <a:solidFill>
                  <a:schemeClr val="accent5">
                    <a:lumMod val="75000"/>
                  </a:schemeClr>
                </a:solidFill>
                <a:latin typeface="微软雅黑" pitchFamily="34" charset="-122"/>
                <a:ea typeface="微软雅黑" pitchFamily="34" charset="-122"/>
              </a:rPr>
              <a:t>个人电脑</a:t>
            </a:r>
            <a:r>
              <a:rPr lang="zh-CN" altLang="en-US" sz="1600">
                <a:solidFill>
                  <a:schemeClr val="accent5">
                    <a:lumMod val="75000"/>
                  </a:schemeClr>
                </a:solidFill>
                <a:latin typeface="微软雅黑" pitchFamily="34" charset="-122"/>
                <a:ea typeface="微软雅黑" pitchFamily="34" charset="-122"/>
              </a:rPr>
              <a:t>对应的</a:t>
            </a:r>
            <a:r>
              <a:rPr lang="en-US" altLang="zh-CN" sz="1600">
                <a:solidFill>
                  <a:schemeClr val="accent5">
                    <a:lumMod val="75000"/>
                  </a:schemeClr>
                </a:solidFill>
                <a:latin typeface="微软雅黑" pitchFamily="34" charset="-122"/>
                <a:ea typeface="微软雅黑" pitchFamily="34" charset="-122"/>
              </a:rPr>
              <a:t>VSCode</a:t>
            </a:r>
            <a:r>
              <a:rPr lang="zh-CN" altLang="en-US" sz="1600">
                <a:solidFill>
                  <a:schemeClr val="accent5">
                    <a:lumMod val="75000"/>
                  </a:schemeClr>
                </a:solidFill>
                <a:latin typeface="微软雅黑" pitchFamily="34" charset="-122"/>
                <a:ea typeface="微软雅黑" pitchFamily="34" charset="-122"/>
              </a:rPr>
              <a:t>版本并安装</a:t>
            </a:r>
          </a:p>
          <a:p>
            <a:pPr marL="342900" indent="-342900">
              <a:lnSpc>
                <a:spcPct val="150000"/>
              </a:lnSpc>
              <a:buFont typeface="+mj-lt"/>
              <a:buAutoNum type="arabicPeriod"/>
            </a:pPr>
            <a:r>
              <a:rPr lang="zh-CN" altLang="en-US" sz="1600" smtClean="0">
                <a:solidFill>
                  <a:schemeClr val="accent5">
                    <a:lumMod val="75000"/>
                  </a:schemeClr>
                </a:solidFill>
                <a:latin typeface="微软雅黑" pitchFamily="34" charset="-122"/>
                <a:ea typeface="微软雅黑" pitchFamily="34" charset="-122"/>
              </a:rPr>
              <a:t>安装</a:t>
            </a:r>
            <a:r>
              <a:rPr lang="en-US" altLang="zh-CN" sz="1600">
                <a:solidFill>
                  <a:schemeClr val="accent5">
                    <a:lumMod val="75000"/>
                  </a:schemeClr>
                </a:solidFill>
                <a:latin typeface="微软雅黑" pitchFamily="34" charset="-122"/>
                <a:ea typeface="微软雅黑" pitchFamily="34" charset="-122"/>
              </a:rPr>
              <a:t>VSCode</a:t>
            </a:r>
            <a:r>
              <a:rPr lang="zh-CN" altLang="en-US" sz="1600">
                <a:solidFill>
                  <a:schemeClr val="accent5">
                    <a:lumMod val="75000"/>
                  </a:schemeClr>
                </a:solidFill>
                <a:latin typeface="微软雅黑" pitchFamily="34" charset="-122"/>
                <a:ea typeface="微软雅黑" pitchFamily="34" charset="-122"/>
              </a:rPr>
              <a:t>的</a:t>
            </a:r>
            <a:r>
              <a:rPr lang="en-US" altLang="zh-CN" sz="1600">
                <a:solidFill>
                  <a:schemeClr val="accent5">
                    <a:lumMod val="75000"/>
                  </a:schemeClr>
                </a:solidFill>
                <a:latin typeface="微软雅黑" pitchFamily="34" charset="-122"/>
                <a:ea typeface="微软雅黑" pitchFamily="34" charset="-122"/>
              </a:rPr>
              <a:t>Python</a:t>
            </a:r>
            <a:r>
              <a:rPr lang="zh-CN" altLang="en-US" sz="1600">
                <a:solidFill>
                  <a:schemeClr val="accent5">
                    <a:lumMod val="75000"/>
                  </a:schemeClr>
                </a:solidFill>
                <a:latin typeface="微软雅黑" pitchFamily="34" charset="-122"/>
                <a:ea typeface="微软雅黑" pitchFamily="34" charset="-122"/>
              </a:rPr>
              <a:t>插件</a:t>
            </a:r>
          </a:p>
          <a:p>
            <a:pPr marL="342900" indent="-342900">
              <a:lnSpc>
                <a:spcPct val="150000"/>
              </a:lnSpc>
              <a:buFont typeface="+mj-lt"/>
              <a:buAutoNum type="arabicPeriod"/>
            </a:pPr>
            <a:r>
              <a:rPr lang="zh-CN" altLang="en-US" sz="1600" smtClean="0">
                <a:solidFill>
                  <a:schemeClr val="accent5">
                    <a:lumMod val="75000"/>
                  </a:schemeClr>
                </a:solidFill>
                <a:latin typeface="微软雅黑" pitchFamily="34" charset="-122"/>
                <a:ea typeface="微软雅黑" pitchFamily="34" charset="-122"/>
              </a:rPr>
              <a:t>安装</a:t>
            </a:r>
            <a:r>
              <a:rPr lang="en-US" altLang="zh-CN" sz="1600">
                <a:solidFill>
                  <a:schemeClr val="accent5">
                    <a:lumMod val="75000"/>
                  </a:schemeClr>
                </a:solidFill>
                <a:latin typeface="微软雅黑" pitchFamily="34" charset="-122"/>
                <a:ea typeface="微软雅黑" pitchFamily="34" charset="-122"/>
              </a:rPr>
              <a:t>`flake8`</a:t>
            </a:r>
            <a:r>
              <a:rPr lang="zh-CN" altLang="en-US" sz="1600">
                <a:solidFill>
                  <a:schemeClr val="accent5">
                    <a:lumMod val="75000"/>
                  </a:schemeClr>
                </a:solidFill>
                <a:latin typeface="微软雅黑" pitchFamily="34" charset="-122"/>
                <a:ea typeface="微软雅黑" pitchFamily="34" charset="-122"/>
              </a:rPr>
              <a:t>： </a:t>
            </a:r>
            <a:r>
              <a:rPr lang="en-US" altLang="zh-CN" sz="1600">
                <a:solidFill>
                  <a:schemeClr val="accent5">
                    <a:lumMod val="75000"/>
                  </a:schemeClr>
                </a:solidFill>
                <a:latin typeface="微软雅黑" pitchFamily="34" charset="-122"/>
                <a:ea typeface="微软雅黑" pitchFamily="34" charset="-122"/>
              </a:rPr>
              <a:t>pip3 install flake8</a:t>
            </a:r>
            <a:r>
              <a:rPr lang="zh-CN" altLang="en-US" sz="1600">
                <a:solidFill>
                  <a:schemeClr val="accent5">
                    <a:lumMod val="75000"/>
                  </a:schemeClr>
                </a:solidFill>
                <a:latin typeface="微软雅黑" pitchFamily="34" charset="-122"/>
                <a:ea typeface="微软雅黑" pitchFamily="34" charset="-122"/>
              </a:rPr>
              <a:t>；并在</a:t>
            </a:r>
            <a:r>
              <a:rPr lang="en-US" altLang="zh-CN" sz="1600">
                <a:solidFill>
                  <a:schemeClr val="accent5">
                    <a:lumMod val="75000"/>
                  </a:schemeClr>
                </a:solidFill>
                <a:latin typeface="微软雅黑" pitchFamily="34" charset="-122"/>
                <a:ea typeface="微软雅黑" pitchFamily="34" charset="-122"/>
              </a:rPr>
              <a:t>VSCode</a:t>
            </a:r>
            <a:r>
              <a:rPr lang="zh-CN" altLang="en-US" sz="1600">
                <a:solidFill>
                  <a:schemeClr val="accent5">
                    <a:lumMod val="75000"/>
                  </a:schemeClr>
                </a:solidFill>
                <a:latin typeface="微软雅黑" pitchFamily="34" charset="-122"/>
                <a:ea typeface="微软雅黑" pitchFamily="34" charset="-122"/>
              </a:rPr>
              <a:t>配置文件</a:t>
            </a:r>
            <a:r>
              <a:rPr lang="en-US" altLang="zh-CN" sz="1600">
                <a:solidFill>
                  <a:schemeClr val="accent5">
                    <a:lumMod val="75000"/>
                  </a:schemeClr>
                </a:solidFill>
                <a:latin typeface="微软雅黑" pitchFamily="34" charset="-122"/>
                <a:ea typeface="微软雅黑" pitchFamily="34" charset="-122"/>
              </a:rPr>
              <a:t>`settings.json`</a:t>
            </a:r>
            <a:r>
              <a:rPr lang="zh-CN" altLang="en-US" sz="1600">
                <a:solidFill>
                  <a:schemeClr val="accent5">
                    <a:lumMod val="75000"/>
                  </a:schemeClr>
                </a:solidFill>
                <a:latin typeface="微软雅黑" pitchFamily="34" charset="-122"/>
                <a:ea typeface="微软雅黑" pitchFamily="34" charset="-122"/>
              </a:rPr>
              <a:t>中将</a:t>
            </a:r>
            <a:r>
              <a:rPr lang="en-US" altLang="zh-CN" sz="1600">
                <a:solidFill>
                  <a:schemeClr val="accent5">
                    <a:lumMod val="75000"/>
                  </a:schemeClr>
                </a:solidFill>
                <a:latin typeface="微软雅黑" pitchFamily="34" charset="-122"/>
                <a:ea typeface="微软雅黑" pitchFamily="34" charset="-122"/>
              </a:rPr>
              <a:t>`python.linting.flake8Enabled`</a:t>
            </a:r>
            <a:r>
              <a:rPr lang="zh-CN" altLang="en-US" sz="1600">
                <a:solidFill>
                  <a:schemeClr val="accent5">
                    <a:lumMod val="75000"/>
                  </a:schemeClr>
                </a:solidFill>
                <a:latin typeface="微软雅黑" pitchFamily="34" charset="-122"/>
                <a:ea typeface="微软雅黑" pitchFamily="34" charset="-122"/>
              </a:rPr>
              <a:t>设为</a:t>
            </a:r>
            <a:r>
              <a:rPr lang="en-US" altLang="zh-CN" sz="1600">
                <a:solidFill>
                  <a:schemeClr val="accent5">
                    <a:lumMod val="75000"/>
                  </a:schemeClr>
                </a:solidFill>
                <a:latin typeface="微软雅黑" pitchFamily="34" charset="-122"/>
                <a:ea typeface="微软雅黑" pitchFamily="34" charset="-122"/>
              </a:rPr>
              <a:t>`true`</a:t>
            </a:r>
          </a:p>
          <a:p>
            <a:pPr marL="342900" indent="-342900">
              <a:lnSpc>
                <a:spcPct val="150000"/>
              </a:lnSpc>
              <a:buFont typeface="+mj-lt"/>
              <a:buAutoNum type="arabicPeriod"/>
            </a:pPr>
            <a:r>
              <a:rPr lang="zh-CN" altLang="en-US" sz="1600" smtClean="0">
                <a:solidFill>
                  <a:schemeClr val="accent5">
                    <a:lumMod val="75000"/>
                  </a:schemeClr>
                </a:solidFill>
                <a:latin typeface="微软雅黑" pitchFamily="34" charset="-122"/>
                <a:ea typeface="微软雅黑" pitchFamily="34" charset="-122"/>
              </a:rPr>
              <a:t>安装</a:t>
            </a:r>
            <a:r>
              <a:rPr lang="en-US" altLang="zh-CN" sz="1600">
                <a:solidFill>
                  <a:schemeClr val="accent5">
                    <a:lumMod val="75000"/>
                  </a:schemeClr>
                </a:solidFill>
                <a:latin typeface="微软雅黑" pitchFamily="34" charset="-122"/>
                <a:ea typeface="微软雅黑" pitchFamily="34" charset="-122"/>
              </a:rPr>
              <a:t>`yapf`: pip3 install </a:t>
            </a:r>
            <a:r>
              <a:rPr lang="en-US" altLang="zh-CN" sz="1600" smtClean="0">
                <a:solidFill>
                  <a:schemeClr val="accent5">
                    <a:lumMod val="75000"/>
                  </a:schemeClr>
                </a:solidFill>
                <a:latin typeface="微软雅黑" pitchFamily="34" charset="-122"/>
                <a:ea typeface="微软雅黑" pitchFamily="34" charset="-122"/>
              </a:rPr>
              <a:t>yapf</a:t>
            </a:r>
            <a:endParaRPr lang="en-US" altLang="zh-CN" sz="1600">
              <a:solidFill>
                <a:schemeClr val="accent5">
                  <a:lumMod val="75000"/>
                </a:schemeClr>
              </a:solidFill>
              <a:latin typeface="微软雅黑" pitchFamily="34" charset="-122"/>
              <a:ea typeface="微软雅黑" pitchFamily="34" charset="-122"/>
            </a:endParaRPr>
          </a:p>
          <a:p>
            <a:pPr marL="342900" indent="-342900">
              <a:lnSpc>
                <a:spcPct val="150000"/>
              </a:lnSpc>
              <a:buFont typeface="+mj-lt"/>
              <a:buAutoNum type="arabicPeriod"/>
            </a:pPr>
            <a:r>
              <a:rPr lang="zh-CN" altLang="en-US" sz="1600" smtClean="0">
                <a:solidFill>
                  <a:schemeClr val="accent5">
                    <a:lumMod val="75000"/>
                  </a:schemeClr>
                </a:solidFill>
                <a:latin typeface="微软雅黑" pitchFamily="34" charset="-122"/>
                <a:ea typeface="微软雅黑" pitchFamily="34" charset="-122"/>
              </a:rPr>
              <a:t>使用</a:t>
            </a:r>
            <a:r>
              <a:rPr lang="zh-CN" altLang="en-US" sz="1600">
                <a:solidFill>
                  <a:schemeClr val="accent5">
                    <a:lumMod val="75000"/>
                  </a:schemeClr>
                </a:solidFill>
                <a:latin typeface="微软雅黑" pitchFamily="34" charset="-122"/>
                <a:ea typeface="微软雅黑" pitchFamily="34" charset="-122"/>
              </a:rPr>
              <a:t>快捷键</a:t>
            </a:r>
            <a:r>
              <a:rPr lang="en-US" altLang="zh-CN" sz="1600">
                <a:solidFill>
                  <a:schemeClr val="accent5">
                    <a:lumMod val="75000"/>
                  </a:schemeClr>
                </a:solidFill>
                <a:latin typeface="微软雅黑" pitchFamily="34" charset="-122"/>
                <a:ea typeface="微软雅黑" pitchFamily="34" charset="-122"/>
              </a:rPr>
              <a:t>`ctrl + shift + p`</a:t>
            </a:r>
            <a:r>
              <a:rPr lang="zh-CN" altLang="en-US" sz="1600">
                <a:solidFill>
                  <a:schemeClr val="accent5">
                    <a:lumMod val="75000"/>
                  </a:schemeClr>
                </a:solidFill>
                <a:latin typeface="微软雅黑" pitchFamily="34" charset="-122"/>
                <a:ea typeface="微软雅黑" pitchFamily="34" charset="-122"/>
              </a:rPr>
              <a:t>打开命令输入框，搜索</a:t>
            </a:r>
            <a:r>
              <a:rPr lang="en-US" altLang="zh-CN" sz="1600">
                <a:solidFill>
                  <a:schemeClr val="accent5">
                    <a:lumMod val="75000"/>
                  </a:schemeClr>
                </a:solidFill>
                <a:latin typeface="微软雅黑" pitchFamily="34" charset="-122"/>
                <a:ea typeface="微软雅黑" pitchFamily="34" charset="-122"/>
              </a:rPr>
              <a:t>`settings UI`</a:t>
            </a:r>
            <a:r>
              <a:rPr lang="zh-CN" altLang="en-US" sz="1600">
                <a:solidFill>
                  <a:schemeClr val="accent5">
                    <a:lumMod val="75000"/>
                  </a:schemeClr>
                </a:solidFill>
                <a:latin typeface="微软雅黑" pitchFamily="34" charset="-122"/>
                <a:ea typeface="微软雅黑" pitchFamily="34" charset="-122"/>
              </a:rPr>
              <a:t>打开</a:t>
            </a:r>
            <a:r>
              <a:rPr lang="en-US" altLang="zh-CN" sz="1600">
                <a:solidFill>
                  <a:schemeClr val="accent5">
                    <a:lumMod val="75000"/>
                  </a:schemeClr>
                </a:solidFill>
                <a:latin typeface="微软雅黑" pitchFamily="34" charset="-122"/>
                <a:ea typeface="微软雅黑" pitchFamily="34" charset="-122"/>
              </a:rPr>
              <a:t>VSCode</a:t>
            </a:r>
            <a:r>
              <a:rPr lang="zh-CN" altLang="en-US" sz="1600">
                <a:solidFill>
                  <a:schemeClr val="accent5">
                    <a:lumMod val="75000"/>
                  </a:schemeClr>
                </a:solidFill>
                <a:latin typeface="微软雅黑" pitchFamily="34" charset="-122"/>
                <a:ea typeface="微软雅黑" pitchFamily="34" charset="-122"/>
              </a:rPr>
              <a:t>配置面板，搜索</a:t>
            </a:r>
            <a:r>
              <a:rPr lang="en-US" altLang="zh-CN" sz="1600">
                <a:solidFill>
                  <a:schemeClr val="accent5">
                    <a:lumMod val="75000"/>
                  </a:schemeClr>
                </a:solidFill>
                <a:latin typeface="微软雅黑" pitchFamily="34" charset="-122"/>
                <a:ea typeface="微软雅黑" pitchFamily="34" charset="-122"/>
              </a:rPr>
              <a:t>`tab size`</a:t>
            </a:r>
            <a:r>
              <a:rPr lang="zh-CN" altLang="en-US" sz="1600">
                <a:solidFill>
                  <a:schemeClr val="accent5">
                    <a:lumMod val="75000"/>
                  </a:schemeClr>
                </a:solidFill>
                <a:latin typeface="微软雅黑" pitchFamily="34" charset="-122"/>
                <a:ea typeface="微软雅黑" pitchFamily="34" charset="-122"/>
              </a:rPr>
              <a:t>，将</a:t>
            </a:r>
            <a:r>
              <a:rPr lang="en-US" altLang="zh-CN" sz="1600">
                <a:solidFill>
                  <a:schemeClr val="accent5">
                    <a:lumMod val="75000"/>
                  </a:schemeClr>
                </a:solidFill>
                <a:latin typeface="微软雅黑" pitchFamily="34" charset="-122"/>
                <a:ea typeface="微软雅黑" pitchFamily="34" charset="-122"/>
              </a:rPr>
              <a:t>`text editor`</a:t>
            </a:r>
            <a:r>
              <a:rPr lang="zh-CN" altLang="en-US" sz="1600">
                <a:solidFill>
                  <a:schemeClr val="accent5">
                    <a:lumMod val="75000"/>
                  </a:schemeClr>
                </a:solidFill>
                <a:latin typeface="微软雅黑" pitchFamily="34" charset="-122"/>
                <a:ea typeface="微软雅黑" pitchFamily="34" charset="-122"/>
              </a:rPr>
              <a:t>项目下的</a:t>
            </a:r>
            <a:r>
              <a:rPr lang="en-US" altLang="zh-CN" sz="1600">
                <a:solidFill>
                  <a:schemeClr val="accent5">
                    <a:lumMod val="75000"/>
                  </a:schemeClr>
                </a:solidFill>
                <a:latin typeface="微软雅黑" pitchFamily="34" charset="-122"/>
                <a:ea typeface="微软雅黑" pitchFamily="34" charset="-122"/>
              </a:rPr>
              <a:t>`Tab Size`</a:t>
            </a:r>
            <a:r>
              <a:rPr lang="zh-CN" altLang="en-US" sz="1600">
                <a:solidFill>
                  <a:schemeClr val="accent5">
                    <a:lumMod val="75000"/>
                  </a:schemeClr>
                </a:solidFill>
                <a:latin typeface="微软雅黑" pitchFamily="34" charset="-122"/>
                <a:ea typeface="微软雅黑" pitchFamily="34" charset="-122"/>
              </a:rPr>
              <a:t>设为</a:t>
            </a:r>
            <a:r>
              <a:rPr lang="en-US" altLang="zh-CN" sz="1600" smtClean="0">
                <a:solidFill>
                  <a:schemeClr val="accent5">
                    <a:lumMod val="75000"/>
                  </a:schemeClr>
                </a:solidFill>
                <a:latin typeface="微软雅黑" pitchFamily="34" charset="-122"/>
                <a:ea typeface="微软雅黑" pitchFamily="34" charset="-122"/>
              </a:rPr>
              <a:t>4</a:t>
            </a:r>
            <a:r>
              <a:rPr lang="zh-CN" altLang="en-US" sz="1600" smtClean="0">
                <a:solidFill>
                  <a:schemeClr val="accent5">
                    <a:lumMod val="75000"/>
                  </a:schemeClr>
                </a:solidFill>
                <a:latin typeface="微软雅黑" pitchFamily="34" charset="-122"/>
                <a:ea typeface="微软雅黑" pitchFamily="34" charset="-122"/>
              </a:rPr>
              <a:t>；搜索</a:t>
            </a:r>
            <a:r>
              <a:rPr lang="en-US" altLang="zh-CN" sz="1600" smtClean="0">
                <a:solidFill>
                  <a:schemeClr val="accent5">
                    <a:lumMod val="75000"/>
                  </a:schemeClr>
                </a:solidFill>
                <a:latin typeface="微软雅黑" pitchFamily="34" charset="-122"/>
                <a:ea typeface="微软雅黑" pitchFamily="34" charset="-122"/>
              </a:rPr>
              <a:t>`python formatting`</a:t>
            </a:r>
            <a:r>
              <a:rPr lang="zh-CN" altLang="en-US" sz="1600" smtClean="0">
                <a:solidFill>
                  <a:schemeClr val="accent5">
                    <a:lumMod val="75000"/>
                  </a:schemeClr>
                </a:solidFill>
                <a:latin typeface="微软雅黑" pitchFamily="34" charset="-122"/>
                <a:ea typeface="微软雅黑" pitchFamily="34" charset="-122"/>
              </a:rPr>
              <a:t>，将</a:t>
            </a:r>
            <a:r>
              <a:rPr lang="en-US" altLang="zh-CN" sz="1600" smtClean="0">
                <a:solidFill>
                  <a:schemeClr val="accent5">
                    <a:lumMod val="75000"/>
                  </a:schemeClr>
                </a:solidFill>
                <a:latin typeface="微软雅黑" pitchFamily="34" charset="-122"/>
                <a:ea typeface="微软雅黑" pitchFamily="34" charset="-122"/>
              </a:rPr>
              <a:t>`Python &gt;formatting: Provider`</a:t>
            </a:r>
            <a:r>
              <a:rPr lang="zh-CN" altLang="en-US" sz="1600" smtClean="0">
                <a:solidFill>
                  <a:schemeClr val="accent5">
                    <a:lumMod val="75000"/>
                  </a:schemeClr>
                </a:solidFill>
                <a:latin typeface="微软雅黑" pitchFamily="34" charset="-122"/>
                <a:ea typeface="微软雅黑" pitchFamily="34" charset="-122"/>
              </a:rPr>
              <a:t>设为</a:t>
            </a:r>
            <a:r>
              <a:rPr lang="en-US" altLang="zh-CN" sz="1600" smtClean="0">
                <a:solidFill>
                  <a:schemeClr val="accent5">
                    <a:lumMod val="75000"/>
                  </a:schemeClr>
                </a:solidFill>
                <a:latin typeface="微软雅黑" pitchFamily="34" charset="-122"/>
                <a:ea typeface="微软雅黑" pitchFamily="34" charset="-122"/>
              </a:rPr>
              <a:t>`yapf`</a:t>
            </a:r>
          </a:p>
        </p:txBody>
      </p:sp>
    </p:spTree>
    <p:extLst>
      <p:ext uri="{BB962C8B-B14F-4D97-AF65-F5344CB8AC3E}">
        <p14:creationId xmlns:p14="http://schemas.microsoft.com/office/powerpoint/2010/main" val="7488379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randombar(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randombar(horizontal)">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randombar(horizontal)">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randombar(horizontal)">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randombar(horizontal)">
                                      <p:cBhvr>
                                        <p:cTn id="27"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4930" y="1204883"/>
            <a:ext cx="2486287" cy="23800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49266" y="1204885"/>
            <a:ext cx="4042777" cy="8946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4"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64678" y="4096759"/>
            <a:ext cx="2606789" cy="1229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5"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24460" y="2564904"/>
            <a:ext cx="3892388" cy="18142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348967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5122"/>
                                        </p:tgtEl>
                                        <p:attrNameLst>
                                          <p:attrName>style.visibility</p:attrName>
                                        </p:attrNameLst>
                                      </p:cBhvr>
                                      <p:to>
                                        <p:strVal val="visible"/>
                                      </p:to>
                                    </p:set>
                                    <p:anim calcmode="lin" valueType="num">
                                      <p:cBhvr>
                                        <p:cTn id="7" dur="500" fill="hold"/>
                                        <p:tgtEl>
                                          <p:spTgt spid="5122"/>
                                        </p:tgtEl>
                                        <p:attrNameLst>
                                          <p:attrName>ppt_w</p:attrName>
                                        </p:attrNameLst>
                                      </p:cBhvr>
                                      <p:tavLst>
                                        <p:tav tm="0">
                                          <p:val>
                                            <p:fltVal val="0"/>
                                          </p:val>
                                        </p:tav>
                                        <p:tav tm="100000">
                                          <p:val>
                                            <p:strVal val="#ppt_w"/>
                                          </p:val>
                                        </p:tav>
                                      </p:tavLst>
                                    </p:anim>
                                    <p:anim calcmode="lin" valueType="num">
                                      <p:cBhvr>
                                        <p:cTn id="8" dur="500" fill="hold"/>
                                        <p:tgtEl>
                                          <p:spTgt spid="5122"/>
                                        </p:tgtEl>
                                        <p:attrNameLst>
                                          <p:attrName>ppt_h</p:attrName>
                                        </p:attrNameLst>
                                      </p:cBhvr>
                                      <p:tavLst>
                                        <p:tav tm="0">
                                          <p:val>
                                            <p:fltVal val="0"/>
                                          </p:val>
                                        </p:tav>
                                        <p:tav tm="100000">
                                          <p:val>
                                            <p:strVal val="#ppt_h"/>
                                          </p:val>
                                        </p:tav>
                                      </p:tavLst>
                                    </p:anim>
                                    <p:animEffect transition="in" filter="fade">
                                      <p:cBhvr>
                                        <p:cTn id="9" dur="500"/>
                                        <p:tgtEl>
                                          <p:spTgt spid="5122"/>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5123"/>
                                        </p:tgtEl>
                                        <p:attrNameLst>
                                          <p:attrName>style.visibility</p:attrName>
                                        </p:attrNameLst>
                                      </p:cBhvr>
                                      <p:to>
                                        <p:strVal val="visible"/>
                                      </p:to>
                                    </p:set>
                                    <p:anim calcmode="lin" valueType="num">
                                      <p:cBhvr>
                                        <p:cTn id="14" dur="500" fill="hold"/>
                                        <p:tgtEl>
                                          <p:spTgt spid="5123"/>
                                        </p:tgtEl>
                                        <p:attrNameLst>
                                          <p:attrName>ppt_w</p:attrName>
                                        </p:attrNameLst>
                                      </p:cBhvr>
                                      <p:tavLst>
                                        <p:tav tm="0">
                                          <p:val>
                                            <p:fltVal val="0"/>
                                          </p:val>
                                        </p:tav>
                                        <p:tav tm="100000">
                                          <p:val>
                                            <p:strVal val="#ppt_w"/>
                                          </p:val>
                                        </p:tav>
                                      </p:tavLst>
                                    </p:anim>
                                    <p:anim calcmode="lin" valueType="num">
                                      <p:cBhvr>
                                        <p:cTn id="15" dur="500" fill="hold"/>
                                        <p:tgtEl>
                                          <p:spTgt spid="5123"/>
                                        </p:tgtEl>
                                        <p:attrNameLst>
                                          <p:attrName>ppt_h</p:attrName>
                                        </p:attrNameLst>
                                      </p:cBhvr>
                                      <p:tavLst>
                                        <p:tav tm="0">
                                          <p:val>
                                            <p:fltVal val="0"/>
                                          </p:val>
                                        </p:tav>
                                        <p:tav tm="100000">
                                          <p:val>
                                            <p:strVal val="#ppt_h"/>
                                          </p:val>
                                        </p:tav>
                                      </p:tavLst>
                                    </p:anim>
                                    <p:animEffect transition="in" filter="fade">
                                      <p:cBhvr>
                                        <p:cTn id="16" dur="500"/>
                                        <p:tgtEl>
                                          <p:spTgt spid="5123"/>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5124"/>
                                        </p:tgtEl>
                                        <p:attrNameLst>
                                          <p:attrName>style.visibility</p:attrName>
                                        </p:attrNameLst>
                                      </p:cBhvr>
                                      <p:to>
                                        <p:strVal val="visible"/>
                                      </p:to>
                                    </p:set>
                                    <p:anim calcmode="lin" valueType="num">
                                      <p:cBhvr>
                                        <p:cTn id="21" dur="500" fill="hold"/>
                                        <p:tgtEl>
                                          <p:spTgt spid="5124"/>
                                        </p:tgtEl>
                                        <p:attrNameLst>
                                          <p:attrName>ppt_w</p:attrName>
                                        </p:attrNameLst>
                                      </p:cBhvr>
                                      <p:tavLst>
                                        <p:tav tm="0">
                                          <p:val>
                                            <p:fltVal val="0"/>
                                          </p:val>
                                        </p:tav>
                                        <p:tav tm="100000">
                                          <p:val>
                                            <p:strVal val="#ppt_w"/>
                                          </p:val>
                                        </p:tav>
                                      </p:tavLst>
                                    </p:anim>
                                    <p:anim calcmode="lin" valueType="num">
                                      <p:cBhvr>
                                        <p:cTn id="22" dur="500" fill="hold"/>
                                        <p:tgtEl>
                                          <p:spTgt spid="5124"/>
                                        </p:tgtEl>
                                        <p:attrNameLst>
                                          <p:attrName>ppt_h</p:attrName>
                                        </p:attrNameLst>
                                      </p:cBhvr>
                                      <p:tavLst>
                                        <p:tav tm="0">
                                          <p:val>
                                            <p:fltVal val="0"/>
                                          </p:val>
                                        </p:tav>
                                        <p:tav tm="100000">
                                          <p:val>
                                            <p:strVal val="#ppt_h"/>
                                          </p:val>
                                        </p:tav>
                                      </p:tavLst>
                                    </p:anim>
                                    <p:animEffect transition="in" filter="fade">
                                      <p:cBhvr>
                                        <p:cTn id="23" dur="500"/>
                                        <p:tgtEl>
                                          <p:spTgt spid="5124"/>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nodeType="clickEffect">
                                  <p:stCondLst>
                                    <p:cond delay="0"/>
                                  </p:stCondLst>
                                  <p:childTnLst>
                                    <p:set>
                                      <p:cBhvr>
                                        <p:cTn id="27" dur="1" fill="hold">
                                          <p:stCondLst>
                                            <p:cond delay="0"/>
                                          </p:stCondLst>
                                        </p:cTn>
                                        <p:tgtEl>
                                          <p:spTgt spid="5125"/>
                                        </p:tgtEl>
                                        <p:attrNameLst>
                                          <p:attrName>style.visibility</p:attrName>
                                        </p:attrNameLst>
                                      </p:cBhvr>
                                      <p:to>
                                        <p:strVal val="visible"/>
                                      </p:to>
                                    </p:set>
                                    <p:anim calcmode="lin" valueType="num">
                                      <p:cBhvr>
                                        <p:cTn id="28" dur="500" fill="hold"/>
                                        <p:tgtEl>
                                          <p:spTgt spid="5125"/>
                                        </p:tgtEl>
                                        <p:attrNameLst>
                                          <p:attrName>ppt_w</p:attrName>
                                        </p:attrNameLst>
                                      </p:cBhvr>
                                      <p:tavLst>
                                        <p:tav tm="0">
                                          <p:val>
                                            <p:fltVal val="0"/>
                                          </p:val>
                                        </p:tav>
                                        <p:tav tm="100000">
                                          <p:val>
                                            <p:strVal val="#ppt_w"/>
                                          </p:val>
                                        </p:tav>
                                      </p:tavLst>
                                    </p:anim>
                                    <p:anim calcmode="lin" valueType="num">
                                      <p:cBhvr>
                                        <p:cTn id="29" dur="500" fill="hold"/>
                                        <p:tgtEl>
                                          <p:spTgt spid="5125"/>
                                        </p:tgtEl>
                                        <p:attrNameLst>
                                          <p:attrName>ppt_h</p:attrName>
                                        </p:attrNameLst>
                                      </p:cBhvr>
                                      <p:tavLst>
                                        <p:tav tm="0">
                                          <p:val>
                                            <p:fltVal val="0"/>
                                          </p:val>
                                        </p:tav>
                                        <p:tav tm="100000">
                                          <p:val>
                                            <p:strVal val="#ppt_h"/>
                                          </p:val>
                                        </p:tav>
                                      </p:tavLst>
                                    </p:anim>
                                    <p:animEffect transition="in" filter="fade">
                                      <p:cBhvr>
                                        <p:cTn id="30" dur="500"/>
                                        <p:tgtEl>
                                          <p:spTgt spid="51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2931</TotalTime>
  <Words>3349</Words>
  <Application>Microsoft Office PowerPoint</Application>
  <PresentationFormat>全屏显示(4:3)</PresentationFormat>
  <Paragraphs>329</Paragraphs>
  <Slides>73</Slides>
  <Notes>9</Notes>
  <HiddenSlides>0</HiddenSlides>
  <MMClips>0</MMClips>
  <ScaleCrop>false</ScaleCrop>
  <HeadingPairs>
    <vt:vector size="4" baseType="variant">
      <vt:variant>
        <vt:lpstr>主题</vt:lpstr>
      </vt:variant>
      <vt:variant>
        <vt:i4>1</vt:i4>
      </vt:variant>
      <vt:variant>
        <vt:lpstr>幻灯片标题</vt:lpstr>
      </vt:variant>
      <vt:variant>
        <vt:i4>73</vt:i4>
      </vt:variant>
    </vt:vector>
  </HeadingPairs>
  <TitlesOfParts>
    <vt:vector size="74" baseType="lpstr">
      <vt:lpstr>Office 테마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Gray-leaf-PowerPoint-Templates-Design-pptx</dc:title>
  <dc:creator>ALLPPT.COM</dc:creator>
  <cp:lastModifiedBy>Vector</cp:lastModifiedBy>
  <cp:revision>570</cp:revision>
  <dcterms:created xsi:type="dcterms:W3CDTF">2012-06-16T23:27:00Z</dcterms:created>
  <dcterms:modified xsi:type="dcterms:W3CDTF">2020-09-30T12:40:07Z</dcterms:modified>
</cp:coreProperties>
</file>