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61" r:id="rId4"/>
    <p:sldId id="260" r:id="rId5"/>
    <p:sldId id="262" r:id="rId6"/>
    <p:sldId id="264" r:id="rId7"/>
    <p:sldId id="269" r:id="rId8"/>
    <p:sldId id="268" r:id="rId9"/>
    <p:sldId id="265" r:id="rId10"/>
    <p:sldId id="270" r:id="rId11"/>
    <p:sldId id="271" r:id="rId12"/>
    <p:sldId id="272" r:id="rId13"/>
    <p:sldId id="273" r:id="rId14"/>
    <p:sldId id="274" r:id="rId15"/>
    <p:sldId id="275" r:id="rId16"/>
    <p:sldId id="276" r:id="rId17"/>
    <p:sldId id="277" r:id="rId18"/>
    <p:sldId id="279" r:id="rId19"/>
    <p:sldId id="281" r:id="rId20"/>
    <p:sldId id="282" r:id="rId21"/>
    <p:sldId id="283" r:id="rId22"/>
    <p:sldId id="284" r:id="rId23"/>
    <p:sldId id="285" r:id="rId24"/>
    <p:sldId id="287" r:id="rId25"/>
    <p:sldId id="288" r:id="rId26"/>
    <p:sldId id="289" r:id="rId27"/>
    <p:sldId id="290" r:id="rId28"/>
    <p:sldId id="291" r:id="rId29"/>
    <p:sldId id="292" r:id="rId30"/>
    <p:sldId id="293" r:id="rId31"/>
    <p:sldId id="294" r:id="rId32"/>
    <p:sldId id="295" r:id="rId33"/>
    <p:sldId id="296" r:id="rId34"/>
    <p:sldId id="299" r:id="rId35"/>
    <p:sldId id="298" r:id="rId36"/>
    <p:sldId id="259" r:id="rId3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482" y="-6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9BB65A-9694-4378-BFCD-AAC1A36774CD}" type="datetimeFigureOut">
              <a:rPr lang="zh-CN" altLang="en-US" smtClean="0"/>
              <a:t>2020/9/24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C61C4C-4C18-4A01-AD54-50B462009B3C}" type="slidenum">
              <a:rPr lang="zh-CN" altLang="en-US" smtClean="0"/>
              <a:t>‹#›</a:t>
            </a:fld>
            <a:endParaRPr lang="zh-CN" altLang="en-US"/>
          </a:p>
        </p:txBody>
      </p:sp>
    </p:spTree>
    <p:extLst>
      <p:ext uri="{BB962C8B-B14F-4D97-AF65-F5344CB8AC3E}">
        <p14:creationId xmlns:p14="http://schemas.microsoft.com/office/powerpoint/2010/main" val="2215424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a:t>
            </a:fld>
            <a:endParaRPr lang="zh-CN" altLang="en-US"/>
          </a:p>
        </p:txBody>
      </p:sp>
    </p:spTree>
    <p:extLst>
      <p:ext uri="{BB962C8B-B14F-4D97-AF65-F5344CB8AC3E}">
        <p14:creationId xmlns:p14="http://schemas.microsoft.com/office/powerpoint/2010/main" val="3379401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14</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15</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16</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17</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18</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19</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20</a:t>
            </a:fld>
            <a:endParaRPr lang="zh-CN" altLang="en-US"/>
          </a:p>
        </p:txBody>
      </p:sp>
    </p:spTree>
    <p:extLst>
      <p:ext uri="{BB962C8B-B14F-4D97-AF65-F5344CB8AC3E}">
        <p14:creationId xmlns:p14="http://schemas.microsoft.com/office/powerpoint/2010/main" val="3379401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21</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22</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23</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6</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24</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25</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26</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27</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28</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29</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30</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31</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32</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33</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7</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34</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35</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8</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9</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10</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11</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12</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13</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0.gif"/></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ProgrammingTeaching/Python-Web-Crawler"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de.visualstudio.com/#alt-downloa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직사각형 3"/>
          <p:cNvSpPr/>
          <p:nvPr/>
        </p:nvSpPr>
        <p:spPr>
          <a:xfrm flipH="1">
            <a:off x="-1" y="2420888"/>
            <a:ext cx="9143995" cy="2016224"/>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7" name="TextBox 1"/>
          <p:cNvSpPr txBox="1">
            <a:spLocks noChangeArrowheads="1"/>
          </p:cNvSpPr>
          <p:nvPr/>
        </p:nvSpPr>
        <p:spPr bwMode="auto">
          <a:xfrm>
            <a:off x="0" y="2805316"/>
            <a:ext cx="8748464" cy="769441"/>
          </a:xfrm>
          <a:prstGeom prst="rect">
            <a:avLst/>
          </a:prstGeom>
          <a:noFill/>
          <a:ln w="9525">
            <a:noFill/>
            <a:miter lim="800000"/>
            <a:headEnd/>
            <a:tailEnd/>
          </a:ln>
        </p:spPr>
        <p:txBody>
          <a:bodyPr wrap="square">
            <a:spAutoFit/>
          </a:bodyPr>
          <a:lstStyle/>
          <a:p>
            <a:pPr algn="r"/>
            <a:r>
              <a:rPr lang="zh-CN" altLang="en-US" sz="4400" b="1" smtClean="0">
                <a:solidFill>
                  <a:schemeClr val="accent5">
                    <a:lumMod val="50000"/>
                  </a:schemeClr>
                </a:solidFill>
                <a:latin typeface="微软雅黑" pitchFamily="34" charset="-122"/>
                <a:ea typeface="微软雅黑" pitchFamily="34" charset="-122"/>
                <a:cs typeface="Arial" pitchFamily="34" charset="0"/>
              </a:rPr>
              <a:t>数据采集与网路爬虫</a:t>
            </a:r>
            <a:endParaRPr lang="en-US" altLang="ko-KR" sz="4400" b="1" dirty="0">
              <a:solidFill>
                <a:schemeClr val="accent5">
                  <a:lumMod val="50000"/>
                </a:schemeClr>
              </a:solidFill>
              <a:latin typeface="微软雅黑" pitchFamily="34" charset="-122"/>
              <a:ea typeface="微软雅黑" pitchFamily="34" charset="-122"/>
              <a:cs typeface="Arial" pitchFamily="34" charset="0"/>
            </a:endParaRPr>
          </a:p>
        </p:txBody>
      </p:sp>
      <p:sp>
        <p:nvSpPr>
          <p:cNvPr id="8" name="TextBox 7"/>
          <p:cNvSpPr txBox="1"/>
          <p:nvPr/>
        </p:nvSpPr>
        <p:spPr>
          <a:xfrm>
            <a:off x="0" y="3573016"/>
            <a:ext cx="8710812" cy="369332"/>
          </a:xfrm>
          <a:prstGeom prst="rect">
            <a:avLst/>
          </a:prstGeom>
          <a:noFill/>
        </p:spPr>
        <p:txBody>
          <a:bodyPr wrap="square">
            <a:spAutoFit/>
          </a:bodyPr>
          <a:lstStyle/>
          <a:p>
            <a:pPr algn="r" fontAlgn="auto">
              <a:spcBef>
                <a:spcPts val="0"/>
              </a:spcBef>
              <a:spcAft>
                <a:spcPts val="0"/>
              </a:spcAft>
              <a:defRPr/>
            </a:pPr>
            <a:r>
              <a:rPr kumimoji="0" lang="en-US" altLang="ko-KR" b="1" smtClean="0">
                <a:solidFill>
                  <a:schemeClr val="accent5">
                    <a:lumMod val="50000"/>
                  </a:schemeClr>
                </a:solidFill>
                <a:latin typeface="微软雅黑" pitchFamily="34" charset="-122"/>
                <a:ea typeface="微软雅黑" pitchFamily="34" charset="-122"/>
                <a:cs typeface="Arial" pitchFamily="34" charset="0"/>
              </a:rPr>
              <a:t>Python </a:t>
            </a:r>
            <a:r>
              <a:rPr kumimoji="0" lang="en-US" altLang="zh-CN" b="1" smtClean="0">
                <a:solidFill>
                  <a:schemeClr val="accent5">
                    <a:lumMod val="50000"/>
                  </a:schemeClr>
                </a:solidFill>
                <a:latin typeface="微软雅黑" pitchFamily="34" charset="-122"/>
                <a:ea typeface="微软雅黑" pitchFamily="34" charset="-122"/>
                <a:cs typeface="Arial" pitchFamily="34" charset="0"/>
              </a:rPr>
              <a:t>Web Crawler</a:t>
            </a:r>
            <a:endParaRPr kumimoji="0" lang="en-US" altLang="ko-KR" b="1" dirty="0">
              <a:solidFill>
                <a:schemeClr val="accent5">
                  <a:lumMod val="50000"/>
                </a:schemeClr>
              </a:solidFill>
              <a:latin typeface="微软雅黑" pitchFamily="34" charset="-122"/>
              <a:ea typeface="微软雅黑" pitchFamily="34"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1384995"/>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网络爬虫是什么？</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网络</a:t>
            </a:r>
            <a:r>
              <a:rPr lang="zh-CN" altLang="en-US" sz="1600">
                <a:solidFill>
                  <a:schemeClr val="accent5">
                    <a:lumMod val="75000"/>
                  </a:schemeClr>
                </a:solidFill>
                <a:latin typeface="微软雅黑" pitchFamily="34" charset="-122"/>
                <a:ea typeface="微软雅黑" pitchFamily="34" charset="-122"/>
              </a:rPr>
              <a:t>爬虫</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web </a:t>
            </a:r>
            <a:r>
              <a:rPr lang="en-US" altLang="zh-CN" sz="1600">
                <a:solidFill>
                  <a:schemeClr val="accent5">
                    <a:lumMod val="75000"/>
                  </a:schemeClr>
                </a:solidFill>
                <a:latin typeface="微软雅黑" pitchFamily="34" charset="-122"/>
                <a:ea typeface="微软雅黑" pitchFamily="34" charset="-122"/>
              </a:rPr>
              <a:t>crawler</a:t>
            </a:r>
            <a:r>
              <a:rPr lang="zh-CN" altLang="en-US" sz="1600">
                <a:solidFill>
                  <a:schemeClr val="accent5">
                    <a:lumMod val="75000"/>
                  </a:schemeClr>
                </a:solidFill>
                <a:latin typeface="微软雅黑" pitchFamily="34" charset="-122"/>
                <a:ea typeface="微软雅黑" pitchFamily="34" charset="-122"/>
              </a:rPr>
              <a:t>），也叫网络蜘蛛（</a:t>
            </a:r>
            <a:r>
              <a:rPr lang="en-US" altLang="zh-CN" sz="1600">
                <a:solidFill>
                  <a:schemeClr val="accent5">
                    <a:lumMod val="75000"/>
                  </a:schemeClr>
                </a:solidFill>
                <a:latin typeface="微软雅黑" pitchFamily="34" charset="-122"/>
                <a:ea typeface="微软雅黑" pitchFamily="34" charset="-122"/>
              </a:rPr>
              <a:t>spider</a:t>
            </a:r>
            <a:r>
              <a:rPr lang="zh-CN" altLang="en-US" sz="1600">
                <a:solidFill>
                  <a:schemeClr val="accent5">
                    <a:lumMod val="75000"/>
                  </a:schemeClr>
                </a:solidFill>
                <a:latin typeface="微软雅黑" pitchFamily="34" charset="-122"/>
                <a:ea typeface="微软雅黑" pitchFamily="34" charset="-122"/>
              </a:rPr>
              <a:t>），是一种用来自动浏览万维网的网络机器人。其目的一般为编纂网络索引</a:t>
            </a:r>
            <a:r>
              <a:rPr lang="zh-CN" altLang="en-US" sz="1600" smtClean="0">
                <a:solidFill>
                  <a:schemeClr val="accent5">
                    <a:lumMod val="75000"/>
                  </a:schemeClr>
                </a:solidFill>
                <a:latin typeface="微软雅黑" pitchFamily="34" charset="-122"/>
                <a:ea typeface="微软雅黑" pitchFamily="34" charset="-122"/>
              </a:rPr>
              <a:t>。</a:t>
            </a:r>
            <a:endParaRPr lang="zh-CN" altLang="en-US" sz="1600">
              <a:solidFill>
                <a:schemeClr val="accent5">
                  <a:lumMod val="75000"/>
                </a:schemeClr>
              </a:solidFill>
              <a:latin typeface="微软雅黑" pitchFamily="34" charset="-122"/>
              <a:ea typeface="微软雅黑" pitchFamily="34" charset="-122"/>
            </a:endParaRPr>
          </a:p>
        </p:txBody>
      </p:sp>
      <p:pic>
        <p:nvPicPr>
          <p:cNvPr id="3074" name="Picture 2" descr="https://www.pcquest.com/wp-content/uploads/2016/06/google-xml-sitemap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8887" y="2420888"/>
            <a:ext cx="4086225"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68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 calcmode="lin" valueType="num">
                                      <p:cBhvr>
                                        <p:cTn id="17" dur="500" fill="hold"/>
                                        <p:tgtEl>
                                          <p:spTgt spid="3074"/>
                                        </p:tgtEl>
                                        <p:attrNameLst>
                                          <p:attrName>ppt_w</p:attrName>
                                        </p:attrNameLst>
                                      </p:cBhvr>
                                      <p:tavLst>
                                        <p:tav tm="0">
                                          <p:val>
                                            <p:fltVal val="0"/>
                                          </p:val>
                                        </p:tav>
                                        <p:tav tm="100000">
                                          <p:val>
                                            <p:strVal val="#ppt_w"/>
                                          </p:val>
                                        </p:tav>
                                      </p:tavLst>
                                    </p:anim>
                                    <p:anim calcmode="lin" valueType="num">
                                      <p:cBhvr>
                                        <p:cTn id="18" dur="500" fill="hold"/>
                                        <p:tgtEl>
                                          <p:spTgt spid="3074"/>
                                        </p:tgtEl>
                                        <p:attrNameLst>
                                          <p:attrName>ppt_h</p:attrName>
                                        </p:attrNameLst>
                                      </p:cBhvr>
                                      <p:tavLst>
                                        <p:tav tm="0">
                                          <p:val>
                                            <p:fltVal val="0"/>
                                          </p:val>
                                        </p:tav>
                                        <p:tav tm="100000">
                                          <p:val>
                                            <p:strVal val="#ppt_h"/>
                                          </p:val>
                                        </p:tav>
                                      </p:tavLst>
                                    </p:anim>
                                    <p:animEffect transition="in" filter="fade">
                                      <p:cBhvr>
                                        <p:cTn id="19"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3231654"/>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网络爬虫能做什么？</a:t>
            </a:r>
            <a:endParaRPr lang="zh-CN" altLang="en-US" b="1">
              <a:solidFill>
                <a:schemeClr val="accent5">
                  <a:lumMod val="50000"/>
                </a:schemeClr>
              </a:solidFill>
              <a:latin typeface="微软雅黑" pitchFamily="34" charset="-122"/>
              <a:ea typeface="微软雅黑" pitchFamily="34" charset="-122"/>
            </a:endParaRPr>
          </a:p>
          <a:p>
            <a:pPr marL="400050" indent="-400050">
              <a:lnSpc>
                <a:spcPct val="150000"/>
              </a:lnSpc>
              <a:buFont typeface="+mj-ea"/>
              <a:buAutoNum type="ea1JpnChsDbPeriod"/>
            </a:pPr>
            <a:r>
              <a:rPr lang="zh-CN" altLang="en-US" sz="1600" smtClean="0">
                <a:solidFill>
                  <a:schemeClr val="accent5">
                    <a:lumMod val="75000"/>
                  </a:schemeClr>
                </a:solidFill>
                <a:latin typeface="微软雅黑" pitchFamily="34" charset="-122"/>
                <a:ea typeface="微软雅黑" pitchFamily="34" charset="-122"/>
              </a:rPr>
              <a:t>通过爬取网站的</a:t>
            </a:r>
            <a:r>
              <a:rPr lang="en-US" altLang="zh-CN" sz="1600" smtClean="0">
                <a:solidFill>
                  <a:schemeClr val="accent5">
                    <a:lumMod val="75000"/>
                  </a:schemeClr>
                </a:solidFill>
                <a:latin typeface="微软雅黑" pitchFamily="34" charset="-122"/>
                <a:ea typeface="微软雅黑" pitchFamily="34" charset="-122"/>
              </a:rPr>
              <a:t>Web</a:t>
            </a:r>
            <a:r>
              <a:rPr lang="zh-CN" altLang="en-US" sz="1600" smtClean="0">
                <a:solidFill>
                  <a:schemeClr val="accent5">
                    <a:lumMod val="75000"/>
                  </a:schemeClr>
                </a:solidFill>
                <a:latin typeface="微软雅黑" pitchFamily="34" charset="-122"/>
                <a:ea typeface="微软雅黑" pitchFamily="34" charset="-122"/>
              </a:rPr>
              <a:t>页面建立该网站的索引为搜索引擎提供支持。</a:t>
            </a:r>
            <a:endParaRPr lang="en-US" altLang="zh-CN" sz="1600" smtClean="0">
              <a:solidFill>
                <a:schemeClr val="accent5">
                  <a:lumMod val="75000"/>
                </a:schemeClr>
              </a:solidFill>
              <a:latin typeface="微软雅黑" pitchFamily="34" charset="-122"/>
              <a:ea typeface="微软雅黑" pitchFamily="34" charset="-122"/>
            </a:endParaRPr>
          </a:p>
          <a:p>
            <a:pPr marL="400050" indent="-400050">
              <a:lnSpc>
                <a:spcPct val="150000"/>
              </a:lnSpc>
              <a:buFont typeface="+mj-ea"/>
              <a:buAutoNum type="ea1JpnChsDbPeriod"/>
            </a:pPr>
            <a:r>
              <a:rPr lang="zh-CN" altLang="en-US" sz="1600" smtClean="0">
                <a:solidFill>
                  <a:schemeClr val="accent5">
                    <a:lumMod val="75000"/>
                  </a:schemeClr>
                </a:solidFill>
                <a:latin typeface="微软雅黑" pitchFamily="34" charset="-122"/>
                <a:ea typeface="微软雅黑" pitchFamily="34" charset="-122"/>
              </a:rPr>
              <a:t>按照指定规则采集互联网上有效的数据资源，最终保存到数据库中，形成一个数据收集平台。</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爬虫</a:t>
            </a:r>
            <a:r>
              <a:rPr lang="zh-CN" altLang="en-US" sz="1600">
                <a:solidFill>
                  <a:schemeClr val="accent5">
                    <a:lumMod val="75000"/>
                  </a:schemeClr>
                </a:solidFill>
                <a:latin typeface="微软雅黑" pitchFamily="34" charset="-122"/>
                <a:ea typeface="微软雅黑" pitchFamily="34" charset="-122"/>
              </a:rPr>
              <a:t>访问网站的过程会消耗目标系统</a:t>
            </a:r>
            <a:r>
              <a:rPr lang="zh-CN" altLang="en-US" sz="1600" smtClean="0">
                <a:solidFill>
                  <a:schemeClr val="accent5">
                    <a:lumMod val="75000"/>
                  </a:schemeClr>
                </a:solidFill>
                <a:latin typeface="微软雅黑" pitchFamily="34" charset="-122"/>
                <a:ea typeface="微软雅黑" pitchFamily="34" charset="-122"/>
              </a:rPr>
              <a:t>资源，不少</a:t>
            </a:r>
            <a:r>
              <a:rPr lang="zh-CN" altLang="en-US" sz="1600">
                <a:solidFill>
                  <a:schemeClr val="accent5">
                    <a:lumMod val="75000"/>
                  </a:schemeClr>
                </a:solidFill>
                <a:latin typeface="微软雅黑" pitchFamily="34" charset="-122"/>
                <a:ea typeface="微软雅黑" pitchFamily="34" charset="-122"/>
              </a:rPr>
              <a:t>网络系统并不默许爬虫工作。因此在访问大量页面时，爬虫需要考虑到规划、负载，还需要讲“礼貌”</a:t>
            </a:r>
            <a:r>
              <a:rPr lang="zh-CN" altLang="en-US" sz="1600" smtClean="0">
                <a:solidFill>
                  <a:schemeClr val="accent5">
                    <a:lumMod val="75000"/>
                  </a:schemeClr>
                </a:solidFill>
                <a:latin typeface="微软雅黑" pitchFamily="34" charset="-122"/>
                <a:ea typeface="微软雅黑" pitchFamily="34" charset="-122"/>
              </a:rPr>
              <a:t>。不</a:t>
            </a:r>
            <a:r>
              <a:rPr lang="zh-CN" altLang="en-US" sz="1600">
                <a:solidFill>
                  <a:schemeClr val="accent5">
                    <a:lumMod val="75000"/>
                  </a:schemeClr>
                </a:solidFill>
                <a:latin typeface="微软雅黑" pitchFamily="34" charset="-122"/>
                <a:ea typeface="微软雅黑" pitchFamily="34" charset="-122"/>
              </a:rPr>
              <a:t>愿意被爬虫访问、被爬虫主人知晓的公开站点可以使用</a:t>
            </a:r>
            <a:r>
              <a:rPr lang="en-US" altLang="zh-CN" sz="1600">
                <a:solidFill>
                  <a:schemeClr val="accent5">
                    <a:lumMod val="75000"/>
                  </a:schemeClr>
                </a:solidFill>
                <a:latin typeface="微软雅黑" pitchFamily="34" charset="-122"/>
                <a:ea typeface="微软雅黑" pitchFamily="34" charset="-122"/>
              </a:rPr>
              <a:t>robots.txt</a:t>
            </a:r>
            <a:r>
              <a:rPr lang="zh-CN" altLang="en-US" sz="1600">
                <a:solidFill>
                  <a:schemeClr val="accent5">
                    <a:lumMod val="75000"/>
                  </a:schemeClr>
                </a:solidFill>
                <a:latin typeface="微软雅黑" pitchFamily="34" charset="-122"/>
                <a:ea typeface="微软雅黑" pitchFamily="34" charset="-122"/>
              </a:rPr>
              <a:t>文件之类的方法避免访问。这个文件可以要求机器人只对网站的一部分进行索引，或完全不作处理</a:t>
            </a:r>
            <a:r>
              <a:rPr lang="zh-CN" altLang="en-US" sz="1600" smtClean="0">
                <a:solidFill>
                  <a:schemeClr val="accent5">
                    <a:lumMod val="75000"/>
                  </a:schemeClr>
                </a:solidFill>
                <a:latin typeface="微软雅黑" pitchFamily="34" charset="-122"/>
                <a:ea typeface="微软雅黑" pitchFamily="34" charset="-122"/>
              </a:rPr>
              <a:t>。</a:t>
            </a:r>
            <a:endParaRPr lang="zh-CN" altLang="en-US" sz="1600">
              <a:solidFill>
                <a:schemeClr val="accent5">
                  <a:lumMod val="75000"/>
                </a:schemeClr>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7" y="4253653"/>
            <a:ext cx="2568327" cy="994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638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4098"/>
                                        </p:tgtEl>
                                        <p:attrNameLst>
                                          <p:attrName>style.visibility</p:attrName>
                                        </p:attrNameLst>
                                      </p:cBhvr>
                                      <p:to>
                                        <p:strVal val="visible"/>
                                      </p:to>
                                    </p:set>
                                    <p:anim calcmode="lin" valueType="num">
                                      <p:cBhvr>
                                        <p:cTn id="27" dur="500" fill="hold"/>
                                        <p:tgtEl>
                                          <p:spTgt spid="4098"/>
                                        </p:tgtEl>
                                        <p:attrNameLst>
                                          <p:attrName>ppt_w</p:attrName>
                                        </p:attrNameLst>
                                      </p:cBhvr>
                                      <p:tavLst>
                                        <p:tav tm="0">
                                          <p:val>
                                            <p:fltVal val="0"/>
                                          </p:val>
                                        </p:tav>
                                        <p:tav tm="100000">
                                          <p:val>
                                            <p:strVal val="#ppt_w"/>
                                          </p:val>
                                        </p:tav>
                                      </p:tavLst>
                                    </p:anim>
                                    <p:anim calcmode="lin" valueType="num">
                                      <p:cBhvr>
                                        <p:cTn id="28" dur="500" fill="hold"/>
                                        <p:tgtEl>
                                          <p:spTgt spid="4098"/>
                                        </p:tgtEl>
                                        <p:attrNameLst>
                                          <p:attrName>ppt_h</p:attrName>
                                        </p:attrNameLst>
                                      </p:cBhvr>
                                      <p:tavLst>
                                        <p:tav tm="0">
                                          <p:val>
                                            <p:fltVal val="0"/>
                                          </p:val>
                                        </p:tav>
                                        <p:tav tm="100000">
                                          <p:val>
                                            <p:strVal val="#ppt_h"/>
                                          </p:val>
                                        </p:tav>
                                      </p:tavLst>
                                    </p:anim>
                                    <p:animEffect transition="in" filter="fade">
                                      <p:cBhvr>
                                        <p:cTn id="2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3046988"/>
          </a:xfrm>
          <a:prstGeom prst="rect">
            <a:avLst/>
          </a:prstGeom>
          <a:noFill/>
        </p:spPr>
        <p:txBody>
          <a:bodyPr wrap="square" rtlCol="0">
            <a:spAutoFit/>
          </a:bodyPr>
          <a:lstStyle/>
          <a:p>
            <a:pPr>
              <a:lnSpc>
                <a:spcPct val="200000"/>
              </a:lnSpc>
              <a:tabLst>
                <a:tab pos="3603625" algn="l"/>
              </a:tabLst>
            </a:pPr>
            <a:r>
              <a:rPr lang="zh-CN" altLang="en-US" b="1" smtClean="0">
                <a:solidFill>
                  <a:schemeClr val="accent5">
                    <a:lumMod val="50000"/>
                  </a:schemeClr>
                </a:solidFill>
                <a:latin typeface="微软雅黑" pitchFamily="34" charset="-122"/>
                <a:ea typeface="微软雅黑" pitchFamily="34" charset="-122"/>
              </a:rPr>
              <a:t>网络爬虫不能做什么</a:t>
            </a:r>
            <a:endParaRPr lang="en-US" altLang="zh-CN" b="1" smtClean="0">
              <a:solidFill>
                <a:schemeClr val="accent5">
                  <a:lumMod val="50000"/>
                </a:schemeClr>
              </a:solidFill>
              <a:latin typeface="微软雅黑" pitchFamily="34" charset="-122"/>
              <a:ea typeface="微软雅黑" pitchFamily="34" charset="-122"/>
            </a:endParaRPr>
          </a:p>
          <a:p>
            <a:pPr>
              <a:lnSpc>
                <a:spcPct val="200000"/>
              </a:lnSpc>
            </a:pPr>
            <a:r>
              <a:rPr lang="zh-CN" altLang="en-US" smtClean="0">
                <a:solidFill>
                  <a:schemeClr val="accent5">
                    <a:lumMod val="75000"/>
                  </a:schemeClr>
                </a:solidFill>
                <a:latin typeface="微软雅黑" pitchFamily="34" charset="-122"/>
                <a:ea typeface="微软雅黑" pitchFamily="34" charset="-122"/>
              </a:rPr>
              <a:t>以下行为是法律法规所禁止的：</a:t>
            </a:r>
            <a:endParaRPr lang="zh-CN" altLang="en-US" b="1" smtClean="0">
              <a:solidFill>
                <a:schemeClr val="accent5">
                  <a:lumMod val="50000"/>
                </a:schemeClr>
              </a:solidFill>
              <a:latin typeface="微软雅黑" pitchFamily="34" charset="-122"/>
              <a:ea typeface="微软雅黑" pitchFamily="34" charset="-122"/>
            </a:endParaRPr>
          </a:p>
          <a:p>
            <a:pPr marL="400050" indent="-400050">
              <a:lnSpc>
                <a:spcPct val="150000"/>
              </a:lnSpc>
              <a:buFont typeface="+mj-ea"/>
              <a:buAutoNum type="ea1JpnChsDbPeriod"/>
            </a:pPr>
            <a:r>
              <a:rPr lang="zh-CN" altLang="en-US" sz="1600">
                <a:solidFill>
                  <a:schemeClr val="accent5">
                    <a:lumMod val="75000"/>
                  </a:schemeClr>
                </a:solidFill>
                <a:latin typeface="微软雅黑" pitchFamily="34" charset="-122"/>
                <a:ea typeface="微软雅黑" pitchFamily="34" charset="-122"/>
              </a:rPr>
              <a:t>为违法违规组织提供爬虫相关服务（验证码识别服务贩卖、</a:t>
            </a:r>
            <a:r>
              <a:rPr lang="en-US" altLang="zh-CN" sz="1600">
                <a:solidFill>
                  <a:schemeClr val="accent5">
                    <a:lumMod val="75000"/>
                  </a:schemeClr>
                </a:solidFill>
                <a:latin typeface="微软雅黑" pitchFamily="34" charset="-122"/>
                <a:ea typeface="微软雅黑" pitchFamily="34" charset="-122"/>
              </a:rPr>
              <a:t>SEO……</a:t>
            </a:r>
            <a:r>
              <a:rPr lang="zh-CN" altLang="en-US" sz="1600">
                <a:solidFill>
                  <a:schemeClr val="accent5">
                    <a:lumMod val="75000"/>
                  </a:schemeClr>
                </a:solidFill>
                <a:latin typeface="微软雅黑" pitchFamily="34" charset="-122"/>
                <a:ea typeface="微软雅黑" pitchFamily="34" charset="-122"/>
              </a:rPr>
              <a:t>）</a:t>
            </a:r>
            <a:endParaRPr lang="en-US" altLang="zh-CN" sz="1600">
              <a:solidFill>
                <a:schemeClr val="accent5">
                  <a:lumMod val="75000"/>
                </a:schemeClr>
              </a:solidFill>
              <a:latin typeface="微软雅黑" pitchFamily="34" charset="-122"/>
              <a:ea typeface="微软雅黑" pitchFamily="34" charset="-122"/>
            </a:endParaRPr>
          </a:p>
          <a:p>
            <a:pPr marL="400050" indent="-400050">
              <a:lnSpc>
                <a:spcPct val="150000"/>
              </a:lnSpc>
              <a:buFont typeface="+mj-ea"/>
              <a:buAutoNum type="ea1JpnChsDbPeriod"/>
            </a:pPr>
            <a:endParaRPr lang="en-US" altLang="zh-CN" sz="1600">
              <a:solidFill>
                <a:schemeClr val="accent5">
                  <a:lumMod val="75000"/>
                </a:schemeClr>
              </a:solidFill>
              <a:latin typeface="微软雅黑" pitchFamily="34" charset="-122"/>
              <a:ea typeface="微软雅黑" pitchFamily="34" charset="-122"/>
            </a:endParaRPr>
          </a:p>
          <a:p>
            <a:pPr marL="400050" indent="-400050">
              <a:lnSpc>
                <a:spcPct val="150000"/>
              </a:lnSpc>
              <a:buFont typeface="+mj-ea"/>
              <a:buAutoNum type="ea1JpnChsDbPeriod"/>
            </a:pPr>
            <a:r>
              <a:rPr lang="zh-CN" altLang="en-US" sz="1600">
                <a:solidFill>
                  <a:schemeClr val="accent5">
                    <a:lumMod val="75000"/>
                  </a:schemeClr>
                </a:solidFill>
                <a:latin typeface="微软雅黑" pitchFamily="34" charset="-122"/>
                <a:ea typeface="微软雅黑" pitchFamily="34" charset="-122"/>
              </a:rPr>
              <a:t>个人隐私数据抓取与贩卖</a:t>
            </a:r>
            <a:endParaRPr lang="en-US" altLang="zh-CN" sz="1600">
              <a:solidFill>
                <a:schemeClr val="accent5">
                  <a:lumMod val="75000"/>
                </a:schemeClr>
              </a:solidFill>
              <a:latin typeface="微软雅黑" pitchFamily="34" charset="-122"/>
              <a:ea typeface="微软雅黑" pitchFamily="34" charset="-122"/>
            </a:endParaRPr>
          </a:p>
          <a:p>
            <a:pPr marL="400050" indent="-400050">
              <a:lnSpc>
                <a:spcPct val="150000"/>
              </a:lnSpc>
              <a:buFont typeface="+mj-ea"/>
              <a:buAutoNum type="ea1JpnChsDbPeriod"/>
            </a:pPr>
            <a:endParaRPr lang="en-US" altLang="zh-CN" sz="1600">
              <a:solidFill>
                <a:schemeClr val="accent5">
                  <a:lumMod val="75000"/>
                </a:schemeClr>
              </a:solidFill>
              <a:latin typeface="微软雅黑" pitchFamily="34" charset="-122"/>
              <a:ea typeface="微软雅黑" pitchFamily="34" charset="-122"/>
            </a:endParaRPr>
          </a:p>
          <a:p>
            <a:pPr marL="400050" indent="-400050">
              <a:lnSpc>
                <a:spcPct val="150000"/>
              </a:lnSpc>
              <a:buFont typeface="+mj-ea"/>
              <a:buAutoNum type="ea1JpnChsDbPeriod"/>
            </a:pPr>
            <a:r>
              <a:rPr lang="zh-CN" altLang="en-US" sz="1600">
                <a:solidFill>
                  <a:schemeClr val="accent5">
                    <a:lumMod val="75000"/>
                  </a:schemeClr>
                </a:solidFill>
                <a:latin typeface="微软雅黑" pitchFamily="34" charset="-122"/>
                <a:ea typeface="微软雅黑" pitchFamily="34" charset="-122"/>
              </a:rPr>
              <a:t>利用无版权的商业数据</a:t>
            </a:r>
            <a:r>
              <a:rPr lang="zh-CN" altLang="en-US" sz="1600" smtClean="0">
                <a:solidFill>
                  <a:schemeClr val="accent5">
                    <a:lumMod val="75000"/>
                  </a:schemeClr>
                </a:solidFill>
                <a:latin typeface="微软雅黑" pitchFamily="34" charset="-122"/>
                <a:ea typeface="微软雅黑" pitchFamily="34" charset="-122"/>
              </a:rPr>
              <a:t>获利</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3683" y="2504792"/>
            <a:ext cx="4489102" cy="3372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67544" y="3928988"/>
            <a:ext cx="2952328" cy="2308324"/>
          </a:xfrm>
          <a:prstGeom prst="rect">
            <a:avLst/>
          </a:prstGeom>
          <a:noFill/>
        </p:spPr>
        <p:txBody>
          <a:bodyPr wrap="square" rtlCol="0">
            <a:spAutoFit/>
          </a:bodyPr>
          <a:lstStyle/>
          <a:p>
            <a:pPr>
              <a:lnSpc>
                <a:spcPct val="150000"/>
              </a:lnSpc>
            </a:pPr>
            <a:r>
              <a:rPr lang="zh-CN" altLang="en-US" sz="1600">
                <a:solidFill>
                  <a:schemeClr val="accent5">
                    <a:lumMod val="75000"/>
                  </a:schemeClr>
                </a:solidFill>
                <a:latin typeface="微软雅黑" pitchFamily="34" charset="-122"/>
                <a:ea typeface="微软雅黑" pitchFamily="34" charset="-122"/>
              </a:rPr>
              <a:t>爬虫的大规模使用，与</a:t>
            </a:r>
            <a:r>
              <a:rPr lang="en-US" altLang="zh-CN" sz="1600">
                <a:solidFill>
                  <a:schemeClr val="accent5">
                    <a:lumMod val="75000"/>
                  </a:schemeClr>
                </a:solidFill>
                <a:latin typeface="微软雅黑" pitchFamily="34" charset="-122"/>
                <a:ea typeface="微软雅黑" pitchFamily="34" charset="-122"/>
              </a:rPr>
              <a:t>DDOS</a:t>
            </a:r>
            <a:r>
              <a:rPr lang="zh-CN" altLang="en-US" sz="1600">
                <a:solidFill>
                  <a:schemeClr val="accent5">
                    <a:lumMod val="75000"/>
                  </a:schemeClr>
                </a:solidFill>
                <a:latin typeface="微软雅黑" pitchFamily="34" charset="-122"/>
                <a:ea typeface="微软雅黑" pitchFamily="34" charset="-122"/>
              </a:rPr>
              <a:t>攻击无异，会降低网站的运行效率，</a:t>
            </a:r>
            <a:r>
              <a:rPr lang="zh-CN" altLang="en-US" sz="1600" smtClean="0">
                <a:solidFill>
                  <a:schemeClr val="accent5">
                    <a:lumMod val="75000"/>
                  </a:schemeClr>
                </a:solidFill>
                <a:latin typeface="微软雅黑" pitchFamily="34" charset="-122"/>
                <a:ea typeface="微软雅黑" pitchFamily="34" charset="-122"/>
              </a:rPr>
              <a:t>法律上会</a:t>
            </a:r>
            <a:r>
              <a:rPr lang="zh-CN" altLang="en-US" sz="1600">
                <a:solidFill>
                  <a:schemeClr val="accent5">
                    <a:lumMod val="75000"/>
                  </a:schemeClr>
                </a:solidFill>
                <a:latin typeface="微软雅黑" pitchFamily="34" charset="-122"/>
                <a:ea typeface="微软雅黑" pitchFamily="34" charset="-122"/>
              </a:rPr>
              <a:t>以非法侵害计算机系统罪论处</a:t>
            </a:r>
            <a:r>
              <a:rPr lang="zh-CN" altLang="en-US" sz="1600" smtClean="0">
                <a:solidFill>
                  <a:schemeClr val="accent5">
                    <a:lumMod val="75000"/>
                  </a:schemeClr>
                </a:solidFill>
                <a:latin typeface="微软雅黑" pitchFamily="34" charset="-122"/>
                <a:ea typeface="微软雅黑" pitchFamily="34" charset="-122"/>
              </a:rPr>
              <a:t>。就如简历</a:t>
            </a:r>
            <a:r>
              <a:rPr lang="zh-CN" altLang="en-US" sz="1600">
                <a:solidFill>
                  <a:schemeClr val="accent5">
                    <a:lumMod val="75000"/>
                  </a:schemeClr>
                </a:solidFill>
                <a:latin typeface="微软雅黑" pitchFamily="34" charset="-122"/>
                <a:ea typeface="微软雅黑" pitchFamily="34" charset="-122"/>
              </a:rPr>
              <a:t>大数据公司“巧达科技”</a:t>
            </a:r>
            <a:r>
              <a:rPr lang="zh-CN" altLang="en-US" sz="1600" smtClean="0">
                <a:solidFill>
                  <a:schemeClr val="accent5">
                    <a:lumMod val="75000"/>
                  </a:schemeClr>
                </a:solidFill>
                <a:latin typeface="微软雅黑" pitchFamily="34" charset="-122"/>
                <a:ea typeface="微软雅黑" pitchFamily="34" charset="-122"/>
              </a:rPr>
              <a:t>被警方一锅端，进去的都是开发。</a:t>
            </a:r>
            <a:endParaRPr lang="zh-CN" altLang="en-US"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1798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028"/>
                                        </p:tgtEl>
                                        <p:attrNameLst>
                                          <p:attrName>style.visibility</p:attrName>
                                        </p:attrNameLst>
                                      </p:cBhvr>
                                      <p:to>
                                        <p:strVal val="visible"/>
                                      </p:to>
                                    </p:set>
                                    <p:anim calcmode="lin" valueType="num">
                                      <p:cBhvr>
                                        <p:cTn id="32" dur="500" fill="hold"/>
                                        <p:tgtEl>
                                          <p:spTgt spid="1028"/>
                                        </p:tgtEl>
                                        <p:attrNameLst>
                                          <p:attrName>ppt_w</p:attrName>
                                        </p:attrNameLst>
                                      </p:cBhvr>
                                      <p:tavLst>
                                        <p:tav tm="0">
                                          <p:val>
                                            <p:fltVal val="0"/>
                                          </p:val>
                                        </p:tav>
                                        <p:tav tm="100000">
                                          <p:val>
                                            <p:strVal val="#ppt_w"/>
                                          </p:val>
                                        </p:tav>
                                      </p:tavLst>
                                    </p:anim>
                                    <p:anim calcmode="lin" valueType="num">
                                      <p:cBhvr>
                                        <p:cTn id="33" dur="500" fill="hold"/>
                                        <p:tgtEl>
                                          <p:spTgt spid="1028"/>
                                        </p:tgtEl>
                                        <p:attrNameLst>
                                          <p:attrName>ppt_h</p:attrName>
                                        </p:attrNameLst>
                                      </p:cBhvr>
                                      <p:tavLst>
                                        <p:tav tm="0">
                                          <p:val>
                                            <p:fltVal val="0"/>
                                          </p:val>
                                        </p:tav>
                                        <p:tav tm="100000">
                                          <p:val>
                                            <p:strVal val="#ppt_h"/>
                                          </p:val>
                                        </p:tav>
                                      </p:tavLst>
                                    </p:anim>
                                    <p:animEffect transition="in" filter="fade">
                                      <p:cBhvr>
                                        <p:cTn id="34" dur="500"/>
                                        <p:tgtEl>
                                          <p:spTgt spid="1028"/>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randombar(horizontal)">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562783"/>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爬虫工程师就业情况</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628800"/>
            <a:ext cx="3024336" cy="4849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597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p:cTn id="12" dur="500" fill="hold"/>
                                        <p:tgtEl>
                                          <p:spTgt spid="2050"/>
                                        </p:tgtEl>
                                        <p:attrNameLst>
                                          <p:attrName>ppt_w</p:attrName>
                                        </p:attrNameLst>
                                      </p:cBhvr>
                                      <p:tavLst>
                                        <p:tav tm="0">
                                          <p:val>
                                            <p:fltVal val="0"/>
                                          </p:val>
                                        </p:tav>
                                        <p:tav tm="100000">
                                          <p:val>
                                            <p:strVal val="#ppt_w"/>
                                          </p:val>
                                        </p:tav>
                                      </p:tavLst>
                                    </p:anim>
                                    <p:anim calcmode="lin" valueType="num">
                                      <p:cBhvr>
                                        <p:cTn id="13" dur="500" fill="hold"/>
                                        <p:tgtEl>
                                          <p:spTgt spid="2050"/>
                                        </p:tgtEl>
                                        <p:attrNameLst>
                                          <p:attrName>ppt_h</p:attrName>
                                        </p:attrNameLst>
                                      </p:cBhvr>
                                      <p:tavLst>
                                        <p:tav tm="0">
                                          <p:val>
                                            <p:fltVal val="0"/>
                                          </p:val>
                                        </p:tav>
                                        <p:tav tm="100000">
                                          <p:val>
                                            <p:strVal val="#ppt_h"/>
                                          </p:val>
                                        </p:tav>
                                      </p:tavLst>
                                    </p:anim>
                                    <p:animEffect transition="in" filter="fade">
                                      <p:cBhvr>
                                        <p:cTn id="1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HTTP</a:t>
            </a:r>
            <a:r>
              <a:rPr lang="zh-CN" altLang="en-US" b="1" smtClean="0">
                <a:solidFill>
                  <a:schemeClr val="accent5">
                    <a:lumMod val="50000"/>
                  </a:schemeClr>
                </a:solidFill>
                <a:latin typeface="微软雅黑" pitchFamily="34" charset="-122"/>
                <a:ea typeface="微软雅黑" pitchFamily="34" charset="-122"/>
              </a:rPr>
              <a:t>基本原理</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在了解基本原理之前，我们先来看看：当我们在浏览器地址栏敲入某个</a:t>
            </a:r>
            <a:r>
              <a:rPr lang="en-US" altLang="zh-CN" sz="1600" smtClean="0">
                <a:solidFill>
                  <a:schemeClr val="accent5">
                    <a:lumMod val="75000"/>
                  </a:schemeClr>
                </a:solidFill>
                <a:latin typeface="微软雅黑" pitchFamily="34" charset="-122"/>
                <a:ea typeface="微软雅黑" pitchFamily="34" charset="-122"/>
              </a:rPr>
              <a:t>URL</a:t>
            </a:r>
            <a:r>
              <a:rPr lang="zh-CN" altLang="en-US" sz="1600" smtClean="0">
                <a:solidFill>
                  <a:schemeClr val="accent5">
                    <a:lumMod val="75000"/>
                  </a:schemeClr>
                </a:solidFill>
                <a:latin typeface="微软雅黑" pitchFamily="34" charset="-122"/>
                <a:ea typeface="微软雅黑" pitchFamily="34" charset="-122"/>
              </a:rPr>
              <a:t>到获取网页内容，这之间究竟发生了什么</a:t>
            </a:r>
            <a:r>
              <a:rPr lang="zh-CN" altLang="en-US" sz="1600">
                <a:solidFill>
                  <a:schemeClr val="accent5">
                    <a:lumMod val="75000"/>
                  </a:schemeClr>
                </a:solidFill>
                <a:latin typeface="微软雅黑" pitchFamily="34" charset="-122"/>
                <a:ea typeface="微软雅黑" pitchFamily="34" charset="-122"/>
              </a:rPr>
              <a:t>？</a:t>
            </a:r>
          </a:p>
        </p:txBody>
      </p:sp>
      <p:grpSp>
        <p:nvGrpSpPr>
          <p:cNvPr id="57" name="组合 56"/>
          <p:cNvGrpSpPr/>
          <p:nvPr/>
        </p:nvGrpSpPr>
        <p:grpSpPr>
          <a:xfrm>
            <a:off x="1043608" y="2204864"/>
            <a:ext cx="7056784" cy="3516179"/>
            <a:chOff x="1187624" y="2204864"/>
            <a:chExt cx="7056784" cy="3516179"/>
          </a:xfrm>
        </p:grpSpPr>
        <p:grpSp>
          <p:nvGrpSpPr>
            <p:cNvPr id="32" name="组合 31"/>
            <p:cNvGrpSpPr/>
            <p:nvPr/>
          </p:nvGrpSpPr>
          <p:grpSpPr>
            <a:xfrm>
              <a:off x="1187624" y="2204864"/>
              <a:ext cx="7056784" cy="2681299"/>
              <a:chOff x="252654" y="2204864"/>
              <a:chExt cx="7056784" cy="2681299"/>
            </a:xfrm>
          </p:grpSpPr>
          <p:grpSp>
            <p:nvGrpSpPr>
              <p:cNvPr id="20" name="组合 19"/>
              <p:cNvGrpSpPr/>
              <p:nvPr/>
            </p:nvGrpSpPr>
            <p:grpSpPr>
              <a:xfrm>
                <a:off x="811813" y="2204864"/>
                <a:ext cx="6497625" cy="2681299"/>
                <a:chOff x="-412323" y="2204864"/>
                <a:chExt cx="6497625" cy="2681299"/>
              </a:xfrm>
            </p:grpSpPr>
            <p:pic>
              <p:nvPicPr>
                <p:cNvPr id="3075" name="Picture 3" descr="D:\Doc\image\Home_Server_256px_554956_easyicon.ne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8877" y="2276872"/>
                  <a:ext cx="984417" cy="984417"/>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组合 18"/>
                <p:cNvGrpSpPr/>
                <p:nvPr/>
              </p:nvGrpSpPr>
              <p:grpSpPr>
                <a:xfrm>
                  <a:off x="-412323" y="2204864"/>
                  <a:ext cx="6497625" cy="2681299"/>
                  <a:chOff x="-412323" y="2204864"/>
                  <a:chExt cx="6497625" cy="2681299"/>
                </a:xfrm>
              </p:grpSpPr>
              <p:pic>
                <p:nvPicPr>
                  <p:cNvPr id="2" name="Picture 2" descr="D:\Doc\image\pc_256px_1097827_easyicon.ne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838" y="2204864"/>
                    <a:ext cx="1142256" cy="114225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417752" y="2492896"/>
                    <a:ext cx="1083374" cy="338554"/>
                  </a:xfrm>
                  <a:prstGeom prst="rect">
                    <a:avLst/>
                  </a:prstGeom>
                  <a:noFill/>
                </p:spPr>
                <p:txBody>
                  <a:bodyPr wrap="none" rtlCol="0">
                    <a:spAutoFit/>
                  </a:bodyPr>
                  <a:lstStyle/>
                  <a:p>
                    <a:r>
                      <a:rPr lang="en-US" altLang="zh-CN" sz="1600" smtClean="0">
                        <a:solidFill>
                          <a:schemeClr val="bg2"/>
                        </a:solidFill>
                      </a:rPr>
                      <a:t>HTTP</a:t>
                    </a:r>
                    <a:r>
                      <a:rPr lang="zh-CN" altLang="en-US" sz="1600" smtClean="0">
                        <a:solidFill>
                          <a:schemeClr val="bg2"/>
                        </a:solidFill>
                      </a:rPr>
                      <a:t>请求</a:t>
                    </a:r>
                    <a:endParaRPr lang="zh-CN" altLang="en-US" sz="1600">
                      <a:solidFill>
                        <a:schemeClr val="bg2"/>
                      </a:solidFill>
                    </a:endParaRPr>
                  </a:p>
                </p:txBody>
              </p:sp>
              <p:sp>
                <p:nvSpPr>
                  <p:cNvPr id="14" name="TextBox 13"/>
                  <p:cNvSpPr txBox="1"/>
                  <p:nvPr/>
                </p:nvSpPr>
                <p:spPr>
                  <a:xfrm rot="18585480">
                    <a:off x="4371250" y="4175199"/>
                    <a:ext cx="1083374" cy="338554"/>
                  </a:xfrm>
                  <a:prstGeom prst="rect">
                    <a:avLst/>
                  </a:prstGeom>
                  <a:noFill/>
                </p:spPr>
                <p:txBody>
                  <a:bodyPr wrap="none" rtlCol="0">
                    <a:spAutoFit/>
                  </a:bodyPr>
                  <a:lstStyle/>
                  <a:p>
                    <a:r>
                      <a:rPr lang="en-US" altLang="zh-CN" sz="1600" smtClean="0">
                        <a:solidFill>
                          <a:schemeClr val="bg2"/>
                        </a:solidFill>
                      </a:rPr>
                      <a:t>HTTP</a:t>
                    </a:r>
                    <a:r>
                      <a:rPr lang="zh-CN" altLang="en-US" sz="1600" smtClean="0">
                        <a:solidFill>
                          <a:schemeClr val="bg2"/>
                        </a:solidFill>
                      </a:rPr>
                      <a:t>响应</a:t>
                    </a:r>
                    <a:endParaRPr lang="zh-CN" altLang="en-US" sz="1600">
                      <a:solidFill>
                        <a:schemeClr val="bg2"/>
                      </a:solidFill>
                    </a:endParaRPr>
                  </a:p>
                </p:txBody>
              </p:sp>
              <p:sp>
                <p:nvSpPr>
                  <p:cNvPr id="9" name="TextBox 8"/>
                  <p:cNvSpPr txBox="1"/>
                  <p:nvPr/>
                </p:nvSpPr>
                <p:spPr>
                  <a:xfrm>
                    <a:off x="-412323" y="3162454"/>
                    <a:ext cx="2707985" cy="338554"/>
                  </a:xfrm>
                  <a:prstGeom prst="rect">
                    <a:avLst/>
                  </a:prstGeom>
                  <a:noFill/>
                </p:spPr>
                <p:txBody>
                  <a:bodyPr wrap="none" rtlCol="0">
                    <a:spAutoFit/>
                  </a:bodyPr>
                  <a:lstStyle/>
                  <a:p>
                    <a:r>
                      <a:rPr lang="zh-CN" altLang="en-US" sz="1600">
                        <a:solidFill>
                          <a:schemeClr val="bg2"/>
                        </a:solidFill>
                      </a:rPr>
                      <a:t>访问</a:t>
                    </a:r>
                    <a:r>
                      <a:rPr lang="en-US" altLang="zh-CN" sz="1600" smtClean="0">
                        <a:solidFill>
                          <a:schemeClr val="bg2"/>
                        </a:solidFill>
                      </a:rPr>
                      <a:t>: https://www.12306.cn</a:t>
                    </a:r>
                    <a:endParaRPr lang="zh-CN" altLang="en-US" sz="1600">
                      <a:solidFill>
                        <a:schemeClr val="bg2"/>
                      </a:solidFill>
                    </a:endParaRPr>
                  </a:p>
                </p:txBody>
              </p:sp>
              <p:sp>
                <p:nvSpPr>
                  <p:cNvPr id="17" name="TextBox 16"/>
                  <p:cNvSpPr txBox="1"/>
                  <p:nvPr/>
                </p:nvSpPr>
                <p:spPr>
                  <a:xfrm>
                    <a:off x="4716016" y="3212976"/>
                    <a:ext cx="1369286" cy="338554"/>
                  </a:xfrm>
                  <a:prstGeom prst="rect">
                    <a:avLst/>
                  </a:prstGeom>
                  <a:noFill/>
                </p:spPr>
                <p:txBody>
                  <a:bodyPr wrap="none" rtlCol="0">
                    <a:spAutoFit/>
                  </a:bodyPr>
                  <a:lstStyle/>
                  <a:p>
                    <a:r>
                      <a:rPr lang="en-US" altLang="zh-CN" sz="1600" smtClean="0">
                        <a:solidFill>
                          <a:srgbClr val="FFC000"/>
                        </a:solidFill>
                      </a:rPr>
                      <a:t>12306</a:t>
                    </a:r>
                    <a:r>
                      <a:rPr lang="zh-CN" altLang="en-US" sz="1600" smtClean="0">
                        <a:solidFill>
                          <a:srgbClr val="FFC000"/>
                        </a:solidFill>
                      </a:rPr>
                      <a:t>服务器</a:t>
                    </a:r>
                    <a:endParaRPr lang="zh-CN" altLang="en-US" sz="1600">
                      <a:solidFill>
                        <a:srgbClr val="FFC000"/>
                      </a:solidFill>
                    </a:endParaRPr>
                  </a:p>
                </p:txBody>
              </p:sp>
            </p:grpSp>
          </p:grpSp>
          <p:pic>
            <p:nvPicPr>
              <p:cNvPr id="3079" name="Picture 7" descr="D:\Doc\image\user_woman_512px_1175885_easyicon.ne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654" y="3564927"/>
                <a:ext cx="656161" cy="656161"/>
              </a:xfrm>
              <a:prstGeom prst="rect">
                <a:avLst/>
              </a:prstGeom>
              <a:noFill/>
              <a:extLst>
                <a:ext uri="{909E8E84-426E-40DD-AFC4-6F175D3DCCD1}">
                  <a14:hiddenFill xmlns:a14="http://schemas.microsoft.com/office/drawing/2010/main">
                    <a:solidFill>
                      <a:srgbClr val="FFFFFF"/>
                    </a:solidFill>
                  </a14:hiddenFill>
                </a:ext>
              </a:extLst>
            </p:spPr>
          </p:pic>
        </p:grpSp>
        <p:pic>
          <p:nvPicPr>
            <p:cNvPr id="308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7344" y="4365104"/>
              <a:ext cx="3211795" cy="1355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0" name="曲线连接符 39"/>
            <p:cNvCxnSpPr>
              <a:stCxn id="3079" idx="3"/>
              <a:endCxn id="2" idx="1"/>
            </p:cNvCxnSpPr>
            <p:nvPr/>
          </p:nvCxnSpPr>
          <p:spPr>
            <a:xfrm flipV="1">
              <a:off x="1843785" y="2775992"/>
              <a:ext cx="2224159" cy="1117016"/>
            </a:xfrm>
            <a:prstGeom prst="curvedConnector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曲线连接符 52"/>
            <p:cNvCxnSpPr>
              <a:stCxn id="2" idx="3"/>
              <a:endCxn id="3075" idx="1"/>
            </p:cNvCxnSpPr>
            <p:nvPr/>
          </p:nvCxnSpPr>
          <p:spPr>
            <a:xfrm flipV="1">
              <a:off x="5210200" y="2769081"/>
              <a:ext cx="1977783" cy="6911"/>
            </a:xfrm>
            <a:prstGeom prst="curvedConnector3">
              <a:avLst>
                <a:gd name="adj1" fmla="val 50000"/>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曲线连接符 57"/>
            <p:cNvCxnSpPr>
              <a:stCxn id="3075" idx="2"/>
              <a:endCxn id="3080" idx="3"/>
            </p:cNvCxnSpPr>
            <p:nvPr/>
          </p:nvCxnSpPr>
          <p:spPr>
            <a:xfrm rot="5400000">
              <a:off x="6068774" y="3431655"/>
              <a:ext cx="1781785" cy="1441053"/>
            </a:xfrm>
            <a:prstGeom prst="curvedConnector2">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曲线连接符 62"/>
            <p:cNvCxnSpPr>
              <a:stCxn id="3080" idx="0"/>
              <a:endCxn id="2" idx="2"/>
            </p:cNvCxnSpPr>
            <p:nvPr/>
          </p:nvCxnSpPr>
          <p:spPr>
            <a:xfrm rot="5400000" flipH="1" flipV="1">
              <a:off x="4127165" y="3853197"/>
              <a:ext cx="1017984" cy="5830"/>
            </a:xfrm>
            <a:prstGeom prst="curvedConnector3">
              <a:avLst>
                <a:gd name="adj1" fmla="val 50000"/>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962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3046988"/>
          </a:xfrm>
          <a:prstGeom prst="rect">
            <a:avLst/>
          </a:prstGeom>
          <a:noFill/>
        </p:spPr>
        <p:txBody>
          <a:bodyPr wrap="square" rtlCol="0">
            <a:spAutoFit/>
          </a:bodyPr>
          <a:lstStyle/>
          <a:p>
            <a:pPr indent="342900">
              <a:lnSpc>
                <a:spcPct val="150000"/>
              </a:lnSpc>
            </a:pPr>
            <a:r>
              <a:rPr lang="zh-CN" altLang="en-US" sz="1600">
                <a:solidFill>
                  <a:schemeClr val="accent5">
                    <a:lumMod val="75000"/>
                  </a:schemeClr>
                </a:solidFill>
                <a:latin typeface="微软雅黑" pitchFamily="34" charset="-122"/>
                <a:ea typeface="微软雅黑" pitchFamily="34" charset="-122"/>
              </a:rPr>
              <a:t>上</a:t>
            </a:r>
            <a:r>
              <a:rPr lang="zh-CN" altLang="en-US" sz="1600" smtClean="0">
                <a:solidFill>
                  <a:schemeClr val="accent5">
                    <a:lumMod val="75000"/>
                  </a:schemeClr>
                </a:solidFill>
                <a:latin typeface="微软雅黑" pitchFamily="34" charset="-122"/>
                <a:ea typeface="微软雅黑" pitchFamily="34" charset="-122"/>
              </a:rPr>
              <a:t>图可以看出，通过在浏览器地址栏输入</a:t>
            </a:r>
            <a:r>
              <a:rPr lang="en-US" altLang="zh-CN" sz="1600" smtClean="0">
                <a:solidFill>
                  <a:schemeClr val="accent5">
                    <a:lumMod val="75000"/>
                  </a:schemeClr>
                </a:solidFill>
                <a:latin typeface="微软雅黑" pitchFamily="34" charset="-122"/>
                <a:ea typeface="微软雅黑" pitchFamily="34" charset="-122"/>
              </a:rPr>
              <a:t>URL</a:t>
            </a:r>
            <a:r>
              <a:rPr lang="zh-CN" altLang="en-US" sz="1600" smtClean="0">
                <a:solidFill>
                  <a:schemeClr val="accent5">
                    <a:lumMod val="75000"/>
                  </a:schemeClr>
                </a:solidFill>
                <a:latin typeface="微软雅黑" pitchFamily="34" charset="-122"/>
                <a:ea typeface="微软雅黑" pitchFamily="34" charset="-122"/>
              </a:rPr>
              <a:t>网址并回车，浏览会向该网址对应的服务器发送</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请求，在彼服务器收到请求信息后立即作出响应并返回响应报文，浏览器对收到的响应报文进行解释并渲染成用户能理解的图文、音、视频等信息。</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其中，</a:t>
            </a:r>
            <a:r>
              <a:rPr lang="en-US" altLang="zh-CN" sz="1600" smtClean="0">
                <a:solidFill>
                  <a:schemeClr val="accent5">
                    <a:lumMod val="75000"/>
                  </a:schemeClr>
                </a:solidFill>
                <a:latin typeface="微软雅黑" pitchFamily="34" charset="-122"/>
                <a:ea typeface="微软雅黑" pitchFamily="34" charset="-122"/>
              </a:rPr>
              <a:t>URL</a:t>
            </a:r>
            <a:r>
              <a:rPr lang="zh-CN" altLang="en-US" sz="1600" smtClean="0">
                <a:solidFill>
                  <a:schemeClr val="accent5">
                    <a:lumMod val="75000"/>
                  </a:schemeClr>
                </a:solidFill>
                <a:latin typeface="微软雅黑" pitchFamily="34" charset="-122"/>
                <a:ea typeface="微软雅黑" pitchFamily="34" charset="-122"/>
              </a:rPr>
              <a:t>的全称是</a:t>
            </a:r>
            <a:r>
              <a:rPr lang="en-US" altLang="zh-CN" sz="1600" smtClean="0">
                <a:solidFill>
                  <a:schemeClr val="accent5">
                    <a:lumMod val="75000"/>
                  </a:schemeClr>
                </a:solidFill>
                <a:latin typeface="微软雅黑" pitchFamily="34" charset="-122"/>
                <a:ea typeface="微软雅黑" pitchFamily="34" charset="-122"/>
              </a:rPr>
              <a:t>Uniform Resource Locator</a:t>
            </a:r>
            <a:r>
              <a:rPr lang="zh-CN" altLang="en-US" sz="1600" smtClean="0">
                <a:solidFill>
                  <a:schemeClr val="accent5">
                    <a:lumMod val="75000"/>
                  </a:schemeClr>
                </a:solidFill>
                <a:latin typeface="微软雅黑" pitchFamily="34" charset="-122"/>
                <a:ea typeface="微软雅黑" pitchFamily="34" charset="-122"/>
              </a:rPr>
              <a:t>，即统一资源定位符，用来表示资源的访问路径，它是</a:t>
            </a:r>
            <a:r>
              <a:rPr lang="en-US" altLang="zh-CN" sz="1600" smtClean="0">
                <a:solidFill>
                  <a:schemeClr val="accent5">
                    <a:lumMod val="75000"/>
                  </a:schemeClr>
                </a:solidFill>
                <a:latin typeface="微软雅黑" pitchFamily="34" charset="-122"/>
                <a:ea typeface="微软雅黑" pitchFamily="34" charset="-122"/>
              </a:rPr>
              <a:t>URI</a:t>
            </a:r>
            <a:r>
              <a:rPr lang="zh-CN" altLang="en-US" sz="1600" smtClean="0">
                <a:solidFill>
                  <a:schemeClr val="accent5">
                    <a:lumMod val="75000"/>
                  </a:schemeClr>
                </a:solidFill>
                <a:latin typeface="微软雅黑" pitchFamily="34" charset="-122"/>
                <a:ea typeface="微软雅黑" pitchFamily="34" charset="-122"/>
              </a:rPr>
              <a:t>的一个子集。</a:t>
            </a:r>
            <a:r>
              <a:rPr lang="en-US" altLang="zh-CN" sz="1600">
                <a:solidFill>
                  <a:schemeClr val="accent5">
                    <a:lumMod val="75000"/>
                  </a:schemeClr>
                </a:solidFill>
                <a:latin typeface="微软雅黑" pitchFamily="34" charset="-122"/>
                <a:ea typeface="微软雅黑" pitchFamily="34" charset="-122"/>
              </a:rPr>
              <a:t> URI</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 Uniform Resource Identifier </a:t>
            </a:r>
            <a:r>
              <a:rPr lang="zh-CN" altLang="en-US" sz="1600" smtClean="0">
                <a:solidFill>
                  <a:schemeClr val="accent5">
                    <a:lumMod val="75000"/>
                  </a:schemeClr>
                </a:solidFill>
                <a:latin typeface="微软雅黑" pitchFamily="34" charset="-122"/>
                <a:ea typeface="微软雅黑" pitchFamily="34" charset="-122"/>
              </a:rPr>
              <a:t>）指统一</a:t>
            </a:r>
            <a:r>
              <a:rPr lang="zh-CN" altLang="en-US" sz="1600">
                <a:solidFill>
                  <a:schemeClr val="accent5">
                    <a:lumMod val="75000"/>
                  </a:schemeClr>
                </a:solidFill>
                <a:latin typeface="微软雅黑" pitchFamily="34" charset="-122"/>
                <a:ea typeface="微软雅黑" pitchFamily="34" charset="-122"/>
              </a:rPr>
              <a:t>资源</a:t>
            </a:r>
            <a:r>
              <a:rPr lang="zh-CN" altLang="en-US" sz="1600" smtClean="0">
                <a:solidFill>
                  <a:schemeClr val="accent5">
                    <a:lumMod val="75000"/>
                  </a:schemeClr>
                </a:solidFill>
                <a:latin typeface="微软雅黑" pitchFamily="34" charset="-122"/>
                <a:ea typeface="微软雅黑" pitchFamily="34" charset="-122"/>
              </a:rPr>
              <a:t>标识符，用于标识某个资源。</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a:solidFill>
                  <a:schemeClr val="accent5">
                    <a:lumMod val="75000"/>
                  </a:schemeClr>
                </a:solidFill>
                <a:latin typeface="微软雅黑" pitchFamily="34" charset="-122"/>
                <a:ea typeface="微软雅黑" pitchFamily="34" charset="-122"/>
              </a:rPr>
              <a:t>例子中的响应报文为</a:t>
            </a:r>
            <a:r>
              <a:rPr lang="en-US" altLang="zh-CN" sz="1600">
                <a:solidFill>
                  <a:schemeClr val="accent5">
                    <a:lumMod val="75000"/>
                  </a:schemeClr>
                </a:solidFill>
                <a:latin typeface="微软雅黑" pitchFamily="34" charset="-122"/>
                <a:ea typeface="微软雅黑" pitchFamily="34" charset="-122"/>
              </a:rPr>
              <a:t>HTML</a:t>
            </a:r>
            <a:r>
              <a:rPr lang="zh-CN" altLang="en-US" sz="1600">
                <a:solidFill>
                  <a:schemeClr val="accent5">
                    <a:lumMod val="75000"/>
                  </a:schemeClr>
                </a:solidFill>
                <a:latin typeface="微软雅黑" pitchFamily="34" charset="-122"/>
                <a:ea typeface="微软雅黑" pitchFamily="34" charset="-122"/>
              </a:rPr>
              <a:t>文本信息，</a:t>
            </a:r>
            <a:r>
              <a:rPr lang="en-US" altLang="zh-CN" sz="1600">
                <a:solidFill>
                  <a:schemeClr val="accent5">
                    <a:lumMod val="75000"/>
                  </a:schemeClr>
                </a:solidFill>
                <a:latin typeface="微软雅黑" pitchFamily="34" charset="-122"/>
                <a:ea typeface="微软雅黑" pitchFamily="34" charset="-122"/>
              </a:rPr>
              <a:t>HTML</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Hyper Text Markup Language</a:t>
            </a:r>
            <a:r>
              <a:rPr lang="zh-CN" altLang="en-US" sz="1600">
                <a:solidFill>
                  <a:schemeClr val="accent5">
                    <a:lumMod val="75000"/>
                  </a:schemeClr>
                </a:solidFill>
                <a:latin typeface="微软雅黑" pitchFamily="34" charset="-122"/>
                <a:ea typeface="微软雅黑" pitchFamily="34" charset="-122"/>
              </a:rPr>
              <a:t>）即超文本标记语言。</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04664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544764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HTTP</a:t>
            </a:r>
            <a:r>
              <a:rPr lang="zh-CN" altLang="en-US" b="1" smtClean="0">
                <a:solidFill>
                  <a:schemeClr val="accent5">
                    <a:lumMod val="50000"/>
                  </a:schemeClr>
                </a:solidFill>
                <a:latin typeface="微软雅黑" pitchFamily="34" charset="-122"/>
                <a:ea typeface="微软雅黑" pitchFamily="34" charset="-122"/>
              </a:rPr>
              <a:t>基本原理</a:t>
            </a:r>
            <a:r>
              <a:rPr lang="en-US" altLang="zh-CN" b="1" smtClean="0">
                <a:solidFill>
                  <a:schemeClr val="accent5">
                    <a:lumMod val="50000"/>
                  </a:schemeClr>
                </a:solidFill>
                <a:latin typeface="微软雅黑" pitchFamily="34" charset="-122"/>
                <a:ea typeface="微软雅黑" pitchFamily="34" charset="-122"/>
              </a:rPr>
              <a:t>—URL</a:t>
            </a:r>
            <a:r>
              <a:rPr lang="zh-CN" altLang="en-US" b="1" smtClean="0">
                <a:solidFill>
                  <a:schemeClr val="accent5">
                    <a:lumMod val="50000"/>
                  </a:schemeClr>
                </a:solidFill>
                <a:latin typeface="微软雅黑" pitchFamily="34" charset="-122"/>
                <a:ea typeface="微软雅黑" pitchFamily="34" charset="-122"/>
              </a:rPr>
              <a:t>组成部分</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下图可以看出，一个完整的</a:t>
            </a:r>
            <a:r>
              <a:rPr lang="en-US" altLang="zh-CN" sz="1600" smtClean="0">
                <a:solidFill>
                  <a:schemeClr val="accent5">
                    <a:lumMod val="75000"/>
                  </a:schemeClr>
                </a:solidFill>
                <a:latin typeface="微软雅黑" pitchFamily="34" charset="-122"/>
                <a:ea typeface="微软雅黑" pitchFamily="34" charset="-122"/>
              </a:rPr>
              <a:t>URL</a:t>
            </a:r>
            <a:r>
              <a:rPr lang="zh-CN" altLang="en-US" sz="1600" smtClean="0">
                <a:solidFill>
                  <a:schemeClr val="accent5">
                    <a:lumMod val="75000"/>
                  </a:schemeClr>
                </a:solidFill>
                <a:latin typeface="微软雅黑" pitchFamily="34" charset="-122"/>
                <a:ea typeface="微软雅黑" pitchFamily="34" charset="-122"/>
              </a:rPr>
              <a:t>主要包含五个部分：访问协议、域名、</a:t>
            </a:r>
            <a:r>
              <a:rPr lang="zh-CN" altLang="en-US" sz="1600">
                <a:solidFill>
                  <a:schemeClr val="accent5">
                    <a:lumMod val="75000"/>
                  </a:schemeClr>
                </a:solidFill>
                <a:latin typeface="微软雅黑" pitchFamily="34" charset="-122"/>
                <a:ea typeface="微软雅黑" pitchFamily="34" charset="-122"/>
              </a:rPr>
              <a:t>具体</a:t>
            </a:r>
            <a:r>
              <a:rPr lang="zh-CN" altLang="en-US" sz="1600" smtClean="0">
                <a:solidFill>
                  <a:schemeClr val="accent5">
                    <a:lumMod val="75000"/>
                  </a:schemeClr>
                </a:solidFill>
                <a:latin typeface="微软雅黑" pitchFamily="34" charset="-122"/>
                <a:ea typeface="微软雅黑" pitchFamily="34" charset="-122"/>
              </a:rPr>
              <a:t>路径、查询参数、锚点链接。</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其中，常见的访问协议有</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https</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ftp</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sftp</a:t>
            </a:r>
            <a:r>
              <a:rPr lang="zh-CN" altLang="en-US" sz="1600" smtClean="0">
                <a:solidFill>
                  <a:schemeClr val="accent5">
                    <a:lumMod val="75000"/>
                  </a:schemeClr>
                </a:solidFill>
                <a:latin typeface="微软雅黑" pitchFamily="34" charset="-122"/>
                <a:ea typeface="微软雅黑" pitchFamily="34" charset="-122"/>
              </a:rPr>
              <a:t>等，具体该使用哪种协议是由服务端所决定。</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Hyper Text Transfer Protocol</a:t>
            </a:r>
            <a:r>
              <a:rPr lang="zh-CN" altLang="en-US" sz="1600" smtClean="0">
                <a:solidFill>
                  <a:schemeClr val="accent5">
                    <a:lumMod val="75000"/>
                  </a:schemeClr>
                </a:solidFill>
                <a:latin typeface="微软雅黑" pitchFamily="34" charset="-122"/>
                <a:ea typeface="微软雅黑" pitchFamily="34" charset="-122"/>
              </a:rPr>
              <a:t>）即超文本传输协议，用于从网络传输超文本到本地浏览器的传送协议，它能高效的保障数据的准确性，它由万维网协会和</a:t>
            </a:r>
            <a:r>
              <a:rPr lang="en-US" altLang="zh-CN" sz="1600" smtClean="0">
                <a:solidFill>
                  <a:schemeClr val="accent5">
                    <a:lumMod val="75000"/>
                  </a:schemeClr>
                </a:solidFill>
                <a:latin typeface="微软雅黑" pitchFamily="34" charset="-122"/>
                <a:ea typeface="微软雅黑" pitchFamily="34" charset="-122"/>
              </a:rPr>
              <a:t>Internet</a:t>
            </a:r>
            <a:r>
              <a:rPr lang="zh-CN" altLang="en-US" sz="1600" smtClean="0">
                <a:solidFill>
                  <a:schemeClr val="accent5">
                    <a:lumMod val="75000"/>
                  </a:schemeClr>
                </a:solidFill>
                <a:latin typeface="微软雅黑" pitchFamily="34" charset="-122"/>
                <a:ea typeface="微软雅黑" pitchFamily="34" charset="-122"/>
              </a:rPr>
              <a:t>工作小组联合作制定。</a:t>
            </a:r>
            <a:r>
              <a:rPr lang="en-US" altLang="zh-CN" sz="1600">
                <a:solidFill>
                  <a:schemeClr val="accent5">
                    <a:lumMod val="75000"/>
                  </a:schemeClr>
                </a:solidFill>
                <a:latin typeface="微软雅黑" pitchFamily="34" charset="-122"/>
                <a:ea typeface="微软雅黑" pitchFamily="34" charset="-122"/>
              </a:rPr>
              <a:t> </a:t>
            </a:r>
            <a:r>
              <a:rPr lang="en-US" altLang="zh-CN" sz="1600" smtClean="0">
                <a:solidFill>
                  <a:schemeClr val="accent5">
                    <a:lumMod val="75000"/>
                  </a:schemeClr>
                </a:solidFill>
                <a:latin typeface="微软雅黑" pitchFamily="34" charset="-122"/>
                <a:ea typeface="微软雅黑" pitchFamily="34" charset="-122"/>
              </a:rPr>
              <a:t>https</a:t>
            </a:r>
            <a:r>
              <a:rPr lang="zh-CN" altLang="en-US" sz="1600" smtClean="0">
                <a:solidFill>
                  <a:schemeClr val="accent5">
                    <a:lumMod val="75000"/>
                  </a:schemeClr>
                </a:solidFill>
                <a:latin typeface="微软雅黑" pitchFamily="34" charset="-122"/>
                <a:ea typeface="微软雅黑" pitchFamily="34" charset="-122"/>
              </a:rPr>
              <a:t>是</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的延伸版，它进一步保障了数据传输的安全性，全称是</a:t>
            </a:r>
            <a:r>
              <a:rPr lang="en-US" altLang="zh-CN" sz="1600">
                <a:solidFill>
                  <a:schemeClr val="accent5">
                    <a:lumMod val="75000"/>
                  </a:schemeClr>
                </a:solidFill>
                <a:latin typeface="微软雅黑" pitchFamily="34" charset="-122"/>
                <a:ea typeface="微软雅黑" pitchFamily="34" charset="-122"/>
              </a:rPr>
              <a:t>Hyper Text Transfer Protocol </a:t>
            </a:r>
            <a:r>
              <a:rPr lang="en-US" altLang="zh-CN" sz="1600" smtClean="0">
                <a:solidFill>
                  <a:schemeClr val="accent5">
                    <a:lumMod val="75000"/>
                  </a:schemeClr>
                </a:solidFill>
                <a:latin typeface="微软雅黑" pitchFamily="34" charset="-122"/>
                <a:ea typeface="微软雅黑" pitchFamily="34" charset="-122"/>
              </a:rPr>
              <a:t> Over Secure Socket Layer</a:t>
            </a:r>
            <a:r>
              <a:rPr lang="zh-CN" altLang="en-US" sz="1600" smtClean="0">
                <a:solidFill>
                  <a:schemeClr val="accent5">
                    <a:lumMod val="75000"/>
                  </a:schemeClr>
                </a:solidFill>
                <a:latin typeface="微软雅黑" pitchFamily="34" charset="-122"/>
                <a:ea typeface="微软雅黑" pitchFamily="34" charset="-122"/>
              </a:rPr>
              <a:t>，安全性源于传输内容都经过</a:t>
            </a:r>
            <a:r>
              <a:rPr lang="en-US" altLang="zh-CN" sz="1600" smtClean="0">
                <a:solidFill>
                  <a:schemeClr val="accent5">
                    <a:lumMod val="75000"/>
                  </a:schemeClr>
                </a:solidFill>
                <a:latin typeface="微软雅黑" pitchFamily="34" charset="-122"/>
                <a:ea typeface="微软雅黑" pitchFamily="34" charset="-122"/>
              </a:rPr>
              <a:t>ssl</a:t>
            </a:r>
            <a:r>
              <a:rPr lang="zh-CN" altLang="en-US" sz="1600" smtClean="0">
                <a:solidFill>
                  <a:schemeClr val="accent5">
                    <a:lumMod val="75000"/>
                  </a:schemeClr>
                </a:solidFill>
                <a:latin typeface="微软雅黑" pitchFamily="34" charset="-122"/>
                <a:ea typeface="微软雅黑" pitchFamily="34" charset="-122"/>
              </a:rPr>
              <a:t>加密。</a:t>
            </a:r>
            <a:r>
              <a:rPr lang="en-US" altLang="zh-CN" sz="1600" smtClean="0">
                <a:solidFill>
                  <a:schemeClr val="accent5">
                    <a:lumMod val="75000"/>
                  </a:schemeClr>
                </a:solidFill>
                <a:latin typeface="微软雅黑" pitchFamily="34" charset="-122"/>
                <a:ea typeface="微软雅黑" pitchFamily="34" charset="-122"/>
              </a:rPr>
              <a:t>ssl</a:t>
            </a:r>
            <a:r>
              <a:rPr lang="zh-CN" altLang="en-US" sz="1600" smtClean="0">
                <a:solidFill>
                  <a:schemeClr val="accent5">
                    <a:lumMod val="75000"/>
                  </a:schemeClr>
                </a:solidFill>
                <a:latin typeface="微软雅黑" pitchFamily="34" charset="-122"/>
                <a:ea typeface="微软雅黑" pitchFamily="34" charset="-122"/>
              </a:rPr>
              <a:t>的加密证书（</a:t>
            </a:r>
            <a:r>
              <a:rPr lang="en-US" altLang="zh-CN" sz="1600" smtClean="0">
                <a:solidFill>
                  <a:schemeClr val="accent5">
                    <a:lumMod val="75000"/>
                  </a:schemeClr>
                </a:solidFill>
                <a:latin typeface="微软雅黑" pitchFamily="34" charset="-122"/>
                <a:ea typeface="微软雅黑" pitchFamily="34" charset="-122"/>
              </a:rPr>
              <a:t>CA</a:t>
            </a:r>
            <a:r>
              <a:rPr lang="zh-CN" altLang="en-US" sz="1600" smtClean="0">
                <a:solidFill>
                  <a:schemeClr val="accent5">
                    <a:lumMod val="75000"/>
                  </a:schemeClr>
                </a:solidFill>
                <a:latin typeface="微软雅黑" pitchFamily="34" charset="-122"/>
                <a:ea typeface="微软雅黑" pitchFamily="34" charset="-122"/>
              </a:rPr>
              <a:t>）感兴趣的可自定去了解下。</a:t>
            </a:r>
            <a:endParaRPr lang="zh-CN" altLang="en-US" sz="1600">
              <a:solidFill>
                <a:schemeClr val="accent5">
                  <a:lumMod val="75000"/>
                </a:schemeClr>
              </a:solidFill>
              <a:latin typeface="微软雅黑" pitchFamily="34" charset="-122"/>
              <a:ea typeface="微软雅黑" pitchFamily="34" charset="-122"/>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8551" y="2348880"/>
            <a:ext cx="5146898" cy="1555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742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anim calcmode="lin" valueType="num">
                                      <p:cBhvr>
                                        <p:cTn id="17" dur="500" fill="hold"/>
                                        <p:tgtEl>
                                          <p:spTgt spid="4099"/>
                                        </p:tgtEl>
                                        <p:attrNameLst>
                                          <p:attrName>ppt_w</p:attrName>
                                        </p:attrNameLst>
                                      </p:cBhvr>
                                      <p:tavLst>
                                        <p:tav tm="0">
                                          <p:val>
                                            <p:fltVal val="0"/>
                                          </p:val>
                                        </p:tav>
                                        <p:tav tm="100000">
                                          <p:val>
                                            <p:strVal val="#ppt_w"/>
                                          </p:val>
                                        </p:tav>
                                      </p:tavLst>
                                    </p:anim>
                                    <p:anim calcmode="lin" valueType="num">
                                      <p:cBhvr>
                                        <p:cTn id="18" dur="500" fill="hold"/>
                                        <p:tgtEl>
                                          <p:spTgt spid="4099"/>
                                        </p:tgtEl>
                                        <p:attrNameLst>
                                          <p:attrName>ppt_h</p:attrName>
                                        </p:attrNameLst>
                                      </p:cBhvr>
                                      <p:tavLst>
                                        <p:tav tm="0">
                                          <p:val>
                                            <p:fltVal val="0"/>
                                          </p:val>
                                        </p:tav>
                                        <p:tav tm="100000">
                                          <p:val>
                                            <p:strVal val="#ppt_h"/>
                                          </p:val>
                                        </p:tav>
                                      </p:tavLst>
                                    </p:anim>
                                    <p:animEffect transition="in" filter="fade">
                                      <p:cBhvr>
                                        <p:cTn id="19" dur="500"/>
                                        <p:tgtEl>
                                          <p:spTgt spid="4099"/>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randombar(horizontal)">
                                      <p:cBhvr>
                                        <p:cTn id="24"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HTTP</a:t>
            </a:r>
            <a:r>
              <a:rPr lang="zh-CN" altLang="en-US" b="1" smtClean="0">
                <a:solidFill>
                  <a:schemeClr val="accent5">
                    <a:lumMod val="50000"/>
                  </a:schemeClr>
                </a:solidFill>
                <a:latin typeface="微软雅黑" pitchFamily="34" charset="-122"/>
                <a:ea typeface="微软雅黑" pitchFamily="34" charset="-122"/>
              </a:rPr>
              <a:t>基本原理</a:t>
            </a:r>
            <a:r>
              <a:rPr lang="en-US" altLang="zh-CN" b="1" smtClean="0">
                <a:solidFill>
                  <a:schemeClr val="accent5">
                    <a:lumMod val="50000"/>
                  </a:schemeClr>
                </a:solidFill>
                <a:latin typeface="微软雅黑" pitchFamily="34" charset="-122"/>
                <a:ea typeface="微软雅黑" pitchFamily="34" charset="-122"/>
              </a:rPr>
              <a:t>—HTTP</a:t>
            </a:r>
            <a:r>
              <a:rPr lang="zh-CN" altLang="en-US" b="1" smtClean="0">
                <a:solidFill>
                  <a:schemeClr val="accent5">
                    <a:lumMod val="50000"/>
                  </a:schemeClr>
                </a:solidFill>
                <a:latin typeface="微软雅黑" pitchFamily="34" charset="-122"/>
                <a:ea typeface="微软雅黑" pitchFamily="34" charset="-122"/>
              </a:rPr>
              <a:t>请求</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以前面对</a:t>
            </a:r>
            <a:r>
              <a:rPr lang="en-US" altLang="zh-CN" sz="1600" smtClean="0">
                <a:solidFill>
                  <a:schemeClr val="accent5">
                    <a:lumMod val="75000"/>
                  </a:schemeClr>
                </a:solidFill>
                <a:latin typeface="微软雅黑" pitchFamily="34" charset="-122"/>
                <a:ea typeface="微软雅黑" pitchFamily="34" charset="-122"/>
              </a:rPr>
              <a:t>12306</a:t>
            </a:r>
            <a:r>
              <a:rPr lang="zh-CN" altLang="en-US" sz="1600" smtClean="0">
                <a:solidFill>
                  <a:schemeClr val="accent5">
                    <a:lumMod val="75000"/>
                  </a:schemeClr>
                </a:solidFill>
                <a:latin typeface="微软雅黑" pitchFamily="34" charset="-122"/>
                <a:ea typeface="微软雅黑" pitchFamily="34" charset="-122"/>
              </a:rPr>
              <a:t>网站的访问为例，当我们输入网址并回车后，</a:t>
            </a:r>
            <a:r>
              <a:rPr lang="en-US" altLang="zh-CN" sz="1600" smtClean="0">
                <a:solidFill>
                  <a:schemeClr val="accent5">
                    <a:lumMod val="75000"/>
                  </a:schemeClr>
                </a:solidFill>
                <a:latin typeface="微软雅黑" pitchFamily="34" charset="-122"/>
                <a:ea typeface="微软雅黑" pitchFamily="34" charset="-122"/>
              </a:rPr>
              <a:t>12306</a:t>
            </a:r>
            <a:r>
              <a:rPr lang="zh-CN" altLang="en-US" sz="1600" smtClean="0">
                <a:solidFill>
                  <a:schemeClr val="accent5">
                    <a:lumMod val="75000"/>
                  </a:schemeClr>
                </a:solidFill>
                <a:latin typeface="微软雅黑" pitchFamily="34" charset="-122"/>
                <a:ea typeface="微软雅黑" pitchFamily="34" charset="-122"/>
              </a:rPr>
              <a:t>的服务器立刻给出一个响应页面，我们可以使用</a:t>
            </a:r>
            <a:r>
              <a:rPr lang="en-US" altLang="zh-CN" sz="1600" smtClean="0">
                <a:solidFill>
                  <a:schemeClr val="accent5">
                    <a:lumMod val="75000"/>
                  </a:schemeClr>
                </a:solidFill>
                <a:latin typeface="微软雅黑" pitchFamily="34" charset="-122"/>
                <a:ea typeface="微软雅黑" pitchFamily="34" charset="-122"/>
              </a:rPr>
              <a:t>Chrome</a:t>
            </a:r>
            <a:r>
              <a:rPr lang="zh-CN" altLang="en-US" sz="1600" smtClean="0">
                <a:solidFill>
                  <a:schemeClr val="accent5">
                    <a:lumMod val="75000"/>
                  </a:schemeClr>
                </a:solidFill>
                <a:latin typeface="微软雅黑" pitchFamily="34" charset="-122"/>
                <a:ea typeface="微软雅黑" pitchFamily="34" charset="-122"/>
              </a:rPr>
              <a:t>的开发者工具查看请求所发生的变化，如下所示：</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7012" y="2364164"/>
            <a:ext cx="5809977" cy="396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084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p:cTn id="17" dur="500" fill="hold"/>
                                        <p:tgtEl>
                                          <p:spTgt spid="6146"/>
                                        </p:tgtEl>
                                        <p:attrNameLst>
                                          <p:attrName>ppt_w</p:attrName>
                                        </p:attrNameLst>
                                      </p:cBhvr>
                                      <p:tavLst>
                                        <p:tav tm="0">
                                          <p:val>
                                            <p:fltVal val="0"/>
                                          </p:val>
                                        </p:tav>
                                        <p:tav tm="100000">
                                          <p:val>
                                            <p:strVal val="#ppt_w"/>
                                          </p:val>
                                        </p:tav>
                                      </p:tavLst>
                                    </p:anim>
                                    <p:anim calcmode="lin" valueType="num">
                                      <p:cBhvr>
                                        <p:cTn id="18" dur="500" fill="hold"/>
                                        <p:tgtEl>
                                          <p:spTgt spid="6146"/>
                                        </p:tgtEl>
                                        <p:attrNameLst>
                                          <p:attrName>ppt_h</p:attrName>
                                        </p:attrNameLst>
                                      </p:cBhvr>
                                      <p:tavLst>
                                        <p:tav tm="0">
                                          <p:val>
                                            <p:fltVal val="0"/>
                                          </p:val>
                                        </p:tav>
                                        <p:tav tm="100000">
                                          <p:val>
                                            <p:strVal val="#ppt_h"/>
                                          </p:val>
                                        </p:tav>
                                      </p:tavLst>
                                    </p:anim>
                                    <p:animEffect transition="in" filter="fade">
                                      <p:cBhvr>
                                        <p:cTn id="19"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02756" y="744501"/>
            <a:ext cx="5538489" cy="5368999"/>
            <a:chOff x="1617613" y="868313"/>
            <a:chExt cx="5538489" cy="5368999"/>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7613" y="2741719"/>
              <a:ext cx="5538489" cy="3495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868313"/>
              <a:ext cx="30861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8850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562783"/>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HTTP</a:t>
            </a:r>
            <a:r>
              <a:rPr lang="zh-CN" altLang="en-US" b="1" smtClean="0">
                <a:solidFill>
                  <a:schemeClr val="accent5">
                    <a:lumMod val="50000"/>
                  </a:schemeClr>
                </a:solidFill>
                <a:latin typeface="微软雅黑" pitchFamily="34" charset="-122"/>
                <a:ea typeface="微软雅黑" pitchFamily="34" charset="-122"/>
              </a:rPr>
              <a:t>基本原理</a:t>
            </a:r>
            <a:r>
              <a:rPr lang="en-US" altLang="zh-CN" b="1" smtClean="0">
                <a:solidFill>
                  <a:schemeClr val="accent5">
                    <a:lumMod val="50000"/>
                  </a:schemeClr>
                </a:solidFill>
                <a:latin typeface="微软雅黑" pitchFamily="34" charset="-122"/>
                <a:ea typeface="微软雅黑" pitchFamily="34" charset="-122"/>
              </a:rPr>
              <a:t>—HTTP</a:t>
            </a:r>
            <a:r>
              <a:rPr lang="zh-CN" altLang="en-US" b="1" smtClean="0">
                <a:solidFill>
                  <a:schemeClr val="accent5">
                    <a:lumMod val="50000"/>
                  </a:schemeClr>
                </a:solidFill>
                <a:latin typeface="微软雅黑" pitchFamily="34" charset="-122"/>
                <a:ea typeface="微软雅黑" pitchFamily="34" charset="-122"/>
              </a:rPr>
              <a:t>响应</a:t>
            </a:r>
            <a:endParaRPr lang="zh-CN" altLang="en-US" b="1">
              <a:solidFill>
                <a:schemeClr val="accent5">
                  <a:lumMod val="50000"/>
                </a:schemeClr>
              </a:solidFill>
              <a:latin typeface="微软雅黑" pitchFamily="34" charset="-122"/>
              <a:ea typeface="微软雅黑" pitchFamily="34" charset="-122"/>
            </a:endParaRPr>
          </a:p>
        </p:txBody>
      </p:sp>
      <p:grpSp>
        <p:nvGrpSpPr>
          <p:cNvPr id="2" name="组合 1"/>
          <p:cNvGrpSpPr/>
          <p:nvPr/>
        </p:nvGrpSpPr>
        <p:grpSpPr>
          <a:xfrm>
            <a:off x="1952439" y="1543144"/>
            <a:ext cx="5239122" cy="5146168"/>
            <a:chOff x="1952439" y="1474397"/>
            <a:chExt cx="5239122" cy="5146168"/>
          </a:xfrm>
        </p:grpSpPr>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439" y="1474397"/>
              <a:ext cx="5239122" cy="2265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7101" y="4005064"/>
              <a:ext cx="3729797" cy="2615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30319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직사각형 3"/>
          <p:cNvSpPr/>
          <p:nvPr/>
        </p:nvSpPr>
        <p:spPr>
          <a:xfrm flipH="1">
            <a:off x="-6" y="0"/>
            <a:ext cx="9143995" cy="692696"/>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TextBox 1"/>
          <p:cNvSpPr txBox="1">
            <a:spLocks noChangeArrowheads="1"/>
          </p:cNvSpPr>
          <p:nvPr/>
        </p:nvSpPr>
        <p:spPr bwMode="auto">
          <a:xfrm>
            <a:off x="7452320" y="53960"/>
            <a:ext cx="1440160" cy="584775"/>
          </a:xfrm>
          <a:prstGeom prst="rect">
            <a:avLst/>
          </a:prstGeom>
          <a:noFill/>
          <a:ln w="9525">
            <a:noFill/>
            <a:miter lim="800000"/>
            <a:headEnd/>
            <a:tailEnd/>
          </a:ln>
        </p:spPr>
        <p:txBody>
          <a:bodyPr wrap="square">
            <a:spAutoFit/>
          </a:bodyPr>
          <a:lstStyle/>
          <a:p>
            <a:pPr algn="r"/>
            <a:r>
              <a:rPr lang="zh-CN" altLang="en-US" sz="3200" b="1" smtClean="0">
                <a:solidFill>
                  <a:schemeClr val="accent5">
                    <a:lumMod val="50000"/>
                  </a:schemeClr>
                </a:solidFill>
                <a:latin typeface="微软雅黑" pitchFamily="34" charset="-122"/>
                <a:ea typeface="微软雅黑" pitchFamily="34" charset="-122"/>
                <a:cs typeface="Arial" pitchFamily="34" charset="0"/>
              </a:rPr>
              <a:t>第一课</a:t>
            </a:r>
            <a:endParaRPr lang="en-US" altLang="ko-KR" sz="3200" b="1" dirty="0" smtClean="0">
              <a:solidFill>
                <a:schemeClr val="accent5">
                  <a:lumMod val="50000"/>
                </a:schemeClr>
              </a:solidFill>
              <a:latin typeface="微软雅黑" pitchFamily="34" charset="-122"/>
              <a:ea typeface="微软雅黑" pitchFamily="34" charset="-122"/>
              <a:cs typeface="Arial" pitchFamily="34" charset="0"/>
            </a:endParaRPr>
          </a:p>
        </p:txBody>
      </p:sp>
      <p:sp>
        <p:nvSpPr>
          <p:cNvPr id="5" name="TextBox 4"/>
          <p:cNvSpPr txBox="1"/>
          <p:nvPr/>
        </p:nvSpPr>
        <p:spPr>
          <a:xfrm>
            <a:off x="683568" y="908720"/>
            <a:ext cx="7776864" cy="3231654"/>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课程纲要</a:t>
            </a:r>
            <a:endParaRPr lang="en-US" altLang="zh-CN" b="1" smtClean="0">
              <a:solidFill>
                <a:schemeClr val="accent5">
                  <a:lumMod val="50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课程资料的获取、答疑形式、考核</a:t>
            </a:r>
            <a:r>
              <a:rPr lang="zh-CN" altLang="en-US" sz="1600" smtClean="0">
                <a:solidFill>
                  <a:schemeClr val="accent5">
                    <a:lumMod val="75000"/>
                  </a:schemeClr>
                </a:solidFill>
                <a:latin typeface="微软雅黑" pitchFamily="34" charset="-122"/>
                <a:ea typeface="微软雅黑" pitchFamily="34" charset="-122"/>
              </a:rPr>
              <a:t>形式</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使用</a:t>
            </a:r>
            <a:r>
              <a:rPr lang="en-US" altLang="zh-CN" sz="1600" smtClean="0">
                <a:solidFill>
                  <a:schemeClr val="accent5">
                    <a:lumMod val="75000"/>
                  </a:schemeClr>
                </a:solidFill>
                <a:latin typeface="微软雅黑" pitchFamily="34" charset="-122"/>
                <a:ea typeface="微软雅黑" pitchFamily="34" charset="-122"/>
              </a:rPr>
              <a:t>VSCode</a:t>
            </a:r>
            <a:r>
              <a:rPr lang="zh-CN" altLang="en-US" sz="1600" smtClean="0">
                <a:solidFill>
                  <a:schemeClr val="accent5">
                    <a:lumMod val="75000"/>
                  </a:schemeClr>
                </a:solidFill>
                <a:latin typeface="微软雅黑" pitchFamily="34" charset="-122"/>
                <a:ea typeface="微软雅黑" pitchFamily="34" charset="-122"/>
              </a:rPr>
              <a:t>进行</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开发</a:t>
            </a: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网络爬虫是</a:t>
            </a:r>
            <a:r>
              <a:rPr lang="zh-CN" altLang="en-US" sz="1600" smtClean="0">
                <a:solidFill>
                  <a:schemeClr val="accent5">
                    <a:lumMod val="75000"/>
                  </a:schemeClr>
                </a:solidFill>
                <a:latin typeface="微软雅黑" pitchFamily="34" charset="-122"/>
                <a:ea typeface="微软雅黑" pitchFamily="34" charset="-122"/>
              </a:rPr>
              <a:t>什么</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网络爬虫能做什么</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网络爬虫不能做什么</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爬虫工程师的就业情况</a:t>
            </a:r>
            <a:endParaRPr lang="en-US" altLang="zh-CN"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a:solidFill>
                  <a:schemeClr val="accent5">
                    <a:lumMod val="75000"/>
                  </a:schemeClr>
                </a:solidFill>
                <a:latin typeface="微软雅黑" pitchFamily="34" charset="-122"/>
                <a:ea typeface="微软雅黑" pitchFamily="34" charset="-122"/>
              </a:rPr>
              <a:t>HTTP</a:t>
            </a:r>
            <a:r>
              <a:rPr lang="zh-CN" altLang="en-US" sz="1600">
                <a:solidFill>
                  <a:schemeClr val="accent5">
                    <a:lumMod val="75000"/>
                  </a:schemeClr>
                </a:solidFill>
                <a:latin typeface="微软雅黑" pitchFamily="34" charset="-122"/>
                <a:ea typeface="微软雅黑" pitchFamily="34" charset="-122"/>
              </a:rPr>
              <a:t>的基本原理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3"/>
          <p:cNvSpPr/>
          <p:nvPr/>
        </p:nvSpPr>
        <p:spPr>
          <a:xfrm flipH="1">
            <a:off x="-6" y="0"/>
            <a:ext cx="9143995" cy="692696"/>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TextBox 1"/>
          <p:cNvSpPr txBox="1">
            <a:spLocks noChangeArrowheads="1"/>
          </p:cNvSpPr>
          <p:nvPr/>
        </p:nvSpPr>
        <p:spPr bwMode="auto">
          <a:xfrm>
            <a:off x="7452320" y="53960"/>
            <a:ext cx="1440160" cy="584775"/>
          </a:xfrm>
          <a:prstGeom prst="rect">
            <a:avLst/>
          </a:prstGeom>
          <a:noFill/>
          <a:ln w="9525">
            <a:noFill/>
            <a:miter lim="800000"/>
            <a:headEnd/>
            <a:tailEnd/>
          </a:ln>
        </p:spPr>
        <p:txBody>
          <a:bodyPr wrap="square">
            <a:spAutoFit/>
          </a:bodyPr>
          <a:lstStyle/>
          <a:p>
            <a:pPr algn="r"/>
            <a:r>
              <a:rPr lang="zh-CN" altLang="en-US" sz="3200" b="1" smtClean="0">
                <a:solidFill>
                  <a:schemeClr val="accent5">
                    <a:lumMod val="50000"/>
                  </a:schemeClr>
                </a:solidFill>
                <a:latin typeface="微软雅黑" pitchFamily="34" charset="-122"/>
                <a:ea typeface="微软雅黑" pitchFamily="34" charset="-122"/>
                <a:cs typeface="Arial" pitchFamily="34" charset="0"/>
              </a:rPr>
              <a:t>第二课</a:t>
            </a:r>
            <a:endParaRPr lang="en-US" altLang="ko-KR" sz="3200" b="1" dirty="0" smtClean="0">
              <a:solidFill>
                <a:schemeClr val="accent5">
                  <a:lumMod val="50000"/>
                </a:schemeClr>
              </a:solidFill>
              <a:latin typeface="微软雅黑" pitchFamily="34" charset="-122"/>
              <a:ea typeface="微软雅黑" pitchFamily="34" charset="-122"/>
              <a:cs typeface="Arial" pitchFamily="34" charset="0"/>
            </a:endParaRPr>
          </a:p>
        </p:txBody>
      </p:sp>
      <p:sp>
        <p:nvSpPr>
          <p:cNvPr id="5" name="TextBox 4"/>
          <p:cNvSpPr txBox="1"/>
          <p:nvPr/>
        </p:nvSpPr>
        <p:spPr>
          <a:xfrm>
            <a:off x="683568" y="908720"/>
            <a:ext cx="7776864" cy="2123658"/>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课程纲要</a:t>
            </a:r>
            <a:endParaRPr lang="en-US" altLang="zh-CN" b="1" smtClean="0">
              <a:solidFill>
                <a:schemeClr val="accent5">
                  <a:lumMod val="50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网页的结构</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爬虫的基本原理</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会话和</a:t>
            </a:r>
            <a:r>
              <a:rPr lang="en-US" altLang="zh-CN" sz="1600" smtClean="0">
                <a:solidFill>
                  <a:schemeClr val="accent5">
                    <a:lumMod val="75000"/>
                  </a:schemeClr>
                </a:solidFill>
                <a:latin typeface="微软雅黑" pitchFamily="34" charset="-122"/>
                <a:ea typeface="微软雅黑" pitchFamily="34" charset="-122"/>
              </a:rPr>
              <a:t>Cookie</a:t>
            </a: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代理的基本原理</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16657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1384995"/>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网页的结构</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一个网页可分为三部分：</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JavaScript</a:t>
            </a:r>
            <a:r>
              <a:rPr lang="zh-CN" altLang="en-US" sz="1600" smtClean="0">
                <a:solidFill>
                  <a:schemeClr val="accent5">
                    <a:lumMod val="75000"/>
                  </a:schemeClr>
                </a:solidFill>
                <a:latin typeface="微软雅黑" pitchFamily="34" charset="-122"/>
                <a:ea typeface="微软雅黑" pitchFamily="34" charset="-122"/>
              </a:rPr>
              <a:t>。其中</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定义了网页的结构，</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定义了网页的样式，</a:t>
            </a:r>
            <a:r>
              <a:rPr lang="en-US" altLang="zh-CN" sz="1600" smtClean="0">
                <a:solidFill>
                  <a:schemeClr val="accent5">
                    <a:lumMod val="75000"/>
                  </a:schemeClr>
                </a:solidFill>
                <a:latin typeface="微软雅黑" pitchFamily="34" charset="-122"/>
                <a:ea typeface="微软雅黑" pitchFamily="34" charset="-122"/>
              </a:rPr>
              <a:t>JavaScript</a:t>
            </a:r>
            <a:r>
              <a:rPr lang="zh-CN" altLang="en-US" sz="1600" smtClean="0">
                <a:solidFill>
                  <a:schemeClr val="accent5">
                    <a:lumMod val="75000"/>
                  </a:schemeClr>
                </a:solidFill>
                <a:latin typeface="微软雅黑" pitchFamily="34" charset="-122"/>
                <a:ea typeface="微软雅黑" pitchFamily="34" charset="-122"/>
              </a:rPr>
              <a:t>定义了网页的功能。</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442" y="2492896"/>
            <a:ext cx="6189117" cy="2655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085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 calcmode="lin" valueType="num">
                                      <p:cBhvr>
                                        <p:cTn id="17" dur="500" fill="hold"/>
                                        <p:tgtEl>
                                          <p:spTgt spid="1027"/>
                                        </p:tgtEl>
                                        <p:attrNameLst>
                                          <p:attrName>ppt_w</p:attrName>
                                        </p:attrNameLst>
                                      </p:cBhvr>
                                      <p:tavLst>
                                        <p:tav tm="0">
                                          <p:val>
                                            <p:fltVal val="0"/>
                                          </p:val>
                                        </p:tav>
                                        <p:tav tm="100000">
                                          <p:val>
                                            <p:strVal val="#ppt_w"/>
                                          </p:val>
                                        </p:tav>
                                      </p:tavLst>
                                    </p:anim>
                                    <p:anim calcmode="lin" valueType="num">
                                      <p:cBhvr>
                                        <p:cTn id="18" dur="500" fill="hold"/>
                                        <p:tgtEl>
                                          <p:spTgt spid="1027"/>
                                        </p:tgtEl>
                                        <p:attrNameLst>
                                          <p:attrName>ppt_h</p:attrName>
                                        </p:attrNameLst>
                                      </p:cBhvr>
                                      <p:tavLst>
                                        <p:tav tm="0">
                                          <p:val>
                                            <p:fltVal val="0"/>
                                          </p:val>
                                        </p:tav>
                                        <p:tav tm="100000">
                                          <p:val>
                                            <p:strVal val="#ppt_h"/>
                                          </p:val>
                                        </p:tav>
                                      </p:tavLst>
                                    </p:anim>
                                    <p:animEffect transition="in" filter="fade">
                                      <p:cBhvr>
                                        <p:cTn id="19"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5544616" cy="2492990"/>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网页的结构</a:t>
            </a:r>
            <a:r>
              <a:rPr lang="en-US" altLang="zh-CN" b="1" smtClean="0">
                <a:solidFill>
                  <a:schemeClr val="accent5">
                    <a:lumMod val="50000"/>
                  </a:schemeClr>
                </a:solidFill>
                <a:latin typeface="微软雅黑" pitchFamily="34" charset="-122"/>
                <a:ea typeface="微软雅黑" pitchFamily="34" charset="-122"/>
              </a:rPr>
              <a:t>—HTML</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全称是</a:t>
            </a:r>
            <a:r>
              <a:rPr lang="en-US" altLang="zh-CN" sz="1600" smtClean="0">
                <a:solidFill>
                  <a:schemeClr val="accent5">
                    <a:lumMod val="75000"/>
                  </a:schemeClr>
                </a:solidFill>
                <a:latin typeface="微软雅黑" pitchFamily="34" charset="-122"/>
                <a:ea typeface="微软雅黑" pitchFamily="34" charset="-122"/>
              </a:rPr>
              <a:t>Hyper Text Markup Language</a:t>
            </a:r>
            <a:r>
              <a:rPr lang="zh-CN" altLang="en-US" sz="1600" smtClean="0">
                <a:solidFill>
                  <a:schemeClr val="accent5">
                    <a:lumMod val="75000"/>
                  </a:schemeClr>
                </a:solidFill>
                <a:latin typeface="微软雅黑" pitchFamily="34" charset="-122"/>
                <a:ea typeface="微软雅黑" pitchFamily="34" charset="-122"/>
              </a:rPr>
              <a:t>，即超文本标记语言。它通过使用标签来表示文字、图片、按钮、音视频等元素，每个元素即是一个</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节点，整个网页就是由这种标签定义的节点元素相互嵌套和组合而形成的具有复杂的层次关系的结构。</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908720"/>
            <a:ext cx="2478956" cy="5065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3724868"/>
            <a:ext cx="4327562" cy="2248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线形标注 2(带强调线) 1"/>
          <p:cNvSpPr/>
          <p:nvPr/>
        </p:nvSpPr>
        <p:spPr>
          <a:xfrm>
            <a:off x="2631325" y="3231113"/>
            <a:ext cx="860555" cy="341194"/>
          </a:xfrm>
          <a:prstGeom prst="accentCallout2">
            <a:avLst>
              <a:gd name="adj1" fmla="val 18750"/>
              <a:gd name="adj2" fmla="val -8333"/>
              <a:gd name="adj3" fmla="val 54750"/>
              <a:gd name="adj4" fmla="val -11252"/>
              <a:gd name="adj5" fmla="val 202313"/>
              <a:gd name="adj6" fmla="val -144463"/>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mtClean="0"/>
              <a:t>Title</a:t>
            </a:r>
            <a:endParaRPr lang="zh-CN" altLang="en-US"/>
          </a:p>
        </p:txBody>
      </p:sp>
      <p:sp>
        <p:nvSpPr>
          <p:cNvPr id="3" name="矩形 2"/>
          <p:cNvSpPr/>
          <p:nvPr/>
        </p:nvSpPr>
        <p:spPr>
          <a:xfrm>
            <a:off x="467544" y="4437112"/>
            <a:ext cx="4295525" cy="151216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线形标注 2(带强调线) 9"/>
          <p:cNvSpPr/>
          <p:nvPr/>
        </p:nvSpPr>
        <p:spPr>
          <a:xfrm>
            <a:off x="5279280" y="6189115"/>
            <a:ext cx="860555" cy="341194"/>
          </a:xfrm>
          <a:prstGeom prst="accentCallout2">
            <a:avLst>
              <a:gd name="adj1" fmla="val 18750"/>
              <a:gd name="adj2" fmla="val -8333"/>
              <a:gd name="adj3" fmla="val 30750"/>
              <a:gd name="adj4" fmla="val -11252"/>
              <a:gd name="adj5" fmla="val -73687"/>
              <a:gd name="adj6" fmla="val -6358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mtClean="0"/>
              <a:t>Body</a:t>
            </a:r>
            <a:endParaRPr lang="zh-CN" altLang="en-US"/>
          </a:p>
        </p:txBody>
      </p:sp>
      <p:sp>
        <p:nvSpPr>
          <p:cNvPr id="12" name="矩形 11"/>
          <p:cNvSpPr/>
          <p:nvPr/>
        </p:nvSpPr>
        <p:spPr>
          <a:xfrm>
            <a:off x="539552" y="4509120"/>
            <a:ext cx="4141630" cy="936104"/>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线形标注 2(带强调线) 12"/>
          <p:cNvSpPr/>
          <p:nvPr/>
        </p:nvSpPr>
        <p:spPr>
          <a:xfrm>
            <a:off x="1619673" y="6165304"/>
            <a:ext cx="2952327" cy="341194"/>
          </a:xfrm>
          <a:prstGeom prst="accentCallout2">
            <a:avLst>
              <a:gd name="adj1" fmla="val 26750"/>
              <a:gd name="adj2" fmla="val -3430"/>
              <a:gd name="adj3" fmla="val 34750"/>
              <a:gd name="adj4" fmla="val -3674"/>
              <a:gd name="adj5" fmla="val -213687"/>
              <a:gd name="adj6" fmla="val -2892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div</a:t>
            </a:r>
            <a:r>
              <a:rPr lang="en-US" altLang="zh-CN" smtClean="0"/>
              <a:t>#container; div.wrapper</a:t>
            </a:r>
            <a:endParaRPr lang="zh-CN" altLang="en-US"/>
          </a:p>
        </p:txBody>
      </p:sp>
    </p:spTree>
    <p:extLst>
      <p:ext uri="{BB962C8B-B14F-4D97-AF65-F5344CB8AC3E}">
        <p14:creationId xmlns:p14="http://schemas.microsoft.com/office/powerpoint/2010/main" val="211871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 calcmode="lin" valueType="num">
                                      <p:cBhvr>
                                        <p:cTn id="17" dur="500" fill="hold"/>
                                        <p:tgtEl>
                                          <p:spTgt spid="2052"/>
                                        </p:tgtEl>
                                        <p:attrNameLst>
                                          <p:attrName>ppt_w</p:attrName>
                                        </p:attrNameLst>
                                      </p:cBhvr>
                                      <p:tavLst>
                                        <p:tav tm="0">
                                          <p:val>
                                            <p:fltVal val="0"/>
                                          </p:val>
                                        </p:tav>
                                        <p:tav tm="100000">
                                          <p:val>
                                            <p:strVal val="#ppt_w"/>
                                          </p:val>
                                        </p:tav>
                                      </p:tavLst>
                                    </p:anim>
                                    <p:anim calcmode="lin" valueType="num">
                                      <p:cBhvr>
                                        <p:cTn id="18" dur="500" fill="hold"/>
                                        <p:tgtEl>
                                          <p:spTgt spid="2052"/>
                                        </p:tgtEl>
                                        <p:attrNameLst>
                                          <p:attrName>ppt_h</p:attrName>
                                        </p:attrNameLst>
                                      </p:cBhvr>
                                      <p:tavLst>
                                        <p:tav tm="0">
                                          <p:val>
                                            <p:fltVal val="0"/>
                                          </p:val>
                                        </p:tav>
                                        <p:tav tm="100000">
                                          <p:val>
                                            <p:strVal val="#ppt_h"/>
                                          </p:val>
                                        </p:tav>
                                      </p:tavLst>
                                    </p:anim>
                                    <p:animEffect transition="in" filter="fade">
                                      <p:cBhvr>
                                        <p:cTn id="19" dur="500"/>
                                        <p:tgtEl>
                                          <p:spTgt spid="2052"/>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2053"/>
                                        </p:tgtEl>
                                        <p:attrNameLst>
                                          <p:attrName>style.visibility</p:attrName>
                                        </p:attrNameLst>
                                      </p:cBhvr>
                                      <p:to>
                                        <p:strVal val="visible"/>
                                      </p:to>
                                    </p:set>
                                    <p:anim calcmode="lin" valueType="num">
                                      <p:cBhvr>
                                        <p:cTn id="24" dur="500" fill="hold"/>
                                        <p:tgtEl>
                                          <p:spTgt spid="2053"/>
                                        </p:tgtEl>
                                        <p:attrNameLst>
                                          <p:attrName>ppt_w</p:attrName>
                                        </p:attrNameLst>
                                      </p:cBhvr>
                                      <p:tavLst>
                                        <p:tav tm="0">
                                          <p:val>
                                            <p:fltVal val="0"/>
                                          </p:val>
                                        </p:tav>
                                        <p:tav tm="100000">
                                          <p:val>
                                            <p:strVal val="#ppt_w"/>
                                          </p:val>
                                        </p:tav>
                                      </p:tavLst>
                                    </p:anim>
                                    <p:anim calcmode="lin" valueType="num">
                                      <p:cBhvr>
                                        <p:cTn id="25" dur="500" fill="hold"/>
                                        <p:tgtEl>
                                          <p:spTgt spid="2053"/>
                                        </p:tgtEl>
                                        <p:attrNameLst>
                                          <p:attrName>ppt_h</p:attrName>
                                        </p:attrNameLst>
                                      </p:cBhvr>
                                      <p:tavLst>
                                        <p:tav tm="0">
                                          <p:val>
                                            <p:fltVal val="0"/>
                                          </p:val>
                                        </p:tav>
                                        <p:tav tm="100000">
                                          <p:val>
                                            <p:strVal val="#ppt_h"/>
                                          </p:val>
                                        </p:tav>
                                      </p:tavLst>
                                    </p:anim>
                                    <p:animEffect transition="in" filter="fade">
                                      <p:cBhvr>
                                        <p:cTn id="26" dur="500"/>
                                        <p:tgtEl>
                                          <p:spTgt spid="205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arn(inVertical)">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arn(inVertical)">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0"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3600986"/>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网页的结构</a:t>
            </a:r>
            <a:r>
              <a:rPr lang="en-US" altLang="zh-CN" b="1" smtClean="0">
                <a:solidFill>
                  <a:schemeClr val="accent5">
                    <a:lumMod val="50000"/>
                  </a:schemeClr>
                </a:solidFill>
                <a:latin typeface="微软雅黑" pitchFamily="34" charset="-122"/>
                <a:ea typeface="微软雅黑" pitchFamily="34" charset="-122"/>
              </a:rPr>
              <a:t>—HTML</a:t>
            </a:r>
            <a:r>
              <a:rPr lang="zh-CN" altLang="en-US" b="1" smtClean="0">
                <a:solidFill>
                  <a:schemeClr val="accent5">
                    <a:lumMod val="50000"/>
                  </a:schemeClr>
                </a:solidFill>
                <a:latin typeface="微软雅黑" pitchFamily="34" charset="-122"/>
                <a:ea typeface="微软雅黑" pitchFamily="34" charset="-122"/>
              </a:rPr>
              <a:t>续</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在</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中，所有标签定义的内容都是节点，它们一起构成了一个</a:t>
            </a:r>
            <a:r>
              <a:rPr lang="en-US" altLang="zh-CN" sz="1600" smtClean="0">
                <a:solidFill>
                  <a:schemeClr val="accent5">
                    <a:lumMod val="75000"/>
                  </a:schemeClr>
                </a:solidFill>
                <a:latin typeface="微软雅黑" pitchFamily="34" charset="-122"/>
                <a:ea typeface="微软雅黑" pitchFamily="34" charset="-122"/>
              </a:rPr>
              <a:t>HTML DOM</a:t>
            </a:r>
            <a:r>
              <a:rPr lang="zh-CN" altLang="en-US" sz="1600" smtClean="0">
                <a:solidFill>
                  <a:schemeClr val="accent5">
                    <a:lumMod val="75000"/>
                  </a:schemeClr>
                </a:solidFill>
                <a:latin typeface="微软雅黑" pitchFamily="34" charset="-122"/>
                <a:ea typeface="微软雅黑" pitchFamily="34" charset="-122"/>
              </a:rPr>
              <a:t>树。</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DOM</a:t>
            </a:r>
            <a:r>
              <a:rPr lang="zh-CN" altLang="en-US" sz="1600" smtClean="0">
                <a:solidFill>
                  <a:schemeClr val="accent5">
                    <a:lumMod val="75000"/>
                  </a:schemeClr>
                </a:solidFill>
                <a:latin typeface="微软雅黑" pitchFamily="34" charset="-122"/>
                <a:ea typeface="微软雅黑" pitchFamily="34" charset="-122"/>
              </a:rPr>
              <a:t>是</a:t>
            </a:r>
            <a:r>
              <a:rPr lang="en-US" altLang="zh-CN" sz="1600" smtClean="0">
                <a:solidFill>
                  <a:schemeClr val="accent5">
                    <a:lumMod val="75000"/>
                  </a:schemeClr>
                </a:solidFill>
                <a:latin typeface="微软雅黑" pitchFamily="34" charset="-122"/>
                <a:ea typeface="微软雅黑" pitchFamily="34" charset="-122"/>
              </a:rPr>
              <a:t>W3C</a:t>
            </a:r>
            <a:r>
              <a:rPr lang="zh-CN" altLang="en-US" sz="1600" smtClean="0">
                <a:solidFill>
                  <a:schemeClr val="accent5">
                    <a:lumMod val="75000"/>
                  </a:schemeClr>
                </a:solidFill>
                <a:latin typeface="微软雅黑" pitchFamily="34" charset="-122"/>
                <a:ea typeface="微软雅黑" pitchFamily="34" charset="-122"/>
              </a:rPr>
              <a:t>的标准，全称是</a:t>
            </a:r>
            <a:r>
              <a:rPr lang="en-US" altLang="zh-CN" sz="1600" smtClean="0">
                <a:solidFill>
                  <a:schemeClr val="accent5">
                    <a:lumMod val="75000"/>
                  </a:schemeClr>
                </a:solidFill>
                <a:latin typeface="微软雅黑" pitchFamily="34" charset="-122"/>
                <a:ea typeface="微软雅黑" pitchFamily="34" charset="-122"/>
              </a:rPr>
              <a:t>Document Object Model</a:t>
            </a:r>
            <a:r>
              <a:rPr lang="zh-CN" altLang="en-US" sz="1600" smtClean="0">
                <a:solidFill>
                  <a:schemeClr val="accent5">
                    <a:lumMod val="75000"/>
                  </a:schemeClr>
                </a:solidFill>
                <a:latin typeface="微软雅黑" pitchFamily="34" charset="-122"/>
                <a:ea typeface="微软雅黑" pitchFamily="34" charset="-122"/>
              </a:rPr>
              <a:t>，即文档对象模型，它定义了访问</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和</a:t>
            </a:r>
            <a:r>
              <a:rPr lang="en-US" altLang="zh-CN" sz="1600" smtClean="0">
                <a:solidFill>
                  <a:schemeClr val="accent5">
                    <a:lumMod val="75000"/>
                  </a:schemeClr>
                </a:solidFill>
                <a:latin typeface="微软雅黑" pitchFamily="34" charset="-122"/>
                <a:ea typeface="微软雅黑" pitchFamily="34" charset="-122"/>
              </a:rPr>
              <a:t>XML</a:t>
            </a:r>
            <a:r>
              <a:rPr lang="zh-CN" altLang="en-US" sz="1600" smtClean="0">
                <a:solidFill>
                  <a:schemeClr val="accent5">
                    <a:lumMod val="75000"/>
                  </a:schemeClr>
                </a:solidFill>
                <a:latin typeface="微软雅黑" pitchFamily="34" charset="-122"/>
                <a:ea typeface="微软雅黑" pitchFamily="34" charset="-122"/>
              </a:rPr>
              <a:t>文档的标准：</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W3C</a:t>
            </a:r>
            <a:r>
              <a:rPr lang="zh-CN" altLang="en-US" sz="1600" smtClean="0">
                <a:solidFill>
                  <a:schemeClr val="accent5">
                    <a:lumMod val="75000"/>
                  </a:schemeClr>
                </a:solidFill>
                <a:latin typeface="微软雅黑" pitchFamily="34" charset="-122"/>
                <a:ea typeface="微软雅黑" pitchFamily="34" charset="-122"/>
              </a:rPr>
              <a:t>文档对象模型是中立于平台和语言的接口，它允许程序和脚本动态地访问和更新文档的内容、结构及样式。</a:t>
            </a:r>
            <a:r>
              <a:rPr lang="en-US" altLang="zh-CN" sz="1600" smtClean="0">
                <a:solidFill>
                  <a:schemeClr val="accent5">
                    <a:lumMod val="75000"/>
                  </a:schemeClr>
                </a:solidFill>
                <a:latin typeface="微软雅黑" pitchFamily="34" charset="-122"/>
                <a:ea typeface="微软雅黑" pitchFamily="34" charset="-122"/>
              </a:rPr>
              <a:t>W3C DOM</a:t>
            </a:r>
            <a:r>
              <a:rPr lang="zh-CN" altLang="en-US" sz="1600">
                <a:solidFill>
                  <a:schemeClr val="accent5">
                    <a:lumMod val="75000"/>
                  </a:schemeClr>
                </a:solidFill>
                <a:latin typeface="微软雅黑" pitchFamily="34" charset="-122"/>
                <a:ea typeface="微软雅黑" pitchFamily="34" charset="-122"/>
              </a:rPr>
              <a:t>标准可以分为</a:t>
            </a:r>
            <a:r>
              <a:rPr lang="en-US" altLang="zh-CN" sz="1600" smtClean="0">
                <a:solidFill>
                  <a:schemeClr val="accent5">
                    <a:lumMod val="75000"/>
                  </a:schemeClr>
                </a:solidFill>
                <a:latin typeface="微软雅黑" pitchFamily="34" charset="-122"/>
                <a:ea typeface="微软雅黑" pitchFamily="34" charset="-122"/>
              </a:rPr>
              <a:t>3</a:t>
            </a:r>
            <a:r>
              <a:rPr lang="zh-CN" altLang="en-US" sz="1600" smtClean="0">
                <a:solidFill>
                  <a:schemeClr val="accent5">
                    <a:lumMod val="75000"/>
                  </a:schemeClr>
                </a:solidFill>
                <a:latin typeface="微软雅黑" pitchFamily="34" charset="-122"/>
                <a:ea typeface="微软雅黑" pitchFamily="34" charset="-122"/>
              </a:rPr>
              <a:t>部分：核心</a:t>
            </a:r>
            <a:r>
              <a:rPr lang="en-US" altLang="zh-CN" sz="1600" smtClean="0">
                <a:solidFill>
                  <a:schemeClr val="accent5">
                    <a:lumMod val="75000"/>
                  </a:schemeClr>
                </a:solidFill>
                <a:latin typeface="微软雅黑" pitchFamily="34" charset="-122"/>
                <a:ea typeface="微软雅黑" pitchFamily="34" charset="-122"/>
              </a:rPr>
              <a:t>DOM</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XML DOM</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HTML DOM</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根据</a:t>
            </a:r>
            <a:r>
              <a:rPr lang="en-US" altLang="zh-CN" sz="1600" smtClean="0">
                <a:solidFill>
                  <a:schemeClr val="accent5">
                    <a:lumMod val="75000"/>
                  </a:schemeClr>
                </a:solidFill>
                <a:latin typeface="微软雅黑" pitchFamily="34" charset="-122"/>
                <a:ea typeface="微软雅黑" pitchFamily="34" charset="-122"/>
              </a:rPr>
              <a:t>W3C</a:t>
            </a:r>
            <a:r>
              <a:rPr lang="zh-CN" altLang="en-US" sz="1600" smtClean="0">
                <a:solidFill>
                  <a:schemeClr val="accent5">
                    <a:lumMod val="75000"/>
                  </a:schemeClr>
                </a:solidFill>
                <a:latin typeface="微软雅黑" pitchFamily="34" charset="-122"/>
                <a:ea typeface="微软雅黑" pitchFamily="34" charset="-122"/>
              </a:rPr>
              <a:t>的</a:t>
            </a:r>
            <a:r>
              <a:rPr lang="en-US" altLang="zh-CN" sz="1600" smtClean="0">
                <a:solidFill>
                  <a:schemeClr val="accent5">
                    <a:lumMod val="75000"/>
                  </a:schemeClr>
                </a:solidFill>
                <a:latin typeface="微软雅黑" pitchFamily="34" charset="-122"/>
                <a:ea typeface="微软雅黑" pitchFamily="34" charset="-122"/>
              </a:rPr>
              <a:t>HTML DOM</a:t>
            </a:r>
            <a:r>
              <a:rPr lang="zh-CN" altLang="en-US" sz="1600" smtClean="0">
                <a:solidFill>
                  <a:schemeClr val="accent5">
                    <a:lumMod val="75000"/>
                  </a:schemeClr>
                </a:solidFill>
                <a:latin typeface="微软雅黑" pitchFamily="34" charset="-122"/>
                <a:ea typeface="微软雅黑" pitchFamily="34" charset="-122"/>
              </a:rPr>
              <a:t>标准，</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文档中的所有内容都是节点，这些节点形成了一个树形结构，被称为节点树：</a:t>
            </a:r>
            <a:endParaRPr lang="en-US" altLang="zh-CN" sz="160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99955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3140382"/>
            <a:ext cx="8208912" cy="1200329"/>
          </a:xfrm>
          <a:prstGeom prst="rect">
            <a:avLst/>
          </a:prstGeom>
          <a:noFill/>
        </p:spPr>
        <p:txBody>
          <a:bodyPr wrap="square" rtlCol="0">
            <a:spAutoFit/>
          </a:bodyPr>
          <a:lstStyle/>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节点树中的所有节点均可通过</a:t>
            </a:r>
            <a:r>
              <a:rPr lang="en-US" altLang="zh-CN" sz="1600" smtClean="0">
                <a:solidFill>
                  <a:schemeClr val="accent5">
                    <a:lumMod val="75000"/>
                  </a:schemeClr>
                </a:solidFill>
                <a:latin typeface="微软雅黑" pitchFamily="34" charset="-122"/>
                <a:ea typeface="微软雅黑" pitchFamily="34" charset="-122"/>
              </a:rPr>
              <a:t>JavaScript</a:t>
            </a:r>
            <a:r>
              <a:rPr lang="zh-CN" altLang="en-US" sz="1600">
                <a:solidFill>
                  <a:schemeClr val="accent5">
                    <a:lumMod val="75000"/>
                  </a:schemeClr>
                </a:solidFill>
                <a:latin typeface="微软雅黑" pitchFamily="34" charset="-122"/>
                <a:ea typeface="微软雅黑" pitchFamily="34" charset="-122"/>
              </a:rPr>
              <a:t>进行访问，并且能被</a:t>
            </a:r>
            <a:r>
              <a:rPr lang="zh-CN" altLang="en-US" sz="1600" smtClean="0">
                <a:solidFill>
                  <a:schemeClr val="accent5">
                    <a:lumMod val="75000"/>
                  </a:schemeClr>
                </a:solidFill>
                <a:latin typeface="微软雅黑" pitchFamily="34" charset="-122"/>
                <a:ea typeface="微软雅黑" pitchFamily="34" charset="-122"/>
              </a:rPr>
              <a:t>创建、修改和删除。</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节点树中的所有节点彼此拥有层级关系，通常以父（</a:t>
            </a:r>
            <a:r>
              <a:rPr lang="en-US" altLang="zh-CN" sz="1600" smtClean="0">
                <a:solidFill>
                  <a:schemeClr val="accent5">
                    <a:lumMod val="75000"/>
                  </a:schemeClr>
                </a:solidFill>
                <a:latin typeface="微软雅黑" pitchFamily="34" charset="-122"/>
                <a:ea typeface="微软雅黑" pitchFamily="34" charset="-122"/>
              </a:rPr>
              <a:t>parent</a:t>
            </a:r>
            <a:r>
              <a:rPr lang="zh-CN" altLang="en-US" sz="1600" smtClean="0">
                <a:solidFill>
                  <a:schemeClr val="accent5">
                    <a:lumMod val="75000"/>
                  </a:schemeClr>
                </a:solidFill>
                <a:latin typeface="微软雅黑" pitchFamily="34" charset="-122"/>
                <a:ea typeface="微软雅黑" pitchFamily="34" charset="-122"/>
              </a:rPr>
              <a:t>）、子（</a:t>
            </a:r>
            <a:r>
              <a:rPr lang="en-US" altLang="zh-CN" sz="1600" smtClean="0">
                <a:solidFill>
                  <a:schemeClr val="accent5">
                    <a:lumMod val="75000"/>
                  </a:schemeClr>
                </a:solidFill>
                <a:latin typeface="微软雅黑" pitchFamily="34" charset="-122"/>
                <a:ea typeface="微软雅黑" pitchFamily="34" charset="-122"/>
              </a:rPr>
              <a:t>child</a:t>
            </a:r>
            <a:r>
              <a:rPr lang="zh-CN" altLang="en-US" sz="1600" smtClean="0">
                <a:solidFill>
                  <a:schemeClr val="accent5">
                    <a:lumMod val="75000"/>
                  </a:schemeClr>
                </a:solidFill>
                <a:latin typeface="微软雅黑" pitchFamily="34" charset="-122"/>
                <a:ea typeface="微软雅黑" pitchFamily="34" charset="-122"/>
              </a:rPr>
              <a:t>）及兄弟（</a:t>
            </a:r>
            <a:r>
              <a:rPr lang="en-US" altLang="zh-CN" sz="1600" smtClean="0">
                <a:solidFill>
                  <a:schemeClr val="accent5">
                    <a:lumMod val="75000"/>
                  </a:schemeClr>
                </a:solidFill>
                <a:latin typeface="微软雅黑" pitchFamily="34" charset="-122"/>
                <a:ea typeface="微软雅黑" pitchFamily="34" charset="-122"/>
              </a:rPr>
              <a:t>brother</a:t>
            </a:r>
            <a:r>
              <a:rPr lang="zh-CN" altLang="en-US" sz="1600" smtClean="0">
                <a:solidFill>
                  <a:schemeClr val="accent5">
                    <a:lumMod val="75000"/>
                  </a:schemeClr>
                </a:solidFill>
                <a:latin typeface="微软雅黑" pitchFamily="34" charset="-122"/>
                <a:ea typeface="微软雅黑" pitchFamily="34" charset="-122"/>
              </a:rPr>
              <a:t>）等术语来描述。</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Picture 5" descr="C:\Users\Vector\Desktop\pic_htmltre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1208" y="916133"/>
            <a:ext cx="3821584" cy="209164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Vector\Desktop\pic_navigat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804" y="4340711"/>
            <a:ext cx="2856391" cy="2012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53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14" dur="500"/>
                                        <p:tgtEl>
                                          <p:spTgt spid="1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9" dur="500"/>
                                        <p:tgtEl>
                                          <p:spTgt spid="11">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4098"/>
                                        </p:tgtEl>
                                        <p:attrNameLst>
                                          <p:attrName>style.visibility</p:attrName>
                                        </p:attrNameLst>
                                      </p:cBhvr>
                                      <p:to>
                                        <p:strVal val="visible"/>
                                      </p:to>
                                    </p:set>
                                    <p:anim calcmode="lin" valueType="num">
                                      <p:cBhvr>
                                        <p:cTn id="24" dur="500" fill="hold"/>
                                        <p:tgtEl>
                                          <p:spTgt spid="4098"/>
                                        </p:tgtEl>
                                        <p:attrNameLst>
                                          <p:attrName>ppt_w</p:attrName>
                                        </p:attrNameLst>
                                      </p:cBhvr>
                                      <p:tavLst>
                                        <p:tav tm="0">
                                          <p:val>
                                            <p:fltVal val="0"/>
                                          </p:val>
                                        </p:tav>
                                        <p:tav tm="100000">
                                          <p:val>
                                            <p:strVal val="#ppt_w"/>
                                          </p:val>
                                        </p:tav>
                                      </p:tavLst>
                                    </p:anim>
                                    <p:anim calcmode="lin" valueType="num">
                                      <p:cBhvr>
                                        <p:cTn id="25" dur="500" fill="hold"/>
                                        <p:tgtEl>
                                          <p:spTgt spid="4098"/>
                                        </p:tgtEl>
                                        <p:attrNameLst>
                                          <p:attrName>ppt_h</p:attrName>
                                        </p:attrNameLst>
                                      </p:cBhvr>
                                      <p:tavLst>
                                        <p:tav tm="0">
                                          <p:val>
                                            <p:fltVal val="0"/>
                                          </p:val>
                                        </p:tav>
                                        <p:tav tm="100000">
                                          <p:val>
                                            <p:strVal val="#ppt_h"/>
                                          </p:val>
                                        </p:tav>
                                      </p:tavLst>
                                    </p:anim>
                                    <p:animEffect transition="in" filter="fade">
                                      <p:cBhvr>
                                        <p:cTn id="26"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3231654"/>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网页的结构</a:t>
            </a:r>
            <a:r>
              <a:rPr lang="en-US" altLang="zh-CN" b="1" smtClean="0">
                <a:solidFill>
                  <a:schemeClr val="accent5">
                    <a:lumMod val="50000"/>
                  </a:schemeClr>
                </a:solidFill>
                <a:latin typeface="微软雅黑" pitchFamily="34" charset="-122"/>
                <a:ea typeface="微软雅黑" pitchFamily="34" charset="-122"/>
              </a:rPr>
              <a:t>—CSS</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全称是</a:t>
            </a:r>
            <a:r>
              <a:rPr lang="en-US" altLang="zh-CN" sz="1600" smtClean="0">
                <a:solidFill>
                  <a:schemeClr val="accent5">
                    <a:lumMod val="75000"/>
                  </a:schemeClr>
                </a:solidFill>
                <a:latin typeface="微软雅黑" pitchFamily="34" charset="-122"/>
                <a:ea typeface="微软雅黑" pitchFamily="34" charset="-122"/>
              </a:rPr>
              <a:t>Cascading Style Sheets</a:t>
            </a:r>
            <a:r>
              <a:rPr lang="zh-CN" altLang="en-US" sz="1600" smtClean="0">
                <a:solidFill>
                  <a:schemeClr val="accent5">
                    <a:lumMod val="75000"/>
                  </a:schemeClr>
                </a:solidFill>
                <a:latin typeface="微软雅黑" pitchFamily="34" charset="-122"/>
                <a:ea typeface="微软雅黑" pitchFamily="34" charset="-122"/>
              </a:rPr>
              <a:t>，即层叠样式表。通过</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可以定义网页中的文字大小、颜色、元素间距、排列等格式。</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可以</a:t>
            </a:r>
            <a:r>
              <a:rPr lang="en-US" altLang="zh-CN" sz="1600" smtClean="0">
                <a:solidFill>
                  <a:schemeClr val="accent5">
                    <a:lumMod val="75000"/>
                  </a:schemeClr>
                </a:solidFill>
                <a:latin typeface="微软雅黑" pitchFamily="34" charset="-122"/>
                <a:ea typeface="微软雅黑" pitchFamily="34" charset="-122"/>
              </a:rPr>
              <a:t>3</a:t>
            </a:r>
            <a:r>
              <a:rPr lang="zh-CN" altLang="en-US" sz="1600" smtClean="0">
                <a:solidFill>
                  <a:schemeClr val="accent5">
                    <a:lumMod val="75000"/>
                  </a:schemeClr>
                </a:solidFill>
                <a:latin typeface="微软雅黑" pitchFamily="34" charset="-122"/>
                <a:ea typeface="微软雅黑" pitchFamily="34" charset="-122"/>
              </a:rPr>
              <a:t>种方式引入网页中：</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AutoNum type="arabicPeriod"/>
            </a:pPr>
            <a:r>
              <a:rPr lang="zh-CN" altLang="en-US" sz="1600">
                <a:solidFill>
                  <a:schemeClr val="accent5">
                    <a:lumMod val="75000"/>
                  </a:schemeClr>
                </a:solidFill>
                <a:latin typeface="微软雅黑" pitchFamily="34" charset="-122"/>
                <a:ea typeface="微软雅黑" pitchFamily="34" charset="-122"/>
              </a:rPr>
              <a:t>对某个标签使用</a:t>
            </a:r>
            <a:r>
              <a:rPr lang="en-US" altLang="zh-CN" sz="1600">
                <a:solidFill>
                  <a:schemeClr val="accent5">
                    <a:lumMod val="75000"/>
                  </a:schemeClr>
                </a:solidFill>
                <a:latin typeface="微软雅黑" pitchFamily="34" charset="-122"/>
                <a:ea typeface="微软雅黑" pitchFamily="34" charset="-122"/>
              </a:rPr>
              <a:t>style</a:t>
            </a:r>
            <a:r>
              <a:rPr lang="zh-CN" altLang="en-US" sz="1600">
                <a:solidFill>
                  <a:schemeClr val="accent5">
                    <a:lumMod val="75000"/>
                  </a:schemeClr>
                </a:solidFill>
                <a:latin typeface="微软雅黑" pitchFamily="34" charset="-122"/>
                <a:ea typeface="微软雅黑" pitchFamily="34" charset="-122"/>
              </a:rPr>
              <a:t>属性来</a:t>
            </a:r>
            <a:r>
              <a:rPr lang="zh-CN" altLang="en-US" sz="1600" smtClean="0">
                <a:solidFill>
                  <a:schemeClr val="accent5">
                    <a:lumMod val="75000"/>
                  </a:schemeClr>
                </a:solidFill>
                <a:latin typeface="微软雅黑" pitchFamily="34" charset="-122"/>
                <a:ea typeface="微软雅黑" pitchFamily="34" charset="-122"/>
              </a:rPr>
              <a:t>定义（行内样式）</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AutoNum type="arabicPeriod"/>
            </a:pPr>
            <a:r>
              <a:rPr lang="zh-CN" altLang="en-US" sz="1600" smtClean="0">
                <a:solidFill>
                  <a:schemeClr val="accent5">
                    <a:lumMod val="75000"/>
                  </a:schemeClr>
                </a:solidFill>
                <a:latin typeface="微软雅黑" pitchFamily="34" charset="-122"/>
                <a:ea typeface="微软雅黑" pitchFamily="34" charset="-122"/>
              </a:rPr>
              <a:t>在</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页面使用</a:t>
            </a:r>
            <a:r>
              <a:rPr lang="en-US" altLang="zh-CN" sz="1600" smtClean="0">
                <a:solidFill>
                  <a:schemeClr val="accent5">
                    <a:lumMod val="75000"/>
                  </a:schemeClr>
                </a:solidFill>
                <a:latin typeface="微软雅黑" pitchFamily="34" charset="-122"/>
                <a:ea typeface="微软雅黑" pitchFamily="34" charset="-122"/>
              </a:rPr>
              <a:t>style</a:t>
            </a:r>
            <a:r>
              <a:rPr lang="zh-CN" altLang="en-US" sz="1600" smtClean="0">
                <a:solidFill>
                  <a:schemeClr val="accent5">
                    <a:lumMod val="75000"/>
                  </a:schemeClr>
                </a:solidFill>
                <a:latin typeface="微软雅黑" pitchFamily="34" charset="-122"/>
                <a:ea typeface="微软雅黑" pitchFamily="34" charset="-122"/>
              </a:rPr>
              <a:t>标签来定义（内部样式表）</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AutoNum type="arabicPeriod"/>
            </a:pPr>
            <a:r>
              <a:rPr lang="zh-CN" altLang="en-US" sz="1600" smtClean="0">
                <a:solidFill>
                  <a:schemeClr val="accent5">
                    <a:lumMod val="75000"/>
                  </a:schemeClr>
                </a:solidFill>
                <a:latin typeface="微软雅黑" pitchFamily="34" charset="-122"/>
                <a:ea typeface="微软雅黑" pitchFamily="34" charset="-122"/>
              </a:rPr>
              <a:t>通过</a:t>
            </a:r>
            <a:r>
              <a:rPr lang="en-US" altLang="zh-CN" sz="1600" smtClean="0">
                <a:solidFill>
                  <a:schemeClr val="accent5">
                    <a:lumMod val="75000"/>
                  </a:schemeClr>
                </a:solidFill>
                <a:latin typeface="微软雅黑" pitchFamily="34" charset="-122"/>
                <a:ea typeface="微软雅黑" pitchFamily="34" charset="-122"/>
              </a:rPr>
              <a:t>link</a:t>
            </a:r>
            <a:r>
              <a:rPr lang="zh-CN" altLang="en-US" sz="1600" smtClean="0">
                <a:solidFill>
                  <a:schemeClr val="accent5">
                    <a:lumMod val="75000"/>
                  </a:schemeClr>
                </a:solidFill>
                <a:latin typeface="微软雅黑" pitchFamily="34" charset="-122"/>
                <a:ea typeface="微软雅黑" pitchFamily="34" charset="-122"/>
              </a:rPr>
              <a:t>标签</a:t>
            </a:r>
            <a:r>
              <a:rPr lang="zh-CN" altLang="en-US" sz="1600" smtClean="0">
                <a:solidFill>
                  <a:schemeClr val="accent5">
                    <a:lumMod val="75000"/>
                  </a:schemeClr>
                </a:solidFill>
                <a:latin typeface="微软雅黑" pitchFamily="34" charset="-122"/>
                <a:ea typeface="微软雅黑" pitchFamily="34" charset="-122"/>
              </a:rPr>
              <a:t>引入外部的</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文件（外部样式表）</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对于第</a:t>
            </a:r>
            <a:r>
              <a:rPr lang="en-US" altLang="zh-CN" sz="1600" smtClean="0">
                <a:solidFill>
                  <a:schemeClr val="accent5">
                    <a:lumMod val="75000"/>
                  </a:schemeClr>
                </a:solidFill>
                <a:latin typeface="微软雅黑" pitchFamily="34" charset="-122"/>
                <a:ea typeface="微软雅黑" pitchFamily="34" charset="-122"/>
              </a:rPr>
              <a:t>2</a:t>
            </a:r>
            <a:r>
              <a:rPr lang="zh-CN" altLang="en-US" sz="1600" smtClean="0">
                <a:solidFill>
                  <a:schemeClr val="accent5">
                    <a:lumMod val="75000"/>
                  </a:schemeClr>
                </a:solidFill>
                <a:latin typeface="微软雅黑" pitchFamily="34" charset="-122"/>
                <a:ea typeface="微软雅黑" pitchFamily="34" charset="-122"/>
              </a:rPr>
              <a:t>、第</a:t>
            </a:r>
            <a:r>
              <a:rPr lang="en-US" altLang="zh-CN" sz="1600" smtClean="0">
                <a:solidFill>
                  <a:schemeClr val="accent5">
                    <a:lumMod val="75000"/>
                  </a:schemeClr>
                </a:solidFill>
                <a:latin typeface="微软雅黑" pitchFamily="34" charset="-122"/>
                <a:ea typeface="微软雅黑" pitchFamily="34" charset="-122"/>
              </a:rPr>
              <a:t>3</a:t>
            </a:r>
            <a:r>
              <a:rPr lang="zh-CN" altLang="en-US" sz="1600" smtClean="0">
                <a:solidFill>
                  <a:schemeClr val="accent5">
                    <a:lumMod val="75000"/>
                  </a:schemeClr>
                </a:solidFill>
                <a:latin typeface="微软雅黑" pitchFamily="34" charset="-122"/>
                <a:ea typeface="微软雅黑" pitchFamily="34" charset="-122"/>
              </a:rPr>
              <a:t>种方式可以通过对具体的节点使用标签名、</a:t>
            </a:r>
            <a:r>
              <a:rPr lang="en-US" altLang="zh-CN" sz="1600" smtClean="0">
                <a:solidFill>
                  <a:schemeClr val="accent5">
                    <a:lumMod val="75000"/>
                  </a:schemeClr>
                </a:solidFill>
                <a:latin typeface="微软雅黑" pitchFamily="34" charset="-122"/>
                <a:ea typeface="微软雅黑" pitchFamily="34" charset="-122"/>
              </a:rPr>
              <a:t>id</a:t>
            </a:r>
            <a:r>
              <a:rPr lang="zh-CN" altLang="en-US" sz="1600" smtClean="0">
                <a:solidFill>
                  <a:schemeClr val="accent5">
                    <a:lumMod val="75000"/>
                  </a:schemeClr>
                </a:solidFill>
                <a:latin typeface="微软雅黑" pitchFamily="34" charset="-122"/>
                <a:ea typeface="微软雅黑" pitchFamily="34" charset="-122"/>
              </a:rPr>
              <a:t>或</a:t>
            </a:r>
            <a:r>
              <a:rPr lang="en-US" altLang="zh-CN" sz="1600" smtClean="0">
                <a:solidFill>
                  <a:schemeClr val="accent5">
                    <a:lumMod val="75000"/>
                  </a:schemeClr>
                </a:solidFill>
                <a:latin typeface="微软雅黑" pitchFamily="34" charset="-122"/>
                <a:ea typeface="微软雅黑" pitchFamily="34" charset="-122"/>
              </a:rPr>
              <a:t>class</a:t>
            </a:r>
            <a:r>
              <a:rPr lang="zh-CN" altLang="en-US" sz="1600" smtClean="0">
                <a:solidFill>
                  <a:schemeClr val="accent5">
                    <a:lumMod val="75000"/>
                  </a:schemeClr>
                </a:solidFill>
                <a:latin typeface="微软雅黑" pitchFamily="34" charset="-122"/>
                <a:ea typeface="微软雅黑" pitchFamily="34" charset="-122"/>
              </a:rPr>
              <a:t>属性（或称为选择器）来定义样式并应用。</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995" y="4268476"/>
            <a:ext cx="4812011" cy="114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310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randombar(horizontal)">
                                      <p:cBhvr>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5122"/>
                                        </p:tgtEl>
                                        <p:attrNameLst>
                                          <p:attrName>style.visibility</p:attrName>
                                        </p:attrNameLst>
                                      </p:cBhvr>
                                      <p:to>
                                        <p:strVal val="visible"/>
                                      </p:to>
                                    </p:set>
                                    <p:anim calcmode="lin" valueType="num">
                                      <p:cBhvr>
                                        <p:cTn id="37" dur="500" fill="hold"/>
                                        <p:tgtEl>
                                          <p:spTgt spid="5122"/>
                                        </p:tgtEl>
                                        <p:attrNameLst>
                                          <p:attrName>ppt_w</p:attrName>
                                        </p:attrNameLst>
                                      </p:cBhvr>
                                      <p:tavLst>
                                        <p:tav tm="0">
                                          <p:val>
                                            <p:fltVal val="0"/>
                                          </p:val>
                                        </p:tav>
                                        <p:tav tm="100000">
                                          <p:val>
                                            <p:strVal val="#ppt_w"/>
                                          </p:val>
                                        </p:tav>
                                      </p:tavLst>
                                    </p:anim>
                                    <p:anim calcmode="lin" valueType="num">
                                      <p:cBhvr>
                                        <p:cTn id="38" dur="500" fill="hold"/>
                                        <p:tgtEl>
                                          <p:spTgt spid="5122"/>
                                        </p:tgtEl>
                                        <p:attrNameLst>
                                          <p:attrName>ppt_h</p:attrName>
                                        </p:attrNameLst>
                                      </p:cBhvr>
                                      <p:tavLst>
                                        <p:tav tm="0">
                                          <p:val>
                                            <p:fltVal val="0"/>
                                          </p:val>
                                        </p:tav>
                                        <p:tav tm="100000">
                                          <p:val>
                                            <p:strVal val="#ppt_h"/>
                                          </p:val>
                                        </p:tav>
                                      </p:tavLst>
                                    </p:anim>
                                    <p:animEffect transition="in" filter="fade">
                                      <p:cBhvr>
                                        <p:cTn id="39"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1015663"/>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网页的结构</a:t>
            </a:r>
            <a:r>
              <a:rPr lang="en-US" altLang="zh-CN" b="1" smtClean="0">
                <a:solidFill>
                  <a:schemeClr val="accent5">
                    <a:lumMod val="50000"/>
                  </a:schemeClr>
                </a:solidFill>
                <a:latin typeface="微软雅黑" pitchFamily="34" charset="-122"/>
                <a:ea typeface="微软雅黑" pitchFamily="34" charset="-122"/>
              </a:rPr>
              <a:t>—CSS</a:t>
            </a:r>
            <a:r>
              <a:rPr lang="zh-CN" altLang="en-US" b="1" smtClean="0">
                <a:solidFill>
                  <a:schemeClr val="accent5">
                    <a:lumMod val="50000"/>
                  </a:schemeClr>
                </a:solidFill>
                <a:latin typeface="微软雅黑" pitchFamily="34" charset="-122"/>
                <a:ea typeface="微软雅黑" pitchFamily="34" charset="-122"/>
              </a:rPr>
              <a:t>续</a:t>
            </a: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选择器基本的语法规则如下（更多语法参考教材）：</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122" y="2037067"/>
            <a:ext cx="5923757" cy="3984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530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5123"/>
                                        </p:tgtEl>
                                        <p:attrNameLst>
                                          <p:attrName>style.visibility</p:attrName>
                                        </p:attrNameLst>
                                      </p:cBhvr>
                                      <p:to>
                                        <p:strVal val="visible"/>
                                      </p:to>
                                    </p:set>
                                    <p:anim calcmode="lin" valueType="num">
                                      <p:cBhvr>
                                        <p:cTn id="17" dur="500" fill="hold"/>
                                        <p:tgtEl>
                                          <p:spTgt spid="5123"/>
                                        </p:tgtEl>
                                        <p:attrNameLst>
                                          <p:attrName>ppt_w</p:attrName>
                                        </p:attrNameLst>
                                      </p:cBhvr>
                                      <p:tavLst>
                                        <p:tav tm="0">
                                          <p:val>
                                            <p:fltVal val="0"/>
                                          </p:val>
                                        </p:tav>
                                        <p:tav tm="100000">
                                          <p:val>
                                            <p:strVal val="#ppt_w"/>
                                          </p:val>
                                        </p:tav>
                                      </p:tavLst>
                                    </p:anim>
                                    <p:anim calcmode="lin" valueType="num">
                                      <p:cBhvr>
                                        <p:cTn id="18" dur="500" fill="hold"/>
                                        <p:tgtEl>
                                          <p:spTgt spid="5123"/>
                                        </p:tgtEl>
                                        <p:attrNameLst>
                                          <p:attrName>ppt_h</p:attrName>
                                        </p:attrNameLst>
                                      </p:cBhvr>
                                      <p:tavLst>
                                        <p:tav tm="0">
                                          <p:val>
                                            <p:fltVal val="0"/>
                                          </p:val>
                                        </p:tav>
                                        <p:tav tm="100000">
                                          <p:val>
                                            <p:strVal val="#ppt_h"/>
                                          </p:val>
                                        </p:tav>
                                      </p:tavLst>
                                    </p:anim>
                                    <p:animEffect transition="in" filter="fade">
                                      <p:cBhvr>
                                        <p:cTn id="19"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1754326"/>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网页的结构</a:t>
            </a:r>
            <a:r>
              <a:rPr lang="en-US" altLang="zh-CN" b="1" smtClean="0">
                <a:solidFill>
                  <a:schemeClr val="accent5">
                    <a:lumMod val="50000"/>
                  </a:schemeClr>
                </a:solidFill>
                <a:latin typeface="微软雅黑" pitchFamily="34" charset="-122"/>
                <a:ea typeface="微软雅黑" pitchFamily="34" charset="-122"/>
              </a:rPr>
              <a:t>—JavaScript</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JavaScript</a:t>
            </a:r>
            <a:r>
              <a:rPr lang="zh-CN" altLang="en-US" sz="1600" smtClean="0">
                <a:solidFill>
                  <a:schemeClr val="accent5">
                    <a:lumMod val="75000"/>
                  </a:schemeClr>
                </a:solidFill>
                <a:latin typeface="微软雅黑" pitchFamily="34" charset="-122"/>
                <a:ea typeface="微软雅黑" pitchFamily="34" charset="-122"/>
              </a:rPr>
              <a:t>简称</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，是一种脚本语言。</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为网页提供了实时、动态、交互的功能，</a:t>
            </a:r>
            <a:r>
              <a:rPr lang="zh-CN" altLang="en-US" sz="1600">
                <a:solidFill>
                  <a:schemeClr val="accent5">
                    <a:lumMod val="75000"/>
                  </a:schemeClr>
                </a:solidFill>
                <a:latin typeface="微软雅黑" pitchFamily="34" charset="-122"/>
                <a:ea typeface="微软雅黑" pitchFamily="34" charset="-122"/>
              </a:rPr>
              <a:t>使得网页浏览的体验更加友好、</a:t>
            </a:r>
            <a:r>
              <a:rPr lang="zh-CN" altLang="en-US" sz="1600" smtClean="0">
                <a:solidFill>
                  <a:schemeClr val="accent5">
                    <a:lumMod val="75000"/>
                  </a:schemeClr>
                </a:solidFill>
                <a:latin typeface="微软雅黑" pitchFamily="34" charset="-122"/>
                <a:ea typeface="微软雅黑" pitchFamily="34" charset="-122"/>
              </a:rPr>
              <a:t>生动。</a:t>
            </a:r>
            <a:r>
              <a:rPr lang="en-US" altLang="zh-CN" sz="1600" smtClean="0">
                <a:solidFill>
                  <a:schemeClr val="accent5">
                    <a:lumMod val="75000"/>
                  </a:schemeClr>
                </a:solidFill>
                <a:latin typeface="微软雅黑" pitchFamily="34" charset="-122"/>
                <a:ea typeface="微软雅黑" pitchFamily="34" charset="-122"/>
              </a:rPr>
              <a:t>JS</a:t>
            </a:r>
            <a:r>
              <a:rPr lang="zh-CN" altLang="en-US" sz="1600">
                <a:solidFill>
                  <a:schemeClr val="accent5">
                    <a:lumMod val="75000"/>
                  </a:schemeClr>
                </a:solidFill>
                <a:latin typeface="微软雅黑" pitchFamily="34" charset="-122"/>
                <a:ea typeface="微软雅黑" pitchFamily="34" charset="-122"/>
              </a:rPr>
              <a:t>脚本</a:t>
            </a:r>
            <a:r>
              <a:rPr lang="zh-CN" altLang="en-US" sz="1600" smtClean="0">
                <a:solidFill>
                  <a:schemeClr val="accent5">
                    <a:lumMod val="75000"/>
                  </a:schemeClr>
                </a:solidFill>
                <a:latin typeface="微软雅黑" pitchFamily="34" charset="-122"/>
                <a:ea typeface="微软雅黑" pitchFamily="34" charset="-122"/>
              </a:rPr>
              <a:t>可以写在</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内部页面中直接调用，也可以存在一个独立的</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文件中在需要的时候通过</a:t>
            </a:r>
            <a:r>
              <a:rPr lang="en-US" altLang="zh-CN" sz="1600" smtClean="0">
                <a:solidFill>
                  <a:schemeClr val="accent5">
                    <a:lumMod val="75000"/>
                  </a:schemeClr>
                </a:solidFill>
                <a:latin typeface="微软雅黑" pitchFamily="34" charset="-122"/>
                <a:ea typeface="微软雅黑" pitchFamily="34" charset="-122"/>
              </a:rPr>
              <a:t>script</a:t>
            </a:r>
            <a:r>
              <a:rPr lang="zh-CN" altLang="en-US" sz="1600" smtClean="0">
                <a:solidFill>
                  <a:schemeClr val="accent5">
                    <a:lumMod val="75000"/>
                  </a:schemeClr>
                </a:solidFill>
                <a:latin typeface="微软雅黑" pitchFamily="34" charset="-122"/>
                <a:ea typeface="微软雅黑" pitchFamily="34" charset="-122"/>
              </a:rPr>
              <a:t>标签引入调用。</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42617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2862322"/>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爬虫的基本原理</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前面提过，爬虫就是获取网页并提取和保存信息的自动化程序。既是自动化程序，必要像一个人一样能够应对各种异常处理、错误重试而持续并高效的运行。</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一个基本的爬虫程序工作流程大致分为三步：</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AutoNum type="arabicPeriod"/>
            </a:pPr>
            <a:r>
              <a:rPr lang="zh-CN" altLang="en-US" sz="1600" smtClean="0">
                <a:solidFill>
                  <a:schemeClr val="accent5">
                    <a:lumMod val="75000"/>
                  </a:schemeClr>
                </a:solidFill>
                <a:latin typeface="微软雅黑" pitchFamily="34" charset="-122"/>
                <a:ea typeface="微软雅黑" pitchFamily="34" charset="-122"/>
              </a:rPr>
              <a:t>获取网页</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AutoNum type="arabicPeriod"/>
            </a:pPr>
            <a:r>
              <a:rPr lang="zh-CN" altLang="en-US" sz="1600" smtClean="0">
                <a:solidFill>
                  <a:schemeClr val="accent5">
                    <a:lumMod val="75000"/>
                  </a:schemeClr>
                </a:solidFill>
                <a:latin typeface="微软雅黑" pitchFamily="34" charset="-122"/>
                <a:ea typeface="微软雅黑" pitchFamily="34" charset="-122"/>
              </a:rPr>
              <a:t>提取信息</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AutoNum type="arabicPeriod"/>
            </a:pPr>
            <a:r>
              <a:rPr lang="zh-CN" altLang="en-US" sz="1600" smtClean="0">
                <a:solidFill>
                  <a:schemeClr val="accent5">
                    <a:lumMod val="75000"/>
                  </a:schemeClr>
                </a:solidFill>
                <a:latin typeface="微软雅黑" pitchFamily="34" charset="-122"/>
                <a:ea typeface="微软雅黑" pitchFamily="34" charset="-122"/>
              </a:rPr>
              <a:t>保存数据</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83057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randombar(horizontal)">
                                      <p:cBhvr>
                                        <p:cTn id="3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1754326"/>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爬虫的基本原理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获取网页</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这里主要指获取网页的源码。获取源码的过程是借着向网站的服务器发送</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请求，等待服务器返回的响应体就是网页的源码信息。这一过程可以使用</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的</a:t>
            </a: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resquests</a:t>
            </a:r>
            <a:r>
              <a:rPr lang="zh-CN" altLang="en-US" sz="1600" smtClean="0">
                <a:solidFill>
                  <a:schemeClr val="accent5">
                    <a:lumMod val="75000"/>
                  </a:schemeClr>
                </a:solidFill>
                <a:latin typeface="微软雅黑" pitchFamily="34" charset="-122"/>
                <a:ea typeface="微软雅黑" pitchFamily="34" charset="-122"/>
              </a:rPr>
              <a:t>等功能库来实现。</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16730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zh-CN" altLang="en-US" b="1">
                <a:solidFill>
                  <a:schemeClr val="accent5">
                    <a:lumMod val="50000"/>
                  </a:schemeClr>
                </a:solidFill>
                <a:latin typeface="微软雅黑" pitchFamily="34" charset="-122"/>
                <a:ea typeface="微软雅黑" pitchFamily="34" charset="-122"/>
              </a:rPr>
              <a:t>课程资料的获取与答疑形式</a:t>
            </a:r>
            <a:endParaRPr lang="en-US" altLang="zh-CN" b="1">
              <a:solidFill>
                <a:schemeClr val="accent5">
                  <a:lumMod val="50000"/>
                </a:schemeClr>
              </a:solidFill>
              <a:latin typeface="微软雅黑" pitchFamily="34" charset="-122"/>
              <a:ea typeface="微软雅黑" pitchFamily="34" charset="-122"/>
            </a:endParaRPr>
          </a:p>
          <a:p>
            <a:pPr>
              <a:lnSpc>
                <a:spcPct val="150000"/>
              </a:lnSpc>
            </a:pPr>
            <a:r>
              <a:rPr lang="zh-CN" altLang="en-US" sz="1600" smtClean="0">
                <a:solidFill>
                  <a:schemeClr val="accent5">
                    <a:lumMod val="75000"/>
                  </a:schemeClr>
                </a:solidFill>
                <a:latin typeface="微软雅黑" pitchFamily="34" charset="-122"/>
                <a:ea typeface="微软雅黑" pitchFamily="34" charset="-122"/>
              </a:rPr>
              <a:t>课程</a:t>
            </a:r>
            <a:r>
              <a:rPr lang="en-US" altLang="zh-CN" sz="1600" smtClean="0">
                <a:solidFill>
                  <a:schemeClr val="accent5">
                    <a:lumMod val="75000"/>
                  </a:schemeClr>
                </a:solidFill>
                <a:latin typeface="微软雅黑" pitchFamily="34" charset="-122"/>
                <a:ea typeface="微软雅黑" pitchFamily="34" charset="-122"/>
              </a:rPr>
              <a:t>PPT</a:t>
            </a:r>
            <a:r>
              <a:rPr lang="zh-CN" altLang="en-US" sz="1600" smtClean="0">
                <a:solidFill>
                  <a:schemeClr val="accent5">
                    <a:lumMod val="75000"/>
                  </a:schemeClr>
                </a:solidFill>
                <a:latin typeface="微软雅黑" pitchFamily="34" charset="-122"/>
                <a:ea typeface="微软雅黑" pitchFamily="34" charset="-122"/>
              </a:rPr>
              <a:t>及源码可在</a:t>
            </a:r>
            <a:r>
              <a:rPr lang="en-US" altLang="zh-CN" sz="1600" smtClean="0">
                <a:solidFill>
                  <a:schemeClr val="accent5">
                    <a:lumMod val="75000"/>
                  </a:schemeClr>
                </a:solidFill>
                <a:latin typeface="微软雅黑" pitchFamily="34" charset="-122"/>
                <a:ea typeface="微软雅黑" pitchFamily="34" charset="-122"/>
                <a:hlinkClick r:id="rId2"/>
              </a:rPr>
              <a:t>Github</a:t>
            </a:r>
            <a:r>
              <a:rPr lang="zh-CN" altLang="en-US" sz="1600" smtClean="0">
                <a:solidFill>
                  <a:schemeClr val="accent5">
                    <a:lumMod val="75000"/>
                  </a:schemeClr>
                </a:solidFill>
                <a:latin typeface="微软雅黑" pitchFamily="34" charset="-122"/>
                <a:ea typeface="微软雅黑" pitchFamily="34" charset="-122"/>
              </a:rPr>
              <a:t>上下载，答疑方式也在</a:t>
            </a:r>
            <a:r>
              <a:rPr lang="en-US" altLang="zh-CN" sz="1600" smtClean="0">
                <a:solidFill>
                  <a:schemeClr val="accent5">
                    <a:lumMod val="75000"/>
                  </a:schemeClr>
                </a:solidFill>
                <a:latin typeface="微软雅黑" pitchFamily="34" charset="-122"/>
                <a:ea typeface="微软雅黑" pitchFamily="34" charset="-122"/>
              </a:rPr>
              <a:t>Github</a:t>
            </a:r>
            <a:r>
              <a:rPr lang="zh-CN" altLang="en-US" sz="1600" smtClean="0">
                <a:solidFill>
                  <a:schemeClr val="accent5">
                    <a:lumMod val="75000"/>
                  </a:schemeClr>
                </a:solidFill>
                <a:latin typeface="微软雅黑" pitchFamily="34" charset="-122"/>
                <a:ea typeface="微软雅黑" pitchFamily="34" charset="-122"/>
              </a:rPr>
              <a:t>上以提</a:t>
            </a:r>
            <a:r>
              <a:rPr lang="en-US" altLang="zh-CN" sz="1600" smtClean="0">
                <a:solidFill>
                  <a:schemeClr val="accent5">
                    <a:lumMod val="75000"/>
                  </a:schemeClr>
                </a:solidFill>
                <a:latin typeface="微软雅黑" pitchFamily="34" charset="-122"/>
                <a:ea typeface="微软雅黑" pitchFamily="34" charset="-122"/>
              </a:rPr>
              <a:t>issue</a:t>
            </a:r>
            <a:r>
              <a:rPr lang="zh-CN" altLang="en-US" sz="1600" smtClean="0">
                <a:solidFill>
                  <a:schemeClr val="accent5">
                    <a:lumMod val="75000"/>
                  </a:schemeClr>
                </a:solidFill>
                <a:latin typeface="微软雅黑" pitchFamily="34" charset="-122"/>
                <a:ea typeface="微软雅黑" pitchFamily="34" charset="-122"/>
              </a:rPr>
              <a:t>方式进行。具体操作如下：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048721"/>
            <a:ext cx="4032448" cy="437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586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2492990"/>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爬虫的基本原理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提取信息</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在得到网站的源码之后，接下来要做的就是提取有用信息。这是一个拨乱反正的过程，也就是将杂乱的数据通过整理变得清晰明了，以便后续处理、分析。</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最通用的方法就是采用正则匹配来提取。另外，根据网页结构的规则性，如网页节点属性、</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选择器以及</a:t>
            </a:r>
            <a:r>
              <a:rPr lang="en-US" altLang="zh-CN" sz="1600" smtClean="0">
                <a:solidFill>
                  <a:schemeClr val="accent5">
                    <a:lumMod val="75000"/>
                  </a:schemeClr>
                </a:solidFill>
                <a:latin typeface="微软雅黑" pitchFamily="34" charset="-122"/>
                <a:ea typeface="微软雅黑" pitchFamily="34" charset="-122"/>
              </a:rPr>
              <a:t>XPath</a:t>
            </a:r>
            <a:r>
              <a:rPr lang="zh-CN" altLang="en-US" sz="1600" smtClean="0">
                <a:solidFill>
                  <a:schemeClr val="accent5">
                    <a:lumMod val="75000"/>
                  </a:schemeClr>
                </a:solidFill>
                <a:latin typeface="微软雅黑" pitchFamily="34" charset="-122"/>
                <a:ea typeface="微软雅黑" pitchFamily="34" charset="-122"/>
              </a:rPr>
              <a:t>，也可以使用</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提供的</a:t>
            </a:r>
            <a:r>
              <a:rPr lang="en-US" altLang="zh-CN" sz="1600" smtClean="0">
                <a:solidFill>
                  <a:schemeClr val="accent5">
                    <a:lumMod val="75000"/>
                  </a:schemeClr>
                </a:solidFill>
                <a:latin typeface="微软雅黑" pitchFamily="34" charset="-122"/>
                <a:ea typeface="微软雅黑" pitchFamily="34" charset="-122"/>
              </a:rPr>
              <a:t>Beautiful Soup</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pyquery</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lxml</a:t>
            </a:r>
            <a:r>
              <a:rPr lang="zh-CN" altLang="en-US" sz="1600" smtClean="0">
                <a:solidFill>
                  <a:schemeClr val="accent5">
                    <a:lumMod val="75000"/>
                  </a:schemeClr>
                </a:solidFill>
                <a:latin typeface="微软雅黑" pitchFamily="34" charset="-122"/>
                <a:ea typeface="微软雅黑" pitchFamily="34" charset="-122"/>
              </a:rPr>
              <a:t>等库来提取。</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51763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2862322"/>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爬虫的基本原理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其他能爬取的数据</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除了能抓取</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页面源码外，爬虫还可以爬取一些系统的</a:t>
            </a:r>
            <a:r>
              <a:rPr lang="en-US" altLang="zh-CN" sz="1600" smtClean="0">
                <a:solidFill>
                  <a:schemeClr val="accent5">
                    <a:lumMod val="75000"/>
                  </a:schemeClr>
                </a:solidFill>
                <a:latin typeface="微软雅黑" pitchFamily="34" charset="-122"/>
                <a:ea typeface="微软雅黑" pitchFamily="34" charset="-122"/>
              </a:rPr>
              <a:t>API</a:t>
            </a:r>
            <a:r>
              <a:rPr lang="zh-CN" altLang="en-US" sz="1600" smtClean="0">
                <a:solidFill>
                  <a:schemeClr val="accent5">
                    <a:lumMod val="75000"/>
                  </a:schemeClr>
                </a:solidFill>
                <a:latin typeface="微软雅黑" pitchFamily="34" charset="-122"/>
                <a:ea typeface="微软雅黑" pitchFamily="34" charset="-122"/>
              </a:rPr>
              <a:t>返回接口，图片、音视频等信息的二进制数据，以及一些文件和文档。</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但对于一些通过</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渲染而成的页面，爬虫很难爬取得到。就如当下流行的单页应用，通过抓取的</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不过是一个空壳，因为它还需要经过浏览器的</a:t>
            </a:r>
            <a:r>
              <a:rPr lang="en-US" altLang="zh-CN" sz="160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解释器和编译器来执行相关的</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脚本而将完整的</a:t>
            </a:r>
            <a:r>
              <a:rPr lang="en-US" altLang="zh-CN" sz="1600" smtClean="0">
                <a:solidFill>
                  <a:schemeClr val="accent5">
                    <a:lumMod val="75000"/>
                  </a:schemeClr>
                </a:solidFill>
                <a:latin typeface="微软雅黑" pitchFamily="34" charset="-122"/>
                <a:ea typeface="微软雅黑" pitchFamily="34" charset="-122"/>
              </a:rPr>
              <a:t>DOM</a:t>
            </a:r>
            <a:r>
              <a:rPr lang="zh-CN" altLang="en-US" sz="1600" smtClean="0">
                <a:solidFill>
                  <a:schemeClr val="accent5">
                    <a:lumMod val="75000"/>
                  </a:schemeClr>
                </a:solidFill>
                <a:latin typeface="微软雅黑" pitchFamily="34" charset="-122"/>
                <a:ea typeface="微软雅黑" pitchFamily="34" charset="-122"/>
              </a:rPr>
              <a:t>树渲染出来，离了浏览器就得不到完整的</a:t>
            </a:r>
            <a:r>
              <a:rPr lang="en-US" altLang="zh-CN" sz="1600" smtClean="0">
                <a:solidFill>
                  <a:schemeClr val="accent5">
                    <a:lumMod val="75000"/>
                  </a:schemeClr>
                </a:solidFill>
                <a:latin typeface="微软雅黑" pitchFamily="34" charset="-122"/>
                <a:ea typeface="微软雅黑" pitchFamily="34" charset="-122"/>
              </a:rPr>
              <a:t>DOM</a:t>
            </a:r>
            <a:r>
              <a:rPr lang="zh-CN" altLang="en-US" sz="1600" smtClean="0">
                <a:solidFill>
                  <a:schemeClr val="accent5">
                    <a:lumMod val="75000"/>
                  </a:schemeClr>
                </a:solidFill>
                <a:latin typeface="微软雅黑" pitchFamily="34" charset="-122"/>
                <a:ea typeface="微软雅黑" pitchFamily="34" charset="-122"/>
              </a:rPr>
              <a:t>树。</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a:solidFill>
                  <a:schemeClr val="accent5">
                    <a:lumMod val="75000"/>
                  </a:schemeClr>
                </a:solidFill>
                <a:latin typeface="微软雅黑" pitchFamily="34" charset="-122"/>
                <a:ea typeface="微软雅黑" pitchFamily="34" charset="-122"/>
              </a:rPr>
              <a:t>难</a:t>
            </a:r>
            <a:r>
              <a:rPr lang="zh-CN" altLang="en-US" sz="1600" smtClean="0">
                <a:solidFill>
                  <a:schemeClr val="accent5">
                    <a:lumMod val="75000"/>
                  </a:schemeClr>
                </a:solidFill>
                <a:latin typeface="微软雅黑" pitchFamily="34" charset="-122"/>
                <a:ea typeface="微软雅黑" pitchFamily="34" charset="-122"/>
              </a:rPr>
              <a:t>但不是不能做到，</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的</a:t>
            </a:r>
            <a:r>
              <a:rPr lang="en-US" altLang="zh-CN" sz="1600" smtClean="0">
                <a:solidFill>
                  <a:schemeClr val="accent5">
                    <a:lumMod val="75000"/>
                  </a:schemeClr>
                </a:solidFill>
                <a:latin typeface="微软雅黑" pitchFamily="34" charset="-122"/>
                <a:ea typeface="微软雅黑" pitchFamily="34" charset="-122"/>
              </a:rPr>
              <a:t>Selenium</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Splash</a:t>
            </a:r>
            <a:r>
              <a:rPr lang="zh-CN" altLang="en-US" sz="1600" smtClean="0">
                <a:solidFill>
                  <a:schemeClr val="accent5">
                    <a:lumMod val="75000"/>
                  </a:schemeClr>
                </a:solidFill>
                <a:latin typeface="微软雅黑" pitchFamily="34" charset="-122"/>
                <a:ea typeface="微软雅黑" pitchFamily="34" charset="-122"/>
              </a:rPr>
              <a:t>库就可以帮我们实现对</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的渲染。</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5475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4339650"/>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会话（</a:t>
            </a:r>
            <a:r>
              <a:rPr lang="en-US" altLang="zh-CN" b="1" smtClean="0">
                <a:solidFill>
                  <a:schemeClr val="accent5">
                    <a:lumMod val="50000"/>
                  </a:schemeClr>
                </a:solidFill>
                <a:latin typeface="微软雅黑" pitchFamily="34" charset="-122"/>
                <a:ea typeface="微软雅黑" pitchFamily="34" charset="-122"/>
              </a:rPr>
              <a:t>Session</a:t>
            </a:r>
            <a:r>
              <a:rPr lang="zh-CN" altLang="en-US" b="1" smtClean="0">
                <a:solidFill>
                  <a:schemeClr val="accent5">
                    <a:lumMod val="50000"/>
                  </a:schemeClr>
                </a:solidFill>
                <a:latin typeface="微软雅黑" pitchFamily="34" charset="-122"/>
                <a:ea typeface="微软雅黑" pitchFamily="34" charset="-122"/>
              </a:rPr>
              <a:t>）和</a:t>
            </a:r>
            <a:r>
              <a:rPr lang="en-US" altLang="zh-CN" b="1" smtClean="0">
                <a:solidFill>
                  <a:schemeClr val="accent5">
                    <a:lumMod val="50000"/>
                  </a:schemeClr>
                </a:solidFill>
                <a:latin typeface="微软雅黑" pitchFamily="34" charset="-122"/>
                <a:ea typeface="微软雅黑" pitchFamily="34" charset="-122"/>
              </a:rPr>
              <a:t>Cookie</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静态页面是指纯粹的</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页面，动态</a:t>
            </a:r>
            <a:r>
              <a:rPr lang="zh-CN" altLang="en-US" sz="1600">
                <a:solidFill>
                  <a:schemeClr val="accent5">
                    <a:lumMod val="75000"/>
                  </a:schemeClr>
                </a:solidFill>
                <a:latin typeface="微软雅黑" pitchFamily="34" charset="-122"/>
                <a:ea typeface="微软雅黑" pitchFamily="34" charset="-122"/>
              </a:rPr>
              <a:t>网页是一个对所有动态生成与动态更新的网页的统称。与传统的静态网页相反，它会因为变量的改变而产生不同的网页。这既可能是服务器端生成的网页，也可能是用户端生成的网页，或是两者的混合。</a:t>
            </a: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对于动态页面而言，有些网站需要我们登陆才能访问，如淘宝；有些网站登录一段时间不进行任何操作就会超时而要重新登录；也有些网站登录过后很久也不会失效。这其中就涉及到</a:t>
            </a:r>
            <a:r>
              <a:rPr lang="en-US" altLang="zh-CN" sz="1600" smtClean="0">
                <a:solidFill>
                  <a:schemeClr val="accent5">
                    <a:lumMod val="75000"/>
                  </a:schemeClr>
                </a:solidFill>
                <a:latin typeface="微软雅黑" pitchFamily="34" charset="-122"/>
                <a:ea typeface="微软雅黑" pitchFamily="34" charset="-122"/>
              </a:rPr>
              <a:t>Session</a:t>
            </a:r>
            <a:r>
              <a:rPr lang="zh-CN" altLang="en-US" sz="1600" smtClean="0">
                <a:solidFill>
                  <a:schemeClr val="accent5">
                    <a:lumMod val="75000"/>
                  </a:schemeClr>
                </a:solidFill>
                <a:latin typeface="微软雅黑" pitchFamily="34" charset="-122"/>
                <a:ea typeface="微软雅黑" pitchFamily="34" charset="-122"/>
              </a:rPr>
              <a:t>和</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的相关知识。</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按照一般的逻辑，需要登录的网站在我们输入用户名及密码以后，必然会拿到类似凭证这样的东西，它记录了我们的登陆状态。这个凭证存在哪里呢？就在</a:t>
            </a:r>
            <a:r>
              <a:rPr lang="en-US" altLang="zh-CN" sz="1600" smtClean="0">
                <a:solidFill>
                  <a:schemeClr val="accent5">
                    <a:lumMod val="75000"/>
                  </a:schemeClr>
                </a:solidFill>
                <a:latin typeface="微软雅黑" pitchFamily="34" charset="-122"/>
                <a:ea typeface="微软雅黑" pitchFamily="34" charset="-122"/>
              </a:rPr>
              <a:t>Session</a:t>
            </a:r>
            <a:r>
              <a:rPr lang="zh-CN" altLang="en-US" sz="1600" smtClean="0">
                <a:solidFill>
                  <a:schemeClr val="accent5">
                    <a:lumMod val="75000"/>
                  </a:schemeClr>
                </a:solidFill>
                <a:latin typeface="微软雅黑" pitchFamily="34" charset="-122"/>
                <a:ea typeface="微软雅黑" pitchFamily="34" charset="-122"/>
              </a:rPr>
              <a:t>和</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当中。具体是存在</a:t>
            </a:r>
            <a:r>
              <a:rPr lang="en-US" altLang="zh-CN" sz="1600" smtClean="0">
                <a:solidFill>
                  <a:schemeClr val="accent5">
                    <a:lumMod val="75000"/>
                  </a:schemeClr>
                </a:solidFill>
                <a:latin typeface="微软雅黑" pitchFamily="34" charset="-122"/>
                <a:ea typeface="微软雅黑" pitchFamily="34" charset="-122"/>
              </a:rPr>
              <a:t>Session</a:t>
            </a:r>
            <a:r>
              <a:rPr lang="zh-CN" altLang="en-US" sz="1600" smtClean="0">
                <a:solidFill>
                  <a:schemeClr val="accent5">
                    <a:lumMod val="75000"/>
                  </a:schemeClr>
                </a:solidFill>
                <a:latin typeface="微软雅黑" pitchFamily="34" charset="-122"/>
                <a:ea typeface="微软雅黑" pitchFamily="34" charset="-122"/>
              </a:rPr>
              <a:t>中，还是</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中，或是两者兼有，这由网站服务提供方所决定。</a:t>
            </a: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1747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5447645"/>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会话（</a:t>
            </a:r>
            <a:r>
              <a:rPr lang="en-US" altLang="zh-CN" b="1" smtClean="0">
                <a:solidFill>
                  <a:schemeClr val="accent5">
                    <a:lumMod val="50000"/>
                  </a:schemeClr>
                </a:solidFill>
                <a:latin typeface="微软雅黑" pitchFamily="34" charset="-122"/>
                <a:ea typeface="微软雅黑" pitchFamily="34" charset="-122"/>
              </a:rPr>
              <a:t>Session</a:t>
            </a:r>
            <a:r>
              <a:rPr lang="zh-CN" altLang="en-US" b="1" smtClean="0">
                <a:solidFill>
                  <a:schemeClr val="accent5">
                    <a:lumMod val="50000"/>
                  </a:schemeClr>
                </a:solidFill>
                <a:latin typeface="微软雅黑" pitchFamily="34" charset="-122"/>
                <a:ea typeface="微软雅黑" pitchFamily="34" charset="-122"/>
              </a:rPr>
              <a:t>）和</a:t>
            </a:r>
            <a:r>
              <a:rPr lang="en-US" altLang="zh-CN" b="1" smtClean="0">
                <a:solidFill>
                  <a:schemeClr val="accent5">
                    <a:lumMod val="50000"/>
                  </a:schemeClr>
                </a:solidFill>
                <a:latin typeface="微软雅黑" pitchFamily="34" charset="-122"/>
                <a:ea typeface="微软雅黑" pitchFamily="34" charset="-122"/>
              </a:rPr>
              <a:t>Cookie—</a:t>
            </a:r>
            <a:r>
              <a:rPr lang="zh-CN" altLang="en-US" b="1" smtClean="0">
                <a:solidFill>
                  <a:schemeClr val="accent5">
                    <a:lumMod val="50000"/>
                  </a:schemeClr>
                </a:solidFill>
                <a:latin typeface="微软雅黑" pitchFamily="34" charset="-122"/>
                <a:ea typeface="微软雅黑" pitchFamily="34" charset="-122"/>
              </a:rPr>
              <a:t>续</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的无状态是指</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协议对事务的处理是没有记忆能力的，也就是不知道客户端是什么状态。当我们向服务器发送请求后，服务器解析此请求并返回响应报文，此过程完全独立，服务器不会记录客户端请求前后状态的变化。</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对于一些需要登录才能浏览的网站，由于</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的无状态特征，每当我们打开或刷新一个页面，就要进行一次登录，这显然不合理。会话</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技术的出现，使得用户的</a:t>
            </a:r>
            <a:r>
              <a:rPr lang="zh-CN" altLang="en-US" sz="1600">
                <a:solidFill>
                  <a:schemeClr val="accent5">
                    <a:lumMod val="75000"/>
                  </a:schemeClr>
                </a:solidFill>
                <a:latin typeface="微软雅黑" pitchFamily="34" charset="-122"/>
                <a:ea typeface="微软雅黑" pitchFamily="34" charset="-122"/>
              </a:rPr>
              <a:t>登陆</a:t>
            </a:r>
            <a:r>
              <a:rPr lang="zh-CN" altLang="en-US" sz="1600" smtClean="0">
                <a:solidFill>
                  <a:schemeClr val="accent5">
                    <a:lumMod val="75000"/>
                  </a:schemeClr>
                </a:solidFill>
                <a:latin typeface="微软雅黑" pitchFamily="34" charset="-122"/>
                <a:ea typeface="微软雅黑" pitchFamily="34" charset="-122"/>
              </a:rPr>
              <a:t>状态可以临时保存以备后用。</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en-US" altLang="zh-CN" sz="1600">
                <a:solidFill>
                  <a:schemeClr val="accent5">
                    <a:lumMod val="75000"/>
                  </a:schemeClr>
                </a:solidFill>
                <a:latin typeface="微软雅黑" pitchFamily="34" charset="-122"/>
                <a:ea typeface="微软雅黑" pitchFamily="34" charset="-122"/>
              </a:rPr>
              <a:t>Session</a:t>
            </a:r>
            <a:r>
              <a:rPr lang="zh-CN" altLang="en-US" sz="1600" smtClean="0">
                <a:solidFill>
                  <a:schemeClr val="accent5">
                    <a:lumMod val="75000"/>
                  </a:schemeClr>
                </a:solidFill>
                <a:latin typeface="微软雅黑" pitchFamily="34" charset="-122"/>
                <a:ea typeface="微软雅黑" pitchFamily="34" charset="-122"/>
              </a:rPr>
              <a:t>是在服务端，即在网站的服务器上保存用户的会话信息。一般，一个会话都有一个超时期限，超时后会话自动作废，使得访问不再有效。</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是在客户端，比如浏览器端。当用户第一次成功登陆网站时，网站服务器会返回一个响应头包含</a:t>
            </a:r>
            <a:r>
              <a:rPr lang="en-US" altLang="zh-CN" sz="1600" smtClean="0">
                <a:solidFill>
                  <a:schemeClr val="accent5">
                    <a:lumMod val="75000"/>
                  </a:schemeClr>
                </a:solidFill>
                <a:latin typeface="微软雅黑" pitchFamily="34" charset="-122"/>
                <a:ea typeface="微软雅黑" pitchFamily="34" charset="-122"/>
              </a:rPr>
              <a:t>`Set-Cookie`</a:t>
            </a:r>
            <a:r>
              <a:rPr lang="zh-CN" altLang="en-US" sz="1600" smtClean="0">
                <a:solidFill>
                  <a:schemeClr val="accent5">
                    <a:lumMod val="75000"/>
                  </a:schemeClr>
                </a:solidFill>
                <a:latin typeface="微软雅黑" pitchFamily="34" charset="-122"/>
                <a:ea typeface="微软雅黑" pitchFamily="34" charset="-122"/>
              </a:rPr>
              <a:t>字段的报文给客户端。客户端拿到</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并保存起来，在下一次请求该网站时浏览器会自动把</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放到请求头一起提交给服务器。服务器根据</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鉴定当前请求时哪个用户以及是否登陆，鉴定通过则发送需要的响应报文。当然，</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也有超时机制，超时后</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a:solidFill>
                  <a:schemeClr val="accent5">
                    <a:lumMod val="75000"/>
                  </a:schemeClr>
                </a:solidFill>
                <a:latin typeface="微软雅黑" pitchFamily="34" charset="-122"/>
                <a:ea typeface="微软雅黑" pitchFamily="34" charset="-122"/>
              </a:rPr>
              <a:t>无效</a:t>
            </a:r>
            <a:r>
              <a:rPr lang="zh-CN" altLang="en-US" sz="1600" smtClean="0">
                <a:solidFill>
                  <a:schemeClr val="accent5">
                    <a:lumMod val="75000"/>
                  </a:schemeClr>
                </a:solidFill>
                <a:latin typeface="微软雅黑" pitchFamily="34" charset="-122"/>
                <a:ea typeface="微软雅黑" pitchFamily="34" charset="-122"/>
              </a:rPr>
              <a:t>。</a:t>
            </a: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49760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5447645"/>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会话（</a:t>
            </a:r>
            <a:r>
              <a:rPr lang="en-US" altLang="zh-CN" b="1" smtClean="0">
                <a:solidFill>
                  <a:schemeClr val="accent5">
                    <a:lumMod val="50000"/>
                  </a:schemeClr>
                </a:solidFill>
                <a:latin typeface="微软雅黑" pitchFamily="34" charset="-122"/>
                <a:ea typeface="微软雅黑" pitchFamily="34" charset="-122"/>
              </a:rPr>
              <a:t>Session</a:t>
            </a:r>
            <a:r>
              <a:rPr lang="zh-CN" altLang="en-US" b="1" smtClean="0">
                <a:solidFill>
                  <a:schemeClr val="accent5">
                    <a:lumMod val="50000"/>
                  </a:schemeClr>
                </a:solidFill>
                <a:latin typeface="微软雅黑" pitchFamily="34" charset="-122"/>
                <a:ea typeface="微软雅黑" pitchFamily="34" charset="-122"/>
              </a:rPr>
              <a:t>）和</a:t>
            </a:r>
            <a:r>
              <a:rPr lang="en-US" altLang="zh-CN" b="1" smtClean="0">
                <a:solidFill>
                  <a:schemeClr val="accent5">
                    <a:lumMod val="50000"/>
                  </a:schemeClr>
                </a:solidFill>
                <a:latin typeface="微软雅黑" pitchFamily="34" charset="-122"/>
                <a:ea typeface="微软雅黑" pitchFamily="34" charset="-122"/>
              </a:rPr>
              <a:t>Cookie—Cookie</a:t>
            </a:r>
            <a:r>
              <a:rPr lang="zh-CN" altLang="en-US" b="1" smtClean="0">
                <a:solidFill>
                  <a:schemeClr val="accent5">
                    <a:lumMod val="50000"/>
                  </a:schemeClr>
                </a:solidFill>
                <a:latin typeface="微软雅黑" pitchFamily="34" charset="-122"/>
                <a:ea typeface="微软雅黑" pitchFamily="34" charset="-122"/>
              </a:rPr>
              <a:t>属性结构</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我们可以通过打开</a:t>
            </a:r>
            <a:r>
              <a:rPr lang="en-US" altLang="zh-CN" sz="1600" smtClean="0">
                <a:solidFill>
                  <a:schemeClr val="accent5">
                    <a:lumMod val="75000"/>
                  </a:schemeClr>
                </a:solidFill>
                <a:latin typeface="微软雅黑" pitchFamily="34" charset="-122"/>
                <a:ea typeface="微软雅黑" pitchFamily="34" charset="-122"/>
              </a:rPr>
              <a:t>Chrome</a:t>
            </a:r>
            <a:r>
              <a:rPr lang="zh-CN" altLang="en-US" sz="1600" smtClean="0">
                <a:solidFill>
                  <a:schemeClr val="accent5">
                    <a:lumMod val="75000"/>
                  </a:schemeClr>
                </a:solidFill>
                <a:latin typeface="微软雅黑" pitchFamily="34" charset="-122"/>
                <a:ea typeface="微软雅黑" pitchFamily="34" charset="-122"/>
              </a:rPr>
              <a:t>的开发者工具页面来查看网站的</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信息，下面以我们的教务系统为例，当登陆后浏览器保存的</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信息如下：</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注意：其中</a:t>
            </a:r>
            <a:r>
              <a:rPr lang="en-US" altLang="zh-CN" sz="1600" smtClean="0">
                <a:solidFill>
                  <a:schemeClr val="accent5">
                    <a:lumMod val="75000"/>
                  </a:schemeClr>
                </a:solidFill>
                <a:latin typeface="微软雅黑" pitchFamily="34" charset="-122"/>
                <a:ea typeface="微软雅黑" pitchFamily="34" charset="-122"/>
              </a:rPr>
              <a:t>HttpOnly</a:t>
            </a:r>
            <a:r>
              <a:rPr lang="zh-CN" altLang="en-US" sz="1600" smtClean="0">
                <a:solidFill>
                  <a:schemeClr val="accent5">
                    <a:lumMod val="75000"/>
                  </a:schemeClr>
                </a:solidFill>
                <a:latin typeface="微软雅黑" pitchFamily="34" charset="-122"/>
                <a:ea typeface="微软雅黑" pitchFamily="34" charset="-122"/>
              </a:rPr>
              <a:t>字段若是</a:t>
            </a:r>
            <a:r>
              <a:rPr lang="en-US" altLang="zh-CN" sz="1600" smtClean="0">
                <a:solidFill>
                  <a:schemeClr val="accent5">
                    <a:lumMod val="75000"/>
                  </a:schemeClr>
                </a:solidFill>
                <a:latin typeface="微软雅黑" pitchFamily="34" charset="-122"/>
                <a:ea typeface="微软雅黑" pitchFamily="34" charset="-122"/>
              </a:rPr>
              <a:t>True</a:t>
            </a:r>
            <a:r>
              <a:rPr lang="zh-CN" altLang="en-US" sz="1600" smtClean="0">
                <a:solidFill>
                  <a:schemeClr val="accent5">
                    <a:lumMod val="75000"/>
                  </a:schemeClr>
                </a:solidFill>
                <a:latin typeface="微软雅黑" pitchFamily="34" charset="-122"/>
                <a:ea typeface="微软雅黑" pitchFamily="34" charset="-122"/>
              </a:rPr>
              <a:t>，则不能使用</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中的</a:t>
            </a:r>
            <a:r>
              <a:rPr lang="en-US" altLang="zh-CN" sz="1600" smtClean="0">
                <a:solidFill>
                  <a:schemeClr val="accent5">
                    <a:lumMod val="75000"/>
                  </a:schemeClr>
                </a:solidFill>
                <a:latin typeface="微软雅黑" pitchFamily="34" charset="-122"/>
                <a:ea typeface="微软雅黑" pitchFamily="34" charset="-122"/>
              </a:rPr>
              <a:t>document.cookie</a:t>
            </a:r>
            <a:r>
              <a:rPr lang="zh-CN" altLang="en-US" sz="1600" smtClean="0">
                <a:solidFill>
                  <a:schemeClr val="accent5">
                    <a:lumMod val="75000"/>
                  </a:schemeClr>
                </a:solidFill>
                <a:latin typeface="微软雅黑" pitchFamily="34" charset="-122"/>
                <a:ea typeface="微软雅黑" pitchFamily="34" charset="-122"/>
              </a:rPr>
              <a:t>来访问。</a:t>
            </a: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243" y="2306180"/>
            <a:ext cx="6027513" cy="3427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42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p:cTn id="17" dur="500" fill="hold"/>
                                        <p:tgtEl>
                                          <p:spTgt spid="6146"/>
                                        </p:tgtEl>
                                        <p:attrNameLst>
                                          <p:attrName>ppt_w</p:attrName>
                                        </p:attrNameLst>
                                      </p:cBhvr>
                                      <p:tavLst>
                                        <p:tav tm="0">
                                          <p:val>
                                            <p:fltVal val="0"/>
                                          </p:val>
                                        </p:tav>
                                        <p:tav tm="100000">
                                          <p:val>
                                            <p:strVal val="#ppt_w"/>
                                          </p:val>
                                        </p:tav>
                                      </p:tavLst>
                                    </p:anim>
                                    <p:anim calcmode="lin" valueType="num">
                                      <p:cBhvr>
                                        <p:cTn id="18" dur="500" fill="hold"/>
                                        <p:tgtEl>
                                          <p:spTgt spid="6146"/>
                                        </p:tgtEl>
                                        <p:attrNameLst>
                                          <p:attrName>ppt_h</p:attrName>
                                        </p:attrNameLst>
                                      </p:cBhvr>
                                      <p:tavLst>
                                        <p:tav tm="0">
                                          <p:val>
                                            <p:fltVal val="0"/>
                                          </p:val>
                                        </p:tav>
                                        <p:tav tm="100000">
                                          <p:val>
                                            <p:strVal val="#ppt_h"/>
                                          </p:val>
                                        </p:tav>
                                      </p:tavLst>
                                    </p:anim>
                                    <p:animEffect transition="in" filter="fade">
                                      <p:cBhvr>
                                        <p:cTn id="19" dur="500"/>
                                        <p:tgtEl>
                                          <p:spTgt spid="6146"/>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1">
                                            <p:txEl>
                                              <p:pRg st="12" end="12"/>
                                            </p:txEl>
                                          </p:spTgt>
                                        </p:tgtEl>
                                        <p:attrNameLst>
                                          <p:attrName>style.visibility</p:attrName>
                                        </p:attrNameLst>
                                      </p:cBhvr>
                                      <p:to>
                                        <p:strVal val="visible"/>
                                      </p:to>
                                    </p:set>
                                    <p:animEffect transition="in" filter="randombar(horizontal)">
                                      <p:cBhvr>
                                        <p:cTn id="24" dur="500"/>
                                        <p:tgtEl>
                                          <p:spTgt spid="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3970318"/>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代理的基本原理</a:t>
            </a: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对于一些反爬虫措施较高的网站，使用爬虫的过程中会遇到</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被封的情况。之所以被封是因为单个</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的访问频率过高，而被网站服务器侦测到。对此的解决方案是，通过</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代理服务器来代理</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实现</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伪装。</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代理服务器（</a:t>
            </a:r>
            <a:r>
              <a:rPr lang="en-US" altLang="zh-CN" sz="1600" smtClean="0">
                <a:solidFill>
                  <a:schemeClr val="accent5">
                    <a:lumMod val="75000"/>
                  </a:schemeClr>
                </a:solidFill>
                <a:latin typeface="微软雅黑" pitchFamily="34" charset="-122"/>
                <a:ea typeface="微软雅黑" pitchFamily="34" charset="-122"/>
              </a:rPr>
              <a:t>Proxy Server</a:t>
            </a:r>
            <a:r>
              <a:rPr lang="zh-CN" altLang="en-US" sz="1600" smtClean="0">
                <a:solidFill>
                  <a:schemeClr val="accent5">
                    <a:lumMod val="75000"/>
                  </a:schemeClr>
                </a:solidFill>
                <a:latin typeface="微软雅黑" pitchFamily="34" charset="-122"/>
                <a:ea typeface="微软雅黑" pitchFamily="34" charset="-122"/>
              </a:rPr>
              <a:t>）是一个</a:t>
            </a:r>
            <a:r>
              <a:rPr lang="zh-CN" altLang="en-US" sz="1600">
                <a:solidFill>
                  <a:schemeClr val="accent5">
                    <a:lumMod val="75000"/>
                  </a:schemeClr>
                </a:solidFill>
                <a:latin typeface="微软雅黑" pitchFamily="34" charset="-122"/>
                <a:ea typeface="微软雅黑" pitchFamily="34" charset="-122"/>
              </a:rPr>
              <a:t>请求</a:t>
            </a:r>
            <a:r>
              <a:rPr lang="zh-CN" altLang="en-US" sz="1600" smtClean="0">
                <a:solidFill>
                  <a:schemeClr val="accent5">
                    <a:lumMod val="75000"/>
                  </a:schemeClr>
                </a:solidFill>
                <a:latin typeface="微软雅黑" pitchFamily="34" charset="-122"/>
                <a:ea typeface="微软雅黑" pitchFamily="34" charset="-122"/>
              </a:rPr>
              <a:t>访问的中间媒介，其功能就是代理网络用户去取得网络信息。一般的，</a:t>
            </a:r>
            <a:r>
              <a:rPr lang="en-US" altLang="zh-CN" sz="1600" smtClean="0">
                <a:solidFill>
                  <a:schemeClr val="accent5">
                    <a:lumMod val="75000"/>
                  </a:schemeClr>
                </a:solidFill>
                <a:latin typeface="微软雅黑" pitchFamily="34" charset="-122"/>
                <a:ea typeface="微软雅黑" pitchFamily="34" charset="-122"/>
              </a:rPr>
              <a:t>VPN</a:t>
            </a:r>
            <a:r>
              <a:rPr lang="zh-CN" altLang="en-US" sz="1600" smtClean="0">
                <a:solidFill>
                  <a:schemeClr val="accent5">
                    <a:lumMod val="75000"/>
                  </a:schemeClr>
                </a:solidFill>
                <a:latin typeface="微软雅黑" pitchFamily="34" charset="-122"/>
                <a:ea typeface="微软雅黑" pitchFamily="34" charset="-122"/>
              </a:rPr>
              <a:t>服务器就是一个代理服务器。因为某些原因我们无法搜索</a:t>
            </a:r>
            <a:r>
              <a:rPr lang="en-US" altLang="zh-CN" sz="1600" smtClean="0">
                <a:solidFill>
                  <a:schemeClr val="accent5">
                    <a:lumMod val="75000"/>
                  </a:schemeClr>
                </a:solidFill>
                <a:latin typeface="微软雅黑" pitchFamily="34" charset="-122"/>
                <a:ea typeface="微软雅黑" pitchFamily="34" charset="-122"/>
              </a:rPr>
              <a:t>Google</a:t>
            </a:r>
            <a:r>
              <a:rPr lang="zh-CN" altLang="en-US" sz="1600" smtClean="0">
                <a:solidFill>
                  <a:schemeClr val="accent5">
                    <a:lumMod val="75000"/>
                  </a:schemeClr>
                </a:solidFill>
                <a:latin typeface="微软雅黑" pitchFamily="34" charset="-122"/>
                <a:ea typeface="微软雅黑" pitchFamily="34" charset="-122"/>
              </a:rPr>
              <a:t>上的内容，但通过一台可以访问</a:t>
            </a:r>
            <a:r>
              <a:rPr lang="en-US" altLang="zh-CN" sz="1600" smtClean="0">
                <a:solidFill>
                  <a:schemeClr val="accent5">
                    <a:lumMod val="75000"/>
                  </a:schemeClr>
                </a:solidFill>
                <a:latin typeface="微软雅黑" pitchFamily="34" charset="-122"/>
                <a:ea typeface="微软雅黑" pitchFamily="34" charset="-122"/>
              </a:rPr>
              <a:t>Google</a:t>
            </a:r>
            <a:r>
              <a:rPr lang="zh-CN" altLang="en-US" sz="1600" smtClean="0">
                <a:solidFill>
                  <a:schemeClr val="accent5">
                    <a:lumMod val="75000"/>
                  </a:schemeClr>
                </a:solidFill>
                <a:latin typeface="微软雅黑" pitchFamily="34" charset="-122"/>
                <a:ea typeface="微软雅黑" pitchFamily="34" charset="-122"/>
              </a:rPr>
              <a:t>的中间代理服务器来代理我们的请求便可以做到。</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爬虫代理就是使用代理隐藏真实的</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，让服务器误以为是另一个不同的客户端在请求。这样在</a:t>
            </a:r>
            <a:r>
              <a:rPr lang="zh-CN" altLang="en-US" sz="1600" smtClean="0">
                <a:solidFill>
                  <a:schemeClr val="accent5">
                    <a:lumMod val="75000"/>
                  </a:schemeClr>
                </a:solidFill>
                <a:latin typeface="微软雅黑" pitchFamily="34" charset="-122"/>
                <a:ea typeface="微软雅黑" pitchFamily="34" charset="-122"/>
              </a:rPr>
              <a:t>爬取过程</a:t>
            </a:r>
            <a:r>
              <a:rPr lang="zh-CN" altLang="en-US" sz="1600" smtClean="0">
                <a:solidFill>
                  <a:schemeClr val="accent5">
                    <a:lumMod val="75000"/>
                  </a:schemeClr>
                </a:solidFill>
                <a:latin typeface="微软雅黑" pitchFamily="34" charset="-122"/>
                <a:ea typeface="微软雅黑" pitchFamily="34" charset="-122"/>
              </a:rPr>
              <a:t>中不断更换代理，就可轻易越过</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限制的反爬措施。</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91023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flipH="1">
            <a:off x="-2" y="2000240"/>
            <a:ext cx="9143995" cy="2357454"/>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 name="TextBox 1"/>
          <p:cNvSpPr txBox="1">
            <a:spLocks noChangeArrowheads="1"/>
          </p:cNvSpPr>
          <p:nvPr/>
        </p:nvSpPr>
        <p:spPr bwMode="auto">
          <a:xfrm>
            <a:off x="0" y="2701369"/>
            <a:ext cx="8892480" cy="1015663"/>
          </a:xfrm>
          <a:prstGeom prst="rect">
            <a:avLst/>
          </a:prstGeom>
          <a:noFill/>
          <a:ln w="9525">
            <a:noFill/>
            <a:miter lim="800000"/>
            <a:headEnd/>
            <a:tailEnd/>
          </a:ln>
        </p:spPr>
        <p:txBody>
          <a:bodyPr wrap="square">
            <a:spAutoFit/>
          </a:bodyPr>
          <a:lstStyle/>
          <a:p>
            <a:pPr algn="r"/>
            <a:r>
              <a:rPr lang="en-US" altLang="ko-KR" sz="6000" b="1" dirty="0" smtClean="0">
                <a:solidFill>
                  <a:schemeClr val="tx1">
                    <a:lumMod val="75000"/>
                    <a:lumOff val="25000"/>
                  </a:schemeClr>
                </a:solidFill>
                <a:latin typeface="Arial" pitchFamily="34" charset="0"/>
                <a:ea typeface="맑은 고딕" pitchFamily="50" charset="-127"/>
                <a:cs typeface="Arial" pitchFamily="34" charset="0"/>
              </a:rPr>
              <a:t>THANK YOU</a:t>
            </a:r>
          </a:p>
        </p:txBody>
      </p:sp>
      <p:sp>
        <p:nvSpPr>
          <p:cNvPr id="7" name="TextBox 6">
            <a:hlinkClick r:id="rId2"/>
          </p:cNvPr>
          <p:cNvSpPr txBox="1"/>
          <p:nvPr/>
        </p:nvSpPr>
        <p:spPr>
          <a:xfrm>
            <a:off x="0" y="6577300"/>
            <a:ext cx="9144000" cy="215444"/>
          </a:xfrm>
          <a:prstGeom prst="rect">
            <a:avLst/>
          </a:prstGeom>
          <a:noFill/>
        </p:spPr>
        <p:txBody>
          <a:bodyPr wrap="square" rtlCol="0">
            <a:spAutoFit/>
          </a:bodyPr>
          <a:lstStyle/>
          <a:p>
            <a:pPr algn="ctr"/>
            <a:r>
              <a:rPr lang="en-US" altLang="ko-KR" sz="800" dirty="0" smtClean="0">
                <a:solidFill>
                  <a:schemeClr val="tx1">
                    <a:lumMod val="75000"/>
                    <a:lumOff val="25000"/>
                  </a:schemeClr>
                </a:solidFill>
                <a:latin typeface="Arial" pitchFamily="34" charset="0"/>
                <a:cs typeface="Arial" pitchFamily="34" charset="0"/>
              </a:rPr>
              <a:t>ALLPPT.com _ Free PowerPoint Templates, Diagrams and Charts</a:t>
            </a:r>
            <a:endParaRPr lang="ko-KR" altLang="en-US" sz="800"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3935913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764" y="1389422"/>
            <a:ext cx="5644473" cy="4079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205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015663"/>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考核</a:t>
            </a:r>
            <a:r>
              <a:rPr lang="zh-CN" altLang="en-US" b="1">
                <a:solidFill>
                  <a:schemeClr val="accent5">
                    <a:lumMod val="50000"/>
                  </a:schemeClr>
                </a:solidFill>
                <a:latin typeface="微软雅黑" pitchFamily="34" charset="-122"/>
                <a:ea typeface="微软雅黑" pitchFamily="34" charset="-122"/>
              </a:rPr>
              <a:t>形式</a:t>
            </a:r>
          </a:p>
          <a:p>
            <a:pPr>
              <a:lnSpc>
                <a:spcPct val="150000"/>
              </a:lnSpc>
            </a:pPr>
            <a:r>
              <a:rPr lang="zh-CN" altLang="en-US" sz="1600">
                <a:solidFill>
                  <a:schemeClr val="accent5">
                    <a:lumMod val="75000"/>
                  </a:schemeClr>
                </a:solidFill>
                <a:latin typeface="微软雅黑" pitchFamily="34" charset="-122"/>
                <a:ea typeface="微软雅黑" pitchFamily="34" charset="-122"/>
              </a:rPr>
              <a:t>期末成绩 </a:t>
            </a:r>
            <a:r>
              <a:rPr lang="en-US" altLang="zh-CN" sz="160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（不定期考勤点名 </a:t>
            </a:r>
            <a:r>
              <a:rPr lang="en-US" altLang="zh-CN" sz="160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课堂作业成绩 </a:t>
            </a:r>
            <a:r>
              <a:rPr lang="en-US" altLang="zh-CN" sz="160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考卷分数）按比计算</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68564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3970318"/>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使用</a:t>
            </a:r>
            <a:r>
              <a:rPr lang="en-US" altLang="zh-CN" b="1">
                <a:solidFill>
                  <a:schemeClr val="accent5">
                    <a:lumMod val="50000"/>
                  </a:schemeClr>
                </a:solidFill>
                <a:latin typeface="微软雅黑" pitchFamily="34" charset="-122"/>
                <a:ea typeface="微软雅黑" pitchFamily="34" charset="-122"/>
              </a:rPr>
              <a:t>VSCode</a:t>
            </a:r>
            <a:r>
              <a:rPr lang="zh-CN" altLang="en-US" b="1" smtClean="0">
                <a:solidFill>
                  <a:schemeClr val="accent5">
                    <a:lumMod val="50000"/>
                  </a:schemeClr>
                </a:solidFill>
                <a:latin typeface="微软雅黑" pitchFamily="34" charset="-122"/>
                <a:ea typeface="微软雅黑" pitchFamily="34" charset="-122"/>
              </a:rPr>
              <a:t>进行</a:t>
            </a:r>
            <a:r>
              <a:rPr lang="en-US" altLang="zh-CN" b="1">
                <a:solidFill>
                  <a:schemeClr val="accent5">
                    <a:lumMod val="50000"/>
                  </a:schemeClr>
                </a:solidFill>
                <a:latin typeface="微软雅黑" pitchFamily="34" charset="-122"/>
                <a:ea typeface="微软雅黑" pitchFamily="34" charset="-122"/>
              </a:rPr>
              <a:t>Python</a:t>
            </a:r>
            <a:r>
              <a:rPr lang="zh-CN" altLang="en-US" b="1" smtClean="0">
                <a:solidFill>
                  <a:schemeClr val="accent5">
                    <a:lumMod val="50000"/>
                  </a:schemeClr>
                </a:solidFill>
                <a:latin typeface="微软雅黑" pitchFamily="34" charset="-122"/>
                <a:ea typeface="微软雅黑" pitchFamily="34" charset="-122"/>
              </a:rPr>
              <a:t>开发</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Visual </a:t>
            </a:r>
            <a:r>
              <a:rPr lang="en-US" altLang="zh-CN" sz="1600">
                <a:solidFill>
                  <a:schemeClr val="accent5">
                    <a:lumMod val="75000"/>
                  </a:schemeClr>
                </a:solidFill>
                <a:latin typeface="微软雅黑" pitchFamily="34" charset="-122"/>
                <a:ea typeface="微软雅黑" pitchFamily="34" charset="-122"/>
              </a:rPr>
              <a:t>Studio </a:t>
            </a:r>
            <a:r>
              <a:rPr lang="en-US" altLang="zh-CN" sz="1600" smtClean="0">
                <a:solidFill>
                  <a:schemeClr val="accent5">
                    <a:lumMod val="75000"/>
                  </a:schemeClr>
                </a:solidFill>
                <a:latin typeface="微软雅黑" pitchFamily="34" charset="-122"/>
                <a:ea typeface="微软雅黑" pitchFamily="34" charset="-122"/>
              </a:rPr>
              <a:t>Code</a:t>
            </a:r>
            <a:r>
              <a:rPr lang="zh-CN" altLang="en-US" sz="1600" smtClean="0">
                <a:solidFill>
                  <a:schemeClr val="accent5">
                    <a:lumMod val="75000"/>
                  </a:schemeClr>
                </a:solidFill>
                <a:latin typeface="微软雅黑" pitchFamily="34" charset="-122"/>
                <a:ea typeface="微软雅黑" pitchFamily="34" charset="-122"/>
              </a:rPr>
              <a:t>是</a:t>
            </a:r>
            <a:r>
              <a:rPr lang="en-US" altLang="zh-CN" sz="1600">
                <a:solidFill>
                  <a:schemeClr val="accent5">
                    <a:lumMod val="75000"/>
                  </a:schemeClr>
                </a:solidFill>
                <a:latin typeface="微软雅黑" pitchFamily="34" charset="-122"/>
                <a:ea typeface="微软雅黑" pitchFamily="34" charset="-122"/>
              </a:rPr>
              <a:t>Microsoft</a:t>
            </a:r>
            <a:r>
              <a:rPr lang="zh-CN" altLang="en-US" sz="1600">
                <a:solidFill>
                  <a:schemeClr val="accent5">
                    <a:lumMod val="75000"/>
                  </a:schemeClr>
                </a:solidFill>
                <a:latin typeface="微软雅黑" pitchFamily="34" charset="-122"/>
                <a:ea typeface="微软雅黑" pitchFamily="34" charset="-122"/>
              </a:rPr>
              <a:t>为</a:t>
            </a:r>
            <a:r>
              <a:rPr lang="en-US" altLang="zh-CN" sz="1600">
                <a:solidFill>
                  <a:schemeClr val="accent5">
                    <a:lumMod val="75000"/>
                  </a:schemeClr>
                </a:solidFill>
                <a:latin typeface="微软雅黑" pitchFamily="34" charset="-122"/>
                <a:ea typeface="微软雅黑" pitchFamily="34" charset="-122"/>
              </a:rPr>
              <a:t>Windows</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Linux</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macOS</a:t>
            </a:r>
            <a:r>
              <a:rPr lang="zh-CN" altLang="en-US" sz="1600">
                <a:solidFill>
                  <a:schemeClr val="accent5">
                    <a:lumMod val="75000"/>
                  </a:schemeClr>
                </a:solidFill>
                <a:latin typeface="微软雅黑" pitchFamily="34" charset="-122"/>
                <a:ea typeface="微软雅黑" pitchFamily="34" charset="-122"/>
              </a:rPr>
              <a:t>开发的免费源代码编辑器。功能</a:t>
            </a:r>
            <a:r>
              <a:rPr lang="zh-CN" altLang="en-US" sz="1600" smtClean="0">
                <a:solidFill>
                  <a:schemeClr val="accent5">
                    <a:lumMod val="75000"/>
                  </a:schemeClr>
                </a:solidFill>
                <a:latin typeface="微软雅黑" pitchFamily="34" charset="-122"/>
                <a:ea typeface="微软雅黑" pitchFamily="34" charset="-122"/>
              </a:rPr>
              <a:t>包括代码调试、语法突出显示、智能</a:t>
            </a:r>
            <a:r>
              <a:rPr lang="zh-CN" altLang="en-US" sz="1600">
                <a:solidFill>
                  <a:schemeClr val="accent5">
                    <a:lumMod val="75000"/>
                  </a:schemeClr>
                </a:solidFill>
                <a:latin typeface="微软雅黑" pitchFamily="34" charset="-122"/>
                <a:ea typeface="微软雅黑" pitchFamily="34" charset="-122"/>
              </a:rPr>
              <a:t>代码</a:t>
            </a:r>
            <a:r>
              <a:rPr lang="zh-CN" altLang="en-US" sz="1600" smtClean="0">
                <a:solidFill>
                  <a:schemeClr val="accent5">
                    <a:lumMod val="75000"/>
                  </a:schemeClr>
                </a:solidFill>
                <a:latin typeface="微软雅黑" pitchFamily="34" charset="-122"/>
                <a:ea typeface="微软雅黑" pitchFamily="34" charset="-122"/>
              </a:rPr>
              <a:t>完成、代码</a:t>
            </a:r>
            <a:r>
              <a:rPr lang="zh-CN" altLang="en-US" sz="1600">
                <a:solidFill>
                  <a:schemeClr val="accent5">
                    <a:lumMod val="75000"/>
                  </a:schemeClr>
                </a:solidFill>
                <a:latin typeface="微软雅黑" pitchFamily="34" charset="-122"/>
                <a:ea typeface="微软雅黑" pitchFamily="34" charset="-122"/>
              </a:rPr>
              <a:t>重构和嵌入式</a:t>
            </a:r>
            <a:r>
              <a:rPr lang="en-US" altLang="zh-CN" sz="1600">
                <a:solidFill>
                  <a:schemeClr val="accent5">
                    <a:lumMod val="75000"/>
                  </a:schemeClr>
                </a:solidFill>
                <a:latin typeface="微软雅黑" pitchFamily="34" charset="-122"/>
                <a:ea typeface="微软雅黑" pitchFamily="34" charset="-122"/>
              </a:rPr>
              <a:t>Git</a:t>
            </a:r>
            <a:r>
              <a:rPr lang="zh-CN" altLang="en-US" sz="1600">
                <a:solidFill>
                  <a:schemeClr val="accent5">
                    <a:lumMod val="75000"/>
                  </a:schemeClr>
                </a:solidFill>
                <a:latin typeface="微软雅黑" pitchFamily="34" charset="-122"/>
                <a:ea typeface="微软雅黑" pitchFamily="34" charset="-122"/>
              </a:rPr>
              <a:t>的支持。 用户可以更改主题，键盘快捷键，首选项，并安装添加了其他功能的扩展</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zh-CN" altLang="en-US" sz="1600">
              <a:solidFill>
                <a:schemeClr val="accent5">
                  <a:lumMod val="75000"/>
                </a:schemeClr>
              </a:solidFill>
              <a:latin typeface="微软雅黑" pitchFamily="34" charset="-122"/>
              <a:ea typeface="微软雅黑" pitchFamily="34" charset="-122"/>
            </a:endParaRPr>
          </a:p>
          <a:p>
            <a:pPr indent="342900">
              <a:lnSpc>
                <a:spcPct val="150000"/>
              </a:lnSpc>
            </a:pPr>
            <a:r>
              <a:rPr lang="en-US" altLang="zh-CN" sz="1600">
                <a:solidFill>
                  <a:schemeClr val="accent5">
                    <a:lumMod val="75000"/>
                  </a:schemeClr>
                </a:solidFill>
                <a:latin typeface="微软雅黑" pitchFamily="34" charset="-122"/>
                <a:ea typeface="微软雅黑" pitchFamily="34" charset="-122"/>
              </a:rPr>
              <a:t>Visual Studio Code</a:t>
            </a:r>
            <a:r>
              <a:rPr lang="zh-CN" altLang="en-US" sz="1600">
                <a:solidFill>
                  <a:schemeClr val="accent5">
                    <a:lumMod val="75000"/>
                  </a:schemeClr>
                </a:solidFill>
                <a:latin typeface="微软雅黑" pitchFamily="34" charset="-122"/>
                <a:ea typeface="微软雅黑" pitchFamily="34" charset="-122"/>
              </a:rPr>
              <a:t>的源代码来自</a:t>
            </a:r>
            <a:r>
              <a:rPr lang="en-US" altLang="zh-CN" sz="1600">
                <a:solidFill>
                  <a:schemeClr val="accent5">
                    <a:lumMod val="75000"/>
                  </a:schemeClr>
                </a:solidFill>
                <a:latin typeface="微软雅黑" pitchFamily="34" charset="-122"/>
                <a:ea typeface="微软雅黑" pitchFamily="34" charset="-122"/>
              </a:rPr>
              <a:t>Microsoft</a:t>
            </a:r>
            <a:r>
              <a:rPr lang="zh-CN" altLang="en-US" sz="1600">
                <a:solidFill>
                  <a:schemeClr val="accent5">
                    <a:lumMod val="75000"/>
                  </a:schemeClr>
                </a:solidFill>
                <a:latin typeface="微软雅黑" pitchFamily="34" charset="-122"/>
                <a:ea typeface="微软雅黑" pitchFamily="34" charset="-122"/>
              </a:rPr>
              <a:t>的免费开放源代码软件</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项目，该项目是在许可的</a:t>
            </a:r>
            <a:r>
              <a:rPr lang="en-US" altLang="zh-CN" sz="1600">
                <a:solidFill>
                  <a:schemeClr val="accent5">
                    <a:lumMod val="75000"/>
                  </a:schemeClr>
                </a:solidFill>
                <a:latin typeface="微软雅黑" pitchFamily="34" charset="-122"/>
                <a:ea typeface="微软雅黑" pitchFamily="34" charset="-122"/>
              </a:rPr>
              <a:t>Expat</a:t>
            </a:r>
            <a:r>
              <a:rPr lang="zh-CN" altLang="en-US" sz="1600">
                <a:solidFill>
                  <a:schemeClr val="accent5">
                    <a:lumMod val="75000"/>
                  </a:schemeClr>
                </a:solidFill>
                <a:latin typeface="微软雅黑" pitchFamily="34" charset="-122"/>
                <a:ea typeface="微软雅黑" pitchFamily="34" charset="-122"/>
              </a:rPr>
              <a:t>下发布的，但已编译的二进制文件是免费的，可用于任何用途</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VSCode</a:t>
            </a:r>
            <a:r>
              <a:rPr lang="zh-CN" altLang="en-US" sz="1600" smtClean="0">
                <a:solidFill>
                  <a:schemeClr val="accent5">
                    <a:lumMod val="75000"/>
                  </a:schemeClr>
                </a:solidFill>
                <a:latin typeface="微软雅黑" pitchFamily="34" charset="-122"/>
                <a:ea typeface="微软雅黑" pitchFamily="34" charset="-122"/>
              </a:rPr>
              <a:t>社区有很多优秀的插件，从而扩展了对多种开发语言的支持。这里主要介绍下其对</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开发环境的配置（</a:t>
            </a:r>
            <a:r>
              <a:rPr lang="zh-CN" altLang="en-US" sz="1600">
                <a:solidFill>
                  <a:schemeClr val="accent5">
                    <a:lumMod val="75000"/>
                  </a:schemeClr>
                </a:solidFill>
                <a:latin typeface="微软雅黑" pitchFamily="34" charset="-122"/>
                <a:ea typeface="微软雅黑" pitchFamily="34" charset="-122"/>
              </a:rPr>
              <a:t>默认大家已经安装好</a:t>
            </a:r>
            <a:r>
              <a:rPr lang="en-US" altLang="zh-CN" sz="160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环境</a:t>
            </a:r>
            <a:r>
              <a:rPr lang="zh-CN" altLang="en-US" sz="1600" smtClean="0">
                <a:solidFill>
                  <a:schemeClr val="accent5">
                    <a:lumMod val="75000"/>
                  </a:schemeClr>
                </a:solidFill>
                <a:latin typeface="微软雅黑" pitchFamily="34" charset="-122"/>
                <a:ea typeface="微软雅黑" pitchFamily="34" charset="-122"/>
              </a:rPr>
              <a:t>），主要有五个步骤：</a:t>
            </a:r>
            <a:endParaRPr lang="zh-CN" altLang="en-US"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39761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1174100"/>
            <a:ext cx="8208912" cy="3046988"/>
          </a:xfrm>
          <a:prstGeom prst="rect">
            <a:avLst/>
          </a:prstGeom>
          <a:noFill/>
        </p:spPr>
        <p:txBody>
          <a:bodyPr wrap="square" rtlCol="0">
            <a:spAutoFit/>
          </a:bodyPr>
          <a:lstStyle/>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hlinkClick r:id="rId3"/>
              </a:rPr>
              <a:t>下载</a:t>
            </a:r>
            <a:r>
              <a:rPr lang="zh-CN" altLang="en-US" sz="1600" smtClean="0">
                <a:solidFill>
                  <a:schemeClr val="accent5">
                    <a:lumMod val="75000"/>
                  </a:schemeClr>
                </a:solidFill>
                <a:latin typeface="微软雅黑" pitchFamily="34" charset="-122"/>
                <a:ea typeface="微软雅黑" pitchFamily="34" charset="-122"/>
              </a:rPr>
              <a:t>个人电脑</a:t>
            </a:r>
            <a:r>
              <a:rPr lang="zh-CN" altLang="en-US" sz="1600">
                <a:solidFill>
                  <a:schemeClr val="accent5">
                    <a:lumMod val="75000"/>
                  </a:schemeClr>
                </a:solidFill>
                <a:latin typeface="微软雅黑" pitchFamily="34" charset="-122"/>
                <a:ea typeface="微软雅黑" pitchFamily="34" charset="-122"/>
              </a:rPr>
              <a:t>对应的</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版本并安装</a:t>
            </a: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安装</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的</a:t>
            </a:r>
            <a:r>
              <a:rPr lang="en-US" altLang="zh-CN" sz="160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插件</a:t>
            </a: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安装</a:t>
            </a:r>
            <a:r>
              <a:rPr lang="en-US" altLang="zh-CN" sz="1600">
                <a:solidFill>
                  <a:schemeClr val="accent5">
                    <a:lumMod val="75000"/>
                  </a:schemeClr>
                </a:solidFill>
                <a:latin typeface="微软雅黑" pitchFamily="34" charset="-122"/>
                <a:ea typeface="微软雅黑" pitchFamily="34" charset="-122"/>
              </a:rPr>
              <a:t>`flake8`</a:t>
            </a:r>
            <a:r>
              <a:rPr lang="zh-CN" altLang="en-US" sz="1600">
                <a:solidFill>
                  <a:schemeClr val="accent5">
                    <a:lumMod val="75000"/>
                  </a:schemeClr>
                </a:solidFill>
                <a:latin typeface="微软雅黑" pitchFamily="34" charset="-122"/>
                <a:ea typeface="微软雅黑" pitchFamily="34" charset="-122"/>
              </a:rPr>
              <a:t>： </a:t>
            </a:r>
            <a:r>
              <a:rPr lang="en-US" altLang="zh-CN" sz="1600">
                <a:solidFill>
                  <a:schemeClr val="accent5">
                    <a:lumMod val="75000"/>
                  </a:schemeClr>
                </a:solidFill>
                <a:latin typeface="微软雅黑" pitchFamily="34" charset="-122"/>
                <a:ea typeface="微软雅黑" pitchFamily="34" charset="-122"/>
              </a:rPr>
              <a:t>pip3 install flake8</a:t>
            </a:r>
            <a:r>
              <a:rPr lang="zh-CN" altLang="en-US" sz="1600">
                <a:solidFill>
                  <a:schemeClr val="accent5">
                    <a:lumMod val="75000"/>
                  </a:schemeClr>
                </a:solidFill>
                <a:latin typeface="微软雅黑" pitchFamily="34" charset="-122"/>
                <a:ea typeface="微软雅黑" pitchFamily="34" charset="-122"/>
              </a:rPr>
              <a:t>；并在</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配置文件</a:t>
            </a:r>
            <a:r>
              <a:rPr lang="en-US" altLang="zh-CN" sz="1600">
                <a:solidFill>
                  <a:schemeClr val="accent5">
                    <a:lumMod val="75000"/>
                  </a:schemeClr>
                </a:solidFill>
                <a:latin typeface="微软雅黑" pitchFamily="34" charset="-122"/>
                <a:ea typeface="微软雅黑" pitchFamily="34" charset="-122"/>
              </a:rPr>
              <a:t>`settings.json`</a:t>
            </a:r>
            <a:r>
              <a:rPr lang="zh-CN" altLang="en-US" sz="1600">
                <a:solidFill>
                  <a:schemeClr val="accent5">
                    <a:lumMod val="75000"/>
                  </a:schemeClr>
                </a:solidFill>
                <a:latin typeface="微软雅黑" pitchFamily="34" charset="-122"/>
                <a:ea typeface="微软雅黑" pitchFamily="34" charset="-122"/>
              </a:rPr>
              <a:t>中将</a:t>
            </a:r>
            <a:r>
              <a:rPr lang="en-US" altLang="zh-CN" sz="1600">
                <a:solidFill>
                  <a:schemeClr val="accent5">
                    <a:lumMod val="75000"/>
                  </a:schemeClr>
                </a:solidFill>
                <a:latin typeface="微软雅黑" pitchFamily="34" charset="-122"/>
                <a:ea typeface="微软雅黑" pitchFamily="34" charset="-122"/>
              </a:rPr>
              <a:t>`python.linting.flake8Enabled`</a:t>
            </a:r>
            <a:r>
              <a:rPr lang="zh-CN" altLang="en-US" sz="1600">
                <a:solidFill>
                  <a:schemeClr val="accent5">
                    <a:lumMod val="75000"/>
                  </a:schemeClr>
                </a:solidFill>
                <a:latin typeface="微软雅黑" pitchFamily="34" charset="-122"/>
                <a:ea typeface="微软雅黑" pitchFamily="34" charset="-122"/>
              </a:rPr>
              <a:t>设为</a:t>
            </a:r>
            <a:r>
              <a:rPr lang="en-US" altLang="zh-CN" sz="1600">
                <a:solidFill>
                  <a:schemeClr val="accent5">
                    <a:lumMod val="75000"/>
                  </a:schemeClr>
                </a:solidFill>
                <a:latin typeface="微软雅黑" pitchFamily="34" charset="-122"/>
                <a:ea typeface="微软雅黑" pitchFamily="34" charset="-122"/>
              </a:rPr>
              <a:t>`true`</a:t>
            </a: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安装</a:t>
            </a:r>
            <a:r>
              <a:rPr lang="en-US" altLang="zh-CN" sz="1600">
                <a:solidFill>
                  <a:schemeClr val="accent5">
                    <a:lumMod val="75000"/>
                  </a:schemeClr>
                </a:solidFill>
                <a:latin typeface="微软雅黑" pitchFamily="34" charset="-122"/>
                <a:ea typeface="微软雅黑" pitchFamily="34" charset="-122"/>
              </a:rPr>
              <a:t>`yapf`: pip3 install </a:t>
            </a:r>
            <a:r>
              <a:rPr lang="en-US" altLang="zh-CN" sz="1600" smtClean="0">
                <a:solidFill>
                  <a:schemeClr val="accent5">
                    <a:lumMod val="75000"/>
                  </a:schemeClr>
                </a:solidFill>
                <a:latin typeface="微软雅黑" pitchFamily="34" charset="-122"/>
                <a:ea typeface="微软雅黑" pitchFamily="34" charset="-122"/>
              </a:rPr>
              <a:t>yapf</a:t>
            </a:r>
            <a:endParaRPr lang="en-US" altLang="zh-CN"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使用</a:t>
            </a:r>
            <a:r>
              <a:rPr lang="zh-CN" altLang="en-US" sz="1600">
                <a:solidFill>
                  <a:schemeClr val="accent5">
                    <a:lumMod val="75000"/>
                  </a:schemeClr>
                </a:solidFill>
                <a:latin typeface="微软雅黑" pitchFamily="34" charset="-122"/>
                <a:ea typeface="微软雅黑" pitchFamily="34" charset="-122"/>
              </a:rPr>
              <a:t>快捷键</a:t>
            </a:r>
            <a:r>
              <a:rPr lang="en-US" altLang="zh-CN" sz="1600">
                <a:solidFill>
                  <a:schemeClr val="accent5">
                    <a:lumMod val="75000"/>
                  </a:schemeClr>
                </a:solidFill>
                <a:latin typeface="微软雅黑" pitchFamily="34" charset="-122"/>
                <a:ea typeface="微软雅黑" pitchFamily="34" charset="-122"/>
              </a:rPr>
              <a:t>`ctrl + shift + p`</a:t>
            </a:r>
            <a:r>
              <a:rPr lang="zh-CN" altLang="en-US" sz="1600">
                <a:solidFill>
                  <a:schemeClr val="accent5">
                    <a:lumMod val="75000"/>
                  </a:schemeClr>
                </a:solidFill>
                <a:latin typeface="微软雅黑" pitchFamily="34" charset="-122"/>
                <a:ea typeface="微软雅黑" pitchFamily="34" charset="-122"/>
              </a:rPr>
              <a:t>打开命令输入框，搜索</a:t>
            </a:r>
            <a:r>
              <a:rPr lang="en-US" altLang="zh-CN" sz="1600">
                <a:solidFill>
                  <a:schemeClr val="accent5">
                    <a:lumMod val="75000"/>
                  </a:schemeClr>
                </a:solidFill>
                <a:latin typeface="微软雅黑" pitchFamily="34" charset="-122"/>
                <a:ea typeface="微软雅黑" pitchFamily="34" charset="-122"/>
              </a:rPr>
              <a:t>`settings UI`</a:t>
            </a:r>
            <a:r>
              <a:rPr lang="zh-CN" altLang="en-US" sz="1600">
                <a:solidFill>
                  <a:schemeClr val="accent5">
                    <a:lumMod val="75000"/>
                  </a:schemeClr>
                </a:solidFill>
                <a:latin typeface="微软雅黑" pitchFamily="34" charset="-122"/>
                <a:ea typeface="微软雅黑" pitchFamily="34" charset="-122"/>
              </a:rPr>
              <a:t>打开</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配置面板，搜索</a:t>
            </a:r>
            <a:r>
              <a:rPr lang="en-US" altLang="zh-CN" sz="1600">
                <a:solidFill>
                  <a:schemeClr val="accent5">
                    <a:lumMod val="75000"/>
                  </a:schemeClr>
                </a:solidFill>
                <a:latin typeface="微软雅黑" pitchFamily="34" charset="-122"/>
                <a:ea typeface="微软雅黑" pitchFamily="34" charset="-122"/>
              </a:rPr>
              <a:t>`tab size`</a:t>
            </a:r>
            <a:r>
              <a:rPr lang="zh-CN" altLang="en-US" sz="1600">
                <a:solidFill>
                  <a:schemeClr val="accent5">
                    <a:lumMod val="75000"/>
                  </a:schemeClr>
                </a:solidFill>
                <a:latin typeface="微软雅黑" pitchFamily="34" charset="-122"/>
                <a:ea typeface="微软雅黑" pitchFamily="34" charset="-122"/>
              </a:rPr>
              <a:t>，将</a:t>
            </a:r>
            <a:r>
              <a:rPr lang="en-US" altLang="zh-CN" sz="1600">
                <a:solidFill>
                  <a:schemeClr val="accent5">
                    <a:lumMod val="75000"/>
                  </a:schemeClr>
                </a:solidFill>
                <a:latin typeface="微软雅黑" pitchFamily="34" charset="-122"/>
                <a:ea typeface="微软雅黑" pitchFamily="34" charset="-122"/>
              </a:rPr>
              <a:t>`text editor`</a:t>
            </a:r>
            <a:r>
              <a:rPr lang="zh-CN" altLang="en-US" sz="1600">
                <a:solidFill>
                  <a:schemeClr val="accent5">
                    <a:lumMod val="75000"/>
                  </a:schemeClr>
                </a:solidFill>
                <a:latin typeface="微软雅黑" pitchFamily="34" charset="-122"/>
                <a:ea typeface="微软雅黑" pitchFamily="34" charset="-122"/>
              </a:rPr>
              <a:t>项目下的</a:t>
            </a:r>
            <a:r>
              <a:rPr lang="en-US" altLang="zh-CN" sz="1600">
                <a:solidFill>
                  <a:schemeClr val="accent5">
                    <a:lumMod val="75000"/>
                  </a:schemeClr>
                </a:solidFill>
                <a:latin typeface="微软雅黑" pitchFamily="34" charset="-122"/>
                <a:ea typeface="微软雅黑" pitchFamily="34" charset="-122"/>
              </a:rPr>
              <a:t>`Tab Size`</a:t>
            </a:r>
            <a:r>
              <a:rPr lang="zh-CN" altLang="en-US" sz="1600">
                <a:solidFill>
                  <a:schemeClr val="accent5">
                    <a:lumMod val="75000"/>
                  </a:schemeClr>
                </a:solidFill>
                <a:latin typeface="微软雅黑" pitchFamily="34" charset="-122"/>
                <a:ea typeface="微软雅黑" pitchFamily="34" charset="-122"/>
              </a:rPr>
              <a:t>设为</a:t>
            </a:r>
            <a:r>
              <a:rPr lang="en-US" altLang="zh-CN" sz="1600" smtClean="0">
                <a:solidFill>
                  <a:schemeClr val="accent5">
                    <a:lumMod val="75000"/>
                  </a:schemeClr>
                </a:solidFill>
                <a:latin typeface="微软雅黑" pitchFamily="34" charset="-122"/>
                <a:ea typeface="微软雅黑" pitchFamily="34" charset="-122"/>
              </a:rPr>
              <a:t>4</a:t>
            </a:r>
            <a:r>
              <a:rPr lang="zh-CN" altLang="en-US" sz="1600" smtClean="0">
                <a:solidFill>
                  <a:schemeClr val="accent5">
                    <a:lumMod val="75000"/>
                  </a:schemeClr>
                </a:solidFill>
                <a:latin typeface="微软雅黑" pitchFamily="34" charset="-122"/>
                <a:ea typeface="微软雅黑" pitchFamily="34" charset="-122"/>
              </a:rPr>
              <a:t>；搜索</a:t>
            </a:r>
            <a:r>
              <a:rPr lang="en-US" altLang="zh-CN" sz="1600" smtClean="0">
                <a:solidFill>
                  <a:schemeClr val="accent5">
                    <a:lumMod val="75000"/>
                  </a:schemeClr>
                </a:solidFill>
                <a:latin typeface="微软雅黑" pitchFamily="34" charset="-122"/>
                <a:ea typeface="微软雅黑" pitchFamily="34" charset="-122"/>
              </a:rPr>
              <a:t>`python formatting`</a:t>
            </a:r>
            <a:r>
              <a:rPr lang="zh-CN" altLang="en-US" sz="1600" smtClean="0">
                <a:solidFill>
                  <a:schemeClr val="accent5">
                    <a:lumMod val="75000"/>
                  </a:schemeClr>
                </a:solidFill>
                <a:latin typeface="微软雅黑" pitchFamily="34" charset="-122"/>
                <a:ea typeface="微软雅黑" pitchFamily="34" charset="-122"/>
              </a:rPr>
              <a:t>，将</a:t>
            </a:r>
            <a:r>
              <a:rPr lang="en-US" altLang="zh-CN" sz="1600" smtClean="0">
                <a:solidFill>
                  <a:schemeClr val="accent5">
                    <a:lumMod val="75000"/>
                  </a:schemeClr>
                </a:solidFill>
                <a:latin typeface="微软雅黑" pitchFamily="34" charset="-122"/>
                <a:ea typeface="微软雅黑" pitchFamily="34" charset="-122"/>
              </a:rPr>
              <a:t>`Python &gt;formatting: Provider`</a:t>
            </a:r>
            <a:r>
              <a:rPr lang="zh-CN" altLang="en-US" sz="1600" smtClean="0">
                <a:solidFill>
                  <a:schemeClr val="accent5">
                    <a:lumMod val="75000"/>
                  </a:schemeClr>
                </a:solidFill>
                <a:latin typeface="微软雅黑" pitchFamily="34" charset="-122"/>
                <a:ea typeface="微软雅黑" pitchFamily="34" charset="-122"/>
              </a:rPr>
              <a:t>设为</a:t>
            </a:r>
            <a:r>
              <a:rPr lang="en-US" altLang="zh-CN" sz="1600" smtClean="0">
                <a:solidFill>
                  <a:schemeClr val="accent5">
                    <a:lumMod val="75000"/>
                  </a:schemeClr>
                </a:solidFill>
                <a:latin typeface="微软雅黑" pitchFamily="34" charset="-122"/>
                <a:ea typeface="微软雅黑" pitchFamily="34" charset="-122"/>
              </a:rPr>
              <a:t>`yapf`</a:t>
            </a:r>
          </a:p>
        </p:txBody>
      </p:sp>
    </p:spTree>
    <p:extLst>
      <p:ext uri="{BB962C8B-B14F-4D97-AF65-F5344CB8AC3E}">
        <p14:creationId xmlns:p14="http://schemas.microsoft.com/office/powerpoint/2010/main" val="74883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930" y="1204883"/>
            <a:ext cx="2486287" cy="2380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9266" y="1204885"/>
            <a:ext cx="4042777" cy="894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4678" y="4096759"/>
            <a:ext cx="2606789" cy="122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4460" y="2564904"/>
            <a:ext cx="3892388" cy="1814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489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transition="in" filter="fade">
                                      <p:cBhvr>
                                        <p:cTn id="9" dur="500"/>
                                        <p:tgtEl>
                                          <p:spTgt spid="512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123"/>
                                        </p:tgtEl>
                                        <p:attrNameLst>
                                          <p:attrName>style.visibility</p:attrName>
                                        </p:attrNameLst>
                                      </p:cBhvr>
                                      <p:to>
                                        <p:strVal val="visible"/>
                                      </p:to>
                                    </p:set>
                                    <p:anim calcmode="lin" valueType="num">
                                      <p:cBhvr>
                                        <p:cTn id="14" dur="500" fill="hold"/>
                                        <p:tgtEl>
                                          <p:spTgt spid="5123"/>
                                        </p:tgtEl>
                                        <p:attrNameLst>
                                          <p:attrName>ppt_w</p:attrName>
                                        </p:attrNameLst>
                                      </p:cBhvr>
                                      <p:tavLst>
                                        <p:tav tm="0">
                                          <p:val>
                                            <p:fltVal val="0"/>
                                          </p:val>
                                        </p:tav>
                                        <p:tav tm="100000">
                                          <p:val>
                                            <p:strVal val="#ppt_w"/>
                                          </p:val>
                                        </p:tav>
                                      </p:tavLst>
                                    </p:anim>
                                    <p:anim calcmode="lin" valueType="num">
                                      <p:cBhvr>
                                        <p:cTn id="15" dur="500" fill="hold"/>
                                        <p:tgtEl>
                                          <p:spTgt spid="5123"/>
                                        </p:tgtEl>
                                        <p:attrNameLst>
                                          <p:attrName>ppt_h</p:attrName>
                                        </p:attrNameLst>
                                      </p:cBhvr>
                                      <p:tavLst>
                                        <p:tav tm="0">
                                          <p:val>
                                            <p:fltVal val="0"/>
                                          </p:val>
                                        </p:tav>
                                        <p:tav tm="100000">
                                          <p:val>
                                            <p:strVal val="#ppt_h"/>
                                          </p:val>
                                        </p:tav>
                                      </p:tavLst>
                                    </p:anim>
                                    <p:animEffect transition="in" filter="fade">
                                      <p:cBhvr>
                                        <p:cTn id="16" dur="500"/>
                                        <p:tgtEl>
                                          <p:spTgt spid="512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124"/>
                                        </p:tgtEl>
                                        <p:attrNameLst>
                                          <p:attrName>style.visibility</p:attrName>
                                        </p:attrNameLst>
                                      </p:cBhvr>
                                      <p:to>
                                        <p:strVal val="visible"/>
                                      </p:to>
                                    </p:set>
                                    <p:anim calcmode="lin" valueType="num">
                                      <p:cBhvr>
                                        <p:cTn id="21" dur="500" fill="hold"/>
                                        <p:tgtEl>
                                          <p:spTgt spid="5124"/>
                                        </p:tgtEl>
                                        <p:attrNameLst>
                                          <p:attrName>ppt_w</p:attrName>
                                        </p:attrNameLst>
                                      </p:cBhvr>
                                      <p:tavLst>
                                        <p:tav tm="0">
                                          <p:val>
                                            <p:fltVal val="0"/>
                                          </p:val>
                                        </p:tav>
                                        <p:tav tm="100000">
                                          <p:val>
                                            <p:strVal val="#ppt_w"/>
                                          </p:val>
                                        </p:tav>
                                      </p:tavLst>
                                    </p:anim>
                                    <p:anim calcmode="lin" valueType="num">
                                      <p:cBhvr>
                                        <p:cTn id="22" dur="500" fill="hold"/>
                                        <p:tgtEl>
                                          <p:spTgt spid="5124"/>
                                        </p:tgtEl>
                                        <p:attrNameLst>
                                          <p:attrName>ppt_h</p:attrName>
                                        </p:attrNameLst>
                                      </p:cBhvr>
                                      <p:tavLst>
                                        <p:tav tm="0">
                                          <p:val>
                                            <p:fltVal val="0"/>
                                          </p:val>
                                        </p:tav>
                                        <p:tav tm="100000">
                                          <p:val>
                                            <p:strVal val="#ppt_h"/>
                                          </p:val>
                                        </p:tav>
                                      </p:tavLst>
                                    </p:anim>
                                    <p:animEffect transition="in" filter="fade">
                                      <p:cBhvr>
                                        <p:cTn id="23" dur="500"/>
                                        <p:tgtEl>
                                          <p:spTgt spid="512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125"/>
                                        </p:tgtEl>
                                        <p:attrNameLst>
                                          <p:attrName>style.visibility</p:attrName>
                                        </p:attrNameLst>
                                      </p:cBhvr>
                                      <p:to>
                                        <p:strVal val="visible"/>
                                      </p:to>
                                    </p:set>
                                    <p:anim calcmode="lin" valueType="num">
                                      <p:cBhvr>
                                        <p:cTn id="28" dur="500" fill="hold"/>
                                        <p:tgtEl>
                                          <p:spTgt spid="5125"/>
                                        </p:tgtEl>
                                        <p:attrNameLst>
                                          <p:attrName>ppt_w</p:attrName>
                                        </p:attrNameLst>
                                      </p:cBhvr>
                                      <p:tavLst>
                                        <p:tav tm="0">
                                          <p:val>
                                            <p:fltVal val="0"/>
                                          </p:val>
                                        </p:tav>
                                        <p:tav tm="100000">
                                          <p:val>
                                            <p:strVal val="#ppt_w"/>
                                          </p:val>
                                        </p:tav>
                                      </p:tavLst>
                                    </p:anim>
                                    <p:anim calcmode="lin" valueType="num">
                                      <p:cBhvr>
                                        <p:cTn id="29" dur="500" fill="hold"/>
                                        <p:tgtEl>
                                          <p:spTgt spid="5125"/>
                                        </p:tgtEl>
                                        <p:attrNameLst>
                                          <p:attrName>ppt_h</p:attrName>
                                        </p:attrNameLst>
                                      </p:cBhvr>
                                      <p:tavLst>
                                        <p:tav tm="0">
                                          <p:val>
                                            <p:fltVal val="0"/>
                                          </p:val>
                                        </p:tav>
                                        <p:tav tm="100000">
                                          <p:val>
                                            <p:strVal val="#ppt_h"/>
                                          </p:val>
                                        </p:tav>
                                      </p:tavLst>
                                    </p:anim>
                                    <p:animEffect transition="in" filter="fade">
                                      <p:cBhvr>
                                        <p:cTn id="30"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1754326"/>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使用</a:t>
            </a:r>
            <a:r>
              <a:rPr lang="en-US" altLang="zh-CN" b="1">
                <a:solidFill>
                  <a:schemeClr val="accent5">
                    <a:lumMod val="50000"/>
                  </a:schemeClr>
                </a:solidFill>
                <a:latin typeface="微软雅黑" pitchFamily="34" charset="-122"/>
                <a:ea typeface="微软雅黑" pitchFamily="34" charset="-122"/>
              </a:rPr>
              <a:t>VSCode</a:t>
            </a:r>
            <a:r>
              <a:rPr lang="zh-CN" altLang="en-US" b="1">
                <a:solidFill>
                  <a:schemeClr val="accent5">
                    <a:lumMod val="50000"/>
                  </a:schemeClr>
                </a:solidFill>
                <a:latin typeface="微软雅黑" pitchFamily="34" charset="-122"/>
                <a:ea typeface="微软雅黑" pitchFamily="34" charset="-122"/>
              </a:rPr>
              <a:t>编写</a:t>
            </a:r>
            <a:r>
              <a:rPr lang="en-US" altLang="zh-CN" b="1">
                <a:solidFill>
                  <a:schemeClr val="accent5">
                    <a:lumMod val="50000"/>
                  </a:schemeClr>
                </a:solidFill>
                <a:latin typeface="微软雅黑" pitchFamily="34" charset="-122"/>
                <a:ea typeface="微软雅黑" pitchFamily="34" charset="-122"/>
              </a:rPr>
              <a:t>Python</a:t>
            </a:r>
            <a:r>
              <a:rPr lang="zh-CN" altLang="en-US" b="1">
                <a:solidFill>
                  <a:schemeClr val="accent5">
                    <a:lumMod val="50000"/>
                  </a:schemeClr>
                </a:solidFill>
                <a:latin typeface="微软雅黑" pitchFamily="34" charset="-122"/>
                <a:ea typeface="微软雅黑" pitchFamily="34" charset="-122"/>
              </a:rPr>
              <a:t>程序</a:t>
            </a:r>
          </a:p>
          <a:p>
            <a:pPr indent="342900">
              <a:lnSpc>
                <a:spcPct val="150000"/>
              </a:lnSpc>
            </a:pPr>
            <a:r>
              <a:rPr lang="zh-CN" altLang="en-US" sz="1600" b="1" smtClean="0">
                <a:solidFill>
                  <a:schemeClr val="accent5">
                    <a:lumMod val="75000"/>
                  </a:schemeClr>
                </a:solidFill>
                <a:latin typeface="微软雅黑" pitchFamily="34" charset="-122"/>
                <a:ea typeface="微软雅黑" pitchFamily="34" charset="-122"/>
              </a:rPr>
              <a:t>例</a:t>
            </a:r>
            <a:r>
              <a:rPr lang="en-US" altLang="zh-CN" sz="1600" smtClean="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有两个向量</a:t>
            </a:r>
            <a:r>
              <a:rPr lang="en-US" altLang="zh-CN" sz="1600">
                <a:solidFill>
                  <a:schemeClr val="accent5">
                    <a:lumMod val="75000"/>
                  </a:schemeClr>
                </a:solidFill>
                <a:latin typeface="微软雅黑" pitchFamily="34" charset="-122"/>
                <a:ea typeface="微软雅黑" pitchFamily="34" charset="-122"/>
              </a:rPr>
              <a:t>a</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b</a:t>
            </a:r>
            <a:r>
              <a:rPr lang="zh-CN" altLang="en-US" sz="1600">
                <a:solidFill>
                  <a:schemeClr val="accent5">
                    <a:lumMod val="75000"/>
                  </a:schemeClr>
                </a:solidFill>
                <a:latin typeface="微软雅黑" pitchFamily="34" charset="-122"/>
                <a:ea typeface="微软雅黑" pitchFamily="34" charset="-122"/>
              </a:rPr>
              <a:t>，其中</a:t>
            </a:r>
            <a:r>
              <a:rPr lang="en-US" altLang="zh-CN" sz="1600">
                <a:solidFill>
                  <a:schemeClr val="accent5">
                    <a:lumMod val="75000"/>
                  </a:schemeClr>
                </a:solidFill>
                <a:latin typeface="微软雅黑" pitchFamily="34" charset="-122"/>
                <a:ea typeface="微软雅黑" pitchFamily="34" charset="-122"/>
              </a:rPr>
              <a:t>a</a:t>
            </a:r>
            <a:r>
              <a:rPr lang="zh-CN" altLang="en-US" sz="1600">
                <a:solidFill>
                  <a:schemeClr val="accent5">
                    <a:lumMod val="75000"/>
                  </a:schemeClr>
                </a:solidFill>
                <a:latin typeface="微软雅黑" pitchFamily="34" charset="-122"/>
                <a:ea typeface="微软雅黑" pitchFamily="34" charset="-122"/>
              </a:rPr>
              <a:t>保存的是</a:t>
            </a:r>
            <a:r>
              <a:rPr lang="en-US" altLang="zh-CN" sz="1600">
                <a:solidFill>
                  <a:schemeClr val="accent5">
                    <a:lumMod val="75000"/>
                  </a:schemeClr>
                </a:solidFill>
                <a:latin typeface="微软雅黑" pitchFamily="34" charset="-122"/>
                <a:ea typeface="微软雅黑" pitchFamily="34" charset="-122"/>
              </a:rPr>
              <a:t>(0 ~ n-1)</a:t>
            </a:r>
            <a:r>
              <a:rPr lang="zh-CN" altLang="en-US" sz="1600">
                <a:solidFill>
                  <a:schemeClr val="accent5">
                    <a:lumMod val="75000"/>
                  </a:schemeClr>
                </a:solidFill>
                <a:latin typeface="微软雅黑" pitchFamily="34" charset="-122"/>
                <a:ea typeface="微软雅黑" pitchFamily="34" charset="-122"/>
              </a:rPr>
              <a:t>的</a:t>
            </a:r>
            <a:r>
              <a:rPr lang="en-US" altLang="zh-CN" sz="1600">
                <a:solidFill>
                  <a:schemeClr val="accent5">
                    <a:lumMod val="75000"/>
                  </a:schemeClr>
                </a:solidFill>
                <a:latin typeface="微软雅黑" pitchFamily="34" charset="-122"/>
                <a:ea typeface="微软雅黑" pitchFamily="34" charset="-122"/>
              </a:rPr>
              <a:t>2</a:t>
            </a:r>
            <a:r>
              <a:rPr lang="zh-CN" altLang="en-US" sz="1600">
                <a:solidFill>
                  <a:schemeClr val="accent5">
                    <a:lumMod val="75000"/>
                  </a:schemeClr>
                </a:solidFill>
                <a:latin typeface="微软雅黑" pitchFamily="34" charset="-122"/>
                <a:ea typeface="微软雅黑" pitchFamily="34" charset="-122"/>
              </a:rPr>
              <a:t>次幂，</a:t>
            </a:r>
            <a:r>
              <a:rPr lang="en-US" altLang="zh-CN" sz="1600">
                <a:solidFill>
                  <a:schemeClr val="accent5">
                    <a:lumMod val="75000"/>
                  </a:schemeClr>
                </a:solidFill>
                <a:latin typeface="微软雅黑" pitchFamily="34" charset="-122"/>
                <a:ea typeface="微软雅黑" pitchFamily="34" charset="-122"/>
              </a:rPr>
              <a:t>b</a:t>
            </a:r>
            <a:r>
              <a:rPr lang="zh-CN" altLang="en-US" sz="1600">
                <a:solidFill>
                  <a:schemeClr val="accent5">
                    <a:lumMod val="75000"/>
                  </a:schemeClr>
                </a:solidFill>
                <a:latin typeface="微软雅黑" pitchFamily="34" charset="-122"/>
                <a:ea typeface="微软雅黑" pitchFamily="34" charset="-122"/>
              </a:rPr>
              <a:t>保存的</a:t>
            </a:r>
            <a:r>
              <a:rPr lang="zh-CN" altLang="en-US" sz="1600" smtClean="0">
                <a:solidFill>
                  <a:schemeClr val="accent5">
                    <a:lumMod val="75000"/>
                  </a:schemeClr>
                </a:solidFill>
                <a:latin typeface="微软雅黑" pitchFamily="34" charset="-122"/>
                <a:ea typeface="微软雅黑" pitchFamily="34" charset="-122"/>
              </a:rPr>
              <a:t>是</a:t>
            </a:r>
            <a:r>
              <a:rPr lang="en-US" altLang="zh-CN" sz="1600" smtClean="0">
                <a:solidFill>
                  <a:schemeClr val="accent5">
                    <a:lumMod val="75000"/>
                  </a:schemeClr>
                </a:solidFill>
                <a:latin typeface="微软雅黑" pitchFamily="34" charset="-122"/>
                <a:ea typeface="微软雅黑" pitchFamily="34" charset="-122"/>
              </a:rPr>
              <a:t>(0 </a:t>
            </a:r>
            <a:r>
              <a:rPr lang="en-US" altLang="zh-CN" sz="1600">
                <a:solidFill>
                  <a:schemeClr val="accent5">
                    <a:lumMod val="75000"/>
                  </a:schemeClr>
                </a:solidFill>
                <a:latin typeface="微软雅黑" pitchFamily="34" charset="-122"/>
                <a:ea typeface="微软雅黑" pitchFamily="34" charset="-122"/>
              </a:rPr>
              <a:t>~ </a:t>
            </a:r>
            <a:r>
              <a:rPr lang="en-US" altLang="zh-CN" sz="1600" smtClean="0">
                <a:solidFill>
                  <a:schemeClr val="accent5">
                    <a:lumMod val="75000"/>
                  </a:schemeClr>
                </a:solidFill>
                <a:latin typeface="微软雅黑" pitchFamily="34" charset="-122"/>
                <a:ea typeface="微软雅黑" pitchFamily="34" charset="-122"/>
              </a:rPr>
              <a:t>n)</a:t>
            </a:r>
            <a:r>
              <a:rPr lang="zh-CN" altLang="en-US" sz="1600" smtClean="0">
                <a:solidFill>
                  <a:schemeClr val="accent5">
                    <a:lumMod val="75000"/>
                  </a:schemeClr>
                </a:solidFill>
                <a:latin typeface="微软雅黑" pitchFamily="34" charset="-122"/>
                <a:ea typeface="微软雅黑" pitchFamily="34" charset="-122"/>
              </a:rPr>
              <a:t>的</a:t>
            </a:r>
            <a:r>
              <a:rPr lang="en-US" altLang="zh-CN" sz="1600">
                <a:solidFill>
                  <a:schemeClr val="accent5">
                    <a:lumMod val="75000"/>
                  </a:schemeClr>
                </a:solidFill>
                <a:latin typeface="微软雅黑" pitchFamily="34" charset="-122"/>
                <a:ea typeface="微软雅黑" pitchFamily="34" charset="-122"/>
              </a:rPr>
              <a:t>3</a:t>
            </a:r>
            <a:r>
              <a:rPr lang="zh-CN" altLang="en-US" sz="1600">
                <a:solidFill>
                  <a:schemeClr val="accent5">
                    <a:lumMod val="75000"/>
                  </a:schemeClr>
                </a:solidFill>
                <a:latin typeface="微软雅黑" pitchFamily="34" charset="-122"/>
                <a:ea typeface="微软雅黑" pitchFamily="34" charset="-122"/>
              </a:rPr>
              <a:t>次幂；求</a:t>
            </a:r>
            <a:r>
              <a:rPr lang="en-US" altLang="zh-CN" sz="1600">
                <a:solidFill>
                  <a:schemeClr val="accent5">
                    <a:lumMod val="75000"/>
                  </a:schemeClr>
                </a:solidFill>
                <a:latin typeface="微软雅黑" pitchFamily="34" charset="-122"/>
                <a:ea typeface="微软雅黑" pitchFamily="34" charset="-122"/>
              </a:rPr>
              <a:t>a</a:t>
            </a:r>
            <a:r>
              <a:rPr lang="zh-CN" altLang="en-US" sz="1600">
                <a:solidFill>
                  <a:schemeClr val="accent5">
                    <a:lumMod val="75000"/>
                  </a:schemeClr>
                </a:solidFill>
                <a:latin typeface="微软雅黑" pitchFamily="34" charset="-122"/>
                <a:ea typeface="微软雅黑" pitchFamily="34" charset="-122"/>
              </a:rPr>
              <a:t>与</a:t>
            </a:r>
            <a:r>
              <a:rPr lang="en-US" altLang="zh-CN" sz="1600">
                <a:solidFill>
                  <a:schemeClr val="accent5">
                    <a:lumMod val="75000"/>
                  </a:schemeClr>
                </a:solidFill>
                <a:latin typeface="微软雅黑" pitchFamily="34" charset="-122"/>
                <a:ea typeface="微软雅黑" pitchFamily="34" charset="-122"/>
              </a:rPr>
              <a:t>b</a:t>
            </a:r>
            <a:r>
              <a:rPr lang="zh-CN" altLang="en-US" sz="1600">
                <a:solidFill>
                  <a:schemeClr val="accent5">
                    <a:lumMod val="75000"/>
                  </a:schemeClr>
                </a:solidFill>
                <a:latin typeface="微软雅黑" pitchFamily="34" charset="-122"/>
                <a:ea typeface="微软雅黑" pitchFamily="34" charset="-122"/>
              </a:rPr>
              <a:t>的向量积</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这里我们使用两种方式实现：</a:t>
            </a:r>
            <a:endParaRPr lang="zh-CN" altLang="en-US" sz="1600">
              <a:solidFill>
                <a:schemeClr val="accent5">
                  <a:lumMod val="75000"/>
                </a:schemeClr>
              </a:solidFill>
              <a:latin typeface="微软雅黑" pitchFamily="34" charset="-122"/>
              <a:ea typeface="微软雅黑" pitchFamily="34" charset="-122"/>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287520"/>
            <a:ext cx="3006651" cy="402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67544" y="2604309"/>
            <a:ext cx="2952328" cy="1938992"/>
          </a:xfrm>
          <a:prstGeom prst="rect">
            <a:avLst/>
          </a:prstGeom>
          <a:noFill/>
        </p:spPr>
        <p:txBody>
          <a:bodyPr wrap="square" rtlCol="0">
            <a:spAutoFit/>
          </a:bodyPr>
          <a:lstStyle/>
          <a:p>
            <a:pPr indent="342900">
              <a:lnSpc>
                <a:spcPct val="150000"/>
              </a:lnSpc>
            </a:pPr>
            <a:r>
              <a:rPr lang="zh-CN" altLang="en-US" sz="1600">
                <a:solidFill>
                  <a:schemeClr val="accent5">
                    <a:lumMod val="75000"/>
                  </a:schemeClr>
                </a:solidFill>
                <a:latin typeface="微软雅黑" pitchFamily="34" charset="-122"/>
                <a:ea typeface="微软雅黑" pitchFamily="34" charset="-122"/>
              </a:rPr>
              <a:t>从执行</a:t>
            </a:r>
            <a:r>
              <a:rPr lang="zh-CN" altLang="en-US" sz="1600" smtClean="0">
                <a:solidFill>
                  <a:schemeClr val="accent5">
                    <a:lumMod val="75000"/>
                  </a:schemeClr>
                </a:solidFill>
                <a:latin typeface="微软雅黑" pitchFamily="34" charset="-122"/>
                <a:ea typeface="微软雅黑" pitchFamily="34" charset="-122"/>
              </a:rPr>
              <a:t>结果可以看出，当</a:t>
            </a:r>
            <a:r>
              <a:rPr lang="en-US" altLang="zh-CN" sz="1600" smtClean="0">
                <a:solidFill>
                  <a:schemeClr val="accent5">
                    <a:lumMod val="75000"/>
                  </a:schemeClr>
                </a:solidFill>
                <a:latin typeface="微软雅黑" pitchFamily="34" charset="-122"/>
                <a:ea typeface="微软雅黑" pitchFamily="34" charset="-122"/>
              </a:rPr>
              <a:t>n</a:t>
            </a:r>
            <a:r>
              <a:rPr lang="zh-CN" altLang="en-US" sz="1600" smtClean="0">
                <a:solidFill>
                  <a:schemeClr val="accent5">
                    <a:lumMod val="75000"/>
                  </a:schemeClr>
                </a:solidFill>
                <a:latin typeface="微软雅黑" pitchFamily="34" charset="-122"/>
                <a:ea typeface="微软雅黑" pitchFamily="34" charset="-122"/>
              </a:rPr>
              <a:t>较大时，使用</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库时程序运行的性能远超过直接手写。这也说明，</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库底层做了很多的性能优化工作。</a:t>
            </a:r>
            <a:endParaRPr lang="zh-CN" altLang="en-US"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78941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3076"/>
                                        </p:tgtEl>
                                        <p:attrNameLst>
                                          <p:attrName>style.visibility</p:attrName>
                                        </p:attrNameLst>
                                      </p:cBhvr>
                                      <p:to>
                                        <p:strVal val="visible"/>
                                      </p:to>
                                    </p:set>
                                    <p:anim calcmode="lin" valueType="num">
                                      <p:cBhvr>
                                        <p:cTn id="22" dur="500" fill="hold"/>
                                        <p:tgtEl>
                                          <p:spTgt spid="3076"/>
                                        </p:tgtEl>
                                        <p:attrNameLst>
                                          <p:attrName>ppt_w</p:attrName>
                                        </p:attrNameLst>
                                      </p:cBhvr>
                                      <p:tavLst>
                                        <p:tav tm="0">
                                          <p:val>
                                            <p:fltVal val="0"/>
                                          </p:val>
                                        </p:tav>
                                        <p:tav tm="100000">
                                          <p:val>
                                            <p:strVal val="#ppt_w"/>
                                          </p:val>
                                        </p:tav>
                                      </p:tavLst>
                                    </p:anim>
                                    <p:anim calcmode="lin" valueType="num">
                                      <p:cBhvr>
                                        <p:cTn id="23" dur="500" fill="hold"/>
                                        <p:tgtEl>
                                          <p:spTgt spid="3076"/>
                                        </p:tgtEl>
                                        <p:attrNameLst>
                                          <p:attrName>ppt_h</p:attrName>
                                        </p:attrNameLst>
                                      </p:cBhvr>
                                      <p:tavLst>
                                        <p:tav tm="0">
                                          <p:val>
                                            <p:fltVal val="0"/>
                                          </p:val>
                                        </p:tav>
                                        <p:tav tm="100000">
                                          <p:val>
                                            <p:strVal val="#ppt_h"/>
                                          </p:val>
                                        </p:tav>
                                      </p:tavLst>
                                    </p:anim>
                                    <p:animEffect transition="in" filter="fade">
                                      <p:cBhvr>
                                        <p:cTn id="24" dur="500"/>
                                        <p:tgtEl>
                                          <p:spTgt spid="307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randombar(horizontal)">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1505</TotalTime>
  <Words>2726</Words>
  <Application>Microsoft Office PowerPoint</Application>
  <PresentationFormat>全屏显示(4:3)</PresentationFormat>
  <Paragraphs>169</Paragraphs>
  <Slides>36</Slides>
  <Notes>31</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Office 테마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Gray-leaf-PowerPoint-Templates-Design-pptx</dc:title>
  <dc:creator>ALLPPT.COM</dc:creator>
  <cp:lastModifiedBy>Vector</cp:lastModifiedBy>
  <cp:revision>360</cp:revision>
  <dcterms:created xsi:type="dcterms:W3CDTF">2012-06-16T23:27:00Z</dcterms:created>
  <dcterms:modified xsi:type="dcterms:W3CDTF">2020-09-24T07:44:18Z</dcterms:modified>
</cp:coreProperties>
</file>