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7" r:id="rId3"/>
    <p:sldId id="261" r:id="rId4"/>
    <p:sldId id="260" r:id="rId5"/>
    <p:sldId id="262" r:id="rId6"/>
    <p:sldId id="264" r:id="rId7"/>
    <p:sldId id="269" r:id="rId8"/>
    <p:sldId id="268" r:id="rId9"/>
    <p:sldId id="265" r:id="rId10"/>
    <p:sldId id="270" r:id="rId11"/>
    <p:sldId id="271" r:id="rId12"/>
    <p:sldId id="272" r:id="rId13"/>
    <p:sldId id="273" r:id="rId14"/>
    <p:sldId id="274" r:id="rId15"/>
    <p:sldId id="275" r:id="rId16"/>
    <p:sldId id="276" r:id="rId17"/>
    <p:sldId id="277" r:id="rId18"/>
    <p:sldId id="279" r:id="rId19"/>
    <p:sldId id="281" r:id="rId20"/>
    <p:sldId id="282" r:id="rId21"/>
    <p:sldId id="283" r:id="rId22"/>
    <p:sldId id="284" r:id="rId23"/>
    <p:sldId id="285" r:id="rId24"/>
    <p:sldId id="287" r:id="rId25"/>
    <p:sldId id="288" r:id="rId26"/>
    <p:sldId id="289" r:id="rId27"/>
    <p:sldId id="290" r:id="rId28"/>
    <p:sldId id="291" r:id="rId29"/>
    <p:sldId id="292" r:id="rId30"/>
    <p:sldId id="293" r:id="rId31"/>
    <p:sldId id="294" r:id="rId32"/>
    <p:sldId id="295" r:id="rId33"/>
    <p:sldId id="296" r:id="rId34"/>
    <p:sldId id="299" r:id="rId35"/>
    <p:sldId id="298" r:id="rId36"/>
    <p:sldId id="300" r:id="rId37"/>
    <p:sldId id="301" r:id="rId38"/>
    <p:sldId id="302" r:id="rId39"/>
    <p:sldId id="303" r:id="rId40"/>
    <p:sldId id="304" r:id="rId41"/>
    <p:sldId id="306" r:id="rId42"/>
    <p:sldId id="305" r:id="rId43"/>
    <p:sldId id="307" r:id="rId44"/>
    <p:sldId id="308" r:id="rId45"/>
    <p:sldId id="309" r:id="rId46"/>
    <p:sldId id="310" r:id="rId47"/>
    <p:sldId id="324" r:id="rId48"/>
    <p:sldId id="325" r:id="rId49"/>
    <p:sldId id="315" r:id="rId50"/>
    <p:sldId id="321" r:id="rId51"/>
    <p:sldId id="319" r:id="rId52"/>
    <p:sldId id="323" r:id="rId53"/>
    <p:sldId id="317" r:id="rId54"/>
    <p:sldId id="318" r:id="rId55"/>
    <p:sldId id="320" r:id="rId56"/>
    <p:sldId id="322" r:id="rId57"/>
    <p:sldId id="326" r:id="rId58"/>
    <p:sldId id="328" r:id="rId59"/>
    <p:sldId id="329" r:id="rId60"/>
    <p:sldId id="330" r:id="rId61"/>
    <p:sldId id="331" r:id="rId62"/>
    <p:sldId id="334" r:id="rId63"/>
    <p:sldId id="332" r:id="rId64"/>
    <p:sldId id="333" r:id="rId65"/>
    <p:sldId id="335" r:id="rId66"/>
    <p:sldId id="336" r:id="rId67"/>
    <p:sldId id="337" r:id="rId68"/>
    <p:sldId id="339" r:id="rId69"/>
    <p:sldId id="338" r:id="rId70"/>
    <p:sldId id="340" r:id="rId71"/>
    <p:sldId id="259" r:id="rId72"/>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18" autoAdjust="0"/>
    <p:restoredTop sz="94660"/>
  </p:normalViewPr>
  <p:slideViewPr>
    <p:cSldViewPr>
      <p:cViewPr>
        <p:scale>
          <a:sx n="70" d="100"/>
          <a:sy n="70" d="100"/>
        </p:scale>
        <p:origin x="-546" y="-2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9BB65A-9694-4378-BFCD-AAC1A36774CD}" type="datetimeFigureOut">
              <a:rPr lang="zh-CN" altLang="en-US" smtClean="0"/>
              <a:t>2020/10/15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61C4C-4C18-4A01-AD54-50B462009B3C}" type="slidenum">
              <a:rPr lang="zh-CN" altLang="en-US" smtClean="0"/>
              <a:t>‹#›</a:t>
            </a:fld>
            <a:endParaRPr lang="zh-CN" altLang="en-US"/>
          </a:p>
        </p:txBody>
      </p:sp>
    </p:spTree>
    <p:extLst>
      <p:ext uri="{BB962C8B-B14F-4D97-AF65-F5344CB8AC3E}">
        <p14:creationId xmlns:p14="http://schemas.microsoft.com/office/powerpoint/2010/main" val="2215424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a:t>
            </a:fld>
            <a:endParaRPr lang="zh-CN" altLang="en-US"/>
          </a:p>
        </p:txBody>
      </p:sp>
    </p:spTree>
    <p:extLst>
      <p:ext uri="{BB962C8B-B14F-4D97-AF65-F5344CB8AC3E}">
        <p14:creationId xmlns:p14="http://schemas.microsoft.com/office/powerpoint/2010/main" val="3379401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14</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15</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16</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20</a:t>
            </a:fld>
            <a:endParaRPr lang="zh-CN" altLang="en-US"/>
          </a:p>
        </p:txBody>
      </p:sp>
    </p:spTree>
    <p:extLst>
      <p:ext uri="{BB962C8B-B14F-4D97-AF65-F5344CB8AC3E}">
        <p14:creationId xmlns:p14="http://schemas.microsoft.com/office/powerpoint/2010/main" val="3379401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23</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6</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24</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25</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26</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30</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33</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34</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35</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36</a:t>
            </a:fld>
            <a:endParaRPr lang="zh-CN" altLang="en-US"/>
          </a:p>
        </p:txBody>
      </p:sp>
    </p:spTree>
    <p:extLst>
      <p:ext uri="{BB962C8B-B14F-4D97-AF65-F5344CB8AC3E}">
        <p14:creationId xmlns:p14="http://schemas.microsoft.com/office/powerpoint/2010/main" val="33794013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40</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43</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44</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45</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46</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50</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51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52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53</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54</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55</a:t>
            </a:fld>
            <a:endParaRPr lang="zh-CN" altLang="en-US"/>
          </a:p>
        </p:txBody>
      </p:sp>
    </p:spTree>
    <p:extLst>
      <p:ext uri="{BB962C8B-B14F-4D97-AF65-F5344CB8AC3E}">
        <p14:creationId xmlns:p14="http://schemas.microsoft.com/office/powerpoint/2010/main" val="33794013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56</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57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58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59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60</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61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62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63</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10</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64</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65</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66</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67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68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69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70</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13</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gif"/></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ProgrammingTeaching/Python-Web-Crawler"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6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de.visualstudio.com/#alt-downloa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직사각형 3"/>
          <p:cNvSpPr/>
          <p:nvPr/>
        </p:nvSpPr>
        <p:spPr>
          <a:xfrm flipH="1">
            <a:off x="-1" y="2420888"/>
            <a:ext cx="9143995" cy="2016224"/>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 name="TextBox 1"/>
          <p:cNvSpPr txBox="1">
            <a:spLocks noChangeArrowheads="1"/>
          </p:cNvSpPr>
          <p:nvPr/>
        </p:nvSpPr>
        <p:spPr bwMode="auto">
          <a:xfrm>
            <a:off x="0" y="2805316"/>
            <a:ext cx="8748464" cy="769441"/>
          </a:xfrm>
          <a:prstGeom prst="rect">
            <a:avLst/>
          </a:prstGeom>
          <a:noFill/>
          <a:ln w="9525">
            <a:noFill/>
            <a:miter lim="800000"/>
            <a:headEnd/>
            <a:tailEnd/>
          </a:ln>
        </p:spPr>
        <p:txBody>
          <a:bodyPr wrap="square">
            <a:spAutoFit/>
          </a:bodyPr>
          <a:lstStyle/>
          <a:p>
            <a:pPr algn="r"/>
            <a:r>
              <a:rPr lang="zh-CN" altLang="en-US" sz="4400" b="1" smtClean="0">
                <a:solidFill>
                  <a:schemeClr val="accent5">
                    <a:lumMod val="50000"/>
                  </a:schemeClr>
                </a:solidFill>
                <a:latin typeface="微软雅黑" pitchFamily="34" charset="-122"/>
                <a:ea typeface="微软雅黑" pitchFamily="34" charset="-122"/>
                <a:cs typeface="Arial" pitchFamily="34" charset="0"/>
              </a:rPr>
              <a:t>数据采集与网路爬虫</a:t>
            </a:r>
            <a:endParaRPr lang="en-US" altLang="ko-KR" sz="4400" b="1" dirty="0">
              <a:solidFill>
                <a:schemeClr val="accent5">
                  <a:lumMod val="50000"/>
                </a:schemeClr>
              </a:solidFill>
              <a:latin typeface="微软雅黑" pitchFamily="34" charset="-122"/>
              <a:ea typeface="微软雅黑" pitchFamily="34" charset="-122"/>
              <a:cs typeface="Arial" pitchFamily="34" charset="0"/>
            </a:endParaRPr>
          </a:p>
        </p:txBody>
      </p:sp>
      <p:sp>
        <p:nvSpPr>
          <p:cNvPr id="8" name="TextBox 7"/>
          <p:cNvSpPr txBox="1"/>
          <p:nvPr/>
        </p:nvSpPr>
        <p:spPr>
          <a:xfrm>
            <a:off x="0" y="3573016"/>
            <a:ext cx="8710812" cy="369332"/>
          </a:xfrm>
          <a:prstGeom prst="rect">
            <a:avLst/>
          </a:prstGeom>
          <a:noFill/>
        </p:spPr>
        <p:txBody>
          <a:bodyPr wrap="square">
            <a:spAutoFit/>
          </a:bodyPr>
          <a:lstStyle/>
          <a:p>
            <a:pPr algn="r" fontAlgn="auto">
              <a:spcBef>
                <a:spcPts val="0"/>
              </a:spcBef>
              <a:spcAft>
                <a:spcPts val="0"/>
              </a:spcAft>
              <a:defRPr/>
            </a:pPr>
            <a:r>
              <a:rPr kumimoji="0" lang="en-US" altLang="ko-KR" b="1" smtClean="0">
                <a:solidFill>
                  <a:schemeClr val="accent5">
                    <a:lumMod val="50000"/>
                  </a:schemeClr>
                </a:solidFill>
                <a:latin typeface="微软雅黑" pitchFamily="34" charset="-122"/>
                <a:ea typeface="微软雅黑" pitchFamily="34" charset="-122"/>
                <a:cs typeface="Arial" pitchFamily="34" charset="0"/>
              </a:rPr>
              <a:t>Python </a:t>
            </a:r>
            <a:r>
              <a:rPr kumimoji="0" lang="en-US" altLang="zh-CN" b="1" smtClean="0">
                <a:solidFill>
                  <a:schemeClr val="accent5">
                    <a:lumMod val="50000"/>
                  </a:schemeClr>
                </a:solidFill>
                <a:latin typeface="微软雅黑" pitchFamily="34" charset="-122"/>
                <a:ea typeface="微软雅黑" pitchFamily="34" charset="-122"/>
                <a:cs typeface="Arial" pitchFamily="34" charset="0"/>
              </a:rPr>
              <a:t>Web Crawler</a:t>
            </a:r>
            <a:endParaRPr kumimoji="0" lang="en-US" altLang="ko-KR" b="1" dirty="0">
              <a:solidFill>
                <a:schemeClr val="accent5">
                  <a:lumMod val="50000"/>
                </a:schemeClr>
              </a:solidFill>
              <a:latin typeface="微软雅黑" pitchFamily="34" charset="-122"/>
              <a:ea typeface="微软雅黑" pitchFamily="34"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384995"/>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网络爬虫是什么？</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网络</a:t>
            </a:r>
            <a:r>
              <a:rPr lang="zh-CN" altLang="en-US" sz="1600">
                <a:solidFill>
                  <a:schemeClr val="accent5">
                    <a:lumMod val="75000"/>
                  </a:schemeClr>
                </a:solidFill>
                <a:latin typeface="微软雅黑" pitchFamily="34" charset="-122"/>
                <a:ea typeface="微软雅黑" pitchFamily="34" charset="-122"/>
              </a:rPr>
              <a:t>爬虫</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web </a:t>
            </a:r>
            <a:r>
              <a:rPr lang="en-US" altLang="zh-CN" sz="1600">
                <a:solidFill>
                  <a:schemeClr val="accent5">
                    <a:lumMod val="75000"/>
                  </a:schemeClr>
                </a:solidFill>
                <a:latin typeface="微软雅黑" pitchFamily="34" charset="-122"/>
                <a:ea typeface="微软雅黑" pitchFamily="34" charset="-122"/>
              </a:rPr>
              <a:t>crawler</a:t>
            </a:r>
            <a:r>
              <a:rPr lang="zh-CN" altLang="en-US" sz="1600">
                <a:solidFill>
                  <a:schemeClr val="accent5">
                    <a:lumMod val="75000"/>
                  </a:schemeClr>
                </a:solidFill>
                <a:latin typeface="微软雅黑" pitchFamily="34" charset="-122"/>
                <a:ea typeface="微软雅黑" pitchFamily="34" charset="-122"/>
              </a:rPr>
              <a:t>），也叫网络蜘蛛（</a:t>
            </a:r>
            <a:r>
              <a:rPr lang="en-US" altLang="zh-CN" sz="1600">
                <a:solidFill>
                  <a:schemeClr val="accent5">
                    <a:lumMod val="75000"/>
                  </a:schemeClr>
                </a:solidFill>
                <a:latin typeface="微软雅黑" pitchFamily="34" charset="-122"/>
                <a:ea typeface="微软雅黑" pitchFamily="34" charset="-122"/>
              </a:rPr>
              <a:t>spider</a:t>
            </a:r>
            <a:r>
              <a:rPr lang="zh-CN" altLang="en-US" sz="1600">
                <a:solidFill>
                  <a:schemeClr val="accent5">
                    <a:lumMod val="75000"/>
                  </a:schemeClr>
                </a:solidFill>
                <a:latin typeface="微软雅黑" pitchFamily="34" charset="-122"/>
                <a:ea typeface="微软雅黑" pitchFamily="34" charset="-122"/>
              </a:rPr>
              <a:t>），是一种用来自动浏览万维网的网络机器人。其目的一般为编纂网络索引</a:t>
            </a:r>
            <a:r>
              <a:rPr lang="zh-CN" altLang="en-US" sz="1600" smtClean="0">
                <a:solidFill>
                  <a:schemeClr val="accent5">
                    <a:lumMod val="75000"/>
                  </a:schemeClr>
                </a:solidFill>
                <a:latin typeface="微软雅黑" pitchFamily="34" charset="-122"/>
                <a:ea typeface="微软雅黑" pitchFamily="34" charset="-122"/>
              </a:rPr>
              <a:t>。</a:t>
            </a:r>
            <a:endParaRPr lang="zh-CN" altLang="en-US" sz="1600">
              <a:solidFill>
                <a:schemeClr val="accent5">
                  <a:lumMod val="75000"/>
                </a:schemeClr>
              </a:solidFill>
              <a:latin typeface="微软雅黑" pitchFamily="34" charset="-122"/>
              <a:ea typeface="微软雅黑" pitchFamily="34" charset="-122"/>
            </a:endParaRPr>
          </a:p>
        </p:txBody>
      </p:sp>
      <p:pic>
        <p:nvPicPr>
          <p:cNvPr id="3074" name="Picture 2" descr="https://www.pcquest.com/wp-content/uploads/2016/06/google-xml-sitemap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887" y="2420888"/>
            <a:ext cx="408622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68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 calcmode="lin" valueType="num">
                                      <p:cBhvr>
                                        <p:cTn id="17" dur="500" fill="hold"/>
                                        <p:tgtEl>
                                          <p:spTgt spid="3074"/>
                                        </p:tgtEl>
                                        <p:attrNameLst>
                                          <p:attrName>ppt_w</p:attrName>
                                        </p:attrNameLst>
                                      </p:cBhvr>
                                      <p:tavLst>
                                        <p:tav tm="0">
                                          <p:val>
                                            <p:fltVal val="0"/>
                                          </p:val>
                                        </p:tav>
                                        <p:tav tm="100000">
                                          <p:val>
                                            <p:strVal val="#ppt_w"/>
                                          </p:val>
                                        </p:tav>
                                      </p:tavLst>
                                    </p:anim>
                                    <p:anim calcmode="lin" valueType="num">
                                      <p:cBhvr>
                                        <p:cTn id="18" dur="500" fill="hold"/>
                                        <p:tgtEl>
                                          <p:spTgt spid="3074"/>
                                        </p:tgtEl>
                                        <p:attrNameLst>
                                          <p:attrName>ppt_h</p:attrName>
                                        </p:attrNameLst>
                                      </p:cBhvr>
                                      <p:tavLst>
                                        <p:tav tm="0">
                                          <p:val>
                                            <p:fltVal val="0"/>
                                          </p:val>
                                        </p:tav>
                                        <p:tav tm="100000">
                                          <p:val>
                                            <p:strVal val="#ppt_h"/>
                                          </p:val>
                                        </p:tav>
                                      </p:tavLst>
                                    </p:anim>
                                    <p:animEffect transition="in" filter="fade">
                                      <p:cBhvr>
                                        <p:cTn id="1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231654"/>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网络爬虫能做什么？</a:t>
            </a:r>
            <a:endParaRPr lang="zh-CN" altLang="en-US" b="1">
              <a:solidFill>
                <a:schemeClr val="accent5">
                  <a:lumMod val="50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smtClean="0">
                <a:solidFill>
                  <a:schemeClr val="accent5">
                    <a:lumMod val="75000"/>
                  </a:schemeClr>
                </a:solidFill>
                <a:latin typeface="微软雅黑" pitchFamily="34" charset="-122"/>
                <a:ea typeface="微软雅黑" pitchFamily="34" charset="-122"/>
              </a:rPr>
              <a:t>通过爬取网站的</a:t>
            </a:r>
            <a:r>
              <a:rPr lang="en-US" altLang="zh-CN" sz="1600" smtClean="0">
                <a:solidFill>
                  <a:schemeClr val="accent5">
                    <a:lumMod val="75000"/>
                  </a:schemeClr>
                </a:solidFill>
                <a:latin typeface="微软雅黑" pitchFamily="34" charset="-122"/>
                <a:ea typeface="微软雅黑" pitchFamily="34" charset="-122"/>
              </a:rPr>
              <a:t>Web</a:t>
            </a:r>
            <a:r>
              <a:rPr lang="zh-CN" altLang="en-US" sz="1600" smtClean="0">
                <a:solidFill>
                  <a:schemeClr val="accent5">
                    <a:lumMod val="75000"/>
                  </a:schemeClr>
                </a:solidFill>
                <a:latin typeface="微软雅黑" pitchFamily="34" charset="-122"/>
                <a:ea typeface="微软雅黑" pitchFamily="34" charset="-122"/>
              </a:rPr>
              <a:t>页面建立该网站的索引为搜索引擎提供支持。</a:t>
            </a:r>
            <a:endParaRPr lang="en-US" altLang="zh-CN" sz="1600" smtClean="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smtClean="0">
                <a:solidFill>
                  <a:schemeClr val="accent5">
                    <a:lumMod val="75000"/>
                  </a:schemeClr>
                </a:solidFill>
                <a:latin typeface="微软雅黑" pitchFamily="34" charset="-122"/>
                <a:ea typeface="微软雅黑" pitchFamily="34" charset="-122"/>
              </a:rPr>
              <a:t>按照指定规则采集互联网上有效的数据资源，最终保存到数据库中，形成一个数据收集平台。</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爬虫</a:t>
            </a:r>
            <a:r>
              <a:rPr lang="zh-CN" altLang="en-US" sz="1600">
                <a:solidFill>
                  <a:schemeClr val="accent5">
                    <a:lumMod val="75000"/>
                  </a:schemeClr>
                </a:solidFill>
                <a:latin typeface="微软雅黑" pitchFamily="34" charset="-122"/>
                <a:ea typeface="微软雅黑" pitchFamily="34" charset="-122"/>
              </a:rPr>
              <a:t>访问网站的过程会消耗目标系统</a:t>
            </a:r>
            <a:r>
              <a:rPr lang="zh-CN" altLang="en-US" sz="1600" smtClean="0">
                <a:solidFill>
                  <a:schemeClr val="accent5">
                    <a:lumMod val="75000"/>
                  </a:schemeClr>
                </a:solidFill>
                <a:latin typeface="微软雅黑" pitchFamily="34" charset="-122"/>
                <a:ea typeface="微软雅黑" pitchFamily="34" charset="-122"/>
              </a:rPr>
              <a:t>资源，不少</a:t>
            </a:r>
            <a:r>
              <a:rPr lang="zh-CN" altLang="en-US" sz="1600">
                <a:solidFill>
                  <a:schemeClr val="accent5">
                    <a:lumMod val="75000"/>
                  </a:schemeClr>
                </a:solidFill>
                <a:latin typeface="微软雅黑" pitchFamily="34" charset="-122"/>
                <a:ea typeface="微软雅黑" pitchFamily="34" charset="-122"/>
              </a:rPr>
              <a:t>网络系统并不默许爬虫工作。因此在访问大量页面时，爬虫需要考虑到规划、负载，还需要讲“礼貌”</a:t>
            </a:r>
            <a:r>
              <a:rPr lang="zh-CN" altLang="en-US" sz="1600" smtClean="0">
                <a:solidFill>
                  <a:schemeClr val="accent5">
                    <a:lumMod val="75000"/>
                  </a:schemeClr>
                </a:solidFill>
                <a:latin typeface="微软雅黑" pitchFamily="34" charset="-122"/>
                <a:ea typeface="微软雅黑" pitchFamily="34" charset="-122"/>
              </a:rPr>
              <a:t>。不</a:t>
            </a:r>
            <a:r>
              <a:rPr lang="zh-CN" altLang="en-US" sz="1600">
                <a:solidFill>
                  <a:schemeClr val="accent5">
                    <a:lumMod val="75000"/>
                  </a:schemeClr>
                </a:solidFill>
                <a:latin typeface="微软雅黑" pitchFamily="34" charset="-122"/>
                <a:ea typeface="微软雅黑" pitchFamily="34" charset="-122"/>
              </a:rPr>
              <a:t>愿意被爬虫访问、被爬虫主人知晓的公开站点可以使用</a:t>
            </a:r>
            <a:r>
              <a:rPr lang="en-US" altLang="zh-CN" sz="1600">
                <a:solidFill>
                  <a:schemeClr val="accent5">
                    <a:lumMod val="75000"/>
                  </a:schemeClr>
                </a:solidFill>
                <a:latin typeface="微软雅黑" pitchFamily="34" charset="-122"/>
                <a:ea typeface="微软雅黑" pitchFamily="34" charset="-122"/>
              </a:rPr>
              <a:t>robots.txt</a:t>
            </a:r>
            <a:r>
              <a:rPr lang="zh-CN" altLang="en-US" sz="1600">
                <a:solidFill>
                  <a:schemeClr val="accent5">
                    <a:lumMod val="75000"/>
                  </a:schemeClr>
                </a:solidFill>
                <a:latin typeface="微软雅黑" pitchFamily="34" charset="-122"/>
                <a:ea typeface="微软雅黑" pitchFamily="34" charset="-122"/>
              </a:rPr>
              <a:t>文件之类的方法避免访问。这个文件可以要求机器人只对网站的一部分进行索引，或完全不作处理</a:t>
            </a:r>
            <a:r>
              <a:rPr lang="zh-CN" altLang="en-US" sz="1600" smtClean="0">
                <a:solidFill>
                  <a:schemeClr val="accent5">
                    <a:lumMod val="75000"/>
                  </a:schemeClr>
                </a:solidFill>
                <a:latin typeface="微软雅黑" pitchFamily="34" charset="-122"/>
                <a:ea typeface="微软雅黑" pitchFamily="34" charset="-122"/>
              </a:rPr>
              <a:t>。</a:t>
            </a:r>
            <a:endParaRPr lang="zh-CN" altLang="en-US" sz="1600">
              <a:solidFill>
                <a:schemeClr val="accent5">
                  <a:lumMod val="75000"/>
                </a:schemeClr>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7" y="4253653"/>
            <a:ext cx="2568327" cy="994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638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4098"/>
                                        </p:tgtEl>
                                        <p:attrNameLst>
                                          <p:attrName>style.visibility</p:attrName>
                                        </p:attrNameLst>
                                      </p:cBhvr>
                                      <p:to>
                                        <p:strVal val="visible"/>
                                      </p:to>
                                    </p:set>
                                    <p:anim calcmode="lin" valueType="num">
                                      <p:cBhvr>
                                        <p:cTn id="27" dur="500" fill="hold"/>
                                        <p:tgtEl>
                                          <p:spTgt spid="4098"/>
                                        </p:tgtEl>
                                        <p:attrNameLst>
                                          <p:attrName>ppt_w</p:attrName>
                                        </p:attrNameLst>
                                      </p:cBhvr>
                                      <p:tavLst>
                                        <p:tav tm="0">
                                          <p:val>
                                            <p:fltVal val="0"/>
                                          </p:val>
                                        </p:tav>
                                        <p:tav tm="100000">
                                          <p:val>
                                            <p:strVal val="#ppt_w"/>
                                          </p:val>
                                        </p:tav>
                                      </p:tavLst>
                                    </p:anim>
                                    <p:anim calcmode="lin" valueType="num">
                                      <p:cBhvr>
                                        <p:cTn id="28" dur="500" fill="hold"/>
                                        <p:tgtEl>
                                          <p:spTgt spid="4098"/>
                                        </p:tgtEl>
                                        <p:attrNameLst>
                                          <p:attrName>ppt_h</p:attrName>
                                        </p:attrNameLst>
                                      </p:cBhvr>
                                      <p:tavLst>
                                        <p:tav tm="0">
                                          <p:val>
                                            <p:fltVal val="0"/>
                                          </p:val>
                                        </p:tav>
                                        <p:tav tm="100000">
                                          <p:val>
                                            <p:strVal val="#ppt_h"/>
                                          </p:val>
                                        </p:tav>
                                      </p:tavLst>
                                    </p:anim>
                                    <p:animEffect transition="in" filter="fade">
                                      <p:cBhvr>
                                        <p:cTn id="2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046988"/>
          </a:xfrm>
          <a:prstGeom prst="rect">
            <a:avLst/>
          </a:prstGeom>
          <a:noFill/>
        </p:spPr>
        <p:txBody>
          <a:bodyPr wrap="square" rtlCol="0">
            <a:spAutoFit/>
          </a:bodyPr>
          <a:lstStyle/>
          <a:p>
            <a:pPr>
              <a:lnSpc>
                <a:spcPct val="200000"/>
              </a:lnSpc>
              <a:tabLst>
                <a:tab pos="3603625" algn="l"/>
              </a:tabLst>
            </a:pPr>
            <a:r>
              <a:rPr lang="zh-CN" altLang="en-US" b="1" smtClean="0">
                <a:solidFill>
                  <a:schemeClr val="accent5">
                    <a:lumMod val="50000"/>
                  </a:schemeClr>
                </a:solidFill>
                <a:latin typeface="微软雅黑" pitchFamily="34" charset="-122"/>
                <a:ea typeface="微软雅黑" pitchFamily="34" charset="-122"/>
              </a:rPr>
              <a:t>网络爬虫不能做什么</a:t>
            </a:r>
            <a:endParaRPr lang="en-US" altLang="zh-CN" b="1" smtClean="0">
              <a:solidFill>
                <a:schemeClr val="accent5">
                  <a:lumMod val="50000"/>
                </a:schemeClr>
              </a:solidFill>
              <a:latin typeface="微软雅黑" pitchFamily="34" charset="-122"/>
              <a:ea typeface="微软雅黑" pitchFamily="34" charset="-122"/>
            </a:endParaRPr>
          </a:p>
          <a:p>
            <a:pPr>
              <a:lnSpc>
                <a:spcPct val="200000"/>
              </a:lnSpc>
            </a:pPr>
            <a:r>
              <a:rPr lang="zh-CN" altLang="en-US" smtClean="0">
                <a:solidFill>
                  <a:schemeClr val="accent5">
                    <a:lumMod val="75000"/>
                  </a:schemeClr>
                </a:solidFill>
                <a:latin typeface="微软雅黑" pitchFamily="34" charset="-122"/>
                <a:ea typeface="微软雅黑" pitchFamily="34" charset="-122"/>
              </a:rPr>
              <a:t>以下行为是法律法规所禁止的：</a:t>
            </a:r>
            <a:endParaRPr lang="zh-CN" altLang="en-US" b="1" smtClean="0">
              <a:solidFill>
                <a:schemeClr val="accent5">
                  <a:lumMod val="50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a:solidFill>
                  <a:schemeClr val="accent5">
                    <a:lumMod val="75000"/>
                  </a:schemeClr>
                </a:solidFill>
                <a:latin typeface="微软雅黑" pitchFamily="34" charset="-122"/>
                <a:ea typeface="微软雅黑" pitchFamily="34" charset="-122"/>
              </a:rPr>
              <a:t>为违法违规组织提供爬虫相关服务（验证码识别服务贩卖、</a:t>
            </a:r>
            <a:r>
              <a:rPr lang="en-US" altLang="zh-CN" sz="1600">
                <a:solidFill>
                  <a:schemeClr val="accent5">
                    <a:lumMod val="75000"/>
                  </a:schemeClr>
                </a:solidFill>
                <a:latin typeface="微软雅黑" pitchFamily="34" charset="-122"/>
                <a:ea typeface="微软雅黑" pitchFamily="34" charset="-122"/>
              </a:rPr>
              <a:t>SEO……</a:t>
            </a:r>
            <a:r>
              <a:rPr lang="zh-CN" altLang="en-US" sz="160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endParaRPr lang="en-US" altLang="zh-CN" sz="160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a:solidFill>
                  <a:schemeClr val="accent5">
                    <a:lumMod val="75000"/>
                  </a:schemeClr>
                </a:solidFill>
                <a:latin typeface="微软雅黑" pitchFamily="34" charset="-122"/>
                <a:ea typeface="微软雅黑" pitchFamily="34" charset="-122"/>
              </a:rPr>
              <a:t>个人隐私数据抓取与贩卖</a:t>
            </a:r>
            <a:endParaRPr lang="en-US" altLang="zh-CN" sz="160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endParaRPr lang="en-US" altLang="zh-CN" sz="160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a:solidFill>
                  <a:schemeClr val="accent5">
                    <a:lumMod val="75000"/>
                  </a:schemeClr>
                </a:solidFill>
                <a:latin typeface="微软雅黑" pitchFamily="34" charset="-122"/>
                <a:ea typeface="微软雅黑" pitchFamily="34" charset="-122"/>
              </a:rPr>
              <a:t>利用无版权的商业数据</a:t>
            </a:r>
            <a:r>
              <a:rPr lang="zh-CN" altLang="en-US" sz="1600" smtClean="0">
                <a:solidFill>
                  <a:schemeClr val="accent5">
                    <a:lumMod val="75000"/>
                  </a:schemeClr>
                </a:solidFill>
                <a:latin typeface="微软雅黑" pitchFamily="34" charset="-122"/>
                <a:ea typeface="微软雅黑" pitchFamily="34" charset="-122"/>
              </a:rPr>
              <a:t>获利</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3683" y="2504792"/>
            <a:ext cx="4489102" cy="3372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67544" y="3928988"/>
            <a:ext cx="2952328" cy="2308324"/>
          </a:xfrm>
          <a:prstGeom prst="rect">
            <a:avLst/>
          </a:prstGeom>
          <a:noFill/>
        </p:spPr>
        <p:txBody>
          <a:bodyPr wrap="square" rtlCol="0">
            <a:spAutoFit/>
          </a:bodyPr>
          <a:lstStyle/>
          <a:p>
            <a:pPr>
              <a:lnSpc>
                <a:spcPct val="150000"/>
              </a:lnSpc>
            </a:pPr>
            <a:r>
              <a:rPr lang="zh-CN" altLang="en-US" sz="1600">
                <a:solidFill>
                  <a:schemeClr val="accent5">
                    <a:lumMod val="75000"/>
                  </a:schemeClr>
                </a:solidFill>
                <a:latin typeface="微软雅黑" pitchFamily="34" charset="-122"/>
                <a:ea typeface="微软雅黑" pitchFamily="34" charset="-122"/>
              </a:rPr>
              <a:t>爬虫的大规模使用，与</a:t>
            </a:r>
            <a:r>
              <a:rPr lang="en-US" altLang="zh-CN" sz="1600">
                <a:solidFill>
                  <a:schemeClr val="accent5">
                    <a:lumMod val="75000"/>
                  </a:schemeClr>
                </a:solidFill>
                <a:latin typeface="微软雅黑" pitchFamily="34" charset="-122"/>
                <a:ea typeface="微软雅黑" pitchFamily="34" charset="-122"/>
              </a:rPr>
              <a:t>DDOS</a:t>
            </a:r>
            <a:r>
              <a:rPr lang="zh-CN" altLang="en-US" sz="1600">
                <a:solidFill>
                  <a:schemeClr val="accent5">
                    <a:lumMod val="75000"/>
                  </a:schemeClr>
                </a:solidFill>
                <a:latin typeface="微软雅黑" pitchFamily="34" charset="-122"/>
                <a:ea typeface="微软雅黑" pitchFamily="34" charset="-122"/>
              </a:rPr>
              <a:t>攻击无异，会降低网站的运行效率，</a:t>
            </a:r>
            <a:r>
              <a:rPr lang="zh-CN" altLang="en-US" sz="1600" smtClean="0">
                <a:solidFill>
                  <a:schemeClr val="accent5">
                    <a:lumMod val="75000"/>
                  </a:schemeClr>
                </a:solidFill>
                <a:latin typeface="微软雅黑" pitchFamily="34" charset="-122"/>
                <a:ea typeface="微软雅黑" pitchFamily="34" charset="-122"/>
              </a:rPr>
              <a:t>法律上会</a:t>
            </a:r>
            <a:r>
              <a:rPr lang="zh-CN" altLang="en-US" sz="1600">
                <a:solidFill>
                  <a:schemeClr val="accent5">
                    <a:lumMod val="75000"/>
                  </a:schemeClr>
                </a:solidFill>
                <a:latin typeface="微软雅黑" pitchFamily="34" charset="-122"/>
                <a:ea typeface="微软雅黑" pitchFamily="34" charset="-122"/>
              </a:rPr>
              <a:t>以非法侵害计算机系统罪论处</a:t>
            </a:r>
            <a:r>
              <a:rPr lang="zh-CN" altLang="en-US" sz="1600" smtClean="0">
                <a:solidFill>
                  <a:schemeClr val="accent5">
                    <a:lumMod val="75000"/>
                  </a:schemeClr>
                </a:solidFill>
                <a:latin typeface="微软雅黑" pitchFamily="34" charset="-122"/>
                <a:ea typeface="微软雅黑" pitchFamily="34" charset="-122"/>
              </a:rPr>
              <a:t>。就如简历</a:t>
            </a:r>
            <a:r>
              <a:rPr lang="zh-CN" altLang="en-US" sz="1600">
                <a:solidFill>
                  <a:schemeClr val="accent5">
                    <a:lumMod val="75000"/>
                  </a:schemeClr>
                </a:solidFill>
                <a:latin typeface="微软雅黑" pitchFamily="34" charset="-122"/>
                <a:ea typeface="微软雅黑" pitchFamily="34" charset="-122"/>
              </a:rPr>
              <a:t>大数据公司“巧达科技”</a:t>
            </a:r>
            <a:r>
              <a:rPr lang="zh-CN" altLang="en-US" sz="1600" smtClean="0">
                <a:solidFill>
                  <a:schemeClr val="accent5">
                    <a:lumMod val="75000"/>
                  </a:schemeClr>
                </a:solidFill>
                <a:latin typeface="微软雅黑" pitchFamily="34" charset="-122"/>
                <a:ea typeface="微软雅黑" pitchFamily="34" charset="-122"/>
              </a:rPr>
              <a:t>被警方一锅端，进去的都是开发。</a:t>
            </a:r>
            <a:endParaRPr lang="zh-CN" altLang="en-US"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1798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028"/>
                                        </p:tgtEl>
                                        <p:attrNameLst>
                                          <p:attrName>style.visibility</p:attrName>
                                        </p:attrNameLst>
                                      </p:cBhvr>
                                      <p:to>
                                        <p:strVal val="visible"/>
                                      </p:to>
                                    </p:set>
                                    <p:anim calcmode="lin" valueType="num">
                                      <p:cBhvr>
                                        <p:cTn id="32" dur="500" fill="hold"/>
                                        <p:tgtEl>
                                          <p:spTgt spid="1028"/>
                                        </p:tgtEl>
                                        <p:attrNameLst>
                                          <p:attrName>ppt_w</p:attrName>
                                        </p:attrNameLst>
                                      </p:cBhvr>
                                      <p:tavLst>
                                        <p:tav tm="0">
                                          <p:val>
                                            <p:fltVal val="0"/>
                                          </p:val>
                                        </p:tav>
                                        <p:tav tm="100000">
                                          <p:val>
                                            <p:strVal val="#ppt_w"/>
                                          </p:val>
                                        </p:tav>
                                      </p:tavLst>
                                    </p:anim>
                                    <p:anim calcmode="lin" valueType="num">
                                      <p:cBhvr>
                                        <p:cTn id="33" dur="500" fill="hold"/>
                                        <p:tgtEl>
                                          <p:spTgt spid="1028"/>
                                        </p:tgtEl>
                                        <p:attrNameLst>
                                          <p:attrName>ppt_h</p:attrName>
                                        </p:attrNameLst>
                                      </p:cBhvr>
                                      <p:tavLst>
                                        <p:tav tm="0">
                                          <p:val>
                                            <p:fltVal val="0"/>
                                          </p:val>
                                        </p:tav>
                                        <p:tav tm="100000">
                                          <p:val>
                                            <p:strVal val="#ppt_h"/>
                                          </p:val>
                                        </p:tav>
                                      </p:tavLst>
                                    </p:anim>
                                    <p:animEffect transition="in" filter="fade">
                                      <p:cBhvr>
                                        <p:cTn id="34" dur="500"/>
                                        <p:tgtEl>
                                          <p:spTgt spid="1028"/>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randombar(horizontal)">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562783"/>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爬虫工程师就业情况</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628800"/>
            <a:ext cx="3024336" cy="4849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597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p:cTn id="12" dur="500" fill="hold"/>
                                        <p:tgtEl>
                                          <p:spTgt spid="2050"/>
                                        </p:tgtEl>
                                        <p:attrNameLst>
                                          <p:attrName>ppt_w</p:attrName>
                                        </p:attrNameLst>
                                      </p:cBhvr>
                                      <p:tavLst>
                                        <p:tav tm="0">
                                          <p:val>
                                            <p:fltVal val="0"/>
                                          </p:val>
                                        </p:tav>
                                        <p:tav tm="100000">
                                          <p:val>
                                            <p:strVal val="#ppt_w"/>
                                          </p:val>
                                        </p:tav>
                                      </p:tavLst>
                                    </p:anim>
                                    <p:anim calcmode="lin" valueType="num">
                                      <p:cBhvr>
                                        <p:cTn id="13" dur="500" fill="hold"/>
                                        <p:tgtEl>
                                          <p:spTgt spid="2050"/>
                                        </p:tgtEl>
                                        <p:attrNameLst>
                                          <p:attrName>ppt_h</p:attrName>
                                        </p:attrNameLst>
                                      </p:cBhvr>
                                      <p:tavLst>
                                        <p:tav tm="0">
                                          <p:val>
                                            <p:fltVal val="0"/>
                                          </p:val>
                                        </p:tav>
                                        <p:tav tm="100000">
                                          <p:val>
                                            <p:strVal val="#ppt_h"/>
                                          </p:val>
                                        </p:tav>
                                      </p:tavLst>
                                    </p:anim>
                                    <p:animEffect transition="in" filter="fade">
                                      <p:cBhvr>
                                        <p:cTn id="1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基本原理</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在了解基本原理之前，我们先来看看：当我们在浏览器地址栏敲入某个</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到获取网页内容，这之间究竟发生了什么</a:t>
            </a:r>
            <a:r>
              <a:rPr lang="zh-CN" altLang="en-US" sz="1600">
                <a:solidFill>
                  <a:schemeClr val="accent5">
                    <a:lumMod val="75000"/>
                  </a:schemeClr>
                </a:solidFill>
                <a:latin typeface="微软雅黑" pitchFamily="34" charset="-122"/>
                <a:ea typeface="微软雅黑" pitchFamily="34" charset="-122"/>
              </a:rPr>
              <a:t>？</a:t>
            </a:r>
          </a:p>
        </p:txBody>
      </p:sp>
      <p:grpSp>
        <p:nvGrpSpPr>
          <p:cNvPr id="57" name="组合 56"/>
          <p:cNvGrpSpPr/>
          <p:nvPr/>
        </p:nvGrpSpPr>
        <p:grpSpPr>
          <a:xfrm>
            <a:off x="1043608" y="2204864"/>
            <a:ext cx="7056784" cy="3516179"/>
            <a:chOff x="1187624" y="2204864"/>
            <a:chExt cx="7056784" cy="3516179"/>
          </a:xfrm>
        </p:grpSpPr>
        <p:grpSp>
          <p:nvGrpSpPr>
            <p:cNvPr id="32" name="组合 31"/>
            <p:cNvGrpSpPr/>
            <p:nvPr/>
          </p:nvGrpSpPr>
          <p:grpSpPr>
            <a:xfrm>
              <a:off x="1187624" y="2204864"/>
              <a:ext cx="7056784" cy="2681299"/>
              <a:chOff x="252654" y="2204864"/>
              <a:chExt cx="7056784" cy="2681299"/>
            </a:xfrm>
          </p:grpSpPr>
          <p:grpSp>
            <p:nvGrpSpPr>
              <p:cNvPr id="20" name="组合 19"/>
              <p:cNvGrpSpPr/>
              <p:nvPr/>
            </p:nvGrpSpPr>
            <p:grpSpPr>
              <a:xfrm>
                <a:off x="811813" y="2204864"/>
                <a:ext cx="6497625" cy="2681299"/>
                <a:chOff x="-412323" y="2204864"/>
                <a:chExt cx="6497625" cy="2681299"/>
              </a:xfrm>
            </p:grpSpPr>
            <p:pic>
              <p:nvPicPr>
                <p:cNvPr id="3075" name="Picture 3" descr="D:\Doc\image\Home_Server_256px_554956_easyicon.ne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8877" y="2276872"/>
                  <a:ext cx="984417" cy="984417"/>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组合 18"/>
                <p:cNvGrpSpPr/>
                <p:nvPr/>
              </p:nvGrpSpPr>
              <p:grpSpPr>
                <a:xfrm>
                  <a:off x="-412323" y="2204864"/>
                  <a:ext cx="6497625" cy="2681299"/>
                  <a:chOff x="-412323" y="2204864"/>
                  <a:chExt cx="6497625" cy="2681299"/>
                </a:xfrm>
              </p:grpSpPr>
              <p:pic>
                <p:nvPicPr>
                  <p:cNvPr id="2" name="Picture 2" descr="D:\Doc\image\pc_256px_1097827_easyicon.n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838" y="2204864"/>
                    <a:ext cx="1142256" cy="114225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417752" y="2492896"/>
                    <a:ext cx="1083374" cy="338554"/>
                  </a:xfrm>
                  <a:prstGeom prst="rect">
                    <a:avLst/>
                  </a:prstGeom>
                  <a:noFill/>
                </p:spPr>
                <p:txBody>
                  <a:bodyPr wrap="none" rtlCol="0">
                    <a:spAutoFit/>
                  </a:bodyPr>
                  <a:lstStyle/>
                  <a:p>
                    <a:r>
                      <a:rPr lang="en-US" altLang="zh-CN" sz="1600" smtClean="0">
                        <a:solidFill>
                          <a:schemeClr val="bg2"/>
                        </a:solidFill>
                      </a:rPr>
                      <a:t>HTTP</a:t>
                    </a:r>
                    <a:r>
                      <a:rPr lang="zh-CN" altLang="en-US" sz="1600" smtClean="0">
                        <a:solidFill>
                          <a:schemeClr val="bg2"/>
                        </a:solidFill>
                      </a:rPr>
                      <a:t>请求</a:t>
                    </a:r>
                    <a:endParaRPr lang="zh-CN" altLang="en-US" sz="1600">
                      <a:solidFill>
                        <a:schemeClr val="bg2"/>
                      </a:solidFill>
                    </a:endParaRPr>
                  </a:p>
                </p:txBody>
              </p:sp>
              <p:sp>
                <p:nvSpPr>
                  <p:cNvPr id="14" name="TextBox 13"/>
                  <p:cNvSpPr txBox="1"/>
                  <p:nvPr/>
                </p:nvSpPr>
                <p:spPr>
                  <a:xfrm rot="18585480">
                    <a:off x="4371250" y="4175199"/>
                    <a:ext cx="1083374" cy="338554"/>
                  </a:xfrm>
                  <a:prstGeom prst="rect">
                    <a:avLst/>
                  </a:prstGeom>
                  <a:noFill/>
                </p:spPr>
                <p:txBody>
                  <a:bodyPr wrap="none" rtlCol="0">
                    <a:spAutoFit/>
                  </a:bodyPr>
                  <a:lstStyle/>
                  <a:p>
                    <a:r>
                      <a:rPr lang="en-US" altLang="zh-CN" sz="1600" smtClean="0">
                        <a:solidFill>
                          <a:schemeClr val="bg2"/>
                        </a:solidFill>
                      </a:rPr>
                      <a:t>HTTP</a:t>
                    </a:r>
                    <a:r>
                      <a:rPr lang="zh-CN" altLang="en-US" sz="1600" smtClean="0">
                        <a:solidFill>
                          <a:schemeClr val="bg2"/>
                        </a:solidFill>
                      </a:rPr>
                      <a:t>响应</a:t>
                    </a:r>
                    <a:endParaRPr lang="zh-CN" altLang="en-US" sz="1600">
                      <a:solidFill>
                        <a:schemeClr val="bg2"/>
                      </a:solidFill>
                    </a:endParaRPr>
                  </a:p>
                </p:txBody>
              </p:sp>
              <p:sp>
                <p:nvSpPr>
                  <p:cNvPr id="9" name="TextBox 8"/>
                  <p:cNvSpPr txBox="1"/>
                  <p:nvPr/>
                </p:nvSpPr>
                <p:spPr>
                  <a:xfrm>
                    <a:off x="-412323" y="3162454"/>
                    <a:ext cx="2707985" cy="338554"/>
                  </a:xfrm>
                  <a:prstGeom prst="rect">
                    <a:avLst/>
                  </a:prstGeom>
                  <a:noFill/>
                </p:spPr>
                <p:txBody>
                  <a:bodyPr wrap="none" rtlCol="0">
                    <a:spAutoFit/>
                  </a:bodyPr>
                  <a:lstStyle/>
                  <a:p>
                    <a:r>
                      <a:rPr lang="zh-CN" altLang="en-US" sz="1600">
                        <a:solidFill>
                          <a:schemeClr val="bg2"/>
                        </a:solidFill>
                      </a:rPr>
                      <a:t>访问</a:t>
                    </a:r>
                    <a:r>
                      <a:rPr lang="en-US" altLang="zh-CN" sz="1600" smtClean="0">
                        <a:solidFill>
                          <a:schemeClr val="bg2"/>
                        </a:solidFill>
                      </a:rPr>
                      <a:t>: https://www.12306.cn</a:t>
                    </a:r>
                    <a:endParaRPr lang="zh-CN" altLang="en-US" sz="1600">
                      <a:solidFill>
                        <a:schemeClr val="bg2"/>
                      </a:solidFill>
                    </a:endParaRPr>
                  </a:p>
                </p:txBody>
              </p:sp>
              <p:sp>
                <p:nvSpPr>
                  <p:cNvPr id="17" name="TextBox 16"/>
                  <p:cNvSpPr txBox="1"/>
                  <p:nvPr/>
                </p:nvSpPr>
                <p:spPr>
                  <a:xfrm>
                    <a:off x="4716016" y="3212976"/>
                    <a:ext cx="1369286" cy="338554"/>
                  </a:xfrm>
                  <a:prstGeom prst="rect">
                    <a:avLst/>
                  </a:prstGeom>
                  <a:noFill/>
                </p:spPr>
                <p:txBody>
                  <a:bodyPr wrap="none" rtlCol="0">
                    <a:spAutoFit/>
                  </a:bodyPr>
                  <a:lstStyle/>
                  <a:p>
                    <a:r>
                      <a:rPr lang="en-US" altLang="zh-CN" sz="1600" smtClean="0">
                        <a:solidFill>
                          <a:srgbClr val="FFC000"/>
                        </a:solidFill>
                      </a:rPr>
                      <a:t>12306</a:t>
                    </a:r>
                    <a:r>
                      <a:rPr lang="zh-CN" altLang="en-US" sz="1600" smtClean="0">
                        <a:solidFill>
                          <a:srgbClr val="FFC000"/>
                        </a:solidFill>
                      </a:rPr>
                      <a:t>服务器</a:t>
                    </a:r>
                    <a:endParaRPr lang="zh-CN" altLang="en-US" sz="1600">
                      <a:solidFill>
                        <a:srgbClr val="FFC000"/>
                      </a:solidFill>
                    </a:endParaRPr>
                  </a:p>
                </p:txBody>
              </p:sp>
            </p:grpSp>
          </p:grpSp>
          <p:pic>
            <p:nvPicPr>
              <p:cNvPr id="3079" name="Picture 7" descr="D:\Doc\image\user_woman_512px_1175885_easyicon.ne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654" y="3564927"/>
                <a:ext cx="656161" cy="656161"/>
              </a:xfrm>
              <a:prstGeom prst="rect">
                <a:avLst/>
              </a:prstGeom>
              <a:noFill/>
              <a:extLst>
                <a:ext uri="{909E8E84-426E-40DD-AFC4-6F175D3DCCD1}">
                  <a14:hiddenFill xmlns:a14="http://schemas.microsoft.com/office/drawing/2010/main">
                    <a:solidFill>
                      <a:srgbClr val="FFFFFF"/>
                    </a:solidFill>
                  </a14:hiddenFill>
                </a:ext>
              </a:extLst>
            </p:spPr>
          </p:pic>
        </p:grpSp>
        <p:pic>
          <p:nvPicPr>
            <p:cNvPr id="308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7344" y="4365104"/>
              <a:ext cx="3211795" cy="1355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0" name="曲线连接符 39"/>
            <p:cNvCxnSpPr>
              <a:stCxn id="3079" idx="3"/>
              <a:endCxn id="2" idx="1"/>
            </p:cNvCxnSpPr>
            <p:nvPr/>
          </p:nvCxnSpPr>
          <p:spPr>
            <a:xfrm flipV="1">
              <a:off x="1843785" y="2775992"/>
              <a:ext cx="2224159" cy="1117016"/>
            </a:xfrm>
            <a:prstGeom prst="curvedConnector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曲线连接符 52"/>
            <p:cNvCxnSpPr>
              <a:stCxn id="2" idx="3"/>
              <a:endCxn id="3075" idx="1"/>
            </p:cNvCxnSpPr>
            <p:nvPr/>
          </p:nvCxnSpPr>
          <p:spPr>
            <a:xfrm flipV="1">
              <a:off x="5210200" y="2769081"/>
              <a:ext cx="1977783" cy="6911"/>
            </a:xfrm>
            <a:prstGeom prst="curvedConnector3">
              <a:avLst>
                <a:gd name="adj1" fmla="val 50000"/>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线连接符 57"/>
            <p:cNvCxnSpPr>
              <a:stCxn id="3075" idx="2"/>
              <a:endCxn id="3080" idx="3"/>
            </p:cNvCxnSpPr>
            <p:nvPr/>
          </p:nvCxnSpPr>
          <p:spPr>
            <a:xfrm rot="5400000">
              <a:off x="6068774" y="3431655"/>
              <a:ext cx="1781785" cy="1441053"/>
            </a:xfrm>
            <a:prstGeom prst="curvedConnector2">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曲线连接符 62"/>
            <p:cNvCxnSpPr>
              <a:stCxn id="3080" idx="0"/>
              <a:endCxn id="2" idx="2"/>
            </p:cNvCxnSpPr>
            <p:nvPr/>
          </p:nvCxnSpPr>
          <p:spPr>
            <a:xfrm rot="5400000" flipH="1" flipV="1">
              <a:off x="4127165" y="3853197"/>
              <a:ext cx="1017984" cy="5830"/>
            </a:xfrm>
            <a:prstGeom prst="curvedConnector3">
              <a:avLst>
                <a:gd name="adj1" fmla="val 50000"/>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962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046988"/>
          </a:xfrm>
          <a:prstGeom prst="rect">
            <a:avLst/>
          </a:prstGeom>
          <a:noFill/>
        </p:spPr>
        <p:txBody>
          <a:bodyPr wrap="square" rtlCol="0">
            <a:spAutoFit/>
          </a:bodyPr>
          <a:lstStyle/>
          <a:p>
            <a:pPr indent="342900">
              <a:lnSpc>
                <a:spcPct val="150000"/>
              </a:lnSpc>
            </a:pPr>
            <a:r>
              <a:rPr lang="zh-CN" altLang="en-US" sz="1600">
                <a:solidFill>
                  <a:schemeClr val="accent5">
                    <a:lumMod val="75000"/>
                  </a:schemeClr>
                </a:solidFill>
                <a:latin typeface="微软雅黑" pitchFamily="34" charset="-122"/>
                <a:ea typeface="微软雅黑" pitchFamily="34" charset="-122"/>
              </a:rPr>
              <a:t>上</a:t>
            </a:r>
            <a:r>
              <a:rPr lang="zh-CN" altLang="en-US" sz="1600" smtClean="0">
                <a:solidFill>
                  <a:schemeClr val="accent5">
                    <a:lumMod val="75000"/>
                  </a:schemeClr>
                </a:solidFill>
                <a:latin typeface="微软雅黑" pitchFamily="34" charset="-122"/>
                <a:ea typeface="微软雅黑" pitchFamily="34" charset="-122"/>
              </a:rPr>
              <a:t>图可以看出，通过在浏览器地址栏输入</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网址并回车，浏览会向该网址对应的服务器发送</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请求，在彼服务器收到请求信息后立即作出响应并返回响应报文，浏览器对收到的响应报文进行解释并渲染成用户能理解的图文、音、视频等信息。</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其中，</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的全称是</a:t>
            </a:r>
            <a:r>
              <a:rPr lang="en-US" altLang="zh-CN" sz="1600" smtClean="0">
                <a:solidFill>
                  <a:schemeClr val="accent5">
                    <a:lumMod val="75000"/>
                  </a:schemeClr>
                </a:solidFill>
                <a:latin typeface="微软雅黑" pitchFamily="34" charset="-122"/>
                <a:ea typeface="微软雅黑" pitchFamily="34" charset="-122"/>
              </a:rPr>
              <a:t>Uniform Resource Locator</a:t>
            </a:r>
            <a:r>
              <a:rPr lang="zh-CN" altLang="en-US" sz="1600" smtClean="0">
                <a:solidFill>
                  <a:schemeClr val="accent5">
                    <a:lumMod val="75000"/>
                  </a:schemeClr>
                </a:solidFill>
                <a:latin typeface="微软雅黑" pitchFamily="34" charset="-122"/>
                <a:ea typeface="微软雅黑" pitchFamily="34" charset="-122"/>
              </a:rPr>
              <a:t>，即统一资源定位符，用来表示资源的访问路径，它是</a:t>
            </a:r>
            <a:r>
              <a:rPr lang="en-US" altLang="zh-CN" sz="1600" smtClean="0">
                <a:solidFill>
                  <a:schemeClr val="accent5">
                    <a:lumMod val="75000"/>
                  </a:schemeClr>
                </a:solidFill>
                <a:latin typeface="微软雅黑" pitchFamily="34" charset="-122"/>
                <a:ea typeface="微软雅黑" pitchFamily="34" charset="-122"/>
              </a:rPr>
              <a:t>URI</a:t>
            </a:r>
            <a:r>
              <a:rPr lang="zh-CN" altLang="en-US" sz="1600" smtClean="0">
                <a:solidFill>
                  <a:schemeClr val="accent5">
                    <a:lumMod val="75000"/>
                  </a:schemeClr>
                </a:solidFill>
                <a:latin typeface="微软雅黑" pitchFamily="34" charset="-122"/>
                <a:ea typeface="微软雅黑" pitchFamily="34" charset="-122"/>
              </a:rPr>
              <a:t>的一个子集。</a:t>
            </a:r>
            <a:r>
              <a:rPr lang="en-US" altLang="zh-CN" sz="1600">
                <a:solidFill>
                  <a:schemeClr val="accent5">
                    <a:lumMod val="75000"/>
                  </a:schemeClr>
                </a:solidFill>
                <a:latin typeface="微软雅黑" pitchFamily="34" charset="-122"/>
                <a:ea typeface="微软雅黑" pitchFamily="34" charset="-122"/>
              </a:rPr>
              <a:t> URI</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 Uniform Resource Identifier </a:t>
            </a:r>
            <a:r>
              <a:rPr lang="zh-CN" altLang="en-US" sz="1600" smtClean="0">
                <a:solidFill>
                  <a:schemeClr val="accent5">
                    <a:lumMod val="75000"/>
                  </a:schemeClr>
                </a:solidFill>
                <a:latin typeface="微软雅黑" pitchFamily="34" charset="-122"/>
                <a:ea typeface="微软雅黑" pitchFamily="34" charset="-122"/>
              </a:rPr>
              <a:t>）指统一</a:t>
            </a:r>
            <a:r>
              <a:rPr lang="zh-CN" altLang="en-US" sz="1600">
                <a:solidFill>
                  <a:schemeClr val="accent5">
                    <a:lumMod val="75000"/>
                  </a:schemeClr>
                </a:solidFill>
                <a:latin typeface="微软雅黑" pitchFamily="34" charset="-122"/>
                <a:ea typeface="微软雅黑" pitchFamily="34" charset="-122"/>
              </a:rPr>
              <a:t>资源</a:t>
            </a:r>
            <a:r>
              <a:rPr lang="zh-CN" altLang="en-US" sz="1600" smtClean="0">
                <a:solidFill>
                  <a:schemeClr val="accent5">
                    <a:lumMod val="75000"/>
                  </a:schemeClr>
                </a:solidFill>
                <a:latin typeface="微软雅黑" pitchFamily="34" charset="-122"/>
                <a:ea typeface="微软雅黑" pitchFamily="34" charset="-122"/>
              </a:rPr>
              <a:t>标识符，用于标识某个资源。</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a:solidFill>
                  <a:schemeClr val="accent5">
                    <a:lumMod val="75000"/>
                  </a:schemeClr>
                </a:solidFill>
                <a:latin typeface="微软雅黑" pitchFamily="34" charset="-122"/>
                <a:ea typeface="微软雅黑" pitchFamily="34" charset="-122"/>
              </a:rPr>
              <a:t>例子中的响应报文为</a:t>
            </a:r>
            <a:r>
              <a:rPr lang="en-US" altLang="zh-CN" sz="1600">
                <a:solidFill>
                  <a:schemeClr val="accent5">
                    <a:lumMod val="75000"/>
                  </a:schemeClr>
                </a:solidFill>
                <a:latin typeface="微软雅黑" pitchFamily="34" charset="-122"/>
                <a:ea typeface="微软雅黑" pitchFamily="34" charset="-122"/>
              </a:rPr>
              <a:t>HTML</a:t>
            </a:r>
            <a:r>
              <a:rPr lang="zh-CN" altLang="en-US" sz="1600">
                <a:solidFill>
                  <a:schemeClr val="accent5">
                    <a:lumMod val="75000"/>
                  </a:schemeClr>
                </a:solidFill>
                <a:latin typeface="微软雅黑" pitchFamily="34" charset="-122"/>
                <a:ea typeface="微软雅黑" pitchFamily="34" charset="-122"/>
              </a:rPr>
              <a:t>文本信息，</a:t>
            </a:r>
            <a:r>
              <a:rPr lang="en-US" altLang="zh-CN" sz="1600">
                <a:solidFill>
                  <a:schemeClr val="accent5">
                    <a:lumMod val="75000"/>
                  </a:schemeClr>
                </a:solidFill>
                <a:latin typeface="微软雅黑" pitchFamily="34" charset="-122"/>
                <a:ea typeface="微软雅黑" pitchFamily="34" charset="-122"/>
              </a:rPr>
              <a:t>HTML</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Hyper Text Markup Language</a:t>
            </a:r>
            <a:r>
              <a:rPr lang="zh-CN" altLang="en-US" sz="1600">
                <a:solidFill>
                  <a:schemeClr val="accent5">
                    <a:lumMod val="75000"/>
                  </a:schemeClr>
                </a:solidFill>
                <a:latin typeface="微软雅黑" pitchFamily="34" charset="-122"/>
                <a:ea typeface="微软雅黑" pitchFamily="34" charset="-122"/>
              </a:rPr>
              <a:t>）即超文本标记语言。</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04664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544764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基本原理</a:t>
            </a:r>
            <a:r>
              <a:rPr lang="en-US" altLang="zh-CN" b="1" smtClean="0">
                <a:solidFill>
                  <a:schemeClr val="accent5">
                    <a:lumMod val="50000"/>
                  </a:schemeClr>
                </a:solidFill>
                <a:latin typeface="微软雅黑" pitchFamily="34" charset="-122"/>
                <a:ea typeface="微软雅黑" pitchFamily="34" charset="-122"/>
              </a:rPr>
              <a:t>—URL</a:t>
            </a:r>
            <a:r>
              <a:rPr lang="zh-CN" altLang="en-US" b="1" smtClean="0">
                <a:solidFill>
                  <a:schemeClr val="accent5">
                    <a:lumMod val="50000"/>
                  </a:schemeClr>
                </a:solidFill>
                <a:latin typeface="微软雅黑" pitchFamily="34" charset="-122"/>
                <a:ea typeface="微软雅黑" pitchFamily="34" charset="-122"/>
              </a:rPr>
              <a:t>组成部分</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下图可以看出，一个完整的</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主要包含五个部分：访问协议、域名、</a:t>
            </a:r>
            <a:r>
              <a:rPr lang="zh-CN" altLang="en-US" sz="1600">
                <a:solidFill>
                  <a:schemeClr val="accent5">
                    <a:lumMod val="75000"/>
                  </a:schemeClr>
                </a:solidFill>
                <a:latin typeface="微软雅黑" pitchFamily="34" charset="-122"/>
                <a:ea typeface="微软雅黑" pitchFamily="34" charset="-122"/>
              </a:rPr>
              <a:t>具体</a:t>
            </a:r>
            <a:r>
              <a:rPr lang="zh-CN" altLang="en-US" sz="1600" smtClean="0">
                <a:solidFill>
                  <a:schemeClr val="accent5">
                    <a:lumMod val="75000"/>
                  </a:schemeClr>
                </a:solidFill>
                <a:latin typeface="微软雅黑" pitchFamily="34" charset="-122"/>
                <a:ea typeface="微软雅黑" pitchFamily="34" charset="-122"/>
              </a:rPr>
              <a:t>路径、查询参数、锚点链接。</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其中，常见的访问协议有</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https</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ftp</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sftp</a:t>
            </a:r>
            <a:r>
              <a:rPr lang="zh-CN" altLang="en-US" sz="1600" smtClean="0">
                <a:solidFill>
                  <a:schemeClr val="accent5">
                    <a:lumMod val="75000"/>
                  </a:schemeClr>
                </a:solidFill>
                <a:latin typeface="微软雅黑" pitchFamily="34" charset="-122"/>
                <a:ea typeface="微软雅黑" pitchFamily="34" charset="-122"/>
              </a:rPr>
              <a:t>等，具体该使用哪种协议是由服务端所决定。</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Hyper Text Transfer Protocol</a:t>
            </a:r>
            <a:r>
              <a:rPr lang="zh-CN" altLang="en-US" sz="1600" smtClean="0">
                <a:solidFill>
                  <a:schemeClr val="accent5">
                    <a:lumMod val="75000"/>
                  </a:schemeClr>
                </a:solidFill>
                <a:latin typeface="微软雅黑" pitchFamily="34" charset="-122"/>
                <a:ea typeface="微软雅黑" pitchFamily="34" charset="-122"/>
              </a:rPr>
              <a:t>）即超文本传输协议，用于从网络传输超文本到本地浏览器的传送协议，它能高效的保障数据的准确性，它由万维网协会和</a:t>
            </a:r>
            <a:r>
              <a:rPr lang="en-US" altLang="zh-CN" sz="1600" smtClean="0">
                <a:solidFill>
                  <a:schemeClr val="accent5">
                    <a:lumMod val="75000"/>
                  </a:schemeClr>
                </a:solidFill>
                <a:latin typeface="微软雅黑" pitchFamily="34" charset="-122"/>
                <a:ea typeface="微软雅黑" pitchFamily="34" charset="-122"/>
              </a:rPr>
              <a:t>Internet</a:t>
            </a:r>
            <a:r>
              <a:rPr lang="zh-CN" altLang="en-US" sz="1600" smtClean="0">
                <a:solidFill>
                  <a:schemeClr val="accent5">
                    <a:lumMod val="75000"/>
                  </a:schemeClr>
                </a:solidFill>
                <a:latin typeface="微软雅黑" pitchFamily="34" charset="-122"/>
                <a:ea typeface="微软雅黑" pitchFamily="34" charset="-122"/>
              </a:rPr>
              <a:t>工作小组联合作制定。</a:t>
            </a:r>
            <a:r>
              <a:rPr lang="en-US" altLang="zh-CN" sz="1600">
                <a:solidFill>
                  <a:schemeClr val="accent5">
                    <a:lumMod val="75000"/>
                  </a:schemeClr>
                </a:solidFill>
                <a:latin typeface="微软雅黑" pitchFamily="34" charset="-122"/>
                <a:ea typeface="微软雅黑" pitchFamily="34" charset="-122"/>
              </a:rPr>
              <a:t> </a:t>
            </a:r>
            <a:r>
              <a:rPr lang="en-US" altLang="zh-CN" sz="1600" smtClean="0">
                <a:solidFill>
                  <a:schemeClr val="accent5">
                    <a:lumMod val="75000"/>
                  </a:schemeClr>
                </a:solidFill>
                <a:latin typeface="微软雅黑" pitchFamily="34" charset="-122"/>
                <a:ea typeface="微软雅黑" pitchFamily="34" charset="-122"/>
              </a:rPr>
              <a:t>https</a:t>
            </a:r>
            <a:r>
              <a:rPr lang="zh-CN" altLang="en-US" sz="1600" smtClean="0">
                <a:solidFill>
                  <a:schemeClr val="accent5">
                    <a:lumMod val="75000"/>
                  </a:schemeClr>
                </a:solidFill>
                <a:latin typeface="微软雅黑" pitchFamily="34" charset="-122"/>
                <a:ea typeface="微软雅黑" pitchFamily="34" charset="-122"/>
              </a:rPr>
              <a:t>是</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的延伸版，它进一步保障了数据传输的安全性，全称是</a:t>
            </a:r>
            <a:r>
              <a:rPr lang="en-US" altLang="zh-CN" sz="1600">
                <a:solidFill>
                  <a:schemeClr val="accent5">
                    <a:lumMod val="75000"/>
                  </a:schemeClr>
                </a:solidFill>
                <a:latin typeface="微软雅黑" pitchFamily="34" charset="-122"/>
                <a:ea typeface="微软雅黑" pitchFamily="34" charset="-122"/>
              </a:rPr>
              <a:t>Hyper Text Transfer Protocol </a:t>
            </a:r>
            <a:r>
              <a:rPr lang="en-US" altLang="zh-CN" sz="1600" smtClean="0">
                <a:solidFill>
                  <a:schemeClr val="accent5">
                    <a:lumMod val="75000"/>
                  </a:schemeClr>
                </a:solidFill>
                <a:latin typeface="微软雅黑" pitchFamily="34" charset="-122"/>
                <a:ea typeface="微软雅黑" pitchFamily="34" charset="-122"/>
              </a:rPr>
              <a:t> Over Secure Socket Layer</a:t>
            </a:r>
            <a:r>
              <a:rPr lang="zh-CN" altLang="en-US" sz="1600" smtClean="0">
                <a:solidFill>
                  <a:schemeClr val="accent5">
                    <a:lumMod val="75000"/>
                  </a:schemeClr>
                </a:solidFill>
                <a:latin typeface="微软雅黑" pitchFamily="34" charset="-122"/>
                <a:ea typeface="微软雅黑" pitchFamily="34" charset="-122"/>
              </a:rPr>
              <a:t>，安全性源于传输内容都经过</a:t>
            </a:r>
            <a:r>
              <a:rPr lang="en-US" altLang="zh-CN" sz="1600" smtClean="0">
                <a:solidFill>
                  <a:schemeClr val="accent5">
                    <a:lumMod val="75000"/>
                  </a:schemeClr>
                </a:solidFill>
                <a:latin typeface="微软雅黑" pitchFamily="34" charset="-122"/>
                <a:ea typeface="微软雅黑" pitchFamily="34" charset="-122"/>
              </a:rPr>
              <a:t>ssl</a:t>
            </a:r>
            <a:r>
              <a:rPr lang="zh-CN" altLang="en-US" sz="1600" smtClean="0">
                <a:solidFill>
                  <a:schemeClr val="accent5">
                    <a:lumMod val="75000"/>
                  </a:schemeClr>
                </a:solidFill>
                <a:latin typeface="微软雅黑" pitchFamily="34" charset="-122"/>
                <a:ea typeface="微软雅黑" pitchFamily="34" charset="-122"/>
              </a:rPr>
              <a:t>加密。</a:t>
            </a:r>
            <a:r>
              <a:rPr lang="en-US" altLang="zh-CN" sz="1600" smtClean="0">
                <a:solidFill>
                  <a:schemeClr val="accent5">
                    <a:lumMod val="75000"/>
                  </a:schemeClr>
                </a:solidFill>
                <a:latin typeface="微软雅黑" pitchFamily="34" charset="-122"/>
                <a:ea typeface="微软雅黑" pitchFamily="34" charset="-122"/>
              </a:rPr>
              <a:t>ssl</a:t>
            </a:r>
            <a:r>
              <a:rPr lang="zh-CN" altLang="en-US" sz="1600" smtClean="0">
                <a:solidFill>
                  <a:schemeClr val="accent5">
                    <a:lumMod val="75000"/>
                  </a:schemeClr>
                </a:solidFill>
                <a:latin typeface="微软雅黑" pitchFamily="34" charset="-122"/>
                <a:ea typeface="微软雅黑" pitchFamily="34" charset="-122"/>
              </a:rPr>
              <a:t>的加密证书（</a:t>
            </a:r>
            <a:r>
              <a:rPr lang="en-US" altLang="zh-CN" sz="1600" smtClean="0">
                <a:solidFill>
                  <a:schemeClr val="accent5">
                    <a:lumMod val="75000"/>
                  </a:schemeClr>
                </a:solidFill>
                <a:latin typeface="微软雅黑" pitchFamily="34" charset="-122"/>
                <a:ea typeface="微软雅黑" pitchFamily="34" charset="-122"/>
              </a:rPr>
              <a:t>CA</a:t>
            </a:r>
            <a:r>
              <a:rPr lang="zh-CN" altLang="en-US" sz="1600" smtClean="0">
                <a:solidFill>
                  <a:schemeClr val="accent5">
                    <a:lumMod val="75000"/>
                  </a:schemeClr>
                </a:solidFill>
                <a:latin typeface="微软雅黑" pitchFamily="34" charset="-122"/>
                <a:ea typeface="微软雅黑" pitchFamily="34" charset="-122"/>
              </a:rPr>
              <a:t>）感兴趣的可自定去了解下。</a:t>
            </a:r>
            <a:endParaRPr lang="zh-CN" altLang="en-US" sz="1600">
              <a:solidFill>
                <a:schemeClr val="accent5">
                  <a:lumMod val="75000"/>
                </a:schemeClr>
              </a:solidFill>
              <a:latin typeface="微软雅黑" pitchFamily="34" charset="-122"/>
              <a:ea typeface="微软雅黑" pitchFamily="34" charset="-122"/>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551" y="2348880"/>
            <a:ext cx="5146898" cy="1555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42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 calcmode="lin" valueType="num">
                                      <p:cBhvr>
                                        <p:cTn id="17" dur="500" fill="hold"/>
                                        <p:tgtEl>
                                          <p:spTgt spid="4099"/>
                                        </p:tgtEl>
                                        <p:attrNameLst>
                                          <p:attrName>ppt_w</p:attrName>
                                        </p:attrNameLst>
                                      </p:cBhvr>
                                      <p:tavLst>
                                        <p:tav tm="0">
                                          <p:val>
                                            <p:fltVal val="0"/>
                                          </p:val>
                                        </p:tav>
                                        <p:tav tm="100000">
                                          <p:val>
                                            <p:strVal val="#ppt_w"/>
                                          </p:val>
                                        </p:tav>
                                      </p:tavLst>
                                    </p:anim>
                                    <p:anim calcmode="lin" valueType="num">
                                      <p:cBhvr>
                                        <p:cTn id="18" dur="500" fill="hold"/>
                                        <p:tgtEl>
                                          <p:spTgt spid="4099"/>
                                        </p:tgtEl>
                                        <p:attrNameLst>
                                          <p:attrName>ppt_h</p:attrName>
                                        </p:attrNameLst>
                                      </p:cBhvr>
                                      <p:tavLst>
                                        <p:tav tm="0">
                                          <p:val>
                                            <p:fltVal val="0"/>
                                          </p:val>
                                        </p:tav>
                                        <p:tav tm="100000">
                                          <p:val>
                                            <p:strVal val="#ppt_h"/>
                                          </p:val>
                                        </p:tav>
                                      </p:tavLst>
                                    </p:anim>
                                    <p:animEffect transition="in" filter="fade">
                                      <p:cBhvr>
                                        <p:cTn id="19" dur="500"/>
                                        <p:tgtEl>
                                          <p:spTgt spid="4099"/>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randombar(horizontal)">
                                      <p:cBhvr>
                                        <p:cTn id="24"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基本原理</a:t>
            </a: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请求</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以前面对</a:t>
            </a:r>
            <a:r>
              <a:rPr lang="en-US" altLang="zh-CN" sz="1600" smtClean="0">
                <a:solidFill>
                  <a:schemeClr val="accent5">
                    <a:lumMod val="75000"/>
                  </a:schemeClr>
                </a:solidFill>
                <a:latin typeface="微软雅黑" pitchFamily="34" charset="-122"/>
                <a:ea typeface="微软雅黑" pitchFamily="34" charset="-122"/>
              </a:rPr>
              <a:t>12306</a:t>
            </a:r>
            <a:r>
              <a:rPr lang="zh-CN" altLang="en-US" sz="1600" smtClean="0">
                <a:solidFill>
                  <a:schemeClr val="accent5">
                    <a:lumMod val="75000"/>
                  </a:schemeClr>
                </a:solidFill>
                <a:latin typeface="微软雅黑" pitchFamily="34" charset="-122"/>
                <a:ea typeface="微软雅黑" pitchFamily="34" charset="-122"/>
              </a:rPr>
              <a:t>网站的访问为例，当我们输入网址并回车后，</a:t>
            </a:r>
            <a:r>
              <a:rPr lang="en-US" altLang="zh-CN" sz="1600" smtClean="0">
                <a:solidFill>
                  <a:schemeClr val="accent5">
                    <a:lumMod val="75000"/>
                  </a:schemeClr>
                </a:solidFill>
                <a:latin typeface="微软雅黑" pitchFamily="34" charset="-122"/>
                <a:ea typeface="微软雅黑" pitchFamily="34" charset="-122"/>
              </a:rPr>
              <a:t>12306</a:t>
            </a:r>
            <a:r>
              <a:rPr lang="zh-CN" altLang="en-US" sz="1600" smtClean="0">
                <a:solidFill>
                  <a:schemeClr val="accent5">
                    <a:lumMod val="75000"/>
                  </a:schemeClr>
                </a:solidFill>
                <a:latin typeface="微软雅黑" pitchFamily="34" charset="-122"/>
                <a:ea typeface="微软雅黑" pitchFamily="34" charset="-122"/>
              </a:rPr>
              <a:t>的服务器立刻给出一个响应页面，我们可以使用</a:t>
            </a:r>
            <a:r>
              <a:rPr lang="en-US" altLang="zh-CN" sz="1600" smtClean="0">
                <a:solidFill>
                  <a:schemeClr val="accent5">
                    <a:lumMod val="75000"/>
                  </a:schemeClr>
                </a:solidFill>
                <a:latin typeface="微软雅黑" pitchFamily="34" charset="-122"/>
                <a:ea typeface="微软雅黑" pitchFamily="34" charset="-122"/>
              </a:rPr>
              <a:t>Chrome</a:t>
            </a:r>
            <a:r>
              <a:rPr lang="zh-CN" altLang="en-US" sz="1600" smtClean="0">
                <a:solidFill>
                  <a:schemeClr val="accent5">
                    <a:lumMod val="75000"/>
                  </a:schemeClr>
                </a:solidFill>
                <a:latin typeface="微软雅黑" pitchFamily="34" charset="-122"/>
                <a:ea typeface="微软雅黑" pitchFamily="34" charset="-122"/>
              </a:rPr>
              <a:t>的开发者工具查看请求所发生的变化，如下所示：</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012" y="2364164"/>
            <a:ext cx="5809977" cy="396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84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p:cTn id="17" dur="500" fill="hold"/>
                                        <p:tgtEl>
                                          <p:spTgt spid="6146"/>
                                        </p:tgtEl>
                                        <p:attrNameLst>
                                          <p:attrName>ppt_w</p:attrName>
                                        </p:attrNameLst>
                                      </p:cBhvr>
                                      <p:tavLst>
                                        <p:tav tm="0">
                                          <p:val>
                                            <p:fltVal val="0"/>
                                          </p:val>
                                        </p:tav>
                                        <p:tav tm="100000">
                                          <p:val>
                                            <p:strVal val="#ppt_w"/>
                                          </p:val>
                                        </p:tav>
                                      </p:tavLst>
                                    </p:anim>
                                    <p:anim calcmode="lin" valueType="num">
                                      <p:cBhvr>
                                        <p:cTn id="18" dur="500" fill="hold"/>
                                        <p:tgtEl>
                                          <p:spTgt spid="6146"/>
                                        </p:tgtEl>
                                        <p:attrNameLst>
                                          <p:attrName>ppt_h</p:attrName>
                                        </p:attrNameLst>
                                      </p:cBhvr>
                                      <p:tavLst>
                                        <p:tav tm="0">
                                          <p:val>
                                            <p:fltVal val="0"/>
                                          </p:val>
                                        </p:tav>
                                        <p:tav tm="100000">
                                          <p:val>
                                            <p:strVal val="#ppt_h"/>
                                          </p:val>
                                        </p:tav>
                                      </p:tavLst>
                                    </p:anim>
                                    <p:animEffect transition="in" filter="fade">
                                      <p:cBhvr>
                                        <p:cTn id="19"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02756" y="744501"/>
            <a:ext cx="5538489" cy="5368999"/>
            <a:chOff x="1617613" y="868313"/>
            <a:chExt cx="5538489" cy="5368999"/>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613" y="2741719"/>
              <a:ext cx="5538489" cy="3495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868313"/>
              <a:ext cx="30861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8850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562783"/>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基本原理</a:t>
            </a: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响应</a:t>
            </a:r>
            <a:endParaRPr lang="zh-CN" altLang="en-US" b="1">
              <a:solidFill>
                <a:schemeClr val="accent5">
                  <a:lumMod val="50000"/>
                </a:schemeClr>
              </a:solidFill>
              <a:latin typeface="微软雅黑" pitchFamily="34" charset="-122"/>
              <a:ea typeface="微软雅黑" pitchFamily="34" charset="-122"/>
            </a:endParaRPr>
          </a:p>
        </p:txBody>
      </p:sp>
      <p:grpSp>
        <p:nvGrpSpPr>
          <p:cNvPr id="2" name="组合 1"/>
          <p:cNvGrpSpPr/>
          <p:nvPr/>
        </p:nvGrpSpPr>
        <p:grpSpPr>
          <a:xfrm>
            <a:off x="1952439" y="1543144"/>
            <a:ext cx="5239122" cy="5146168"/>
            <a:chOff x="1952439" y="1474397"/>
            <a:chExt cx="5239122" cy="5146168"/>
          </a:xfrm>
        </p:grpSpPr>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439" y="1474397"/>
              <a:ext cx="5239122" cy="2265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7101" y="4005064"/>
              <a:ext cx="3729797" cy="261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30319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第一课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3231654"/>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课程资料的获取、答疑形式、考核</a:t>
            </a:r>
            <a:r>
              <a:rPr lang="zh-CN" altLang="en-US" sz="1600" smtClean="0">
                <a:solidFill>
                  <a:schemeClr val="accent5">
                    <a:lumMod val="75000"/>
                  </a:schemeClr>
                </a:solidFill>
                <a:latin typeface="微软雅黑" pitchFamily="34" charset="-122"/>
                <a:ea typeface="微软雅黑" pitchFamily="34" charset="-122"/>
              </a:rPr>
              <a:t>形式</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使用</a:t>
            </a:r>
            <a:r>
              <a:rPr lang="en-US" altLang="zh-CN" sz="1600" smtClean="0">
                <a:solidFill>
                  <a:schemeClr val="accent5">
                    <a:lumMod val="75000"/>
                  </a:schemeClr>
                </a:solidFill>
                <a:latin typeface="微软雅黑" pitchFamily="34" charset="-122"/>
                <a:ea typeface="微软雅黑" pitchFamily="34" charset="-122"/>
              </a:rPr>
              <a:t>VSCode</a:t>
            </a:r>
            <a:r>
              <a:rPr lang="zh-CN" altLang="en-US" sz="1600" smtClean="0">
                <a:solidFill>
                  <a:schemeClr val="accent5">
                    <a:lumMod val="75000"/>
                  </a:schemeClr>
                </a:solidFill>
                <a:latin typeface="微软雅黑" pitchFamily="34" charset="-122"/>
                <a:ea typeface="微软雅黑" pitchFamily="34" charset="-122"/>
              </a:rPr>
              <a:t>进行</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开发</a:t>
            </a: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网络爬虫是</a:t>
            </a:r>
            <a:r>
              <a:rPr lang="zh-CN" altLang="en-US" sz="1600" smtClean="0">
                <a:solidFill>
                  <a:schemeClr val="accent5">
                    <a:lumMod val="75000"/>
                  </a:schemeClr>
                </a:solidFill>
                <a:latin typeface="微软雅黑" pitchFamily="34" charset="-122"/>
                <a:ea typeface="微软雅黑" pitchFamily="34" charset="-122"/>
              </a:rPr>
              <a:t>什么</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网络爬虫能做什么</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网络爬虫不能做什么</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爬虫工程师的就业情况</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a:solidFill>
                  <a:schemeClr val="accent5">
                    <a:lumMod val="75000"/>
                  </a:schemeClr>
                </a:solidFill>
                <a:latin typeface="微软雅黑" pitchFamily="34" charset="-122"/>
                <a:ea typeface="微软雅黑" pitchFamily="34" charset="-122"/>
              </a:rPr>
              <a:t>HTTP</a:t>
            </a:r>
            <a:r>
              <a:rPr lang="zh-CN" altLang="en-US" sz="1600">
                <a:solidFill>
                  <a:schemeClr val="accent5">
                    <a:lumMod val="75000"/>
                  </a:schemeClr>
                </a:solidFill>
                <a:latin typeface="微软雅黑" pitchFamily="34" charset="-122"/>
                <a:ea typeface="微软雅黑" pitchFamily="34" charset="-122"/>
              </a:rPr>
              <a:t>的基本原理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第二课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2123658"/>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网页的结构</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爬虫的基本原理</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会话和</a:t>
            </a:r>
            <a:r>
              <a:rPr lang="en-US" altLang="zh-CN" sz="1600" smtClean="0">
                <a:solidFill>
                  <a:schemeClr val="accent5">
                    <a:lumMod val="75000"/>
                  </a:schemeClr>
                </a:solidFill>
                <a:latin typeface="微软雅黑" pitchFamily="34" charset="-122"/>
                <a:ea typeface="微软雅黑" pitchFamily="34" charset="-122"/>
              </a:rPr>
              <a:t>Cookie</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代理的基本原理</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6657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384995"/>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一个网页可分为三部分：</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JavaScript</a:t>
            </a:r>
            <a:r>
              <a:rPr lang="zh-CN" altLang="en-US" sz="1600" smtClean="0">
                <a:solidFill>
                  <a:schemeClr val="accent5">
                    <a:lumMod val="75000"/>
                  </a:schemeClr>
                </a:solidFill>
                <a:latin typeface="微软雅黑" pitchFamily="34" charset="-122"/>
                <a:ea typeface="微软雅黑" pitchFamily="34" charset="-122"/>
              </a:rPr>
              <a:t>。其中</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定义了网页的结构，</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定义了网页的样式，</a:t>
            </a:r>
            <a:r>
              <a:rPr lang="en-US" altLang="zh-CN" sz="1600" smtClean="0">
                <a:solidFill>
                  <a:schemeClr val="accent5">
                    <a:lumMod val="75000"/>
                  </a:schemeClr>
                </a:solidFill>
                <a:latin typeface="微软雅黑" pitchFamily="34" charset="-122"/>
                <a:ea typeface="微软雅黑" pitchFamily="34" charset="-122"/>
              </a:rPr>
              <a:t>JavaScript</a:t>
            </a:r>
            <a:r>
              <a:rPr lang="zh-CN" altLang="en-US" sz="1600" smtClean="0">
                <a:solidFill>
                  <a:schemeClr val="accent5">
                    <a:lumMod val="75000"/>
                  </a:schemeClr>
                </a:solidFill>
                <a:latin typeface="微软雅黑" pitchFamily="34" charset="-122"/>
                <a:ea typeface="微软雅黑" pitchFamily="34" charset="-122"/>
              </a:rPr>
              <a:t>定义了网页的功能。</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442" y="2492896"/>
            <a:ext cx="6189117" cy="2655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085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 calcmode="lin" valueType="num">
                                      <p:cBhvr>
                                        <p:cTn id="17" dur="500" fill="hold"/>
                                        <p:tgtEl>
                                          <p:spTgt spid="1027"/>
                                        </p:tgtEl>
                                        <p:attrNameLst>
                                          <p:attrName>ppt_w</p:attrName>
                                        </p:attrNameLst>
                                      </p:cBhvr>
                                      <p:tavLst>
                                        <p:tav tm="0">
                                          <p:val>
                                            <p:fltVal val="0"/>
                                          </p:val>
                                        </p:tav>
                                        <p:tav tm="100000">
                                          <p:val>
                                            <p:strVal val="#ppt_w"/>
                                          </p:val>
                                        </p:tav>
                                      </p:tavLst>
                                    </p:anim>
                                    <p:anim calcmode="lin" valueType="num">
                                      <p:cBhvr>
                                        <p:cTn id="18" dur="500" fill="hold"/>
                                        <p:tgtEl>
                                          <p:spTgt spid="1027"/>
                                        </p:tgtEl>
                                        <p:attrNameLst>
                                          <p:attrName>ppt_h</p:attrName>
                                        </p:attrNameLst>
                                      </p:cBhvr>
                                      <p:tavLst>
                                        <p:tav tm="0">
                                          <p:val>
                                            <p:fltVal val="0"/>
                                          </p:val>
                                        </p:tav>
                                        <p:tav tm="100000">
                                          <p:val>
                                            <p:strVal val="#ppt_h"/>
                                          </p:val>
                                        </p:tav>
                                      </p:tavLst>
                                    </p:anim>
                                    <p:animEffect transition="in" filter="fade">
                                      <p:cBhvr>
                                        <p:cTn id="19"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5544616" cy="2492990"/>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—HTML</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全称是</a:t>
            </a:r>
            <a:r>
              <a:rPr lang="en-US" altLang="zh-CN" sz="1600" smtClean="0">
                <a:solidFill>
                  <a:schemeClr val="accent5">
                    <a:lumMod val="75000"/>
                  </a:schemeClr>
                </a:solidFill>
                <a:latin typeface="微软雅黑" pitchFamily="34" charset="-122"/>
                <a:ea typeface="微软雅黑" pitchFamily="34" charset="-122"/>
              </a:rPr>
              <a:t>Hyper Text Markup Language</a:t>
            </a:r>
            <a:r>
              <a:rPr lang="zh-CN" altLang="en-US" sz="1600" smtClean="0">
                <a:solidFill>
                  <a:schemeClr val="accent5">
                    <a:lumMod val="75000"/>
                  </a:schemeClr>
                </a:solidFill>
                <a:latin typeface="微软雅黑" pitchFamily="34" charset="-122"/>
                <a:ea typeface="微软雅黑" pitchFamily="34" charset="-122"/>
              </a:rPr>
              <a:t>，即超文本标记语言。它通过使用标签来表示文字、图片、按钮、音视频等元素，每个元素即是一个</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节点，整个网页就是由这种标签定义的节点元素相互嵌套和组合而形成的具有复杂的层次关系的结构。</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908720"/>
            <a:ext cx="2478956" cy="5065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3724868"/>
            <a:ext cx="4327562" cy="2248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线形标注 2(带强调线) 1"/>
          <p:cNvSpPr/>
          <p:nvPr/>
        </p:nvSpPr>
        <p:spPr>
          <a:xfrm>
            <a:off x="2631325" y="3231113"/>
            <a:ext cx="860555" cy="341194"/>
          </a:xfrm>
          <a:prstGeom prst="accentCallout2">
            <a:avLst>
              <a:gd name="adj1" fmla="val 18750"/>
              <a:gd name="adj2" fmla="val -8333"/>
              <a:gd name="adj3" fmla="val 54750"/>
              <a:gd name="adj4" fmla="val -11252"/>
              <a:gd name="adj5" fmla="val 202313"/>
              <a:gd name="adj6" fmla="val -144463"/>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mtClean="0"/>
              <a:t>Title</a:t>
            </a:r>
            <a:endParaRPr lang="zh-CN" altLang="en-US"/>
          </a:p>
        </p:txBody>
      </p:sp>
      <p:sp>
        <p:nvSpPr>
          <p:cNvPr id="3" name="矩形 2"/>
          <p:cNvSpPr/>
          <p:nvPr/>
        </p:nvSpPr>
        <p:spPr>
          <a:xfrm>
            <a:off x="467544" y="4437112"/>
            <a:ext cx="4295525" cy="151216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a:off x="5279280" y="6189115"/>
            <a:ext cx="860555" cy="341194"/>
          </a:xfrm>
          <a:prstGeom prst="accentCallout2">
            <a:avLst>
              <a:gd name="adj1" fmla="val 18750"/>
              <a:gd name="adj2" fmla="val -8333"/>
              <a:gd name="adj3" fmla="val 30750"/>
              <a:gd name="adj4" fmla="val -11252"/>
              <a:gd name="adj5" fmla="val -73687"/>
              <a:gd name="adj6" fmla="val -6358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mtClean="0"/>
              <a:t>Body</a:t>
            </a:r>
            <a:endParaRPr lang="zh-CN" altLang="en-US"/>
          </a:p>
        </p:txBody>
      </p:sp>
      <p:sp>
        <p:nvSpPr>
          <p:cNvPr id="12" name="矩形 11"/>
          <p:cNvSpPr/>
          <p:nvPr/>
        </p:nvSpPr>
        <p:spPr>
          <a:xfrm>
            <a:off x="539552" y="4509120"/>
            <a:ext cx="4141630" cy="936104"/>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线形标注 2(带强调线) 12"/>
          <p:cNvSpPr/>
          <p:nvPr/>
        </p:nvSpPr>
        <p:spPr>
          <a:xfrm>
            <a:off x="1619673" y="6165304"/>
            <a:ext cx="2952327" cy="341194"/>
          </a:xfrm>
          <a:prstGeom prst="accentCallout2">
            <a:avLst>
              <a:gd name="adj1" fmla="val 26750"/>
              <a:gd name="adj2" fmla="val -3430"/>
              <a:gd name="adj3" fmla="val 34750"/>
              <a:gd name="adj4" fmla="val -3674"/>
              <a:gd name="adj5" fmla="val -213687"/>
              <a:gd name="adj6" fmla="val -2892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div</a:t>
            </a:r>
            <a:r>
              <a:rPr lang="en-US" altLang="zh-CN" smtClean="0"/>
              <a:t>#container; div.wrapper</a:t>
            </a:r>
            <a:endParaRPr lang="zh-CN" altLang="en-US"/>
          </a:p>
        </p:txBody>
      </p:sp>
    </p:spTree>
    <p:extLst>
      <p:ext uri="{BB962C8B-B14F-4D97-AF65-F5344CB8AC3E}">
        <p14:creationId xmlns:p14="http://schemas.microsoft.com/office/powerpoint/2010/main" val="211871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 calcmode="lin" valueType="num">
                                      <p:cBhvr>
                                        <p:cTn id="17" dur="500" fill="hold"/>
                                        <p:tgtEl>
                                          <p:spTgt spid="2052"/>
                                        </p:tgtEl>
                                        <p:attrNameLst>
                                          <p:attrName>ppt_w</p:attrName>
                                        </p:attrNameLst>
                                      </p:cBhvr>
                                      <p:tavLst>
                                        <p:tav tm="0">
                                          <p:val>
                                            <p:fltVal val="0"/>
                                          </p:val>
                                        </p:tav>
                                        <p:tav tm="100000">
                                          <p:val>
                                            <p:strVal val="#ppt_w"/>
                                          </p:val>
                                        </p:tav>
                                      </p:tavLst>
                                    </p:anim>
                                    <p:anim calcmode="lin" valueType="num">
                                      <p:cBhvr>
                                        <p:cTn id="18" dur="500" fill="hold"/>
                                        <p:tgtEl>
                                          <p:spTgt spid="2052"/>
                                        </p:tgtEl>
                                        <p:attrNameLst>
                                          <p:attrName>ppt_h</p:attrName>
                                        </p:attrNameLst>
                                      </p:cBhvr>
                                      <p:tavLst>
                                        <p:tav tm="0">
                                          <p:val>
                                            <p:fltVal val="0"/>
                                          </p:val>
                                        </p:tav>
                                        <p:tav tm="100000">
                                          <p:val>
                                            <p:strVal val="#ppt_h"/>
                                          </p:val>
                                        </p:tav>
                                      </p:tavLst>
                                    </p:anim>
                                    <p:animEffect transition="in" filter="fade">
                                      <p:cBhvr>
                                        <p:cTn id="19" dur="500"/>
                                        <p:tgtEl>
                                          <p:spTgt spid="2052"/>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2053"/>
                                        </p:tgtEl>
                                        <p:attrNameLst>
                                          <p:attrName>style.visibility</p:attrName>
                                        </p:attrNameLst>
                                      </p:cBhvr>
                                      <p:to>
                                        <p:strVal val="visible"/>
                                      </p:to>
                                    </p:set>
                                    <p:anim calcmode="lin" valueType="num">
                                      <p:cBhvr>
                                        <p:cTn id="24" dur="500" fill="hold"/>
                                        <p:tgtEl>
                                          <p:spTgt spid="2053"/>
                                        </p:tgtEl>
                                        <p:attrNameLst>
                                          <p:attrName>ppt_w</p:attrName>
                                        </p:attrNameLst>
                                      </p:cBhvr>
                                      <p:tavLst>
                                        <p:tav tm="0">
                                          <p:val>
                                            <p:fltVal val="0"/>
                                          </p:val>
                                        </p:tav>
                                        <p:tav tm="100000">
                                          <p:val>
                                            <p:strVal val="#ppt_w"/>
                                          </p:val>
                                        </p:tav>
                                      </p:tavLst>
                                    </p:anim>
                                    <p:anim calcmode="lin" valueType="num">
                                      <p:cBhvr>
                                        <p:cTn id="25" dur="500" fill="hold"/>
                                        <p:tgtEl>
                                          <p:spTgt spid="2053"/>
                                        </p:tgtEl>
                                        <p:attrNameLst>
                                          <p:attrName>ppt_h</p:attrName>
                                        </p:attrNameLst>
                                      </p:cBhvr>
                                      <p:tavLst>
                                        <p:tav tm="0">
                                          <p:val>
                                            <p:fltVal val="0"/>
                                          </p:val>
                                        </p:tav>
                                        <p:tav tm="100000">
                                          <p:val>
                                            <p:strVal val="#ppt_h"/>
                                          </p:val>
                                        </p:tav>
                                      </p:tavLst>
                                    </p:anim>
                                    <p:animEffect transition="in" filter="fade">
                                      <p:cBhvr>
                                        <p:cTn id="26" dur="500"/>
                                        <p:tgtEl>
                                          <p:spTgt spid="205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arn(inVertical)">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inVertical)">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0"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3600986"/>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—HTML</a:t>
            </a:r>
            <a:r>
              <a:rPr lang="zh-CN" altLang="en-US" b="1" smtClean="0">
                <a:solidFill>
                  <a:schemeClr val="accent5">
                    <a:lumMod val="50000"/>
                  </a:schemeClr>
                </a:solidFill>
                <a:latin typeface="微软雅黑" pitchFamily="34" charset="-122"/>
                <a:ea typeface="微软雅黑" pitchFamily="34" charset="-122"/>
              </a:rPr>
              <a:t>续</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在</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中，所有标签定义的内容都是节点，它们一起构成了一个</a:t>
            </a:r>
            <a:r>
              <a:rPr lang="en-US" altLang="zh-CN" sz="1600" smtClean="0">
                <a:solidFill>
                  <a:schemeClr val="accent5">
                    <a:lumMod val="75000"/>
                  </a:schemeClr>
                </a:solidFill>
                <a:latin typeface="微软雅黑" pitchFamily="34" charset="-122"/>
                <a:ea typeface="微软雅黑" pitchFamily="34" charset="-122"/>
              </a:rPr>
              <a:t>HTML DOM</a:t>
            </a:r>
            <a:r>
              <a:rPr lang="zh-CN" altLang="en-US" sz="1600" smtClean="0">
                <a:solidFill>
                  <a:schemeClr val="accent5">
                    <a:lumMod val="75000"/>
                  </a:schemeClr>
                </a:solidFill>
                <a:latin typeface="微软雅黑" pitchFamily="34" charset="-122"/>
                <a:ea typeface="微软雅黑" pitchFamily="34" charset="-122"/>
              </a:rPr>
              <a:t>树。</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DOM</a:t>
            </a:r>
            <a:r>
              <a:rPr lang="zh-CN" altLang="en-US" sz="1600" smtClean="0">
                <a:solidFill>
                  <a:schemeClr val="accent5">
                    <a:lumMod val="75000"/>
                  </a:schemeClr>
                </a:solidFill>
                <a:latin typeface="微软雅黑" pitchFamily="34" charset="-122"/>
                <a:ea typeface="微软雅黑" pitchFamily="34" charset="-122"/>
              </a:rPr>
              <a:t>是</a:t>
            </a:r>
            <a:r>
              <a:rPr lang="en-US" altLang="zh-CN" sz="1600" smtClean="0">
                <a:solidFill>
                  <a:schemeClr val="accent5">
                    <a:lumMod val="75000"/>
                  </a:schemeClr>
                </a:solidFill>
                <a:latin typeface="微软雅黑" pitchFamily="34" charset="-122"/>
                <a:ea typeface="微软雅黑" pitchFamily="34" charset="-122"/>
              </a:rPr>
              <a:t>W3C</a:t>
            </a:r>
            <a:r>
              <a:rPr lang="zh-CN" altLang="en-US" sz="1600" smtClean="0">
                <a:solidFill>
                  <a:schemeClr val="accent5">
                    <a:lumMod val="75000"/>
                  </a:schemeClr>
                </a:solidFill>
                <a:latin typeface="微软雅黑" pitchFamily="34" charset="-122"/>
                <a:ea typeface="微软雅黑" pitchFamily="34" charset="-122"/>
              </a:rPr>
              <a:t>的标准，全称是</a:t>
            </a:r>
            <a:r>
              <a:rPr lang="en-US" altLang="zh-CN" sz="1600" smtClean="0">
                <a:solidFill>
                  <a:schemeClr val="accent5">
                    <a:lumMod val="75000"/>
                  </a:schemeClr>
                </a:solidFill>
                <a:latin typeface="微软雅黑" pitchFamily="34" charset="-122"/>
                <a:ea typeface="微软雅黑" pitchFamily="34" charset="-122"/>
              </a:rPr>
              <a:t>Document Object Model</a:t>
            </a:r>
            <a:r>
              <a:rPr lang="zh-CN" altLang="en-US" sz="1600" smtClean="0">
                <a:solidFill>
                  <a:schemeClr val="accent5">
                    <a:lumMod val="75000"/>
                  </a:schemeClr>
                </a:solidFill>
                <a:latin typeface="微软雅黑" pitchFamily="34" charset="-122"/>
                <a:ea typeface="微软雅黑" pitchFamily="34" charset="-122"/>
              </a:rPr>
              <a:t>，即文档对象模型，它定义了访问</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XML</a:t>
            </a:r>
            <a:r>
              <a:rPr lang="zh-CN" altLang="en-US" sz="1600" smtClean="0">
                <a:solidFill>
                  <a:schemeClr val="accent5">
                    <a:lumMod val="75000"/>
                  </a:schemeClr>
                </a:solidFill>
                <a:latin typeface="微软雅黑" pitchFamily="34" charset="-122"/>
                <a:ea typeface="微软雅黑" pitchFamily="34" charset="-122"/>
              </a:rPr>
              <a:t>文档的标准：</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W3C</a:t>
            </a:r>
            <a:r>
              <a:rPr lang="zh-CN" altLang="en-US" sz="1600" smtClean="0">
                <a:solidFill>
                  <a:schemeClr val="accent5">
                    <a:lumMod val="75000"/>
                  </a:schemeClr>
                </a:solidFill>
                <a:latin typeface="微软雅黑" pitchFamily="34" charset="-122"/>
                <a:ea typeface="微软雅黑" pitchFamily="34" charset="-122"/>
              </a:rPr>
              <a:t>文档对象模型是中立于平台和语言的接口，它允许程序和脚本动态地访问和更新文档的内容、结构及样式。</a:t>
            </a:r>
            <a:r>
              <a:rPr lang="en-US" altLang="zh-CN" sz="1600" smtClean="0">
                <a:solidFill>
                  <a:schemeClr val="accent5">
                    <a:lumMod val="75000"/>
                  </a:schemeClr>
                </a:solidFill>
                <a:latin typeface="微软雅黑" pitchFamily="34" charset="-122"/>
                <a:ea typeface="微软雅黑" pitchFamily="34" charset="-122"/>
              </a:rPr>
              <a:t>W3C DOM</a:t>
            </a:r>
            <a:r>
              <a:rPr lang="zh-CN" altLang="en-US" sz="1600">
                <a:solidFill>
                  <a:schemeClr val="accent5">
                    <a:lumMod val="75000"/>
                  </a:schemeClr>
                </a:solidFill>
                <a:latin typeface="微软雅黑" pitchFamily="34" charset="-122"/>
                <a:ea typeface="微软雅黑" pitchFamily="34" charset="-122"/>
              </a:rPr>
              <a:t>标准可以分为</a:t>
            </a:r>
            <a:r>
              <a:rPr lang="en-US" altLang="zh-CN" sz="1600" smtClean="0">
                <a:solidFill>
                  <a:schemeClr val="accent5">
                    <a:lumMod val="75000"/>
                  </a:schemeClr>
                </a:solidFill>
                <a:latin typeface="微软雅黑" pitchFamily="34" charset="-122"/>
                <a:ea typeface="微软雅黑" pitchFamily="34" charset="-122"/>
              </a:rPr>
              <a:t>3</a:t>
            </a:r>
            <a:r>
              <a:rPr lang="zh-CN" altLang="en-US" sz="1600" smtClean="0">
                <a:solidFill>
                  <a:schemeClr val="accent5">
                    <a:lumMod val="75000"/>
                  </a:schemeClr>
                </a:solidFill>
                <a:latin typeface="微软雅黑" pitchFamily="34" charset="-122"/>
                <a:ea typeface="微软雅黑" pitchFamily="34" charset="-122"/>
              </a:rPr>
              <a:t>部分：核心</a:t>
            </a:r>
            <a:r>
              <a:rPr lang="en-US" altLang="zh-CN" sz="1600" smtClean="0">
                <a:solidFill>
                  <a:schemeClr val="accent5">
                    <a:lumMod val="75000"/>
                  </a:schemeClr>
                </a:solidFill>
                <a:latin typeface="微软雅黑" pitchFamily="34" charset="-122"/>
                <a:ea typeface="微软雅黑" pitchFamily="34" charset="-122"/>
              </a:rPr>
              <a:t>DOM</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XML DOM</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HTML DOM</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根据</a:t>
            </a:r>
            <a:r>
              <a:rPr lang="en-US" altLang="zh-CN" sz="1600" smtClean="0">
                <a:solidFill>
                  <a:schemeClr val="accent5">
                    <a:lumMod val="75000"/>
                  </a:schemeClr>
                </a:solidFill>
                <a:latin typeface="微软雅黑" pitchFamily="34" charset="-122"/>
                <a:ea typeface="微软雅黑" pitchFamily="34" charset="-122"/>
              </a:rPr>
              <a:t>W3C</a:t>
            </a:r>
            <a:r>
              <a:rPr lang="zh-CN" altLang="en-US" sz="1600" smtClean="0">
                <a:solidFill>
                  <a:schemeClr val="accent5">
                    <a:lumMod val="75000"/>
                  </a:schemeClr>
                </a:solidFill>
                <a:latin typeface="微软雅黑" pitchFamily="34" charset="-122"/>
                <a:ea typeface="微软雅黑" pitchFamily="34" charset="-122"/>
              </a:rPr>
              <a:t>的</a:t>
            </a:r>
            <a:r>
              <a:rPr lang="en-US" altLang="zh-CN" sz="1600" smtClean="0">
                <a:solidFill>
                  <a:schemeClr val="accent5">
                    <a:lumMod val="75000"/>
                  </a:schemeClr>
                </a:solidFill>
                <a:latin typeface="微软雅黑" pitchFamily="34" charset="-122"/>
                <a:ea typeface="微软雅黑" pitchFamily="34" charset="-122"/>
              </a:rPr>
              <a:t>HTML DOM</a:t>
            </a:r>
            <a:r>
              <a:rPr lang="zh-CN" altLang="en-US" sz="1600" smtClean="0">
                <a:solidFill>
                  <a:schemeClr val="accent5">
                    <a:lumMod val="75000"/>
                  </a:schemeClr>
                </a:solidFill>
                <a:latin typeface="微软雅黑" pitchFamily="34" charset="-122"/>
                <a:ea typeface="微软雅黑" pitchFamily="34" charset="-122"/>
              </a:rPr>
              <a:t>标准，</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文档中的所有内容都是节点，这些节点形成了一个树形结构，被称为节点树：</a:t>
            </a:r>
            <a:endParaRPr lang="en-US" altLang="zh-CN" sz="160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99955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3140382"/>
            <a:ext cx="8208912" cy="1200329"/>
          </a:xfrm>
          <a:prstGeom prst="rect">
            <a:avLst/>
          </a:prstGeom>
          <a:noFill/>
        </p:spPr>
        <p:txBody>
          <a:bodyPr wrap="square" rtlCol="0">
            <a:spAutoFit/>
          </a:bodyPr>
          <a:lstStyle/>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节点树中的所有节点均可通过</a:t>
            </a:r>
            <a:r>
              <a:rPr lang="en-US" altLang="zh-CN" sz="1600" smtClean="0">
                <a:solidFill>
                  <a:schemeClr val="accent5">
                    <a:lumMod val="75000"/>
                  </a:schemeClr>
                </a:solidFill>
                <a:latin typeface="微软雅黑" pitchFamily="34" charset="-122"/>
                <a:ea typeface="微软雅黑" pitchFamily="34" charset="-122"/>
              </a:rPr>
              <a:t>JavaScript</a:t>
            </a:r>
            <a:r>
              <a:rPr lang="zh-CN" altLang="en-US" sz="1600">
                <a:solidFill>
                  <a:schemeClr val="accent5">
                    <a:lumMod val="75000"/>
                  </a:schemeClr>
                </a:solidFill>
                <a:latin typeface="微软雅黑" pitchFamily="34" charset="-122"/>
                <a:ea typeface="微软雅黑" pitchFamily="34" charset="-122"/>
              </a:rPr>
              <a:t>进行访问，并且能被</a:t>
            </a:r>
            <a:r>
              <a:rPr lang="zh-CN" altLang="en-US" sz="1600" smtClean="0">
                <a:solidFill>
                  <a:schemeClr val="accent5">
                    <a:lumMod val="75000"/>
                  </a:schemeClr>
                </a:solidFill>
                <a:latin typeface="微软雅黑" pitchFamily="34" charset="-122"/>
                <a:ea typeface="微软雅黑" pitchFamily="34" charset="-122"/>
              </a:rPr>
              <a:t>创建、修改和删除。</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节点树中的所有节点彼此拥有层级关系，通常以父（</a:t>
            </a:r>
            <a:r>
              <a:rPr lang="en-US" altLang="zh-CN" sz="1600" smtClean="0">
                <a:solidFill>
                  <a:schemeClr val="accent5">
                    <a:lumMod val="75000"/>
                  </a:schemeClr>
                </a:solidFill>
                <a:latin typeface="微软雅黑" pitchFamily="34" charset="-122"/>
                <a:ea typeface="微软雅黑" pitchFamily="34" charset="-122"/>
              </a:rPr>
              <a:t>parent</a:t>
            </a:r>
            <a:r>
              <a:rPr lang="zh-CN" altLang="en-US" sz="1600" smtClean="0">
                <a:solidFill>
                  <a:schemeClr val="accent5">
                    <a:lumMod val="75000"/>
                  </a:schemeClr>
                </a:solidFill>
                <a:latin typeface="微软雅黑" pitchFamily="34" charset="-122"/>
                <a:ea typeface="微软雅黑" pitchFamily="34" charset="-122"/>
              </a:rPr>
              <a:t>）、子（</a:t>
            </a:r>
            <a:r>
              <a:rPr lang="en-US" altLang="zh-CN" sz="1600" smtClean="0">
                <a:solidFill>
                  <a:schemeClr val="accent5">
                    <a:lumMod val="75000"/>
                  </a:schemeClr>
                </a:solidFill>
                <a:latin typeface="微软雅黑" pitchFamily="34" charset="-122"/>
                <a:ea typeface="微软雅黑" pitchFamily="34" charset="-122"/>
              </a:rPr>
              <a:t>child</a:t>
            </a:r>
            <a:r>
              <a:rPr lang="zh-CN" altLang="en-US" sz="1600" smtClean="0">
                <a:solidFill>
                  <a:schemeClr val="accent5">
                    <a:lumMod val="75000"/>
                  </a:schemeClr>
                </a:solidFill>
                <a:latin typeface="微软雅黑" pitchFamily="34" charset="-122"/>
                <a:ea typeface="微软雅黑" pitchFamily="34" charset="-122"/>
              </a:rPr>
              <a:t>）及兄弟（</a:t>
            </a:r>
            <a:r>
              <a:rPr lang="en-US" altLang="zh-CN" sz="1600" smtClean="0">
                <a:solidFill>
                  <a:schemeClr val="accent5">
                    <a:lumMod val="75000"/>
                  </a:schemeClr>
                </a:solidFill>
                <a:latin typeface="微软雅黑" pitchFamily="34" charset="-122"/>
                <a:ea typeface="微软雅黑" pitchFamily="34" charset="-122"/>
              </a:rPr>
              <a:t>brother</a:t>
            </a:r>
            <a:r>
              <a:rPr lang="zh-CN" altLang="en-US" sz="1600" smtClean="0">
                <a:solidFill>
                  <a:schemeClr val="accent5">
                    <a:lumMod val="75000"/>
                  </a:schemeClr>
                </a:solidFill>
                <a:latin typeface="微软雅黑" pitchFamily="34" charset="-122"/>
                <a:ea typeface="微软雅黑" pitchFamily="34" charset="-122"/>
              </a:rPr>
              <a:t>）等术语来描述。</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Picture 5" descr="C:\Users\Vector\Desktop\pic_htmltre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1208" y="916133"/>
            <a:ext cx="3821584" cy="209164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Vector\Desktop\pic_navigat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804" y="4340711"/>
            <a:ext cx="2856391" cy="2012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53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4" dur="500"/>
                                        <p:tgtEl>
                                          <p:spTgt spid="1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9" dur="500"/>
                                        <p:tgtEl>
                                          <p:spTgt spid="1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4098"/>
                                        </p:tgtEl>
                                        <p:attrNameLst>
                                          <p:attrName>style.visibility</p:attrName>
                                        </p:attrNameLst>
                                      </p:cBhvr>
                                      <p:to>
                                        <p:strVal val="visible"/>
                                      </p:to>
                                    </p:set>
                                    <p:anim calcmode="lin" valueType="num">
                                      <p:cBhvr>
                                        <p:cTn id="24" dur="500" fill="hold"/>
                                        <p:tgtEl>
                                          <p:spTgt spid="4098"/>
                                        </p:tgtEl>
                                        <p:attrNameLst>
                                          <p:attrName>ppt_w</p:attrName>
                                        </p:attrNameLst>
                                      </p:cBhvr>
                                      <p:tavLst>
                                        <p:tav tm="0">
                                          <p:val>
                                            <p:fltVal val="0"/>
                                          </p:val>
                                        </p:tav>
                                        <p:tav tm="100000">
                                          <p:val>
                                            <p:strVal val="#ppt_w"/>
                                          </p:val>
                                        </p:tav>
                                      </p:tavLst>
                                    </p:anim>
                                    <p:anim calcmode="lin" valueType="num">
                                      <p:cBhvr>
                                        <p:cTn id="25" dur="500" fill="hold"/>
                                        <p:tgtEl>
                                          <p:spTgt spid="4098"/>
                                        </p:tgtEl>
                                        <p:attrNameLst>
                                          <p:attrName>ppt_h</p:attrName>
                                        </p:attrNameLst>
                                      </p:cBhvr>
                                      <p:tavLst>
                                        <p:tav tm="0">
                                          <p:val>
                                            <p:fltVal val="0"/>
                                          </p:val>
                                        </p:tav>
                                        <p:tav tm="100000">
                                          <p:val>
                                            <p:strVal val="#ppt_h"/>
                                          </p:val>
                                        </p:tav>
                                      </p:tavLst>
                                    </p:anim>
                                    <p:animEffect transition="in" filter="fade">
                                      <p:cBhvr>
                                        <p:cTn id="26"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3231654"/>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—CSS</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全称是</a:t>
            </a:r>
            <a:r>
              <a:rPr lang="en-US" altLang="zh-CN" sz="1600" smtClean="0">
                <a:solidFill>
                  <a:schemeClr val="accent5">
                    <a:lumMod val="75000"/>
                  </a:schemeClr>
                </a:solidFill>
                <a:latin typeface="微软雅黑" pitchFamily="34" charset="-122"/>
                <a:ea typeface="微软雅黑" pitchFamily="34" charset="-122"/>
              </a:rPr>
              <a:t>Cascading Style Sheets</a:t>
            </a:r>
            <a:r>
              <a:rPr lang="zh-CN" altLang="en-US" sz="1600" smtClean="0">
                <a:solidFill>
                  <a:schemeClr val="accent5">
                    <a:lumMod val="75000"/>
                  </a:schemeClr>
                </a:solidFill>
                <a:latin typeface="微软雅黑" pitchFamily="34" charset="-122"/>
                <a:ea typeface="微软雅黑" pitchFamily="34" charset="-122"/>
              </a:rPr>
              <a:t>，即层叠样式表。通过</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可以定义网页中的文字大小、颜色、元素间距、排列等格式。</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可以</a:t>
            </a:r>
            <a:r>
              <a:rPr lang="en-US" altLang="zh-CN" sz="1600" smtClean="0">
                <a:solidFill>
                  <a:schemeClr val="accent5">
                    <a:lumMod val="75000"/>
                  </a:schemeClr>
                </a:solidFill>
                <a:latin typeface="微软雅黑" pitchFamily="34" charset="-122"/>
                <a:ea typeface="微软雅黑" pitchFamily="34" charset="-122"/>
              </a:rPr>
              <a:t>3</a:t>
            </a:r>
            <a:r>
              <a:rPr lang="zh-CN" altLang="en-US" sz="1600" smtClean="0">
                <a:solidFill>
                  <a:schemeClr val="accent5">
                    <a:lumMod val="75000"/>
                  </a:schemeClr>
                </a:solidFill>
                <a:latin typeface="微软雅黑" pitchFamily="34" charset="-122"/>
                <a:ea typeface="微软雅黑" pitchFamily="34" charset="-122"/>
              </a:rPr>
              <a:t>种方式引入网页中：</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a:solidFill>
                  <a:schemeClr val="accent5">
                    <a:lumMod val="75000"/>
                  </a:schemeClr>
                </a:solidFill>
                <a:latin typeface="微软雅黑" pitchFamily="34" charset="-122"/>
                <a:ea typeface="微软雅黑" pitchFamily="34" charset="-122"/>
              </a:rPr>
              <a:t>对某个标签使用</a:t>
            </a:r>
            <a:r>
              <a:rPr lang="en-US" altLang="zh-CN" sz="1600">
                <a:solidFill>
                  <a:schemeClr val="accent5">
                    <a:lumMod val="75000"/>
                  </a:schemeClr>
                </a:solidFill>
                <a:latin typeface="微软雅黑" pitchFamily="34" charset="-122"/>
                <a:ea typeface="微软雅黑" pitchFamily="34" charset="-122"/>
              </a:rPr>
              <a:t>style</a:t>
            </a:r>
            <a:r>
              <a:rPr lang="zh-CN" altLang="en-US" sz="1600">
                <a:solidFill>
                  <a:schemeClr val="accent5">
                    <a:lumMod val="75000"/>
                  </a:schemeClr>
                </a:solidFill>
                <a:latin typeface="微软雅黑" pitchFamily="34" charset="-122"/>
                <a:ea typeface="微软雅黑" pitchFamily="34" charset="-122"/>
              </a:rPr>
              <a:t>属性来</a:t>
            </a:r>
            <a:r>
              <a:rPr lang="zh-CN" altLang="en-US" sz="1600" smtClean="0">
                <a:solidFill>
                  <a:schemeClr val="accent5">
                    <a:lumMod val="75000"/>
                  </a:schemeClr>
                </a:solidFill>
                <a:latin typeface="微软雅黑" pitchFamily="34" charset="-122"/>
                <a:ea typeface="微软雅黑" pitchFamily="34" charset="-122"/>
              </a:rPr>
              <a:t>定义（行内样式）</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在</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页面使用</a:t>
            </a:r>
            <a:r>
              <a:rPr lang="en-US" altLang="zh-CN" sz="1600" smtClean="0">
                <a:solidFill>
                  <a:schemeClr val="accent5">
                    <a:lumMod val="75000"/>
                  </a:schemeClr>
                </a:solidFill>
                <a:latin typeface="微软雅黑" pitchFamily="34" charset="-122"/>
                <a:ea typeface="微软雅黑" pitchFamily="34" charset="-122"/>
              </a:rPr>
              <a:t>style</a:t>
            </a:r>
            <a:r>
              <a:rPr lang="zh-CN" altLang="en-US" sz="1600" smtClean="0">
                <a:solidFill>
                  <a:schemeClr val="accent5">
                    <a:lumMod val="75000"/>
                  </a:schemeClr>
                </a:solidFill>
                <a:latin typeface="微软雅黑" pitchFamily="34" charset="-122"/>
                <a:ea typeface="微软雅黑" pitchFamily="34" charset="-122"/>
              </a:rPr>
              <a:t>标签来定义（内部样式表）</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通过</a:t>
            </a:r>
            <a:r>
              <a:rPr lang="en-US" altLang="zh-CN" sz="1600" smtClean="0">
                <a:solidFill>
                  <a:schemeClr val="accent5">
                    <a:lumMod val="75000"/>
                  </a:schemeClr>
                </a:solidFill>
                <a:latin typeface="微软雅黑" pitchFamily="34" charset="-122"/>
                <a:ea typeface="微软雅黑" pitchFamily="34" charset="-122"/>
              </a:rPr>
              <a:t>link</a:t>
            </a:r>
            <a:r>
              <a:rPr lang="zh-CN" altLang="en-US" sz="1600" smtClean="0">
                <a:solidFill>
                  <a:schemeClr val="accent5">
                    <a:lumMod val="75000"/>
                  </a:schemeClr>
                </a:solidFill>
                <a:latin typeface="微软雅黑" pitchFamily="34" charset="-122"/>
                <a:ea typeface="微软雅黑" pitchFamily="34" charset="-122"/>
              </a:rPr>
              <a:t>标签引入外部的</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文件（外部样式表）</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对于第</a:t>
            </a:r>
            <a:r>
              <a:rPr lang="en-US" altLang="zh-CN" sz="1600" smtClean="0">
                <a:solidFill>
                  <a:schemeClr val="accent5">
                    <a:lumMod val="75000"/>
                  </a:schemeClr>
                </a:solidFill>
                <a:latin typeface="微软雅黑" pitchFamily="34" charset="-122"/>
                <a:ea typeface="微软雅黑" pitchFamily="34" charset="-122"/>
              </a:rPr>
              <a:t>2</a:t>
            </a:r>
            <a:r>
              <a:rPr lang="zh-CN" altLang="en-US" sz="1600" smtClean="0">
                <a:solidFill>
                  <a:schemeClr val="accent5">
                    <a:lumMod val="75000"/>
                  </a:schemeClr>
                </a:solidFill>
                <a:latin typeface="微软雅黑" pitchFamily="34" charset="-122"/>
                <a:ea typeface="微软雅黑" pitchFamily="34" charset="-122"/>
              </a:rPr>
              <a:t>、第</a:t>
            </a:r>
            <a:r>
              <a:rPr lang="en-US" altLang="zh-CN" sz="1600" smtClean="0">
                <a:solidFill>
                  <a:schemeClr val="accent5">
                    <a:lumMod val="75000"/>
                  </a:schemeClr>
                </a:solidFill>
                <a:latin typeface="微软雅黑" pitchFamily="34" charset="-122"/>
                <a:ea typeface="微软雅黑" pitchFamily="34" charset="-122"/>
              </a:rPr>
              <a:t>3</a:t>
            </a:r>
            <a:r>
              <a:rPr lang="zh-CN" altLang="en-US" sz="1600" smtClean="0">
                <a:solidFill>
                  <a:schemeClr val="accent5">
                    <a:lumMod val="75000"/>
                  </a:schemeClr>
                </a:solidFill>
                <a:latin typeface="微软雅黑" pitchFamily="34" charset="-122"/>
                <a:ea typeface="微软雅黑" pitchFamily="34" charset="-122"/>
              </a:rPr>
              <a:t>种方式可以通过对具体的节点使用标签名、</a:t>
            </a:r>
            <a:r>
              <a:rPr lang="en-US" altLang="zh-CN" sz="1600" smtClean="0">
                <a:solidFill>
                  <a:schemeClr val="accent5">
                    <a:lumMod val="75000"/>
                  </a:schemeClr>
                </a:solidFill>
                <a:latin typeface="微软雅黑" pitchFamily="34" charset="-122"/>
                <a:ea typeface="微软雅黑" pitchFamily="34" charset="-122"/>
              </a:rPr>
              <a:t>id</a:t>
            </a:r>
            <a:r>
              <a:rPr lang="zh-CN" altLang="en-US" sz="1600" smtClean="0">
                <a:solidFill>
                  <a:schemeClr val="accent5">
                    <a:lumMod val="75000"/>
                  </a:schemeClr>
                </a:solidFill>
                <a:latin typeface="微软雅黑" pitchFamily="34" charset="-122"/>
                <a:ea typeface="微软雅黑" pitchFamily="34" charset="-122"/>
              </a:rPr>
              <a:t>或</a:t>
            </a:r>
            <a:r>
              <a:rPr lang="en-US" altLang="zh-CN" sz="1600" smtClean="0">
                <a:solidFill>
                  <a:schemeClr val="accent5">
                    <a:lumMod val="75000"/>
                  </a:schemeClr>
                </a:solidFill>
                <a:latin typeface="微软雅黑" pitchFamily="34" charset="-122"/>
                <a:ea typeface="微软雅黑" pitchFamily="34" charset="-122"/>
              </a:rPr>
              <a:t>class</a:t>
            </a:r>
            <a:r>
              <a:rPr lang="zh-CN" altLang="en-US" sz="1600" smtClean="0">
                <a:solidFill>
                  <a:schemeClr val="accent5">
                    <a:lumMod val="75000"/>
                  </a:schemeClr>
                </a:solidFill>
                <a:latin typeface="微软雅黑" pitchFamily="34" charset="-122"/>
                <a:ea typeface="微软雅黑" pitchFamily="34" charset="-122"/>
              </a:rPr>
              <a:t>属性（或称为选择器）来定义样式并应用。</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995" y="4268476"/>
            <a:ext cx="4812011" cy="114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310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5122"/>
                                        </p:tgtEl>
                                        <p:attrNameLst>
                                          <p:attrName>style.visibility</p:attrName>
                                        </p:attrNameLst>
                                      </p:cBhvr>
                                      <p:to>
                                        <p:strVal val="visible"/>
                                      </p:to>
                                    </p:set>
                                    <p:anim calcmode="lin" valueType="num">
                                      <p:cBhvr>
                                        <p:cTn id="37" dur="500" fill="hold"/>
                                        <p:tgtEl>
                                          <p:spTgt spid="5122"/>
                                        </p:tgtEl>
                                        <p:attrNameLst>
                                          <p:attrName>ppt_w</p:attrName>
                                        </p:attrNameLst>
                                      </p:cBhvr>
                                      <p:tavLst>
                                        <p:tav tm="0">
                                          <p:val>
                                            <p:fltVal val="0"/>
                                          </p:val>
                                        </p:tav>
                                        <p:tav tm="100000">
                                          <p:val>
                                            <p:strVal val="#ppt_w"/>
                                          </p:val>
                                        </p:tav>
                                      </p:tavLst>
                                    </p:anim>
                                    <p:anim calcmode="lin" valueType="num">
                                      <p:cBhvr>
                                        <p:cTn id="38" dur="500" fill="hold"/>
                                        <p:tgtEl>
                                          <p:spTgt spid="5122"/>
                                        </p:tgtEl>
                                        <p:attrNameLst>
                                          <p:attrName>ppt_h</p:attrName>
                                        </p:attrNameLst>
                                      </p:cBhvr>
                                      <p:tavLst>
                                        <p:tav tm="0">
                                          <p:val>
                                            <p:fltVal val="0"/>
                                          </p:val>
                                        </p:tav>
                                        <p:tav tm="100000">
                                          <p:val>
                                            <p:strVal val="#ppt_h"/>
                                          </p:val>
                                        </p:tav>
                                      </p:tavLst>
                                    </p:anim>
                                    <p:animEffect transition="in" filter="fade">
                                      <p:cBhvr>
                                        <p:cTn id="39"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1015663"/>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—CSS</a:t>
            </a:r>
            <a:r>
              <a:rPr lang="zh-CN" altLang="en-US" b="1" smtClean="0">
                <a:solidFill>
                  <a:schemeClr val="accent5">
                    <a:lumMod val="50000"/>
                  </a:schemeClr>
                </a:solidFill>
                <a:latin typeface="微软雅黑" pitchFamily="34" charset="-122"/>
                <a:ea typeface="微软雅黑" pitchFamily="34" charset="-122"/>
              </a:rPr>
              <a:t>续</a:t>
            </a: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选择器基本的语法规则如下（更多语法参考教材）：</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122" y="2037067"/>
            <a:ext cx="5923757" cy="3984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30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5123"/>
                                        </p:tgtEl>
                                        <p:attrNameLst>
                                          <p:attrName>style.visibility</p:attrName>
                                        </p:attrNameLst>
                                      </p:cBhvr>
                                      <p:to>
                                        <p:strVal val="visible"/>
                                      </p:to>
                                    </p:set>
                                    <p:anim calcmode="lin" valueType="num">
                                      <p:cBhvr>
                                        <p:cTn id="17" dur="500" fill="hold"/>
                                        <p:tgtEl>
                                          <p:spTgt spid="5123"/>
                                        </p:tgtEl>
                                        <p:attrNameLst>
                                          <p:attrName>ppt_w</p:attrName>
                                        </p:attrNameLst>
                                      </p:cBhvr>
                                      <p:tavLst>
                                        <p:tav tm="0">
                                          <p:val>
                                            <p:fltVal val="0"/>
                                          </p:val>
                                        </p:tav>
                                        <p:tav tm="100000">
                                          <p:val>
                                            <p:strVal val="#ppt_w"/>
                                          </p:val>
                                        </p:tav>
                                      </p:tavLst>
                                    </p:anim>
                                    <p:anim calcmode="lin" valueType="num">
                                      <p:cBhvr>
                                        <p:cTn id="18" dur="500" fill="hold"/>
                                        <p:tgtEl>
                                          <p:spTgt spid="5123"/>
                                        </p:tgtEl>
                                        <p:attrNameLst>
                                          <p:attrName>ppt_h</p:attrName>
                                        </p:attrNameLst>
                                      </p:cBhvr>
                                      <p:tavLst>
                                        <p:tav tm="0">
                                          <p:val>
                                            <p:fltVal val="0"/>
                                          </p:val>
                                        </p:tav>
                                        <p:tav tm="100000">
                                          <p:val>
                                            <p:strVal val="#ppt_h"/>
                                          </p:val>
                                        </p:tav>
                                      </p:tavLst>
                                    </p:anim>
                                    <p:animEffect transition="in" filter="fade">
                                      <p:cBhvr>
                                        <p:cTn id="19"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1754326"/>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—JavaScript</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JavaScript</a:t>
            </a:r>
            <a:r>
              <a:rPr lang="zh-CN" altLang="en-US" sz="1600" smtClean="0">
                <a:solidFill>
                  <a:schemeClr val="accent5">
                    <a:lumMod val="75000"/>
                  </a:schemeClr>
                </a:solidFill>
                <a:latin typeface="微软雅黑" pitchFamily="34" charset="-122"/>
                <a:ea typeface="微软雅黑" pitchFamily="34" charset="-122"/>
              </a:rPr>
              <a:t>简称</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，是一种脚本语言。</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为网页提供了实时、动态、交互的功能，</a:t>
            </a:r>
            <a:r>
              <a:rPr lang="zh-CN" altLang="en-US" sz="1600">
                <a:solidFill>
                  <a:schemeClr val="accent5">
                    <a:lumMod val="75000"/>
                  </a:schemeClr>
                </a:solidFill>
                <a:latin typeface="微软雅黑" pitchFamily="34" charset="-122"/>
                <a:ea typeface="微软雅黑" pitchFamily="34" charset="-122"/>
              </a:rPr>
              <a:t>使得网页浏览的体验更加友好、</a:t>
            </a:r>
            <a:r>
              <a:rPr lang="zh-CN" altLang="en-US" sz="1600" smtClean="0">
                <a:solidFill>
                  <a:schemeClr val="accent5">
                    <a:lumMod val="75000"/>
                  </a:schemeClr>
                </a:solidFill>
                <a:latin typeface="微软雅黑" pitchFamily="34" charset="-122"/>
                <a:ea typeface="微软雅黑" pitchFamily="34" charset="-122"/>
              </a:rPr>
              <a:t>生动。</a:t>
            </a:r>
            <a:r>
              <a:rPr lang="en-US" altLang="zh-CN" sz="1600" smtClean="0">
                <a:solidFill>
                  <a:schemeClr val="accent5">
                    <a:lumMod val="75000"/>
                  </a:schemeClr>
                </a:solidFill>
                <a:latin typeface="微软雅黑" pitchFamily="34" charset="-122"/>
                <a:ea typeface="微软雅黑" pitchFamily="34" charset="-122"/>
              </a:rPr>
              <a:t>JS</a:t>
            </a:r>
            <a:r>
              <a:rPr lang="zh-CN" altLang="en-US" sz="1600">
                <a:solidFill>
                  <a:schemeClr val="accent5">
                    <a:lumMod val="75000"/>
                  </a:schemeClr>
                </a:solidFill>
                <a:latin typeface="微软雅黑" pitchFamily="34" charset="-122"/>
                <a:ea typeface="微软雅黑" pitchFamily="34" charset="-122"/>
              </a:rPr>
              <a:t>脚本</a:t>
            </a:r>
            <a:r>
              <a:rPr lang="zh-CN" altLang="en-US" sz="1600" smtClean="0">
                <a:solidFill>
                  <a:schemeClr val="accent5">
                    <a:lumMod val="75000"/>
                  </a:schemeClr>
                </a:solidFill>
                <a:latin typeface="微软雅黑" pitchFamily="34" charset="-122"/>
                <a:ea typeface="微软雅黑" pitchFamily="34" charset="-122"/>
              </a:rPr>
              <a:t>可以写在</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内部页面中直接调用，也可以存在一个独立的</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文件中在需要的时候通过</a:t>
            </a:r>
            <a:r>
              <a:rPr lang="en-US" altLang="zh-CN" sz="1600" smtClean="0">
                <a:solidFill>
                  <a:schemeClr val="accent5">
                    <a:lumMod val="75000"/>
                  </a:schemeClr>
                </a:solidFill>
                <a:latin typeface="微软雅黑" pitchFamily="34" charset="-122"/>
                <a:ea typeface="微软雅黑" pitchFamily="34" charset="-122"/>
              </a:rPr>
              <a:t>script</a:t>
            </a:r>
            <a:r>
              <a:rPr lang="zh-CN" altLang="en-US" sz="1600" smtClean="0">
                <a:solidFill>
                  <a:schemeClr val="accent5">
                    <a:lumMod val="75000"/>
                  </a:schemeClr>
                </a:solidFill>
                <a:latin typeface="微软雅黑" pitchFamily="34" charset="-122"/>
                <a:ea typeface="微软雅黑" pitchFamily="34" charset="-122"/>
              </a:rPr>
              <a:t>标签引入调用。</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2617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2862322"/>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爬虫的基本原理</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前面提过，爬虫就是获取网页并提取和保存信息的自动化程序。既是自动化程序，必要像一个人一样能够应对各种异常处理、错误重试而持续并高效的运行。</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一个基本的爬虫程序工作流程大致分为三步：</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获取网页</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提取信息</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保存数据</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3057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3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1754326"/>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爬虫的基本原理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获取网页</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这里主要指获取网页的源码。获取源码的过程是借着向网站的服务器发送</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请求，等待服务器返回的响应体就是网页的源码信息。这一过程可以使用</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的</a:t>
            </a: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resquests</a:t>
            </a:r>
            <a:r>
              <a:rPr lang="zh-CN" altLang="en-US" sz="1600" smtClean="0">
                <a:solidFill>
                  <a:schemeClr val="accent5">
                    <a:lumMod val="75000"/>
                  </a:schemeClr>
                </a:solidFill>
                <a:latin typeface="微软雅黑" pitchFamily="34" charset="-122"/>
                <a:ea typeface="微软雅黑" pitchFamily="34" charset="-122"/>
              </a:rPr>
              <a:t>等功能库来实现。</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16730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zh-CN" altLang="en-US" b="1">
                <a:solidFill>
                  <a:schemeClr val="accent5">
                    <a:lumMod val="50000"/>
                  </a:schemeClr>
                </a:solidFill>
                <a:latin typeface="微软雅黑" pitchFamily="34" charset="-122"/>
                <a:ea typeface="微软雅黑" pitchFamily="34" charset="-122"/>
              </a:rPr>
              <a:t>课程资料的获取与答疑形式</a:t>
            </a:r>
            <a:endParaRPr lang="en-US" altLang="zh-CN" b="1">
              <a:solidFill>
                <a:schemeClr val="accent5">
                  <a:lumMod val="50000"/>
                </a:schemeClr>
              </a:solidFill>
              <a:latin typeface="微软雅黑" pitchFamily="34" charset="-122"/>
              <a:ea typeface="微软雅黑" pitchFamily="34" charset="-122"/>
            </a:endParaRPr>
          </a:p>
          <a:p>
            <a:pPr>
              <a:lnSpc>
                <a:spcPct val="150000"/>
              </a:lnSpc>
            </a:pPr>
            <a:r>
              <a:rPr lang="zh-CN" altLang="en-US" sz="1600" smtClean="0">
                <a:solidFill>
                  <a:schemeClr val="accent5">
                    <a:lumMod val="75000"/>
                  </a:schemeClr>
                </a:solidFill>
                <a:latin typeface="微软雅黑" pitchFamily="34" charset="-122"/>
                <a:ea typeface="微软雅黑" pitchFamily="34" charset="-122"/>
              </a:rPr>
              <a:t>课程</a:t>
            </a:r>
            <a:r>
              <a:rPr lang="en-US" altLang="zh-CN" sz="1600" smtClean="0">
                <a:solidFill>
                  <a:schemeClr val="accent5">
                    <a:lumMod val="75000"/>
                  </a:schemeClr>
                </a:solidFill>
                <a:latin typeface="微软雅黑" pitchFamily="34" charset="-122"/>
                <a:ea typeface="微软雅黑" pitchFamily="34" charset="-122"/>
              </a:rPr>
              <a:t>PPT</a:t>
            </a:r>
            <a:r>
              <a:rPr lang="zh-CN" altLang="en-US" sz="1600" smtClean="0">
                <a:solidFill>
                  <a:schemeClr val="accent5">
                    <a:lumMod val="75000"/>
                  </a:schemeClr>
                </a:solidFill>
                <a:latin typeface="微软雅黑" pitchFamily="34" charset="-122"/>
                <a:ea typeface="微软雅黑" pitchFamily="34" charset="-122"/>
              </a:rPr>
              <a:t>及源码可在</a:t>
            </a:r>
            <a:r>
              <a:rPr lang="en-US" altLang="zh-CN" sz="1600" smtClean="0">
                <a:solidFill>
                  <a:schemeClr val="accent5">
                    <a:lumMod val="75000"/>
                  </a:schemeClr>
                </a:solidFill>
                <a:latin typeface="微软雅黑" pitchFamily="34" charset="-122"/>
                <a:ea typeface="微软雅黑" pitchFamily="34" charset="-122"/>
                <a:hlinkClick r:id="rId2"/>
              </a:rPr>
              <a:t>Github</a:t>
            </a:r>
            <a:r>
              <a:rPr lang="zh-CN" altLang="en-US" sz="1600" smtClean="0">
                <a:solidFill>
                  <a:schemeClr val="accent5">
                    <a:lumMod val="75000"/>
                  </a:schemeClr>
                </a:solidFill>
                <a:latin typeface="微软雅黑" pitchFamily="34" charset="-122"/>
                <a:ea typeface="微软雅黑" pitchFamily="34" charset="-122"/>
              </a:rPr>
              <a:t>上下载，答疑方式也在</a:t>
            </a:r>
            <a:r>
              <a:rPr lang="en-US" altLang="zh-CN" sz="1600" smtClean="0">
                <a:solidFill>
                  <a:schemeClr val="accent5">
                    <a:lumMod val="75000"/>
                  </a:schemeClr>
                </a:solidFill>
                <a:latin typeface="微软雅黑" pitchFamily="34" charset="-122"/>
                <a:ea typeface="微软雅黑" pitchFamily="34" charset="-122"/>
              </a:rPr>
              <a:t>Github</a:t>
            </a:r>
            <a:r>
              <a:rPr lang="zh-CN" altLang="en-US" sz="1600" smtClean="0">
                <a:solidFill>
                  <a:schemeClr val="accent5">
                    <a:lumMod val="75000"/>
                  </a:schemeClr>
                </a:solidFill>
                <a:latin typeface="微软雅黑" pitchFamily="34" charset="-122"/>
                <a:ea typeface="微软雅黑" pitchFamily="34" charset="-122"/>
              </a:rPr>
              <a:t>上以提</a:t>
            </a:r>
            <a:r>
              <a:rPr lang="en-US" altLang="zh-CN" sz="1600" smtClean="0">
                <a:solidFill>
                  <a:schemeClr val="accent5">
                    <a:lumMod val="75000"/>
                  </a:schemeClr>
                </a:solidFill>
                <a:latin typeface="微软雅黑" pitchFamily="34" charset="-122"/>
                <a:ea typeface="微软雅黑" pitchFamily="34" charset="-122"/>
              </a:rPr>
              <a:t>issue</a:t>
            </a:r>
            <a:r>
              <a:rPr lang="zh-CN" altLang="en-US" sz="1600" smtClean="0">
                <a:solidFill>
                  <a:schemeClr val="accent5">
                    <a:lumMod val="75000"/>
                  </a:schemeClr>
                </a:solidFill>
                <a:latin typeface="微软雅黑" pitchFamily="34" charset="-122"/>
                <a:ea typeface="微软雅黑" pitchFamily="34" charset="-122"/>
              </a:rPr>
              <a:t>方式进行。具体操作如下：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048721"/>
            <a:ext cx="4032448" cy="437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586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2492990"/>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爬虫的基本原理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提取信息</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在得到网站的源码之后，接下来要做的就是提取有用信息。这是一个拨乱反正的过程，也就是将杂乱的数据通过整理变得清晰明了，以便后续处理、分析。</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最通用的方法就是采用正则匹配来提取。另外，根据网页结构的规则性，如网页节点属性、</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选择器以及</a:t>
            </a:r>
            <a:r>
              <a:rPr lang="en-US" altLang="zh-CN" sz="1600" smtClean="0">
                <a:solidFill>
                  <a:schemeClr val="accent5">
                    <a:lumMod val="75000"/>
                  </a:schemeClr>
                </a:solidFill>
                <a:latin typeface="微软雅黑" pitchFamily="34" charset="-122"/>
                <a:ea typeface="微软雅黑" pitchFamily="34" charset="-122"/>
              </a:rPr>
              <a:t>XPath</a:t>
            </a:r>
            <a:r>
              <a:rPr lang="zh-CN" altLang="en-US" sz="1600" smtClean="0">
                <a:solidFill>
                  <a:schemeClr val="accent5">
                    <a:lumMod val="75000"/>
                  </a:schemeClr>
                </a:solidFill>
                <a:latin typeface="微软雅黑" pitchFamily="34" charset="-122"/>
                <a:ea typeface="微软雅黑" pitchFamily="34" charset="-122"/>
              </a:rPr>
              <a:t>，也可以使用</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提供的</a:t>
            </a:r>
            <a:r>
              <a:rPr lang="en-US" altLang="zh-CN" sz="1600" smtClean="0">
                <a:solidFill>
                  <a:schemeClr val="accent5">
                    <a:lumMod val="75000"/>
                  </a:schemeClr>
                </a:solidFill>
                <a:latin typeface="微软雅黑" pitchFamily="34" charset="-122"/>
                <a:ea typeface="微软雅黑" pitchFamily="34" charset="-122"/>
              </a:rPr>
              <a:t>Beautiful Soup</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pyquery</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lxml</a:t>
            </a:r>
            <a:r>
              <a:rPr lang="zh-CN" altLang="en-US" sz="1600" smtClean="0">
                <a:solidFill>
                  <a:schemeClr val="accent5">
                    <a:lumMod val="75000"/>
                  </a:schemeClr>
                </a:solidFill>
                <a:latin typeface="微软雅黑" pitchFamily="34" charset="-122"/>
                <a:ea typeface="微软雅黑" pitchFamily="34" charset="-122"/>
              </a:rPr>
              <a:t>等库来提取。</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1763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2862322"/>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爬虫的基本原理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其他能爬取的数据</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除了能抓取</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页面源码外，爬虫还可以爬取一些系统的</a:t>
            </a:r>
            <a:r>
              <a:rPr lang="en-US" altLang="zh-CN" sz="1600" smtClean="0">
                <a:solidFill>
                  <a:schemeClr val="accent5">
                    <a:lumMod val="75000"/>
                  </a:schemeClr>
                </a:solidFill>
                <a:latin typeface="微软雅黑" pitchFamily="34" charset="-122"/>
                <a:ea typeface="微软雅黑" pitchFamily="34" charset="-122"/>
              </a:rPr>
              <a:t>API</a:t>
            </a:r>
            <a:r>
              <a:rPr lang="zh-CN" altLang="en-US" sz="1600" smtClean="0">
                <a:solidFill>
                  <a:schemeClr val="accent5">
                    <a:lumMod val="75000"/>
                  </a:schemeClr>
                </a:solidFill>
                <a:latin typeface="微软雅黑" pitchFamily="34" charset="-122"/>
                <a:ea typeface="微软雅黑" pitchFamily="34" charset="-122"/>
              </a:rPr>
              <a:t>返回接口，图片、音视频等信息的二进制数据，以及一些文件和文档。</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但对于一些通过</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渲染而成的页面，爬虫很难爬取得到。就如当下流行的单页应用，通过抓取的</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不过是一个空壳，因为它还需要经过浏览器的</a:t>
            </a:r>
            <a:r>
              <a:rPr lang="en-US" altLang="zh-CN" sz="160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解释器和编译器来执行相关的</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脚本而将完整的</a:t>
            </a:r>
            <a:r>
              <a:rPr lang="en-US" altLang="zh-CN" sz="1600" smtClean="0">
                <a:solidFill>
                  <a:schemeClr val="accent5">
                    <a:lumMod val="75000"/>
                  </a:schemeClr>
                </a:solidFill>
                <a:latin typeface="微软雅黑" pitchFamily="34" charset="-122"/>
                <a:ea typeface="微软雅黑" pitchFamily="34" charset="-122"/>
              </a:rPr>
              <a:t>DOM</a:t>
            </a:r>
            <a:r>
              <a:rPr lang="zh-CN" altLang="en-US" sz="1600" smtClean="0">
                <a:solidFill>
                  <a:schemeClr val="accent5">
                    <a:lumMod val="75000"/>
                  </a:schemeClr>
                </a:solidFill>
                <a:latin typeface="微软雅黑" pitchFamily="34" charset="-122"/>
                <a:ea typeface="微软雅黑" pitchFamily="34" charset="-122"/>
              </a:rPr>
              <a:t>树渲染出来，离了浏览器就得不到完整的</a:t>
            </a:r>
            <a:r>
              <a:rPr lang="en-US" altLang="zh-CN" sz="1600" smtClean="0">
                <a:solidFill>
                  <a:schemeClr val="accent5">
                    <a:lumMod val="75000"/>
                  </a:schemeClr>
                </a:solidFill>
                <a:latin typeface="微软雅黑" pitchFamily="34" charset="-122"/>
                <a:ea typeface="微软雅黑" pitchFamily="34" charset="-122"/>
              </a:rPr>
              <a:t>DOM</a:t>
            </a:r>
            <a:r>
              <a:rPr lang="zh-CN" altLang="en-US" sz="1600" smtClean="0">
                <a:solidFill>
                  <a:schemeClr val="accent5">
                    <a:lumMod val="75000"/>
                  </a:schemeClr>
                </a:solidFill>
                <a:latin typeface="微软雅黑" pitchFamily="34" charset="-122"/>
                <a:ea typeface="微软雅黑" pitchFamily="34" charset="-122"/>
              </a:rPr>
              <a:t>树。</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a:solidFill>
                  <a:schemeClr val="accent5">
                    <a:lumMod val="75000"/>
                  </a:schemeClr>
                </a:solidFill>
                <a:latin typeface="微软雅黑" pitchFamily="34" charset="-122"/>
                <a:ea typeface="微软雅黑" pitchFamily="34" charset="-122"/>
              </a:rPr>
              <a:t>难</a:t>
            </a:r>
            <a:r>
              <a:rPr lang="zh-CN" altLang="en-US" sz="1600" smtClean="0">
                <a:solidFill>
                  <a:schemeClr val="accent5">
                    <a:lumMod val="75000"/>
                  </a:schemeClr>
                </a:solidFill>
                <a:latin typeface="微软雅黑" pitchFamily="34" charset="-122"/>
                <a:ea typeface="微软雅黑" pitchFamily="34" charset="-122"/>
              </a:rPr>
              <a:t>但不是不能做到，</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的</a:t>
            </a:r>
            <a:r>
              <a:rPr lang="en-US" altLang="zh-CN" sz="1600" smtClean="0">
                <a:solidFill>
                  <a:schemeClr val="accent5">
                    <a:lumMod val="75000"/>
                  </a:schemeClr>
                </a:solidFill>
                <a:latin typeface="微软雅黑" pitchFamily="34" charset="-122"/>
                <a:ea typeface="微软雅黑" pitchFamily="34" charset="-122"/>
              </a:rPr>
              <a:t>Selenium</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Splash</a:t>
            </a:r>
            <a:r>
              <a:rPr lang="zh-CN" altLang="en-US" sz="1600" smtClean="0">
                <a:solidFill>
                  <a:schemeClr val="accent5">
                    <a:lumMod val="75000"/>
                  </a:schemeClr>
                </a:solidFill>
                <a:latin typeface="微软雅黑" pitchFamily="34" charset="-122"/>
                <a:ea typeface="微软雅黑" pitchFamily="34" charset="-122"/>
              </a:rPr>
              <a:t>库就可以帮我们实现对</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的渲染。</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5475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4339650"/>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会话（</a:t>
            </a:r>
            <a:r>
              <a:rPr lang="en-US" altLang="zh-CN" b="1" smtClean="0">
                <a:solidFill>
                  <a:schemeClr val="accent5">
                    <a:lumMod val="50000"/>
                  </a:schemeClr>
                </a:solidFill>
                <a:latin typeface="微软雅黑" pitchFamily="34" charset="-122"/>
                <a:ea typeface="微软雅黑" pitchFamily="34" charset="-122"/>
              </a:rPr>
              <a:t>Session</a:t>
            </a:r>
            <a:r>
              <a:rPr lang="zh-CN" altLang="en-US" b="1" smtClean="0">
                <a:solidFill>
                  <a:schemeClr val="accent5">
                    <a:lumMod val="50000"/>
                  </a:schemeClr>
                </a:solidFill>
                <a:latin typeface="微软雅黑" pitchFamily="34" charset="-122"/>
                <a:ea typeface="微软雅黑" pitchFamily="34" charset="-122"/>
              </a:rPr>
              <a:t>）和</a:t>
            </a:r>
            <a:r>
              <a:rPr lang="en-US" altLang="zh-CN" b="1" smtClean="0">
                <a:solidFill>
                  <a:schemeClr val="accent5">
                    <a:lumMod val="50000"/>
                  </a:schemeClr>
                </a:solidFill>
                <a:latin typeface="微软雅黑" pitchFamily="34" charset="-122"/>
                <a:ea typeface="微软雅黑" pitchFamily="34" charset="-122"/>
              </a:rPr>
              <a:t>Cookie</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静态页面是指纯粹的</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页面，动态</a:t>
            </a:r>
            <a:r>
              <a:rPr lang="zh-CN" altLang="en-US" sz="1600">
                <a:solidFill>
                  <a:schemeClr val="accent5">
                    <a:lumMod val="75000"/>
                  </a:schemeClr>
                </a:solidFill>
                <a:latin typeface="微软雅黑" pitchFamily="34" charset="-122"/>
                <a:ea typeface="微软雅黑" pitchFamily="34" charset="-122"/>
              </a:rPr>
              <a:t>网页是一个对所有动态生成与动态更新的网页的统称。与传统的静态网页相反，它会因为变量的改变而产生不同的网页。这既可能是服务器端生成的网页，也可能是用户端生成的网页，或是两者的混合。</a:t>
            </a: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对于动态页面而言，有些网站需要我们登陆才能访问，如淘宝；有些网站登录一段时间不进行任何操作就会超时而要重新登录；也有些网站登录过后很久也不会失效。这其中就涉及到</a:t>
            </a:r>
            <a:r>
              <a:rPr lang="en-US" altLang="zh-CN" sz="1600" smtClean="0">
                <a:solidFill>
                  <a:schemeClr val="accent5">
                    <a:lumMod val="75000"/>
                  </a:schemeClr>
                </a:solidFill>
                <a:latin typeface="微软雅黑" pitchFamily="34" charset="-122"/>
                <a:ea typeface="微软雅黑" pitchFamily="34" charset="-122"/>
              </a:rPr>
              <a:t>Session</a:t>
            </a:r>
            <a:r>
              <a:rPr lang="zh-CN" altLang="en-US" sz="1600" smtClean="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的相关知识。</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按照一般的逻辑，需要登录的网站在我们输入用户名及密码以后，必然会拿到类似凭证这样的东西，它记录了我们的登陆状态。这个凭证存在哪里呢？就在</a:t>
            </a:r>
            <a:r>
              <a:rPr lang="en-US" altLang="zh-CN" sz="1600" smtClean="0">
                <a:solidFill>
                  <a:schemeClr val="accent5">
                    <a:lumMod val="75000"/>
                  </a:schemeClr>
                </a:solidFill>
                <a:latin typeface="微软雅黑" pitchFamily="34" charset="-122"/>
                <a:ea typeface="微软雅黑" pitchFamily="34" charset="-122"/>
              </a:rPr>
              <a:t>Session</a:t>
            </a:r>
            <a:r>
              <a:rPr lang="zh-CN" altLang="en-US" sz="1600" smtClean="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当中。具体是存在</a:t>
            </a:r>
            <a:r>
              <a:rPr lang="en-US" altLang="zh-CN" sz="1600" smtClean="0">
                <a:solidFill>
                  <a:schemeClr val="accent5">
                    <a:lumMod val="75000"/>
                  </a:schemeClr>
                </a:solidFill>
                <a:latin typeface="微软雅黑" pitchFamily="34" charset="-122"/>
                <a:ea typeface="微软雅黑" pitchFamily="34" charset="-122"/>
              </a:rPr>
              <a:t>Session</a:t>
            </a:r>
            <a:r>
              <a:rPr lang="zh-CN" altLang="en-US" sz="1600" smtClean="0">
                <a:solidFill>
                  <a:schemeClr val="accent5">
                    <a:lumMod val="75000"/>
                  </a:schemeClr>
                </a:solidFill>
                <a:latin typeface="微软雅黑" pitchFamily="34" charset="-122"/>
                <a:ea typeface="微软雅黑" pitchFamily="34" charset="-122"/>
              </a:rPr>
              <a:t>中，还是</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中，或是两者兼有，这由网站服务提供方所决定。</a:t>
            </a: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1747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5447645"/>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会话（</a:t>
            </a:r>
            <a:r>
              <a:rPr lang="en-US" altLang="zh-CN" b="1" smtClean="0">
                <a:solidFill>
                  <a:schemeClr val="accent5">
                    <a:lumMod val="50000"/>
                  </a:schemeClr>
                </a:solidFill>
                <a:latin typeface="微软雅黑" pitchFamily="34" charset="-122"/>
                <a:ea typeface="微软雅黑" pitchFamily="34" charset="-122"/>
              </a:rPr>
              <a:t>Session</a:t>
            </a:r>
            <a:r>
              <a:rPr lang="zh-CN" altLang="en-US" b="1" smtClean="0">
                <a:solidFill>
                  <a:schemeClr val="accent5">
                    <a:lumMod val="50000"/>
                  </a:schemeClr>
                </a:solidFill>
                <a:latin typeface="微软雅黑" pitchFamily="34" charset="-122"/>
                <a:ea typeface="微软雅黑" pitchFamily="34" charset="-122"/>
              </a:rPr>
              <a:t>）和</a:t>
            </a:r>
            <a:r>
              <a:rPr lang="en-US" altLang="zh-CN" b="1" smtClean="0">
                <a:solidFill>
                  <a:schemeClr val="accent5">
                    <a:lumMod val="50000"/>
                  </a:schemeClr>
                </a:solidFill>
                <a:latin typeface="微软雅黑" pitchFamily="34" charset="-122"/>
                <a:ea typeface="微软雅黑" pitchFamily="34" charset="-122"/>
              </a:rPr>
              <a:t>Cookie—</a:t>
            </a:r>
            <a:r>
              <a:rPr lang="zh-CN" altLang="en-US" b="1" smtClean="0">
                <a:solidFill>
                  <a:schemeClr val="accent5">
                    <a:lumMod val="50000"/>
                  </a:schemeClr>
                </a:solidFill>
                <a:latin typeface="微软雅黑" pitchFamily="34" charset="-122"/>
                <a:ea typeface="微软雅黑" pitchFamily="34" charset="-122"/>
              </a:rPr>
              <a:t>续</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的无状态是指</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协议对事务的处理是没有记忆能力的，也就是不知道客户端是什么状态。当我们向服务器发送请求后，服务器解析此请求并返回响应报文，此过程完全独立，服务器不会记录客户端请求前后状态的变化。</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对于一些需要登录才能浏览的网站，由于</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的无状态特征，每当我们打开或刷新一个页面，就要进行一次登录，这显然不合理。会话</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技术的出现，使得用户的</a:t>
            </a:r>
            <a:r>
              <a:rPr lang="zh-CN" altLang="en-US" sz="1600">
                <a:solidFill>
                  <a:schemeClr val="accent5">
                    <a:lumMod val="75000"/>
                  </a:schemeClr>
                </a:solidFill>
                <a:latin typeface="微软雅黑" pitchFamily="34" charset="-122"/>
                <a:ea typeface="微软雅黑" pitchFamily="34" charset="-122"/>
              </a:rPr>
              <a:t>登陆</a:t>
            </a:r>
            <a:r>
              <a:rPr lang="zh-CN" altLang="en-US" sz="1600" smtClean="0">
                <a:solidFill>
                  <a:schemeClr val="accent5">
                    <a:lumMod val="75000"/>
                  </a:schemeClr>
                </a:solidFill>
                <a:latin typeface="微软雅黑" pitchFamily="34" charset="-122"/>
                <a:ea typeface="微软雅黑" pitchFamily="34" charset="-122"/>
              </a:rPr>
              <a:t>状态可以临时保存以备后用。</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en-US" altLang="zh-CN" sz="1600">
                <a:solidFill>
                  <a:schemeClr val="accent5">
                    <a:lumMod val="75000"/>
                  </a:schemeClr>
                </a:solidFill>
                <a:latin typeface="微软雅黑" pitchFamily="34" charset="-122"/>
                <a:ea typeface="微软雅黑" pitchFamily="34" charset="-122"/>
              </a:rPr>
              <a:t>Session</a:t>
            </a:r>
            <a:r>
              <a:rPr lang="zh-CN" altLang="en-US" sz="1600" smtClean="0">
                <a:solidFill>
                  <a:schemeClr val="accent5">
                    <a:lumMod val="75000"/>
                  </a:schemeClr>
                </a:solidFill>
                <a:latin typeface="微软雅黑" pitchFamily="34" charset="-122"/>
                <a:ea typeface="微软雅黑" pitchFamily="34" charset="-122"/>
              </a:rPr>
              <a:t>是在服务端，即在网站的服务器上保存用户的会话信息。一般，一个会话都有一个超时期限，超时后会话自动作废，使得访问不再有效。</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是在客户端，比如浏览器端。当用户第一次成功登陆网站时，网站服务器会返回一个响应头包含</a:t>
            </a:r>
            <a:r>
              <a:rPr lang="en-US" altLang="zh-CN" sz="1600" smtClean="0">
                <a:solidFill>
                  <a:schemeClr val="accent5">
                    <a:lumMod val="75000"/>
                  </a:schemeClr>
                </a:solidFill>
                <a:latin typeface="微软雅黑" pitchFamily="34" charset="-122"/>
                <a:ea typeface="微软雅黑" pitchFamily="34" charset="-122"/>
              </a:rPr>
              <a:t>`Set-Cookie`</a:t>
            </a:r>
            <a:r>
              <a:rPr lang="zh-CN" altLang="en-US" sz="1600" smtClean="0">
                <a:solidFill>
                  <a:schemeClr val="accent5">
                    <a:lumMod val="75000"/>
                  </a:schemeClr>
                </a:solidFill>
                <a:latin typeface="微软雅黑" pitchFamily="34" charset="-122"/>
                <a:ea typeface="微软雅黑" pitchFamily="34" charset="-122"/>
              </a:rPr>
              <a:t>字段的报文给客户端。客户端拿到</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并保存起来，在下一次请求该网站时浏览器会自动把</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放到请求头一起提交给服务器。服务器根据</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鉴定当前请求时哪个用户以及是否登陆，鉴定通过则发送需要的响应报文。当然，</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也有超时机制，超时后</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a:solidFill>
                  <a:schemeClr val="accent5">
                    <a:lumMod val="75000"/>
                  </a:schemeClr>
                </a:solidFill>
                <a:latin typeface="微软雅黑" pitchFamily="34" charset="-122"/>
                <a:ea typeface="微软雅黑" pitchFamily="34" charset="-122"/>
              </a:rPr>
              <a:t>无效</a:t>
            </a:r>
            <a:r>
              <a:rPr lang="zh-CN" altLang="en-US" sz="1600" smtClean="0">
                <a:solidFill>
                  <a:schemeClr val="accent5">
                    <a:lumMod val="75000"/>
                  </a:schemeClr>
                </a:solidFill>
                <a:latin typeface="微软雅黑" pitchFamily="34" charset="-122"/>
                <a:ea typeface="微软雅黑" pitchFamily="34" charset="-122"/>
              </a:rPr>
              <a:t>。</a:t>
            </a: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49760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5447645"/>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会话（</a:t>
            </a:r>
            <a:r>
              <a:rPr lang="en-US" altLang="zh-CN" b="1" smtClean="0">
                <a:solidFill>
                  <a:schemeClr val="accent5">
                    <a:lumMod val="50000"/>
                  </a:schemeClr>
                </a:solidFill>
                <a:latin typeface="微软雅黑" pitchFamily="34" charset="-122"/>
                <a:ea typeface="微软雅黑" pitchFamily="34" charset="-122"/>
              </a:rPr>
              <a:t>Session</a:t>
            </a:r>
            <a:r>
              <a:rPr lang="zh-CN" altLang="en-US" b="1" smtClean="0">
                <a:solidFill>
                  <a:schemeClr val="accent5">
                    <a:lumMod val="50000"/>
                  </a:schemeClr>
                </a:solidFill>
                <a:latin typeface="微软雅黑" pitchFamily="34" charset="-122"/>
                <a:ea typeface="微软雅黑" pitchFamily="34" charset="-122"/>
              </a:rPr>
              <a:t>）和</a:t>
            </a:r>
            <a:r>
              <a:rPr lang="en-US" altLang="zh-CN" b="1" smtClean="0">
                <a:solidFill>
                  <a:schemeClr val="accent5">
                    <a:lumMod val="50000"/>
                  </a:schemeClr>
                </a:solidFill>
                <a:latin typeface="微软雅黑" pitchFamily="34" charset="-122"/>
                <a:ea typeface="微软雅黑" pitchFamily="34" charset="-122"/>
              </a:rPr>
              <a:t>Cookie—Cookie</a:t>
            </a:r>
            <a:r>
              <a:rPr lang="zh-CN" altLang="en-US" b="1" smtClean="0">
                <a:solidFill>
                  <a:schemeClr val="accent5">
                    <a:lumMod val="50000"/>
                  </a:schemeClr>
                </a:solidFill>
                <a:latin typeface="微软雅黑" pitchFamily="34" charset="-122"/>
                <a:ea typeface="微软雅黑" pitchFamily="34" charset="-122"/>
              </a:rPr>
              <a:t>属性结构</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我们可以通过打开</a:t>
            </a:r>
            <a:r>
              <a:rPr lang="en-US" altLang="zh-CN" sz="1600" smtClean="0">
                <a:solidFill>
                  <a:schemeClr val="accent5">
                    <a:lumMod val="75000"/>
                  </a:schemeClr>
                </a:solidFill>
                <a:latin typeface="微软雅黑" pitchFamily="34" charset="-122"/>
                <a:ea typeface="微软雅黑" pitchFamily="34" charset="-122"/>
              </a:rPr>
              <a:t>Chrome</a:t>
            </a:r>
            <a:r>
              <a:rPr lang="zh-CN" altLang="en-US" sz="1600" smtClean="0">
                <a:solidFill>
                  <a:schemeClr val="accent5">
                    <a:lumMod val="75000"/>
                  </a:schemeClr>
                </a:solidFill>
                <a:latin typeface="微软雅黑" pitchFamily="34" charset="-122"/>
                <a:ea typeface="微软雅黑" pitchFamily="34" charset="-122"/>
              </a:rPr>
              <a:t>的开发者工具页面来查看网站的</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信息，下面以我们的教务系统为例，当登陆后浏览器保存的</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信息如下：</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注意：其中</a:t>
            </a:r>
            <a:r>
              <a:rPr lang="en-US" altLang="zh-CN" sz="1600" smtClean="0">
                <a:solidFill>
                  <a:schemeClr val="accent5">
                    <a:lumMod val="75000"/>
                  </a:schemeClr>
                </a:solidFill>
                <a:latin typeface="微软雅黑" pitchFamily="34" charset="-122"/>
                <a:ea typeface="微软雅黑" pitchFamily="34" charset="-122"/>
              </a:rPr>
              <a:t>HttpOnly</a:t>
            </a:r>
            <a:r>
              <a:rPr lang="zh-CN" altLang="en-US" sz="1600" smtClean="0">
                <a:solidFill>
                  <a:schemeClr val="accent5">
                    <a:lumMod val="75000"/>
                  </a:schemeClr>
                </a:solidFill>
                <a:latin typeface="微软雅黑" pitchFamily="34" charset="-122"/>
                <a:ea typeface="微软雅黑" pitchFamily="34" charset="-122"/>
              </a:rPr>
              <a:t>字段若是</a:t>
            </a:r>
            <a:r>
              <a:rPr lang="en-US" altLang="zh-CN" sz="1600" smtClean="0">
                <a:solidFill>
                  <a:schemeClr val="accent5">
                    <a:lumMod val="75000"/>
                  </a:schemeClr>
                </a:solidFill>
                <a:latin typeface="微软雅黑" pitchFamily="34" charset="-122"/>
                <a:ea typeface="微软雅黑" pitchFamily="34" charset="-122"/>
              </a:rPr>
              <a:t>True</a:t>
            </a:r>
            <a:r>
              <a:rPr lang="zh-CN" altLang="en-US" sz="1600" smtClean="0">
                <a:solidFill>
                  <a:schemeClr val="accent5">
                    <a:lumMod val="75000"/>
                  </a:schemeClr>
                </a:solidFill>
                <a:latin typeface="微软雅黑" pitchFamily="34" charset="-122"/>
                <a:ea typeface="微软雅黑" pitchFamily="34" charset="-122"/>
              </a:rPr>
              <a:t>，则不能使用</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中的</a:t>
            </a:r>
            <a:r>
              <a:rPr lang="en-US" altLang="zh-CN" sz="1600" smtClean="0">
                <a:solidFill>
                  <a:schemeClr val="accent5">
                    <a:lumMod val="75000"/>
                  </a:schemeClr>
                </a:solidFill>
                <a:latin typeface="微软雅黑" pitchFamily="34" charset="-122"/>
                <a:ea typeface="微软雅黑" pitchFamily="34" charset="-122"/>
              </a:rPr>
              <a:t>document.cookie</a:t>
            </a:r>
            <a:r>
              <a:rPr lang="zh-CN" altLang="en-US" sz="1600" smtClean="0">
                <a:solidFill>
                  <a:schemeClr val="accent5">
                    <a:lumMod val="75000"/>
                  </a:schemeClr>
                </a:solidFill>
                <a:latin typeface="微软雅黑" pitchFamily="34" charset="-122"/>
                <a:ea typeface="微软雅黑" pitchFamily="34" charset="-122"/>
              </a:rPr>
              <a:t>来访问。</a:t>
            </a: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243" y="2306180"/>
            <a:ext cx="6027513" cy="3427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42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p:cTn id="17" dur="500" fill="hold"/>
                                        <p:tgtEl>
                                          <p:spTgt spid="6146"/>
                                        </p:tgtEl>
                                        <p:attrNameLst>
                                          <p:attrName>ppt_w</p:attrName>
                                        </p:attrNameLst>
                                      </p:cBhvr>
                                      <p:tavLst>
                                        <p:tav tm="0">
                                          <p:val>
                                            <p:fltVal val="0"/>
                                          </p:val>
                                        </p:tav>
                                        <p:tav tm="100000">
                                          <p:val>
                                            <p:strVal val="#ppt_w"/>
                                          </p:val>
                                        </p:tav>
                                      </p:tavLst>
                                    </p:anim>
                                    <p:anim calcmode="lin" valueType="num">
                                      <p:cBhvr>
                                        <p:cTn id="18" dur="500" fill="hold"/>
                                        <p:tgtEl>
                                          <p:spTgt spid="6146"/>
                                        </p:tgtEl>
                                        <p:attrNameLst>
                                          <p:attrName>ppt_h</p:attrName>
                                        </p:attrNameLst>
                                      </p:cBhvr>
                                      <p:tavLst>
                                        <p:tav tm="0">
                                          <p:val>
                                            <p:fltVal val="0"/>
                                          </p:val>
                                        </p:tav>
                                        <p:tav tm="100000">
                                          <p:val>
                                            <p:strVal val="#ppt_h"/>
                                          </p:val>
                                        </p:tav>
                                      </p:tavLst>
                                    </p:anim>
                                    <p:animEffect transition="in" filter="fade">
                                      <p:cBhvr>
                                        <p:cTn id="19" dur="500"/>
                                        <p:tgtEl>
                                          <p:spTgt spid="614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xEl>
                                              <p:pRg st="12" end="12"/>
                                            </p:txEl>
                                          </p:spTgt>
                                        </p:tgtEl>
                                        <p:attrNameLst>
                                          <p:attrName>style.visibility</p:attrName>
                                        </p:attrNameLst>
                                      </p:cBhvr>
                                      <p:to>
                                        <p:strVal val="visible"/>
                                      </p:to>
                                    </p:set>
                                    <p:animEffect transition="in" filter="randombar(horizontal)">
                                      <p:cBhvr>
                                        <p:cTn id="24"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3970318"/>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代理的基本原理</a:t>
            </a: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对于一些反爬虫措施较高的网站，使用爬虫的过程中会遇到</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被封的情况。之所以被封是因为单个</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的访问频率过高，而被网站服务器侦测到。对此的解决方案是，通过</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代理服务器来代理</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实现</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伪装。</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代理服务器（</a:t>
            </a:r>
            <a:r>
              <a:rPr lang="en-US" altLang="zh-CN" sz="1600" smtClean="0">
                <a:solidFill>
                  <a:schemeClr val="accent5">
                    <a:lumMod val="75000"/>
                  </a:schemeClr>
                </a:solidFill>
                <a:latin typeface="微软雅黑" pitchFamily="34" charset="-122"/>
                <a:ea typeface="微软雅黑" pitchFamily="34" charset="-122"/>
              </a:rPr>
              <a:t>Proxy Server</a:t>
            </a:r>
            <a:r>
              <a:rPr lang="zh-CN" altLang="en-US" sz="1600" smtClean="0">
                <a:solidFill>
                  <a:schemeClr val="accent5">
                    <a:lumMod val="75000"/>
                  </a:schemeClr>
                </a:solidFill>
                <a:latin typeface="微软雅黑" pitchFamily="34" charset="-122"/>
                <a:ea typeface="微软雅黑" pitchFamily="34" charset="-122"/>
              </a:rPr>
              <a:t>）是一个</a:t>
            </a:r>
            <a:r>
              <a:rPr lang="zh-CN" altLang="en-US" sz="1600">
                <a:solidFill>
                  <a:schemeClr val="accent5">
                    <a:lumMod val="75000"/>
                  </a:schemeClr>
                </a:solidFill>
                <a:latin typeface="微软雅黑" pitchFamily="34" charset="-122"/>
                <a:ea typeface="微软雅黑" pitchFamily="34" charset="-122"/>
              </a:rPr>
              <a:t>请求</a:t>
            </a:r>
            <a:r>
              <a:rPr lang="zh-CN" altLang="en-US" sz="1600" smtClean="0">
                <a:solidFill>
                  <a:schemeClr val="accent5">
                    <a:lumMod val="75000"/>
                  </a:schemeClr>
                </a:solidFill>
                <a:latin typeface="微软雅黑" pitchFamily="34" charset="-122"/>
                <a:ea typeface="微软雅黑" pitchFamily="34" charset="-122"/>
              </a:rPr>
              <a:t>访问的中间媒介，其功能就是代理网络用户去取得网络信息。一般的，</a:t>
            </a:r>
            <a:r>
              <a:rPr lang="en-US" altLang="zh-CN" sz="1600" smtClean="0">
                <a:solidFill>
                  <a:schemeClr val="accent5">
                    <a:lumMod val="75000"/>
                  </a:schemeClr>
                </a:solidFill>
                <a:latin typeface="微软雅黑" pitchFamily="34" charset="-122"/>
                <a:ea typeface="微软雅黑" pitchFamily="34" charset="-122"/>
              </a:rPr>
              <a:t>VPN</a:t>
            </a:r>
            <a:r>
              <a:rPr lang="zh-CN" altLang="en-US" sz="1600" smtClean="0">
                <a:solidFill>
                  <a:schemeClr val="accent5">
                    <a:lumMod val="75000"/>
                  </a:schemeClr>
                </a:solidFill>
                <a:latin typeface="微软雅黑" pitchFamily="34" charset="-122"/>
                <a:ea typeface="微软雅黑" pitchFamily="34" charset="-122"/>
              </a:rPr>
              <a:t>服务器就是一个代理服务器。因为某些原因我们无法搜索</a:t>
            </a:r>
            <a:r>
              <a:rPr lang="en-US" altLang="zh-CN" sz="1600" smtClean="0">
                <a:solidFill>
                  <a:schemeClr val="accent5">
                    <a:lumMod val="75000"/>
                  </a:schemeClr>
                </a:solidFill>
                <a:latin typeface="微软雅黑" pitchFamily="34" charset="-122"/>
                <a:ea typeface="微软雅黑" pitchFamily="34" charset="-122"/>
              </a:rPr>
              <a:t>Google</a:t>
            </a:r>
            <a:r>
              <a:rPr lang="zh-CN" altLang="en-US" sz="1600" smtClean="0">
                <a:solidFill>
                  <a:schemeClr val="accent5">
                    <a:lumMod val="75000"/>
                  </a:schemeClr>
                </a:solidFill>
                <a:latin typeface="微软雅黑" pitchFamily="34" charset="-122"/>
                <a:ea typeface="微软雅黑" pitchFamily="34" charset="-122"/>
              </a:rPr>
              <a:t>上的内容，但通过一台可以访问</a:t>
            </a:r>
            <a:r>
              <a:rPr lang="en-US" altLang="zh-CN" sz="1600" smtClean="0">
                <a:solidFill>
                  <a:schemeClr val="accent5">
                    <a:lumMod val="75000"/>
                  </a:schemeClr>
                </a:solidFill>
                <a:latin typeface="微软雅黑" pitchFamily="34" charset="-122"/>
                <a:ea typeface="微软雅黑" pitchFamily="34" charset="-122"/>
              </a:rPr>
              <a:t>Google</a:t>
            </a:r>
            <a:r>
              <a:rPr lang="zh-CN" altLang="en-US" sz="1600" smtClean="0">
                <a:solidFill>
                  <a:schemeClr val="accent5">
                    <a:lumMod val="75000"/>
                  </a:schemeClr>
                </a:solidFill>
                <a:latin typeface="微软雅黑" pitchFamily="34" charset="-122"/>
                <a:ea typeface="微软雅黑" pitchFamily="34" charset="-122"/>
              </a:rPr>
              <a:t>的中间代理服务器来代理我们的请求便可以做到。</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爬虫代理就是使用代理隐藏真实的</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，让服务器误以为是另一个不同的客户端在请求。这样在爬取过程中不断更换代理，就可轻易越过</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限制的反爬措施。</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91023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第三课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2492990"/>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请求相关</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库介绍</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库的使用</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requests</a:t>
            </a:r>
            <a:r>
              <a:rPr lang="zh-CN" altLang="en-US" sz="1600" smtClean="0">
                <a:solidFill>
                  <a:schemeClr val="accent5">
                    <a:lumMod val="75000"/>
                  </a:schemeClr>
                </a:solidFill>
                <a:latin typeface="微软雅黑" pitchFamily="34" charset="-122"/>
                <a:ea typeface="微软雅黑" pitchFamily="34" charset="-122"/>
              </a:rPr>
              <a:t>库的使用</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正则表达式介绍</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猫眼电影排行信息抓取实战</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85469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5447645"/>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HTTP</a:t>
            </a:r>
            <a:r>
              <a:rPr lang="zh-CN" altLang="en-US" b="1">
                <a:solidFill>
                  <a:schemeClr val="accent5">
                    <a:lumMod val="50000"/>
                  </a:schemeClr>
                </a:solidFill>
                <a:latin typeface="微软雅黑" pitchFamily="34" charset="-122"/>
                <a:ea typeface="微软雅黑" pitchFamily="34" charset="-122"/>
              </a:rPr>
              <a:t>请求相关</a:t>
            </a:r>
            <a:r>
              <a:rPr lang="en-US" altLang="zh-CN" b="1">
                <a:solidFill>
                  <a:schemeClr val="accent5">
                    <a:lumMod val="50000"/>
                  </a:schemeClr>
                </a:solidFill>
                <a:latin typeface="微软雅黑" pitchFamily="34" charset="-122"/>
                <a:ea typeface="微软雅黑" pitchFamily="34" charset="-122"/>
              </a:rPr>
              <a:t>Python</a:t>
            </a:r>
            <a:r>
              <a:rPr lang="zh-CN" altLang="en-US" b="1">
                <a:solidFill>
                  <a:schemeClr val="accent5">
                    <a:lumMod val="50000"/>
                  </a:schemeClr>
                </a:solidFill>
                <a:latin typeface="微软雅黑" pitchFamily="34" charset="-122"/>
                <a:ea typeface="微软雅黑" pitchFamily="34" charset="-122"/>
              </a:rPr>
              <a:t>库介绍</a:t>
            </a:r>
            <a:endParaRPr lang="zh-CN" altLang="en-US" b="1" smtClean="0">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前面已经了解</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请求的过程，也学习到</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请求是基于</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协议。而</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协议是基于</a:t>
            </a:r>
            <a:r>
              <a:rPr lang="en-US" altLang="zh-CN" sz="1600" smtClean="0">
                <a:solidFill>
                  <a:schemeClr val="accent5">
                    <a:lumMod val="75000"/>
                  </a:schemeClr>
                </a:solidFill>
                <a:latin typeface="微软雅黑" pitchFamily="34" charset="-122"/>
                <a:ea typeface="微软雅黑" pitchFamily="34" charset="-122"/>
              </a:rPr>
              <a:t>TCP/IP</a:t>
            </a:r>
            <a:r>
              <a:rPr lang="zh-CN" altLang="en-US" sz="1600" smtClean="0">
                <a:solidFill>
                  <a:schemeClr val="accent5">
                    <a:lumMod val="75000"/>
                  </a:schemeClr>
                </a:solidFill>
                <a:latin typeface="微软雅黑" pitchFamily="34" charset="-122"/>
                <a:ea typeface="微软雅黑" pitchFamily="34" charset="-122"/>
              </a:rPr>
              <a:t>技术，是不是只有等我们</a:t>
            </a:r>
            <a:r>
              <a:rPr lang="zh-CN" altLang="en-US" sz="1600">
                <a:solidFill>
                  <a:schemeClr val="accent5">
                    <a:lumMod val="75000"/>
                  </a:schemeClr>
                </a:solidFill>
                <a:latin typeface="微软雅黑" pitchFamily="34" charset="-122"/>
                <a:ea typeface="微软雅黑" pitchFamily="34" charset="-122"/>
              </a:rPr>
              <a:t>熟悉并掌握</a:t>
            </a:r>
            <a:r>
              <a:rPr lang="en-US" altLang="zh-CN" sz="1600" smtClean="0">
                <a:solidFill>
                  <a:schemeClr val="accent5">
                    <a:lumMod val="75000"/>
                  </a:schemeClr>
                </a:solidFill>
                <a:latin typeface="微软雅黑" pitchFamily="34" charset="-122"/>
                <a:ea typeface="微软雅黑" pitchFamily="34" charset="-122"/>
              </a:rPr>
              <a:t>TCP/IP</a:t>
            </a:r>
            <a:r>
              <a:rPr lang="zh-CN" altLang="en-US" sz="1600" smtClean="0">
                <a:solidFill>
                  <a:schemeClr val="accent5">
                    <a:lumMod val="75000"/>
                  </a:schemeClr>
                </a:solidFill>
                <a:latin typeface="微软雅黑" pitchFamily="34" charset="-122"/>
                <a:ea typeface="微软雅黑" pitchFamily="34" charset="-122"/>
              </a:rPr>
              <a:t>技术才能展开自动化的网页请求工作呢？</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答案是否定的。</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提供了许多功能齐全的类库可以帮我们实现这些工作，诸如</a:t>
            </a: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requests</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httplib2</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treq</a:t>
            </a:r>
            <a:r>
              <a:rPr lang="zh-CN" altLang="en-US" sz="1600" smtClean="0">
                <a:solidFill>
                  <a:schemeClr val="accent5">
                    <a:lumMod val="75000"/>
                  </a:schemeClr>
                </a:solidFill>
                <a:latin typeface="微软雅黑" pitchFamily="34" charset="-122"/>
                <a:ea typeface="微软雅黑" pitchFamily="34" charset="-122"/>
              </a:rPr>
              <a:t>等。我们只需关心请求的链接是什么、需要传哪些参数以及如何设置请求头部就可以，至于底层的通信与传输已经被封装起来。</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descr="C:\Users\Vector\Desktop\未标题-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319" y="2564904"/>
            <a:ext cx="2030106" cy="2560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97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 calcmode="lin" valueType="num">
                                      <p:cBhvr>
                                        <p:cTn id="17" dur="500" fill="hold"/>
                                        <p:tgtEl>
                                          <p:spTgt spid="1028"/>
                                        </p:tgtEl>
                                        <p:attrNameLst>
                                          <p:attrName>ppt_w</p:attrName>
                                        </p:attrNameLst>
                                      </p:cBhvr>
                                      <p:tavLst>
                                        <p:tav tm="0">
                                          <p:val>
                                            <p:fltVal val="0"/>
                                          </p:val>
                                        </p:tav>
                                        <p:tav tm="100000">
                                          <p:val>
                                            <p:strVal val="#ppt_w"/>
                                          </p:val>
                                        </p:tav>
                                      </p:tavLst>
                                    </p:anim>
                                    <p:anim calcmode="lin" valueType="num">
                                      <p:cBhvr>
                                        <p:cTn id="18" dur="500" fill="hold"/>
                                        <p:tgtEl>
                                          <p:spTgt spid="1028"/>
                                        </p:tgtEl>
                                        <p:attrNameLst>
                                          <p:attrName>ppt_h</p:attrName>
                                        </p:attrNameLst>
                                      </p:cBhvr>
                                      <p:tavLst>
                                        <p:tav tm="0">
                                          <p:val>
                                            <p:fltVal val="0"/>
                                          </p:val>
                                        </p:tav>
                                        <p:tav tm="100000">
                                          <p:val>
                                            <p:strVal val="#ppt_h"/>
                                          </p:val>
                                        </p:tav>
                                      </p:tavLst>
                                    </p:anim>
                                    <p:animEffect transition="in" filter="fade">
                                      <p:cBhvr>
                                        <p:cTn id="19" dur="500"/>
                                        <p:tgtEl>
                                          <p:spTgt spid="1028"/>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xEl>
                                              <p:pRg st="9" end="9"/>
                                            </p:txEl>
                                          </p:spTgt>
                                        </p:tgtEl>
                                        <p:attrNameLst>
                                          <p:attrName>style.visibility</p:attrName>
                                        </p:attrNameLst>
                                      </p:cBhvr>
                                      <p:to>
                                        <p:strVal val="visible"/>
                                      </p:to>
                                    </p:set>
                                    <p:animEffect transition="in" filter="randombar(horizontal)">
                                      <p:cBhvr>
                                        <p:cTn id="24"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3231654"/>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urllib</a:t>
            </a:r>
            <a:r>
              <a:rPr lang="zh-CN" altLang="en-US" b="1">
                <a:solidFill>
                  <a:schemeClr val="accent5">
                    <a:lumMod val="50000"/>
                  </a:schemeClr>
                </a:solidFill>
                <a:latin typeface="微软雅黑" pitchFamily="34" charset="-122"/>
                <a:ea typeface="微软雅黑" pitchFamily="34" charset="-122"/>
              </a:rPr>
              <a:t>库的使用</a:t>
            </a:r>
            <a:endParaRPr lang="zh-CN" altLang="en-US" b="1" smtClean="0">
              <a:solidFill>
                <a:schemeClr val="accent5">
                  <a:lumMod val="50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是</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内置的</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请求库，它包含下列</a:t>
            </a:r>
            <a:r>
              <a:rPr lang="en-US" altLang="zh-CN" sz="1600" smtClean="0">
                <a:solidFill>
                  <a:schemeClr val="accent5">
                    <a:lumMod val="75000"/>
                  </a:schemeClr>
                </a:solidFill>
                <a:latin typeface="微软雅黑" pitchFamily="34" charset="-122"/>
                <a:ea typeface="微软雅黑" pitchFamily="34" charset="-122"/>
              </a:rPr>
              <a:t>4</a:t>
            </a:r>
            <a:r>
              <a:rPr lang="zh-CN" altLang="en-US" sz="1600" smtClean="0">
                <a:solidFill>
                  <a:schemeClr val="accent5">
                    <a:lumMod val="75000"/>
                  </a:schemeClr>
                </a:solidFill>
                <a:latin typeface="微软雅黑" pitchFamily="34" charset="-122"/>
                <a:ea typeface="微软雅黑" pitchFamily="34" charset="-122"/>
              </a:rPr>
              <a:t>个模块：</a:t>
            </a:r>
            <a:endParaRPr lang="en-US" altLang="zh-CN" sz="1600" smtClean="0">
              <a:solidFill>
                <a:schemeClr val="accent5">
                  <a:lumMod val="75000"/>
                </a:schemeClr>
              </a:solidFill>
              <a:latin typeface="微软雅黑" pitchFamily="34" charset="-122"/>
              <a:ea typeface="微软雅黑" pitchFamily="34" charset="-122"/>
            </a:endParaRPr>
          </a:p>
          <a:p>
            <a:pPr marL="685800" indent="-342900" latinLnBrk="0">
              <a:lnSpc>
                <a:spcPct val="150000"/>
              </a:lnSpc>
              <a:buAutoNum type="arabicPeriod"/>
            </a:pPr>
            <a:r>
              <a:rPr lang="en-US" altLang="zh-CN" sz="1600" b="1" smtClean="0">
                <a:solidFill>
                  <a:schemeClr val="accent5">
                    <a:lumMod val="75000"/>
                  </a:schemeClr>
                </a:solidFill>
                <a:latin typeface="微软雅黑" pitchFamily="34" charset="-122"/>
                <a:ea typeface="微软雅黑" pitchFamily="34" charset="-122"/>
              </a:rPr>
              <a:t>request</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请求模块，用来模拟</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请求的发送。</a:t>
            </a:r>
            <a:endParaRPr lang="en-US" altLang="zh-CN" sz="1600" smtClean="0">
              <a:solidFill>
                <a:schemeClr val="accent5">
                  <a:lumMod val="75000"/>
                </a:schemeClr>
              </a:solidFill>
              <a:latin typeface="微软雅黑" pitchFamily="34" charset="-122"/>
              <a:ea typeface="微软雅黑" pitchFamily="34" charset="-122"/>
            </a:endParaRPr>
          </a:p>
          <a:p>
            <a:pPr marL="685800" indent="-342900" latinLnBrk="0">
              <a:lnSpc>
                <a:spcPct val="150000"/>
              </a:lnSpc>
              <a:buAutoNum type="arabicPeriod"/>
            </a:pPr>
            <a:r>
              <a:rPr lang="en-US" altLang="zh-CN" sz="1600" b="1" smtClean="0">
                <a:solidFill>
                  <a:schemeClr val="accent5">
                    <a:lumMod val="75000"/>
                  </a:schemeClr>
                </a:solidFill>
                <a:latin typeface="微软雅黑" pitchFamily="34" charset="-122"/>
                <a:ea typeface="微软雅黑" pitchFamily="34" charset="-122"/>
              </a:rPr>
              <a:t>error</a:t>
            </a:r>
            <a:r>
              <a:rPr lang="zh-CN" altLang="en-US" sz="1600" smtClean="0">
                <a:solidFill>
                  <a:schemeClr val="accent5">
                    <a:lumMod val="75000"/>
                  </a:schemeClr>
                </a:solidFill>
                <a:latin typeface="微软雅黑" pitchFamily="34" charset="-122"/>
                <a:ea typeface="微软雅黑" pitchFamily="34" charset="-122"/>
              </a:rPr>
              <a:t>：异常处理模块，用于捕获出现的请求错误，然后进行重试或其他操作以保证程序不会意外终止。</a:t>
            </a:r>
            <a:endParaRPr lang="en-US" altLang="zh-CN" sz="1600" smtClean="0">
              <a:solidFill>
                <a:schemeClr val="accent5">
                  <a:lumMod val="75000"/>
                </a:schemeClr>
              </a:solidFill>
              <a:latin typeface="微软雅黑" pitchFamily="34" charset="-122"/>
              <a:ea typeface="微软雅黑" pitchFamily="34" charset="-122"/>
            </a:endParaRPr>
          </a:p>
          <a:p>
            <a:pPr marL="685800" indent="-342900" latinLnBrk="0">
              <a:lnSpc>
                <a:spcPct val="150000"/>
              </a:lnSpc>
              <a:buAutoNum type="arabicPeriod"/>
            </a:pPr>
            <a:r>
              <a:rPr lang="en-US" altLang="zh-CN" sz="1600" b="1" smtClean="0">
                <a:solidFill>
                  <a:schemeClr val="accent5">
                    <a:lumMod val="75000"/>
                  </a:schemeClr>
                </a:solidFill>
                <a:latin typeface="微软雅黑" pitchFamily="34" charset="-122"/>
                <a:ea typeface="微软雅黑" pitchFamily="34" charset="-122"/>
              </a:rPr>
              <a:t>parse</a:t>
            </a:r>
            <a:r>
              <a:rPr lang="zh-CN" altLang="en-US" sz="1600" smtClean="0">
                <a:solidFill>
                  <a:schemeClr val="accent5">
                    <a:lumMod val="75000"/>
                  </a:schemeClr>
                </a:solidFill>
                <a:latin typeface="微软雅黑" pitchFamily="34" charset="-122"/>
                <a:ea typeface="微软雅黑" pitchFamily="34" charset="-122"/>
              </a:rPr>
              <a:t>：解析工具模块，提供</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相关的处理方法，如拆分、解析、合并。</a:t>
            </a:r>
            <a:endParaRPr lang="en-US" altLang="zh-CN" sz="1600" smtClean="0">
              <a:solidFill>
                <a:schemeClr val="accent5">
                  <a:lumMod val="75000"/>
                </a:schemeClr>
              </a:solidFill>
              <a:latin typeface="微软雅黑" pitchFamily="34" charset="-122"/>
              <a:ea typeface="微软雅黑" pitchFamily="34" charset="-122"/>
            </a:endParaRPr>
          </a:p>
          <a:p>
            <a:pPr marL="685800" indent="-342900" latinLnBrk="0">
              <a:lnSpc>
                <a:spcPct val="150000"/>
              </a:lnSpc>
              <a:buAutoNum type="arabicPeriod"/>
            </a:pPr>
            <a:r>
              <a:rPr lang="en-US" altLang="zh-CN" sz="1600" b="1" smtClean="0">
                <a:solidFill>
                  <a:schemeClr val="accent5">
                    <a:lumMod val="75000"/>
                  </a:schemeClr>
                </a:solidFill>
                <a:latin typeface="微软雅黑" pitchFamily="34" charset="-122"/>
                <a:ea typeface="微软雅黑" pitchFamily="34" charset="-122"/>
              </a:rPr>
              <a:t>robotparser</a:t>
            </a:r>
            <a:r>
              <a:rPr lang="zh-CN" altLang="en-US" sz="1600" smtClean="0">
                <a:solidFill>
                  <a:schemeClr val="accent5">
                    <a:lumMod val="75000"/>
                  </a:schemeClr>
                </a:solidFill>
                <a:latin typeface="微软雅黑" pitchFamily="34" charset="-122"/>
                <a:ea typeface="微软雅黑" pitchFamily="34" charset="-122"/>
              </a:rPr>
              <a:t>：爬虫协议解析模块，用来识别网站的</a:t>
            </a:r>
            <a:r>
              <a:rPr lang="en-US" altLang="zh-CN" sz="1600" smtClean="0">
                <a:solidFill>
                  <a:schemeClr val="accent5">
                    <a:lumMod val="75000"/>
                  </a:schemeClr>
                </a:solidFill>
                <a:latin typeface="微软雅黑" pitchFamily="34" charset="-122"/>
                <a:ea typeface="微软雅黑" pitchFamily="34" charset="-122"/>
              </a:rPr>
              <a:t>robots.txt</a:t>
            </a:r>
            <a:r>
              <a:rPr lang="zh-CN" altLang="en-US" sz="1600" smtClean="0">
                <a:solidFill>
                  <a:schemeClr val="accent5">
                    <a:lumMod val="75000"/>
                  </a:schemeClr>
                </a:solidFill>
                <a:latin typeface="微软雅黑" pitchFamily="34" charset="-122"/>
                <a:ea typeface="微软雅黑" pitchFamily="34" charset="-122"/>
              </a:rPr>
              <a:t>文件，判断页面是否允许爬虫访问。</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51783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3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4339650"/>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urllib</a:t>
            </a:r>
            <a:r>
              <a:rPr lang="zh-CN" altLang="en-US" b="1">
                <a:solidFill>
                  <a:schemeClr val="accent5">
                    <a:lumMod val="50000"/>
                  </a:schemeClr>
                </a:solidFill>
                <a:latin typeface="微软雅黑" pitchFamily="34" charset="-122"/>
                <a:ea typeface="微软雅黑" pitchFamily="34" charset="-122"/>
              </a:rPr>
              <a:t>库的</a:t>
            </a:r>
            <a:r>
              <a:rPr lang="zh-CN" altLang="en-US" b="1" smtClean="0">
                <a:solidFill>
                  <a:schemeClr val="accent5">
                    <a:lumMod val="50000"/>
                  </a:schemeClr>
                </a:solidFill>
                <a:latin typeface="微软雅黑" pitchFamily="34" charset="-122"/>
                <a:ea typeface="微软雅黑" pitchFamily="34" charset="-122"/>
              </a:rPr>
              <a:t>使用</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发送请求</a:t>
            </a:r>
            <a:endParaRPr lang="zh-CN" altLang="en-US" b="1" smtClean="0">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b="1" smtClean="0">
                <a:solidFill>
                  <a:schemeClr val="accent5">
                    <a:lumMod val="75000"/>
                  </a:schemeClr>
                </a:solidFill>
                <a:latin typeface="微软雅黑" pitchFamily="34" charset="-122"/>
                <a:ea typeface="微软雅黑" pitchFamily="34" charset="-122"/>
              </a:rPr>
              <a:t>例 </a:t>
            </a:r>
            <a:r>
              <a:rPr lang="en-US" altLang="zh-CN" sz="1600" b="1" smtClean="0">
                <a:solidFill>
                  <a:schemeClr val="accent5">
                    <a:lumMod val="75000"/>
                  </a:schemeClr>
                </a:solidFill>
                <a:latin typeface="微软雅黑" pitchFamily="34" charset="-122"/>
                <a:ea typeface="微软雅黑" pitchFamily="34" charset="-122"/>
              </a:rPr>
              <a:t>1</a:t>
            </a:r>
            <a:r>
              <a:rPr lang="zh-CN" altLang="en-US" sz="1600" smtClean="0">
                <a:solidFill>
                  <a:schemeClr val="accent5">
                    <a:lumMod val="75000"/>
                  </a:schemeClr>
                </a:solidFill>
                <a:latin typeface="微软雅黑" pitchFamily="34" charset="-122"/>
                <a:ea typeface="微软雅黑" pitchFamily="34" charset="-122"/>
              </a:rPr>
              <a:t> 以</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官网为例，使用</a:t>
            </a: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类库将首页页面抓取过来。</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这里简单演示了</a:t>
            </a: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类库的</a:t>
            </a:r>
            <a:r>
              <a:rPr lang="en-US" altLang="zh-CN" sz="1600" smtClean="0">
                <a:solidFill>
                  <a:schemeClr val="accent5">
                    <a:lumMod val="75000"/>
                  </a:schemeClr>
                </a:solidFill>
                <a:latin typeface="微软雅黑" pitchFamily="34" charset="-122"/>
                <a:ea typeface="微软雅黑" pitchFamily="34" charset="-122"/>
              </a:rPr>
              <a:t>get</a:t>
            </a:r>
            <a:r>
              <a:rPr lang="zh-CN" altLang="en-US" sz="1600" smtClean="0">
                <a:solidFill>
                  <a:schemeClr val="accent5">
                    <a:lumMod val="75000"/>
                  </a:schemeClr>
                </a:solidFill>
                <a:latin typeface="微软雅黑" pitchFamily="34" charset="-122"/>
                <a:ea typeface="微软雅黑" pitchFamily="34" charset="-122"/>
              </a:rPr>
              <a:t>方法（默认情况）。</a:t>
            </a:r>
            <a:r>
              <a:rPr lang="en-US" altLang="zh-CN" sz="1600" smtClean="0">
                <a:solidFill>
                  <a:schemeClr val="accent5">
                    <a:lumMod val="75000"/>
                  </a:schemeClr>
                </a:solidFill>
                <a:latin typeface="微软雅黑" pitchFamily="34" charset="-122"/>
                <a:ea typeface="微软雅黑" pitchFamily="34" charset="-122"/>
              </a:rPr>
              <a:t>`urlopen`</a:t>
            </a:r>
            <a:r>
              <a:rPr lang="zh-CN" altLang="en-US" sz="1600" smtClean="0">
                <a:solidFill>
                  <a:schemeClr val="accent5">
                    <a:lumMod val="75000"/>
                  </a:schemeClr>
                </a:solidFill>
                <a:latin typeface="微软雅黑" pitchFamily="34" charset="-122"/>
                <a:ea typeface="微软雅黑" pitchFamily="34" charset="-122"/>
              </a:rPr>
              <a:t>函数返回的是一个</a:t>
            </a:r>
            <a:r>
              <a:rPr lang="en-US" altLang="zh-CN" sz="1600" smtClean="0">
                <a:solidFill>
                  <a:schemeClr val="accent5">
                    <a:lumMod val="75000"/>
                  </a:schemeClr>
                </a:solidFill>
                <a:latin typeface="微软雅黑" pitchFamily="34" charset="-122"/>
                <a:ea typeface="微软雅黑" pitchFamily="34" charset="-122"/>
              </a:rPr>
              <a:t>HTTPResponse</a:t>
            </a:r>
            <a:r>
              <a:rPr lang="zh-CN" altLang="en-US" sz="1600" smtClean="0">
                <a:solidFill>
                  <a:schemeClr val="accent5">
                    <a:lumMod val="75000"/>
                  </a:schemeClr>
                </a:solidFill>
                <a:latin typeface="微软雅黑" pitchFamily="34" charset="-122"/>
                <a:ea typeface="微软雅黑" pitchFamily="34" charset="-122"/>
              </a:rPr>
              <a:t>对象，通过</a:t>
            </a:r>
            <a:r>
              <a:rPr lang="en-US" altLang="zh-CN" sz="1600">
                <a:solidFill>
                  <a:schemeClr val="accent5">
                    <a:lumMod val="75000"/>
                  </a:schemeClr>
                </a:solidFill>
                <a:latin typeface="微软雅黑" pitchFamily="34" charset="-122"/>
                <a:ea typeface="微软雅黑" pitchFamily="34" charset="-122"/>
              </a:rPr>
              <a:t>HTTPResponse</a:t>
            </a:r>
            <a:r>
              <a:rPr lang="zh-CN" altLang="en-US" sz="1600">
                <a:solidFill>
                  <a:schemeClr val="accent5">
                    <a:lumMod val="75000"/>
                  </a:schemeClr>
                </a:solidFill>
                <a:latin typeface="微软雅黑" pitchFamily="34" charset="-122"/>
                <a:ea typeface="微软雅黑" pitchFamily="34" charset="-122"/>
              </a:rPr>
              <a:t>对象</a:t>
            </a:r>
            <a:r>
              <a:rPr lang="zh-CN" altLang="en-US" sz="1600" smtClean="0">
                <a:solidFill>
                  <a:schemeClr val="accent5">
                    <a:lumMod val="75000"/>
                  </a:schemeClr>
                </a:solidFill>
                <a:latin typeface="微软雅黑" pitchFamily="34" charset="-122"/>
                <a:ea typeface="微软雅黑" pitchFamily="34" charset="-122"/>
              </a:rPr>
              <a:t>可以获取返回的</a:t>
            </a:r>
            <a:r>
              <a:rPr lang="en-US" altLang="zh-CN" sz="1600" smtClean="0">
                <a:solidFill>
                  <a:schemeClr val="accent5">
                    <a:lumMod val="75000"/>
                  </a:schemeClr>
                </a:solidFill>
                <a:latin typeface="微软雅黑" pitchFamily="34" charset="-122"/>
                <a:ea typeface="微软雅黑" pitchFamily="34" charset="-122"/>
              </a:rPr>
              <a:t>Body</a:t>
            </a:r>
            <a:r>
              <a:rPr lang="zh-CN" altLang="en-US" sz="1600" smtClean="0">
                <a:solidFill>
                  <a:schemeClr val="accent5">
                    <a:lumMod val="75000"/>
                  </a:schemeClr>
                </a:solidFill>
                <a:latin typeface="微软雅黑" pitchFamily="34" charset="-122"/>
                <a:ea typeface="微软雅黑" pitchFamily="34" charset="-122"/>
              </a:rPr>
              <a:t>部分、状态码、返回头部等信息。</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301" y="2026940"/>
            <a:ext cx="4013398" cy="18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713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 calcmode="lin" valueType="num">
                                      <p:cBhvr>
                                        <p:cTn id="17" dur="500" fill="hold"/>
                                        <p:tgtEl>
                                          <p:spTgt spid="2052"/>
                                        </p:tgtEl>
                                        <p:attrNameLst>
                                          <p:attrName>ppt_w</p:attrName>
                                        </p:attrNameLst>
                                      </p:cBhvr>
                                      <p:tavLst>
                                        <p:tav tm="0">
                                          <p:val>
                                            <p:fltVal val="0"/>
                                          </p:val>
                                        </p:tav>
                                        <p:tav tm="100000">
                                          <p:val>
                                            <p:strVal val="#ppt_w"/>
                                          </p:val>
                                        </p:tav>
                                      </p:tavLst>
                                    </p:anim>
                                    <p:anim calcmode="lin" valueType="num">
                                      <p:cBhvr>
                                        <p:cTn id="18" dur="500" fill="hold"/>
                                        <p:tgtEl>
                                          <p:spTgt spid="2052"/>
                                        </p:tgtEl>
                                        <p:attrNameLst>
                                          <p:attrName>ppt_h</p:attrName>
                                        </p:attrNameLst>
                                      </p:cBhvr>
                                      <p:tavLst>
                                        <p:tav tm="0">
                                          <p:val>
                                            <p:fltVal val="0"/>
                                          </p:val>
                                        </p:tav>
                                        <p:tav tm="100000">
                                          <p:val>
                                            <p:strVal val="#ppt_h"/>
                                          </p:val>
                                        </p:tav>
                                      </p:tavLst>
                                    </p:anim>
                                    <p:animEffect transition="in" filter="fade">
                                      <p:cBhvr>
                                        <p:cTn id="19" dur="500"/>
                                        <p:tgtEl>
                                          <p:spTgt spid="205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xEl>
                                              <p:pRg st="8" end="8"/>
                                            </p:txEl>
                                          </p:spTgt>
                                        </p:tgtEl>
                                        <p:attrNameLst>
                                          <p:attrName>style.visibility</p:attrName>
                                        </p:attrNameLst>
                                      </p:cBhvr>
                                      <p:to>
                                        <p:strVal val="visible"/>
                                      </p:to>
                                    </p:set>
                                    <p:animEffect transition="in" filter="randombar(horizontal)">
                                      <p:cBhvr>
                                        <p:cTn id="24"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764" y="1389422"/>
            <a:ext cx="5644473" cy="4079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205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5078313"/>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urllib</a:t>
            </a:r>
            <a:r>
              <a:rPr lang="zh-CN" altLang="en-US" b="1">
                <a:solidFill>
                  <a:schemeClr val="accent5">
                    <a:lumMod val="50000"/>
                  </a:schemeClr>
                </a:solidFill>
                <a:latin typeface="微软雅黑" pitchFamily="34" charset="-122"/>
                <a:ea typeface="微软雅黑" pitchFamily="34" charset="-122"/>
              </a:rPr>
              <a:t>库的</a:t>
            </a:r>
            <a:r>
              <a:rPr lang="zh-CN" altLang="en-US" b="1" smtClean="0">
                <a:solidFill>
                  <a:schemeClr val="accent5">
                    <a:lumMod val="50000"/>
                  </a:schemeClr>
                </a:solidFill>
                <a:latin typeface="微软雅黑" pitchFamily="34" charset="-122"/>
                <a:ea typeface="微软雅黑" pitchFamily="34" charset="-122"/>
              </a:rPr>
              <a:t>使用</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发送</a:t>
            </a:r>
            <a:r>
              <a:rPr lang="zh-CN" altLang="en-US" b="1" smtClean="0">
                <a:solidFill>
                  <a:schemeClr val="accent5">
                    <a:lumMod val="50000"/>
                  </a:schemeClr>
                </a:solidFill>
                <a:latin typeface="微软雅黑" pitchFamily="34" charset="-122"/>
                <a:ea typeface="微软雅黑" pitchFamily="34" charset="-122"/>
              </a:rPr>
              <a:t>请求</a:t>
            </a:r>
            <a:r>
              <a:rPr lang="en-US" altLang="zh-CN" b="1">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续</a:t>
            </a:r>
          </a:p>
          <a:p>
            <a:pPr indent="342900" latinLnBrk="0">
              <a:lnSpc>
                <a:spcPct val="150000"/>
              </a:lnSpc>
            </a:pPr>
            <a:r>
              <a:rPr lang="zh-CN" altLang="en-US" sz="1600" b="1" smtClean="0">
                <a:solidFill>
                  <a:schemeClr val="accent5">
                    <a:lumMod val="75000"/>
                  </a:schemeClr>
                </a:solidFill>
                <a:latin typeface="微软雅黑" pitchFamily="34" charset="-122"/>
                <a:ea typeface="微软雅黑" pitchFamily="34" charset="-122"/>
              </a:rPr>
              <a:t>例 </a:t>
            </a:r>
            <a:r>
              <a:rPr lang="en-US" altLang="zh-CN" sz="1600" b="1" smtClean="0">
                <a:solidFill>
                  <a:schemeClr val="accent5">
                    <a:lumMod val="75000"/>
                  </a:schemeClr>
                </a:solidFill>
                <a:latin typeface="微软雅黑" pitchFamily="34" charset="-122"/>
                <a:ea typeface="微软雅黑" pitchFamily="34" charset="-122"/>
              </a:rPr>
              <a:t>2</a:t>
            </a:r>
            <a:r>
              <a:rPr lang="zh-CN" altLang="en-US" sz="1600" smtClean="0">
                <a:solidFill>
                  <a:schemeClr val="accent5">
                    <a:lumMod val="75000"/>
                  </a:schemeClr>
                </a:solidFill>
                <a:latin typeface="微软雅黑" pitchFamily="34" charset="-122"/>
                <a:ea typeface="微软雅黑" pitchFamily="34" charset="-122"/>
              </a:rPr>
              <a:t> 使用</a:t>
            </a: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类库抓取</a:t>
            </a:r>
            <a:r>
              <a:rPr lang="en-US" altLang="zh-CN" sz="1600" smtClean="0">
                <a:solidFill>
                  <a:schemeClr val="accent5">
                    <a:lumMod val="75000"/>
                  </a:schemeClr>
                </a:solidFill>
                <a:latin typeface="微软雅黑" pitchFamily="34" charset="-122"/>
                <a:ea typeface="微软雅黑" pitchFamily="34" charset="-122"/>
              </a:rPr>
              <a:t>`httpbin.org`</a:t>
            </a:r>
            <a:r>
              <a:rPr lang="zh-CN" altLang="en-US" sz="1600" smtClean="0">
                <a:solidFill>
                  <a:schemeClr val="accent5">
                    <a:lumMod val="75000"/>
                  </a:schemeClr>
                </a:solidFill>
                <a:latin typeface="微软雅黑" pitchFamily="34" charset="-122"/>
                <a:ea typeface="微软雅黑" pitchFamily="34" charset="-122"/>
              </a:rPr>
              <a:t>网站的</a:t>
            </a:r>
            <a:r>
              <a:rPr lang="en-US" altLang="zh-CN" sz="1600" smtClean="0">
                <a:solidFill>
                  <a:schemeClr val="accent5">
                    <a:lumMod val="75000"/>
                  </a:schemeClr>
                </a:solidFill>
                <a:latin typeface="微软雅黑" pitchFamily="34" charset="-122"/>
                <a:ea typeface="微软雅黑" pitchFamily="34" charset="-122"/>
              </a:rPr>
              <a:t>`/post`</a:t>
            </a:r>
            <a:r>
              <a:rPr lang="zh-CN" altLang="en-US" sz="1600" smtClean="0">
                <a:solidFill>
                  <a:schemeClr val="accent5">
                    <a:lumMod val="75000"/>
                  </a:schemeClr>
                </a:solidFill>
                <a:latin typeface="微软雅黑" pitchFamily="34" charset="-122"/>
                <a:ea typeface="微软雅黑" pitchFamily="34" charset="-122"/>
              </a:rPr>
              <a:t>接口返回值。</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这里演示了</a:t>
            </a:r>
            <a:r>
              <a:rPr lang="zh-CN" altLang="en-US" sz="1600">
                <a:solidFill>
                  <a:schemeClr val="accent5">
                    <a:lumMod val="75000"/>
                  </a:schemeClr>
                </a:solidFill>
                <a:latin typeface="微软雅黑" pitchFamily="34" charset="-122"/>
                <a:ea typeface="微软雅黑" pitchFamily="34" charset="-122"/>
              </a:rPr>
              <a:t>使用</a:t>
            </a: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类库传参数、设置连接超时时间及异常的处理过程。此外，还可以通过</a:t>
            </a:r>
            <a:r>
              <a:rPr lang="en-US" altLang="zh-CN" sz="1600" smtClean="0">
                <a:solidFill>
                  <a:schemeClr val="accent5">
                    <a:lumMod val="75000"/>
                  </a:schemeClr>
                </a:solidFill>
                <a:latin typeface="微软雅黑" pitchFamily="34" charset="-122"/>
                <a:ea typeface="微软雅黑" pitchFamily="34" charset="-122"/>
              </a:rPr>
              <a:t>context</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cafile</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capath</a:t>
            </a:r>
            <a:r>
              <a:rPr lang="zh-CN" altLang="en-US" sz="1600" smtClean="0">
                <a:solidFill>
                  <a:schemeClr val="accent5">
                    <a:lumMod val="75000"/>
                  </a:schemeClr>
                </a:solidFill>
                <a:latin typeface="微软雅黑" pitchFamily="34" charset="-122"/>
                <a:ea typeface="微软雅黑" pitchFamily="34" charset="-122"/>
              </a:rPr>
              <a:t>参数来配置</a:t>
            </a:r>
            <a:r>
              <a:rPr lang="en-US" altLang="zh-CN" sz="1600" smtClean="0">
                <a:solidFill>
                  <a:schemeClr val="accent5">
                    <a:lumMod val="75000"/>
                  </a:schemeClr>
                </a:solidFill>
                <a:latin typeface="微软雅黑" pitchFamily="34" charset="-122"/>
                <a:ea typeface="微软雅黑" pitchFamily="34" charset="-122"/>
              </a:rPr>
              <a:t>SSL</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741" y="1916831"/>
            <a:ext cx="5592519" cy="2088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8650" y="1916831"/>
            <a:ext cx="4466700" cy="3168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00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 calcmode="lin" valueType="num">
                                      <p:cBhvr>
                                        <p:cTn id="17" dur="500" fill="hold"/>
                                        <p:tgtEl>
                                          <p:spTgt spid="3075"/>
                                        </p:tgtEl>
                                        <p:attrNameLst>
                                          <p:attrName>ppt_w</p:attrName>
                                        </p:attrNameLst>
                                      </p:cBhvr>
                                      <p:tavLst>
                                        <p:tav tm="0">
                                          <p:val>
                                            <p:fltVal val="0"/>
                                          </p:val>
                                        </p:tav>
                                        <p:tav tm="100000">
                                          <p:val>
                                            <p:strVal val="#ppt_w"/>
                                          </p:val>
                                        </p:tav>
                                      </p:tavLst>
                                    </p:anim>
                                    <p:anim calcmode="lin" valueType="num">
                                      <p:cBhvr>
                                        <p:cTn id="18" dur="500" fill="hold"/>
                                        <p:tgtEl>
                                          <p:spTgt spid="3075"/>
                                        </p:tgtEl>
                                        <p:attrNameLst>
                                          <p:attrName>ppt_h</p:attrName>
                                        </p:attrNameLst>
                                      </p:cBhvr>
                                      <p:tavLst>
                                        <p:tav tm="0">
                                          <p:val>
                                            <p:fltVal val="0"/>
                                          </p:val>
                                        </p:tav>
                                        <p:tav tm="100000">
                                          <p:val>
                                            <p:strVal val="#ppt_h"/>
                                          </p:val>
                                        </p:tav>
                                      </p:tavLst>
                                    </p:anim>
                                    <p:animEffect transition="in" filter="fade">
                                      <p:cBhvr>
                                        <p:cTn id="19" dur="500"/>
                                        <p:tgtEl>
                                          <p:spTgt spid="307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xit" presetSubtype="32" fill="hold" nodeType="clickEffect">
                                  <p:stCondLst>
                                    <p:cond delay="0"/>
                                  </p:stCondLst>
                                  <p:childTnLst>
                                    <p:anim calcmode="lin" valueType="num">
                                      <p:cBhvr>
                                        <p:cTn id="23" dur="500"/>
                                        <p:tgtEl>
                                          <p:spTgt spid="3075"/>
                                        </p:tgtEl>
                                        <p:attrNameLst>
                                          <p:attrName>ppt_w</p:attrName>
                                        </p:attrNameLst>
                                      </p:cBhvr>
                                      <p:tavLst>
                                        <p:tav tm="0">
                                          <p:val>
                                            <p:strVal val="ppt_w"/>
                                          </p:val>
                                        </p:tav>
                                        <p:tav tm="100000">
                                          <p:val>
                                            <p:fltVal val="0"/>
                                          </p:val>
                                        </p:tav>
                                      </p:tavLst>
                                    </p:anim>
                                    <p:anim calcmode="lin" valueType="num">
                                      <p:cBhvr>
                                        <p:cTn id="24" dur="500"/>
                                        <p:tgtEl>
                                          <p:spTgt spid="3075"/>
                                        </p:tgtEl>
                                        <p:attrNameLst>
                                          <p:attrName>ppt_h</p:attrName>
                                        </p:attrNameLst>
                                      </p:cBhvr>
                                      <p:tavLst>
                                        <p:tav tm="0">
                                          <p:val>
                                            <p:strVal val="ppt_h"/>
                                          </p:val>
                                        </p:tav>
                                        <p:tav tm="100000">
                                          <p:val>
                                            <p:fltVal val="0"/>
                                          </p:val>
                                        </p:tav>
                                      </p:tavLst>
                                    </p:anim>
                                    <p:animEffect transition="out" filter="fade">
                                      <p:cBhvr>
                                        <p:cTn id="25" dur="500"/>
                                        <p:tgtEl>
                                          <p:spTgt spid="3075"/>
                                        </p:tgtEl>
                                      </p:cBhvr>
                                    </p:animEffect>
                                    <p:set>
                                      <p:cBhvr>
                                        <p:cTn id="26" dur="1" fill="hold">
                                          <p:stCondLst>
                                            <p:cond delay="499"/>
                                          </p:stCondLst>
                                        </p:cTn>
                                        <p:tgtEl>
                                          <p:spTgt spid="307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3076"/>
                                        </p:tgtEl>
                                        <p:attrNameLst>
                                          <p:attrName>style.visibility</p:attrName>
                                        </p:attrNameLst>
                                      </p:cBhvr>
                                      <p:to>
                                        <p:strVal val="visible"/>
                                      </p:to>
                                    </p:set>
                                    <p:anim calcmode="lin" valueType="num">
                                      <p:cBhvr>
                                        <p:cTn id="31" dur="500" fill="hold"/>
                                        <p:tgtEl>
                                          <p:spTgt spid="3076"/>
                                        </p:tgtEl>
                                        <p:attrNameLst>
                                          <p:attrName>ppt_w</p:attrName>
                                        </p:attrNameLst>
                                      </p:cBhvr>
                                      <p:tavLst>
                                        <p:tav tm="0">
                                          <p:val>
                                            <p:fltVal val="0"/>
                                          </p:val>
                                        </p:tav>
                                        <p:tav tm="100000">
                                          <p:val>
                                            <p:strVal val="#ppt_w"/>
                                          </p:val>
                                        </p:tav>
                                      </p:tavLst>
                                    </p:anim>
                                    <p:anim calcmode="lin" valueType="num">
                                      <p:cBhvr>
                                        <p:cTn id="32" dur="500" fill="hold"/>
                                        <p:tgtEl>
                                          <p:spTgt spid="3076"/>
                                        </p:tgtEl>
                                        <p:attrNameLst>
                                          <p:attrName>ppt_h</p:attrName>
                                        </p:attrNameLst>
                                      </p:cBhvr>
                                      <p:tavLst>
                                        <p:tav tm="0">
                                          <p:val>
                                            <p:fltVal val="0"/>
                                          </p:val>
                                        </p:tav>
                                        <p:tav tm="100000">
                                          <p:val>
                                            <p:strVal val="#ppt_h"/>
                                          </p:val>
                                        </p:tav>
                                      </p:tavLst>
                                    </p:anim>
                                    <p:animEffect transition="in" filter="fade">
                                      <p:cBhvr>
                                        <p:cTn id="33" dur="500"/>
                                        <p:tgtEl>
                                          <p:spTgt spid="3076"/>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11">
                                            <p:txEl>
                                              <p:pRg st="11" end="11"/>
                                            </p:txEl>
                                          </p:spTgt>
                                        </p:tgtEl>
                                        <p:attrNameLst>
                                          <p:attrName>style.visibility</p:attrName>
                                        </p:attrNameLst>
                                      </p:cBhvr>
                                      <p:to>
                                        <p:strVal val="visible"/>
                                      </p:to>
                                    </p:set>
                                    <p:animEffect transition="in" filter="randombar(horizontal)">
                                      <p:cBhvr>
                                        <p:cTn id="38" dur="500"/>
                                        <p:tgtEl>
                                          <p:spTgt spid="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384995"/>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urllib</a:t>
            </a:r>
            <a:r>
              <a:rPr lang="zh-CN" altLang="en-US" b="1">
                <a:solidFill>
                  <a:schemeClr val="accent5">
                    <a:lumMod val="50000"/>
                  </a:schemeClr>
                </a:solidFill>
                <a:latin typeface="微软雅黑" pitchFamily="34" charset="-122"/>
                <a:ea typeface="微软雅黑" pitchFamily="34" charset="-122"/>
              </a:rPr>
              <a:t>库的</a:t>
            </a:r>
            <a:r>
              <a:rPr lang="zh-CN" altLang="en-US" b="1" smtClean="0">
                <a:solidFill>
                  <a:schemeClr val="accent5">
                    <a:lumMod val="50000"/>
                  </a:schemeClr>
                </a:solidFill>
                <a:latin typeface="微软雅黑" pitchFamily="34" charset="-122"/>
                <a:ea typeface="微软雅黑" pitchFamily="34" charset="-122"/>
              </a:rPr>
              <a:t>使用</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发送</a:t>
            </a:r>
            <a:r>
              <a:rPr lang="zh-CN" altLang="en-US" b="1" smtClean="0">
                <a:solidFill>
                  <a:schemeClr val="accent5">
                    <a:lumMod val="50000"/>
                  </a:schemeClr>
                </a:solidFill>
                <a:latin typeface="微软雅黑" pitchFamily="34" charset="-122"/>
                <a:ea typeface="微软雅黑" pitchFamily="34" charset="-122"/>
              </a:rPr>
              <a:t>请求</a:t>
            </a:r>
            <a:r>
              <a:rPr lang="zh-CN" altLang="en-US" b="1">
                <a:solidFill>
                  <a:schemeClr val="accent5">
                    <a:lumMod val="50000"/>
                  </a:schemeClr>
                </a:solidFill>
                <a:latin typeface="微软雅黑" pitchFamily="34" charset="-122"/>
                <a:ea typeface="微软雅黑" pitchFamily="34" charset="-122"/>
              </a:rPr>
              <a:t>带</a:t>
            </a:r>
            <a:r>
              <a:rPr lang="zh-CN" altLang="en-US" b="1" smtClean="0">
                <a:solidFill>
                  <a:schemeClr val="accent5">
                    <a:lumMod val="50000"/>
                  </a:schemeClr>
                </a:solidFill>
                <a:latin typeface="微软雅黑" pitchFamily="34" charset="-122"/>
                <a:ea typeface="微软雅黑" pitchFamily="34" charset="-122"/>
              </a:rPr>
              <a:t>上</a:t>
            </a:r>
            <a:r>
              <a:rPr lang="en-US" altLang="zh-CN" b="1" smtClean="0">
                <a:solidFill>
                  <a:schemeClr val="accent5">
                    <a:lumMod val="50000"/>
                  </a:schemeClr>
                </a:solidFill>
                <a:latin typeface="微软雅黑" pitchFamily="34" charset="-122"/>
                <a:ea typeface="微软雅黑" pitchFamily="34" charset="-122"/>
              </a:rPr>
              <a:t>cookie</a:t>
            </a:r>
            <a:endParaRPr lang="zh-CN" altLang="en-US" b="1" smtClean="0">
              <a:solidFill>
                <a:schemeClr val="accent5">
                  <a:lumMod val="50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urlopen</a:t>
            </a:r>
            <a:r>
              <a:rPr lang="zh-CN" altLang="en-US" sz="1600">
                <a:solidFill>
                  <a:schemeClr val="accent5">
                    <a:lumMod val="75000"/>
                  </a:schemeClr>
                </a:solidFill>
                <a:latin typeface="微软雅黑" pitchFamily="34" charset="-122"/>
                <a:ea typeface="微软雅黑" pitchFamily="34" charset="-122"/>
              </a:rPr>
              <a:t>函数</a:t>
            </a:r>
            <a:r>
              <a:rPr lang="zh-CN" altLang="en-US" sz="1600" smtClean="0">
                <a:solidFill>
                  <a:schemeClr val="accent5">
                    <a:lumMod val="75000"/>
                  </a:schemeClr>
                </a:solidFill>
                <a:latin typeface="微软雅黑" pitchFamily="34" charset="-122"/>
                <a:ea typeface="微软雅黑" pitchFamily="34" charset="-122"/>
              </a:rPr>
              <a:t>对于基本的请求已经够用，但对于一些</a:t>
            </a:r>
            <a:r>
              <a:rPr lang="zh-CN" altLang="en-US" sz="1600">
                <a:solidFill>
                  <a:schemeClr val="accent5">
                    <a:lumMod val="75000"/>
                  </a:schemeClr>
                </a:solidFill>
                <a:latin typeface="微软雅黑" pitchFamily="34" charset="-122"/>
                <a:ea typeface="微软雅黑" pitchFamily="34" charset="-122"/>
              </a:rPr>
              <a:t>需要</a:t>
            </a:r>
            <a:r>
              <a:rPr lang="zh-CN" altLang="en-US" sz="1600" smtClean="0">
                <a:solidFill>
                  <a:schemeClr val="accent5">
                    <a:lumMod val="75000"/>
                  </a:schemeClr>
                </a:solidFill>
                <a:latin typeface="微软雅黑" pitchFamily="34" charset="-122"/>
                <a:ea typeface="微软雅黑" pitchFamily="34" charset="-122"/>
              </a:rPr>
              <a:t>附加请求头的链接或代理之类的功能则需要通过</a:t>
            </a:r>
            <a:r>
              <a:rPr lang="en-US" altLang="zh-CN" sz="1600" smtClean="0">
                <a:solidFill>
                  <a:schemeClr val="accent5">
                    <a:lumMod val="75000"/>
                  </a:schemeClr>
                </a:solidFill>
                <a:latin typeface="微软雅黑" pitchFamily="34" charset="-122"/>
                <a:ea typeface="微软雅黑" pitchFamily="34" charset="-122"/>
              </a:rPr>
              <a:t>Request</a:t>
            </a:r>
            <a:r>
              <a:rPr lang="zh-CN" altLang="en-US" sz="1600" smtClean="0">
                <a:solidFill>
                  <a:schemeClr val="accent5">
                    <a:lumMod val="75000"/>
                  </a:schemeClr>
                </a:solidFill>
                <a:latin typeface="微软雅黑" pitchFamily="34" charset="-122"/>
                <a:ea typeface="微软雅黑" pitchFamily="34" charset="-122"/>
              </a:rPr>
              <a:t>类来构建。对于前面两个例子，使用</a:t>
            </a:r>
            <a:r>
              <a:rPr lang="en-US" altLang="zh-CN" sz="1600" smtClean="0">
                <a:solidFill>
                  <a:schemeClr val="accent5">
                    <a:lumMod val="75000"/>
                  </a:schemeClr>
                </a:solidFill>
                <a:latin typeface="微软雅黑" pitchFamily="34" charset="-122"/>
                <a:ea typeface="微软雅黑" pitchFamily="34" charset="-122"/>
              </a:rPr>
              <a:t>Request</a:t>
            </a:r>
            <a:r>
              <a:rPr lang="zh-CN" altLang="en-US" sz="1600" smtClean="0">
                <a:solidFill>
                  <a:schemeClr val="accent5">
                    <a:lumMod val="75000"/>
                  </a:schemeClr>
                </a:solidFill>
                <a:latin typeface="微软雅黑" pitchFamily="34" charset="-122"/>
                <a:ea typeface="微软雅黑" pitchFamily="34" charset="-122"/>
              </a:rPr>
              <a:t>构建代码如下：</a:t>
            </a:r>
            <a:endParaRPr lang="en-US" altLang="zh-CN" sz="1600" b="1">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4314" y="2420888"/>
            <a:ext cx="4624115" cy="3637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587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 calcmode="lin" valueType="num">
                                      <p:cBhvr>
                                        <p:cTn id="17" dur="500" fill="hold"/>
                                        <p:tgtEl>
                                          <p:spTgt spid="4098"/>
                                        </p:tgtEl>
                                        <p:attrNameLst>
                                          <p:attrName>ppt_w</p:attrName>
                                        </p:attrNameLst>
                                      </p:cBhvr>
                                      <p:tavLst>
                                        <p:tav tm="0">
                                          <p:val>
                                            <p:fltVal val="0"/>
                                          </p:val>
                                        </p:tav>
                                        <p:tav tm="100000">
                                          <p:val>
                                            <p:strVal val="#ppt_w"/>
                                          </p:val>
                                        </p:tav>
                                      </p:tavLst>
                                    </p:anim>
                                    <p:anim calcmode="lin" valueType="num">
                                      <p:cBhvr>
                                        <p:cTn id="18" dur="500" fill="hold"/>
                                        <p:tgtEl>
                                          <p:spTgt spid="4098"/>
                                        </p:tgtEl>
                                        <p:attrNameLst>
                                          <p:attrName>ppt_h</p:attrName>
                                        </p:attrNameLst>
                                      </p:cBhvr>
                                      <p:tavLst>
                                        <p:tav tm="0">
                                          <p:val>
                                            <p:fltVal val="0"/>
                                          </p:val>
                                        </p:tav>
                                        <p:tav tm="100000">
                                          <p:val>
                                            <p:strVal val="#ppt_h"/>
                                          </p:val>
                                        </p:tav>
                                      </p:tavLst>
                                    </p:anim>
                                    <p:animEffect transition="in" filter="fade">
                                      <p:cBhvr>
                                        <p:cTn id="1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384995"/>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urllib</a:t>
            </a:r>
            <a:r>
              <a:rPr lang="zh-CN" altLang="en-US" b="1">
                <a:solidFill>
                  <a:schemeClr val="accent5">
                    <a:lumMod val="50000"/>
                  </a:schemeClr>
                </a:solidFill>
                <a:latin typeface="微软雅黑" pitchFamily="34" charset="-122"/>
                <a:ea typeface="微软雅黑" pitchFamily="34" charset="-122"/>
              </a:rPr>
              <a:t>库的</a:t>
            </a:r>
            <a:r>
              <a:rPr lang="zh-CN" altLang="en-US" b="1" smtClean="0">
                <a:solidFill>
                  <a:schemeClr val="accent5">
                    <a:lumMod val="50000"/>
                  </a:schemeClr>
                </a:solidFill>
                <a:latin typeface="微软雅黑" pitchFamily="34" charset="-122"/>
                <a:ea typeface="微软雅黑" pitchFamily="34" charset="-122"/>
              </a:rPr>
              <a:t>使用</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解析链接</a:t>
            </a: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的</a:t>
            </a:r>
            <a:r>
              <a:rPr lang="en-US" altLang="zh-CN" sz="1600" smtClean="0">
                <a:solidFill>
                  <a:schemeClr val="accent5">
                    <a:lumMod val="75000"/>
                  </a:schemeClr>
                </a:solidFill>
                <a:latin typeface="微软雅黑" pitchFamily="34" charset="-122"/>
                <a:ea typeface="微软雅黑" pitchFamily="34" charset="-122"/>
              </a:rPr>
              <a:t>parse</a:t>
            </a:r>
            <a:r>
              <a:rPr lang="zh-CN" altLang="en-US" sz="1600" smtClean="0">
                <a:solidFill>
                  <a:schemeClr val="accent5">
                    <a:lumMod val="75000"/>
                  </a:schemeClr>
                </a:solidFill>
                <a:latin typeface="微软雅黑" pitchFamily="34" charset="-122"/>
                <a:ea typeface="微软雅黑" pitchFamily="34" charset="-122"/>
              </a:rPr>
              <a:t>模块提供了处理</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的标准接口，例如实现</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各部分的抽取、合并以及链接转换，还有各种传输协议的处理。下面举例说明。</a:t>
            </a:r>
            <a:endParaRPr lang="en-US" altLang="zh-CN" sz="1600" b="1">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380562"/>
            <a:ext cx="4070400" cy="4000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2994132"/>
            <a:ext cx="3704633" cy="2773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094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 calcmode="lin" valueType="num">
                                      <p:cBhvr>
                                        <p:cTn id="17" dur="500" fill="hold"/>
                                        <p:tgtEl>
                                          <p:spTgt spid="4099"/>
                                        </p:tgtEl>
                                        <p:attrNameLst>
                                          <p:attrName>ppt_w</p:attrName>
                                        </p:attrNameLst>
                                      </p:cBhvr>
                                      <p:tavLst>
                                        <p:tav tm="0">
                                          <p:val>
                                            <p:fltVal val="0"/>
                                          </p:val>
                                        </p:tav>
                                        <p:tav tm="100000">
                                          <p:val>
                                            <p:strVal val="#ppt_w"/>
                                          </p:val>
                                        </p:tav>
                                      </p:tavLst>
                                    </p:anim>
                                    <p:anim calcmode="lin" valueType="num">
                                      <p:cBhvr>
                                        <p:cTn id="18" dur="500" fill="hold"/>
                                        <p:tgtEl>
                                          <p:spTgt spid="4099"/>
                                        </p:tgtEl>
                                        <p:attrNameLst>
                                          <p:attrName>ppt_h</p:attrName>
                                        </p:attrNameLst>
                                      </p:cBhvr>
                                      <p:tavLst>
                                        <p:tav tm="0">
                                          <p:val>
                                            <p:fltVal val="0"/>
                                          </p:val>
                                        </p:tav>
                                        <p:tav tm="100000">
                                          <p:val>
                                            <p:strVal val="#ppt_h"/>
                                          </p:val>
                                        </p:tav>
                                      </p:tavLst>
                                    </p:anim>
                                    <p:animEffect transition="in" filter="fade">
                                      <p:cBhvr>
                                        <p:cTn id="19" dur="500"/>
                                        <p:tgtEl>
                                          <p:spTgt spid="4099"/>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4100"/>
                                        </p:tgtEl>
                                        <p:attrNameLst>
                                          <p:attrName>style.visibility</p:attrName>
                                        </p:attrNameLst>
                                      </p:cBhvr>
                                      <p:to>
                                        <p:strVal val="visible"/>
                                      </p:to>
                                    </p:set>
                                    <p:anim calcmode="lin" valueType="num">
                                      <p:cBhvr>
                                        <p:cTn id="24" dur="500" fill="hold"/>
                                        <p:tgtEl>
                                          <p:spTgt spid="4100"/>
                                        </p:tgtEl>
                                        <p:attrNameLst>
                                          <p:attrName>ppt_w</p:attrName>
                                        </p:attrNameLst>
                                      </p:cBhvr>
                                      <p:tavLst>
                                        <p:tav tm="0">
                                          <p:val>
                                            <p:fltVal val="0"/>
                                          </p:val>
                                        </p:tav>
                                        <p:tav tm="100000">
                                          <p:val>
                                            <p:strVal val="#ppt_w"/>
                                          </p:val>
                                        </p:tav>
                                      </p:tavLst>
                                    </p:anim>
                                    <p:anim calcmode="lin" valueType="num">
                                      <p:cBhvr>
                                        <p:cTn id="25" dur="500" fill="hold"/>
                                        <p:tgtEl>
                                          <p:spTgt spid="4100"/>
                                        </p:tgtEl>
                                        <p:attrNameLst>
                                          <p:attrName>ppt_h</p:attrName>
                                        </p:attrNameLst>
                                      </p:cBhvr>
                                      <p:tavLst>
                                        <p:tav tm="0">
                                          <p:val>
                                            <p:fltVal val="0"/>
                                          </p:val>
                                        </p:tav>
                                        <p:tav tm="100000">
                                          <p:val>
                                            <p:strVal val="#ppt_h"/>
                                          </p:val>
                                        </p:tav>
                                      </p:tavLst>
                                    </p:anim>
                                    <p:animEffect transition="in" filter="fade">
                                      <p:cBhvr>
                                        <p:cTn id="26"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3600986"/>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urllib</a:t>
            </a:r>
            <a:r>
              <a:rPr lang="zh-CN" altLang="en-US" b="1">
                <a:solidFill>
                  <a:schemeClr val="accent5">
                    <a:lumMod val="50000"/>
                  </a:schemeClr>
                </a:solidFill>
                <a:latin typeface="微软雅黑" pitchFamily="34" charset="-122"/>
                <a:ea typeface="微软雅黑" pitchFamily="34" charset="-122"/>
              </a:rPr>
              <a:t>库的</a:t>
            </a:r>
            <a:r>
              <a:rPr lang="zh-CN" altLang="en-US" b="1" smtClean="0">
                <a:solidFill>
                  <a:schemeClr val="accent5">
                    <a:lumMod val="50000"/>
                  </a:schemeClr>
                </a:solidFill>
                <a:latin typeface="微软雅黑" pitchFamily="34" charset="-122"/>
                <a:ea typeface="微软雅黑" pitchFamily="34" charset="-122"/>
              </a:rPr>
              <a:t>使用</a:t>
            </a:r>
            <a:r>
              <a:rPr lang="en-US" altLang="zh-CN" b="1" smtClean="0">
                <a:solidFill>
                  <a:schemeClr val="accent5">
                    <a:lumMod val="50000"/>
                  </a:schemeClr>
                </a:solidFill>
                <a:latin typeface="微软雅黑" pitchFamily="34" charset="-122"/>
                <a:ea typeface="微软雅黑" pitchFamily="34" charset="-122"/>
              </a:rPr>
              <a:t>—Robots</a:t>
            </a:r>
            <a:r>
              <a:rPr lang="zh-CN" altLang="en-US" b="1" smtClean="0">
                <a:solidFill>
                  <a:schemeClr val="accent5">
                    <a:lumMod val="50000"/>
                  </a:schemeClr>
                </a:solidFill>
                <a:latin typeface="微软雅黑" pitchFamily="34" charset="-122"/>
                <a:ea typeface="微软雅黑" pitchFamily="34" charset="-122"/>
              </a:rPr>
              <a:t>协议解析</a:t>
            </a: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Robots</a:t>
            </a:r>
            <a:r>
              <a:rPr lang="zh-CN" altLang="en-US" sz="1600" smtClean="0">
                <a:solidFill>
                  <a:schemeClr val="accent5">
                    <a:lumMod val="75000"/>
                  </a:schemeClr>
                </a:solidFill>
                <a:latin typeface="微软雅黑" pitchFamily="34" charset="-122"/>
                <a:ea typeface="微软雅黑" pitchFamily="34" charset="-122"/>
              </a:rPr>
              <a:t>协议也称为爬虫协议、机器人协议，用来告诉爬虫和搜索引擎哪些页面可以抓取，哪些不可以。它通常是一个</a:t>
            </a:r>
            <a:r>
              <a:rPr lang="en-US" altLang="zh-CN" sz="1600" smtClean="0">
                <a:solidFill>
                  <a:schemeClr val="accent5">
                    <a:lumMod val="75000"/>
                  </a:schemeClr>
                </a:solidFill>
                <a:latin typeface="微软雅黑" pitchFamily="34" charset="-122"/>
                <a:ea typeface="微软雅黑" pitchFamily="34" charset="-122"/>
              </a:rPr>
              <a:t>robots.txt</a:t>
            </a:r>
            <a:r>
              <a:rPr lang="zh-CN" altLang="en-US" sz="1600" smtClean="0">
                <a:solidFill>
                  <a:schemeClr val="accent5">
                    <a:lumMod val="75000"/>
                  </a:schemeClr>
                </a:solidFill>
                <a:latin typeface="微软雅黑" pitchFamily="34" charset="-122"/>
                <a:ea typeface="微软雅黑" pitchFamily="34" charset="-122"/>
              </a:rPr>
              <a:t>文件存放在网站的根目录下。前面访问过淘宝网的爬虫协议，具体内容如下：</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b="1">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b="1"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b="1">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其中</a:t>
            </a:r>
            <a:r>
              <a:rPr lang="zh-CN" altLang="en-US" sz="160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User-agent</a:t>
            </a:r>
            <a:r>
              <a:rPr lang="zh-CN" altLang="en-US" sz="1600" smtClean="0">
                <a:solidFill>
                  <a:schemeClr val="accent5">
                    <a:lumMod val="75000"/>
                  </a:schemeClr>
                </a:solidFill>
                <a:latin typeface="微软雅黑" pitchFamily="34" charset="-122"/>
                <a:ea typeface="微软雅黑" pitchFamily="34" charset="-122"/>
              </a:rPr>
              <a:t>指定了爬虫的名称</a:t>
            </a:r>
            <a:r>
              <a:rPr lang="en-US" altLang="zh-CN" sz="1600" smtClean="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百度搜索引擎，</a:t>
            </a:r>
            <a:r>
              <a:rPr lang="en-US" altLang="zh-CN" sz="1600" smtClean="0">
                <a:solidFill>
                  <a:schemeClr val="accent5">
                    <a:lumMod val="75000"/>
                  </a:schemeClr>
                </a:solidFill>
                <a:latin typeface="微软雅黑" pitchFamily="34" charset="-122"/>
                <a:ea typeface="微软雅黑" pitchFamily="34" charset="-122"/>
              </a:rPr>
              <a:t>Disallow</a:t>
            </a:r>
            <a:r>
              <a:rPr lang="zh-CN" altLang="en-US" sz="1600" smtClean="0">
                <a:solidFill>
                  <a:schemeClr val="accent5">
                    <a:lumMod val="75000"/>
                  </a:schemeClr>
                </a:solidFill>
                <a:latin typeface="微软雅黑" pitchFamily="34" charset="-122"/>
                <a:ea typeface="微软雅黑" pitchFamily="34" charset="-122"/>
              </a:rPr>
              <a:t>指定了不允许抓取的目录</a:t>
            </a:r>
            <a:r>
              <a:rPr lang="en-US" altLang="zh-CN" sz="1600" smtClean="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斜杠表示所有目录。下面列出了常见的搜索爬虫：</a:t>
            </a:r>
            <a:endParaRPr lang="en-US" altLang="zh-CN" sz="160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040" y="2704990"/>
            <a:ext cx="2310663" cy="89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546" y="4653136"/>
            <a:ext cx="3907649" cy="1777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06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24" dur="500"/>
                                        <p:tgtEl>
                                          <p:spTgt spid="1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5122"/>
                                        </p:tgtEl>
                                        <p:attrNameLst>
                                          <p:attrName>style.visibility</p:attrName>
                                        </p:attrNameLst>
                                      </p:cBhvr>
                                      <p:to>
                                        <p:strVal val="visible"/>
                                      </p:to>
                                    </p:set>
                                    <p:anim calcmode="lin" valueType="num">
                                      <p:cBhvr>
                                        <p:cTn id="29" dur="500" fill="hold"/>
                                        <p:tgtEl>
                                          <p:spTgt spid="5122"/>
                                        </p:tgtEl>
                                        <p:attrNameLst>
                                          <p:attrName>ppt_w</p:attrName>
                                        </p:attrNameLst>
                                      </p:cBhvr>
                                      <p:tavLst>
                                        <p:tav tm="0">
                                          <p:val>
                                            <p:fltVal val="0"/>
                                          </p:val>
                                        </p:tav>
                                        <p:tav tm="100000">
                                          <p:val>
                                            <p:strVal val="#ppt_w"/>
                                          </p:val>
                                        </p:tav>
                                      </p:tavLst>
                                    </p:anim>
                                    <p:anim calcmode="lin" valueType="num">
                                      <p:cBhvr>
                                        <p:cTn id="30" dur="500" fill="hold"/>
                                        <p:tgtEl>
                                          <p:spTgt spid="5122"/>
                                        </p:tgtEl>
                                        <p:attrNameLst>
                                          <p:attrName>ppt_h</p:attrName>
                                        </p:attrNameLst>
                                      </p:cBhvr>
                                      <p:tavLst>
                                        <p:tav tm="0">
                                          <p:val>
                                            <p:fltVal val="0"/>
                                          </p:val>
                                        </p:tav>
                                        <p:tav tm="100000">
                                          <p:val>
                                            <p:strVal val="#ppt_h"/>
                                          </p:val>
                                        </p:tav>
                                      </p:tavLst>
                                    </p:anim>
                                    <p:animEffect transition="in" filter="fade">
                                      <p:cBhvr>
                                        <p:cTn id="31"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015663"/>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urllib</a:t>
            </a:r>
            <a:r>
              <a:rPr lang="zh-CN" altLang="en-US" b="1">
                <a:solidFill>
                  <a:schemeClr val="accent5">
                    <a:lumMod val="50000"/>
                  </a:schemeClr>
                </a:solidFill>
                <a:latin typeface="微软雅黑" pitchFamily="34" charset="-122"/>
                <a:ea typeface="微软雅黑" pitchFamily="34" charset="-122"/>
              </a:rPr>
              <a:t>库的</a:t>
            </a:r>
            <a:r>
              <a:rPr lang="zh-CN" altLang="en-US" b="1" smtClean="0">
                <a:solidFill>
                  <a:schemeClr val="accent5">
                    <a:lumMod val="50000"/>
                  </a:schemeClr>
                </a:solidFill>
                <a:latin typeface="微软雅黑" pitchFamily="34" charset="-122"/>
                <a:ea typeface="微软雅黑" pitchFamily="34" charset="-122"/>
              </a:rPr>
              <a:t>使用</a:t>
            </a:r>
            <a:r>
              <a:rPr lang="en-US" altLang="zh-CN" b="1" smtClean="0">
                <a:solidFill>
                  <a:schemeClr val="accent5">
                    <a:lumMod val="50000"/>
                  </a:schemeClr>
                </a:solidFill>
                <a:latin typeface="微软雅黑" pitchFamily="34" charset="-122"/>
                <a:ea typeface="微软雅黑" pitchFamily="34" charset="-122"/>
              </a:rPr>
              <a:t>—Robots</a:t>
            </a:r>
            <a:r>
              <a:rPr lang="zh-CN" altLang="en-US" b="1" smtClean="0">
                <a:solidFill>
                  <a:schemeClr val="accent5">
                    <a:lumMod val="50000"/>
                  </a:schemeClr>
                </a:solidFill>
                <a:latin typeface="微软雅黑" pitchFamily="34" charset="-122"/>
                <a:ea typeface="微软雅黑" pitchFamily="34" charset="-122"/>
              </a:rPr>
              <a:t>协议解析</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续</a:t>
            </a: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对</a:t>
            </a:r>
            <a:r>
              <a:rPr lang="en-US" altLang="zh-CN" sz="1600" smtClean="0">
                <a:solidFill>
                  <a:schemeClr val="accent5">
                    <a:lumMod val="75000"/>
                  </a:schemeClr>
                </a:solidFill>
                <a:latin typeface="微软雅黑" pitchFamily="34" charset="-122"/>
                <a:ea typeface="微软雅黑" pitchFamily="34" charset="-122"/>
              </a:rPr>
              <a:t>Robots</a:t>
            </a:r>
            <a:r>
              <a:rPr lang="zh-CN" altLang="en-US" sz="1600" smtClean="0">
                <a:solidFill>
                  <a:schemeClr val="accent5">
                    <a:lumMod val="75000"/>
                  </a:schemeClr>
                </a:solidFill>
                <a:latin typeface="微软雅黑" pitchFamily="34" charset="-122"/>
                <a:ea typeface="微软雅黑" pitchFamily="34" charset="-122"/>
              </a:rPr>
              <a:t>协议解析代码示例如下：</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953" y="2060848"/>
            <a:ext cx="4819952" cy="1510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7324" y="3836665"/>
            <a:ext cx="3907209"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82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p:cTn id="17" dur="500" fill="hold"/>
                                        <p:tgtEl>
                                          <p:spTgt spid="6146"/>
                                        </p:tgtEl>
                                        <p:attrNameLst>
                                          <p:attrName>ppt_w</p:attrName>
                                        </p:attrNameLst>
                                      </p:cBhvr>
                                      <p:tavLst>
                                        <p:tav tm="0">
                                          <p:val>
                                            <p:fltVal val="0"/>
                                          </p:val>
                                        </p:tav>
                                        <p:tav tm="100000">
                                          <p:val>
                                            <p:strVal val="#ppt_w"/>
                                          </p:val>
                                        </p:tav>
                                      </p:tavLst>
                                    </p:anim>
                                    <p:anim calcmode="lin" valueType="num">
                                      <p:cBhvr>
                                        <p:cTn id="18" dur="500" fill="hold"/>
                                        <p:tgtEl>
                                          <p:spTgt spid="6146"/>
                                        </p:tgtEl>
                                        <p:attrNameLst>
                                          <p:attrName>ppt_h</p:attrName>
                                        </p:attrNameLst>
                                      </p:cBhvr>
                                      <p:tavLst>
                                        <p:tav tm="0">
                                          <p:val>
                                            <p:fltVal val="0"/>
                                          </p:val>
                                        </p:tav>
                                        <p:tav tm="100000">
                                          <p:val>
                                            <p:strVal val="#ppt_h"/>
                                          </p:val>
                                        </p:tav>
                                      </p:tavLst>
                                    </p:anim>
                                    <p:animEffect transition="in" filter="fade">
                                      <p:cBhvr>
                                        <p:cTn id="19" dur="500"/>
                                        <p:tgtEl>
                                          <p:spTgt spid="6146"/>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6147"/>
                                        </p:tgtEl>
                                        <p:attrNameLst>
                                          <p:attrName>style.visibility</p:attrName>
                                        </p:attrNameLst>
                                      </p:cBhvr>
                                      <p:to>
                                        <p:strVal val="visible"/>
                                      </p:to>
                                    </p:set>
                                    <p:anim calcmode="lin" valueType="num">
                                      <p:cBhvr>
                                        <p:cTn id="24" dur="500" fill="hold"/>
                                        <p:tgtEl>
                                          <p:spTgt spid="6147"/>
                                        </p:tgtEl>
                                        <p:attrNameLst>
                                          <p:attrName>ppt_w</p:attrName>
                                        </p:attrNameLst>
                                      </p:cBhvr>
                                      <p:tavLst>
                                        <p:tav tm="0">
                                          <p:val>
                                            <p:fltVal val="0"/>
                                          </p:val>
                                        </p:tav>
                                        <p:tav tm="100000">
                                          <p:val>
                                            <p:strVal val="#ppt_w"/>
                                          </p:val>
                                        </p:tav>
                                      </p:tavLst>
                                    </p:anim>
                                    <p:anim calcmode="lin" valueType="num">
                                      <p:cBhvr>
                                        <p:cTn id="25" dur="500" fill="hold"/>
                                        <p:tgtEl>
                                          <p:spTgt spid="6147"/>
                                        </p:tgtEl>
                                        <p:attrNameLst>
                                          <p:attrName>ppt_h</p:attrName>
                                        </p:attrNameLst>
                                      </p:cBhvr>
                                      <p:tavLst>
                                        <p:tav tm="0">
                                          <p:val>
                                            <p:fltVal val="0"/>
                                          </p:val>
                                        </p:tav>
                                        <p:tav tm="100000">
                                          <p:val>
                                            <p:strVal val="#ppt_h"/>
                                          </p:val>
                                        </p:tav>
                                      </p:tavLst>
                                    </p:anim>
                                    <p:animEffect transition="in" filter="fade">
                                      <p:cBhvr>
                                        <p:cTn id="26"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384995"/>
          </a:xfrm>
          <a:prstGeom prst="rect">
            <a:avLst/>
          </a:prstGeom>
          <a:noFill/>
        </p:spPr>
        <p:txBody>
          <a:bodyPr wrap="square" rtlCol="0">
            <a:spAutoFit/>
          </a:bodyPr>
          <a:lstStyle/>
          <a:p>
            <a:pPr latinLnBrk="0">
              <a:lnSpc>
                <a:spcPct val="200000"/>
              </a:lnSpc>
            </a:pPr>
            <a:r>
              <a:rPr lang="en-US" altLang="zh-CN" b="1">
                <a:solidFill>
                  <a:schemeClr val="accent5">
                    <a:lumMod val="50000"/>
                  </a:schemeClr>
                </a:solidFill>
                <a:latin typeface="微软雅黑" pitchFamily="34" charset="-122"/>
                <a:ea typeface="微软雅黑" pitchFamily="34" charset="-122"/>
              </a:rPr>
              <a:t>requets</a:t>
            </a:r>
            <a:r>
              <a:rPr lang="zh-CN" altLang="en-US" b="1" smtClean="0">
                <a:solidFill>
                  <a:schemeClr val="accent5">
                    <a:lumMod val="50000"/>
                  </a:schemeClr>
                </a:solidFill>
                <a:latin typeface="微软雅黑" pitchFamily="34" charset="-122"/>
                <a:ea typeface="微软雅黑" pitchFamily="34" charset="-122"/>
              </a:rPr>
              <a:t>库</a:t>
            </a:r>
            <a:r>
              <a:rPr lang="zh-CN" altLang="en-US" b="1">
                <a:solidFill>
                  <a:schemeClr val="accent5">
                    <a:lumMod val="50000"/>
                  </a:schemeClr>
                </a:solidFill>
                <a:latin typeface="微软雅黑" pitchFamily="34" charset="-122"/>
                <a:ea typeface="微软雅黑" pitchFamily="34" charset="-122"/>
              </a:rPr>
              <a:t>的</a:t>
            </a:r>
            <a:r>
              <a:rPr lang="zh-CN" altLang="en-US" b="1" smtClean="0">
                <a:solidFill>
                  <a:schemeClr val="accent5">
                    <a:lumMod val="50000"/>
                  </a:schemeClr>
                </a:solidFill>
                <a:latin typeface="微软雅黑" pitchFamily="34" charset="-122"/>
                <a:ea typeface="微软雅黑" pitchFamily="34" charset="-122"/>
              </a:rPr>
              <a:t>使用</a:t>
            </a: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在处理</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请求的事上，</a:t>
            </a:r>
            <a:r>
              <a:rPr lang="en-US" altLang="zh-CN" sz="1600" smtClean="0">
                <a:solidFill>
                  <a:schemeClr val="accent5">
                    <a:lumMod val="75000"/>
                  </a:schemeClr>
                </a:solidFill>
                <a:latin typeface="微软雅黑" pitchFamily="34" charset="-122"/>
                <a:ea typeface="微软雅黑" pitchFamily="34" charset="-122"/>
              </a:rPr>
              <a:t>requests</a:t>
            </a:r>
            <a:r>
              <a:rPr lang="zh-CN" altLang="en-US" sz="1600" smtClean="0">
                <a:solidFill>
                  <a:schemeClr val="accent5">
                    <a:lumMod val="75000"/>
                  </a:schemeClr>
                </a:solidFill>
                <a:latin typeface="微软雅黑" pitchFamily="34" charset="-122"/>
                <a:ea typeface="微软雅黑" pitchFamily="34" charset="-122"/>
              </a:rPr>
              <a:t>比</a:t>
            </a: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方便更多，有时根据实际需要，我们通常结合两个库一起使用。下面具体说明。</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7146" y="2420888"/>
            <a:ext cx="3818451" cy="3277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228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 calcmode="lin" valueType="num">
                                      <p:cBhvr>
                                        <p:cTn id="17" dur="500" fill="hold"/>
                                        <p:tgtEl>
                                          <p:spTgt spid="7170"/>
                                        </p:tgtEl>
                                        <p:attrNameLst>
                                          <p:attrName>ppt_w</p:attrName>
                                        </p:attrNameLst>
                                      </p:cBhvr>
                                      <p:tavLst>
                                        <p:tav tm="0">
                                          <p:val>
                                            <p:fltVal val="0"/>
                                          </p:val>
                                        </p:tav>
                                        <p:tav tm="100000">
                                          <p:val>
                                            <p:strVal val="#ppt_w"/>
                                          </p:val>
                                        </p:tav>
                                      </p:tavLst>
                                    </p:anim>
                                    <p:anim calcmode="lin" valueType="num">
                                      <p:cBhvr>
                                        <p:cTn id="18" dur="500" fill="hold"/>
                                        <p:tgtEl>
                                          <p:spTgt spid="7170"/>
                                        </p:tgtEl>
                                        <p:attrNameLst>
                                          <p:attrName>ppt_h</p:attrName>
                                        </p:attrNameLst>
                                      </p:cBhvr>
                                      <p:tavLst>
                                        <p:tav tm="0">
                                          <p:val>
                                            <p:fltVal val="0"/>
                                          </p:val>
                                        </p:tav>
                                        <p:tav tm="100000">
                                          <p:val>
                                            <p:strVal val="#ppt_h"/>
                                          </p:val>
                                        </p:tav>
                                      </p:tavLst>
                                    </p:anim>
                                    <p:animEffect transition="in" filter="fade">
                                      <p:cBhvr>
                                        <p:cTn id="19"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754326"/>
          </a:xfrm>
          <a:prstGeom prst="rect">
            <a:avLst/>
          </a:prstGeom>
          <a:noFill/>
        </p:spPr>
        <p:txBody>
          <a:bodyPr wrap="square" rtlCol="0">
            <a:spAutoFit/>
          </a:bodyPr>
          <a:lstStyle/>
          <a:p>
            <a:pPr latinLnBrk="0">
              <a:lnSpc>
                <a:spcPct val="200000"/>
              </a:lnSpc>
            </a:pPr>
            <a:r>
              <a:rPr lang="en-US" altLang="zh-CN" b="1">
                <a:solidFill>
                  <a:schemeClr val="accent5">
                    <a:lumMod val="50000"/>
                  </a:schemeClr>
                </a:solidFill>
                <a:latin typeface="微软雅黑" pitchFamily="34" charset="-122"/>
                <a:ea typeface="微软雅黑" pitchFamily="34" charset="-122"/>
              </a:rPr>
              <a:t>requets</a:t>
            </a:r>
            <a:r>
              <a:rPr lang="zh-CN" altLang="en-US" b="1" smtClean="0">
                <a:solidFill>
                  <a:schemeClr val="accent5">
                    <a:lumMod val="50000"/>
                  </a:schemeClr>
                </a:solidFill>
                <a:latin typeface="微软雅黑" pitchFamily="34" charset="-122"/>
                <a:ea typeface="微软雅黑" pitchFamily="34" charset="-122"/>
              </a:rPr>
              <a:t>库</a:t>
            </a:r>
            <a:r>
              <a:rPr lang="zh-CN" altLang="en-US" b="1">
                <a:solidFill>
                  <a:schemeClr val="accent5">
                    <a:lumMod val="50000"/>
                  </a:schemeClr>
                </a:solidFill>
                <a:latin typeface="微软雅黑" pitchFamily="34" charset="-122"/>
                <a:ea typeface="微软雅黑" pitchFamily="34" charset="-122"/>
              </a:rPr>
              <a:t>的</a:t>
            </a:r>
            <a:r>
              <a:rPr lang="zh-CN" altLang="en-US" b="1" smtClean="0">
                <a:solidFill>
                  <a:schemeClr val="accent5">
                    <a:lumMod val="50000"/>
                  </a:schemeClr>
                </a:solidFill>
                <a:latin typeface="微软雅黑" pitchFamily="34" charset="-122"/>
                <a:ea typeface="微软雅黑" pitchFamily="34" charset="-122"/>
              </a:rPr>
              <a:t>使用</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高级用法</a:t>
            </a: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除上面简单的例子外，本课程教材上也提供了一些高级用法的实例：抓取网页、抓取文件、文件上传、获取</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、添加</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、指定</a:t>
            </a:r>
            <a:r>
              <a:rPr lang="en-US" altLang="zh-CN" sz="1600" smtClean="0">
                <a:solidFill>
                  <a:schemeClr val="accent5">
                    <a:lumMod val="75000"/>
                  </a:schemeClr>
                </a:solidFill>
                <a:latin typeface="微软雅黑" pitchFamily="34" charset="-122"/>
                <a:ea typeface="微软雅黑" pitchFamily="34" charset="-122"/>
              </a:rPr>
              <a:t>CA</a:t>
            </a:r>
            <a:r>
              <a:rPr lang="zh-CN" altLang="en-US" sz="1600" smtClean="0">
                <a:solidFill>
                  <a:schemeClr val="accent5">
                    <a:lumMod val="75000"/>
                  </a:schemeClr>
                </a:solidFill>
                <a:latin typeface="微软雅黑" pitchFamily="34" charset="-122"/>
                <a:ea typeface="微软雅黑" pitchFamily="34" charset="-122"/>
              </a:rPr>
              <a:t>证书、指定代理等功能（相关代码在</a:t>
            </a:r>
            <a:r>
              <a:rPr lang="en-US" altLang="zh-CN" sz="1600" smtClean="0">
                <a:solidFill>
                  <a:schemeClr val="accent5">
                    <a:lumMod val="75000"/>
                  </a:schemeClr>
                </a:solidFill>
                <a:latin typeface="微软雅黑" pitchFamily="34" charset="-122"/>
                <a:ea typeface="微软雅黑" pitchFamily="34" charset="-122"/>
              </a:rPr>
              <a:t>C3.py</a:t>
            </a:r>
            <a:r>
              <a:rPr lang="zh-CN" altLang="en-US" sz="1600" smtClean="0">
                <a:solidFill>
                  <a:schemeClr val="accent5">
                    <a:lumMod val="75000"/>
                  </a:schemeClr>
                </a:solidFill>
                <a:latin typeface="微软雅黑" pitchFamily="34" charset="-122"/>
                <a:ea typeface="微软雅黑" pitchFamily="34" charset="-122"/>
              </a:rPr>
              <a:t>源文件中，教材上的代码有错误的地方，在</a:t>
            </a:r>
            <a:r>
              <a:rPr lang="en-US" altLang="zh-CN" sz="1600" smtClean="0">
                <a:solidFill>
                  <a:schemeClr val="accent5">
                    <a:lumMod val="75000"/>
                  </a:schemeClr>
                </a:solidFill>
                <a:latin typeface="微软雅黑" pitchFamily="34" charset="-122"/>
                <a:ea typeface="微软雅黑" pitchFamily="34" charset="-122"/>
              </a:rPr>
              <a:t>C3.py</a:t>
            </a:r>
            <a:r>
              <a:rPr lang="zh-CN" altLang="en-US" sz="1600" smtClean="0">
                <a:solidFill>
                  <a:schemeClr val="accent5">
                    <a:lumMod val="75000"/>
                  </a:schemeClr>
                </a:solidFill>
                <a:latin typeface="微软雅黑" pitchFamily="34" charset="-122"/>
                <a:ea typeface="微软雅黑" pitchFamily="34" charset="-122"/>
              </a:rPr>
              <a:t>中进行了修正）。</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4708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3600986"/>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正则表达式</a:t>
            </a:r>
            <a:r>
              <a:rPr lang="zh-CN" altLang="en-US" b="1">
                <a:solidFill>
                  <a:schemeClr val="accent5">
                    <a:lumMod val="50000"/>
                  </a:schemeClr>
                </a:solidFill>
                <a:latin typeface="微软雅黑" pitchFamily="34" charset="-122"/>
                <a:ea typeface="微软雅黑" pitchFamily="34" charset="-122"/>
              </a:rPr>
              <a:t>介绍</a:t>
            </a:r>
            <a:endParaRPr lang="zh-CN" altLang="en-US" b="1" smtClean="0">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a:solidFill>
                  <a:schemeClr val="accent5">
                    <a:lumMod val="75000"/>
                  </a:schemeClr>
                </a:solidFill>
                <a:latin typeface="微软雅黑" pitchFamily="34" charset="-122"/>
                <a:ea typeface="微软雅黑" pitchFamily="34" charset="-122"/>
              </a:rPr>
              <a:t>正则表达式</a:t>
            </a:r>
            <a:r>
              <a:rPr lang="zh-CN" altLang="en-US" sz="1600" smtClean="0">
                <a:solidFill>
                  <a:schemeClr val="accent5">
                    <a:lumMod val="75000"/>
                  </a:schemeClr>
                </a:solidFill>
                <a:latin typeface="微软雅黑" pitchFamily="34" charset="-122"/>
                <a:ea typeface="微软雅黑" pitchFamily="34" charset="-122"/>
              </a:rPr>
              <a:t>是有关文本字符处理的技术，它具有特定</a:t>
            </a:r>
            <a:r>
              <a:rPr lang="zh-CN" altLang="en-US" sz="1600">
                <a:solidFill>
                  <a:schemeClr val="accent5">
                    <a:lumMod val="75000"/>
                  </a:schemeClr>
                </a:solidFill>
                <a:latin typeface="微软雅黑" pitchFamily="34" charset="-122"/>
                <a:ea typeface="微软雅黑" pitchFamily="34" charset="-122"/>
              </a:rPr>
              <a:t>的语法结构</a:t>
            </a:r>
            <a:r>
              <a:rPr lang="zh-CN" altLang="en-US" sz="1600" smtClean="0">
                <a:solidFill>
                  <a:schemeClr val="accent5">
                    <a:lumMod val="75000"/>
                  </a:schemeClr>
                </a:solidFill>
                <a:latin typeface="微软雅黑" pitchFamily="34" charset="-122"/>
                <a:ea typeface="微软雅黑" pitchFamily="34" charset="-122"/>
              </a:rPr>
              <a:t>，可以实现</a:t>
            </a:r>
            <a:r>
              <a:rPr lang="zh-CN" altLang="en-US" sz="1600">
                <a:solidFill>
                  <a:schemeClr val="accent5">
                    <a:lumMod val="75000"/>
                  </a:schemeClr>
                </a:solidFill>
                <a:latin typeface="微软雅黑" pitchFamily="34" charset="-122"/>
                <a:ea typeface="微软雅黑" pitchFamily="34" charset="-122"/>
              </a:rPr>
              <a:t>字符串的检索、替换、匹配</a:t>
            </a:r>
            <a:r>
              <a:rPr lang="zh-CN" altLang="en-US" sz="1600" smtClean="0">
                <a:solidFill>
                  <a:schemeClr val="accent5">
                    <a:lumMod val="75000"/>
                  </a:schemeClr>
                </a:solidFill>
                <a:latin typeface="微软雅黑" pitchFamily="34" charset="-122"/>
                <a:ea typeface="微软雅黑" pitchFamily="34" charset="-122"/>
              </a:rPr>
              <a:t>验证等。</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VSCode</a:t>
            </a:r>
            <a:r>
              <a:rPr lang="zh-CN" altLang="en-US" sz="1600" smtClean="0">
                <a:solidFill>
                  <a:schemeClr val="accent5">
                    <a:lumMod val="75000"/>
                  </a:schemeClr>
                </a:solidFill>
                <a:latin typeface="微软雅黑" pitchFamily="34" charset="-122"/>
                <a:ea typeface="微软雅黑" pitchFamily="34" charset="-122"/>
              </a:rPr>
              <a:t>编辑器也提供了正则匹配的功能，利用此功能我们可以方便的进行字符串的检索与替换。使用</a:t>
            </a:r>
            <a:r>
              <a:rPr lang="en-US" altLang="zh-CN" sz="1600" smtClean="0">
                <a:solidFill>
                  <a:schemeClr val="accent5">
                    <a:lumMod val="75000"/>
                  </a:schemeClr>
                </a:solidFill>
                <a:latin typeface="微软雅黑" pitchFamily="34" charset="-122"/>
                <a:ea typeface="微软雅黑" pitchFamily="34" charset="-122"/>
              </a:rPr>
              <a:t>`Ctrl+F`</a:t>
            </a:r>
            <a:r>
              <a:rPr lang="zh-CN" altLang="en-US" sz="1600" smtClean="0">
                <a:solidFill>
                  <a:schemeClr val="accent5">
                    <a:lumMod val="75000"/>
                  </a:schemeClr>
                </a:solidFill>
                <a:latin typeface="微软雅黑" pitchFamily="34" charset="-122"/>
                <a:ea typeface="微软雅黑" pitchFamily="34" charset="-122"/>
              </a:rPr>
              <a:t>可以快速调出搜索与替换功能，要启用正则匹配需点亮点号和星号在一起的小图标。</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下面例子列举出手机号和邮箱的正则表达式：</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895" y="3573016"/>
            <a:ext cx="3180953" cy="26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1338" y="4509706"/>
            <a:ext cx="4170065" cy="686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4761" y="5301208"/>
            <a:ext cx="4166642" cy="693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093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8194"/>
                                        </p:tgtEl>
                                        <p:attrNameLst>
                                          <p:attrName>style.visibility</p:attrName>
                                        </p:attrNameLst>
                                      </p:cBhvr>
                                      <p:to>
                                        <p:strVal val="visible"/>
                                      </p:to>
                                    </p:set>
                                    <p:anim calcmode="lin" valueType="num">
                                      <p:cBhvr>
                                        <p:cTn id="22" dur="500" fill="hold"/>
                                        <p:tgtEl>
                                          <p:spTgt spid="8194"/>
                                        </p:tgtEl>
                                        <p:attrNameLst>
                                          <p:attrName>ppt_w</p:attrName>
                                        </p:attrNameLst>
                                      </p:cBhvr>
                                      <p:tavLst>
                                        <p:tav tm="0">
                                          <p:val>
                                            <p:fltVal val="0"/>
                                          </p:val>
                                        </p:tav>
                                        <p:tav tm="100000">
                                          <p:val>
                                            <p:strVal val="#ppt_w"/>
                                          </p:val>
                                        </p:tav>
                                      </p:tavLst>
                                    </p:anim>
                                    <p:anim calcmode="lin" valueType="num">
                                      <p:cBhvr>
                                        <p:cTn id="23" dur="500" fill="hold"/>
                                        <p:tgtEl>
                                          <p:spTgt spid="8194"/>
                                        </p:tgtEl>
                                        <p:attrNameLst>
                                          <p:attrName>ppt_h</p:attrName>
                                        </p:attrNameLst>
                                      </p:cBhvr>
                                      <p:tavLst>
                                        <p:tav tm="0">
                                          <p:val>
                                            <p:fltVal val="0"/>
                                          </p:val>
                                        </p:tav>
                                        <p:tav tm="100000">
                                          <p:val>
                                            <p:strVal val="#ppt_h"/>
                                          </p:val>
                                        </p:tav>
                                      </p:tavLst>
                                    </p:anim>
                                    <p:animEffect transition="in" filter="fade">
                                      <p:cBhvr>
                                        <p:cTn id="24" dur="500"/>
                                        <p:tgtEl>
                                          <p:spTgt spid="8194"/>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29" dur="500"/>
                                        <p:tgtEl>
                                          <p:spTgt spid="11">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9221"/>
                                        </p:tgtEl>
                                        <p:attrNameLst>
                                          <p:attrName>style.visibility</p:attrName>
                                        </p:attrNameLst>
                                      </p:cBhvr>
                                      <p:to>
                                        <p:strVal val="visible"/>
                                      </p:to>
                                    </p:set>
                                    <p:anim calcmode="lin" valueType="num">
                                      <p:cBhvr>
                                        <p:cTn id="34" dur="500" fill="hold"/>
                                        <p:tgtEl>
                                          <p:spTgt spid="9221"/>
                                        </p:tgtEl>
                                        <p:attrNameLst>
                                          <p:attrName>ppt_w</p:attrName>
                                        </p:attrNameLst>
                                      </p:cBhvr>
                                      <p:tavLst>
                                        <p:tav tm="0">
                                          <p:val>
                                            <p:fltVal val="0"/>
                                          </p:val>
                                        </p:tav>
                                        <p:tav tm="100000">
                                          <p:val>
                                            <p:strVal val="#ppt_w"/>
                                          </p:val>
                                        </p:tav>
                                      </p:tavLst>
                                    </p:anim>
                                    <p:anim calcmode="lin" valueType="num">
                                      <p:cBhvr>
                                        <p:cTn id="35" dur="500" fill="hold"/>
                                        <p:tgtEl>
                                          <p:spTgt spid="9221"/>
                                        </p:tgtEl>
                                        <p:attrNameLst>
                                          <p:attrName>ppt_h</p:attrName>
                                        </p:attrNameLst>
                                      </p:cBhvr>
                                      <p:tavLst>
                                        <p:tav tm="0">
                                          <p:val>
                                            <p:fltVal val="0"/>
                                          </p:val>
                                        </p:tav>
                                        <p:tav tm="100000">
                                          <p:val>
                                            <p:strVal val="#ppt_h"/>
                                          </p:val>
                                        </p:tav>
                                      </p:tavLst>
                                    </p:anim>
                                    <p:animEffect transition="in" filter="fade">
                                      <p:cBhvr>
                                        <p:cTn id="36" dur="500"/>
                                        <p:tgtEl>
                                          <p:spTgt spid="9221"/>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9222"/>
                                        </p:tgtEl>
                                        <p:attrNameLst>
                                          <p:attrName>style.visibility</p:attrName>
                                        </p:attrNameLst>
                                      </p:cBhvr>
                                      <p:to>
                                        <p:strVal val="visible"/>
                                      </p:to>
                                    </p:set>
                                    <p:anim calcmode="lin" valueType="num">
                                      <p:cBhvr>
                                        <p:cTn id="41" dur="500" fill="hold"/>
                                        <p:tgtEl>
                                          <p:spTgt spid="9222"/>
                                        </p:tgtEl>
                                        <p:attrNameLst>
                                          <p:attrName>ppt_w</p:attrName>
                                        </p:attrNameLst>
                                      </p:cBhvr>
                                      <p:tavLst>
                                        <p:tav tm="0">
                                          <p:val>
                                            <p:fltVal val="0"/>
                                          </p:val>
                                        </p:tav>
                                        <p:tav tm="100000">
                                          <p:val>
                                            <p:strVal val="#ppt_w"/>
                                          </p:val>
                                        </p:tav>
                                      </p:tavLst>
                                    </p:anim>
                                    <p:anim calcmode="lin" valueType="num">
                                      <p:cBhvr>
                                        <p:cTn id="42" dur="500" fill="hold"/>
                                        <p:tgtEl>
                                          <p:spTgt spid="9222"/>
                                        </p:tgtEl>
                                        <p:attrNameLst>
                                          <p:attrName>ppt_h</p:attrName>
                                        </p:attrNameLst>
                                      </p:cBhvr>
                                      <p:tavLst>
                                        <p:tav tm="0">
                                          <p:val>
                                            <p:fltVal val="0"/>
                                          </p:val>
                                        </p:tav>
                                        <p:tav tm="100000">
                                          <p:val>
                                            <p:strVal val="#ppt_h"/>
                                          </p:val>
                                        </p:tav>
                                      </p:tavLst>
                                    </p:anim>
                                    <p:animEffect transition="in" filter="fade">
                                      <p:cBhvr>
                                        <p:cTn id="43"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384995"/>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正则表达式</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匹配规则</a:t>
            </a: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正则表达式看似乱糟糟的，其实包含特定</a:t>
            </a:r>
            <a:r>
              <a:rPr lang="zh-CN" altLang="en-US" sz="1600">
                <a:solidFill>
                  <a:schemeClr val="accent5">
                    <a:lumMod val="75000"/>
                  </a:schemeClr>
                </a:solidFill>
                <a:latin typeface="微软雅黑" pitchFamily="34" charset="-122"/>
                <a:ea typeface="微软雅黑" pitchFamily="34" charset="-122"/>
              </a:rPr>
              <a:t>的</a:t>
            </a:r>
            <a:r>
              <a:rPr lang="zh-CN" altLang="en-US" sz="1600" smtClean="0">
                <a:solidFill>
                  <a:schemeClr val="accent5">
                    <a:lumMod val="75000"/>
                  </a:schemeClr>
                </a:solidFill>
                <a:latin typeface="微软雅黑" pitchFamily="34" charset="-122"/>
                <a:ea typeface="微软雅黑" pitchFamily="34" charset="-122"/>
              </a:rPr>
              <a:t>语法规则。只是掌握这些规则写起来才能得心应手。下面例子列举出常见的正则匹配规则：</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132" y="2348880"/>
            <a:ext cx="5119737" cy="4248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4930" y="2732077"/>
            <a:ext cx="4754141" cy="3649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766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0243"/>
                                        </p:tgtEl>
                                        <p:attrNameLst>
                                          <p:attrName>style.visibility</p:attrName>
                                        </p:attrNameLst>
                                      </p:cBhvr>
                                      <p:to>
                                        <p:strVal val="visible"/>
                                      </p:to>
                                    </p:set>
                                    <p:anim calcmode="lin" valueType="num">
                                      <p:cBhvr>
                                        <p:cTn id="17" dur="500" fill="hold"/>
                                        <p:tgtEl>
                                          <p:spTgt spid="10243"/>
                                        </p:tgtEl>
                                        <p:attrNameLst>
                                          <p:attrName>ppt_w</p:attrName>
                                        </p:attrNameLst>
                                      </p:cBhvr>
                                      <p:tavLst>
                                        <p:tav tm="0">
                                          <p:val>
                                            <p:fltVal val="0"/>
                                          </p:val>
                                        </p:tav>
                                        <p:tav tm="100000">
                                          <p:val>
                                            <p:strVal val="#ppt_w"/>
                                          </p:val>
                                        </p:tav>
                                      </p:tavLst>
                                    </p:anim>
                                    <p:anim calcmode="lin" valueType="num">
                                      <p:cBhvr>
                                        <p:cTn id="18" dur="500" fill="hold"/>
                                        <p:tgtEl>
                                          <p:spTgt spid="10243"/>
                                        </p:tgtEl>
                                        <p:attrNameLst>
                                          <p:attrName>ppt_h</p:attrName>
                                        </p:attrNameLst>
                                      </p:cBhvr>
                                      <p:tavLst>
                                        <p:tav tm="0">
                                          <p:val>
                                            <p:fltVal val="0"/>
                                          </p:val>
                                        </p:tav>
                                        <p:tav tm="100000">
                                          <p:val>
                                            <p:strVal val="#ppt_h"/>
                                          </p:val>
                                        </p:tav>
                                      </p:tavLst>
                                    </p:anim>
                                    <p:animEffect transition="in" filter="fade">
                                      <p:cBhvr>
                                        <p:cTn id="19" dur="500"/>
                                        <p:tgtEl>
                                          <p:spTgt spid="1024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0244"/>
                                        </p:tgtEl>
                                        <p:attrNameLst>
                                          <p:attrName>style.visibility</p:attrName>
                                        </p:attrNameLst>
                                      </p:cBhvr>
                                      <p:to>
                                        <p:strVal val="visible"/>
                                      </p:to>
                                    </p:set>
                                    <p:anim calcmode="lin" valueType="num">
                                      <p:cBhvr>
                                        <p:cTn id="24" dur="500" fill="hold"/>
                                        <p:tgtEl>
                                          <p:spTgt spid="10244"/>
                                        </p:tgtEl>
                                        <p:attrNameLst>
                                          <p:attrName>ppt_w</p:attrName>
                                        </p:attrNameLst>
                                      </p:cBhvr>
                                      <p:tavLst>
                                        <p:tav tm="0">
                                          <p:val>
                                            <p:fltVal val="0"/>
                                          </p:val>
                                        </p:tav>
                                        <p:tav tm="100000">
                                          <p:val>
                                            <p:strVal val="#ppt_w"/>
                                          </p:val>
                                        </p:tav>
                                      </p:tavLst>
                                    </p:anim>
                                    <p:anim calcmode="lin" valueType="num">
                                      <p:cBhvr>
                                        <p:cTn id="25" dur="500" fill="hold"/>
                                        <p:tgtEl>
                                          <p:spTgt spid="10244"/>
                                        </p:tgtEl>
                                        <p:attrNameLst>
                                          <p:attrName>ppt_h</p:attrName>
                                        </p:attrNameLst>
                                      </p:cBhvr>
                                      <p:tavLst>
                                        <p:tav tm="0">
                                          <p:val>
                                            <p:fltVal val="0"/>
                                          </p:val>
                                        </p:tav>
                                        <p:tav tm="100000">
                                          <p:val>
                                            <p:strVal val="#ppt_h"/>
                                          </p:val>
                                        </p:tav>
                                      </p:tavLst>
                                    </p:anim>
                                    <p:animEffect transition="in" filter="fade">
                                      <p:cBhvr>
                                        <p:cTn id="26" dur="500"/>
                                        <p:tgtEl>
                                          <p:spTgt spid="10244"/>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xit" presetSubtype="32" fill="hold" nodeType="clickEffect">
                                  <p:stCondLst>
                                    <p:cond delay="0"/>
                                  </p:stCondLst>
                                  <p:childTnLst>
                                    <p:anim calcmode="lin" valueType="num">
                                      <p:cBhvr>
                                        <p:cTn id="30" dur="500"/>
                                        <p:tgtEl>
                                          <p:spTgt spid="10243"/>
                                        </p:tgtEl>
                                        <p:attrNameLst>
                                          <p:attrName>ppt_w</p:attrName>
                                        </p:attrNameLst>
                                      </p:cBhvr>
                                      <p:tavLst>
                                        <p:tav tm="0">
                                          <p:val>
                                            <p:strVal val="ppt_w"/>
                                          </p:val>
                                        </p:tav>
                                        <p:tav tm="100000">
                                          <p:val>
                                            <p:fltVal val="0"/>
                                          </p:val>
                                        </p:tav>
                                      </p:tavLst>
                                    </p:anim>
                                    <p:anim calcmode="lin" valueType="num">
                                      <p:cBhvr>
                                        <p:cTn id="31" dur="500"/>
                                        <p:tgtEl>
                                          <p:spTgt spid="10243"/>
                                        </p:tgtEl>
                                        <p:attrNameLst>
                                          <p:attrName>ppt_h</p:attrName>
                                        </p:attrNameLst>
                                      </p:cBhvr>
                                      <p:tavLst>
                                        <p:tav tm="0">
                                          <p:val>
                                            <p:strVal val="ppt_h"/>
                                          </p:val>
                                        </p:tav>
                                        <p:tav tm="100000">
                                          <p:val>
                                            <p:fltVal val="0"/>
                                          </p:val>
                                        </p:tav>
                                      </p:tavLst>
                                    </p:anim>
                                    <p:animEffect transition="out" filter="fade">
                                      <p:cBhvr>
                                        <p:cTn id="32" dur="500"/>
                                        <p:tgtEl>
                                          <p:spTgt spid="10243"/>
                                        </p:tgtEl>
                                      </p:cBhvr>
                                    </p:animEffect>
                                    <p:set>
                                      <p:cBhvr>
                                        <p:cTn id="33" dur="1" fill="hold">
                                          <p:stCondLst>
                                            <p:cond delay="499"/>
                                          </p:stCondLst>
                                        </p:cTn>
                                        <p:tgtEl>
                                          <p:spTgt spid="102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384995"/>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正则表达式</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常用函数</a:t>
            </a: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正则表达式并非</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独有，任何其他编程语言都能实现正则表达式。对于</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而言，</a:t>
            </a:r>
            <a:r>
              <a:rPr lang="en-US" altLang="zh-CN" sz="1600" smtClean="0">
                <a:solidFill>
                  <a:schemeClr val="accent5">
                    <a:lumMod val="75000"/>
                  </a:schemeClr>
                </a:solidFill>
                <a:latin typeface="微软雅黑" pitchFamily="34" charset="-122"/>
                <a:ea typeface="微软雅黑" pitchFamily="34" charset="-122"/>
              </a:rPr>
              <a:t>re</a:t>
            </a:r>
            <a:r>
              <a:rPr lang="zh-CN" altLang="en-US" sz="1600" smtClean="0">
                <a:solidFill>
                  <a:schemeClr val="accent5">
                    <a:lumMod val="75000"/>
                  </a:schemeClr>
                </a:solidFill>
                <a:latin typeface="微软雅黑" pitchFamily="34" charset="-122"/>
                <a:ea typeface="微软雅黑" pitchFamily="34" charset="-122"/>
              </a:rPr>
              <a:t>库提供了全面的正则表达式解析功能。下面列举了常用了正则匹配函数：</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2267505917"/>
              </p:ext>
            </p:extLst>
          </p:nvPr>
        </p:nvGraphicFramePr>
        <p:xfrm>
          <a:off x="427019" y="2492896"/>
          <a:ext cx="8289962" cy="3337560"/>
        </p:xfrm>
        <a:graphic>
          <a:graphicData uri="http://schemas.openxmlformats.org/drawingml/2006/table">
            <a:tbl>
              <a:tblPr firstRow="1" bandRow="1">
                <a:tableStyleId>{5C22544A-7EE6-4342-B048-85BDC9FD1C3A}</a:tableStyleId>
              </a:tblPr>
              <a:tblGrid>
                <a:gridCol w="4000965"/>
                <a:gridCol w="4288997"/>
              </a:tblGrid>
              <a:tr h="370840">
                <a:tc>
                  <a:txBody>
                    <a:bodyPr/>
                    <a:lstStyle/>
                    <a:p>
                      <a:pPr algn="ctr"/>
                      <a:r>
                        <a:rPr lang="zh-CN" altLang="en-US" sz="1600" smtClean="0">
                          <a:latin typeface="微软雅黑" pitchFamily="34" charset="-122"/>
                          <a:ea typeface="微软雅黑" pitchFamily="34" charset="-122"/>
                        </a:rPr>
                        <a:t>函数原型</a:t>
                      </a:r>
                      <a:endParaRPr lang="zh-CN" altLang="en-US" sz="1600">
                        <a:latin typeface="微软雅黑" pitchFamily="34" charset="-122"/>
                        <a:ea typeface="微软雅黑" pitchFamily="34" charset="-122"/>
                      </a:endParaRPr>
                    </a:p>
                  </a:txBody>
                  <a:tcPr anchor="ctr"/>
                </a:tc>
                <a:tc>
                  <a:txBody>
                    <a:bodyPr/>
                    <a:lstStyle/>
                    <a:p>
                      <a:pPr algn="ctr"/>
                      <a:r>
                        <a:rPr lang="zh-CN" altLang="en-US" sz="1600" smtClean="0">
                          <a:latin typeface="微软雅黑" pitchFamily="34" charset="-122"/>
                          <a:ea typeface="微软雅黑" pitchFamily="34" charset="-122"/>
                        </a:rPr>
                        <a:t>功能描述</a:t>
                      </a:r>
                      <a:endParaRPr lang="zh-CN" altLang="en-US" sz="1600">
                        <a:latin typeface="微软雅黑" pitchFamily="34" charset="-122"/>
                        <a:ea typeface="微软雅黑" pitchFamily="34" charset="-122"/>
                      </a:endParaRPr>
                    </a:p>
                  </a:txBody>
                  <a:tcPr anchor="ctr"/>
                </a:tc>
              </a:tr>
              <a:tr h="370840">
                <a:tc>
                  <a:txBody>
                    <a:bodyPr/>
                    <a:lstStyle/>
                    <a:p>
                      <a:pPr algn="l"/>
                      <a:r>
                        <a:rPr lang="en-US" altLang="zh-CN" sz="1400" smtClean="0"/>
                        <a:t>re.compile</a:t>
                      </a:r>
                      <a:r>
                        <a:rPr lang="en-US" altLang="zh-CN" sz="1800" b="0" i="0" kern="1200" smtClean="0">
                          <a:solidFill>
                            <a:schemeClr val="dk1"/>
                          </a:solidFill>
                          <a:effectLst/>
                          <a:latin typeface="+mn-lt"/>
                          <a:ea typeface="+mn-ea"/>
                          <a:cs typeface="+mn-cs"/>
                        </a:rPr>
                        <a:t>(</a:t>
                      </a:r>
                      <a:r>
                        <a:rPr lang="en-US" altLang="zh-CN" sz="1800" b="0" i="1" kern="1200" smtClean="0">
                          <a:solidFill>
                            <a:schemeClr val="dk1"/>
                          </a:solidFill>
                          <a:effectLst/>
                          <a:latin typeface="+mn-lt"/>
                          <a:ea typeface="+mn-ea"/>
                          <a:cs typeface="+mn-cs"/>
                        </a:rPr>
                        <a:t>pattern</a:t>
                      </a:r>
                      <a:r>
                        <a:rPr lang="en-US" altLang="zh-CN" sz="1800" b="0" i="0" kern="1200" smtClean="0">
                          <a:solidFill>
                            <a:schemeClr val="dk1"/>
                          </a:solidFill>
                          <a:effectLst/>
                          <a:latin typeface="+mn-lt"/>
                          <a:ea typeface="+mn-ea"/>
                          <a:cs typeface="+mn-cs"/>
                        </a:rPr>
                        <a:t>, </a:t>
                      </a:r>
                      <a:r>
                        <a:rPr lang="en-US" altLang="zh-CN" sz="1800" b="0" i="1" kern="1200" smtClean="0">
                          <a:solidFill>
                            <a:schemeClr val="dk1"/>
                          </a:solidFill>
                          <a:effectLst/>
                          <a:latin typeface="+mn-lt"/>
                          <a:ea typeface="+mn-ea"/>
                          <a:cs typeface="+mn-cs"/>
                        </a:rPr>
                        <a:t>flags=0</a:t>
                      </a:r>
                      <a:r>
                        <a:rPr lang="en-US" altLang="zh-CN" sz="1800" b="0" i="0" kern="1200" smtClean="0">
                          <a:solidFill>
                            <a:schemeClr val="dk1"/>
                          </a:solidFill>
                          <a:effectLst/>
                          <a:latin typeface="+mn-lt"/>
                          <a:ea typeface="+mn-ea"/>
                          <a:cs typeface="+mn-cs"/>
                        </a:rPr>
                        <a:t>)</a:t>
                      </a:r>
                      <a:endParaRPr lang="zh-CN" altLang="en-US" sz="1400">
                        <a:latin typeface="微软雅黑" pitchFamily="34" charset="-122"/>
                        <a:ea typeface="微软雅黑" pitchFamily="34" charset="-122"/>
                      </a:endParaRPr>
                    </a:p>
                  </a:txBody>
                  <a:tcPr anchor="ctr"/>
                </a:tc>
                <a:tc>
                  <a:txBody>
                    <a:bodyPr/>
                    <a:lstStyle/>
                    <a:p>
                      <a:pPr algn="l"/>
                      <a:r>
                        <a:rPr lang="zh-CN" altLang="en-US" sz="1600" smtClean="0">
                          <a:latin typeface="微软雅黑" pitchFamily="34" charset="-122"/>
                          <a:ea typeface="微软雅黑" pitchFamily="34" charset="-122"/>
                        </a:rPr>
                        <a:t>将正则表达式的样式编译为一个正则表达式对象</a:t>
                      </a:r>
                      <a:endParaRPr lang="zh-CN" altLang="en-US" sz="1600">
                        <a:latin typeface="微软雅黑" pitchFamily="34" charset="-122"/>
                        <a:ea typeface="微软雅黑" pitchFamily="34" charset="-122"/>
                      </a:endParaRPr>
                    </a:p>
                  </a:txBody>
                  <a:tcPr anchor="ctr"/>
                </a:tc>
              </a:tr>
              <a:tr h="370840">
                <a:tc>
                  <a:txBody>
                    <a:bodyPr/>
                    <a:lstStyle/>
                    <a:p>
                      <a:pPr algn="l"/>
                      <a:r>
                        <a:rPr lang="en-US" altLang="zh-CN" sz="1400" smtClean="0"/>
                        <a:t>re.search</a:t>
                      </a:r>
                      <a:r>
                        <a:rPr lang="en-US" altLang="zh-CN" sz="1600" b="0" i="0" kern="1200" smtClean="0">
                          <a:solidFill>
                            <a:schemeClr val="dk1"/>
                          </a:solidFill>
                          <a:effectLst/>
                          <a:latin typeface="+mn-lt"/>
                          <a:ea typeface="+mn-ea"/>
                          <a:cs typeface="+mn-cs"/>
                        </a:rPr>
                        <a:t>(</a:t>
                      </a:r>
                      <a:r>
                        <a:rPr lang="en-US" altLang="zh-CN" sz="1600" b="0" i="1" kern="1200" smtClean="0">
                          <a:solidFill>
                            <a:schemeClr val="dk1"/>
                          </a:solidFill>
                          <a:effectLst/>
                          <a:latin typeface="+mn-lt"/>
                          <a:ea typeface="+mn-ea"/>
                          <a:cs typeface="+mn-cs"/>
                        </a:rPr>
                        <a:t>pattern</a:t>
                      </a:r>
                      <a:r>
                        <a:rPr lang="en-US" altLang="zh-CN" sz="1600" b="0" i="0" kern="1200" smtClean="0">
                          <a:solidFill>
                            <a:schemeClr val="dk1"/>
                          </a:solidFill>
                          <a:effectLst/>
                          <a:latin typeface="+mn-lt"/>
                          <a:ea typeface="+mn-ea"/>
                          <a:cs typeface="+mn-cs"/>
                        </a:rPr>
                        <a:t>, </a:t>
                      </a:r>
                      <a:r>
                        <a:rPr lang="en-US" altLang="zh-CN" sz="1600" b="0" i="1" kern="1200" smtClean="0">
                          <a:solidFill>
                            <a:schemeClr val="dk1"/>
                          </a:solidFill>
                          <a:effectLst/>
                          <a:latin typeface="+mn-lt"/>
                          <a:ea typeface="+mn-ea"/>
                          <a:cs typeface="+mn-cs"/>
                        </a:rPr>
                        <a:t>string</a:t>
                      </a:r>
                      <a:r>
                        <a:rPr lang="en-US" altLang="zh-CN" sz="1600" b="0" i="0" kern="1200" smtClean="0">
                          <a:solidFill>
                            <a:schemeClr val="dk1"/>
                          </a:solidFill>
                          <a:effectLst/>
                          <a:latin typeface="+mn-lt"/>
                          <a:ea typeface="+mn-ea"/>
                          <a:cs typeface="+mn-cs"/>
                        </a:rPr>
                        <a:t>, </a:t>
                      </a:r>
                      <a:r>
                        <a:rPr lang="en-US" altLang="zh-CN" sz="1600" b="0" i="1" kern="1200" smtClean="0">
                          <a:solidFill>
                            <a:schemeClr val="dk1"/>
                          </a:solidFill>
                          <a:effectLst/>
                          <a:latin typeface="+mn-lt"/>
                          <a:ea typeface="+mn-ea"/>
                          <a:cs typeface="+mn-cs"/>
                        </a:rPr>
                        <a:t>flags=0</a:t>
                      </a:r>
                      <a:r>
                        <a:rPr lang="en-US" altLang="zh-CN" sz="1600" b="0" i="0" kern="1200" smtClean="0">
                          <a:solidFill>
                            <a:schemeClr val="dk1"/>
                          </a:solidFill>
                          <a:effectLst/>
                          <a:latin typeface="+mn-lt"/>
                          <a:ea typeface="+mn-ea"/>
                          <a:cs typeface="+mn-cs"/>
                        </a:rPr>
                        <a:t>)</a:t>
                      </a:r>
                      <a:endParaRPr lang="zh-CN" altLang="en-US" sz="1400">
                        <a:latin typeface="微软雅黑" pitchFamily="34" charset="-122"/>
                        <a:ea typeface="微软雅黑" pitchFamily="34" charset="-122"/>
                      </a:endParaRPr>
                    </a:p>
                  </a:txBody>
                  <a:tcPr anchor="ctr"/>
                </a:tc>
                <a:tc>
                  <a:txBody>
                    <a:bodyPr/>
                    <a:lstStyle/>
                    <a:p>
                      <a:pPr algn="l"/>
                      <a:r>
                        <a:rPr lang="zh-CN" altLang="en-US" sz="1600" smtClean="0">
                          <a:latin typeface="微软雅黑" pitchFamily="34" charset="-122"/>
                          <a:ea typeface="微软雅黑" pitchFamily="34" charset="-122"/>
                        </a:rPr>
                        <a:t>扫描整个</a:t>
                      </a:r>
                      <a:r>
                        <a:rPr lang="en-US" altLang="zh-CN" sz="1600" smtClean="0">
                          <a:latin typeface="微软雅黑" pitchFamily="34" charset="-122"/>
                          <a:ea typeface="微软雅黑" pitchFamily="34" charset="-122"/>
                        </a:rPr>
                        <a:t>string</a:t>
                      </a:r>
                      <a:r>
                        <a:rPr lang="zh-CN" altLang="en-US" sz="1600" smtClean="0">
                          <a:latin typeface="微软雅黑" pitchFamily="34" charset="-122"/>
                          <a:ea typeface="微软雅黑" pitchFamily="34" charset="-122"/>
                        </a:rPr>
                        <a:t>找到匹配样式的第一个位置，有返回一个匹配对象，无匹配则返回</a:t>
                      </a:r>
                      <a:r>
                        <a:rPr lang="en-US" altLang="zh-CN" sz="1600" smtClean="0">
                          <a:latin typeface="微软雅黑" pitchFamily="34" charset="-122"/>
                          <a:ea typeface="微软雅黑" pitchFamily="34" charset="-122"/>
                        </a:rPr>
                        <a:t>None</a:t>
                      </a:r>
                      <a:endParaRPr lang="zh-CN" altLang="en-US" sz="1600">
                        <a:latin typeface="微软雅黑" pitchFamily="34" charset="-122"/>
                        <a:ea typeface="微软雅黑" pitchFamily="34" charset="-122"/>
                      </a:endParaRPr>
                    </a:p>
                  </a:txBody>
                  <a:tcPr anchor="ctr"/>
                </a:tc>
              </a:tr>
              <a:tr h="370840">
                <a:tc>
                  <a:txBody>
                    <a:bodyPr/>
                    <a:lstStyle/>
                    <a:p>
                      <a:pPr algn="l"/>
                      <a:r>
                        <a:rPr lang="en-US" altLang="zh-CN" sz="1400" smtClean="0"/>
                        <a:t>re.match</a:t>
                      </a:r>
                      <a:r>
                        <a:rPr lang="en-US" altLang="zh-CN" sz="1600" b="0" i="0" kern="1200" smtClean="0">
                          <a:solidFill>
                            <a:schemeClr val="dk1"/>
                          </a:solidFill>
                          <a:effectLst/>
                          <a:latin typeface="+mn-lt"/>
                          <a:ea typeface="+mn-ea"/>
                          <a:cs typeface="+mn-cs"/>
                        </a:rPr>
                        <a:t>(</a:t>
                      </a:r>
                      <a:r>
                        <a:rPr lang="en-US" altLang="zh-CN" sz="1600" b="0" i="1" kern="1200" smtClean="0">
                          <a:solidFill>
                            <a:schemeClr val="dk1"/>
                          </a:solidFill>
                          <a:effectLst/>
                          <a:latin typeface="+mn-lt"/>
                          <a:ea typeface="+mn-ea"/>
                          <a:cs typeface="+mn-cs"/>
                        </a:rPr>
                        <a:t>pattern</a:t>
                      </a:r>
                      <a:r>
                        <a:rPr lang="en-US" altLang="zh-CN" sz="1600" b="0" i="0" kern="1200" smtClean="0">
                          <a:solidFill>
                            <a:schemeClr val="dk1"/>
                          </a:solidFill>
                          <a:effectLst/>
                          <a:latin typeface="+mn-lt"/>
                          <a:ea typeface="+mn-ea"/>
                          <a:cs typeface="+mn-cs"/>
                        </a:rPr>
                        <a:t>, </a:t>
                      </a:r>
                      <a:r>
                        <a:rPr lang="en-US" altLang="zh-CN" sz="1600" b="0" i="1" kern="1200" smtClean="0">
                          <a:solidFill>
                            <a:schemeClr val="dk1"/>
                          </a:solidFill>
                          <a:effectLst/>
                          <a:latin typeface="+mn-lt"/>
                          <a:ea typeface="+mn-ea"/>
                          <a:cs typeface="+mn-cs"/>
                        </a:rPr>
                        <a:t>string</a:t>
                      </a:r>
                      <a:r>
                        <a:rPr lang="en-US" altLang="zh-CN" sz="1600" b="0" i="0" kern="1200" smtClean="0">
                          <a:solidFill>
                            <a:schemeClr val="dk1"/>
                          </a:solidFill>
                          <a:effectLst/>
                          <a:latin typeface="+mn-lt"/>
                          <a:ea typeface="+mn-ea"/>
                          <a:cs typeface="+mn-cs"/>
                        </a:rPr>
                        <a:t>, </a:t>
                      </a:r>
                      <a:r>
                        <a:rPr lang="en-US" altLang="zh-CN" sz="1600" b="0" i="1" kern="1200" smtClean="0">
                          <a:solidFill>
                            <a:schemeClr val="dk1"/>
                          </a:solidFill>
                          <a:effectLst/>
                          <a:latin typeface="+mn-lt"/>
                          <a:ea typeface="+mn-ea"/>
                          <a:cs typeface="+mn-cs"/>
                        </a:rPr>
                        <a:t>flags=0</a:t>
                      </a:r>
                      <a:r>
                        <a:rPr lang="en-US" altLang="zh-CN" sz="1600" b="0" i="0" kern="1200" smtClean="0">
                          <a:solidFill>
                            <a:schemeClr val="dk1"/>
                          </a:solidFill>
                          <a:effectLst/>
                          <a:latin typeface="+mn-lt"/>
                          <a:ea typeface="+mn-ea"/>
                          <a:cs typeface="+mn-cs"/>
                        </a:rPr>
                        <a:t>)</a:t>
                      </a:r>
                      <a:endParaRPr lang="zh-CN" altLang="en-US" sz="1400">
                        <a:latin typeface="微软雅黑" pitchFamily="34" charset="-122"/>
                        <a:ea typeface="微软雅黑" pitchFamily="34" charset="-122"/>
                      </a:endParaRPr>
                    </a:p>
                  </a:txBody>
                  <a:tcPr anchor="ctr"/>
                </a:tc>
                <a:tc>
                  <a:txBody>
                    <a:bodyPr/>
                    <a:lstStyle/>
                    <a:p>
                      <a:pPr algn="l"/>
                      <a:r>
                        <a:rPr lang="zh-CN" altLang="en-US" sz="1600" smtClean="0">
                          <a:latin typeface="微软雅黑" pitchFamily="34" charset="-122"/>
                          <a:ea typeface="微软雅黑" pitchFamily="34" charset="-122"/>
                        </a:rPr>
                        <a:t>从</a:t>
                      </a:r>
                      <a:r>
                        <a:rPr lang="en-US" altLang="zh-CN" sz="1600" smtClean="0">
                          <a:latin typeface="微软雅黑" pitchFamily="34" charset="-122"/>
                          <a:ea typeface="微软雅黑" pitchFamily="34" charset="-122"/>
                        </a:rPr>
                        <a:t>string</a:t>
                      </a:r>
                      <a:r>
                        <a:rPr lang="zh-CN" altLang="en-US" sz="1600" smtClean="0">
                          <a:latin typeface="微软雅黑" pitchFamily="34" charset="-122"/>
                          <a:ea typeface="微软雅黑" pitchFamily="34" charset="-122"/>
                        </a:rPr>
                        <a:t>开头进行匹配，返回同上</a:t>
                      </a:r>
                      <a:endParaRPr lang="zh-CN" altLang="en-US" sz="1600">
                        <a:latin typeface="微软雅黑" pitchFamily="34" charset="-122"/>
                        <a:ea typeface="微软雅黑" pitchFamily="34" charset="-122"/>
                      </a:endParaRPr>
                    </a:p>
                  </a:txBody>
                  <a:tcPr anchor="ctr"/>
                </a:tc>
              </a:tr>
              <a:tr h="370840">
                <a:tc>
                  <a:txBody>
                    <a:bodyPr/>
                    <a:lstStyle/>
                    <a:p>
                      <a:pPr algn="l"/>
                      <a:r>
                        <a:rPr lang="en-US" altLang="zh-CN" sz="1400" smtClean="0"/>
                        <a:t>re.fullmatch</a:t>
                      </a:r>
                      <a:r>
                        <a:rPr lang="en-US" altLang="zh-CN" sz="1600" b="0" i="0" kern="1200" smtClean="0">
                          <a:solidFill>
                            <a:schemeClr val="dk1"/>
                          </a:solidFill>
                          <a:effectLst/>
                          <a:latin typeface="+mn-lt"/>
                          <a:ea typeface="+mn-ea"/>
                          <a:cs typeface="+mn-cs"/>
                        </a:rPr>
                        <a:t>(</a:t>
                      </a:r>
                      <a:r>
                        <a:rPr lang="en-US" altLang="zh-CN" sz="1600" b="0" i="1" kern="1200" smtClean="0">
                          <a:solidFill>
                            <a:schemeClr val="dk1"/>
                          </a:solidFill>
                          <a:effectLst/>
                          <a:latin typeface="+mn-lt"/>
                          <a:ea typeface="+mn-ea"/>
                          <a:cs typeface="+mn-cs"/>
                        </a:rPr>
                        <a:t>pattern</a:t>
                      </a:r>
                      <a:r>
                        <a:rPr lang="en-US" altLang="zh-CN" sz="1600" b="0" i="0" kern="1200" smtClean="0">
                          <a:solidFill>
                            <a:schemeClr val="dk1"/>
                          </a:solidFill>
                          <a:effectLst/>
                          <a:latin typeface="+mn-lt"/>
                          <a:ea typeface="+mn-ea"/>
                          <a:cs typeface="+mn-cs"/>
                        </a:rPr>
                        <a:t>, </a:t>
                      </a:r>
                      <a:r>
                        <a:rPr lang="en-US" altLang="zh-CN" sz="1600" b="0" i="1" kern="1200" smtClean="0">
                          <a:solidFill>
                            <a:schemeClr val="dk1"/>
                          </a:solidFill>
                          <a:effectLst/>
                          <a:latin typeface="+mn-lt"/>
                          <a:ea typeface="+mn-ea"/>
                          <a:cs typeface="+mn-cs"/>
                        </a:rPr>
                        <a:t>string</a:t>
                      </a:r>
                      <a:r>
                        <a:rPr lang="en-US" altLang="zh-CN" sz="1600" b="0" i="0" kern="1200" smtClean="0">
                          <a:solidFill>
                            <a:schemeClr val="dk1"/>
                          </a:solidFill>
                          <a:effectLst/>
                          <a:latin typeface="+mn-lt"/>
                          <a:ea typeface="+mn-ea"/>
                          <a:cs typeface="+mn-cs"/>
                        </a:rPr>
                        <a:t>, </a:t>
                      </a:r>
                      <a:r>
                        <a:rPr lang="en-US" altLang="zh-CN" sz="1600" b="0" i="1" kern="1200" smtClean="0">
                          <a:solidFill>
                            <a:schemeClr val="dk1"/>
                          </a:solidFill>
                          <a:effectLst/>
                          <a:latin typeface="+mn-lt"/>
                          <a:ea typeface="+mn-ea"/>
                          <a:cs typeface="+mn-cs"/>
                        </a:rPr>
                        <a:t>flags=0</a:t>
                      </a:r>
                      <a:r>
                        <a:rPr lang="en-US" altLang="zh-CN" sz="1600" b="0" i="0" kern="1200" smtClean="0">
                          <a:solidFill>
                            <a:schemeClr val="dk1"/>
                          </a:solidFill>
                          <a:effectLst/>
                          <a:latin typeface="+mn-lt"/>
                          <a:ea typeface="+mn-ea"/>
                          <a:cs typeface="+mn-cs"/>
                        </a:rPr>
                        <a:t>)</a:t>
                      </a:r>
                      <a:endParaRPr lang="zh-CN" altLang="en-US" sz="1400">
                        <a:latin typeface="微软雅黑" pitchFamily="34" charset="-122"/>
                        <a:ea typeface="微软雅黑" pitchFamily="34" charset="-122"/>
                      </a:endParaRPr>
                    </a:p>
                  </a:txBody>
                  <a:tcPr anchor="ctr"/>
                </a:tc>
                <a:tc>
                  <a:txBody>
                    <a:bodyPr/>
                    <a:lstStyle/>
                    <a:p>
                      <a:pPr algn="l"/>
                      <a:r>
                        <a:rPr lang="zh-CN" altLang="en-US" sz="1600" smtClean="0">
                          <a:latin typeface="微软雅黑" pitchFamily="34" charset="-122"/>
                          <a:ea typeface="微软雅黑" pitchFamily="34" charset="-122"/>
                        </a:rPr>
                        <a:t>从字符串开头到结尾进行匹配，返回同上</a:t>
                      </a:r>
                      <a:endParaRPr lang="zh-CN" altLang="en-US" sz="1600">
                        <a:latin typeface="微软雅黑" pitchFamily="34" charset="-122"/>
                        <a:ea typeface="微软雅黑" pitchFamily="34" charset="-122"/>
                      </a:endParaRPr>
                    </a:p>
                  </a:txBody>
                  <a:tcPr anchor="ctr"/>
                </a:tc>
              </a:tr>
              <a:tr h="370840">
                <a:tc>
                  <a:txBody>
                    <a:bodyPr/>
                    <a:lstStyle/>
                    <a:p>
                      <a:pPr algn="l" latinLnBrk="0"/>
                      <a:r>
                        <a:rPr lang="en-US" altLang="zh-CN" sz="1400" smtClean="0"/>
                        <a:t>re.split</a:t>
                      </a:r>
                      <a:r>
                        <a:rPr lang="en-US" altLang="zh-CN" sz="1400" smtClean="0">
                          <a:effectLst/>
                        </a:rPr>
                        <a:t>(</a:t>
                      </a:r>
                      <a:r>
                        <a:rPr lang="en-US" altLang="zh-CN" sz="1600" i="1" kern="1200" smtClean="0">
                          <a:solidFill>
                            <a:schemeClr val="dk1"/>
                          </a:solidFill>
                          <a:effectLst/>
                          <a:latin typeface="+mn-lt"/>
                          <a:ea typeface="+mn-ea"/>
                          <a:cs typeface="+mn-cs"/>
                        </a:rPr>
                        <a:t>pattern</a:t>
                      </a:r>
                      <a:r>
                        <a:rPr lang="en-US" altLang="zh-CN" sz="1400" smtClean="0"/>
                        <a:t>, </a:t>
                      </a:r>
                      <a:r>
                        <a:rPr lang="en-US" altLang="zh-CN" sz="1600" i="1" kern="1200" smtClean="0">
                          <a:solidFill>
                            <a:schemeClr val="dk1"/>
                          </a:solidFill>
                          <a:effectLst/>
                          <a:latin typeface="+mn-lt"/>
                          <a:ea typeface="+mn-ea"/>
                          <a:cs typeface="+mn-cs"/>
                        </a:rPr>
                        <a:t>string</a:t>
                      </a:r>
                      <a:r>
                        <a:rPr lang="en-US" altLang="zh-CN" sz="1400" smtClean="0"/>
                        <a:t>, </a:t>
                      </a:r>
                      <a:r>
                        <a:rPr lang="en-US" altLang="zh-CN" sz="1600" i="1" kern="1200" smtClean="0">
                          <a:solidFill>
                            <a:schemeClr val="dk1"/>
                          </a:solidFill>
                          <a:effectLst/>
                          <a:latin typeface="+mn-lt"/>
                          <a:ea typeface="+mn-ea"/>
                          <a:cs typeface="+mn-cs"/>
                        </a:rPr>
                        <a:t>maxsplit=0</a:t>
                      </a:r>
                      <a:r>
                        <a:rPr lang="en-US" altLang="zh-CN" sz="1400" smtClean="0"/>
                        <a:t>, </a:t>
                      </a:r>
                      <a:r>
                        <a:rPr lang="en-US" altLang="zh-CN" sz="1600" i="1" kern="1200" smtClean="0">
                          <a:solidFill>
                            <a:schemeClr val="dk1"/>
                          </a:solidFill>
                          <a:effectLst/>
                          <a:latin typeface="+mn-lt"/>
                          <a:ea typeface="+mn-ea"/>
                          <a:cs typeface="+mn-cs"/>
                        </a:rPr>
                        <a:t>flags=0</a:t>
                      </a:r>
                      <a:r>
                        <a:rPr lang="en-US" altLang="zh-CN" sz="1400" smtClean="0">
                          <a:effectLst/>
                        </a:rPr>
                        <a:t>)</a:t>
                      </a:r>
                      <a:endParaRPr lang="zh-CN" altLang="en-US" sz="1400">
                        <a:latin typeface="微软雅黑" pitchFamily="34" charset="-122"/>
                        <a:ea typeface="微软雅黑" pitchFamily="34" charset="-122"/>
                      </a:endParaRPr>
                    </a:p>
                  </a:txBody>
                  <a:tcPr anchor="ctr"/>
                </a:tc>
                <a:tc>
                  <a:txBody>
                    <a:bodyPr/>
                    <a:lstStyle/>
                    <a:p>
                      <a:pPr algn="l"/>
                      <a:r>
                        <a:rPr lang="zh-CN" altLang="en-US" sz="1600" smtClean="0">
                          <a:latin typeface="微软雅黑" pitchFamily="34" charset="-122"/>
                          <a:ea typeface="微软雅黑" pitchFamily="34" charset="-122"/>
                        </a:rPr>
                        <a:t>用</a:t>
                      </a:r>
                      <a:r>
                        <a:rPr lang="en-US" altLang="zh-CN" sz="1600" smtClean="0">
                          <a:latin typeface="微软雅黑" pitchFamily="34" charset="-122"/>
                          <a:ea typeface="微软雅黑" pitchFamily="34" charset="-122"/>
                        </a:rPr>
                        <a:t>pattern</a:t>
                      </a:r>
                      <a:r>
                        <a:rPr lang="zh-CN" altLang="en-US" sz="1600" smtClean="0">
                          <a:latin typeface="微软雅黑" pitchFamily="34" charset="-122"/>
                          <a:ea typeface="微软雅黑" pitchFamily="34" charset="-122"/>
                        </a:rPr>
                        <a:t>切割 </a:t>
                      </a:r>
                      <a:r>
                        <a:rPr lang="en-US" altLang="zh-CN" sz="1600" smtClean="0">
                          <a:latin typeface="微软雅黑" pitchFamily="34" charset="-122"/>
                          <a:ea typeface="微软雅黑" pitchFamily="34" charset="-122"/>
                        </a:rPr>
                        <a:t>string </a:t>
                      </a:r>
                      <a:r>
                        <a:rPr lang="zh-CN" altLang="en-US" sz="1600" smtClean="0">
                          <a:latin typeface="微软雅黑" pitchFamily="34" charset="-122"/>
                          <a:ea typeface="微软雅黑" pitchFamily="34" charset="-122"/>
                        </a:rPr>
                        <a:t>。如果</a:t>
                      </a:r>
                      <a:r>
                        <a:rPr lang="en-US" altLang="zh-CN" sz="1600" smtClean="0">
                          <a:latin typeface="微软雅黑" pitchFamily="34" charset="-122"/>
                          <a:ea typeface="微软雅黑" pitchFamily="34" charset="-122"/>
                        </a:rPr>
                        <a:t>pattern</a:t>
                      </a:r>
                      <a:r>
                        <a:rPr lang="zh-CN" altLang="en-US" sz="1600" smtClean="0">
                          <a:latin typeface="微软雅黑" pitchFamily="34" charset="-122"/>
                          <a:ea typeface="微软雅黑" pitchFamily="34" charset="-122"/>
                        </a:rPr>
                        <a:t>包含括号，则每组都将包含括号里的内容。如果</a:t>
                      </a:r>
                      <a:r>
                        <a:rPr lang="en-US" altLang="zh-CN" sz="1600" smtClean="0">
                          <a:latin typeface="微软雅黑" pitchFamily="34" charset="-122"/>
                          <a:ea typeface="微软雅黑" pitchFamily="34" charset="-122"/>
                        </a:rPr>
                        <a:t>maxsplit</a:t>
                      </a:r>
                      <a:r>
                        <a:rPr lang="zh-CN" altLang="en-US" sz="1600" smtClean="0">
                          <a:latin typeface="微软雅黑" pitchFamily="34" charset="-122"/>
                          <a:ea typeface="微软雅黑" pitchFamily="34" charset="-122"/>
                        </a:rPr>
                        <a:t>非零， 则至多进行 </a:t>
                      </a:r>
                      <a:r>
                        <a:rPr lang="en-US" altLang="zh-CN" sz="1600" smtClean="0">
                          <a:latin typeface="微软雅黑" pitchFamily="34" charset="-122"/>
                          <a:ea typeface="微软雅黑" pitchFamily="34" charset="-122"/>
                        </a:rPr>
                        <a:t>maxsplit </a:t>
                      </a:r>
                      <a:r>
                        <a:rPr lang="zh-CN" altLang="en-US" sz="1600" smtClean="0">
                          <a:latin typeface="微软雅黑" pitchFamily="34" charset="-122"/>
                          <a:ea typeface="微软雅黑" pitchFamily="34" charset="-122"/>
                        </a:rPr>
                        <a:t>次分隔， 剩下的字符组成列表的最后一个元素</a:t>
                      </a:r>
                      <a:endParaRPr lang="zh-CN" altLang="en-US" sz="1600">
                        <a:latin typeface="微软雅黑" pitchFamily="34" charset="-122"/>
                        <a:ea typeface="微软雅黑" pitchFamily="34" charset="-122"/>
                      </a:endParaRPr>
                    </a:p>
                  </a:txBody>
                  <a:tcPr anchor="ctr"/>
                </a:tc>
              </a:tr>
            </a:tbl>
          </a:graphicData>
        </a:graphic>
      </p:graphicFrame>
    </p:spTree>
    <p:extLst>
      <p:ext uri="{BB962C8B-B14F-4D97-AF65-F5344CB8AC3E}">
        <p14:creationId xmlns:p14="http://schemas.microsoft.com/office/powerpoint/2010/main" val="331385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015663"/>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考核</a:t>
            </a:r>
            <a:r>
              <a:rPr lang="zh-CN" altLang="en-US" b="1">
                <a:solidFill>
                  <a:schemeClr val="accent5">
                    <a:lumMod val="50000"/>
                  </a:schemeClr>
                </a:solidFill>
                <a:latin typeface="微软雅黑" pitchFamily="34" charset="-122"/>
                <a:ea typeface="微软雅黑" pitchFamily="34" charset="-122"/>
              </a:rPr>
              <a:t>形式</a:t>
            </a:r>
          </a:p>
          <a:p>
            <a:pPr>
              <a:lnSpc>
                <a:spcPct val="150000"/>
              </a:lnSpc>
            </a:pPr>
            <a:r>
              <a:rPr lang="zh-CN" altLang="en-US" sz="1600">
                <a:solidFill>
                  <a:schemeClr val="accent5">
                    <a:lumMod val="75000"/>
                  </a:schemeClr>
                </a:solidFill>
                <a:latin typeface="微软雅黑" pitchFamily="34" charset="-122"/>
                <a:ea typeface="微软雅黑" pitchFamily="34" charset="-122"/>
              </a:rPr>
              <a:t>期末成绩 </a:t>
            </a:r>
            <a:r>
              <a:rPr lang="en-US" altLang="zh-CN" sz="160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（不定期考勤点名 </a:t>
            </a:r>
            <a:r>
              <a:rPr lang="en-US" altLang="zh-CN" sz="160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课堂作业成绩 </a:t>
            </a:r>
            <a:r>
              <a:rPr lang="en-US" altLang="zh-CN" sz="160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考卷分数）按比计算</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68564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562783"/>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正则表达式</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常用函数</a:t>
            </a: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371792205"/>
              </p:ext>
            </p:extLst>
          </p:nvPr>
        </p:nvGraphicFramePr>
        <p:xfrm>
          <a:off x="427019" y="1772816"/>
          <a:ext cx="8289962" cy="3180080"/>
        </p:xfrm>
        <a:graphic>
          <a:graphicData uri="http://schemas.openxmlformats.org/drawingml/2006/table">
            <a:tbl>
              <a:tblPr firstRow="1" bandRow="1">
                <a:tableStyleId>{5C22544A-7EE6-4342-B048-85BDC9FD1C3A}</a:tableStyleId>
              </a:tblPr>
              <a:tblGrid>
                <a:gridCol w="3998895"/>
                <a:gridCol w="4291067"/>
              </a:tblGrid>
              <a:tr h="370840">
                <a:tc>
                  <a:txBody>
                    <a:bodyPr/>
                    <a:lstStyle/>
                    <a:p>
                      <a:pPr algn="ctr"/>
                      <a:r>
                        <a:rPr lang="zh-CN" altLang="en-US" sz="1600" smtClean="0">
                          <a:latin typeface="微软雅黑" pitchFamily="34" charset="-122"/>
                          <a:ea typeface="微软雅黑" pitchFamily="34" charset="-122"/>
                        </a:rPr>
                        <a:t>函数原型</a:t>
                      </a:r>
                      <a:endParaRPr lang="zh-CN" altLang="en-US" sz="1600">
                        <a:latin typeface="微软雅黑" pitchFamily="34" charset="-122"/>
                        <a:ea typeface="微软雅黑" pitchFamily="34" charset="-122"/>
                      </a:endParaRPr>
                    </a:p>
                  </a:txBody>
                  <a:tcPr anchor="ctr"/>
                </a:tc>
                <a:tc>
                  <a:txBody>
                    <a:bodyPr/>
                    <a:lstStyle/>
                    <a:p>
                      <a:pPr algn="ctr"/>
                      <a:r>
                        <a:rPr lang="zh-CN" altLang="en-US" sz="1600" smtClean="0">
                          <a:latin typeface="微软雅黑" pitchFamily="34" charset="-122"/>
                          <a:ea typeface="微软雅黑" pitchFamily="34" charset="-122"/>
                        </a:rPr>
                        <a:t>功能描述</a:t>
                      </a:r>
                      <a:endParaRPr lang="zh-CN" altLang="en-US" sz="1600">
                        <a:latin typeface="微软雅黑" pitchFamily="34" charset="-122"/>
                        <a:ea typeface="微软雅黑" pitchFamily="34" charset="-122"/>
                      </a:endParaRPr>
                    </a:p>
                  </a:txBody>
                  <a:tcPr anchor="ctr"/>
                </a:tc>
              </a:tr>
              <a:tr h="370840">
                <a:tc>
                  <a:txBody>
                    <a:bodyPr/>
                    <a:lstStyle/>
                    <a:p>
                      <a:pPr algn="l"/>
                      <a:r>
                        <a:rPr lang="en-US" altLang="zh-CN" sz="1400" smtClean="0"/>
                        <a:t>re.findall</a:t>
                      </a:r>
                      <a:r>
                        <a:rPr lang="en-US" altLang="zh-CN" sz="1600" b="0" i="0" kern="1200" smtClean="0">
                          <a:solidFill>
                            <a:schemeClr val="dk1"/>
                          </a:solidFill>
                          <a:effectLst/>
                          <a:latin typeface="+mn-lt"/>
                          <a:ea typeface="+mn-ea"/>
                          <a:cs typeface="+mn-cs"/>
                        </a:rPr>
                        <a:t>(</a:t>
                      </a:r>
                      <a:r>
                        <a:rPr lang="en-US" altLang="zh-CN" sz="1600" b="0" i="1" kern="1200" smtClean="0">
                          <a:solidFill>
                            <a:schemeClr val="dk1"/>
                          </a:solidFill>
                          <a:effectLst/>
                          <a:latin typeface="+mn-lt"/>
                          <a:ea typeface="+mn-ea"/>
                          <a:cs typeface="+mn-cs"/>
                        </a:rPr>
                        <a:t>pattern</a:t>
                      </a:r>
                      <a:r>
                        <a:rPr lang="en-US" altLang="zh-CN" sz="1600" b="0" i="0" kern="1200" smtClean="0">
                          <a:solidFill>
                            <a:schemeClr val="dk1"/>
                          </a:solidFill>
                          <a:effectLst/>
                          <a:latin typeface="+mn-lt"/>
                          <a:ea typeface="+mn-ea"/>
                          <a:cs typeface="+mn-cs"/>
                        </a:rPr>
                        <a:t>, </a:t>
                      </a:r>
                      <a:r>
                        <a:rPr lang="en-US" altLang="zh-CN" sz="1600" b="0" i="1" kern="1200" smtClean="0">
                          <a:solidFill>
                            <a:schemeClr val="dk1"/>
                          </a:solidFill>
                          <a:effectLst/>
                          <a:latin typeface="+mn-lt"/>
                          <a:ea typeface="+mn-ea"/>
                          <a:cs typeface="+mn-cs"/>
                        </a:rPr>
                        <a:t>string</a:t>
                      </a:r>
                      <a:r>
                        <a:rPr lang="en-US" altLang="zh-CN" sz="1600" b="0" i="0" kern="1200" smtClean="0">
                          <a:solidFill>
                            <a:schemeClr val="dk1"/>
                          </a:solidFill>
                          <a:effectLst/>
                          <a:latin typeface="+mn-lt"/>
                          <a:ea typeface="+mn-ea"/>
                          <a:cs typeface="+mn-cs"/>
                        </a:rPr>
                        <a:t>, </a:t>
                      </a:r>
                      <a:r>
                        <a:rPr lang="en-US" altLang="zh-CN" sz="1600" b="0" i="1" kern="1200" smtClean="0">
                          <a:solidFill>
                            <a:schemeClr val="dk1"/>
                          </a:solidFill>
                          <a:effectLst/>
                          <a:latin typeface="+mn-lt"/>
                          <a:ea typeface="+mn-ea"/>
                          <a:cs typeface="+mn-cs"/>
                        </a:rPr>
                        <a:t>flags=0</a:t>
                      </a:r>
                      <a:r>
                        <a:rPr lang="en-US" altLang="zh-CN" sz="1600" b="0" i="0" kern="1200" smtClean="0">
                          <a:solidFill>
                            <a:schemeClr val="dk1"/>
                          </a:solidFill>
                          <a:effectLst/>
                          <a:latin typeface="+mn-lt"/>
                          <a:ea typeface="+mn-ea"/>
                          <a:cs typeface="+mn-cs"/>
                        </a:rPr>
                        <a:t>)</a:t>
                      </a:r>
                      <a:endParaRPr lang="zh-CN" altLang="en-US" sz="1400">
                        <a:latin typeface="微软雅黑" pitchFamily="34" charset="-122"/>
                        <a:ea typeface="微软雅黑" pitchFamily="34" charset="-122"/>
                      </a:endParaRPr>
                    </a:p>
                  </a:txBody>
                  <a:tcPr anchor="ctr"/>
                </a:tc>
                <a:tc>
                  <a:txBody>
                    <a:bodyPr/>
                    <a:lstStyle/>
                    <a:p>
                      <a:pPr algn="l"/>
                      <a:r>
                        <a:rPr lang="zh-CN" altLang="en-US" sz="1600" smtClean="0">
                          <a:latin typeface="微软雅黑" pitchFamily="34" charset="-122"/>
                          <a:ea typeface="微软雅黑" pitchFamily="34" charset="-122"/>
                        </a:rPr>
                        <a:t>扫描整个</a:t>
                      </a:r>
                      <a:r>
                        <a:rPr lang="en-US" altLang="zh-CN" sz="1600" smtClean="0">
                          <a:latin typeface="微软雅黑" pitchFamily="34" charset="-122"/>
                          <a:ea typeface="微软雅黑" pitchFamily="34" charset="-122"/>
                        </a:rPr>
                        <a:t>string</a:t>
                      </a:r>
                      <a:r>
                        <a:rPr lang="zh-CN" altLang="en-US" sz="1600" smtClean="0">
                          <a:latin typeface="微软雅黑" pitchFamily="34" charset="-122"/>
                          <a:ea typeface="微软雅黑" pitchFamily="34" charset="-122"/>
                        </a:rPr>
                        <a:t>并按顺序返回一个不重复的</a:t>
                      </a:r>
                      <a:r>
                        <a:rPr lang="en-US" altLang="zh-CN" sz="1600" smtClean="0">
                          <a:latin typeface="微软雅黑" pitchFamily="34" charset="-122"/>
                          <a:ea typeface="微软雅黑" pitchFamily="34" charset="-122"/>
                        </a:rPr>
                        <a:t>pattern</a:t>
                      </a:r>
                      <a:r>
                        <a:rPr lang="zh-CN" altLang="en-US" sz="1600" smtClean="0">
                          <a:latin typeface="微软雅黑" pitchFamily="34" charset="-122"/>
                          <a:ea typeface="微软雅黑" pitchFamily="34" charset="-122"/>
                        </a:rPr>
                        <a:t>的匹配列表</a:t>
                      </a:r>
                      <a:endParaRPr lang="zh-CN" altLang="en-US" sz="1600">
                        <a:latin typeface="微软雅黑" pitchFamily="34" charset="-122"/>
                        <a:ea typeface="微软雅黑" pitchFamily="34" charset="-122"/>
                      </a:endParaRPr>
                    </a:p>
                  </a:txBody>
                  <a:tcPr anchor="ctr"/>
                </a:tc>
              </a:tr>
              <a:tr h="370840">
                <a:tc>
                  <a:txBody>
                    <a:bodyPr/>
                    <a:lstStyle/>
                    <a:p>
                      <a:pPr algn="l"/>
                      <a:r>
                        <a:rPr lang="en-US" altLang="zh-CN" sz="1400" smtClean="0"/>
                        <a:t>re.finditer</a:t>
                      </a:r>
                      <a:r>
                        <a:rPr lang="en-US" altLang="zh-CN" sz="1800" b="0" i="0" kern="1200" smtClean="0">
                          <a:solidFill>
                            <a:schemeClr val="dk1"/>
                          </a:solidFill>
                          <a:effectLst/>
                          <a:latin typeface="+mn-lt"/>
                          <a:ea typeface="+mn-ea"/>
                          <a:cs typeface="+mn-cs"/>
                        </a:rPr>
                        <a:t>(</a:t>
                      </a:r>
                      <a:r>
                        <a:rPr lang="en-US" altLang="zh-CN" sz="1800" b="0" i="1" kern="1200" smtClean="0">
                          <a:solidFill>
                            <a:schemeClr val="dk1"/>
                          </a:solidFill>
                          <a:effectLst/>
                          <a:latin typeface="+mn-lt"/>
                          <a:ea typeface="+mn-ea"/>
                          <a:cs typeface="+mn-cs"/>
                        </a:rPr>
                        <a:t>pattern</a:t>
                      </a:r>
                      <a:r>
                        <a:rPr lang="en-US" altLang="zh-CN" sz="1800" b="0" i="0" kern="1200" smtClean="0">
                          <a:solidFill>
                            <a:schemeClr val="dk1"/>
                          </a:solidFill>
                          <a:effectLst/>
                          <a:latin typeface="+mn-lt"/>
                          <a:ea typeface="+mn-ea"/>
                          <a:cs typeface="+mn-cs"/>
                        </a:rPr>
                        <a:t>, </a:t>
                      </a:r>
                      <a:r>
                        <a:rPr lang="en-US" altLang="zh-CN" sz="1800" b="0" i="1" kern="1200" smtClean="0">
                          <a:solidFill>
                            <a:schemeClr val="dk1"/>
                          </a:solidFill>
                          <a:effectLst/>
                          <a:latin typeface="+mn-lt"/>
                          <a:ea typeface="+mn-ea"/>
                          <a:cs typeface="+mn-cs"/>
                        </a:rPr>
                        <a:t>string</a:t>
                      </a:r>
                      <a:r>
                        <a:rPr lang="en-US" altLang="zh-CN" sz="1800" b="0" i="0" kern="1200" smtClean="0">
                          <a:solidFill>
                            <a:schemeClr val="dk1"/>
                          </a:solidFill>
                          <a:effectLst/>
                          <a:latin typeface="+mn-lt"/>
                          <a:ea typeface="+mn-ea"/>
                          <a:cs typeface="+mn-cs"/>
                        </a:rPr>
                        <a:t>, </a:t>
                      </a:r>
                      <a:r>
                        <a:rPr lang="en-US" altLang="zh-CN" sz="1800" b="0" i="1" kern="1200" smtClean="0">
                          <a:solidFill>
                            <a:schemeClr val="dk1"/>
                          </a:solidFill>
                          <a:effectLst/>
                          <a:latin typeface="+mn-lt"/>
                          <a:ea typeface="+mn-ea"/>
                          <a:cs typeface="+mn-cs"/>
                        </a:rPr>
                        <a:t>flags=0</a:t>
                      </a:r>
                      <a:r>
                        <a:rPr lang="en-US" altLang="zh-CN" sz="1800" b="0" i="0" kern="1200" smtClean="0">
                          <a:solidFill>
                            <a:schemeClr val="dk1"/>
                          </a:solidFill>
                          <a:effectLst/>
                          <a:latin typeface="+mn-lt"/>
                          <a:ea typeface="+mn-ea"/>
                          <a:cs typeface="+mn-cs"/>
                        </a:rPr>
                        <a:t>)</a:t>
                      </a:r>
                      <a:endParaRPr lang="zh-CN" altLang="en-US" sz="1400">
                        <a:latin typeface="微软雅黑" pitchFamily="34" charset="-122"/>
                        <a:ea typeface="微软雅黑" pitchFamily="34" charset="-122"/>
                      </a:endParaRPr>
                    </a:p>
                  </a:txBody>
                  <a:tcPr anchor="ctr"/>
                </a:tc>
                <a:tc>
                  <a:txBody>
                    <a:bodyPr/>
                    <a:lstStyle/>
                    <a:p>
                      <a:pPr algn="l"/>
                      <a:r>
                        <a:rPr lang="en-US" altLang="zh-CN" sz="1600" smtClean="0">
                          <a:latin typeface="微软雅黑" pitchFamily="34" charset="-122"/>
                          <a:ea typeface="微软雅黑" pitchFamily="34" charset="-122"/>
                        </a:rPr>
                        <a:t>pattern</a:t>
                      </a:r>
                      <a:r>
                        <a:rPr lang="zh-CN" altLang="en-US" sz="1600" smtClean="0">
                          <a:latin typeface="微软雅黑" pitchFamily="34" charset="-122"/>
                          <a:ea typeface="微软雅黑" pitchFamily="34" charset="-122"/>
                        </a:rPr>
                        <a:t>在</a:t>
                      </a:r>
                      <a:r>
                        <a:rPr lang="en-US" altLang="zh-CN" sz="1600" smtClean="0">
                          <a:latin typeface="微软雅黑" pitchFamily="34" charset="-122"/>
                          <a:ea typeface="微软雅黑" pitchFamily="34" charset="-122"/>
                        </a:rPr>
                        <a:t>string </a:t>
                      </a:r>
                      <a:r>
                        <a:rPr lang="zh-CN" altLang="en-US" sz="1600" smtClean="0">
                          <a:latin typeface="微软雅黑" pitchFamily="34" charset="-122"/>
                          <a:ea typeface="微软雅黑" pitchFamily="34" charset="-122"/>
                        </a:rPr>
                        <a:t>里所有的非重复匹配，返回一个保存了 匹配对象迭代器 </a:t>
                      </a:r>
                      <a:r>
                        <a:rPr lang="en-US" altLang="zh-CN" sz="1600" smtClean="0">
                          <a:latin typeface="微软雅黑" pitchFamily="34" charset="-122"/>
                          <a:ea typeface="微软雅黑" pitchFamily="34" charset="-122"/>
                        </a:rPr>
                        <a:t>iterator</a:t>
                      </a:r>
                      <a:endParaRPr lang="zh-CN" altLang="en-US" sz="1600">
                        <a:latin typeface="微软雅黑" pitchFamily="34" charset="-122"/>
                        <a:ea typeface="微软雅黑" pitchFamily="34" charset="-122"/>
                      </a:endParaRPr>
                    </a:p>
                  </a:txBody>
                  <a:tcPr anchor="ctr"/>
                </a:tc>
              </a:tr>
              <a:tr h="370840">
                <a:tc>
                  <a:txBody>
                    <a:bodyPr/>
                    <a:lstStyle/>
                    <a:p>
                      <a:pPr algn="l"/>
                      <a:r>
                        <a:rPr lang="en-US" altLang="zh-CN" sz="1400" smtClean="0"/>
                        <a:t>re.sub</a:t>
                      </a:r>
                      <a:r>
                        <a:rPr lang="en-US" altLang="zh-CN" sz="1800" b="0" i="0" kern="1200" smtClean="0">
                          <a:solidFill>
                            <a:schemeClr val="dk1"/>
                          </a:solidFill>
                          <a:effectLst/>
                          <a:latin typeface="+mn-lt"/>
                          <a:ea typeface="+mn-ea"/>
                          <a:cs typeface="+mn-cs"/>
                        </a:rPr>
                        <a:t>(</a:t>
                      </a:r>
                      <a:r>
                        <a:rPr lang="en-US" altLang="zh-CN" sz="1800" b="0" i="1" kern="1200" smtClean="0">
                          <a:solidFill>
                            <a:schemeClr val="dk1"/>
                          </a:solidFill>
                          <a:effectLst/>
                          <a:latin typeface="+mn-lt"/>
                          <a:ea typeface="+mn-ea"/>
                          <a:cs typeface="+mn-cs"/>
                        </a:rPr>
                        <a:t>pattern</a:t>
                      </a:r>
                      <a:r>
                        <a:rPr lang="en-US" altLang="zh-CN" sz="1800" b="0" i="0" kern="1200" smtClean="0">
                          <a:solidFill>
                            <a:schemeClr val="dk1"/>
                          </a:solidFill>
                          <a:effectLst/>
                          <a:latin typeface="+mn-lt"/>
                          <a:ea typeface="+mn-ea"/>
                          <a:cs typeface="+mn-cs"/>
                        </a:rPr>
                        <a:t>, </a:t>
                      </a:r>
                      <a:r>
                        <a:rPr lang="en-US" altLang="zh-CN" sz="1800" b="0" i="1" kern="1200" smtClean="0">
                          <a:solidFill>
                            <a:schemeClr val="dk1"/>
                          </a:solidFill>
                          <a:effectLst/>
                          <a:latin typeface="+mn-lt"/>
                          <a:ea typeface="+mn-ea"/>
                          <a:cs typeface="+mn-cs"/>
                        </a:rPr>
                        <a:t>repl</a:t>
                      </a:r>
                      <a:r>
                        <a:rPr lang="en-US" altLang="zh-CN" sz="1800" b="0" i="0" kern="1200" smtClean="0">
                          <a:solidFill>
                            <a:schemeClr val="dk1"/>
                          </a:solidFill>
                          <a:effectLst/>
                          <a:latin typeface="+mn-lt"/>
                          <a:ea typeface="+mn-ea"/>
                          <a:cs typeface="+mn-cs"/>
                        </a:rPr>
                        <a:t>, </a:t>
                      </a:r>
                      <a:r>
                        <a:rPr lang="en-US" altLang="zh-CN" sz="1800" b="0" i="1" kern="1200" smtClean="0">
                          <a:solidFill>
                            <a:schemeClr val="dk1"/>
                          </a:solidFill>
                          <a:effectLst/>
                          <a:latin typeface="+mn-lt"/>
                          <a:ea typeface="+mn-ea"/>
                          <a:cs typeface="+mn-cs"/>
                        </a:rPr>
                        <a:t>string</a:t>
                      </a:r>
                      <a:r>
                        <a:rPr lang="en-US" altLang="zh-CN" sz="1800" b="0" i="0" kern="1200" smtClean="0">
                          <a:solidFill>
                            <a:schemeClr val="dk1"/>
                          </a:solidFill>
                          <a:effectLst/>
                          <a:latin typeface="+mn-lt"/>
                          <a:ea typeface="+mn-ea"/>
                          <a:cs typeface="+mn-cs"/>
                        </a:rPr>
                        <a:t>, </a:t>
                      </a:r>
                      <a:r>
                        <a:rPr lang="en-US" altLang="zh-CN" sz="1800" b="0" i="1" kern="1200" smtClean="0">
                          <a:solidFill>
                            <a:schemeClr val="dk1"/>
                          </a:solidFill>
                          <a:effectLst/>
                          <a:latin typeface="+mn-lt"/>
                          <a:ea typeface="+mn-ea"/>
                          <a:cs typeface="+mn-cs"/>
                        </a:rPr>
                        <a:t>count=0</a:t>
                      </a:r>
                      <a:r>
                        <a:rPr lang="en-US" altLang="zh-CN" sz="1800" b="0" i="0" kern="1200" smtClean="0">
                          <a:solidFill>
                            <a:schemeClr val="dk1"/>
                          </a:solidFill>
                          <a:effectLst/>
                          <a:latin typeface="+mn-lt"/>
                          <a:ea typeface="+mn-ea"/>
                          <a:cs typeface="+mn-cs"/>
                        </a:rPr>
                        <a:t>, </a:t>
                      </a:r>
                      <a:r>
                        <a:rPr lang="en-US" altLang="zh-CN" sz="1800" b="0" i="1" kern="1200" smtClean="0">
                          <a:solidFill>
                            <a:schemeClr val="dk1"/>
                          </a:solidFill>
                          <a:effectLst/>
                          <a:latin typeface="+mn-lt"/>
                          <a:ea typeface="+mn-ea"/>
                          <a:cs typeface="+mn-cs"/>
                        </a:rPr>
                        <a:t>flags=0</a:t>
                      </a:r>
                      <a:r>
                        <a:rPr lang="en-US" altLang="zh-CN" sz="1800" b="0" i="0" kern="1200" smtClean="0">
                          <a:solidFill>
                            <a:schemeClr val="dk1"/>
                          </a:solidFill>
                          <a:effectLst/>
                          <a:latin typeface="+mn-lt"/>
                          <a:ea typeface="+mn-ea"/>
                          <a:cs typeface="+mn-cs"/>
                        </a:rPr>
                        <a:t>)</a:t>
                      </a:r>
                      <a:endParaRPr lang="zh-CN" altLang="en-US" sz="1400">
                        <a:latin typeface="微软雅黑" pitchFamily="34" charset="-122"/>
                        <a:ea typeface="微软雅黑" pitchFamily="34" charset="-122"/>
                      </a:endParaRPr>
                    </a:p>
                  </a:txBody>
                  <a:tcPr anchor="ctr"/>
                </a:tc>
                <a:tc>
                  <a:txBody>
                    <a:bodyPr/>
                    <a:lstStyle/>
                    <a:p>
                      <a:pPr algn="l"/>
                      <a:r>
                        <a:rPr lang="zh-CN" altLang="en-US" sz="1600" smtClean="0">
                          <a:latin typeface="微软雅黑" pitchFamily="34" charset="-122"/>
                          <a:ea typeface="微软雅黑" pitchFamily="34" charset="-122"/>
                        </a:rPr>
                        <a:t>返回用</a:t>
                      </a:r>
                      <a:r>
                        <a:rPr lang="en-US" altLang="zh-CN" sz="1600" smtClean="0">
                          <a:latin typeface="微软雅黑" pitchFamily="34" charset="-122"/>
                          <a:ea typeface="微软雅黑" pitchFamily="34" charset="-122"/>
                        </a:rPr>
                        <a:t>repl</a:t>
                      </a:r>
                      <a:r>
                        <a:rPr lang="zh-CN" altLang="en-US" sz="1600" smtClean="0">
                          <a:latin typeface="微软雅黑" pitchFamily="34" charset="-122"/>
                          <a:ea typeface="微软雅黑" pitchFamily="34" charset="-122"/>
                        </a:rPr>
                        <a:t>替换在</a:t>
                      </a:r>
                      <a:r>
                        <a:rPr lang="en-US" altLang="zh-CN" sz="1600" smtClean="0">
                          <a:latin typeface="微软雅黑" pitchFamily="34" charset="-122"/>
                          <a:ea typeface="微软雅黑" pitchFamily="34" charset="-122"/>
                        </a:rPr>
                        <a:t>string</a:t>
                      </a:r>
                      <a:r>
                        <a:rPr lang="zh-CN" altLang="en-US" sz="1600" smtClean="0">
                          <a:latin typeface="微软雅黑" pitchFamily="34" charset="-122"/>
                          <a:ea typeface="微软雅黑" pitchFamily="34" charset="-122"/>
                        </a:rPr>
                        <a:t>最左边非重叠出现的</a:t>
                      </a:r>
                      <a:r>
                        <a:rPr lang="en-US" altLang="zh-CN" sz="1600" smtClean="0">
                          <a:latin typeface="微软雅黑" pitchFamily="34" charset="-122"/>
                          <a:ea typeface="微软雅黑" pitchFamily="34" charset="-122"/>
                        </a:rPr>
                        <a:t>pattern</a:t>
                      </a:r>
                      <a:r>
                        <a:rPr lang="zh-CN" altLang="en-US" sz="1600" smtClean="0">
                          <a:latin typeface="微软雅黑" pitchFamily="34" charset="-122"/>
                          <a:ea typeface="微软雅黑" pitchFamily="34" charset="-122"/>
                        </a:rPr>
                        <a:t>而获得的字符串（</a:t>
                      </a:r>
                      <a:r>
                        <a:rPr lang="en-US" altLang="zh-CN" sz="1600" smtClean="0">
                          <a:latin typeface="微软雅黑" pitchFamily="34" charset="-122"/>
                          <a:ea typeface="微软雅黑" pitchFamily="34" charset="-122"/>
                        </a:rPr>
                        <a:t>repl</a:t>
                      </a:r>
                      <a:r>
                        <a:rPr lang="zh-CN" altLang="en-US" sz="1600" smtClean="0">
                          <a:latin typeface="微软雅黑" pitchFamily="34" charset="-122"/>
                          <a:ea typeface="微软雅黑" pitchFamily="34" charset="-122"/>
                        </a:rPr>
                        <a:t>可为函数）</a:t>
                      </a:r>
                      <a:endParaRPr lang="zh-CN" altLang="en-US" sz="1600">
                        <a:latin typeface="微软雅黑" pitchFamily="34" charset="-122"/>
                        <a:ea typeface="微软雅黑" pitchFamily="34" charset="-122"/>
                      </a:endParaRPr>
                    </a:p>
                  </a:txBody>
                  <a:tcPr anchor="ctr"/>
                </a:tc>
              </a:tr>
              <a:tr h="370840">
                <a:tc>
                  <a:txBody>
                    <a:bodyPr/>
                    <a:lstStyle/>
                    <a:p>
                      <a:pPr algn="l"/>
                      <a:r>
                        <a:rPr lang="en-US" altLang="zh-CN" sz="1400" smtClean="0"/>
                        <a:t>re.subn</a:t>
                      </a:r>
                      <a:r>
                        <a:rPr lang="en-US" altLang="zh-CN" sz="1800" b="0" i="0" kern="1200" smtClean="0">
                          <a:solidFill>
                            <a:schemeClr val="dk1"/>
                          </a:solidFill>
                          <a:effectLst/>
                          <a:latin typeface="+mn-lt"/>
                          <a:ea typeface="+mn-ea"/>
                          <a:cs typeface="+mn-cs"/>
                        </a:rPr>
                        <a:t>(</a:t>
                      </a:r>
                      <a:r>
                        <a:rPr lang="en-US" altLang="zh-CN" sz="1800" b="0" i="1" kern="1200" smtClean="0">
                          <a:solidFill>
                            <a:schemeClr val="dk1"/>
                          </a:solidFill>
                          <a:effectLst/>
                          <a:latin typeface="+mn-lt"/>
                          <a:ea typeface="+mn-ea"/>
                          <a:cs typeface="+mn-cs"/>
                        </a:rPr>
                        <a:t>pattern</a:t>
                      </a:r>
                      <a:r>
                        <a:rPr lang="en-US" altLang="zh-CN" sz="1800" b="0" i="0" kern="1200" smtClean="0">
                          <a:solidFill>
                            <a:schemeClr val="dk1"/>
                          </a:solidFill>
                          <a:effectLst/>
                          <a:latin typeface="+mn-lt"/>
                          <a:ea typeface="+mn-ea"/>
                          <a:cs typeface="+mn-cs"/>
                        </a:rPr>
                        <a:t>, </a:t>
                      </a:r>
                      <a:r>
                        <a:rPr lang="en-US" altLang="zh-CN" sz="1800" b="0" i="1" kern="1200" smtClean="0">
                          <a:solidFill>
                            <a:schemeClr val="dk1"/>
                          </a:solidFill>
                          <a:effectLst/>
                          <a:latin typeface="+mn-lt"/>
                          <a:ea typeface="+mn-ea"/>
                          <a:cs typeface="+mn-cs"/>
                        </a:rPr>
                        <a:t>repl</a:t>
                      </a:r>
                      <a:r>
                        <a:rPr lang="en-US" altLang="zh-CN" sz="1800" b="0" i="0" kern="1200" smtClean="0">
                          <a:solidFill>
                            <a:schemeClr val="dk1"/>
                          </a:solidFill>
                          <a:effectLst/>
                          <a:latin typeface="+mn-lt"/>
                          <a:ea typeface="+mn-ea"/>
                          <a:cs typeface="+mn-cs"/>
                        </a:rPr>
                        <a:t>, </a:t>
                      </a:r>
                      <a:r>
                        <a:rPr lang="en-US" altLang="zh-CN" sz="1800" b="0" i="1" kern="1200" smtClean="0">
                          <a:solidFill>
                            <a:schemeClr val="dk1"/>
                          </a:solidFill>
                          <a:effectLst/>
                          <a:latin typeface="+mn-lt"/>
                          <a:ea typeface="+mn-ea"/>
                          <a:cs typeface="+mn-cs"/>
                        </a:rPr>
                        <a:t>string</a:t>
                      </a:r>
                      <a:r>
                        <a:rPr lang="en-US" altLang="zh-CN" sz="1800" b="0" i="0" kern="1200" smtClean="0">
                          <a:solidFill>
                            <a:schemeClr val="dk1"/>
                          </a:solidFill>
                          <a:effectLst/>
                          <a:latin typeface="+mn-lt"/>
                          <a:ea typeface="+mn-ea"/>
                          <a:cs typeface="+mn-cs"/>
                        </a:rPr>
                        <a:t>, </a:t>
                      </a:r>
                      <a:r>
                        <a:rPr lang="en-US" altLang="zh-CN" sz="1800" b="0" i="1" kern="1200" smtClean="0">
                          <a:solidFill>
                            <a:schemeClr val="dk1"/>
                          </a:solidFill>
                          <a:effectLst/>
                          <a:latin typeface="+mn-lt"/>
                          <a:ea typeface="+mn-ea"/>
                          <a:cs typeface="+mn-cs"/>
                        </a:rPr>
                        <a:t>count=0</a:t>
                      </a:r>
                      <a:r>
                        <a:rPr lang="en-US" altLang="zh-CN" sz="1800" b="0" i="0" kern="1200" smtClean="0">
                          <a:solidFill>
                            <a:schemeClr val="dk1"/>
                          </a:solidFill>
                          <a:effectLst/>
                          <a:latin typeface="+mn-lt"/>
                          <a:ea typeface="+mn-ea"/>
                          <a:cs typeface="+mn-cs"/>
                        </a:rPr>
                        <a:t>, </a:t>
                      </a:r>
                      <a:r>
                        <a:rPr lang="en-US" altLang="zh-CN" sz="1800" b="0" i="1" kern="1200" smtClean="0">
                          <a:solidFill>
                            <a:schemeClr val="dk1"/>
                          </a:solidFill>
                          <a:effectLst/>
                          <a:latin typeface="+mn-lt"/>
                          <a:ea typeface="+mn-ea"/>
                          <a:cs typeface="+mn-cs"/>
                        </a:rPr>
                        <a:t>flags=0</a:t>
                      </a:r>
                      <a:r>
                        <a:rPr lang="en-US" altLang="zh-CN" sz="1800" b="0" i="0" kern="1200" smtClean="0">
                          <a:solidFill>
                            <a:schemeClr val="dk1"/>
                          </a:solidFill>
                          <a:effectLst/>
                          <a:latin typeface="+mn-lt"/>
                          <a:ea typeface="+mn-ea"/>
                          <a:cs typeface="+mn-cs"/>
                        </a:rPr>
                        <a:t>)</a:t>
                      </a:r>
                      <a:endParaRPr lang="zh-CN" altLang="en-US" sz="1400">
                        <a:latin typeface="微软雅黑" pitchFamily="34" charset="-122"/>
                        <a:ea typeface="微软雅黑" pitchFamily="34" charset="-122"/>
                      </a:endParaRPr>
                    </a:p>
                  </a:txBody>
                  <a:tcPr anchor="ctr"/>
                </a:tc>
                <a:tc>
                  <a:txBody>
                    <a:bodyPr/>
                    <a:lstStyle/>
                    <a:p>
                      <a:pPr algn="l"/>
                      <a:r>
                        <a:rPr lang="zh-CN" altLang="en-US" sz="1600" smtClean="0">
                          <a:latin typeface="微软雅黑" pitchFamily="34" charset="-122"/>
                          <a:ea typeface="微软雅黑" pitchFamily="34" charset="-122"/>
                        </a:rPr>
                        <a:t>与</a:t>
                      </a:r>
                      <a:r>
                        <a:rPr lang="en-US" altLang="zh-CN" sz="1600" smtClean="0">
                          <a:latin typeface="微软雅黑" pitchFamily="34" charset="-122"/>
                          <a:ea typeface="微软雅黑" pitchFamily="34" charset="-122"/>
                        </a:rPr>
                        <a:t>sub()</a:t>
                      </a:r>
                      <a:r>
                        <a:rPr lang="zh-CN" altLang="en-US" sz="1600" smtClean="0">
                          <a:latin typeface="微软雅黑" pitchFamily="34" charset="-122"/>
                          <a:ea typeface="微软雅黑" pitchFamily="34" charset="-122"/>
                        </a:rPr>
                        <a:t>相同，但返回的是一个元组 </a:t>
                      </a:r>
                      <a:r>
                        <a:rPr lang="en-US" altLang="zh-CN" sz="1600" smtClean="0">
                          <a:latin typeface="微软雅黑" pitchFamily="34" charset="-122"/>
                          <a:ea typeface="微软雅黑" pitchFamily="34" charset="-122"/>
                        </a:rPr>
                        <a:t>(</a:t>
                      </a:r>
                      <a:r>
                        <a:rPr lang="zh-CN" altLang="en-US" sz="1600" smtClean="0">
                          <a:latin typeface="微软雅黑" pitchFamily="34" charset="-122"/>
                          <a:ea typeface="微软雅黑" pitchFamily="34" charset="-122"/>
                        </a:rPr>
                        <a:t>字符串</a:t>
                      </a:r>
                      <a:r>
                        <a:rPr lang="en-US" altLang="zh-CN" sz="1600" smtClean="0">
                          <a:latin typeface="微软雅黑" pitchFamily="34" charset="-122"/>
                          <a:ea typeface="微软雅黑" pitchFamily="34" charset="-122"/>
                        </a:rPr>
                        <a:t>, </a:t>
                      </a:r>
                      <a:r>
                        <a:rPr lang="zh-CN" altLang="en-US" sz="1600" smtClean="0">
                          <a:latin typeface="微软雅黑" pitchFamily="34" charset="-122"/>
                          <a:ea typeface="微软雅黑" pitchFamily="34" charset="-122"/>
                        </a:rPr>
                        <a:t>替换次数</a:t>
                      </a:r>
                      <a:r>
                        <a:rPr lang="en-US" altLang="zh-CN" sz="1600" smtClean="0">
                          <a:latin typeface="微软雅黑" pitchFamily="34" charset="-122"/>
                          <a:ea typeface="微软雅黑" pitchFamily="34" charset="-122"/>
                        </a:rPr>
                        <a:t>)</a:t>
                      </a:r>
                      <a:endParaRPr lang="zh-CN" altLang="en-US" sz="1600">
                        <a:latin typeface="微软雅黑" pitchFamily="34" charset="-122"/>
                        <a:ea typeface="微软雅黑" pitchFamily="34" charset="-122"/>
                      </a:endParaRPr>
                    </a:p>
                  </a:txBody>
                  <a:tcPr anchor="ctr"/>
                </a:tc>
              </a:tr>
              <a:tr h="370840">
                <a:tc>
                  <a:txBody>
                    <a:bodyPr/>
                    <a:lstStyle/>
                    <a:p>
                      <a:pPr algn="l"/>
                      <a:r>
                        <a:rPr lang="en-US" altLang="zh-CN" sz="1400" smtClean="0"/>
                        <a:t>re.purge</a:t>
                      </a:r>
                      <a:r>
                        <a:rPr lang="en-US" altLang="zh-CN" sz="1800" b="0" i="0" kern="1200" smtClean="0">
                          <a:solidFill>
                            <a:schemeClr val="dk1"/>
                          </a:solidFill>
                          <a:effectLst/>
                          <a:latin typeface="+mn-lt"/>
                          <a:ea typeface="+mn-ea"/>
                          <a:cs typeface="+mn-cs"/>
                        </a:rPr>
                        <a:t>()</a:t>
                      </a:r>
                      <a:endParaRPr lang="zh-CN" altLang="en-US" sz="1400">
                        <a:latin typeface="微软雅黑" pitchFamily="34" charset="-122"/>
                        <a:ea typeface="微软雅黑" pitchFamily="34" charset="-122"/>
                      </a:endParaRPr>
                    </a:p>
                  </a:txBody>
                  <a:tcPr anchor="ctr"/>
                </a:tc>
                <a:tc>
                  <a:txBody>
                    <a:bodyPr/>
                    <a:lstStyle/>
                    <a:p>
                      <a:pPr algn="l"/>
                      <a:r>
                        <a:rPr lang="zh-CN" altLang="en-US" sz="1600" smtClean="0">
                          <a:latin typeface="微软雅黑" pitchFamily="34" charset="-122"/>
                          <a:ea typeface="微软雅黑" pitchFamily="34" charset="-122"/>
                        </a:rPr>
                        <a:t>清除正则表达式的缓存</a:t>
                      </a:r>
                      <a:endParaRPr lang="zh-CN" altLang="en-US" sz="1600">
                        <a:latin typeface="微软雅黑" pitchFamily="34" charset="-122"/>
                        <a:ea typeface="微软雅黑" pitchFamily="34" charset="-122"/>
                      </a:endParaRPr>
                    </a:p>
                  </a:txBody>
                  <a:tcPr anchor="ctr"/>
                </a:tc>
              </a:tr>
            </a:tbl>
          </a:graphicData>
        </a:graphic>
      </p:graphicFrame>
    </p:spTree>
    <p:extLst>
      <p:ext uri="{BB962C8B-B14F-4D97-AF65-F5344CB8AC3E}">
        <p14:creationId xmlns:p14="http://schemas.microsoft.com/office/powerpoint/2010/main" val="358566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562783"/>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正则表达式</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实例</a:t>
            </a: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385" y="13648"/>
            <a:ext cx="6295807" cy="6852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105" y="1916832"/>
            <a:ext cx="5725231" cy="3833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085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9"/>
                                        </p:tgtEl>
                                        <p:attrNameLst>
                                          <p:attrName>ppt_w</p:attrName>
                                        </p:attrNameLst>
                                      </p:cBhvr>
                                      <p:tavLst>
                                        <p:tav tm="0">
                                          <p:val>
                                            <p:strVal val="ppt_w"/>
                                          </p:val>
                                        </p:tav>
                                        <p:tav tm="100000">
                                          <p:val>
                                            <p:fltVal val="0"/>
                                          </p:val>
                                        </p:tav>
                                      </p:tavLst>
                                    </p:anim>
                                    <p:anim calcmode="lin" valueType="num">
                                      <p:cBhvr>
                                        <p:cTn id="14" dur="500"/>
                                        <p:tgtEl>
                                          <p:spTgt spid="9"/>
                                        </p:tgtEl>
                                        <p:attrNameLst>
                                          <p:attrName>ppt_h</p:attrName>
                                        </p:attrNameLst>
                                      </p:cBhvr>
                                      <p:tavLst>
                                        <p:tav tm="0">
                                          <p:val>
                                            <p:strVal val="ppt_h"/>
                                          </p:val>
                                        </p:tav>
                                        <p:tav tm="100000">
                                          <p:val>
                                            <p:fltVal val="0"/>
                                          </p:val>
                                        </p:tav>
                                      </p:tavLst>
                                    </p:anim>
                                    <p:animEffect transition="out" filter="fad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 calcmode="lin" valueType="num">
                                      <p:cBhvr>
                                        <p:cTn id="21" dur="500" fill="hold"/>
                                        <p:tgtEl>
                                          <p:spTgt spid="1026"/>
                                        </p:tgtEl>
                                        <p:attrNameLst>
                                          <p:attrName>ppt_w</p:attrName>
                                        </p:attrNameLst>
                                      </p:cBhvr>
                                      <p:tavLst>
                                        <p:tav tm="0">
                                          <p:val>
                                            <p:fltVal val="0"/>
                                          </p:val>
                                        </p:tav>
                                        <p:tav tm="100000">
                                          <p:val>
                                            <p:strVal val="#ppt_w"/>
                                          </p:val>
                                        </p:tav>
                                      </p:tavLst>
                                    </p:anim>
                                    <p:anim calcmode="lin" valueType="num">
                                      <p:cBhvr>
                                        <p:cTn id="22" dur="500" fill="hold"/>
                                        <p:tgtEl>
                                          <p:spTgt spid="1026"/>
                                        </p:tgtEl>
                                        <p:attrNameLst>
                                          <p:attrName>ppt_h</p:attrName>
                                        </p:attrNameLst>
                                      </p:cBhvr>
                                      <p:tavLst>
                                        <p:tav tm="0">
                                          <p:val>
                                            <p:fltVal val="0"/>
                                          </p:val>
                                        </p:tav>
                                        <p:tav tm="100000">
                                          <p:val>
                                            <p:strVal val="#ppt_h"/>
                                          </p:val>
                                        </p:tav>
                                      </p:tavLst>
                                    </p:anim>
                                    <p:animEffect transition="in" filter="fade">
                                      <p:cBhvr>
                                        <p:cTn id="2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5447645"/>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正则表达式</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实例</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续</a:t>
            </a:r>
            <a:endParaRPr lang="zh-CN" altLang="en-US" b="1" smtClean="0">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除前面提到的匹配规则以外，还有几个实用的匹配规则，如贪婪与非贪婪匹配、指定修饰符、转义匹配等。其中，</a:t>
            </a:r>
            <a:r>
              <a:rPr lang="en-US" altLang="zh-CN" sz="1600" smtClean="0">
                <a:solidFill>
                  <a:schemeClr val="accent5">
                    <a:lumMod val="75000"/>
                  </a:schemeClr>
                </a:solidFill>
                <a:latin typeface="微软雅黑" pitchFamily="34" charset="-122"/>
                <a:ea typeface="微软雅黑" pitchFamily="34" charset="-122"/>
              </a:rPr>
              <a:t>re</a:t>
            </a:r>
            <a:r>
              <a:rPr lang="zh-CN" altLang="en-US" sz="1600" smtClean="0">
                <a:solidFill>
                  <a:schemeClr val="accent5">
                    <a:lumMod val="75000"/>
                  </a:schemeClr>
                </a:solidFill>
                <a:latin typeface="微软雅黑" pitchFamily="34" charset="-122"/>
                <a:ea typeface="微软雅黑" pitchFamily="34" charset="-122"/>
              </a:rPr>
              <a:t>库提供的正则匹配修饰符列表如下：</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有字符串</a:t>
            </a:r>
            <a:r>
              <a:rPr lang="en-US" altLang="zh-CN" sz="1600" smtClean="0">
                <a:solidFill>
                  <a:schemeClr val="accent5">
                    <a:lumMod val="75000"/>
                  </a:schemeClr>
                </a:solidFill>
                <a:latin typeface="微软雅黑" pitchFamily="34" charset="-122"/>
                <a:ea typeface="微软雅黑" pitchFamily="34" charset="-122"/>
              </a:rPr>
              <a:t>”&lt;a&gt;123&lt;/a&gt;&lt;a&gt;456&lt;/a&gt;”</a:t>
            </a:r>
            <a:r>
              <a:rPr lang="zh-CN" altLang="en-US" sz="1600" smtClean="0">
                <a:solidFill>
                  <a:schemeClr val="accent5">
                    <a:lumMod val="75000"/>
                  </a:schemeClr>
                </a:solidFill>
                <a:latin typeface="微软雅黑" pitchFamily="34" charset="-122"/>
                <a:ea typeface="微软雅黑" pitchFamily="34" charset="-122"/>
              </a:rPr>
              <a:t>，通过正则表达式匹配“</a:t>
            </a:r>
            <a:r>
              <a:rPr lang="en-US" altLang="zh-CN" sz="1600" smtClean="0">
                <a:solidFill>
                  <a:schemeClr val="accent5">
                    <a:lumMod val="75000"/>
                  </a:schemeClr>
                </a:solidFill>
                <a:latin typeface="微软雅黑" pitchFamily="34" charset="-122"/>
                <a:ea typeface="微软雅黑" pitchFamily="34" charset="-122"/>
              </a:rPr>
              <a:t>&lt;a&gt;.*&lt;/a&gt;</a:t>
            </a:r>
            <a:r>
              <a:rPr lang="zh-CN" altLang="en-US" sz="1600" smtClean="0">
                <a:solidFill>
                  <a:schemeClr val="accent5">
                    <a:lumMod val="75000"/>
                  </a:schemeClr>
                </a:solidFill>
                <a:latin typeface="微软雅黑" pitchFamily="34" charset="-122"/>
                <a:ea typeface="微软雅黑" pitchFamily="34" charset="-122"/>
              </a:rPr>
              <a:t>”结果会是怎样？</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如果我们的需求是分别匹配</a:t>
            </a:r>
            <a:r>
              <a:rPr lang="en-US" altLang="zh-CN" sz="1600" smtClean="0">
                <a:solidFill>
                  <a:schemeClr val="accent5">
                    <a:lumMod val="75000"/>
                  </a:schemeClr>
                </a:solidFill>
                <a:latin typeface="微软雅黑" pitchFamily="34" charset="-122"/>
                <a:ea typeface="微软雅黑" pitchFamily="34" charset="-122"/>
              </a:rPr>
              <a:t>123</a:t>
            </a:r>
            <a:r>
              <a:rPr lang="zh-CN" altLang="en-US" sz="1600" smtClean="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456</a:t>
            </a:r>
            <a:r>
              <a:rPr lang="zh-CN" altLang="en-US" sz="1600" smtClean="0">
                <a:solidFill>
                  <a:schemeClr val="accent5">
                    <a:lumMod val="75000"/>
                  </a:schemeClr>
                </a:solidFill>
                <a:latin typeface="微软雅黑" pitchFamily="34" charset="-122"/>
                <a:ea typeface="微软雅黑" pitchFamily="34" charset="-122"/>
              </a:rPr>
              <a:t>，上面的表达式就有问题。因为它贪婪的匹配了整个串，指定非贪婪模式上面的表达式应改成</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&lt;a</a:t>
            </a:r>
            <a:r>
              <a:rPr lang="en-US" altLang="zh-CN" sz="1600" smtClean="0">
                <a:solidFill>
                  <a:schemeClr val="accent5">
                    <a:lumMod val="75000"/>
                  </a:schemeClr>
                </a:solidFill>
                <a:latin typeface="微软雅黑" pitchFamily="34" charset="-122"/>
                <a:ea typeface="微软雅黑" pitchFamily="34" charset="-122"/>
              </a:rPr>
              <a:t>&gt;</a:t>
            </a:r>
            <a:r>
              <a:rPr lang="en-US" altLang="zh-CN" sz="1600">
                <a:solidFill>
                  <a:schemeClr val="accent5">
                    <a:lumMod val="75000"/>
                  </a:schemeClr>
                </a:solidFill>
                <a:latin typeface="微软雅黑" pitchFamily="34" charset="-122"/>
                <a:ea typeface="微软雅黑" pitchFamily="34" charset="-122"/>
              </a:rPr>
              <a:t> .*? </a:t>
            </a:r>
            <a:r>
              <a:rPr lang="en-US" altLang="zh-CN" sz="1600" smtClean="0">
                <a:solidFill>
                  <a:schemeClr val="accent5">
                    <a:lumMod val="75000"/>
                  </a:schemeClr>
                </a:solidFill>
                <a:latin typeface="微软雅黑" pitchFamily="34" charset="-122"/>
                <a:ea typeface="微软雅黑" pitchFamily="34" charset="-122"/>
              </a:rPr>
              <a:t>&lt;/</a:t>
            </a:r>
            <a:r>
              <a:rPr lang="en-US" altLang="zh-CN" sz="1600">
                <a:solidFill>
                  <a:schemeClr val="accent5">
                    <a:lumMod val="75000"/>
                  </a:schemeClr>
                </a:solidFill>
                <a:latin typeface="微软雅黑" pitchFamily="34" charset="-122"/>
                <a:ea typeface="微软雅黑" pitchFamily="34" charset="-122"/>
              </a:rPr>
              <a:t>a&gt;</a:t>
            </a:r>
            <a:r>
              <a:rPr lang="zh-CN" altLang="en-US" sz="1600" smtClean="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175" y="2322290"/>
            <a:ext cx="4074393" cy="2324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212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1269"/>
                                        </p:tgtEl>
                                        <p:attrNameLst>
                                          <p:attrName>style.visibility</p:attrName>
                                        </p:attrNameLst>
                                      </p:cBhvr>
                                      <p:to>
                                        <p:strVal val="visible"/>
                                      </p:to>
                                    </p:set>
                                    <p:anim calcmode="lin" valueType="num">
                                      <p:cBhvr>
                                        <p:cTn id="17" dur="500" fill="hold"/>
                                        <p:tgtEl>
                                          <p:spTgt spid="11269"/>
                                        </p:tgtEl>
                                        <p:attrNameLst>
                                          <p:attrName>ppt_w</p:attrName>
                                        </p:attrNameLst>
                                      </p:cBhvr>
                                      <p:tavLst>
                                        <p:tav tm="0">
                                          <p:val>
                                            <p:fltVal val="0"/>
                                          </p:val>
                                        </p:tav>
                                        <p:tav tm="100000">
                                          <p:val>
                                            <p:strVal val="#ppt_w"/>
                                          </p:val>
                                        </p:tav>
                                      </p:tavLst>
                                    </p:anim>
                                    <p:anim calcmode="lin" valueType="num">
                                      <p:cBhvr>
                                        <p:cTn id="18" dur="500" fill="hold"/>
                                        <p:tgtEl>
                                          <p:spTgt spid="11269"/>
                                        </p:tgtEl>
                                        <p:attrNameLst>
                                          <p:attrName>ppt_h</p:attrName>
                                        </p:attrNameLst>
                                      </p:cBhvr>
                                      <p:tavLst>
                                        <p:tav tm="0">
                                          <p:val>
                                            <p:fltVal val="0"/>
                                          </p:val>
                                        </p:tav>
                                        <p:tav tm="100000">
                                          <p:val>
                                            <p:strVal val="#ppt_h"/>
                                          </p:val>
                                        </p:tav>
                                      </p:tavLst>
                                    </p:anim>
                                    <p:animEffect transition="in" filter="fade">
                                      <p:cBhvr>
                                        <p:cTn id="19" dur="500"/>
                                        <p:tgtEl>
                                          <p:spTgt spid="11269"/>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xEl>
                                              <p:pRg st="9" end="9"/>
                                            </p:txEl>
                                          </p:spTgt>
                                        </p:tgtEl>
                                        <p:attrNameLst>
                                          <p:attrName>style.visibility</p:attrName>
                                        </p:attrNameLst>
                                      </p:cBhvr>
                                      <p:to>
                                        <p:strVal val="visible"/>
                                      </p:to>
                                    </p:set>
                                    <p:animEffect transition="in" filter="randombar(horizontal)">
                                      <p:cBhvr>
                                        <p:cTn id="24" dur="500"/>
                                        <p:tgtEl>
                                          <p:spTgt spid="11">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1">
                                            <p:txEl>
                                              <p:pRg st="10" end="10"/>
                                            </p:txEl>
                                          </p:spTgt>
                                        </p:tgtEl>
                                        <p:attrNameLst>
                                          <p:attrName>style.visibility</p:attrName>
                                        </p:attrNameLst>
                                      </p:cBhvr>
                                      <p:to>
                                        <p:strVal val="visible"/>
                                      </p:to>
                                    </p:set>
                                    <p:animEffect transition="in" filter="randombar(horizontal)">
                                      <p:cBhvr>
                                        <p:cTn id="29"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754326"/>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正则表达式</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实例</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续</a:t>
            </a:r>
            <a:endParaRPr lang="zh-CN" altLang="en-US" b="1" smtClean="0">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另外，如果我们要匹配的内容里面包含了匹配规则中的保留字符时，我们需要对其进行转义。通常使用斜杠“</a:t>
            </a:r>
            <a:r>
              <a:rPr lang="en-US" altLang="zh-CN" sz="1600" smtClean="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”即可实现对保留字符的转义。</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例如：</a:t>
            </a:r>
            <a:r>
              <a:rPr lang="en-US" altLang="zh-CN" sz="160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a\.c`</a:t>
            </a:r>
            <a:r>
              <a:rPr lang="zh-CN" altLang="en-US" sz="1600" smtClean="0">
                <a:solidFill>
                  <a:schemeClr val="accent5">
                    <a:lumMod val="75000"/>
                  </a:schemeClr>
                </a:solidFill>
                <a:latin typeface="微软雅黑" pitchFamily="34" charset="-122"/>
                <a:ea typeface="微软雅黑" pitchFamily="34" charset="-122"/>
              </a:rPr>
              <a:t>能匹配</a:t>
            </a:r>
            <a:r>
              <a:rPr lang="en-US" altLang="zh-CN" sz="1600" smtClean="0">
                <a:solidFill>
                  <a:schemeClr val="accent5">
                    <a:lumMod val="75000"/>
                  </a:schemeClr>
                </a:solidFill>
                <a:latin typeface="微软雅黑" pitchFamily="34" charset="-122"/>
                <a:ea typeface="微软雅黑" pitchFamily="34" charset="-122"/>
              </a:rPr>
              <a:t>`a.c`</a:t>
            </a:r>
            <a:r>
              <a:rPr lang="zh-CN" altLang="en-US" sz="1600" smtClean="0">
                <a:solidFill>
                  <a:schemeClr val="accent5">
                    <a:lumMod val="75000"/>
                  </a:schemeClr>
                </a:solidFill>
                <a:latin typeface="微软雅黑" pitchFamily="34" charset="-122"/>
                <a:ea typeface="微软雅黑" pitchFamily="34" charset="-122"/>
              </a:rPr>
              <a:t>但不能匹配</a:t>
            </a:r>
            <a:r>
              <a:rPr lang="en-US" altLang="zh-CN" sz="1600" smtClean="0">
                <a:solidFill>
                  <a:schemeClr val="accent5">
                    <a:lumMod val="75000"/>
                  </a:schemeClr>
                </a:solidFill>
                <a:latin typeface="微软雅黑" pitchFamily="34" charset="-122"/>
                <a:ea typeface="微软雅黑" pitchFamily="34" charset="-122"/>
              </a:rPr>
              <a:t>`aac`</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`a\*c`</a:t>
            </a:r>
            <a:r>
              <a:rPr lang="zh-CN" altLang="en-US" sz="1600" smtClean="0">
                <a:solidFill>
                  <a:schemeClr val="accent5">
                    <a:lumMod val="75000"/>
                  </a:schemeClr>
                </a:solidFill>
                <a:latin typeface="微软雅黑" pitchFamily="34" charset="-122"/>
                <a:ea typeface="微软雅黑" pitchFamily="34" charset="-122"/>
              </a:rPr>
              <a:t>能匹配</a:t>
            </a:r>
            <a:r>
              <a:rPr lang="en-US" altLang="zh-CN" sz="1600" smtClean="0">
                <a:solidFill>
                  <a:schemeClr val="accent5">
                    <a:lumMod val="75000"/>
                  </a:schemeClr>
                </a:solidFill>
                <a:latin typeface="微软雅黑" pitchFamily="34" charset="-122"/>
                <a:ea typeface="微软雅黑" pitchFamily="34" charset="-122"/>
              </a:rPr>
              <a:t>`a*c`</a:t>
            </a:r>
            <a:r>
              <a:rPr lang="zh-CN" altLang="en-US" sz="1600" smtClean="0">
                <a:solidFill>
                  <a:schemeClr val="accent5">
                    <a:lumMod val="75000"/>
                  </a:schemeClr>
                </a:solidFill>
                <a:latin typeface="微软雅黑" pitchFamily="34" charset="-122"/>
                <a:ea typeface="微软雅黑" pitchFamily="34" charset="-122"/>
              </a:rPr>
              <a:t>但不能匹配</a:t>
            </a:r>
            <a:r>
              <a:rPr lang="en-US" altLang="zh-CN" sz="1600" smtClean="0">
                <a:solidFill>
                  <a:schemeClr val="accent5">
                    <a:lumMod val="75000"/>
                  </a:schemeClr>
                </a:solidFill>
                <a:latin typeface="微软雅黑" pitchFamily="34" charset="-122"/>
                <a:ea typeface="微软雅黑" pitchFamily="34" charset="-122"/>
              </a:rPr>
              <a:t>`ac`</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94870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015663"/>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猫眼</a:t>
            </a:r>
            <a:r>
              <a:rPr lang="zh-CN" altLang="en-US" b="1">
                <a:solidFill>
                  <a:schemeClr val="accent5">
                    <a:lumMod val="50000"/>
                  </a:schemeClr>
                </a:solidFill>
                <a:latin typeface="微软雅黑" pitchFamily="34" charset="-122"/>
                <a:ea typeface="微软雅黑" pitchFamily="34" charset="-122"/>
              </a:rPr>
              <a:t>电影排行信息抓取</a:t>
            </a:r>
            <a:r>
              <a:rPr lang="zh-CN" altLang="en-US" b="1" smtClean="0">
                <a:solidFill>
                  <a:schemeClr val="accent5">
                    <a:lumMod val="50000"/>
                  </a:schemeClr>
                </a:solidFill>
                <a:latin typeface="微软雅黑" pitchFamily="34" charset="-122"/>
                <a:ea typeface="微软雅黑" pitchFamily="34" charset="-122"/>
              </a:rPr>
              <a:t>实战</a:t>
            </a: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随堂练习</a:t>
            </a:r>
            <a:r>
              <a:rPr lang="en-US" altLang="zh-CN" sz="1600" smtClean="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8113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682625">
              <a:defRPr/>
            </a:pPr>
            <a:r>
              <a:rPr lang="en-US" altLang="zh-CN" sz="2400" smtClean="0">
                <a:solidFill>
                  <a:srgbClr val="0070C0"/>
                </a:solidFill>
                <a:latin typeface="微软雅黑" pitchFamily="34" charset="-122"/>
                <a:ea typeface="微软雅黑" pitchFamily="34" charset="-122"/>
              </a:rPr>
              <a:t>HTML</a:t>
            </a:r>
            <a:r>
              <a:rPr lang="zh-CN" altLang="en-US" sz="2400" smtClean="0">
                <a:solidFill>
                  <a:srgbClr val="0070C0"/>
                </a:solidFill>
                <a:latin typeface="微软雅黑" pitchFamily="34" charset="-122"/>
                <a:ea typeface="微软雅黑" pitchFamily="34" charset="-122"/>
              </a:rPr>
              <a:t>解析相关库的介绍</a:t>
            </a:r>
            <a:endParaRPr lang="ko-KR" altLang="en-US" sz="2400">
              <a:solidFill>
                <a:srgbClr val="0070C0"/>
              </a:solidFill>
              <a:latin typeface="微软雅黑" pitchFamily="34" charset="-122"/>
            </a:endParaRPr>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第四课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2123658"/>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正则表达式练习</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XPath</a:t>
            </a:r>
            <a:r>
              <a:rPr lang="zh-CN" altLang="en-US" sz="1600" smtClean="0">
                <a:solidFill>
                  <a:schemeClr val="accent5">
                    <a:lumMod val="75000"/>
                  </a:schemeClr>
                </a:solidFill>
                <a:latin typeface="微软雅黑" pitchFamily="34" charset="-122"/>
                <a:ea typeface="微软雅黑" pitchFamily="34" charset="-122"/>
              </a:rPr>
              <a:t>解析库的使用</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CSS</a:t>
            </a:r>
            <a:r>
              <a:rPr lang="zh-CN" altLang="en-US" sz="1600">
                <a:solidFill>
                  <a:schemeClr val="accent5">
                    <a:lumMod val="75000"/>
                  </a:schemeClr>
                </a:solidFill>
                <a:latin typeface="微软雅黑" pitchFamily="34" charset="-122"/>
                <a:ea typeface="微软雅黑" pitchFamily="34" charset="-122"/>
              </a:rPr>
              <a:t>选择</a:t>
            </a:r>
            <a:r>
              <a:rPr lang="zh-CN" altLang="en-US" sz="1600" smtClean="0">
                <a:solidFill>
                  <a:schemeClr val="accent5">
                    <a:lumMod val="75000"/>
                  </a:schemeClr>
                </a:solidFill>
                <a:latin typeface="微软雅黑" pitchFamily="34" charset="-122"/>
                <a:ea typeface="微软雅黑" pitchFamily="34" charset="-122"/>
              </a:rPr>
              <a:t>器之</a:t>
            </a:r>
            <a:r>
              <a:rPr lang="en-US" altLang="zh-CN" sz="1600" smtClean="0">
                <a:solidFill>
                  <a:schemeClr val="accent5">
                    <a:lumMod val="75000"/>
                  </a:schemeClr>
                </a:solidFill>
                <a:latin typeface="微软雅黑" pitchFamily="34" charset="-122"/>
                <a:ea typeface="微软雅黑" pitchFamily="34" charset="-122"/>
              </a:rPr>
              <a:t>pyquery</a:t>
            </a:r>
            <a:r>
              <a:rPr lang="zh-CN" altLang="en-US" sz="1600" smtClean="0">
                <a:solidFill>
                  <a:schemeClr val="accent5">
                    <a:lumMod val="75000"/>
                  </a:schemeClr>
                </a:solidFill>
                <a:latin typeface="微软雅黑" pitchFamily="34" charset="-122"/>
                <a:ea typeface="微软雅黑" pitchFamily="34" charset="-122"/>
              </a:rPr>
              <a:t>库的使用</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页面抓取练习</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9801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754326"/>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正则表达式练习</a:t>
            </a:r>
          </a:p>
          <a:p>
            <a:pPr indent="342900" latinLnBrk="0">
              <a:lnSpc>
                <a:spcPct val="150000"/>
              </a:lnSpc>
            </a:pPr>
            <a:r>
              <a:rPr lang="zh-CN" altLang="en-US" sz="1600" b="1" smtClean="0">
                <a:solidFill>
                  <a:schemeClr val="accent5">
                    <a:lumMod val="75000"/>
                  </a:schemeClr>
                </a:solidFill>
                <a:latin typeface="微软雅黑" pitchFamily="34" charset="-122"/>
                <a:ea typeface="微软雅黑" pitchFamily="34" charset="-122"/>
              </a:rPr>
              <a:t>例 </a:t>
            </a:r>
            <a:r>
              <a:rPr lang="en-US" altLang="zh-CN" sz="1600" b="1" smtClean="0">
                <a:solidFill>
                  <a:schemeClr val="accent5">
                    <a:lumMod val="75000"/>
                  </a:schemeClr>
                </a:solidFill>
                <a:latin typeface="微软雅黑" pitchFamily="34" charset="-122"/>
                <a:ea typeface="微软雅黑" pitchFamily="34" charset="-122"/>
              </a:rPr>
              <a:t>1 </a:t>
            </a:r>
            <a:r>
              <a:rPr lang="zh-CN" altLang="en-US" sz="1600" smtClean="0">
                <a:solidFill>
                  <a:schemeClr val="accent5">
                    <a:lumMod val="75000"/>
                  </a:schemeClr>
                </a:solidFill>
                <a:latin typeface="微软雅黑" pitchFamily="34" charset="-122"/>
                <a:ea typeface="微软雅黑" pitchFamily="34" charset="-122"/>
              </a:rPr>
              <a:t>使用正则匹配座机号码</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b="1" smtClean="0">
                <a:solidFill>
                  <a:schemeClr val="accent5">
                    <a:lumMod val="75000"/>
                  </a:schemeClr>
                </a:solidFill>
                <a:latin typeface="微软雅黑" pitchFamily="34" charset="-122"/>
                <a:ea typeface="微软雅黑" pitchFamily="34" charset="-122"/>
              </a:rPr>
              <a:t>分析</a:t>
            </a:r>
            <a:r>
              <a:rPr lang="zh-CN" altLang="en-US" sz="1600" smtClean="0">
                <a:solidFill>
                  <a:schemeClr val="accent5">
                    <a:lumMod val="75000"/>
                  </a:schemeClr>
                </a:solidFill>
                <a:latin typeface="微软雅黑" pitchFamily="34" charset="-122"/>
                <a:ea typeface="微软雅黑" pitchFamily="34" charset="-122"/>
              </a:rPr>
              <a:t>：座机号一般为：四位</a:t>
            </a:r>
            <a:r>
              <a:rPr lang="en-US" altLang="zh-CN" sz="160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八位或三位</a:t>
            </a:r>
            <a:r>
              <a:rPr lang="en-US" altLang="zh-CN" sz="1600" smtClean="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九位的形式，前四位或三位为区号以</a:t>
            </a:r>
            <a:r>
              <a:rPr lang="en-US" altLang="zh-CN" sz="1600" smtClean="0">
                <a:solidFill>
                  <a:schemeClr val="accent5">
                    <a:lumMod val="75000"/>
                  </a:schemeClr>
                </a:solidFill>
                <a:latin typeface="微软雅黑" pitchFamily="34" charset="-122"/>
                <a:ea typeface="微软雅黑" pitchFamily="34" charset="-122"/>
              </a:rPr>
              <a:t>0</a:t>
            </a:r>
            <a:r>
              <a:rPr lang="zh-CN" altLang="en-US" sz="1600" smtClean="0">
                <a:solidFill>
                  <a:schemeClr val="accent5">
                    <a:lumMod val="75000"/>
                  </a:schemeClr>
                </a:solidFill>
                <a:latin typeface="微软雅黑" pitchFamily="34" charset="-122"/>
                <a:ea typeface="微软雅黑" pitchFamily="34" charset="-122"/>
              </a:rPr>
              <a:t>开头，后八位或九位以非</a:t>
            </a:r>
            <a:r>
              <a:rPr lang="en-US" altLang="zh-CN" sz="1600" smtClean="0">
                <a:solidFill>
                  <a:schemeClr val="accent5">
                    <a:lumMod val="75000"/>
                  </a:schemeClr>
                </a:solidFill>
                <a:latin typeface="微软雅黑" pitchFamily="34" charset="-122"/>
                <a:ea typeface="微软雅黑" pitchFamily="34" charset="-122"/>
              </a:rPr>
              <a:t>0</a:t>
            </a:r>
            <a:r>
              <a:rPr lang="zh-CN" altLang="en-US" sz="1600" smtClean="0">
                <a:solidFill>
                  <a:schemeClr val="accent5">
                    <a:lumMod val="75000"/>
                  </a:schemeClr>
                </a:solidFill>
                <a:latin typeface="微软雅黑" pitchFamily="34" charset="-122"/>
                <a:ea typeface="微软雅黑" pitchFamily="34" charset="-122"/>
              </a:rPr>
              <a:t>开头。</a:t>
            </a:r>
            <a:endParaRPr lang="en-US" altLang="zh-CN" sz="160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479" y="2822943"/>
            <a:ext cx="5695785" cy="3692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632" y="2839288"/>
            <a:ext cx="7101479"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297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 calcmode="lin" valueType="num">
                                      <p:cBhvr>
                                        <p:cTn id="22" dur="500" fill="hold"/>
                                        <p:tgtEl>
                                          <p:spTgt spid="1026"/>
                                        </p:tgtEl>
                                        <p:attrNameLst>
                                          <p:attrName>ppt_w</p:attrName>
                                        </p:attrNameLst>
                                      </p:cBhvr>
                                      <p:tavLst>
                                        <p:tav tm="0">
                                          <p:val>
                                            <p:fltVal val="0"/>
                                          </p:val>
                                        </p:tav>
                                        <p:tav tm="100000">
                                          <p:val>
                                            <p:strVal val="#ppt_w"/>
                                          </p:val>
                                        </p:tav>
                                      </p:tavLst>
                                    </p:anim>
                                    <p:anim calcmode="lin" valueType="num">
                                      <p:cBhvr>
                                        <p:cTn id="23" dur="500" fill="hold"/>
                                        <p:tgtEl>
                                          <p:spTgt spid="1026"/>
                                        </p:tgtEl>
                                        <p:attrNameLst>
                                          <p:attrName>ppt_h</p:attrName>
                                        </p:attrNameLst>
                                      </p:cBhvr>
                                      <p:tavLst>
                                        <p:tav tm="0">
                                          <p:val>
                                            <p:fltVal val="0"/>
                                          </p:val>
                                        </p:tav>
                                        <p:tav tm="100000">
                                          <p:val>
                                            <p:strVal val="#ppt_h"/>
                                          </p:val>
                                        </p:tav>
                                      </p:tavLst>
                                    </p:anim>
                                    <p:animEffect transition="in" filter="fade">
                                      <p:cBhvr>
                                        <p:cTn id="24" dur="500"/>
                                        <p:tgtEl>
                                          <p:spTgt spid="1026"/>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xit" presetSubtype="32" fill="hold" nodeType="clickEffect">
                                  <p:stCondLst>
                                    <p:cond delay="0"/>
                                  </p:stCondLst>
                                  <p:childTnLst>
                                    <p:anim calcmode="lin" valueType="num">
                                      <p:cBhvr>
                                        <p:cTn id="28" dur="500"/>
                                        <p:tgtEl>
                                          <p:spTgt spid="1026"/>
                                        </p:tgtEl>
                                        <p:attrNameLst>
                                          <p:attrName>ppt_w</p:attrName>
                                        </p:attrNameLst>
                                      </p:cBhvr>
                                      <p:tavLst>
                                        <p:tav tm="0">
                                          <p:val>
                                            <p:strVal val="ppt_w"/>
                                          </p:val>
                                        </p:tav>
                                        <p:tav tm="100000">
                                          <p:val>
                                            <p:fltVal val="0"/>
                                          </p:val>
                                        </p:tav>
                                      </p:tavLst>
                                    </p:anim>
                                    <p:anim calcmode="lin" valueType="num">
                                      <p:cBhvr>
                                        <p:cTn id="29" dur="500"/>
                                        <p:tgtEl>
                                          <p:spTgt spid="1026"/>
                                        </p:tgtEl>
                                        <p:attrNameLst>
                                          <p:attrName>ppt_h</p:attrName>
                                        </p:attrNameLst>
                                      </p:cBhvr>
                                      <p:tavLst>
                                        <p:tav tm="0">
                                          <p:val>
                                            <p:strVal val="ppt_h"/>
                                          </p:val>
                                        </p:tav>
                                        <p:tav tm="100000">
                                          <p:val>
                                            <p:fltVal val="0"/>
                                          </p:val>
                                        </p:tav>
                                      </p:tavLst>
                                    </p:anim>
                                    <p:animEffect transition="out" filter="fade">
                                      <p:cBhvr>
                                        <p:cTn id="30" dur="500"/>
                                        <p:tgtEl>
                                          <p:spTgt spid="1026"/>
                                        </p:tgtEl>
                                      </p:cBhvr>
                                    </p:animEffect>
                                    <p:set>
                                      <p:cBhvr>
                                        <p:cTn id="31" dur="1" fill="hold">
                                          <p:stCondLst>
                                            <p:cond delay="499"/>
                                          </p:stCondLst>
                                        </p:cTn>
                                        <p:tgtEl>
                                          <p:spTgt spid="102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027"/>
                                        </p:tgtEl>
                                        <p:attrNameLst>
                                          <p:attrName>style.visibility</p:attrName>
                                        </p:attrNameLst>
                                      </p:cBhvr>
                                      <p:to>
                                        <p:strVal val="visible"/>
                                      </p:to>
                                    </p:set>
                                    <p:anim calcmode="lin" valueType="num">
                                      <p:cBhvr>
                                        <p:cTn id="36" dur="500" fill="hold"/>
                                        <p:tgtEl>
                                          <p:spTgt spid="1027"/>
                                        </p:tgtEl>
                                        <p:attrNameLst>
                                          <p:attrName>ppt_w</p:attrName>
                                        </p:attrNameLst>
                                      </p:cBhvr>
                                      <p:tavLst>
                                        <p:tav tm="0">
                                          <p:val>
                                            <p:fltVal val="0"/>
                                          </p:val>
                                        </p:tav>
                                        <p:tav tm="100000">
                                          <p:val>
                                            <p:strVal val="#ppt_w"/>
                                          </p:val>
                                        </p:tav>
                                      </p:tavLst>
                                    </p:anim>
                                    <p:anim calcmode="lin" valueType="num">
                                      <p:cBhvr>
                                        <p:cTn id="37" dur="500" fill="hold"/>
                                        <p:tgtEl>
                                          <p:spTgt spid="1027"/>
                                        </p:tgtEl>
                                        <p:attrNameLst>
                                          <p:attrName>ppt_h</p:attrName>
                                        </p:attrNameLst>
                                      </p:cBhvr>
                                      <p:tavLst>
                                        <p:tav tm="0">
                                          <p:val>
                                            <p:fltVal val="0"/>
                                          </p:val>
                                        </p:tav>
                                        <p:tav tm="100000">
                                          <p:val>
                                            <p:strVal val="#ppt_h"/>
                                          </p:val>
                                        </p:tav>
                                      </p:tavLst>
                                    </p:anim>
                                    <p:animEffect transition="in" filter="fade">
                                      <p:cBhvr>
                                        <p:cTn id="3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015663"/>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正则表达式练习</a:t>
            </a:r>
          </a:p>
          <a:p>
            <a:pPr indent="342900" latinLnBrk="0">
              <a:lnSpc>
                <a:spcPct val="150000"/>
              </a:lnSpc>
            </a:pPr>
            <a:r>
              <a:rPr lang="zh-CN" altLang="en-US" sz="1600" b="1" smtClean="0">
                <a:solidFill>
                  <a:schemeClr val="accent5">
                    <a:lumMod val="75000"/>
                  </a:schemeClr>
                </a:solidFill>
                <a:latin typeface="微软雅黑" pitchFamily="34" charset="-122"/>
                <a:ea typeface="微软雅黑" pitchFamily="34" charset="-122"/>
              </a:rPr>
              <a:t>例 </a:t>
            </a:r>
            <a:r>
              <a:rPr lang="en-US" altLang="zh-CN" sz="1600" b="1">
                <a:solidFill>
                  <a:schemeClr val="accent5">
                    <a:lumMod val="75000"/>
                  </a:schemeClr>
                </a:solidFill>
                <a:latin typeface="微软雅黑" pitchFamily="34" charset="-122"/>
                <a:ea typeface="微软雅黑" pitchFamily="34" charset="-122"/>
              </a:rPr>
              <a:t>2 </a:t>
            </a:r>
            <a:r>
              <a:rPr lang="zh-CN" altLang="en-US" sz="1600">
                <a:solidFill>
                  <a:schemeClr val="accent5">
                    <a:lumMod val="75000"/>
                  </a:schemeClr>
                </a:solidFill>
                <a:latin typeface="微软雅黑" pitchFamily="34" charset="-122"/>
                <a:ea typeface="微软雅黑" pitchFamily="34" charset="-122"/>
              </a:rPr>
              <a:t>现有</a:t>
            </a:r>
            <a:r>
              <a:rPr lang="zh-CN" altLang="en-US" sz="1600" smtClean="0">
                <a:solidFill>
                  <a:schemeClr val="accent5">
                    <a:lumMod val="75000"/>
                  </a:schemeClr>
                </a:solidFill>
                <a:latin typeface="微软雅黑" pitchFamily="34" charset="-122"/>
                <a:ea typeface="微软雅黑" pitchFamily="34" charset="-122"/>
              </a:rPr>
              <a:t>联系人文本信息如下图，试用正则表达式检索出姓名、号码、地址信息。</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1975" y="2103716"/>
            <a:ext cx="3960050" cy="1901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01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562783"/>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正则表达式练习</a:t>
            </a: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6446" y="1831882"/>
            <a:ext cx="5371108" cy="2978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964" y="2326627"/>
            <a:ext cx="7344816" cy="99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51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2050"/>
                                        </p:tgtEl>
                                        <p:attrNameLst>
                                          <p:attrName>ppt_w</p:attrName>
                                        </p:attrNameLst>
                                      </p:cBhvr>
                                      <p:tavLst>
                                        <p:tav tm="0">
                                          <p:val>
                                            <p:strVal val="ppt_w"/>
                                          </p:val>
                                        </p:tav>
                                        <p:tav tm="100000">
                                          <p:val>
                                            <p:fltVal val="0"/>
                                          </p:val>
                                        </p:tav>
                                      </p:tavLst>
                                    </p:anim>
                                    <p:anim calcmode="lin" valueType="num">
                                      <p:cBhvr>
                                        <p:cTn id="14" dur="500"/>
                                        <p:tgtEl>
                                          <p:spTgt spid="2050"/>
                                        </p:tgtEl>
                                        <p:attrNameLst>
                                          <p:attrName>ppt_h</p:attrName>
                                        </p:attrNameLst>
                                      </p:cBhvr>
                                      <p:tavLst>
                                        <p:tav tm="0">
                                          <p:val>
                                            <p:strVal val="ppt_h"/>
                                          </p:val>
                                        </p:tav>
                                        <p:tav tm="100000">
                                          <p:val>
                                            <p:fltVal val="0"/>
                                          </p:val>
                                        </p:tav>
                                      </p:tavLst>
                                    </p:anim>
                                    <p:animEffect transition="out" filter="fade">
                                      <p:cBhvr>
                                        <p:cTn id="15" dur="500"/>
                                        <p:tgtEl>
                                          <p:spTgt spid="2050"/>
                                        </p:tgtEl>
                                      </p:cBhvr>
                                    </p:animEffect>
                                    <p:set>
                                      <p:cBhvr>
                                        <p:cTn id="16" dur="1" fill="hold">
                                          <p:stCondLst>
                                            <p:cond delay="499"/>
                                          </p:stCondLst>
                                        </p:cTn>
                                        <p:tgtEl>
                                          <p:spTgt spid="205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 calcmode="lin" valueType="num">
                                      <p:cBhvr>
                                        <p:cTn id="21" dur="500" fill="hold"/>
                                        <p:tgtEl>
                                          <p:spTgt spid="1026"/>
                                        </p:tgtEl>
                                        <p:attrNameLst>
                                          <p:attrName>ppt_w</p:attrName>
                                        </p:attrNameLst>
                                      </p:cBhvr>
                                      <p:tavLst>
                                        <p:tav tm="0">
                                          <p:val>
                                            <p:fltVal val="0"/>
                                          </p:val>
                                        </p:tav>
                                        <p:tav tm="100000">
                                          <p:val>
                                            <p:strVal val="#ppt_w"/>
                                          </p:val>
                                        </p:tav>
                                      </p:tavLst>
                                    </p:anim>
                                    <p:anim calcmode="lin" valueType="num">
                                      <p:cBhvr>
                                        <p:cTn id="22" dur="500" fill="hold"/>
                                        <p:tgtEl>
                                          <p:spTgt spid="1026"/>
                                        </p:tgtEl>
                                        <p:attrNameLst>
                                          <p:attrName>ppt_h</p:attrName>
                                        </p:attrNameLst>
                                      </p:cBhvr>
                                      <p:tavLst>
                                        <p:tav tm="0">
                                          <p:val>
                                            <p:fltVal val="0"/>
                                          </p:val>
                                        </p:tav>
                                        <p:tav tm="100000">
                                          <p:val>
                                            <p:strVal val="#ppt_h"/>
                                          </p:val>
                                        </p:tav>
                                      </p:tavLst>
                                    </p:anim>
                                    <p:animEffect transition="in" filter="fade">
                                      <p:cBhvr>
                                        <p:cTn id="2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2862322"/>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XPath</a:t>
            </a:r>
            <a:r>
              <a:rPr lang="zh-CN" altLang="en-US" b="1" smtClean="0">
                <a:solidFill>
                  <a:schemeClr val="accent5">
                    <a:lumMod val="50000"/>
                  </a:schemeClr>
                </a:solidFill>
                <a:latin typeface="微软雅黑" pitchFamily="34" charset="-122"/>
                <a:ea typeface="微软雅黑" pitchFamily="34" charset="-122"/>
              </a:rPr>
              <a:t>解析库的使用</a:t>
            </a:r>
          </a:p>
          <a:p>
            <a:pPr indent="342900" latinLnBrk="0">
              <a:lnSpc>
                <a:spcPct val="150000"/>
              </a:lnSpc>
            </a:pPr>
            <a:r>
              <a:rPr lang="en-US" altLang="zh-CN" sz="1600">
                <a:solidFill>
                  <a:schemeClr val="accent5">
                    <a:lumMod val="75000"/>
                  </a:schemeClr>
                </a:solidFill>
                <a:latin typeface="微软雅黑" pitchFamily="34" charset="-122"/>
                <a:ea typeface="微软雅黑" pitchFamily="34" charset="-122"/>
              </a:rPr>
              <a:t>XPath</a:t>
            </a:r>
            <a:r>
              <a:rPr lang="zh-CN" altLang="en-US" sz="1600">
                <a:solidFill>
                  <a:schemeClr val="accent5">
                    <a:lumMod val="75000"/>
                  </a:schemeClr>
                </a:solidFill>
                <a:latin typeface="微软雅黑" pitchFamily="34" charset="-122"/>
                <a:ea typeface="微软雅黑" pitchFamily="34" charset="-122"/>
              </a:rPr>
              <a:t>，全称</a:t>
            </a:r>
            <a:r>
              <a:rPr lang="en-US" altLang="zh-CN" sz="1600">
                <a:solidFill>
                  <a:schemeClr val="accent5">
                    <a:lumMod val="75000"/>
                  </a:schemeClr>
                </a:solidFill>
                <a:latin typeface="微软雅黑" pitchFamily="34" charset="-122"/>
                <a:ea typeface="微软雅黑" pitchFamily="34" charset="-122"/>
              </a:rPr>
              <a:t>XML Path Language</a:t>
            </a:r>
            <a:r>
              <a:rPr lang="zh-CN" altLang="en-US" sz="1600">
                <a:solidFill>
                  <a:schemeClr val="accent5">
                    <a:lumMod val="75000"/>
                  </a:schemeClr>
                </a:solidFill>
                <a:latin typeface="微软雅黑" pitchFamily="34" charset="-122"/>
                <a:ea typeface="微软雅黑" pitchFamily="34" charset="-122"/>
              </a:rPr>
              <a:t>，即</a:t>
            </a:r>
            <a:r>
              <a:rPr lang="en-US" altLang="zh-CN" sz="1600">
                <a:solidFill>
                  <a:schemeClr val="accent5">
                    <a:lumMod val="75000"/>
                  </a:schemeClr>
                </a:solidFill>
                <a:latin typeface="微软雅黑" pitchFamily="34" charset="-122"/>
                <a:ea typeface="微软雅黑" pitchFamily="34" charset="-122"/>
              </a:rPr>
              <a:t>XML</a:t>
            </a:r>
            <a:r>
              <a:rPr lang="zh-CN" altLang="en-US" sz="1600">
                <a:solidFill>
                  <a:schemeClr val="accent5">
                    <a:lumMod val="75000"/>
                  </a:schemeClr>
                </a:solidFill>
                <a:latin typeface="微软雅黑" pitchFamily="34" charset="-122"/>
                <a:ea typeface="微软雅黑" pitchFamily="34" charset="-122"/>
              </a:rPr>
              <a:t>路径语言，它是一门在</a:t>
            </a:r>
            <a:r>
              <a:rPr lang="en-US" altLang="zh-CN" sz="1600">
                <a:solidFill>
                  <a:schemeClr val="accent5">
                    <a:lumMod val="75000"/>
                  </a:schemeClr>
                </a:solidFill>
                <a:latin typeface="微软雅黑" pitchFamily="34" charset="-122"/>
                <a:ea typeface="微软雅黑" pitchFamily="34" charset="-122"/>
              </a:rPr>
              <a:t>XML</a:t>
            </a:r>
            <a:r>
              <a:rPr lang="zh-CN" altLang="en-US" sz="1600" smtClean="0">
                <a:solidFill>
                  <a:schemeClr val="accent5">
                    <a:lumMod val="75000"/>
                  </a:schemeClr>
                </a:solidFill>
                <a:latin typeface="微软雅黑" pitchFamily="34" charset="-122"/>
                <a:ea typeface="微软雅黑" pitchFamily="34" charset="-122"/>
              </a:rPr>
              <a:t>文档树中</a:t>
            </a:r>
            <a:r>
              <a:rPr lang="zh-CN" altLang="en-US" sz="1600">
                <a:solidFill>
                  <a:schemeClr val="accent5">
                    <a:lumMod val="75000"/>
                  </a:schemeClr>
                </a:solidFill>
                <a:latin typeface="微软雅黑" pitchFamily="34" charset="-122"/>
                <a:ea typeface="微软雅黑" pitchFamily="34" charset="-122"/>
              </a:rPr>
              <a:t>查找信息的语言。它最初是用来搜寻</a:t>
            </a:r>
            <a:r>
              <a:rPr lang="en-US" altLang="zh-CN" sz="1600">
                <a:solidFill>
                  <a:schemeClr val="accent5">
                    <a:lumMod val="75000"/>
                  </a:schemeClr>
                </a:solidFill>
                <a:latin typeface="微软雅黑" pitchFamily="34" charset="-122"/>
                <a:ea typeface="微软雅黑" pitchFamily="34" charset="-122"/>
              </a:rPr>
              <a:t>XML</a:t>
            </a:r>
            <a:r>
              <a:rPr lang="zh-CN" altLang="en-US" sz="1600">
                <a:solidFill>
                  <a:schemeClr val="accent5">
                    <a:lumMod val="75000"/>
                  </a:schemeClr>
                </a:solidFill>
                <a:latin typeface="微软雅黑" pitchFamily="34" charset="-122"/>
                <a:ea typeface="微软雅黑" pitchFamily="34" charset="-122"/>
              </a:rPr>
              <a:t>文档的，但是它同样适用于</a:t>
            </a:r>
            <a:r>
              <a:rPr lang="en-US" altLang="zh-CN" sz="1600">
                <a:solidFill>
                  <a:schemeClr val="accent5">
                    <a:lumMod val="75000"/>
                  </a:schemeClr>
                </a:solidFill>
                <a:latin typeface="微软雅黑" pitchFamily="34" charset="-122"/>
                <a:ea typeface="微软雅黑" pitchFamily="34" charset="-122"/>
              </a:rPr>
              <a:t>HTML</a:t>
            </a:r>
            <a:r>
              <a:rPr lang="zh-CN" altLang="en-US" sz="1600">
                <a:solidFill>
                  <a:schemeClr val="accent5">
                    <a:lumMod val="75000"/>
                  </a:schemeClr>
                </a:solidFill>
                <a:latin typeface="微软雅黑" pitchFamily="34" charset="-122"/>
                <a:ea typeface="微软雅黑" pitchFamily="34" charset="-122"/>
              </a:rPr>
              <a:t>文档的搜索</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XPath</a:t>
            </a:r>
            <a:r>
              <a:rPr lang="zh-CN" altLang="en-US" sz="1600" smtClean="0">
                <a:solidFill>
                  <a:schemeClr val="accent5">
                    <a:lumMod val="75000"/>
                  </a:schemeClr>
                </a:solidFill>
                <a:latin typeface="微软雅黑" pitchFamily="34" charset="-122"/>
                <a:ea typeface="微软雅黑" pitchFamily="34" charset="-122"/>
              </a:rPr>
              <a:t>它</a:t>
            </a:r>
            <a:r>
              <a:rPr lang="zh-CN" altLang="en-US" sz="1600">
                <a:solidFill>
                  <a:schemeClr val="accent5">
                    <a:lumMod val="75000"/>
                  </a:schemeClr>
                </a:solidFill>
                <a:latin typeface="微软雅黑" pitchFamily="34" charset="-122"/>
                <a:ea typeface="微软雅黑" pitchFamily="34" charset="-122"/>
              </a:rPr>
              <a:t>提供了非常简洁明了的路径选择</a:t>
            </a:r>
            <a:r>
              <a:rPr lang="zh-CN" altLang="en-US" sz="1600" smtClean="0">
                <a:solidFill>
                  <a:schemeClr val="accent5">
                    <a:lumMod val="75000"/>
                  </a:schemeClr>
                </a:solidFill>
                <a:latin typeface="微软雅黑" pitchFamily="34" charset="-122"/>
                <a:ea typeface="微软雅黑" pitchFamily="34" charset="-122"/>
              </a:rPr>
              <a:t>表达式，</a:t>
            </a:r>
            <a:r>
              <a:rPr lang="zh-CN" altLang="en-US" sz="1600">
                <a:solidFill>
                  <a:schemeClr val="accent5">
                    <a:lumMod val="75000"/>
                  </a:schemeClr>
                </a:solidFill>
                <a:latin typeface="微软雅黑" pitchFamily="34" charset="-122"/>
                <a:ea typeface="微软雅黑" pitchFamily="34" charset="-122"/>
              </a:rPr>
              <a:t>用于字符串、数值、时间的匹配以及节点、序列的处理等</a:t>
            </a:r>
            <a:r>
              <a:rPr lang="zh-CN" altLang="en-US" sz="1600" smtClean="0">
                <a:solidFill>
                  <a:schemeClr val="accent5">
                    <a:lumMod val="75000"/>
                  </a:schemeClr>
                </a:solidFill>
                <a:latin typeface="微软雅黑" pitchFamily="34" charset="-122"/>
                <a:ea typeface="微软雅黑" pitchFamily="34" charset="-122"/>
              </a:rPr>
              <a:t>。</a:t>
            </a:r>
            <a:endParaRPr lang="zh-CN" altLang="en-US" sz="1600">
              <a:solidFill>
                <a:schemeClr val="accent5">
                  <a:lumMod val="75000"/>
                </a:schemeClr>
              </a:solidFill>
              <a:latin typeface="微软雅黑" pitchFamily="34" charset="-122"/>
              <a:ea typeface="微软雅黑" pitchFamily="34" charset="-122"/>
            </a:endParaRPr>
          </a:p>
          <a:p>
            <a:pPr indent="342900" latinLnBrk="0">
              <a:lnSpc>
                <a:spcPct val="150000"/>
              </a:lnSpc>
            </a:pPr>
            <a:r>
              <a:rPr lang="en-US" altLang="zh-CN" sz="1600">
                <a:solidFill>
                  <a:schemeClr val="accent5">
                    <a:lumMod val="75000"/>
                  </a:schemeClr>
                </a:solidFill>
                <a:latin typeface="微软雅黑" pitchFamily="34" charset="-122"/>
                <a:ea typeface="微软雅黑" pitchFamily="34" charset="-122"/>
              </a:rPr>
              <a:t>XPath</a:t>
            </a:r>
            <a:r>
              <a:rPr lang="zh-CN" altLang="en-US" sz="1600">
                <a:solidFill>
                  <a:schemeClr val="accent5">
                    <a:lumMod val="75000"/>
                  </a:schemeClr>
                </a:solidFill>
                <a:latin typeface="微软雅黑" pitchFamily="34" charset="-122"/>
                <a:ea typeface="微软雅黑" pitchFamily="34" charset="-122"/>
              </a:rPr>
              <a:t>于</a:t>
            </a:r>
            <a:r>
              <a:rPr lang="en-US" altLang="zh-CN" sz="1600">
                <a:solidFill>
                  <a:schemeClr val="accent5">
                    <a:lumMod val="75000"/>
                  </a:schemeClr>
                </a:solidFill>
                <a:latin typeface="微软雅黑" pitchFamily="34" charset="-122"/>
                <a:ea typeface="微软雅黑" pitchFamily="34" charset="-122"/>
              </a:rPr>
              <a:t>1999</a:t>
            </a:r>
            <a:r>
              <a:rPr lang="zh-CN" altLang="en-US" sz="1600">
                <a:solidFill>
                  <a:schemeClr val="accent5">
                    <a:lumMod val="75000"/>
                  </a:schemeClr>
                </a:solidFill>
                <a:latin typeface="微软雅黑" pitchFamily="34" charset="-122"/>
                <a:ea typeface="微软雅黑" pitchFamily="34" charset="-122"/>
              </a:rPr>
              <a:t>年</a:t>
            </a:r>
            <a:r>
              <a:rPr lang="en-US" altLang="zh-CN" sz="1600">
                <a:solidFill>
                  <a:schemeClr val="accent5">
                    <a:lumMod val="75000"/>
                  </a:schemeClr>
                </a:solidFill>
                <a:latin typeface="微软雅黑" pitchFamily="34" charset="-122"/>
                <a:ea typeface="微软雅黑" pitchFamily="34" charset="-122"/>
              </a:rPr>
              <a:t>11</a:t>
            </a:r>
            <a:r>
              <a:rPr lang="zh-CN" altLang="en-US" sz="1600">
                <a:solidFill>
                  <a:schemeClr val="accent5">
                    <a:lumMod val="75000"/>
                  </a:schemeClr>
                </a:solidFill>
                <a:latin typeface="微软雅黑" pitchFamily="34" charset="-122"/>
                <a:ea typeface="微软雅黑" pitchFamily="34" charset="-122"/>
              </a:rPr>
              <a:t>月</a:t>
            </a:r>
            <a:r>
              <a:rPr lang="en-US" altLang="zh-CN" sz="1600">
                <a:solidFill>
                  <a:schemeClr val="accent5">
                    <a:lumMod val="75000"/>
                  </a:schemeClr>
                </a:solidFill>
                <a:latin typeface="微软雅黑" pitchFamily="34" charset="-122"/>
                <a:ea typeface="微软雅黑" pitchFamily="34" charset="-122"/>
              </a:rPr>
              <a:t>16</a:t>
            </a:r>
            <a:r>
              <a:rPr lang="zh-CN" altLang="en-US" sz="1600">
                <a:solidFill>
                  <a:schemeClr val="accent5">
                    <a:lumMod val="75000"/>
                  </a:schemeClr>
                </a:solidFill>
                <a:latin typeface="微软雅黑" pitchFamily="34" charset="-122"/>
                <a:ea typeface="微软雅黑" pitchFamily="34" charset="-122"/>
              </a:rPr>
              <a:t>日成为</a:t>
            </a:r>
            <a:r>
              <a:rPr lang="en-US" altLang="zh-CN" sz="1600">
                <a:solidFill>
                  <a:schemeClr val="accent5">
                    <a:lumMod val="75000"/>
                  </a:schemeClr>
                </a:solidFill>
                <a:latin typeface="微软雅黑" pitchFamily="34" charset="-122"/>
                <a:ea typeface="微软雅黑" pitchFamily="34" charset="-122"/>
              </a:rPr>
              <a:t>W3C</a:t>
            </a:r>
            <a:r>
              <a:rPr lang="zh-CN" altLang="en-US" sz="1600">
                <a:solidFill>
                  <a:schemeClr val="accent5">
                    <a:lumMod val="75000"/>
                  </a:schemeClr>
                </a:solidFill>
                <a:latin typeface="微软雅黑" pitchFamily="34" charset="-122"/>
                <a:ea typeface="微软雅黑" pitchFamily="34" charset="-122"/>
              </a:rPr>
              <a:t>标准，它被设计为供</a:t>
            </a:r>
            <a:r>
              <a:rPr lang="en-US" altLang="zh-CN" sz="1600">
                <a:solidFill>
                  <a:schemeClr val="accent5">
                    <a:lumMod val="75000"/>
                  </a:schemeClr>
                </a:solidFill>
                <a:latin typeface="微软雅黑" pitchFamily="34" charset="-122"/>
                <a:ea typeface="微软雅黑" pitchFamily="34" charset="-122"/>
              </a:rPr>
              <a:t>XSLT</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XPointer</a:t>
            </a:r>
            <a:r>
              <a:rPr lang="zh-CN" altLang="en-US" sz="1600">
                <a:solidFill>
                  <a:schemeClr val="accent5">
                    <a:lumMod val="75000"/>
                  </a:schemeClr>
                </a:solidFill>
                <a:latin typeface="微软雅黑" pitchFamily="34" charset="-122"/>
                <a:ea typeface="微软雅黑" pitchFamily="34" charset="-122"/>
              </a:rPr>
              <a:t>以及其他</a:t>
            </a:r>
            <a:r>
              <a:rPr lang="en-US" altLang="zh-CN" sz="1600">
                <a:solidFill>
                  <a:schemeClr val="accent5">
                    <a:lumMod val="75000"/>
                  </a:schemeClr>
                </a:solidFill>
                <a:latin typeface="微软雅黑" pitchFamily="34" charset="-122"/>
                <a:ea typeface="微软雅黑" pitchFamily="34" charset="-122"/>
              </a:rPr>
              <a:t>XML</a:t>
            </a:r>
            <a:r>
              <a:rPr lang="zh-CN" altLang="en-US" sz="1600">
                <a:solidFill>
                  <a:schemeClr val="accent5">
                    <a:lumMod val="75000"/>
                  </a:schemeClr>
                </a:solidFill>
                <a:latin typeface="微软雅黑" pitchFamily="34" charset="-122"/>
                <a:ea typeface="微软雅黑" pitchFamily="34" charset="-122"/>
              </a:rPr>
              <a:t>解析软件使用</a:t>
            </a:r>
            <a:r>
              <a:rPr lang="zh-CN" altLang="en-US" sz="1600" smtClean="0">
                <a:solidFill>
                  <a:schemeClr val="accent5">
                    <a:lumMod val="75000"/>
                  </a:schemeClr>
                </a:solidFill>
                <a:latin typeface="微软雅黑" pitchFamily="34" charset="-122"/>
                <a:ea typeface="微软雅黑" pitchFamily="34" charset="-122"/>
              </a:rPr>
              <a:t>，官方</a:t>
            </a:r>
            <a:r>
              <a:rPr lang="zh-CN" altLang="en-US" sz="1600">
                <a:solidFill>
                  <a:schemeClr val="accent5">
                    <a:lumMod val="75000"/>
                  </a:schemeClr>
                </a:solidFill>
                <a:latin typeface="微软雅黑" pitchFamily="34" charset="-122"/>
                <a:ea typeface="微软雅黑" pitchFamily="34" charset="-122"/>
              </a:rPr>
              <a:t>网站：</a:t>
            </a:r>
            <a:r>
              <a:rPr lang="en-US" altLang="zh-CN" sz="1600">
                <a:solidFill>
                  <a:schemeClr val="accent5">
                    <a:lumMod val="75000"/>
                  </a:schemeClr>
                </a:solidFill>
                <a:latin typeface="微软雅黑" pitchFamily="34" charset="-122"/>
                <a:ea typeface="微软雅黑" pitchFamily="34" charset="-122"/>
              </a:rPr>
              <a:t>https://www.w3.org/TR/xpath/</a:t>
            </a:r>
            <a:r>
              <a:rPr lang="zh-CN" altLang="en-US" sz="160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25670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970318"/>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使用</a:t>
            </a:r>
            <a:r>
              <a:rPr lang="en-US" altLang="zh-CN" b="1">
                <a:solidFill>
                  <a:schemeClr val="accent5">
                    <a:lumMod val="50000"/>
                  </a:schemeClr>
                </a:solidFill>
                <a:latin typeface="微软雅黑" pitchFamily="34" charset="-122"/>
                <a:ea typeface="微软雅黑" pitchFamily="34" charset="-122"/>
              </a:rPr>
              <a:t>VSCode</a:t>
            </a:r>
            <a:r>
              <a:rPr lang="zh-CN" altLang="en-US" b="1" smtClean="0">
                <a:solidFill>
                  <a:schemeClr val="accent5">
                    <a:lumMod val="50000"/>
                  </a:schemeClr>
                </a:solidFill>
                <a:latin typeface="微软雅黑" pitchFamily="34" charset="-122"/>
                <a:ea typeface="微软雅黑" pitchFamily="34" charset="-122"/>
              </a:rPr>
              <a:t>进行</a:t>
            </a:r>
            <a:r>
              <a:rPr lang="en-US" altLang="zh-CN" b="1">
                <a:solidFill>
                  <a:schemeClr val="accent5">
                    <a:lumMod val="50000"/>
                  </a:schemeClr>
                </a:solidFill>
                <a:latin typeface="微软雅黑" pitchFamily="34" charset="-122"/>
                <a:ea typeface="微软雅黑" pitchFamily="34" charset="-122"/>
              </a:rPr>
              <a:t>Python</a:t>
            </a:r>
            <a:r>
              <a:rPr lang="zh-CN" altLang="en-US" b="1" smtClean="0">
                <a:solidFill>
                  <a:schemeClr val="accent5">
                    <a:lumMod val="50000"/>
                  </a:schemeClr>
                </a:solidFill>
                <a:latin typeface="微软雅黑" pitchFamily="34" charset="-122"/>
                <a:ea typeface="微软雅黑" pitchFamily="34" charset="-122"/>
              </a:rPr>
              <a:t>开发</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Visual </a:t>
            </a:r>
            <a:r>
              <a:rPr lang="en-US" altLang="zh-CN" sz="1600">
                <a:solidFill>
                  <a:schemeClr val="accent5">
                    <a:lumMod val="75000"/>
                  </a:schemeClr>
                </a:solidFill>
                <a:latin typeface="微软雅黑" pitchFamily="34" charset="-122"/>
                <a:ea typeface="微软雅黑" pitchFamily="34" charset="-122"/>
              </a:rPr>
              <a:t>Studio </a:t>
            </a:r>
            <a:r>
              <a:rPr lang="en-US" altLang="zh-CN" sz="1600" smtClean="0">
                <a:solidFill>
                  <a:schemeClr val="accent5">
                    <a:lumMod val="75000"/>
                  </a:schemeClr>
                </a:solidFill>
                <a:latin typeface="微软雅黑" pitchFamily="34" charset="-122"/>
                <a:ea typeface="微软雅黑" pitchFamily="34" charset="-122"/>
              </a:rPr>
              <a:t>Code</a:t>
            </a:r>
            <a:r>
              <a:rPr lang="zh-CN" altLang="en-US" sz="1600" smtClean="0">
                <a:solidFill>
                  <a:schemeClr val="accent5">
                    <a:lumMod val="75000"/>
                  </a:schemeClr>
                </a:solidFill>
                <a:latin typeface="微软雅黑" pitchFamily="34" charset="-122"/>
                <a:ea typeface="微软雅黑" pitchFamily="34" charset="-122"/>
              </a:rPr>
              <a:t>是</a:t>
            </a:r>
            <a:r>
              <a:rPr lang="en-US" altLang="zh-CN" sz="1600">
                <a:solidFill>
                  <a:schemeClr val="accent5">
                    <a:lumMod val="75000"/>
                  </a:schemeClr>
                </a:solidFill>
                <a:latin typeface="微软雅黑" pitchFamily="34" charset="-122"/>
                <a:ea typeface="微软雅黑" pitchFamily="34" charset="-122"/>
              </a:rPr>
              <a:t>Microsoft</a:t>
            </a:r>
            <a:r>
              <a:rPr lang="zh-CN" altLang="en-US" sz="1600">
                <a:solidFill>
                  <a:schemeClr val="accent5">
                    <a:lumMod val="75000"/>
                  </a:schemeClr>
                </a:solidFill>
                <a:latin typeface="微软雅黑" pitchFamily="34" charset="-122"/>
                <a:ea typeface="微软雅黑" pitchFamily="34" charset="-122"/>
              </a:rPr>
              <a:t>为</a:t>
            </a:r>
            <a:r>
              <a:rPr lang="en-US" altLang="zh-CN" sz="1600">
                <a:solidFill>
                  <a:schemeClr val="accent5">
                    <a:lumMod val="75000"/>
                  </a:schemeClr>
                </a:solidFill>
                <a:latin typeface="微软雅黑" pitchFamily="34" charset="-122"/>
                <a:ea typeface="微软雅黑" pitchFamily="34" charset="-122"/>
              </a:rPr>
              <a:t>Windows</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Linux</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macOS</a:t>
            </a:r>
            <a:r>
              <a:rPr lang="zh-CN" altLang="en-US" sz="1600">
                <a:solidFill>
                  <a:schemeClr val="accent5">
                    <a:lumMod val="75000"/>
                  </a:schemeClr>
                </a:solidFill>
                <a:latin typeface="微软雅黑" pitchFamily="34" charset="-122"/>
                <a:ea typeface="微软雅黑" pitchFamily="34" charset="-122"/>
              </a:rPr>
              <a:t>开发的免费源代码编辑器。功能</a:t>
            </a:r>
            <a:r>
              <a:rPr lang="zh-CN" altLang="en-US" sz="1600" smtClean="0">
                <a:solidFill>
                  <a:schemeClr val="accent5">
                    <a:lumMod val="75000"/>
                  </a:schemeClr>
                </a:solidFill>
                <a:latin typeface="微软雅黑" pitchFamily="34" charset="-122"/>
                <a:ea typeface="微软雅黑" pitchFamily="34" charset="-122"/>
              </a:rPr>
              <a:t>包括代码调试、语法突出显示、智能</a:t>
            </a:r>
            <a:r>
              <a:rPr lang="zh-CN" altLang="en-US" sz="1600">
                <a:solidFill>
                  <a:schemeClr val="accent5">
                    <a:lumMod val="75000"/>
                  </a:schemeClr>
                </a:solidFill>
                <a:latin typeface="微软雅黑" pitchFamily="34" charset="-122"/>
                <a:ea typeface="微软雅黑" pitchFamily="34" charset="-122"/>
              </a:rPr>
              <a:t>代码</a:t>
            </a:r>
            <a:r>
              <a:rPr lang="zh-CN" altLang="en-US" sz="1600" smtClean="0">
                <a:solidFill>
                  <a:schemeClr val="accent5">
                    <a:lumMod val="75000"/>
                  </a:schemeClr>
                </a:solidFill>
                <a:latin typeface="微软雅黑" pitchFamily="34" charset="-122"/>
                <a:ea typeface="微软雅黑" pitchFamily="34" charset="-122"/>
              </a:rPr>
              <a:t>完成、代码</a:t>
            </a:r>
            <a:r>
              <a:rPr lang="zh-CN" altLang="en-US" sz="1600">
                <a:solidFill>
                  <a:schemeClr val="accent5">
                    <a:lumMod val="75000"/>
                  </a:schemeClr>
                </a:solidFill>
                <a:latin typeface="微软雅黑" pitchFamily="34" charset="-122"/>
                <a:ea typeface="微软雅黑" pitchFamily="34" charset="-122"/>
              </a:rPr>
              <a:t>重构和嵌入式</a:t>
            </a:r>
            <a:r>
              <a:rPr lang="en-US" altLang="zh-CN" sz="1600">
                <a:solidFill>
                  <a:schemeClr val="accent5">
                    <a:lumMod val="75000"/>
                  </a:schemeClr>
                </a:solidFill>
                <a:latin typeface="微软雅黑" pitchFamily="34" charset="-122"/>
                <a:ea typeface="微软雅黑" pitchFamily="34" charset="-122"/>
              </a:rPr>
              <a:t>Git</a:t>
            </a:r>
            <a:r>
              <a:rPr lang="zh-CN" altLang="en-US" sz="1600">
                <a:solidFill>
                  <a:schemeClr val="accent5">
                    <a:lumMod val="75000"/>
                  </a:schemeClr>
                </a:solidFill>
                <a:latin typeface="微软雅黑" pitchFamily="34" charset="-122"/>
                <a:ea typeface="微软雅黑" pitchFamily="34" charset="-122"/>
              </a:rPr>
              <a:t>的支持。 用户可以更改主题，键盘快捷键，首选项，并安装添加了其他功能的扩展</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zh-CN" altLang="en-US" sz="160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a:solidFill>
                  <a:schemeClr val="accent5">
                    <a:lumMod val="75000"/>
                  </a:schemeClr>
                </a:solidFill>
                <a:latin typeface="微软雅黑" pitchFamily="34" charset="-122"/>
                <a:ea typeface="微软雅黑" pitchFamily="34" charset="-122"/>
              </a:rPr>
              <a:t>Visual Studio Code</a:t>
            </a:r>
            <a:r>
              <a:rPr lang="zh-CN" altLang="en-US" sz="1600">
                <a:solidFill>
                  <a:schemeClr val="accent5">
                    <a:lumMod val="75000"/>
                  </a:schemeClr>
                </a:solidFill>
                <a:latin typeface="微软雅黑" pitchFamily="34" charset="-122"/>
                <a:ea typeface="微软雅黑" pitchFamily="34" charset="-122"/>
              </a:rPr>
              <a:t>的源代码来自</a:t>
            </a:r>
            <a:r>
              <a:rPr lang="en-US" altLang="zh-CN" sz="1600">
                <a:solidFill>
                  <a:schemeClr val="accent5">
                    <a:lumMod val="75000"/>
                  </a:schemeClr>
                </a:solidFill>
                <a:latin typeface="微软雅黑" pitchFamily="34" charset="-122"/>
                <a:ea typeface="微软雅黑" pitchFamily="34" charset="-122"/>
              </a:rPr>
              <a:t>Microsoft</a:t>
            </a:r>
            <a:r>
              <a:rPr lang="zh-CN" altLang="en-US" sz="1600">
                <a:solidFill>
                  <a:schemeClr val="accent5">
                    <a:lumMod val="75000"/>
                  </a:schemeClr>
                </a:solidFill>
                <a:latin typeface="微软雅黑" pitchFamily="34" charset="-122"/>
                <a:ea typeface="微软雅黑" pitchFamily="34" charset="-122"/>
              </a:rPr>
              <a:t>的免费开放源代码软件</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项目，该项目是在许可的</a:t>
            </a:r>
            <a:r>
              <a:rPr lang="en-US" altLang="zh-CN" sz="1600">
                <a:solidFill>
                  <a:schemeClr val="accent5">
                    <a:lumMod val="75000"/>
                  </a:schemeClr>
                </a:solidFill>
                <a:latin typeface="微软雅黑" pitchFamily="34" charset="-122"/>
                <a:ea typeface="微软雅黑" pitchFamily="34" charset="-122"/>
              </a:rPr>
              <a:t>Expat</a:t>
            </a:r>
            <a:r>
              <a:rPr lang="zh-CN" altLang="en-US" sz="1600">
                <a:solidFill>
                  <a:schemeClr val="accent5">
                    <a:lumMod val="75000"/>
                  </a:schemeClr>
                </a:solidFill>
                <a:latin typeface="微软雅黑" pitchFamily="34" charset="-122"/>
                <a:ea typeface="微软雅黑" pitchFamily="34" charset="-122"/>
              </a:rPr>
              <a:t>下发布的，但已编译的二进制文件是免费的，可用于任何用途</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VSCode</a:t>
            </a:r>
            <a:r>
              <a:rPr lang="zh-CN" altLang="en-US" sz="1600" smtClean="0">
                <a:solidFill>
                  <a:schemeClr val="accent5">
                    <a:lumMod val="75000"/>
                  </a:schemeClr>
                </a:solidFill>
                <a:latin typeface="微软雅黑" pitchFamily="34" charset="-122"/>
                <a:ea typeface="微软雅黑" pitchFamily="34" charset="-122"/>
              </a:rPr>
              <a:t>社区有很多优秀的插件，从而扩展了对多种开发语言的支持。这里主要介绍下其对</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开发环境的配置（</a:t>
            </a:r>
            <a:r>
              <a:rPr lang="zh-CN" altLang="en-US" sz="1600">
                <a:solidFill>
                  <a:schemeClr val="accent5">
                    <a:lumMod val="75000"/>
                  </a:schemeClr>
                </a:solidFill>
                <a:latin typeface="微软雅黑" pitchFamily="34" charset="-122"/>
                <a:ea typeface="微软雅黑" pitchFamily="34" charset="-122"/>
              </a:rPr>
              <a:t>默认大家已经安装好</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环境</a:t>
            </a:r>
            <a:r>
              <a:rPr lang="zh-CN" altLang="en-US" sz="1600" smtClean="0">
                <a:solidFill>
                  <a:schemeClr val="accent5">
                    <a:lumMod val="75000"/>
                  </a:schemeClr>
                </a:solidFill>
                <a:latin typeface="微软雅黑" pitchFamily="34" charset="-122"/>
                <a:ea typeface="微软雅黑" pitchFamily="34" charset="-122"/>
              </a:rPr>
              <a:t>），主要有五个步骤：</a:t>
            </a:r>
            <a:endParaRPr lang="zh-CN" altLang="en-US"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39761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015663"/>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XPath</a:t>
            </a:r>
            <a:r>
              <a:rPr lang="zh-CN" altLang="en-US" b="1" smtClean="0">
                <a:solidFill>
                  <a:schemeClr val="accent5">
                    <a:lumMod val="50000"/>
                  </a:schemeClr>
                </a:solidFill>
                <a:latin typeface="微软雅黑" pitchFamily="34" charset="-122"/>
                <a:ea typeface="微软雅黑" pitchFamily="34" charset="-122"/>
              </a:rPr>
              <a:t>解析库的使用</a:t>
            </a: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下面介绍几种常用的规则：</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915" y="2102257"/>
            <a:ext cx="5766914" cy="2948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374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754326"/>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XPath</a:t>
            </a:r>
            <a:r>
              <a:rPr lang="zh-CN" altLang="en-US" b="1" smtClean="0">
                <a:solidFill>
                  <a:schemeClr val="accent5">
                    <a:lumMod val="50000"/>
                  </a:schemeClr>
                </a:solidFill>
                <a:latin typeface="微软雅黑" pitchFamily="34" charset="-122"/>
                <a:ea typeface="微软雅黑" pitchFamily="34" charset="-122"/>
              </a:rPr>
              <a:t>解析库的使用</a:t>
            </a: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的</a:t>
            </a:r>
            <a:r>
              <a:rPr lang="en-US" altLang="zh-CN" sz="1600" smtClean="0">
                <a:solidFill>
                  <a:schemeClr val="accent5">
                    <a:lumMod val="75000"/>
                  </a:schemeClr>
                </a:solidFill>
                <a:latin typeface="微软雅黑" pitchFamily="34" charset="-122"/>
                <a:ea typeface="微软雅黑" pitchFamily="34" charset="-122"/>
              </a:rPr>
              <a:t>lxml</a:t>
            </a:r>
            <a:r>
              <a:rPr lang="zh-CN" altLang="en-US" sz="1600" smtClean="0">
                <a:solidFill>
                  <a:schemeClr val="accent5">
                    <a:lumMod val="75000"/>
                  </a:schemeClr>
                </a:solidFill>
                <a:latin typeface="微软雅黑" pitchFamily="34" charset="-122"/>
                <a:ea typeface="微软雅黑" pitchFamily="34" charset="-122"/>
              </a:rPr>
              <a:t>库对</a:t>
            </a:r>
            <a:r>
              <a:rPr lang="en-US" altLang="zh-CN" sz="1600" smtClean="0">
                <a:solidFill>
                  <a:schemeClr val="accent5">
                    <a:lumMod val="75000"/>
                  </a:schemeClr>
                </a:solidFill>
                <a:latin typeface="微软雅黑" pitchFamily="34" charset="-122"/>
                <a:ea typeface="微软雅黑" pitchFamily="34" charset="-122"/>
              </a:rPr>
              <a:t>XPath</a:t>
            </a:r>
            <a:r>
              <a:rPr lang="zh-CN" altLang="en-US" sz="1600" smtClean="0">
                <a:solidFill>
                  <a:schemeClr val="accent5">
                    <a:lumMod val="75000"/>
                  </a:schemeClr>
                </a:solidFill>
                <a:latin typeface="微软雅黑" pitchFamily="34" charset="-122"/>
                <a:ea typeface="微软雅黑" pitchFamily="34" charset="-122"/>
              </a:rPr>
              <a:t>进行了实现，因此可用于</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a:solidFill>
                  <a:schemeClr val="accent5">
                    <a:lumMod val="75000"/>
                  </a:schemeClr>
                </a:solidFill>
                <a:latin typeface="微软雅黑" pitchFamily="34" charset="-122"/>
                <a:ea typeface="微软雅黑" pitchFamily="34" charset="-122"/>
              </a:rPr>
              <a:t>的解析。下面代码</a:t>
            </a:r>
            <a:r>
              <a:rPr lang="zh-CN" altLang="en-US" sz="1600" smtClean="0">
                <a:solidFill>
                  <a:schemeClr val="accent5">
                    <a:lumMod val="75000"/>
                  </a:schemeClr>
                </a:solidFill>
                <a:latin typeface="微软雅黑" pitchFamily="34" charset="-122"/>
                <a:ea typeface="微软雅黑" pitchFamily="34" charset="-122"/>
              </a:rPr>
              <a:t>演示使用</a:t>
            </a:r>
            <a:r>
              <a:rPr lang="en-US" altLang="zh-CN" sz="1600">
                <a:solidFill>
                  <a:schemeClr val="accent5">
                    <a:lumMod val="75000"/>
                  </a:schemeClr>
                </a:solidFill>
                <a:latin typeface="微软雅黑" pitchFamily="34" charset="-122"/>
                <a:ea typeface="微软雅黑" pitchFamily="34" charset="-122"/>
              </a:rPr>
              <a:t>lxml</a:t>
            </a:r>
            <a:r>
              <a:rPr lang="zh-CN" altLang="en-US" sz="1600">
                <a:solidFill>
                  <a:schemeClr val="accent5">
                    <a:lumMod val="75000"/>
                  </a:schemeClr>
                </a:solidFill>
                <a:latin typeface="微软雅黑" pitchFamily="34" charset="-122"/>
                <a:ea typeface="微软雅黑" pitchFamily="34" charset="-122"/>
              </a:rPr>
              <a:t>中的</a:t>
            </a:r>
            <a:r>
              <a:rPr lang="en-US" altLang="zh-CN" sz="1600">
                <a:solidFill>
                  <a:schemeClr val="accent5">
                    <a:lumMod val="75000"/>
                  </a:schemeClr>
                </a:solidFill>
                <a:latin typeface="微软雅黑" pitchFamily="34" charset="-122"/>
                <a:ea typeface="微软雅黑" pitchFamily="34" charset="-122"/>
              </a:rPr>
              <a:t>etree.HTML</a:t>
            </a:r>
            <a:r>
              <a:rPr lang="zh-CN" altLang="en-US" sz="1600">
                <a:solidFill>
                  <a:schemeClr val="accent5">
                    <a:lumMod val="75000"/>
                  </a:schemeClr>
                </a:solidFill>
                <a:latin typeface="微软雅黑" pitchFamily="34" charset="-122"/>
                <a:ea typeface="微软雅黑" pitchFamily="34" charset="-122"/>
              </a:rPr>
              <a:t>函数将</a:t>
            </a:r>
            <a:r>
              <a:rPr lang="en-US" altLang="zh-CN" sz="1600">
                <a:solidFill>
                  <a:schemeClr val="accent5">
                    <a:lumMod val="75000"/>
                  </a:schemeClr>
                </a:solidFill>
                <a:latin typeface="微软雅黑" pitchFamily="34" charset="-122"/>
                <a:ea typeface="微软雅黑" pitchFamily="34" charset="-122"/>
              </a:rPr>
              <a:t>HTML</a:t>
            </a:r>
            <a:r>
              <a:rPr lang="zh-CN" altLang="en-US" sz="1600">
                <a:solidFill>
                  <a:schemeClr val="accent5">
                    <a:lumMod val="75000"/>
                  </a:schemeClr>
                </a:solidFill>
                <a:latin typeface="微软雅黑" pitchFamily="34" charset="-122"/>
                <a:ea typeface="微软雅黑" pitchFamily="34" charset="-122"/>
              </a:rPr>
              <a:t>文本转成</a:t>
            </a:r>
            <a:r>
              <a:rPr lang="en-US" altLang="zh-CN" sz="1600">
                <a:solidFill>
                  <a:schemeClr val="accent5">
                    <a:lumMod val="75000"/>
                  </a:schemeClr>
                </a:solidFill>
                <a:latin typeface="微软雅黑" pitchFamily="34" charset="-122"/>
                <a:ea typeface="微软雅黑" pitchFamily="34" charset="-122"/>
              </a:rPr>
              <a:t>XPath</a:t>
            </a:r>
            <a:r>
              <a:rPr lang="zh-CN" altLang="en-US" sz="1600">
                <a:solidFill>
                  <a:schemeClr val="accent5">
                    <a:lumMod val="75000"/>
                  </a:schemeClr>
                </a:solidFill>
                <a:latin typeface="微软雅黑" pitchFamily="34" charset="-122"/>
                <a:ea typeface="微软雅黑" pitchFamily="34" charset="-122"/>
              </a:rPr>
              <a:t>对象，</a:t>
            </a:r>
            <a:r>
              <a:rPr lang="en-US" altLang="zh-CN" sz="1600">
                <a:solidFill>
                  <a:schemeClr val="accent5">
                    <a:lumMod val="75000"/>
                  </a:schemeClr>
                </a:solidFill>
                <a:latin typeface="微软雅黑" pitchFamily="34" charset="-122"/>
                <a:ea typeface="微软雅黑" pitchFamily="34" charset="-122"/>
              </a:rPr>
              <a:t>XPath</a:t>
            </a:r>
            <a:r>
              <a:rPr lang="zh-CN" altLang="en-US" sz="1600">
                <a:solidFill>
                  <a:schemeClr val="accent5">
                    <a:lumMod val="75000"/>
                  </a:schemeClr>
                </a:solidFill>
                <a:latin typeface="微软雅黑" pitchFamily="34" charset="-122"/>
                <a:ea typeface="微软雅黑" pitchFamily="34" charset="-122"/>
              </a:rPr>
              <a:t>对象会自动对</a:t>
            </a:r>
            <a:r>
              <a:rPr lang="en-US" altLang="zh-CN" sz="1600">
                <a:solidFill>
                  <a:schemeClr val="accent5">
                    <a:lumMod val="75000"/>
                  </a:schemeClr>
                </a:solidFill>
                <a:latin typeface="微软雅黑" pitchFamily="34" charset="-122"/>
                <a:ea typeface="微软雅黑" pitchFamily="34" charset="-122"/>
              </a:rPr>
              <a:t>HTML</a:t>
            </a:r>
            <a:r>
              <a:rPr lang="zh-CN" altLang="en-US" sz="1600">
                <a:solidFill>
                  <a:schemeClr val="accent5">
                    <a:lumMod val="75000"/>
                  </a:schemeClr>
                </a:solidFill>
                <a:latin typeface="微软雅黑" pitchFamily="34" charset="-122"/>
                <a:ea typeface="微软雅黑" pitchFamily="34" charset="-122"/>
              </a:rPr>
              <a:t>文本中没有闭合的标签进行</a:t>
            </a:r>
            <a:r>
              <a:rPr lang="zh-CN" altLang="en-US" sz="1600" smtClean="0">
                <a:solidFill>
                  <a:schemeClr val="accent5">
                    <a:lumMod val="75000"/>
                  </a:schemeClr>
                </a:solidFill>
                <a:latin typeface="微软雅黑" pitchFamily="34" charset="-122"/>
                <a:ea typeface="微软雅黑" pitchFamily="34" charset="-122"/>
              </a:rPr>
              <a:t>修正。</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20033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562783"/>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XPath</a:t>
            </a:r>
            <a:r>
              <a:rPr lang="zh-CN" altLang="en-US" b="1" smtClean="0">
                <a:solidFill>
                  <a:schemeClr val="accent5">
                    <a:lumMod val="50000"/>
                  </a:schemeClr>
                </a:solidFill>
                <a:latin typeface="微软雅黑" pitchFamily="34" charset="-122"/>
                <a:ea typeface="微软雅黑" pitchFamily="34" charset="-122"/>
              </a:rPr>
              <a:t>解析库的使用</a:t>
            </a: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845233"/>
            <a:ext cx="5039072" cy="550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4770" y="1477415"/>
            <a:ext cx="485775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0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1026"/>
                                        </p:tgtEl>
                                        <p:attrNameLst>
                                          <p:attrName>ppt_w</p:attrName>
                                        </p:attrNameLst>
                                      </p:cBhvr>
                                      <p:tavLst>
                                        <p:tav tm="0">
                                          <p:val>
                                            <p:strVal val="ppt_w"/>
                                          </p:val>
                                        </p:tav>
                                        <p:tav tm="100000">
                                          <p:val>
                                            <p:fltVal val="0"/>
                                          </p:val>
                                        </p:tav>
                                      </p:tavLst>
                                    </p:anim>
                                    <p:anim calcmode="lin" valueType="num">
                                      <p:cBhvr>
                                        <p:cTn id="14" dur="500"/>
                                        <p:tgtEl>
                                          <p:spTgt spid="1026"/>
                                        </p:tgtEl>
                                        <p:attrNameLst>
                                          <p:attrName>ppt_h</p:attrName>
                                        </p:attrNameLst>
                                      </p:cBhvr>
                                      <p:tavLst>
                                        <p:tav tm="0">
                                          <p:val>
                                            <p:strVal val="ppt_h"/>
                                          </p:val>
                                        </p:tav>
                                        <p:tav tm="100000">
                                          <p:val>
                                            <p:fltVal val="0"/>
                                          </p:val>
                                        </p:tav>
                                      </p:tavLst>
                                    </p:anim>
                                    <p:animEffect transition="out" filter="fade">
                                      <p:cBhvr>
                                        <p:cTn id="15" dur="500"/>
                                        <p:tgtEl>
                                          <p:spTgt spid="1026"/>
                                        </p:tgtEl>
                                      </p:cBhvr>
                                    </p:animEffect>
                                    <p:set>
                                      <p:cBhvr>
                                        <p:cTn id="16" dur="1" fill="hold">
                                          <p:stCondLst>
                                            <p:cond delay="499"/>
                                          </p:stCondLst>
                                        </p:cTn>
                                        <p:tgtEl>
                                          <p:spTgt spid="102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027"/>
                                        </p:tgtEl>
                                        <p:attrNameLst>
                                          <p:attrName>style.visibility</p:attrName>
                                        </p:attrNameLst>
                                      </p:cBhvr>
                                      <p:to>
                                        <p:strVal val="visible"/>
                                      </p:to>
                                    </p:set>
                                    <p:anim calcmode="lin" valueType="num">
                                      <p:cBhvr>
                                        <p:cTn id="21" dur="500" fill="hold"/>
                                        <p:tgtEl>
                                          <p:spTgt spid="1027"/>
                                        </p:tgtEl>
                                        <p:attrNameLst>
                                          <p:attrName>ppt_w</p:attrName>
                                        </p:attrNameLst>
                                      </p:cBhvr>
                                      <p:tavLst>
                                        <p:tav tm="0">
                                          <p:val>
                                            <p:fltVal val="0"/>
                                          </p:val>
                                        </p:tav>
                                        <p:tav tm="100000">
                                          <p:val>
                                            <p:strVal val="#ppt_w"/>
                                          </p:val>
                                        </p:tav>
                                      </p:tavLst>
                                    </p:anim>
                                    <p:anim calcmode="lin" valueType="num">
                                      <p:cBhvr>
                                        <p:cTn id="22" dur="500" fill="hold"/>
                                        <p:tgtEl>
                                          <p:spTgt spid="1027"/>
                                        </p:tgtEl>
                                        <p:attrNameLst>
                                          <p:attrName>ppt_h</p:attrName>
                                        </p:attrNameLst>
                                      </p:cBhvr>
                                      <p:tavLst>
                                        <p:tav tm="0">
                                          <p:val>
                                            <p:fltVal val="0"/>
                                          </p:val>
                                        </p:tav>
                                        <p:tav tm="100000">
                                          <p:val>
                                            <p:strVal val="#ppt_h"/>
                                          </p:val>
                                        </p:tav>
                                      </p:tavLst>
                                    </p:anim>
                                    <p:animEffect transition="in" filter="fade">
                                      <p:cBhvr>
                                        <p:cTn id="23"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015663"/>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XPath</a:t>
            </a:r>
            <a:r>
              <a:rPr lang="zh-CN" altLang="en-US" b="1" smtClean="0">
                <a:solidFill>
                  <a:schemeClr val="accent5">
                    <a:lumMod val="50000"/>
                  </a:schemeClr>
                </a:solidFill>
                <a:latin typeface="微软雅黑" pitchFamily="34" charset="-122"/>
                <a:ea typeface="微软雅黑" pitchFamily="34" charset="-122"/>
              </a:rPr>
              <a:t>解析库的使用</a:t>
            </a: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lxml</a:t>
            </a:r>
            <a:r>
              <a:rPr lang="zh-CN" altLang="en-US" sz="1600" smtClean="0">
                <a:solidFill>
                  <a:schemeClr val="accent5">
                    <a:lumMod val="75000"/>
                  </a:schemeClr>
                </a:solidFill>
                <a:latin typeface="微软雅黑" pitchFamily="34" charset="-122"/>
                <a:ea typeface="微软雅黑" pitchFamily="34" charset="-122"/>
              </a:rPr>
              <a:t>库不仅可直接解析文本字符串，也能处理</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文本文件。</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088" y="2204864"/>
            <a:ext cx="6873825" cy="1371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239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 calcmode="lin" valueType="num">
                                      <p:cBhvr>
                                        <p:cTn id="12" dur="500" fill="hold"/>
                                        <p:tgtEl>
                                          <p:spTgt spid="3074"/>
                                        </p:tgtEl>
                                        <p:attrNameLst>
                                          <p:attrName>ppt_w</p:attrName>
                                        </p:attrNameLst>
                                      </p:cBhvr>
                                      <p:tavLst>
                                        <p:tav tm="0">
                                          <p:val>
                                            <p:fltVal val="0"/>
                                          </p:val>
                                        </p:tav>
                                        <p:tav tm="100000">
                                          <p:val>
                                            <p:strVal val="#ppt_w"/>
                                          </p:val>
                                        </p:tav>
                                      </p:tavLst>
                                    </p:anim>
                                    <p:anim calcmode="lin" valueType="num">
                                      <p:cBhvr>
                                        <p:cTn id="13" dur="500" fill="hold"/>
                                        <p:tgtEl>
                                          <p:spTgt spid="3074"/>
                                        </p:tgtEl>
                                        <p:attrNameLst>
                                          <p:attrName>ppt_h</p:attrName>
                                        </p:attrNameLst>
                                      </p:cBhvr>
                                      <p:tavLst>
                                        <p:tav tm="0">
                                          <p:val>
                                            <p:fltVal val="0"/>
                                          </p:val>
                                        </p:tav>
                                        <p:tav tm="100000">
                                          <p:val>
                                            <p:strVal val="#ppt_h"/>
                                          </p:val>
                                        </p:tav>
                                      </p:tavLst>
                                    </p:anim>
                                    <p:animEffect transition="in" filter="fade">
                                      <p:cBhvr>
                                        <p:cTn id="14"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015663"/>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XPath</a:t>
            </a:r>
            <a:r>
              <a:rPr lang="zh-CN" altLang="en-US" b="1" smtClean="0">
                <a:solidFill>
                  <a:schemeClr val="accent5">
                    <a:lumMod val="50000"/>
                  </a:schemeClr>
                </a:solidFill>
                <a:latin typeface="微软雅黑" pitchFamily="34" charset="-122"/>
                <a:ea typeface="微软雅黑" pitchFamily="34" charset="-122"/>
              </a:rPr>
              <a:t>解析库的使用</a:t>
            </a: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接下来根据前面的</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文本解析的例子继续来演示</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节点的选取：</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869" y="2051684"/>
            <a:ext cx="6418263"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8884" y="2276872"/>
            <a:ext cx="551497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383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p:cTn id="12" dur="500" fill="hold"/>
                                        <p:tgtEl>
                                          <p:spTgt spid="2050"/>
                                        </p:tgtEl>
                                        <p:attrNameLst>
                                          <p:attrName>ppt_w</p:attrName>
                                        </p:attrNameLst>
                                      </p:cBhvr>
                                      <p:tavLst>
                                        <p:tav tm="0">
                                          <p:val>
                                            <p:fltVal val="0"/>
                                          </p:val>
                                        </p:tav>
                                        <p:tav tm="100000">
                                          <p:val>
                                            <p:strVal val="#ppt_w"/>
                                          </p:val>
                                        </p:tav>
                                      </p:tavLst>
                                    </p:anim>
                                    <p:anim calcmode="lin" valueType="num">
                                      <p:cBhvr>
                                        <p:cTn id="13" dur="500" fill="hold"/>
                                        <p:tgtEl>
                                          <p:spTgt spid="2050"/>
                                        </p:tgtEl>
                                        <p:attrNameLst>
                                          <p:attrName>ppt_h</p:attrName>
                                        </p:attrNameLst>
                                      </p:cBhvr>
                                      <p:tavLst>
                                        <p:tav tm="0">
                                          <p:val>
                                            <p:fltVal val="0"/>
                                          </p:val>
                                        </p:tav>
                                        <p:tav tm="100000">
                                          <p:val>
                                            <p:strVal val="#ppt_h"/>
                                          </p:val>
                                        </p:tav>
                                      </p:tavLst>
                                    </p:anim>
                                    <p:animEffect transition="in" filter="fade">
                                      <p:cBhvr>
                                        <p:cTn id="14" dur="500"/>
                                        <p:tgtEl>
                                          <p:spTgt spid="205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nodeType="clickEffect">
                                  <p:stCondLst>
                                    <p:cond delay="0"/>
                                  </p:stCondLst>
                                  <p:childTnLst>
                                    <p:anim calcmode="lin" valueType="num">
                                      <p:cBhvr>
                                        <p:cTn id="18" dur="500"/>
                                        <p:tgtEl>
                                          <p:spTgt spid="2050"/>
                                        </p:tgtEl>
                                        <p:attrNameLst>
                                          <p:attrName>ppt_w</p:attrName>
                                        </p:attrNameLst>
                                      </p:cBhvr>
                                      <p:tavLst>
                                        <p:tav tm="0">
                                          <p:val>
                                            <p:strVal val="ppt_w"/>
                                          </p:val>
                                        </p:tav>
                                        <p:tav tm="100000">
                                          <p:val>
                                            <p:fltVal val="0"/>
                                          </p:val>
                                        </p:tav>
                                      </p:tavLst>
                                    </p:anim>
                                    <p:anim calcmode="lin" valueType="num">
                                      <p:cBhvr>
                                        <p:cTn id="19" dur="500"/>
                                        <p:tgtEl>
                                          <p:spTgt spid="2050"/>
                                        </p:tgtEl>
                                        <p:attrNameLst>
                                          <p:attrName>ppt_h</p:attrName>
                                        </p:attrNameLst>
                                      </p:cBhvr>
                                      <p:tavLst>
                                        <p:tav tm="0">
                                          <p:val>
                                            <p:strVal val="ppt_h"/>
                                          </p:val>
                                        </p:tav>
                                        <p:tav tm="100000">
                                          <p:val>
                                            <p:fltVal val="0"/>
                                          </p:val>
                                        </p:tav>
                                      </p:tavLst>
                                    </p:anim>
                                    <p:animEffect transition="out" filter="fade">
                                      <p:cBhvr>
                                        <p:cTn id="20" dur="500"/>
                                        <p:tgtEl>
                                          <p:spTgt spid="2050"/>
                                        </p:tgtEl>
                                      </p:cBhvr>
                                    </p:animEffect>
                                    <p:set>
                                      <p:cBhvr>
                                        <p:cTn id="21" dur="1" fill="hold">
                                          <p:stCondLst>
                                            <p:cond delay="499"/>
                                          </p:stCondLst>
                                        </p:cTn>
                                        <p:tgtEl>
                                          <p:spTgt spid="205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2051"/>
                                        </p:tgtEl>
                                        <p:attrNameLst>
                                          <p:attrName>style.visibility</p:attrName>
                                        </p:attrNameLst>
                                      </p:cBhvr>
                                      <p:to>
                                        <p:strVal val="visible"/>
                                      </p:to>
                                    </p:set>
                                    <p:anim calcmode="lin" valueType="num">
                                      <p:cBhvr>
                                        <p:cTn id="26" dur="500" fill="hold"/>
                                        <p:tgtEl>
                                          <p:spTgt spid="2051"/>
                                        </p:tgtEl>
                                        <p:attrNameLst>
                                          <p:attrName>ppt_w</p:attrName>
                                        </p:attrNameLst>
                                      </p:cBhvr>
                                      <p:tavLst>
                                        <p:tav tm="0">
                                          <p:val>
                                            <p:fltVal val="0"/>
                                          </p:val>
                                        </p:tav>
                                        <p:tav tm="100000">
                                          <p:val>
                                            <p:strVal val="#ppt_w"/>
                                          </p:val>
                                        </p:tav>
                                      </p:tavLst>
                                    </p:anim>
                                    <p:anim calcmode="lin" valueType="num">
                                      <p:cBhvr>
                                        <p:cTn id="27" dur="500" fill="hold"/>
                                        <p:tgtEl>
                                          <p:spTgt spid="2051"/>
                                        </p:tgtEl>
                                        <p:attrNameLst>
                                          <p:attrName>ppt_h</p:attrName>
                                        </p:attrNameLst>
                                      </p:cBhvr>
                                      <p:tavLst>
                                        <p:tav tm="0">
                                          <p:val>
                                            <p:fltVal val="0"/>
                                          </p:val>
                                        </p:tav>
                                        <p:tav tm="100000">
                                          <p:val>
                                            <p:strVal val="#ppt_h"/>
                                          </p:val>
                                        </p:tav>
                                      </p:tavLst>
                                    </p:anim>
                                    <p:animEffect transition="in" filter="fade">
                                      <p:cBhvr>
                                        <p:cTn id="28"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562783"/>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XPath</a:t>
            </a:r>
            <a:r>
              <a:rPr lang="zh-CN" altLang="en-US" b="1" smtClean="0">
                <a:solidFill>
                  <a:schemeClr val="accent5">
                    <a:lumMod val="50000"/>
                  </a:schemeClr>
                </a:solidFill>
                <a:latin typeface="微软雅黑" pitchFamily="34" charset="-122"/>
                <a:ea typeface="微软雅黑" pitchFamily="34" charset="-122"/>
              </a:rPr>
              <a:t>解析库的使用</a:t>
            </a: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388" y="1700808"/>
            <a:ext cx="44672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50" y="1916832"/>
            <a:ext cx="54483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693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animEffect transition="in" filter="fade">
                                      <p:cBhvr>
                                        <p:cTn id="9" dur="500"/>
                                        <p:tgtEl>
                                          <p:spTgt spid="307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3074"/>
                                        </p:tgtEl>
                                        <p:attrNameLst>
                                          <p:attrName>ppt_w</p:attrName>
                                        </p:attrNameLst>
                                      </p:cBhvr>
                                      <p:tavLst>
                                        <p:tav tm="0">
                                          <p:val>
                                            <p:strVal val="ppt_w"/>
                                          </p:val>
                                        </p:tav>
                                        <p:tav tm="100000">
                                          <p:val>
                                            <p:fltVal val="0"/>
                                          </p:val>
                                        </p:tav>
                                      </p:tavLst>
                                    </p:anim>
                                    <p:anim calcmode="lin" valueType="num">
                                      <p:cBhvr>
                                        <p:cTn id="14" dur="500"/>
                                        <p:tgtEl>
                                          <p:spTgt spid="3074"/>
                                        </p:tgtEl>
                                        <p:attrNameLst>
                                          <p:attrName>ppt_h</p:attrName>
                                        </p:attrNameLst>
                                      </p:cBhvr>
                                      <p:tavLst>
                                        <p:tav tm="0">
                                          <p:val>
                                            <p:strVal val="ppt_h"/>
                                          </p:val>
                                        </p:tav>
                                        <p:tav tm="100000">
                                          <p:val>
                                            <p:fltVal val="0"/>
                                          </p:val>
                                        </p:tav>
                                      </p:tavLst>
                                    </p:anim>
                                    <p:animEffect transition="out" filter="fade">
                                      <p:cBhvr>
                                        <p:cTn id="15" dur="500"/>
                                        <p:tgtEl>
                                          <p:spTgt spid="3074"/>
                                        </p:tgtEl>
                                      </p:cBhvr>
                                    </p:animEffect>
                                    <p:set>
                                      <p:cBhvr>
                                        <p:cTn id="16" dur="1" fill="hold">
                                          <p:stCondLst>
                                            <p:cond delay="499"/>
                                          </p:stCondLst>
                                        </p:cTn>
                                        <p:tgtEl>
                                          <p:spTgt spid="307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075"/>
                                        </p:tgtEl>
                                        <p:attrNameLst>
                                          <p:attrName>style.visibility</p:attrName>
                                        </p:attrNameLst>
                                      </p:cBhvr>
                                      <p:to>
                                        <p:strVal val="visible"/>
                                      </p:to>
                                    </p:set>
                                    <p:anim calcmode="lin" valueType="num">
                                      <p:cBhvr>
                                        <p:cTn id="21" dur="500" fill="hold"/>
                                        <p:tgtEl>
                                          <p:spTgt spid="3075"/>
                                        </p:tgtEl>
                                        <p:attrNameLst>
                                          <p:attrName>ppt_w</p:attrName>
                                        </p:attrNameLst>
                                      </p:cBhvr>
                                      <p:tavLst>
                                        <p:tav tm="0">
                                          <p:val>
                                            <p:fltVal val="0"/>
                                          </p:val>
                                        </p:tav>
                                        <p:tav tm="100000">
                                          <p:val>
                                            <p:strVal val="#ppt_w"/>
                                          </p:val>
                                        </p:tav>
                                      </p:tavLst>
                                    </p:anim>
                                    <p:anim calcmode="lin" valueType="num">
                                      <p:cBhvr>
                                        <p:cTn id="22" dur="500" fill="hold"/>
                                        <p:tgtEl>
                                          <p:spTgt spid="3075"/>
                                        </p:tgtEl>
                                        <p:attrNameLst>
                                          <p:attrName>ppt_h</p:attrName>
                                        </p:attrNameLst>
                                      </p:cBhvr>
                                      <p:tavLst>
                                        <p:tav tm="0">
                                          <p:val>
                                            <p:fltVal val="0"/>
                                          </p:val>
                                        </p:tav>
                                        <p:tav tm="100000">
                                          <p:val>
                                            <p:strVal val="#ppt_h"/>
                                          </p:val>
                                        </p:tav>
                                      </p:tavLst>
                                    </p:anim>
                                    <p:animEffect transition="in" filter="fade">
                                      <p:cBhvr>
                                        <p:cTn id="23"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3221972" cy="1384995"/>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XPath</a:t>
            </a:r>
            <a:r>
              <a:rPr lang="zh-CN" altLang="en-US" b="1" smtClean="0">
                <a:solidFill>
                  <a:schemeClr val="accent5">
                    <a:lumMod val="50000"/>
                  </a:schemeClr>
                </a:solidFill>
                <a:latin typeface="微软雅黑" pitchFamily="34" charset="-122"/>
                <a:ea typeface="微软雅黑" pitchFamily="34" charset="-122"/>
              </a:rPr>
              <a:t>解析库的使用</a:t>
            </a: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对于组合条件的匹配，</a:t>
            </a:r>
            <a:r>
              <a:rPr lang="en-US" altLang="zh-CN" sz="1600" smtClean="0">
                <a:solidFill>
                  <a:schemeClr val="accent5">
                    <a:lumMod val="75000"/>
                  </a:schemeClr>
                </a:solidFill>
                <a:latin typeface="微软雅黑" pitchFamily="34" charset="-122"/>
                <a:ea typeface="微软雅黑" pitchFamily="34" charset="-122"/>
              </a:rPr>
              <a:t>XPath</a:t>
            </a:r>
            <a:r>
              <a:rPr lang="zh-CN" altLang="en-US" sz="1600" smtClean="0">
                <a:solidFill>
                  <a:schemeClr val="accent5">
                    <a:lumMod val="75000"/>
                  </a:schemeClr>
                </a:solidFill>
                <a:latin typeface="微软雅黑" pitchFamily="34" charset="-122"/>
                <a:ea typeface="微软雅黑" pitchFamily="34" charset="-122"/>
              </a:rPr>
              <a:t>提供的运算符有：</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2824" y="908720"/>
            <a:ext cx="5266041" cy="5257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465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 calcmode="lin" valueType="num">
                                      <p:cBhvr>
                                        <p:cTn id="12" dur="500" fill="hold"/>
                                        <p:tgtEl>
                                          <p:spTgt spid="4098"/>
                                        </p:tgtEl>
                                        <p:attrNameLst>
                                          <p:attrName>ppt_w</p:attrName>
                                        </p:attrNameLst>
                                      </p:cBhvr>
                                      <p:tavLst>
                                        <p:tav tm="0">
                                          <p:val>
                                            <p:fltVal val="0"/>
                                          </p:val>
                                        </p:tav>
                                        <p:tav tm="100000">
                                          <p:val>
                                            <p:strVal val="#ppt_w"/>
                                          </p:val>
                                        </p:tav>
                                      </p:tavLst>
                                    </p:anim>
                                    <p:anim calcmode="lin" valueType="num">
                                      <p:cBhvr>
                                        <p:cTn id="13" dur="500" fill="hold"/>
                                        <p:tgtEl>
                                          <p:spTgt spid="4098"/>
                                        </p:tgtEl>
                                        <p:attrNameLst>
                                          <p:attrName>ppt_h</p:attrName>
                                        </p:attrNameLst>
                                      </p:cBhvr>
                                      <p:tavLst>
                                        <p:tav tm="0">
                                          <p:val>
                                            <p:fltVal val="0"/>
                                          </p:val>
                                        </p:tav>
                                        <p:tav tm="100000">
                                          <p:val>
                                            <p:strVal val="#ppt_h"/>
                                          </p:val>
                                        </p:tav>
                                      </p:tavLst>
                                    </p:anim>
                                    <p:animEffect transition="in" filter="fade">
                                      <p:cBhvr>
                                        <p:cTn id="14"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2492990"/>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CSS</a:t>
            </a:r>
            <a:r>
              <a:rPr lang="zh-CN" altLang="en-US" b="1">
                <a:solidFill>
                  <a:schemeClr val="accent5">
                    <a:lumMod val="50000"/>
                  </a:schemeClr>
                </a:solidFill>
                <a:latin typeface="微软雅黑" pitchFamily="34" charset="-122"/>
                <a:ea typeface="微软雅黑" pitchFamily="34" charset="-122"/>
              </a:rPr>
              <a:t>选择器之</a:t>
            </a:r>
            <a:r>
              <a:rPr lang="en-US" altLang="zh-CN" b="1">
                <a:solidFill>
                  <a:schemeClr val="accent5">
                    <a:lumMod val="50000"/>
                  </a:schemeClr>
                </a:solidFill>
                <a:latin typeface="微软雅黑" pitchFamily="34" charset="-122"/>
                <a:ea typeface="微软雅黑" pitchFamily="34" charset="-122"/>
              </a:rPr>
              <a:t>pyquery</a:t>
            </a:r>
            <a:r>
              <a:rPr lang="zh-CN" altLang="en-US" b="1">
                <a:solidFill>
                  <a:schemeClr val="accent5">
                    <a:lumMod val="50000"/>
                  </a:schemeClr>
                </a:solidFill>
                <a:latin typeface="微软雅黑" pitchFamily="34" charset="-122"/>
                <a:ea typeface="微软雅黑" pitchFamily="34" charset="-122"/>
              </a:rPr>
              <a:t>库的</a:t>
            </a:r>
            <a:r>
              <a:rPr lang="zh-CN" altLang="en-US" b="1" smtClean="0">
                <a:solidFill>
                  <a:schemeClr val="accent5">
                    <a:lumMod val="50000"/>
                  </a:schemeClr>
                </a:solidFill>
                <a:latin typeface="微软雅黑" pitchFamily="34" charset="-122"/>
                <a:ea typeface="微软雅黑" pitchFamily="34" charset="-122"/>
              </a:rPr>
              <a:t>使用</a:t>
            </a: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如果熟悉</a:t>
            </a:r>
            <a:r>
              <a:rPr lang="en-US" altLang="zh-CN" sz="1600" smtClean="0">
                <a:solidFill>
                  <a:schemeClr val="accent5">
                    <a:lumMod val="75000"/>
                  </a:schemeClr>
                </a:solidFill>
                <a:latin typeface="微软雅黑" pitchFamily="34" charset="-122"/>
                <a:ea typeface="微软雅黑" pitchFamily="34" charset="-122"/>
              </a:rPr>
              <a:t>JQuery</a:t>
            </a:r>
            <a:r>
              <a:rPr lang="zh-CN" altLang="en-US" sz="1600" smtClean="0">
                <a:solidFill>
                  <a:schemeClr val="accent5">
                    <a:lumMod val="75000"/>
                  </a:schemeClr>
                </a:solidFill>
                <a:latin typeface="微软雅黑" pitchFamily="34" charset="-122"/>
                <a:ea typeface="微软雅黑" pitchFamily="34" charset="-122"/>
              </a:rPr>
              <a:t>，那对</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选择器就不会陌生。</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库</a:t>
            </a:r>
            <a:r>
              <a:rPr lang="en-US" altLang="zh-CN" sz="1600" smtClean="0">
                <a:solidFill>
                  <a:schemeClr val="accent5">
                    <a:lumMod val="75000"/>
                  </a:schemeClr>
                </a:solidFill>
                <a:latin typeface="微软雅黑" pitchFamily="34" charset="-122"/>
                <a:ea typeface="微软雅黑" pitchFamily="34" charset="-122"/>
              </a:rPr>
              <a:t>pyquery</a:t>
            </a:r>
            <a:r>
              <a:rPr lang="zh-CN" altLang="en-US" sz="1600" smtClean="0">
                <a:solidFill>
                  <a:schemeClr val="accent5">
                    <a:lumMod val="75000"/>
                  </a:schemeClr>
                </a:solidFill>
                <a:latin typeface="微软雅黑" pitchFamily="34" charset="-122"/>
                <a:ea typeface="微软雅黑" pitchFamily="34" charset="-122"/>
              </a:rPr>
              <a:t>实现了类似的</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选择器的功能，通过字符串、</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文件，这三种方式均可初始化一个</a:t>
            </a:r>
            <a:r>
              <a:rPr lang="en-US" altLang="zh-CN" sz="1600" smtClean="0">
                <a:solidFill>
                  <a:schemeClr val="accent5">
                    <a:lumMod val="75000"/>
                  </a:schemeClr>
                </a:solidFill>
                <a:latin typeface="微软雅黑" pitchFamily="34" charset="-122"/>
                <a:ea typeface="微软雅黑" pitchFamily="34" charset="-122"/>
              </a:rPr>
              <a:t>PyQuery</a:t>
            </a:r>
            <a:r>
              <a:rPr lang="zh-CN" altLang="en-US" sz="1600" smtClean="0">
                <a:solidFill>
                  <a:schemeClr val="accent5">
                    <a:lumMod val="75000"/>
                  </a:schemeClr>
                </a:solidFill>
                <a:latin typeface="微软雅黑" pitchFamily="34" charset="-122"/>
                <a:ea typeface="微软雅黑" pitchFamily="34" charset="-122"/>
              </a:rPr>
              <a:t>对象。</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根据</a:t>
            </a:r>
            <a:r>
              <a:rPr lang="en-US" altLang="zh-CN" sz="1600" smtClean="0">
                <a:solidFill>
                  <a:schemeClr val="accent5">
                    <a:lumMod val="75000"/>
                  </a:schemeClr>
                </a:solidFill>
                <a:latin typeface="微软雅黑" pitchFamily="34" charset="-122"/>
                <a:ea typeface="微软雅黑" pitchFamily="34" charset="-122"/>
              </a:rPr>
              <a:t>PyQuery</a:t>
            </a:r>
            <a:r>
              <a:rPr lang="zh-CN" altLang="en-US" sz="1600" smtClean="0">
                <a:solidFill>
                  <a:schemeClr val="accent5">
                    <a:lumMod val="75000"/>
                  </a:schemeClr>
                </a:solidFill>
                <a:latin typeface="微软雅黑" pitchFamily="34" charset="-122"/>
                <a:ea typeface="微软雅黑" pitchFamily="34" charset="-122"/>
              </a:rPr>
              <a:t>对象便可构造</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选择器。一个</a:t>
            </a:r>
            <a:r>
              <a:rPr lang="en-US" altLang="zh-CN" sz="1600" smtClean="0">
                <a:solidFill>
                  <a:schemeClr val="accent5">
                    <a:lumMod val="75000"/>
                  </a:schemeClr>
                </a:solidFill>
                <a:latin typeface="微软雅黑" pitchFamily="34" charset="-122"/>
                <a:ea typeface="微软雅黑" pitchFamily="34" charset="-122"/>
              </a:rPr>
              <a:t>PyQuery</a:t>
            </a:r>
            <a:r>
              <a:rPr lang="zh-CN" altLang="en-US" sz="1600" smtClean="0">
                <a:solidFill>
                  <a:schemeClr val="accent5">
                    <a:lumMod val="75000"/>
                  </a:schemeClr>
                </a:solidFill>
                <a:latin typeface="微软雅黑" pitchFamily="34" charset="-122"/>
                <a:ea typeface="微软雅黑" pitchFamily="34" charset="-122"/>
              </a:rPr>
              <a:t>对象所有与节点查找相关的方法均返回</a:t>
            </a:r>
            <a:r>
              <a:rPr lang="en-US" altLang="zh-CN" sz="1600" smtClean="0">
                <a:solidFill>
                  <a:schemeClr val="accent5">
                    <a:lumMod val="75000"/>
                  </a:schemeClr>
                </a:solidFill>
                <a:latin typeface="微软雅黑" pitchFamily="34" charset="-122"/>
                <a:ea typeface="微软雅黑" pitchFamily="34" charset="-122"/>
              </a:rPr>
              <a:t>PyQuery</a:t>
            </a:r>
            <a:r>
              <a:rPr lang="zh-CN" altLang="en-US" sz="1600" smtClean="0">
                <a:solidFill>
                  <a:schemeClr val="accent5">
                    <a:lumMod val="75000"/>
                  </a:schemeClr>
                </a:solidFill>
                <a:latin typeface="微软雅黑" pitchFamily="34" charset="-122"/>
                <a:ea typeface="微软雅黑" pitchFamily="34" charset="-122"/>
              </a:rPr>
              <a:t>对象自身，形成链式调用。</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9750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646331"/>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CSS</a:t>
            </a:r>
            <a:r>
              <a:rPr lang="zh-CN" altLang="en-US" b="1">
                <a:solidFill>
                  <a:schemeClr val="accent5">
                    <a:lumMod val="50000"/>
                  </a:schemeClr>
                </a:solidFill>
                <a:latin typeface="微软雅黑" pitchFamily="34" charset="-122"/>
                <a:ea typeface="微软雅黑" pitchFamily="34" charset="-122"/>
              </a:rPr>
              <a:t>选择器之</a:t>
            </a:r>
            <a:r>
              <a:rPr lang="en-US" altLang="zh-CN" b="1">
                <a:solidFill>
                  <a:schemeClr val="accent5">
                    <a:lumMod val="50000"/>
                  </a:schemeClr>
                </a:solidFill>
                <a:latin typeface="微软雅黑" pitchFamily="34" charset="-122"/>
                <a:ea typeface="微软雅黑" pitchFamily="34" charset="-122"/>
              </a:rPr>
              <a:t>pyquery</a:t>
            </a:r>
            <a:r>
              <a:rPr lang="zh-CN" altLang="en-US" b="1">
                <a:solidFill>
                  <a:schemeClr val="accent5">
                    <a:lumMod val="50000"/>
                  </a:schemeClr>
                </a:solidFill>
                <a:latin typeface="微软雅黑" pitchFamily="34" charset="-122"/>
                <a:ea typeface="微软雅黑" pitchFamily="34" charset="-122"/>
              </a:rPr>
              <a:t>库的</a:t>
            </a:r>
            <a:r>
              <a:rPr lang="zh-CN" altLang="en-US" b="1" smtClean="0">
                <a:solidFill>
                  <a:schemeClr val="accent5">
                    <a:lumMod val="50000"/>
                  </a:schemeClr>
                </a:solidFill>
                <a:latin typeface="微软雅黑" pitchFamily="34" charset="-122"/>
                <a:ea typeface="微软雅黑" pitchFamily="34" charset="-122"/>
              </a:rPr>
              <a:t>使用</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示例</a:t>
            </a: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915" y="1772816"/>
            <a:ext cx="7808913"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5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p:cTn id="12" dur="500" fill="hold"/>
                                        <p:tgtEl>
                                          <p:spTgt spid="5122"/>
                                        </p:tgtEl>
                                        <p:attrNameLst>
                                          <p:attrName>ppt_w</p:attrName>
                                        </p:attrNameLst>
                                      </p:cBhvr>
                                      <p:tavLst>
                                        <p:tav tm="0">
                                          <p:val>
                                            <p:fltVal val="0"/>
                                          </p:val>
                                        </p:tav>
                                        <p:tav tm="100000">
                                          <p:val>
                                            <p:strVal val="#ppt_w"/>
                                          </p:val>
                                        </p:tav>
                                      </p:tavLst>
                                    </p:anim>
                                    <p:anim calcmode="lin" valueType="num">
                                      <p:cBhvr>
                                        <p:cTn id="13" dur="500" fill="hold"/>
                                        <p:tgtEl>
                                          <p:spTgt spid="5122"/>
                                        </p:tgtEl>
                                        <p:attrNameLst>
                                          <p:attrName>ppt_h</p:attrName>
                                        </p:attrNameLst>
                                      </p:cBhvr>
                                      <p:tavLst>
                                        <p:tav tm="0">
                                          <p:val>
                                            <p:fltVal val="0"/>
                                          </p:val>
                                        </p:tav>
                                        <p:tav tm="100000">
                                          <p:val>
                                            <p:strVal val="#ppt_h"/>
                                          </p:val>
                                        </p:tav>
                                      </p:tavLst>
                                    </p:anim>
                                    <p:animEffect transition="in" filter="fade">
                                      <p:cBhvr>
                                        <p:cTn id="14" dur="500"/>
                                        <p:tgtEl>
                                          <p:spTgt spid="512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nodeType="clickEffect">
                                  <p:stCondLst>
                                    <p:cond delay="0"/>
                                  </p:stCondLst>
                                  <p:childTnLst>
                                    <p:anim calcmode="lin" valueType="num">
                                      <p:cBhvr>
                                        <p:cTn id="18" dur="500"/>
                                        <p:tgtEl>
                                          <p:spTgt spid="5122"/>
                                        </p:tgtEl>
                                        <p:attrNameLst>
                                          <p:attrName>ppt_w</p:attrName>
                                        </p:attrNameLst>
                                      </p:cBhvr>
                                      <p:tavLst>
                                        <p:tav tm="0">
                                          <p:val>
                                            <p:strVal val="ppt_w"/>
                                          </p:val>
                                        </p:tav>
                                        <p:tav tm="100000">
                                          <p:val>
                                            <p:fltVal val="0"/>
                                          </p:val>
                                        </p:tav>
                                      </p:tavLst>
                                    </p:anim>
                                    <p:anim calcmode="lin" valueType="num">
                                      <p:cBhvr>
                                        <p:cTn id="19" dur="500"/>
                                        <p:tgtEl>
                                          <p:spTgt spid="5122"/>
                                        </p:tgtEl>
                                        <p:attrNameLst>
                                          <p:attrName>ppt_h</p:attrName>
                                        </p:attrNameLst>
                                      </p:cBhvr>
                                      <p:tavLst>
                                        <p:tav tm="0">
                                          <p:val>
                                            <p:strVal val="ppt_h"/>
                                          </p:val>
                                        </p:tav>
                                        <p:tav tm="100000">
                                          <p:val>
                                            <p:fltVal val="0"/>
                                          </p:val>
                                        </p:tav>
                                      </p:tavLst>
                                    </p:anim>
                                    <p:animEffect transition="out" filter="fade">
                                      <p:cBhvr>
                                        <p:cTn id="20" dur="500"/>
                                        <p:tgtEl>
                                          <p:spTgt spid="5122"/>
                                        </p:tgtEl>
                                      </p:cBhvr>
                                    </p:animEffect>
                                    <p:set>
                                      <p:cBhvr>
                                        <p:cTn id="21" dur="1" fill="hold">
                                          <p:stCondLst>
                                            <p:cond delay="499"/>
                                          </p:stCondLst>
                                        </p:cTn>
                                        <p:tgtEl>
                                          <p:spTgt spid="51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4708981"/>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CSS</a:t>
            </a:r>
            <a:r>
              <a:rPr lang="zh-CN" altLang="en-US" b="1">
                <a:solidFill>
                  <a:schemeClr val="accent5">
                    <a:lumMod val="50000"/>
                  </a:schemeClr>
                </a:solidFill>
                <a:latin typeface="微软雅黑" pitchFamily="34" charset="-122"/>
                <a:ea typeface="微软雅黑" pitchFamily="34" charset="-122"/>
              </a:rPr>
              <a:t>选择器之</a:t>
            </a:r>
            <a:r>
              <a:rPr lang="en-US" altLang="zh-CN" b="1">
                <a:solidFill>
                  <a:schemeClr val="accent5">
                    <a:lumMod val="50000"/>
                  </a:schemeClr>
                </a:solidFill>
                <a:latin typeface="微软雅黑" pitchFamily="34" charset="-122"/>
                <a:ea typeface="微软雅黑" pitchFamily="34" charset="-122"/>
              </a:rPr>
              <a:t>pyquery</a:t>
            </a:r>
            <a:r>
              <a:rPr lang="zh-CN" altLang="en-US" b="1">
                <a:solidFill>
                  <a:schemeClr val="accent5">
                    <a:lumMod val="50000"/>
                  </a:schemeClr>
                </a:solidFill>
                <a:latin typeface="微软雅黑" pitchFamily="34" charset="-122"/>
                <a:ea typeface="微软雅黑" pitchFamily="34" charset="-122"/>
              </a:rPr>
              <a:t>库的</a:t>
            </a:r>
            <a:r>
              <a:rPr lang="zh-CN" altLang="en-US" b="1" smtClean="0">
                <a:solidFill>
                  <a:schemeClr val="accent5">
                    <a:lumMod val="50000"/>
                  </a:schemeClr>
                </a:solidFill>
                <a:latin typeface="微软雅黑" pitchFamily="34" charset="-122"/>
                <a:ea typeface="微软雅黑" pitchFamily="34" charset="-122"/>
              </a:rPr>
              <a:t>使用</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示例</a:t>
            </a:r>
            <a:endParaRPr lang="en-US" altLang="zh-CN" b="1" smtClean="0">
              <a:solidFill>
                <a:schemeClr val="accent5">
                  <a:lumMod val="50000"/>
                </a:schemeClr>
              </a:solidFill>
              <a:latin typeface="微软雅黑" pitchFamily="34" charset="-122"/>
              <a:ea typeface="微软雅黑" pitchFamily="34" charset="-122"/>
            </a:endParaRPr>
          </a:p>
          <a:p>
            <a:pPr lvl="0" indent="342900" latinLnBrk="0">
              <a:lnSpc>
                <a:spcPct val="150000"/>
              </a:lnSpc>
            </a:pPr>
            <a:endParaRPr lang="en-US" altLang="zh-CN" sz="1600" smtClean="0">
              <a:solidFill>
                <a:srgbClr val="4BACC6">
                  <a:lumMod val="75000"/>
                </a:srgbClr>
              </a:solidFill>
              <a:latin typeface="微软雅黑" pitchFamily="34" charset="-122"/>
              <a:ea typeface="微软雅黑" pitchFamily="34" charset="-122"/>
            </a:endParaRPr>
          </a:p>
          <a:p>
            <a:pPr lvl="0" indent="342900" latinLnBrk="0">
              <a:lnSpc>
                <a:spcPct val="150000"/>
              </a:lnSpc>
            </a:pPr>
            <a:endParaRPr lang="en-US" altLang="zh-CN" sz="1600">
              <a:solidFill>
                <a:srgbClr val="4BACC6">
                  <a:lumMod val="75000"/>
                </a:srgbClr>
              </a:solidFill>
              <a:latin typeface="微软雅黑" pitchFamily="34" charset="-122"/>
              <a:ea typeface="微软雅黑" pitchFamily="34" charset="-122"/>
            </a:endParaRPr>
          </a:p>
          <a:p>
            <a:pPr lvl="0" indent="342900" latinLnBrk="0">
              <a:lnSpc>
                <a:spcPct val="150000"/>
              </a:lnSpc>
            </a:pPr>
            <a:endParaRPr lang="en-US" altLang="zh-CN" sz="1600" smtClean="0">
              <a:solidFill>
                <a:srgbClr val="4BACC6">
                  <a:lumMod val="75000"/>
                </a:srgbClr>
              </a:solidFill>
              <a:latin typeface="微软雅黑" pitchFamily="34" charset="-122"/>
              <a:ea typeface="微软雅黑" pitchFamily="34" charset="-122"/>
            </a:endParaRPr>
          </a:p>
          <a:p>
            <a:pPr lvl="0" indent="342900" latinLnBrk="0">
              <a:lnSpc>
                <a:spcPct val="150000"/>
              </a:lnSpc>
            </a:pPr>
            <a:endParaRPr lang="en-US" altLang="zh-CN" sz="1600">
              <a:solidFill>
                <a:srgbClr val="4BACC6">
                  <a:lumMod val="75000"/>
                </a:srgbClr>
              </a:solidFill>
              <a:latin typeface="微软雅黑" pitchFamily="34" charset="-122"/>
              <a:ea typeface="微软雅黑" pitchFamily="34" charset="-122"/>
            </a:endParaRPr>
          </a:p>
          <a:p>
            <a:pPr lvl="0" indent="342900" latinLnBrk="0">
              <a:lnSpc>
                <a:spcPct val="150000"/>
              </a:lnSpc>
            </a:pPr>
            <a:endParaRPr lang="en-US" altLang="zh-CN" sz="1600" smtClean="0">
              <a:solidFill>
                <a:srgbClr val="4BACC6">
                  <a:lumMod val="75000"/>
                </a:srgbClr>
              </a:solidFill>
              <a:latin typeface="微软雅黑" pitchFamily="34" charset="-122"/>
              <a:ea typeface="微软雅黑" pitchFamily="34" charset="-122"/>
            </a:endParaRPr>
          </a:p>
          <a:p>
            <a:pPr lvl="0" indent="342900" latinLnBrk="0">
              <a:lnSpc>
                <a:spcPct val="150000"/>
              </a:lnSpc>
            </a:pPr>
            <a:endParaRPr lang="en-US" altLang="zh-CN" sz="1600">
              <a:solidFill>
                <a:srgbClr val="4BACC6">
                  <a:lumMod val="75000"/>
                </a:srgbClr>
              </a:solidFill>
              <a:latin typeface="微软雅黑" pitchFamily="34" charset="-122"/>
              <a:ea typeface="微软雅黑" pitchFamily="34" charset="-122"/>
            </a:endParaRPr>
          </a:p>
          <a:p>
            <a:pPr lvl="0" indent="342900" latinLnBrk="0">
              <a:lnSpc>
                <a:spcPct val="150000"/>
              </a:lnSpc>
            </a:pPr>
            <a:endParaRPr lang="en-US" altLang="zh-CN" sz="1600" smtClean="0">
              <a:solidFill>
                <a:srgbClr val="4BACC6">
                  <a:lumMod val="75000"/>
                </a:srgbClr>
              </a:solidFill>
              <a:latin typeface="微软雅黑" pitchFamily="34" charset="-122"/>
              <a:ea typeface="微软雅黑" pitchFamily="34" charset="-122"/>
            </a:endParaRPr>
          </a:p>
          <a:p>
            <a:pPr lvl="0" indent="342900" latinLnBrk="0">
              <a:lnSpc>
                <a:spcPct val="150000"/>
              </a:lnSpc>
            </a:pPr>
            <a:r>
              <a:rPr lang="zh-CN" altLang="en-US" sz="1600" smtClean="0">
                <a:solidFill>
                  <a:srgbClr val="4BACC6">
                    <a:lumMod val="75000"/>
                  </a:srgbClr>
                </a:solidFill>
                <a:latin typeface="微软雅黑" pitchFamily="34" charset="-122"/>
                <a:ea typeface="微软雅黑" pitchFamily="34" charset="-122"/>
              </a:rPr>
              <a:t>此外，</a:t>
            </a:r>
            <a:r>
              <a:rPr lang="en-US" altLang="zh-CN" sz="1600" smtClean="0">
                <a:solidFill>
                  <a:srgbClr val="4BACC6">
                    <a:lumMod val="75000"/>
                  </a:srgbClr>
                </a:solidFill>
                <a:latin typeface="微软雅黑" pitchFamily="34" charset="-122"/>
                <a:ea typeface="微软雅黑" pitchFamily="34" charset="-122"/>
              </a:rPr>
              <a:t>pyquery</a:t>
            </a:r>
            <a:r>
              <a:rPr lang="zh-CN" altLang="en-US" sz="1600" smtClean="0">
                <a:solidFill>
                  <a:srgbClr val="4BACC6">
                    <a:lumMod val="75000"/>
                  </a:srgbClr>
                </a:solidFill>
                <a:latin typeface="微软雅黑" pitchFamily="34" charset="-122"/>
                <a:ea typeface="微软雅黑" pitchFamily="34" charset="-122"/>
              </a:rPr>
              <a:t>还提供了一些伪类选择器，如：</a:t>
            </a:r>
            <a:r>
              <a:rPr lang="en-US" altLang="zh-CN" sz="1600" smtClean="0">
                <a:solidFill>
                  <a:srgbClr val="4BACC6">
                    <a:lumMod val="75000"/>
                  </a:srgbClr>
                </a:solidFill>
                <a:latin typeface="微软雅黑" pitchFamily="34" charset="-122"/>
                <a:ea typeface="微软雅黑" pitchFamily="34" charset="-122"/>
              </a:rPr>
              <a:t>li:first-child—</a:t>
            </a:r>
            <a:r>
              <a:rPr lang="zh-CN" altLang="en-US" sz="1600" smtClean="0">
                <a:solidFill>
                  <a:srgbClr val="4BACC6">
                    <a:lumMod val="75000"/>
                  </a:srgbClr>
                </a:solidFill>
                <a:latin typeface="微软雅黑" pitchFamily="34" charset="-122"/>
                <a:ea typeface="微软雅黑" pitchFamily="34" charset="-122"/>
              </a:rPr>
              <a:t>第一个</a:t>
            </a:r>
            <a:r>
              <a:rPr lang="en-US" altLang="zh-CN" sz="1600" smtClean="0">
                <a:solidFill>
                  <a:srgbClr val="4BACC6">
                    <a:lumMod val="75000"/>
                  </a:srgbClr>
                </a:solidFill>
                <a:latin typeface="微软雅黑" pitchFamily="34" charset="-122"/>
                <a:ea typeface="微软雅黑" pitchFamily="34" charset="-122"/>
              </a:rPr>
              <a:t>li</a:t>
            </a:r>
            <a:r>
              <a:rPr lang="zh-CN" altLang="en-US" sz="1600" smtClean="0">
                <a:solidFill>
                  <a:srgbClr val="4BACC6">
                    <a:lumMod val="75000"/>
                  </a:srgbClr>
                </a:solidFill>
                <a:latin typeface="微软雅黑" pitchFamily="34" charset="-122"/>
                <a:ea typeface="微软雅黑" pitchFamily="34" charset="-122"/>
              </a:rPr>
              <a:t>节点；</a:t>
            </a:r>
            <a:r>
              <a:rPr lang="en-US" altLang="zh-CN" sz="1600">
                <a:solidFill>
                  <a:srgbClr val="4BACC6">
                    <a:lumMod val="75000"/>
                  </a:srgbClr>
                </a:solidFill>
                <a:latin typeface="微软雅黑" pitchFamily="34" charset="-122"/>
                <a:ea typeface="微软雅黑" pitchFamily="34" charset="-122"/>
              </a:rPr>
              <a:t>li:last-child—</a:t>
            </a:r>
            <a:r>
              <a:rPr lang="zh-CN" altLang="en-US" sz="1600">
                <a:solidFill>
                  <a:srgbClr val="4BACC6">
                    <a:lumMod val="75000"/>
                  </a:srgbClr>
                </a:solidFill>
                <a:latin typeface="微软雅黑" pitchFamily="34" charset="-122"/>
                <a:ea typeface="微软雅黑" pitchFamily="34" charset="-122"/>
              </a:rPr>
              <a:t>最后一个</a:t>
            </a:r>
            <a:r>
              <a:rPr lang="en-US" altLang="zh-CN" sz="1600">
                <a:solidFill>
                  <a:srgbClr val="4BACC6">
                    <a:lumMod val="75000"/>
                  </a:srgbClr>
                </a:solidFill>
                <a:latin typeface="微软雅黑" pitchFamily="34" charset="-122"/>
                <a:ea typeface="微软雅黑" pitchFamily="34" charset="-122"/>
              </a:rPr>
              <a:t>li</a:t>
            </a:r>
            <a:r>
              <a:rPr lang="zh-CN" altLang="en-US" sz="1600" smtClean="0">
                <a:solidFill>
                  <a:srgbClr val="4BACC6">
                    <a:lumMod val="75000"/>
                  </a:srgbClr>
                </a:solidFill>
                <a:latin typeface="微软雅黑" pitchFamily="34" charset="-122"/>
                <a:ea typeface="微软雅黑" pitchFamily="34" charset="-122"/>
              </a:rPr>
              <a:t>节点；</a:t>
            </a:r>
            <a:r>
              <a:rPr lang="en-US" altLang="zh-CN" sz="1600" smtClean="0">
                <a:solidFill>
                  <a:srgbClr val="4BACC6">
                    <a:lumMod val="75000"/>
                  </a:srgbClr>
                </a:solidFill>
                <a:latin typeface="微软雅黑" pitchFamily="34" charset="-122"/>
                <a:ea typeface="微软雅黑" pitchFamily="34" charset="-122"/>
              </a:rPr>
              <a:t>li:nth-child(2</a:t>
            </a:r>
            <a:r>
              <a:rPr lang="en-US" altLang="zh-CN" sz="1600">
                <a:solidFill>
                  <a:srgbClr val="4BACC6">
                    <a:lumMod val="75000"/>
                  </a:srgbClr>
                </a:solidFill>
                <a:latin typeface="微软雅黑" pitchFamily="34" charset="-122"/>
                <a:ea typeface="微软雅黑" pitchFamily="34" charset="-122"/>
              </a:rPr>
              <a:t>)—</a:t>
            </a:r>
            <a:r>
              <a:rPr lang="zh-CN" altLang="en-US" sz="1600">
                <a:solidFill>
                  <a:srgbClr val="4BACC6">
                    <a:lumMod val="75000"/>
                  </a:srgbClr>
                </a:solidFill>
                <a:latin typeface="微软雅黑" pitchFamily="34" charset="-122"/>
                <a:ea typeface="微软雅黑" pitchFamily="34" charset="-122"/>
              </a:rPr>
              <a:t>第二个</a:t>
            </a:r>
            <a:r>
              <a:rPr lang="en-US" altLang="zh-CN" sz="1600">
                <a:solidFill>
                  <a:srgbClr val="4BACC6">
                    <a:lumMod val="75000"/>
                  </a:srgbClr>
                </a:solidFill>
                <a:latin typeface="微软雅黑" pitchFamily="34" charset="-122"/>
                <a:ea typeface="微软雅黑" pitchFamily="34" charset="-122"/>
              </a:rPr>
              <a:t>li</a:t>
            </a:r>
            <a:r>
              <a:rPr lang="zh-CN" altLang="en-US" sz="1600" smtClean="0">
                <a:solidFill>
                  <a:srgbClr val="4BACC6">
                    <a:lumMod val="75000"/>
                  </a:srgbClr>
                </a:solidFill>
                <a:latin typeface="微软雅黑" pitchFamily="34" charset="-122"/>
                <a:ea typeface="微软雅黑" pitchFamily="34" charset="-122"/>
              </a:rPr>
              <a:t>节点；</a:t>
            </a:r>
            <a:r>
              <a:rPr lang="en-US" altLang="zh-CN" sz="1600" smtClean="0">
                <a:solidFill>
                  <a:srgbClr val="4BACC6">
                    <a:lumMod val="75000"/>
                  </a:srgbClr>
                </a:solidFill>
                <a:latin typeface="微软雅黑" pitchFamily="34" charset="-122"/>
                <a:ea typeface="微软雅黑" pitchFamily="34" charset="-122"/>
              </a:rPr>
              <a:t>li:gt(2</a:t>
            </a:r>
            <a:r>
              <a:rPr lang="en-US" altLang="zh-CN" sz="1600">
                <a:solidFill>
                  <a:srgbClr val="4BACC6">
                    <a:lumMod val="75000"/>
                  </a:srgbClr>
                </a:solidFill>
                <a:latin typeface="微软雅黑" pitchFamily="34" charset="-122"/>
                <a:ea typeface="微软雅黑" pitchFamily="34" charset="-122"/>
              </a:rPr>
              <a:t>)—</a:t>
            </a:r>
            <a:r>
              <a:rPr lang="zh-CN" altLang="en-US" sz="1600">
                <a:solidFill>
                  <a:srgbClr val="4BACC6">
                    <a:lumMod val="75000"/>
                  </a:srgbClr>
                </a:solidFill>
                <a:latin typeface="微软雅黑" pitchFamily="34" charset="-122"/>
                <a:ea typeface="微软雅黑" pitchFamily="34" charset="-122"/>
              </a:rPr>
              <a:t>第三个</a:t>
            </a:r>
            <a:r>
              <a:rPr lang="en-US" altLang="zh-CN" sz="1600">
                <a:solidFill>
                  <a:srgbClr val="4BACC6">
                    <a:lumMod val="75000"/>
                  </a:srgbClr>
                </a:solidFill>
                <a:latin typeface="微软雅黑" pitchFamily="34" charset="-122"/>
                <a:ea typeface="微软雅黑" pitchFamily="34" charset="-122"/>
              </a:rPr>
              <a:t>li</a:t>
            </a:r>
            <a:r>
              <a:rPr lang="zh-CN" altLang="en-US" sz="1600">
                <a:solidFill>
                  <a:srgbClr val="4BACC6">
                    <a:lumMod val="75000"/>
                  </a:srgbClr>
                </a:solidFill>
                <a:latin typeface="微软雅黑" pitchFamily="34" charset="-122"/>
                <a:ea typeface="微软雅黑" pitchFamily="34" charset="-122"/>
              </a:rPr>
              <a:t>节点之后的兄弟</a:t>
            </a:r>
            <a:r>
              <a:rPr lang="zh-CN" altLang="en-US" sz="1600" smtClean="0">
                <a:solidFill>
                  <a:srgbClr val="4BACC6">
                    <a:lumMod val="75000"/>
                  </a:srgbClr>
                </a:solidFill>
                <a:latin typeface="微软雅黑" pitchFamily="34" charset="-122"/>
                <a:ea typeface="微软雅黑" pitchFamily="34" charset="-122"/>
              </a:rPr>
              <a:t>节点；</a:t>
            </a:r>
            <a:r>
              <a:rPr lang="en-US" altLang="zh-CN" sz="1600" smtClean="0">
                <a:solidFill>
                  <a:srgbClr val="4BACC6">
                    <a:lumMod val="75000"/>
                  </a:srgbClr>
                </a:solidFill>
                <a:latin typeface="微软雅黑" pitchFamily="34" charset="-122"/>
                <a:ea typeface="微软雅黑" pitchFamily="34" charset="-122"/>
              </a:rPr>
              <a:t>li:nth-child(2n</a:t>
            </a:r>
            <a:r>
              <a:rPr lang="en-US" altLang="zh-CN" sz="1600">
                <a:solidFill>
                  <a:srgbClr val="4BACC6">
                    <a:lumMod val="75000"/>
                  </a:srgbClr>
                </a:solidFill>
                <a:latin typeface="微软雅黑" pitchFamily="34" charset="-122"/>
                <a:ea typeface="微软雅黑" pitchFamily="34" charset="-122"/>
              </a:rPr>
              <a:t>)—</a:t>
            </a:r>
            <a:r>
              <a:rPr lang="zh-CN" altLang="en-US" sz="1600">
                <a:solidFill>
                  <a:srgbClr val="4BACC6">
                    <a:lumMod val="75000"/>
                  </a:srgbClr>
                </a:solidFill>
                <a:latin typeface="微软雅黑" pitchFamily="34" charset="-122"/>
                <a:ea typeface="微软雅黑" pitchFamily="34" charset="-122"/>
              </a:rPr>
              <a:t>偶数位置的</a:t>
            </a:r>
            <a:r>
              <a:rPr lang="en-US" altLang="zh-CN" sz="1600">
                <a:solidFill>
                  <a:srgbClr val="4BACC6">
                    <a:lumMod val="75000"/>
                  </a:srgbClr>
                </a:solidFill>
                <a:latin typeface="微软雅黑" pitchFamily="34" charset="-122"/>
                <a:ea typeface="微软雅黑" pitchFamily="34" charset="-122"/>
              </a:rPr>
              <a:t>li</a:t>
            </a:r>
            <a:r>
              <a:rPr lang="zh-CN" altLang="en-US" sz="1600" smtClean="0">
                <a:solidFill>
                  <a:srgbClr val="4BACC6">
                    <a:lumMod val="75000"/>
                  </a:srgbClr>
                </a:solidFill>
                <a:latin typeface="微软雅黑" pitchFamily="34" charset="-122"/>
                <a:ea typeface="微软雅黑" pitchFamily="34" charset="-122"/>
              </a:rPr>
              <a:t>节点；</a:t>
            </a:r>
            <a:r>
              <a:rPr lang="en-US" altLang="zh-CN" sz="1600" smtClean="0">
                <a:solidFill>
                  <a:srgbClr val="4BACC6">
                    <a:lumMod val="75000"/>
                  </a:srgbClr>
                </a:solidFill>
                <a:latin typeface="微软雅黑" pitchFamily="34" charset="-122"/>
                <a:ea typeface="微软雅黑" pitchFamily="34" charset="-122"/>
              </a:rPr>
              <a:t>li:contains(second</a:t>
            </a:r>
            <a:r>
              <a:rPr lang="en-US" altLang="zh-CN" sz="1600">
                <a:solidFill>
                  <a:srgbClr val="4BACC6">
                    <a:lumMod val="75000"/>
                  </a:srgbClr>
                </a:solidFill>
                <a:latin typeface="微软雅黑" pitchFamily="34" charset="-122"/>
                <a:ea typeface="微软雅黑" pitchFamily="34" charset="-122"/>
              </a:rPr>
              <a:t>)—</a:t>
            </a:r>
            <a:r>
              <a:rPr lang="zh-CN" altLang="en-US" sz="1600">
                <a:solidFill>
                  <a:srgbClr val="4BACC6">
                    <a:lumMod val="75000"/>
                  </a:srgbClr>
                </a:solidFill>
                <a:latin typeface="微软雅黑" pitchFamily="34" charset="-122"/>
                <a:ea typeface="微软雅黑" pitchFamily="34" charset="-122"/>
              </a:rPr>
              <a:t>包含</a:t>
            </a:r>
            <a:r>
              <a:rPr lang="en-US" altLang="zh-CN" sz="1600">
                <a:solidFill>
                  <a:srgbClr val="4BACC6">
                    <a:lumMod val="75000"/>
                  </a:srgbClr>
                </a:solidFill>
                <a:latin typeface="微软雅黑" pitchFamily="34" charset="-122"/>
                <a:ea typeface="微软雅黑" pitchFamily="34" charset="-122"/>
              </a:rPr>
              <a:t>second</a:t>
            </a:r>
            <a:r>
              <a:rPr lang="zh-CN" altLang="en-US" sz="1600">
                <a:solidFill>
                  <a:srgbClr val="4BACC6">
                    <a:lumMod val="75000"/>
                  </a:srgbClr>
                </a:solidFill>
                <a:latin typeface="微软雅黑" pitchFamily="34" charset="-122"/>
                <a:ea typeface="微软雅黑" pitchFamily="34" charset="-122"/>
              </a:rPr>
              <a:t>文本的</a:t>
            </a:r>
            <a:r>
              <a:rPr lang="en-US" altLang="zh-CN" sz="1600">
                <a:solidFill>
                  <a:srgbClr val="4BACC6">
                    <a:lumMod val="75000"/>
                  </a:srgbClr>
                </a:solidFill>
                <a:latin typeface="微软雅黑" pitchFamily="34" charset="-122"/>
                <a:ea typeface="微软雅黑" pitchFamily="34" charset="-122"/>
              </a:rPr>
              <a:t>li</a:t>
            </a:r>
            <a:r>
              <a:rPr lang="zh-CN" altLang="en-US" sz="1600" smtClean="0">
                <a:solidFill>
                  <a:srgbClr val="4BACC6">
                    <a:lumMod val="75000"/>
                  </a:srgbClr>
                </a:solidFill>
                <a:latin typeface="微软雅黑" pitchFamily="34" charset="-122"/>
                <a:ea typeface="微软雅黑" pitchFamily="34" charset="-122"/>
              </a:rPr>
              <a:t>节点等。</a:t>
            </a:r>
            <a:endParaRPr lang="zh-CN" altLang="en-US" sz="1600">
              <a:solidFill>
                <a:srgbClr val="4BACC6">
                  <a:lumMod val="75000"/>
                </a:srgb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6609" y="2029966"/>
            <a:ext cx="381952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756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 calcmode="lin" valueType="num">
                                      <p:cBhvr>
                                        <p:cTn id="12" dur="500" fill="hold"/>
                                        <p:tgtEl>
                                          <p:spTgt spid="5123"/>
                                        </p:tgtEl>
                                        <p:attrNameLst>
                                          <p:attrName>ppt_w</p:attrName>
                                        </p:attrNameLst>
                                      </p:cBhvr>
                                      <p:tavLst>
                                        <p:tav tm="0">
                                          <p:val>
                                            <p:fltVal val="0"/>
                                          </p:val>
                                        </p:tav>
                                        <p:tav tm="100000">
                                          <p:val>
                                            <p:strVal val="#ppt_w"/>
                                          </p:val>
                                        </p:tav>
                                      </p:tavLst>
                                    </p:anim>
                                    <p:anim calcmode="lin" valueType="num">
                                      <p:cBhvr>
                                        <p:cTn id="13" dur="500" fill="hold"/>
                                        <p:tgtEl>
                                          <p:spTgt spid="5123"/>
                                        </p:tgtEl>
                                        <p:attrNameLst>
                                          <p:attrName>ppt_h</p:attrName>
                                        </p:attrNameLst>
                                      </p:cBhvr>
                                      <p:tavLst>
                                        <p:tav tm="0">
                                          <p:val>
                                            <p:fltVal val="0"/>
                                          </p:val>
                                        </p:tav>
                                        <p:tav tm="100000">
                                          <p:val>
                                            <p:strVal val="#ppt_h"/>
                                          </p:val>
                                        </p:tav>
                                      </p:tavLst>
                                    </p:anim>
                                    <p:animEffect transition="in" filter="fade">
                                      <p:cBhvr>
                                        <p:cTn id="14" dur="500"/>
                                        <p:tgtEl>
                                          <p:spTgt spid="5123"/>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1">
                                            <p:txEl>
                                              <p:pRg st="8" end="8"/>
                                            </p:txEl>
                                          </p:spTgt>
                                        </p:tgtEl>
                                        <p:attrNameLst>
                                          <p:attrName>style.visibility</p:attrName>
                                        </p:attrNameLst>
                                      </p:cBhvr>
                                      <p:to>
                                        <p:strVal val="visible"/>
                                      </p:to>
                                    </p:set>
                                    <p:animEffect transition="in" filter="randombar(horizontal)">
                                      <p:cBhvr>
                                        <p:cTn id="19"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1174100"/>
            <a:ext cx="8208912" cy="3046988"/>
          </a:xfrm>
          <a:prstGeom prst="rect">
            <a:avLst/>
          </a:prstGeom>
          <a:noFill/>
        </p:spPr>
        <p:txBody>
          <a:bodyPr wrap="square" rtlCol="0">
            <a:spAutoFit/>
          </a:bodyPr>
          <a:lstStyle/>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hlinkClick r:id="rId3"/>
              </a:rPr>
              <a:t>下载</a:t>
            </a:r>
            <a:r>
              <a:rPr lang="zh-CN" altLang="en-US" sz="1600" smtClean="0">
                <a:solidFill>
                  <a:schemeClr val="accent5">
                    <a:lumMod val="75000"/>
                  </a:schemeClr>
                </a:solidFill>
                <a:latin typeface="微软雅黑" pitchFamily="34" charset="-122"/>
                <a:ea typeface="微软雅黑" pitchFamily="34" charset="-122"/>
              </a:rPr>
              <a:t>个人电脑</a:t>
            </a:r>
            <a:r>
              <a:rPr lang="zh-CN" altLang="en-US" sz="1600">
                <a:solidFill>
                  <a:schemeClr val="accent5">
                    <a:lumMod val="75000"/>
                  </a:schemeClr>
                </a:solidFill>
                <a:latin typeface="微软雅黑" pitchFamily="34" charset="-122"/>
                <a:ea typeface="微软雅黑" pitchFamily="34" charset="-122"/>
              </a:rPr>
              <a:t>对应的</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版本并安装</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安装</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插件</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安装</a:t>
            </a:r>
            <a:r>
              <a:rPr lang="en-US" altLang="zh-CN" sz="1600">
                <a:solidFill>
                  <a:schemeClr val="accent5">
                    <a:lumMod val="75000"/>
                  </a:schemeClr>
                </a:solidFill>
                <a:latin typeface="微软雅黑" pitchFamily="34" charset="-122"/>
                <a:ea typeface="微软雅黑" pitchFamily="34" charset="-122"/>
              </a:rPr>
              <a:t>`flake8`</a:t>
            </a:r>
            <a:r>
              <a:rPr lang="zh-CN" altLang="en-US" sz="1600">
                <a:solidFill>
                  <a:schemeClr val="accent5">
                    <a:lumMod val="75000"/>
                  </a:schemeClr>
                </a:solidFill>
                <a:latin typeface="微软雅黑" pitchFamily="34" charset="-122"/>
                <a:ea typeface="微软雅黑" pitchFamily="34" charset="-122"/>
              </a:rPr>
              <a:t>： </a:t>
            </a:r>
            <a:r>
              <a:rPr lang="en-US" altLang="zh-CN" sz="1600">
                <a:solidFill>
                  <a:schemeClr val="accent5">
                    <a:lumMod val="75000"/>
                  </a:schemeClr>
                </a:solidFill>
                <a:latin typeface="微软雅黑" pitchFamily="34" charset="-122"/>
                <a:ea typeface="微软雅黑" pitchFamily="34" charset="-122"/>
              </a:rPr>
              <a:t>pip3 install flake8</a:t>
            </a:r>
            <a:r>
              <a:rPr lang="zh-CN" altLang="en-US" sz="1600">
                <a:solidFill>
                  <a:schemeClr val="accent5">
                    <a:lumMod val="75000"/>
                  </a:schemeClr>
                </a:solidFill>
                <a:latin typeface="微软雅黑" pitchFamily="34" charset="-122"/>
                <a:ea typeface="微软雅黑" pitchFamily="34" charset="-122"/>
              </a:rPr>
              <a:t>；并在</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配置文件</a:t>
            </a:r>
            <a:r>
              <a:rPr lang="en-US" altLang="zh-CN" sz="1600">
                <a:solidFill>
                  <a:schemeClr val="accent5">
                    <a:lumMod val="75000"/>
                  </a:schemeClr>
                </a:solidFill>
                <a:latin typeface="微软雅黑" pitchFamily="34" charset="-122"/>
                <a:ea typeface="微软雅黑" pitchFamily="34" charset="-122"/>
              </a:rPr>
              <a:t>`settings.json`</a:t>
            </a:r>
            <a:r>
              <a:rPr lang="zh-CN" altLang="en-US" sz="1600">
                <a:solidFill>
                  <a:schemeClr val="accent5">
                    <a:lumMod val="75000"/>
                  </a:schemeClr>
                </a:solidFill>
                <a:latin typeface="微软雅黑" pitchFamily="34" charset="-122"/>
                <a:ea typeface="微软雅黑" pitchFamily="34" charset="-122"/>
              </a:rPr>
              <a:t>中将</a:t>
            </a:r>
            <a:r>
              <a:rPr lang="en-US" altLang="zh-CN" sz="1600">
                <a:solidFill>
                  <a:schemeClr val="accent5">
                    <a:lumMod val="75000"/>
                  </a:schemeClr>
                </a:solidFill>
                <a:latin typeface="微软雅黑" pitchFamily="34" charset="-122"/>
                <a:ea typeface="微软雅黑" pitchFamily="34" charset="-122"/>
              </a:rPr>
              <a:t>`python.linting.flake8Enabled`</a:t>
            </a:r>
            <a:r>
              <a:rPr lang="zh-CN" altLang="en-US" sz="1600">
                <a:solidFill>
                  <a:schemeClr val="accent5">
                    <a:lumMod val="75000"/>
                  </a:schemeClr>
                </a:solidFill>
                <a:latin typeface="微软雅黑" pitchFamily="34" charset="-122"/>
                <a:ea typeface="微软雅黑" pitchFamily="34" charset="-122"/>
              </a:rPr>
              <a:t>设为</a:t>
            </a:r>
            <a:r>
              <a:rPr lang="en-US" altLang="zh-CN" sz="1600">
                <a:solidFill>
                  <a:schemeClr val="accent5">
                    <a:lumMod val="75000"/>
                  </a:schemeClr>
                </a:solidFill>
                <a:latin typeface="微软雅黑" pitchFamily="34" charset="-122"/>
                <a:ea typeface="微软雅黑" pitchFamily="34" charset="-122"/>
              </a:rPr>
              <a:t>`true`</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安装</a:t>
            </a:r>
            <a:r>
              <a:rPr lang="en-US" altLang="zh-CN" sz="1600">
                <a:solidFill>
                  <a:schemeClr val="accent5">
                    <a:lumMod val="75000"/>
                  </a:schemeClr>
                </a:solidFill>
                <a:latin typeface="微软雅黑" pitchFamily="34" charset="-122"/>
                <a:ea typeface="微软雅黑" pitchFamily="34" charset="-122"/>
              </a:rPr>
              <a:t>`yapf`: pip3 install </a:t>
            </a:r>
            <a:r>
              <a:rPr lang="en-US" altLang="zh-CN" sz="1600" smtClean="0">
                <a:solidFill>
                  <a:schemeClr val="accent5">
                    <a:lumMod val="75000"/>
                  </a:schemeClr>
                </a:solidFill>
                <a:latin typeface="微软雅黑" pitchFamily="34" charset="-122"/>
                <a:ea typeface="微软雅黑" pitchFamily="34" charset="-122"/>
              </a:rPr>
              <a:t>yapf</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使用</a:t>
            </a:r>
            <a:r>
              <a:rPr lang="zh-CN" altLang="en-US" sz="1600">
                <a:solidFill>
                  <a:schemeClr val="accent5">
                    <a:lumMod val="75000"/>
                  </a:schemeClr>
                </a:solidFill>
                <a:latin typeface="微软雅黑" pitchFamily="34" charset="-122"/>
                <a:ea typeface="微软雅黑" pitchFamily="34" charset="-122"/>
              </a:rPr>
              <a:t>快捷键</a:t>
            </a:r>
            <a:r>
              <a:rPr lang="en-US" altLang="zh-CN" sz="1600">
                <a:solidFill>
                  <a:schemeClr val="accent5">
                    <a:lumMod val="75000"/>
                  </a:schemeClr>
                </a:solidFill>
                <a:latin typeface="微软雅黑" pitchFamily="34" charset="-122"/>
                <a:ea typeface="微软雅黑" pitchFamily="34" charset="-122"/>
              </a:rPr>
              <a:t>`ctrl + shift + p`</a:t>
            </a:r>
            <a:r>
              <a:rPr lang="zh-CN" altLang="en-US" sz="1600">
                <a:solidFill>
                  <a:schemeClr val="accent5">
                    <a:lumMod val="75000"/>
                  </a:schemeClr>
                </a:solidFill>
                <a:latin typeface="微软雅黑" pitchFamily="34" charset="-122"/>
                <a:ea typeface="微软雅黑" pitchFamily="34" charset="-122"/>
              </a:rPr>
              <a:t>打开命令输入框，搜索</a:t>
            </a:r>
            <a:r>
              <a:rPr lang="en-US" altLang="zh-CN" sz="1600">
                <a:solidFill>
                  <a:schemeClr val="accent5">
                    <a:lumMod val="75000"/>
                  </a:schemeClr>
                </a:solidFill>
                <a:latin typeface="微软雅黑" pitchFamily="34" charset="-122"/>
                <a:ea typeface="微软雅黑" pitchFamily="34" charset="-122"/>
              </a:rPr>
              <a:t>`settings UI`</a:t>
            </a:r>
            <a:r>
              <a:rPr lang="zh-CN" altLang="en-US" sz="1600">
                <a:solidFill>
                  <a:schemeClr val="accent5">
                    <a:lumMod val="75000"/>
                  </a:schemeClr>
                </a:solidFill>
                <a:latin typeface="微软雅黑" pitchFamily="34" charset="-122"/>
                <a:ea typeface="微软雅黑" pitchFamily="34" charset="-122"/>
              </a:rPr>
              <a:t>打开</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配置面板，搜索</a:t>
            </a:r>
            <a:r>
              <a:rPr lang="en-US" altLang="zh-CN" sz="1600">
                <a:solidFill>
                  <a:schemeClr val="accent5">
                    <a:lumMod val="75000"/>
                  </a:schemeClr>
                </a:solidFill>
                <a:latin typeface="微软雅黑" pitchFamily="34" charset="-122"/>
                <a:ea typeface="微软雅黑" pitchFamily="34" charset="-122"/>
              </a:rPr>
              <a:t>`tab size`</a:t>
            </a:r>
            <a:r>
              <a:rPr lang="zh-CN" altLang="en-US" sz="1600">
                <a:solidFill>
                  <a:schemeClr val="accent5">
                    <a:lumMod val="75000"/>
                  </a:schemeClr>
                </a:solidFill>
                <a:latin typeface="微软雅黑" pitchFamily="34" charset="-122"/>
                <a:ea typeface="微软雅黑" pitchFamily="34" charset="-122"/>
              </a:rPr>
              <a:t>，将</a:t>
            </a:r>
            <a:r>
              <a:rPr lang="en-US" altLang="zh-CN" sz="1600">
                <a:solidFill>
                  <a:schemeClr val="accent5">
                    <a:lumMod val="75000"/>
                  </a:schemeClr>
                </a:solidFill>
                <a:latin typeface="微软雅黑" pitchFamily="34" charset="-122"/>
                <a:ea typeface="微软雅黑" pitchFamily="34" charset="-122"/>
              </a:rPr>
              <a:t>`text editor`</a:t>
            </a:r>
            <a:r>
              <a:rPr lang="zh-CN" altLang="en-US" sz="1600">
                <a:solidFill>
                  <a:schemeClr val="accent5">
                    <a:lumMod val="75000"/>
                  </a:schemeClr>
                </a:solidFill>
                <a:latin typeface="微软雅黑" pitchFamily="34" charset="-122"/>
                <a:ea typeface="微软雅黑" pitchFamily="34" charset="-122"/>
              </a:rPr>
              <a:t>项目下的</a:t>
            </a:r>
            <a:r>
              <a:rPr lang="en-US" altLang="zh-CN" sz="1600">
                <a:solidFill>
                  <a:schemeClr val="accent5">
                    <a:lumMod val="75000"/>
                  </a:schemeClr>
                </a:solidFill>
                <a:latin typeface="微软雅黑" pitchFamily="34" charset="-122"/>
                <a:ea typeface="微软雅黑" pitchFamily="34" charset="-122"/>
              </a:rPr>
              <a:t>`Tab Size`</a:t>
            </a:r>
            <a:r>
              <a:rPr lang="zh-CN" altLang="en-US" sz="1600">
                <a:solidFill>
                  <a:schemeClr val="accent5">
                    <a:lumMod val="75000"/>
                  </a:schemeClr>
                </a:solidFill>
                <a:latin typeface="微软雅黑" pitchFamily="34" charset="-122"/>
                <a:ea typeface="微软雅黑" pitchFamily="34" charset="-122"/>
              </a:rPr>
              <a:t>设为</a:t>
            </a:r>
            <a:r>
              <a:rPr lang="en-US" altLang="zh-CN" sz="1600" smtClean="0">
                <a:solidFill>
                  <a:schemeClr val="accent5">
                    <a:lumMod val="75000"/>
                  </a:schemeClr>
                </a:solidFill>
                <a:latin typeface="微软雅黑" pitchFamily="34" charset="-122"/>
                <a:ea typeface="微软雅黑" pitchFamily="34" charset="-122"/>
              </a:rPr>
              <a:t>4</a:t>
            </a:r>
            <a:r>
              <a:rPr lang="zh-CN" altLang="en-US" sz="1600" smtClean="0">
                <a:solidFill>
                  <a:schemeClr val="accent5">
                    <a:lumMod val="75000"/>
                  </a:schemeClr>
                </a:solidFill>
                <a:latin typeface="微软雅黑" pitchFamily="34" charset="-122"/>
                <a:ea typeface="微软雅黑" pitchFamily="34" charset="-122"/>
              </a:rPr>
              <a:t>；搜索</a:t>
            </a:r>
            <a:r>
              <a:rPr lang="en-US" altLang="zh-CN" sz="1600" smtClean="0">
                <a:solidFill>
                  <a:schemeClr val="accent5">
                    <a:lumMod val="75000"/>
                  </a:schemeClr>
                </a:solidFill>
                <a:latin typeface="微软雅黑" pitchFamily="34" charset="-122"/>
                <a:ea typeface="微软雅黑" pitchFamily="34" charset="-122"/>
              </a:rPr>
              <a:t>`python formatting`</a:t>
            </a:r>
            <a:r>
              <a:rPr lang="zh-CN" altLang="en-US" sz="1600" smtClean="0">
                <a:solidFill>
                  <a:schemeClr val="accent5">
                    <a:lumMod val="75000"/>
                  </a:schemeClr>
                </a:solidFill>
                <a:latin typeface="微软雅黑" pitchFamily="34" charset="-122"/>
                <a:ea typeface="微软雅黑" pitchFamily="34" charset="-122"/>
              </a:rPr>
              <a:t>，将</a:t>
            </a:r>
            <a:r>
              <a:rPr lang="en-US" altLang="zh-CN" sz="1600" smtClean="0">
                <a:solidFill>
                  <a:schemeClr val="accent5">
                    <a:lumMod val="75000"/>
                  </a:schemeClr>
                </a:solidFill>
                <a:latin typeface="微软雅黑" pitchFamily="34" charset="-122"/>
                <a:ea typeface="微软雅黑" pitchFamily="34" charset="-122"/>
              </a:rPr>
              <a:t>`Python &gt;formatting: Provider`</a:t>
            </a:r>
            <a:r>
              <a:rPr lang="zh-CN" altLang="en-US" sz="1600" smtClean="0">
                <a:solidFill>
                  <a:schemeClr val="accent5">
                    <a:lumMod val="75000"/>
                  </a:schemeClr>
                </a:solidFill>
                <a:latin typeface="微软雅黑" pitchFamily="34" charset="-122"/>
                <a:ea typeface="微软雅黑" pitchFamily="34" charset="-122"/>
              </a:rPr>
              <a:t>设为</a:t>
            </a:r>
            <a:r>
              <a:rPr lang="en-US" altLang="zh-CN" sz="1600" smtClean="0">
                <a:solidFill>
                  <a:schemeClr val="accent5">
                    <a:lumMod val="75000"/>
                  </a:schemeClr>
                </a:solidFill>
                <a:latin typeface="微软雅黑" pitchFamily="34" charset="-122"/>
                <a:ea typeface="微软雅黑" pitchFamily="34" charset="-122"/>
              </a:rPr>
              <a:t>`yapf`</a:t>
            </a:r>
          </a:p>
        </p:txBody>
      </p:sp>
    </p:spTree>
    <p:extLst>
      <p:ext uri="{BB962C8B-B14F-4D97-AF65-F5344CB8AC3E}">
        <p14:creationId xmlns:p14="http://schemas.microsoft.com/office/powerpoint/2010/main" val="74883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754326"/>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HTML</a:t>
            </a:r>
            <a:r>
              <a:rPr lang="zh-CN" altLang="en-US" b="1" smtClean="0">
                <a:solidFill>
                  <a:schemeClr val="accent5">
                    <a:lumMod val="50000"/>
                  </a:schemeClr>
                </a:solidFill>
                <a:latin typeface="微软雅黑" pitchFamily="34" charset="-122"/>
                <a:ea typeface="微软雅黑" pitchFamily="34" charset="-122"/>
              </a:rPr>
              <a:t>页面抓取练习</a:t>
            </a:r>
            <a:endParaRPr lang="en-US" altLang="zh-CN" sz="1600" smtClean="0">
              <a:solidFill>
                <a:srgbClr val="4BACC6">
                  <a:lumMod val="75000"/>
                </a:srgbClr>
              </a:solidFill>
              <a:latin typeface="微软雅黑" pitchFamily="34" charset="-122"/>
              <a:ea typeface="微软雅黑" pitchFamily="34" charset="-122"/>
            </a:endParaRPr>
          </a:p>
          <a:p>
            <a:pPr lvl="0" indent="342900" latinLnBrk="0">
              <a:lnSpc>
                <a:spcPct val="150000"/>
              </a:lnSpc>
            </a:pPr>
            <a:r>
              <a:rPr lang="zh-CN" altLang="en-US" sz="1600" smtClean="0">
                <a:solidFill>
                  <a:srgbClr val="4BACC6">
                    <a:lumMod val="75000"/>
                  </a:srgbClr>
                </a:solidFill>
                <a:latin typeface="微软雅黑" pitchFamily="34" charset="-122"/>
                <a:ea typeface="微软雅黑" pitchFamily="34" charset="-122"/>
              </a:rPr>
              <a:t>抓取网页（</a:t>
            </a:r>
            <a:r>
              <a:rPr lang="en-US" altLang="zh-CN" sz="1600">
                <a:solidFill>
                  <a:srgbClr val="4BACC6">
                    <a:lumMod val="75000"/>
                  </a:srgbClr>
                </a:solidFill>
                <a:latin typeface="微软雅黑" pitchFamily="34" charset="-122"/>
                <a:ea typeface="微软雅黑" pitchFamily="34" charset="-122"/>
              </a:rPr>
              <a:t>https://www.cnblogs.com/downmoon/p/12448602.html</a:t>
            </a:r>
            <a:r>
              <a:rPr lang="zh-CN" altLang="en-US" sz="1600" smtClean="0">
                <a:solidFill>
                  <a:srgbClr val="4BACC6">
                    <a:lumMod val="75000"/>
                  </a:srgbClr>
                </a:solidFill>
                <a:latin typeface="微软雅黑" pitchFamily="34" charset="-122"/>
                <a:ea typeface="微软雅黑" pitchFamily="34" charset="-122"/>
              </a:rPr>
              <a:t>）中，有关</a:t>
            </a:r>
            <a:r>
              <a:rPr lang="en-US" altLang="zh-CN" sz="1600">
                <a:solidFill>
                  <a:srgbClr val="4BACC6">
                    <a:lumMod val="75000"/>
                  </a:srgbClr>
                </a:solidFill>
                <a:latin typeface="微软雅黑" pitchFamily="34" charset="-122"/>
                <a:ea typeface="微软雅黑" pitchFamily="34" charset="-122"/>
              </a:rPr>
              <a:t>《python</a:t>
            </a:r>
            <a:r>
              <a:rPr lang="zh-CN" altLang="en-US" sz="1600">
                <a:solidFill>
                  <a:srgbClr val="4BACC6">
                    <a:lumMod val="75000"/>
                  </a:srgbClr>
                </a:solidFill>
                <a:latin typeface="微软雅黑" pitchFamily="34" charset="-122"/>
                <a:ea typeface="微软雅黑" pitchFamily="34" charset="-122"/>
              </a:rPr>
              <a:t>数据分析（第</a:t>
            </a:r>
            <a:r>
              <a:rPr lang="en-US" altLang="zh-CN" sz="1600">
                <a:solidFill>
                  <a:srgbClr val="4BACC6">
                    <a:lumMod val="75000"/>
                  </a:srgbClr>
                </a:solidFill>
                <a:latin typeface="微软雅黑" pitchFamily="34" charset="-122"/>
                <a:ea typeface="微软雅黑" pitchFamily="34" charset="-122"/>
              </a:rPr>
              <a:t>2</a:t>
            </a:r>
            <a:r>
              <a:rPr lang="zh-CN" altLang="en-US" sz="1600">
                <a:solidFill>
                  <a:srgbClr val="4BACC6">
                    <a:lumMod val="75000"/>
                  </a:srgbClr>
                </a:solidFill>
                <a:latin typeface="微软雅黑" pitchFamily="34" charset="-122"/>
                <a:ea typeface="微软雅黑" pitchFamily="34" charset="-122"/>
              </a:rPr>
              <a:t>版）</a:t>
            </a:r>
            <a:r>
              <a:rPr lang="en-US" altLang="zh-CN" sz="1600">
                <a:solidFill>
                  <a:srgbClr val="4BACC6">
                    <a:lumMod val="75000"/>
                  </a:srgbClr>
                </a:solidFill>
                <a:latin typeface="微软雅黑" pitchFamily="34" charset="-122"/>
                <a:ea typeface="微软雅黑" pitchFamily="34" charset="-122"/>
              </a:rPr>
              <a:t>-</a:t>
            </a:r>
            <a:r>
              <a:rPr lang="zh-CN" altLang="en-US" sz="1600">
                <a:solidFill>
                  <a:srgbClr val="4BACC6">
                    <a:lumMod val="75000"/>
                  </a:srgbClr>
                </a:solidFill>
                <a:latin typeface="微软雅黑" pitchFamily="34" charset="-122"/>
                <a:ea typeface="微软雅黑" pitchFamily="34" charset="-122"/>
              </a:rPr>
              <a:t>阿曼多</a:t>
            </a:r>
            <a:r>
              <a:rPr lang="en-US" altLang="zh-CN" sz="1600">
                <a:solidFill>
                  <a:srgbClr val="4BACC6">
                    <a:lumMod val="75000"/>
                  </a:srgbClr>
                </a:solidFill>
                <a:latin typeface="微软雅黑" pitchFamily="34" charset="-122"/>
                <a:ea typeface="微软雅黑" pitchFamily="34" charset="-122"/>
              </a:rPr>
              <a:t>.</a:t>
            </a:r>
            <a:r>
              <a:rPr lang="zh-CN" altLang="en-US" sz="1600">
                <a:solidFill>
                  <a:srgbClr val="4BACC6">
                    <a:lumMod val="75000"/>
                  </a:srgbClr>
                </a:solidFill>
                <a:latin typeface="微软雅黑" pitchFamily="34" charset="-122"/>
                <a:ea typeface="微软雅黑" pitchFamily="34" charset="-122"/>
              </a:rPr>
              <a:t>凡丹戈</a:t>
            </a:r>
            <a:r>
              <a:rPr lang="en-US" altLang="zh-CN" sz="1600" smtClean="0">
                <a:solidFill>
                  <a:srgbClr val="4BACC6">
                    <a:lumMod val="75000"/>
                  </a:srgbClr>
                </a:solidFill>
                <a:latin typeface="微软雅黑" pitchFamily="34" charset="-122"/>
                <a:ea typeface="微软雅黑" pitchFamily="34" charset="-122"/>
              </a:rPr>
              <a:t>》</a:t>
            </a:r>
            <a:r>
              <a:rPr lang="zh-CN" altLang="en-US" sz="1600" smtClean="0">
                <a:solidFill>
                  <a:srgbClr val="4BACC6">
                    <a:lumMod val="75000"/>
                  </a:srgbClr>
                </a:solidFill>
                <a:latin typeface="微软雅黑" pitchFamily="34" charset="-122"/>
                <a:ea typeface="微软雅黑" pitchFamily="34" charset="-122"/>
              </a:rPr>
              <a:t>这本书的读书笔记信息。要求将每一章的章节主题部分抓过来。</a:t>
            </a:r>
            <a:endParaRPr lang="zh-CN" altLang="en-US" sz="1600">
              <a:solidFill>
                <a:srgbClr val="4BACC6">
                  <a:lumMod val="75000"/>
                </a:srgb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6137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flipH="1">
            <a:off x="-2" y="2000240"/>
            <a:ext cx="9143995" cy="2357454"/>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 name="TextBox 1"/>
          <p:cNvSpPr txBox="1">
            <a:spLocks noChangeArrowheads="1"/>
          </p:cNvSpPr>
          <p:nvPr/>
        </p:nvSpPr>
        <p:spPr bwMode="auto">
          <a:xfrm>
            <a:off x="0" y="2701369"/>
            <a:ext cx="8892480" cy="1015663"/>
          </a:xfrm>
          <a:prstGeom prst="rect">
            <a:avLst/>
          </a:prstGeom>
          <a:noFill/>
          <a:ln w="9525">
            <a:noFill/>
            <a:miter lim="800000"/>
            <a:headEnd/>
            <a:tailEnd/>
          </a:ln>
        </p:spPr>
        <p:txBody>
          <a:bodyPr wrap="square">
            <a:spAutoFit/>
          </a:bodyPr>
          <a:lstStyle/>
          <a:p>
            <a:pPr algn="r"/>
            <a:r>
              <a:rPr lang="en-US" altLang="ko-KR" sz="6000" b="1" dirty="0" smtClean="0">
                <a:solidFill>
                  <a:schemeClr val="tx1">
                    <a:lumMod val="75000"/>
                    <a:lumOff val="25000"/>
                  </a:schemeClr>
                </a:solidFill>
                <a:latin typeface="Arial" pitchFamily="34" charset="0"/>
                <a:ea typeface="맑은 고딕" pitchFamily="50" charset="-127"/>
                <a:cs typeface="Arial" pitchFamily="34" charset="0"/>
              </a:rPr>
              <a:t>THANK YOU</a:t>
            </a:r>
          </a:p>
        </p:txBody>
      </p:sp>
      <p:sp>
        <p:nvSpPr>
          <p:cNvPr id="7" name="TextBox 6">
            <a:hlinkClick r:id="rId2"/>
          </p:cNvPr>
          <p:cNvSpPr txBox="1"/>
          <p:nvPr/>
        </p:nvSpPr>
        <p:spPr>
          <a:xfrm>
            <a:off x="0" y="6577300"/>
            <a:ext cx="9144000" cy="215444"/>
          </a:xfrm>
          <a:prstGeom prst="rect">
            <a:avLst/>
          </a:prstGeom>
          <a:noFill/>
        </p:spPr>
        <p:txBody>
          <a:bodyPr wrap="square" rtlCol="0">
            <a:spAutoFit/>
          </a:bodyPr>
          <a:lstStyle/>
          <a:p>
            <a:pPr algn="ctr"/>
            <a:r>
              <a:rPr lang="en-US" altLang="ko-KR" sz="800" dirty="0" smtClean="0">
                <a:solidFill>
                  <a:schemeClr val="tx1">
                    <a:lumMod val="75000"/>
                    <a:lumOff val="25000"/>
                  </a:schemeClr>
                </a:solidFill>
                <a:latin typeface="Arial" pitchFamily="34" charset="0"/>
                <a:cs typeface="Arial" pitchFamily="34" charset="0"/>
              </a:rPr>
              <a:t>ALLPPT.com _ Free PowerPoint Templates, Diagrams and Charts</a:t>
            </a:r>
            <a:endParaRPr lang="ko-KR" altLang="en-US" sz="800"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3935913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930" y="1204883"/>
            <a:ext cx="2486287" cy="238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9266" y="1204885"/>
            <a:ext cx="4042777" cy="894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4678" y="4096759"/>
            <a:ext cx="2606789" cy="122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4460" y="2564904"/>
            <a:ext cx="3892388" cy="181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48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transition="in" filter="fade">
                                      <p:cBhvr>
                                        <p:cTn id="9" dur="5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123"/>
                                        </p:tgtEl>
                                        <p:attrNameLst>
                                          <p:attrName>style.visibility</p:attrName>
                                        </p:attrNameLst>
                                      </p:cBhvr>
                                      <p:to>
                                        <p:strVal val="visible"/>
                                      </p:to>
                                    </p:set>
                                    <p:anim calcmode="lin" valueType="num">
                                      <p:cBhvr>
                                        <p:cTn id="14" dur="500" fill="hold"/>
                                        <p:tgtEl>
                                          <p:spTgt spid="5123"/>
                                        </p:tgtEl>
                                        <p:attrNameLst>
                                          <p:attrName>ppt_w</p:attrName>
                                        </p:attrNameLst>
                                      </p:cBhvr>
                                      <p:tavLst>
                                        <p:tav tm="0">
                                          <p:val>
                                            <p:fltVal val="0"/>
                                          </p:val>
                                        </p:tav>
                                        <p:tav tm="100000">
                                          <p:val>
                                            <p:strVal val="#ppt_w"/>
                                          </p:val>
                                        </p:tav>
                                      </p:tavLst>
                                    </p:anim>
                                    <p:anim calcmode="lin" valueType="num">
                                      <p:cBhvr>
                                        <p:cTn id="15" dur="500" fill="hold"/>
                                        <p:tgtEl>
                                          <p:spTgt spid="5123"/>
                                        </p:tgtEl>
                                        <p:attrNameLst>
                                          <p:attrName>ppt_h</p:attrName>
                                        </p:attrNameLst>
                                      </p:cBhvr>
                                      <p:tavLst>
                                        <p:tav tm="0">
                                          <p:val>
                                            <p:fltVal val="0"/>
                                          </p:val>
                                        </p:tav>
                                        <p:tav tm="100000">
                                          <p:val>
                                            <p:strVal val="#ppt_h"/>
                                          </p:val>
                                        </p:tav>
                                      </p:tavLst>
                                    </p:anim>
                                    <p:animEffect transition="in" filter="fade">
                                      <p:cBhvr>
                                        <p:cTn id="16" dur="500"/>
                                        <p:tgtEl>
                                          <p:spTgt spid="512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124"/>
                                        </p:tgtEl>
                                        <p:attrNameLst>
                                          <p:attrName>style.visibility</p:attrName>
                                        </p:attrNameLst>
                                      </p:cBhvr>
                                      <p:to>
                                        <p:strVal val="visible"/>
                                      </p:to>
                                    </p:set>
                                    <p:anim calcmode="lin" valueType="num">
                                      <p:cBhvr>
                                        <p:cTn id="21" dur="500" fill="hold"/>
                                        <p:tgtEl>
                                          <p:spTgt spid="5124"/>
                                        </p:tgtEl>
                                        <p:attrNameLst>
                                          <p:attrName>ppt_w</p:attrName>
                                        </p:attrNameLst>
                                      </p:cBhvr>
                                      <p:tavLst>
                                        <p:tav tm="0">
                                          <p:val>
                                            <p:fltVal val="0"/>
                                          </p:val>
                                        </p:tav>
                                        <p:tav tm="100000">
                                          <p:val>
                                            <p:strVal val="#ppt_w"/>
                                          </p:val>
                                        </p:tav>
                                      </p:tavLst>
                                    </p:anim>
                                    <p:anim calcmode="lin" valueType="num">
                                      <p:cBhvr>
                                        <p:cTn id="22" dur="500" fill="hold"/>
                                        <p:tgtEl>
                                          <p:spTgt spid="5124"/>
                                        </p:tgtEl>
                                        <p:attrNameLst>
                                          <p:attrName>ppt_h</p:attrName>
                                        </p:attrNameLst>
                                      </p:cBhvr>
                                      <p:tavLst>
                                        <p:tav tm="0">
                                          <p:val>
                                            <p:fltVal val="0"/>
                                          </p:val>
                                        </p:tav>
                                        <p:tav tm="100000">
                                          <p:val>
                                            <p:strVal val="#ppt_h"/>
                                          </p:val>
                                        </p:tav>
                                      </p:tavLst>
                                    </p:anim>
                                    <p:animEffect transition="in" filter="fade">
                                      <p:cBhvr>
                                        <p:cTn id="23" dur="500"/>
                                        <p:tgtEl>
                                          <p:spTgt spid="512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125"/>
                                        </p:tgtEl>
                                        <p:attrNameLst>
                                          <p:attrName>style.visibility</p:attrName>
                                        </p:attrNameLst>
                                      </p:cBhvr>
                                      <p:to>
                                        <p:strVal val="visible"/>
                                      </p:to>
                                    </p:set>
                                    <p:anim calcmode="lin" valueType="num">
                                      <p:cBhvr>
                                        <p:cTn id="28" dur="500" fill="hold"/>
                                        <p:tgtEl>
                                          <p:spTgt spid="5125"/>
                                        </p:tgtEl>
                                        <p:attrNameLst>
                                          <p:attrName>ppt_w</p:attrName>
                                        </p:attrNameLst>
                                      </p:cBhvr>
                                      <p:tavLst>
                                        <p:tav tm="0">
                                          <p:val>
                                            <p:fltVal val="0"/>
                                          </p:val>
                                        </p:tav>
                                        <p:tav tm="100000">
                                          <p:val>
                                            <p:strVal val="#ppt_w"/>
                                          </p:val>
                                        </p:tav>
                                      </p:tavLst>
                                    </p:anim>
                                    <p:anim calcmode="lin" valueType="num">
                                      <p:cBhvr>
                                        <p:cTn id="29" dur="500" fill="hold"/>
                                        <p:tgtEl>
                                          <p:spTgt spid="5125"/>
                                        </p:tgtEl>
                                        <p:attrNameLst>
                                          <p:attrName>ppt_h</p:attrName>
                                        </p:attrNameLst>
                                      </p:cBhvr>
                                      <p:tavLst>
                                        <p:tav tm="0">
                                          <p:val>
                                            <p:fltVal val="0"/>
                                          </p:val>
                                        </p:tav>
                                        <p:tav tm="100000">
                                          <p:val>
                                            <p:strVal val="#ppt_h"/>
                                          </p:val>
                                        </p:tav>
                                      </p:tavLst>
                                    </p:anim>
                                    <p:animEffect transition="in" filter="fade">
                                      <p:cBhvr>
                                        <p:cTn id="30"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754326"/>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使用</a:t>
            </a:r>
            <a:r>
              <a:rPr lang="en-US" altLang="zh-CN" b="1">
                <a:solidFill>
                  <a:schemeClr val="accent5">
                    <a:lumMod val="50000"/>
                  </a:schemeClr>
                </a:solidFill>
                <a:latin typeface="微软雅黑" pitchFamily="34" charset="-122"/>
                <a:ea typeface="微软雅黑" pitchFamily="34" charset="-122"/>
              </a:rPr>
              <a:t>VSCode</a:t>
            </a:r>
            <a:r>
              <a:rPr lang="zh-CN" altLang="en-US" b="1">
                <a:solidFill>
                  <a:schemeClr val="accent5">
                    <a:lumMod val="50000"/>
                  </a:schemeClr>
                </a:solidFill>
                <a:latin typeface="微软雅黑" pitchFamily="34" charset="-122"/>
                <a:ea typeface="微软雅黑" pitchFamily="34" charset="-122"/>
              </a:rPr>
              <a:t>编写</a:t>
            </a:r>
            <a:r>
              <a:rPr lang="en-US" altLang="zh-CN" b="1">
                <a:solidFill>
                  <a:schemeClr val="accent5">
                    <a:lumMod val="50000"/>
                  </a:schemeClr>
                </a:solidFill>
                <a:latin typeface="微软雅黑" pitchFamily="34" charset="-122"/>
                <a:ea typeface="微软雅黑" pitchFamily="34" charset="-122"/>
              </a:rPr>
              <a:t>Python</a:t>
            </a:r>
            <a:r>
              <a:rPr lang="zh-CN" altLang="en-US" b="1">
                <a:solidFill>
                  <a:schemeClr val="accent5">
                    <a:lumMod val="50000"/>
                  </a:schemeClr>
                </a:solidFill>
                <a:latin typeface="微软雅黑" pitchFamily="34" charset="-122"/>
                <a:ea typeface="微软雅黑" pitchFamily="34" charset="-122"/>
              </a:rPr>
              <a:t>程序</a:t>
            </a:r>
          </a:p>
          <a:p>
            <a:pPr indent="342900">
              <a:lnSpc>
                <a:spcPct val="150000"/>
              </a:lnSpc>
            </a:pPr>
            <a:r>
              <a:rPr lang="zh-CN" altLang="en-US" sz="1600" b="1" smtClean="0">
                <a:solidFill>
                  <a:schemeClr val="accent5">
                    <a:lumMod val="75000"/>
                  </a:schemeClr>
                </a:solidFill>
                <a:latin typeface="微软雅黑" pitchFamily="34" charset="-122"/>
                <a:ea typeface="微软雅黑" pitchFamily="34" charset="-122"/>
              </a:rPr>
              <a:t>例</a:t>
            </a:r>
            <a:r>
              <a:rPr lang="en-US" altLang="zh-CN" sz="1600" smtClean="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有两个向量</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，其中</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保存的是</a:t>
            </a:r>
            <a:r>
              <a:rPr lang="en-US" altLang="zh-CN" sz="1600">
                <a:solidFill>
                  <a:schemeClr val="accent5">
                    <a:lumMod val="75000"/>
                  </a:schemeClr>
                </a:solidFill>
                <a:latin typeface="微软雅黑" pitchFamily="34" charset="-122"/>
                <a:ea typeface="微软雅黑" pitchFamily="34" charset="-122"/>
              </a:rPr>
              <a:t>(0 ~ n-1)</a:t>
            </a:r>
            <a:r>
              <a:rPr lang="zh-CN" altLang="en-US" sz="160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2</a:t>
            </a:r>
            <a:r>
              <a:rPr lang="zh-CN" altLang="en-US" sz="1600">
                <a:solidFill>
                  <a:schemeClr val="accent5">
                    <a:lumMod val="75000"/>
                  </a:schemeClr>
                </a:solidFill>
                <a:latin typeface="微软雅黑" pitchFamily="34" charset="-122"/>
                <a:ea typeface="微软雅黑" pitchFamily="34" charset="-122"/>
              </a:rPr>
              <a:t>次幂，</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保存的</a:t>
            </a:r>
            <a:r>
              <a:rPr lang="zh-CN" altLang="en-US" sz="1600" smtClean="0">
                <a:solidFill>
                  <a:schemeClr val="accent5">
                    <a:lumMod val="75000"/>
                  </a:schemeClr>
                </a:solidFill>
                <a:latin typeface="微软雅黑" pitchFamily="34" charset="-122"/>
                <a:ea typeface="微软雅黑" pitchFamily="34" charset="-122"/>
              </a:rPr>
              <a:t>是</a:t>
            </a:r>
            <a:r>
              <a:rPr lang="en-US" altLang="zh-CN" sz="1600" smtClean="0">
                <a:solidFill>
                  <a:schemeClr val="accent5">
                    <a:lumMod val="75000"/>
                  </a:schemeClr>
                </a:solidFill>
                <a:latin typeface="微软雅黑" pitchFamily="34" charset="-122"/>
                <a:ea typeface="微软雅黑" pitchFamily="34" charset="-122"/>
              </a:rPr>
              <a:t>(0 </a:t>
            </a:r>
            <a:r>
              <a:rPr lang="en-US" altLang="zh-CN" sz="1600">
                <a:solidFill>
                  <a:schemeClr val="accent5">
                    <a:lumMod val="75000"/>
                  </a:schemeClr>
                </a:solidFill>
                <a:latin typeface="微软雅黑" pitchFamily="34" charset="-122"/>
                <a:ea typeface="微软雅黑" pitchFamily="34" charset="-122"/>
              </a:rPr>
              <a:t>~ </a:t>
            </a:r>
            <a:r>
              <a:rPr lang="en-US" altLang="zh-CN" sz="1600" smtClean="0">
                <a:solidFill>
                  <a:schemeClr val="accent5">
                    <a:lumMod val="75000"/>
                  </a:schemeClr>
                </a:solidFill>
                <a:latin typeface="微软雅黑" pitchFamily="34" charset="-122"/>
                <a:ea typeface="微软雅黑" pitchFamily="34" charset="-122"/>
              </a:rPr>
              <a:t>n)</a:t>
            </a:r>
            <a:r>
              <a:rPr lang="zh-CN" altLang="en-US" sz="1600" smtClean="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3</a:t>
            </a:r>
            <a:r>
              <a:rPr lang="zh-CN" altLang="en-US" sz="1600">
                <a:solidFill>
                  <a:schemeClr val="accent5">
                    <a:lumMod val="75000"/>
                  </a:schemeClr>
                </a:solidFill>
                <a:latin typeface="微软雅黑" pitchFamily="34" charset="-122"/>
                <a:ea typeface="微软雅黑" pitchFamily="34" charset="-122"/>
              </a:rPr>
              <a:t>次幂；求</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与</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的向量积</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这里我们使用两种方式实现：</a:t>
            </a:r>
            <a:endParaRPr lang="zh-CN" altLang="en-US" sz="1600">
              <a:solidFill>
                <a:schemeClr val="accent5">
                  <a:lumMod val="75000"/>
                </a:schemeClr>
              </a:solidFill>
              <a:latin typeface="微软雅黑" pitchFamily="34" charset="-122"/>
              <a:ea typeface="微软雅黑" pitchFamily="34" charset="-122"/>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287520"/>
            <a:ext cx="3006651" cy="402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67544" y="2604309"/>
            <a:ext cx="2952328" cy="1938992"/>
          </a:xfrm>
          <a:prstGeom prst="rect">
            <a:avLst/>
          </a:prstGeom>
          <a:noFill/>
        </p:spPr>
        <p:txBody>
          <a:bodyPr wrap="square" rtlCol="0">
            <a:spAutoFit/>
          </a:bodyPr>
          <a:lstStyle/>
          <a:p>
            <a:pPr indent="342900">
              <a:lnSpc>
                <a:spcPct val="150000"/>
              </a:lnSpc>
            </a:pPr>
            <a:r>
              <a:rPr lang="zh-CN" altLang="en-US" sz="1600">
                <a:solidFill>
                  <a:schemeClr val="accent5">
                    <a:lumMod val="75000"/>
                  </a:schemeClr>
                </a:solidFill>
                <a:latin typeface="微软雅黑" pitchFamily="34" charset="-122"/>
                <a:ea typeface="微软雅黑" pitchFamily="34" charset="-122"/>
              </a:rPr>
              <a:t>从执行</a:t>
            </a:r>
            <a:r>
              <a:rPr lang="zh-CN" altLang="en-US" sz="1600" smtClean="0">
                <a:solidFill>
                  <a:schemeClr val="accent5">
                    <a:lumMod val="75000"/>
                  </a:schemeClr>
                </a:solidFill>
                <a:latin typeface="微软雅黑" pitchFamily="34" charset="-122"/>
                <a:ea typeface="微软雅黑" pitchFamily="34" charset="-122"/>
              </a:rPr>
              <a:t>结果可以看出，当</a:t>
            </a:r>
            <a:r>
              <a:rPr lang="en-US" altLang="zh-CN" sz="1600" smtClean="0">
                <a:solidFill>
                  <a:schemeClr val="accent5">
                    <a:lumMod val="75000"/>
                  </a:schemeClr>
                </a:solidFill>
                <a:latin typeface="微软雅黑" pitchFamily="34" charset="-122"/>
                <a:ea typeface="微软雅黑" pitchFamily="34" charset="-122"/>
              </a:rPr>
              <a:t>n</a:t>
            </a:r>
            <a:r>
              <a:rPr lang="zh-CN" altLang="en-US" sz="1600" smtClean="0">
                <a:solidFill>
                  <a:schemeClr val="accent5">
                    <a:lumMod val="75000"/>
                  </a:schemeClr>
                </a:solidFill>
                <a:latin typeface="微软雅黑" pitchFamily="34" charset="-122"/>
                <a:ea typeface="微软雅黑" pitchFamily="34" charset="-122"/>
              </a:rPr>
              <a:t>较大时，使用</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库时程序运行的性能远超过直接手写。这也说明，</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库底层做了很多的性能优化工作。</a:t>
            </a:r>
            <a:endParaRPr lang="zh-CN" altLang="en-US"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78941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076"/>
                                        </p:tgtEl>
                                        <p:attrNameLst>
                                          <p:attrName>style.visibility</p:attrName>
                                        </p:attrNameLst>
                                      </p:cBhvr>
                                      <p:to>
                                        <p:strVal val="visible"/>
                                      </p:to>
                                    </p:set>
                                    <p:anim calcmode="lin" valueType="num">
                                      <p:cBhvr>
                                        <p:cTn id="22" dur="500" fill="hold"/>
                                        <p:tgtEl>
                                          <p:spTgt spid="3076"/>
                                        </p:tgtEl>
                                        <p:attrNameLst>
                                          <p:attrName>ppt_w</p:attrName>
                                        </p:attrNameLst>
                                      </p:cBhvr>
                                      <p:tavLst>
                                        <p:tav tm="0">
                                          <p:val>
                                            <p:fltVal val="0"/>
                                          </p:val>
                                        </p:tav>
                                        <p:tav tm="100000">
                                          <p:val>
                                            <p:strVal val="#ppt_w"/>
                                          </p:val>
                                        </p:tav>
                                      </p:tavLst>
                                    </p:anim>
                                    <p:anim calcmode="lin" valueType="num">
                                      <p:cBhvr>
                                        <p:cTn id="23" dur="500" fill="hold"/>
                                        <p:tgtEl>
                                          <p:spTgt spid="3076"/>
                                        </p:tgtEl>
                                        <p:attrNameLst>
                                          <p:attrName>ppt_h</p:attrName>
                                        </p:attrNameLst>
                                      </p:cBhvr>
                                      <p:tavLst>
                                        <p:tav tm="0">
                                          <p:val>
                                            <p:fltVal val="0"/>
                                          </p:val>
                                        </p:tav>
                                        <p:tav tm="100000">
                                          <p:val>
                                            <p:strVal val="#ppt_h"/>
                                          </p:val>
                                        </p:tav>
                                      </p:tavLst>
                                    </p:anim>
                                    <p:animEffect transition="in" filter="fade">
                                      <p:cBhvr>
                                        <p:cTn id="24" dur="500"/>
                                        <p:tgtEl>
                                          <p:spTgt spid="307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2963</TotalTime>
  <Words>4621</Words>
  <Application>Microsoft Office PowerPoint</Application>
  <PresentationFormat>全屏显示(4:3)</PresentationFormat>
  <Paragraphs>360</Paragraphs>
  <Slides>71</Slides>
  <Notes>66</Notes>
  <HiddenSlides>0</HiddenSlides>
  <MMClips>0</MMClips>
  <ScaleCrop>false</ScaleCrop>
  <HeadingPairs>
    <vt:vector size="4" baseType="variant">
      <vt:variant>
        <vt:lpstr>主题</vt:lpstr>
      </vt:variant>
      <vt:variant>
        <vt:i4>1</vt:i4>
      </vt:variant>
      <vt:variant>
        <vt:lpstr>幻灯片标题</vt:lpstr>
      </vt:variant>
      <vt:variant>
        <vt:i4>71</vt:i4>
      </vt:variant>
    </vt:vector>
  </HeadingPairs>
  <TitlesOfParts>
    <vt:vector size="72" baseType="lpstr">
      <vt:lpstr>Office 테마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Gray-leaf-PowerPoint-Templates-Design-pptx</dc:title>
  <dc:creator>ALLPPT.COM</dc:creator>
  <cp:lastModifiedBy>Vector</cp:lastModifiedBy>
  <cp:revision>629</cp:revision>
  <dcterms:created xsi:type="dcterms:W3CDTF">2012-06-16T23:27:00Z</dcterms:created>
  <dcterms:modified xsi:type="dcterms:W3CDTF">2020-10-15T06:14:13Z</dcterms:modified>
</cp:coreProperties>
</file>