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0" r:id="rId5"/>
    <p:sldId id="262" r:id="rId6"/>
    <p:sldId id="264" r:id="rId7"/>
    <p:sldId id="269" r:id="rId8"/>
    <p:sldId id="268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1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1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0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Web-Crawl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数据采集与网路爬虫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</a:t>
            </a:r>
            <a:r>
              <a:rPr kumimoji="0"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Web Crawler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网络爬虫是什么？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crawler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），也叫网络蜘蛛（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），是一种用来自动浏览万维网的网络机器人。其目的一般为编纂网络索引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s://www.pcquest.com/wp-content/uploads/2016/06/google-xml-sitemap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420888"/>
            <a:ext cx="40862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网络爬虫能做什么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通过爬取网站的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页面建立该网站的索引为搜索引擎提供支持。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按照指定规则采集互联网上有效的数据资源，最终保存到数据库中，形成一个数据收集平台。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访问网站的过程会消耗目标系统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资源，不少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网络系统并不默许爬虫工作。因此在访问大量页面时，爬虫需要考虑到规划、负载，还需要讲“礼貌”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。不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愿意被爬虫访问、被爬虫主人知晓的公开站点可以使用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robots.txt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文件之类的方法避免访问。这个文件可以要求机器人只对网站的一部分进行索引，或完全不作处理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253653"/>
            <a:ext cx="2568327" cy="99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tabLst>
                <a:tab pos="3603625" algn="l"/>
              </a:tabLst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网络爬虫不能做什么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以下行为是法律法规所禁止的：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为违法违规组织提供爬虫相关服务（验证码识别服务贩卖、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SEO……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个人隐私数据抓取与贩卖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利用无版权的商业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获利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83" y="2504792"/>
            <a:ext cx="4489102" cy="33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3928988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爬虫的大规模使用，与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DDOS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攻击无异，会降低网站的运行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法律上会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以非法侵害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计算机系统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罪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。就如简历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大数据公司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“巧达科技”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被警方一锅端，进去的都是开发。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爬虫工程师就业情况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3024336" cy="484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9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在了解基本原理之前，我们先来看看：当我们在浏览器地址栏敲入某个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到获取网页内容，这之间究竟发生了什么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43608" y="2204864"/>
            <a:ext cx="7056784" cy="3516179"/>
            <a:chOff x="1187624" y="2204864"/>
            <a:chExt cx="7056784" cy="3516179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7624" y="2204864"/>
              <a:ext cx="7056784" cy="2681299"/>
              <a:chOff x="252654" y="2204864"/>
              <a:chExt cx="7056784" cy="2681299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811813" y="2204864"/>
                <a:ext cx="6497625" cy="2681299"/>
                <a:chOff x="-412323" y="2204864"/>
                <a:chExt cx="6497625" cy="2681299"/>
              </a:xfrm>
            </p:grpSpPr>
            <p:pic>
              <p:nvPicPr>
                <p:cNvPr id="3075" name="Picture 3" descr="D:\Doc\image\Home_Server_256px_554956_easyicon.net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8877" y="2276872"/>
                  <a:ext cx="984417" cy="9844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组合 18"/>
                <p:cNvGrpSpPr/>
                <p:nvPr/>
              </p:nvGrpSpPr>
              <p:grpSpPr>
                <a:xfrm>
                  <a:off x="-412323" y="2204864"/>
                  <a:ext cx="6497625" cy="2681299"/>
                  <a:chOff x="-412323" y="2204864"/>
                  <a:chExt cx="6497625" cy="2681299"/>
                </a:xfrm>
              </p:grpSpPr>
              <p:pic>
                <p:nvPicPr>
                  <p:cNvPr id="2" name="Picture 2" descr="D:\Doc\image\pc_256px_1097827_easyicon.net.png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8838" y="2204864"/>
                    <a:ext cx="1142256" cy="114225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417752" y="2492896"/>
                    <a:ext cx="10833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smtClean="0">
                        <a:solidFill>
                          <a:schemeClr val="bg2"/>
                        </a:solidFill>
                      </a:rPr>
                      <a:t>HTTP</a:t>
                    </a:r>
                    <a:r>
                      <a:rPr lang="zh-CN" altLang="en-US" sz="1600" smtClean="0">
                        <a:solidFill>
                          <a:schemeClr val="bg2"/>
                        </a:solidFill>
                      </a:rPr>
                      <a:t>请求</a:t>
                    </a:r>
                    <a:endParaRPr lang="zh-CN" altLang="en-US" sz="160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 rot="18585480">
                    <a:off x="4371250" y="4175199"/>
                    <a:ext cx="10833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smtClean="0">
                        <a:solidFill>
                          <a:schemeClr val="bg2"/>
                        </a:solidFill>
                      </a:rPr>
                      <a:t>HTTP</a:t>
                    </a:r>
                    <a:r>
                      <a:rPr lang="zh-CN" altLang="en-US" sz="1600" smtClean="0">
                        <a:solidFill>
                          <a:schemeClr val="bg2"/>
                        </a:solidFill>
                      </a:rPr>
                      <a:t>响应</a:t>
                    </a:r>
                    <a:endParaRPr lang="zh-CN" altLang="en-US" sz="160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-412323" y="3162454"/>
                    <a:ext cx="270798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>
                        <a:solidFill>
                          <a:schemeClr val="bg2"/>
                        </a:solidFill>
                      </a:rPr>
                      <a:t>访问</a:t>
                    </a:r>
                    <a:r>
                      <a:rPr lang="en-US" altLang="zh-CN" sz="1600" smtClean="0">
                        <a:solidFill>
                          <a:schemeClr val="bg2"/>
                        </a:solidFill>
                      </a:rPr>
                      <a:t>: https://www.12306.cn</a:t>
                    </a:r>
                    <a:endParaRPr lang="zh-CN" altLang="en-US" sz="1600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16016" y="3212976"/>
                    <a:ext cx="136928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smtClean="0">
                        <a:solidFill>
                          <a:srgbClr val="FFC000"/>
                        </a:solidFill>
                      </a:rPr>
                      <a:t>12306</a:t>
                    </a:r>
                    <a:r>
                      <a:rPr lang="zh-CN" altLang="en-US" sz="1600" smtClean="0">
                        <a:solidFill>
                          <a:srgbClr val="FFC000"/>
                        </a:solidFill>
                      </a:rPr>
                      <a:t>服务器</a:t>
                    </a:r>
                    <a:endParaRPr lang="zh-CN" altLang="en-US" sz="1600">
                      <a:solidFill>
                        <a:srgbClr val="FFC000"/>
                      </a:solidFill>
                    </a:endParaRPr>
                  </a:p>
                </p:txBody>
              </p:sp>
            </p:grpSp>
          </p:grpSp>
          <p:pic>
            <p:nvPicPr>
              <p:cNvPr id="3079" name="Picture 7" descr="D:\Doc\image\user_woman_512px_1175885_easyicon.ne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654" y="3564927"/>
                <a:ext cx="656161" cy="656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7344" y="4365104"/>
              <a:ext cx="3211795" cy="1355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0" name="曲线连接符 39"/>
            <p:cNvCxnSpPr>
              <a:stCxn id="3079" idx="3"/>
              <a:endCxn id="2" idx="1"/>
            </p:cNvCxnSpPr>
            <p:nvPr/>
          </p:nvCxnSpPr>
          <p:spPr>
            <a:xfrm flipV="1">
              <a:off x="1843785" y="2775992"/>
              <a:ext cx="2224159" cy="1117016"/>
            </a:xfrm>
            <a:prstGeom prst="curvedConnector3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2" idx="3"/>
              <a:endCxn id="3075" idx="1"/>
            </p:cNvCxnSpPr>
            <p:nvPr/>
          </p:nvCxnSpPr>
          <p:spPr>
            <a:xfrm flipV="1">
              <a:off x="5210200" y="2769081"/>
              <a:ext cx="1977783" cy="6911"/>
            </a:xfrm>
            <a:prstGeom prst="curvedConnector3">
              <a:avLst>
                <a:gd name="adj1" fmla="val 5000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3075" idx="2"/>
              <a:endCxn id="3080" idx="3"/>
            </p:cNvCxnSpPr>
            <p:nvPr/>
          </p:nvCxnSpPr>
          <p:spPr>
            <a:xfrm rot="5400000">
              <a:off x="6068774" y="3431655"/>
              <a:ext cx="1781785" cy="1441053"/>
            </a:xfrm>
            <a:prstGeom prst="curved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线连接符 62"/>
            <p:cNvCxnSpPr>
              <a:stCxn id="3080" idx="0"/>
              <a:endCxn id="2" idx="2"/>
            </p:cNvCxnSpPr>
            <p:nvPr/>
          </p:nvCxnSpPr>
          <p:spPr>
            <a:xfrm rot="5400000" flipH="1" flipV="1">
              <a:off x="4127165" y="3853197"/>
              <a:ext cx="1017984" cy="5830"/>
            </a:xfrm>
            <a:prstGeom prst="curvedConnector3">
              <a:avLst>
                <a:gd name="adj1" fmla="val 5000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图可以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看出，通过在浏览器地址栏输入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网址并回车，浏览会向该网址对应的服务器发送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请求，在彼服务器收到请求信息后立即作出响应并返回响应报文，浏览器对收到的响应报文进行解释并渲染成用户能理解的图文、音、视频等信息。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的全称是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Uniform Resource Locator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，即统一资源定位符，用来表示资源的访问路径，它是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的一个子集。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URI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Uniform Resource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Identifier 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）指统一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标识符，用于标识某个资源。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例子中的响应报文为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文本信息，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Hyper Text Markup Language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）即超文本标记语言。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6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—URL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组成部分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下图可以看出，一个完整的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主要包含五个部分：访问协议、域名、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路径、查询参数、锚点链接。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其中，常见的访问协议有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sftp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等，具体该使用哪种协议是由服务端所决定。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Hyper Text Transfer Protocol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）即超文本传输协议，用于从网络传输超文本到本地浏览器的传送协议，它能高效的保障数据的准确性，它由万维网协会和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工作小组联合作制定。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的延伸版，它进一步保障了数据传输的安全性，全称是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Hyper Text Transfer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Protocol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Over Secure Socket Layer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，安全性源于传输内容都经过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加密。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的加密证书（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）感兴趣的可自定去了解下。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51" y="2348880"/>
            <a:ext cx="5146898" cy="155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4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—HTTP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以前面对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12306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网站的访问为例，当我们输入网址并回车后，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12306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的服务器立刻给出一个响应页面，我们可以使用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的开发者工具查看请求所发生的变化，如下所示：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12" y="2364164"/>
            <a:ext cx="5809977" cy="396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8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02756" y="744501"/>
            <a:ext cx="5538489" cy="5368999"/>
            <a:chOff x="1617613" y="868313"/>
            <a:chExt cx="5538489" cy="536899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613" y="2741719"/>
              <a:ext cx="5538489" cy="3495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868313"/>
              <a:ext cx="308610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85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—HTTP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52439" y="1543144"/>
            <a:ext cx="5239122" cy="5146168"/>
            <a:chOff x="1952439" y="1474397"/>
            <a:chExt cx="5239122" cy="5146168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439" y="1474397"/>
              <a:ext cx="5239122" cy="2265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101" y="4005064"/>
              <a:ext cx="3729797" cy="2615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31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网络爬虫能做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网络爬虫不能做什么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爬虫工程师的就业情况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48721"/>
            <a:ext cx="4032448" cy="437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64" y="1389422"/>
            <a:ext cx="5644473" cy="407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考卷分数）按比计算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下发布的，但已编译的二进制文件是免费的，可用于任何用途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），主要有五个步骤：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741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yapf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`python.formatting.provider`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88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的向量积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4309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1130</Words>
  <Application>Microsoft Office PowerPoint</Application>
  <PresentationFormat>全屏显示(4:3)</PresentationFormat>
  <Paragraphs>82</Paragraphs>
  <Slides>20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195</cp:revision>
  <dcterms:created xsi:type="dcterms:W3CDTF">2012-06-16T23:27:00Z</dcterms:created>
  <dcterms:modified xsi:type="dcterms:W3CDTF">2020-09-15T16:40:39Z</dcterms:modified>
</cp:coreProperties>
</file>